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62"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278"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1"/>
    <p:restoredTop sz="96405"/>
  </p:normalViewPr>
  <p:slideViewPr>
    <p:cSldViewPr snapToGrid="0" snapToObjects="1">
      <p:cViewPr varScale="1">
        <p:scale>
          <a:sx n="62" d="100"/>
          <a:sy n="62" d="100"/>
        </p:scale>
        <p:origin x="15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ce, Jeremy" userId="c8981954-9af2-476c-8a49-1a747130b48b" providerId="ADAL" clId="{03D89FA1-1B59-44B3-ADDF-A305E447B0FF}"/>
    <pc:docChg chg="undo custSel delSld modSld">
      <pc:chgData name="Price, Jeremy" userId="c8981954-9af2-476c-8a49-1a747130b48b" providerId="ADAL" clId="{03D89FA1-1B59-44B3-ADDF-A305E447B0FF}" dt="2023-08-02T16:08:39.117" v="222" actId="113"/>
      <pc:docMkLst>
        <pc:docMk/>
      </pc:docMkLst>
      <pc:sldChg chg="del">
        <pc:chgData name="Price, Jeremy" userId="c8981954-9af2-476c-8a49-1a747130b48b" providerId="ADAL" clId="{03D89FA1-1B59-44B3-ADDF-A305E447B0FF}" dt="2023-08-02T16:08:31.118" v="221" actId="2696"/>
        <pc:sldMkLst>
          <pc:docMk/>
          <pc:sldMk cId="161069888" sldId="261"/>
        </pc:sldMkLst>
      </pc:sldChg>
      <pc:sldChg chg="modSp">
        <pc:chgData name="Price, Jeremy" userId="c8981954-9af2-476c-8a49-1a747130b48b" providerId="ADAL" clId="{03D89FA1-1B59-44B3-ADDF-A305E447B0FF}" dt="2023-08-02T16:08:39.117" v="222" actId="113"/>
        <pc:sldMkLst>
          <pc:docMk/>
          <pc:sldMk cId="1602492885" sldId="262"/>
        </pc:sldMkLst>
        <pc:spChg chg="mod">
          <ac:chgData name="Price, Jeremy" userId="c8981954-9af2-476c-8a49-1a747130b48b" providerId="ADAL" clId="{03D89FA1-1B59-44B3-ADDF-A305E447B0FF}" dt="2023-08-02T16:08:39.117" v="222" actId="113"/>
          <ac:spMkLst>
            <pc:docMk/>
            <pc:sldMk cId="1602492885" sldId="262"/>
            <ac:spMk id="2" creationId="{E97BAA13-22B1-AB41-88F5-C8D91204ACDC}"/>
          </ac:spMkLst>
        </pc:spChg>
      </pc:sldChg>
      <pc:sldChg chg="addSp delSp modSp">
        <pc:chgData name="Price, Jeremy" userId="c8981954-9af2-476c-8a49-1a747130b48b" providerId="ADAL" clId="{03D89FA1-1B59-44B3-ADDF-A305E447B0FF}" dt="2023-08-02T15:32:07.832" v="7" actId="113"/>
        <pc:sldMkLst>
          <pc:docMk/>
          <pc:sldMk cId="0" sldId="276"/>
        </pc:sldMkLst>
        <pc:spChg chg="del">
          <ac:chgData name="Price, Jeremy" userId="c8981954-9af2-476c-8a49-1a747130b48b" providerId="ADAL" clId="{03D89FA1-1B59-44B3-ADDF-A305E447B0FF}" dt="2023-08-02T15:31:47.417" v="2" actId="478"/>
          <ac:spMkLst>
            <pc:docMk/>
            <pc:sldMk cId="0" sldId="276"/>
            <ac:spMk id="4" creationId="{00000000-0000-0000-0000-000000000000}"/>
          </ac:spMkLst>
        </pc:spChg>
        <pc:spChg chg="mod">
          <ac:chgData name="Price, Jeremy" userId="c8981954-9af2-476c-8a49-1a747130b48b" providerId="ADAL" clId="{03D89FA1-1B59-44B3-ADDF-A305E447B0FF}" dt="2023-08-02T15:32:07.832" v="7" actId="113"/>
          <ac:spMkLst>
            <pc:docMk/>
            <pc:sldMk cId="0" sldId="276"/>
            <ac:spMk id="5" creationId="{00000000-0000-0000-0000-000000000000}"/>
          </ac:spMkLst>
        </pc:spChg>
        <pc:spChg chg="add del mod">
          <ac:chgData name="Price, Jeremy" userId="c8981954-9af2-476c-8a49-1a747130b48b" providerId="ADAL" clId="{03D89FA1-1B59-44B3-ADDF-A305E447B0FF}" dt="2023-08-02T15:31:57.919" v="4" actId="478"/>
          <ac:spMkLst>
            <pc:docMk/>
            <pc:sldMk cId="0" sldId="276"/>
            <ac:spMk id="6" creationId="{5332EA2B-E3DB-45FF-BB53-565174CBA8CD}"/>
          </ac:spMkLst>
        </pc:spChg>
        <pc:spChg chg="del">
          <ac:chgData name="Price, Jeremy" userId="c8981954-9af2-476c-8a49-1a747130b48b" providerId="ADAL" clId="{03D89FA1-1B59-44B3-ADDF-A305E447B0FF}" dt="2023-08-02T15:32:01.331" v="5" actId="478"/>
          <ac:spMkLst>
            <pc:docMk/>
            <pc:sldMk cId="0" sldId="276"/>
            <ac:spMk id="7" creationId="{00000000-0000-0000-0000-000000000000}"/>
          </ac:spMkLst>
        </pc:spChg>
        <pc:picChg chg="del">
          <ac:chgData name="Price, Jeremy" userId="c8981954-9af2-476c-8a49-1a747130b48b" providerId="ADAL" clId="{03D89FA1-1B59-44B3-ADDF-A305E447B0FF}" dt="2023-08-02T15:31:44.599" v="0" actId="478"/>
          <ac:picMkLst>
            <pc:docMk/>
            <pc:sldMk cId="0" sldId="276"/>
            <ac:picMk id="2" creationId="{00000000-0000-0000-0000-000000000000}"/>
          </ac:picMkLst>
        </pc:picChg>
        <pc:picChg chg="del">
          <ac:chgData name="Price, Jeremy" userId="c8981954-9af2-476c-8a49-1a747130b48b" providerId="ADAL" clId="{03D89FA1-1B59-44B3-ADDF-A305E447B0FF}" dt="2023-08-02T15:31:45.714" v="1" actId="478"/>
          <ac:picMkLst>
            <pc:docMk/>
            <pc:sldMk cId="0" sldId="276"/>
            <ac:picMk id="3" creationId="{00000000-0000-0000-0000-000000000000}"/>
          </ac:picMkLst>
        </pc:picChg>
      </pc:sldChg>
      <pc:sldChg chg="modSp">
        <pc:chgData name="Price, Jeremy" userId="c8981954-9af2-476c-8a49-1a747130b48b" providerId="ADAL" clId="{03D89FA1-1B59-44B3-ADDF-A305E447B0FF}" dt="2023-08-02T16:08:21.013" v="220" actId="27636"/>
        <pc:sldMkLst>
          <pc:docMk/>
          <pc:sldMk cId="3043804221" sldId="278"/>
        </pc:sldMkLst>
        <pc:spChg chg="mod">
          <ac:chgData name="Price, Jeremy" userId="c8981954-9af2-476c-8a49-1a747130b48b" providerId="ADAL" clId="{03D89FA1-1B59-44B3-ADDF-A305E447B0FF}" dt="2023-08-02T16:08:13.472" v="216" actId="403"/>
          <ac:spMkLst>
            <pc:docMk/>
            <pc:sldMk cId="3043804221" sldId="278"/>
            <ac:spMk id="11" creationId="{15670F20-BF3E-4738-A57F-CE2BB616E53C}"/>
          </ac:spMkLst>
        </pc:spChg>
        <pc:spChg chg="mod">
          <ac:chgData name="Price, Jeremy" userId="c8981954-9af2-476c-8a49-1a747130b48b" providerId="ADAL" clId="{03D89FA1-1B59-44B3-ADDF-A305E447B0FF}" dt="2023-08-02T16:08:21.013" v="220" actId="27636"/>
          <ac:spMkLst>
            <pc:docMk/>
            <pc:sldMk cId="3043804221" sldId="278"/>
            <ac:spMk id="111" creationId="{00000000-0000-0000-0000-000000000000}"/>
          </ac:spMkLst>
        </pc:spChg>
      </pc:sldChg>
      <pc:sldChg chg="addSp delSp modSp">
        <pc:chgData name="Price, Jeremy" userId="c8981954-9af2-476c-8a49-1a747130b48b" providerId="ADAL" clId="{03D89FA1-1B59-44B3-ADDF-A305E447B0FF}" dt="2023-08-02T15:45:07.715" v="31" actId="403"/>
        <pc:sldMkLst>
          <pc:docMk/>
          <pc:sldMk cId="3309869560" sldId="445"/>
        </pc:sldMkLst>
        <pc:spChg chg="mod">
          <ac:chgData name="Price, Jeremy" userId="c8981954-9af2-476c-8a49-1a747130b48b" providerId="ADAL" clId="{03D89FA1-1B59-44B3-ADDF-A305E447B0FF}" dt="2023-08-02T15:44:56.570" v="28" actId="27636"/>
          <ac:spMkLst>
            <pc:docMk/>
            <pc:sldMk cId="3309869560" sldId="445"/>
            <ac:spMk id="111" creationId="{00000000-0000-0000-0000-000000000000}"/>
          </ac:spMkLst>
        </pc:spChg>
        <pc:spChg chg="mod">
          <ac:chgData name="Price, Jeremy" userId="c8981954-9af2-476c-8a49-1a747130b48b" providerId="ADAL" clId="{03D89FA1-1B59-44B3-ADDF-A305E447B0FF}" dt="2023-08-02T15:45:07.715" v="31" actId="403"/>
          <ac:spMkLst>
            <pc:docMk/>
            <pc:sldMk cId="3309869560" sldId="445"/>
            <ac:spMk id="114" creationId="{00000000-0000-0000-0000-000000000000}"/>
          </ac:spMkLst>
        </pc:spChg>
        <pc:picChg chg="del">
          <ac:chgData name="Price, Jeremy" userId="c8981954-9af2-476c-8a49-1a747130b48b" providerId="ADAL" clId="{03D89FA1-1B59-44B3-ADDF-A305E447B0FF}" dt="2023-08-02T15:43:22.388" v="12" actId="478"/>
          <ac:picMkLst>
            <pc:docMk/>
            <pc:sldMk cId="3309869560" sldId="445"/>
            <ac:picMk id="3" creationId="{64F6A07A-A775-4B36-84B3-FE1DD765B549}"/>
          </ac:picMkLst>
        </pc:picChg>
        <pc:picChg chg="add mod modCrop">
          <ac:chgData name="Price, Jeremy" userId="c8981954-9af2-476c-8a49-1a747130b48b" providerId="ADAL" clId="{03D89FA1-1B59-44B3-ADDF-A305E447B0FF}" dt="2023-08-02T15:44:50.229" v="26" actId="18131"/>
          <ac:picMkLst>
            <pc:docMk/>
            <pc:sldMk cId="3309869560" sldId="445"/>
            <ac:picMk id="4" creationId="{9110647C-74B7-456D-A945-0381927D946A}"/>
          </ac:picMkLst>
        </pc:picChg>
      </pc:sldChg>
      <pc:sldChg chg="addSp delSp modSp">
        <pc:chgData name="Price, Jeremy" userId="c8981954-9af2-476c-8a49-1a747130b48b" providerId="ADAL" clId="{03D89FA1-1B59-44B3-ADDF-A305E447B0FF}" dt="2023-08-02T15:46:18.987" v="39" actId="14100"/>
        <pc:sldMkLst>
          <pc:docMk/>
          <pc:sldMk cId="2939844198" sldId="446"/>
        </pc:sldMkLst>
        <pc:spChg chg="mod">
          <ac:chgData name="Price, Jeremy" userId="c8981954-9af2-476c-8a49-1a747130b48b" providerId="ADAL" clId="{03D89FA1-1B59-44B3-ADDF-A305E447B0FF}" dt="2023-08-02T15:46:11.495" v="37" actId="403"/>
          <ac:spMkLst>
            <pc:docMk/>
            <pc:sldMk cId="2939844198" sldId="446"/>
            <ac:spMk id="13" creationId="{F753959B-A1FB-47AA-B0AA-D56CD2C7F34B}"/>
          </ac:spMkLst>
        </pc:spChg>
        <pc:spChg chg="mod">
          <ac:chgData name="Price, Jeremy" userId="c8981954-9af2-476c-8a49-1a747130b48b" providerId="ADAL" clId="{03D89FA1-1B59-44B3-ADDF-A305E447B0FF}" dt="2023-08-02T15:46:18.987" v="39" actId="14100"/>
          <ac:spMkLst>
            <pc:docMk/>
            <pc:sldMk cId="2939844198" sldId="446"/>
            <ac:spMk id="111" creationId="{00000000-0000-0000-0000-000000000000}"/>
          </ac:spMkLst>
        </pc:spChg>
        <pc:picChg chg="add">
          <ac:chgData name="Price, Jeremy" userId="c8981954-9af2-476c-8a49-1a747130b48b" providerId="ADAL" clId="{03D89FA1-1B59-44B3-ADDF-A305E447B0FF}" dt="2023-08-02T15:46:03.128" v="33"/>
          <ac:picMkLst>
            <pc:docMk/>
            <pc:sldMk cId="2939844198" sldId="446"/>
            <ac:picMk id="5" creationId="{4B4B97CE-C9D4-4422-8084-3C2C7F7BE7D0}"/>
          </ac:picMkLst>
        </pc:picChg>
        <pc:picChg chg="del">
          <ac:chgData name="Price, Jeremy" userId="c8981954-9af2-476c-8a49-1a747130b48b" providerId="ADAL" clId="{03D89FA1-1B59-44B3-ADDF-A305E447B0FF}" dt="2023-08-02T15:46:02.839" v="32" actId="478"/>
          <ac:picMkLst>
            <pc:docMk/>
            <pc:sldMk cId="2939844198" sldId="446"/>
            <ac:picMk id="6" creationId="{62542263-269F-4C5B-9EEE-87406B3D33BA}"/>
          </ac:picMkLst>
        </pc:picChg>
      </pc:sldChg>
      <pc:sldChg chg="modSp">
        <pc:chgData name="Price, Jeremy" userId="c8981954-9af2-476c-8a49-1a747130b48b" providerId="ADAL" clId="{03D89FA1-1B59-44B3-ADDF-A305E447B0FF}" dt="2023-08-02T15:47:55.669" v="47" actId="27636"/>
        <pc:sldMkLst>
          <pc:docMk/>
          <pc:sldMk cId="3805791794" sldId="447"/>
        </pc:sldMkLst>
        <pc:spChg chg="mod">
          <ac:chgData name="Price, Jeremy" userId="c8981954-9af2-476c-8a49-1a747130b48b" providerId="ADAL" clId="{03D89FA1-1B59-44B3-ADDF-A305E447B0FF}" dt="2023-08-02T15:47:55.669" v="47" actId="27636"/>
          <ac:spMkLst>
            <pc:docMk/>
            <pc:sldMk cId="3805791794" sldId="447"/>
            <ac:spMk id="111" creationId="{00000000-0000-0000-0000-000000000000}"/>
          </ac:spMkLst>
        </pc:spChg>
        <pc:spChg chg="mod">
          <ac:chgData name="Price, Jeremy" userId="c8981954-9af2-476c-8a49-1a747130b48b" providerId="ADAL" clId="{03D89FA1-1B59-44B3-ADDF-A305E447B0FF}" dt="2023-08-02T15:47:47.242" v="43" actId="403"/>
          <ac:spMkLst>
            <pc:docMk/>
            <pc:sldMk cId="3805791794" sldId="447"/>
            <ac:spMk id="114" creationId="{00000000-0000-0000-0000-000000000000}"/>
          </ac:spMkLst>
        </pc:spChg>
      </pc:sldChg>
      <pc:sldChg chg="addSp delSp modSp">
        <pc:chgData name="Price, Jeremy" userId="c8981954-9af2-476c-8a49-1a747130b48b" providerId="ADAL" clId="{03D89FA1-1B59-44B3-ADDF-A305E447B0FF}" dt="2023-08-02T15:48:59.718" v="60" actId="18131"/>
        <pc:sldMkLst>
          <pc:docMk/>
          <pc:sldMk cId="4276490218" sldId="448"/>
        </pc:sldMkLst>
        <pc:spChg chg="mod">
          <ac:chgData name="Price, Jeremy" userId="c8981954-9af2-476c-8a49-1a747130b48b" providerId="ADAL" clId="{03D89FA1-1B59-44B3-ADDF-A305E447B0FF}" dt="2023-08-02T15:48:32.450" v="53" actId="2710"/>
          <ac:spMkLst>
            <pc:docMk/>
            <pc:sldMk cId="4276490218" sldId="448"/>
            <ac:spMk id="111" creationId="{00000000-0000-0000-0000-000000000000}"/>
          </ac:spMkLst>
        </pc:spChg>
        <pc:spChg chg="mod">
          <ac:chgData name="Price, Jeremy" userId="c8981954-9af2-476c-8a49-1a747130b48b" providerId="ADAL" clId="{03D89FA1-1B59-44B3-ADDF-A305E447B0FF}" dt="2023-08-02T15:48:28.644" v="52" actId="403"/>
          <ac:spMkLst>
            <pc:docMk/>
            <pc:sldMk cId="4276490218" sldId="448"/>
            <ac:spMk id="114" creationId="{00000000-0000-0000-0000-000000000000}"/>
          </ac:spMkLst>
        </pc:spChg>
        <pc:picChg chg="add mod modCrop">
          <ac:chgData name="Price, Jeremy" userId="c8981954-9af2-476c-8a49-1a747130b48b" providerId="ADAL" clId="{03D89FA1-1B59-44B3-ADDF-A305E447B0FF}" dt="2023-08-02T15:48:59.718" v="60" actId="18131"/>
          <ac:picMkLst>
            <pc:docMk/>
            <pc:sldMk cId="4276490218" sldId="448"/>
            <ac:picMk id="3" creationId="{3A5CCFA3-2213-4C07-8B11-CC8675C1E897}"/>
          </ac:picMkLst>
        </pc:picChg>
        <pc:picChg chg="del">
          <ac:chgData name="Price, Jeremy" userId="c8981954-9af2-476c-8a49-1a747130b48b" providerId="ADAL" clId="{03D89FA1-1B59-44B3-ADDF-A305E447B0FF}" dt="2023-08-02T15:48:22.263" v="48" actId="478"/>
          <ac:picMkLst>
            <pc:docMk/>
            <pc:sldMk cId="4276490218" sldId="448"/>
            <ac:picMk id="4" creationId="{60BF525C-683B-4EDF-A775-E1360F27FE53}"/>
          </ac:picMkLst>
        </pc:picChg>
      </pc:sldChg>
      <pc:sldChg chg="addSp delSp modSp">
        <pc:chgData name="Price, Jeremy" userId="c8981954-9af2-476c-8a49-1a747130b48b" providerId="ADAL" clId="{03D89FA1-1B59-44B3-ADDF-A305E447B0FF}" dt="2023-08-02T15:50:47.178" v="86" actId="27636"/>
        <pc:sldMkLst>
          <pc:docMk/>
          <pc:sldMk cId="146880308" sldId="449"/>
        </pc:sldMkLst>
        <pc:spChg chg="mod">
          <ac:chgData name="Price, Jeremy" userId="c8981954-9af2-476c-8a49-1a747130b48b" providerId="ADAL" clId="{03D89FA1-1B59-44B3-ADDF-A305E447B0FF}" dt="2023-08-02T15:50:47.178" v="86" actId="27636"/>
          <ac:spMkLst>
            <pc:docMk/>
            <pc:sldMk cId="146880308" sldId="449"/>
            <ac:spMk id="111" creationId="{00000000-0000-0000-0000-000000000000}"/>
          </ac:spMkLst>
        </pc:spChg>
        <pc:spChg chg="mod">
          <ac:chgData name="Price, Jeremy" userId="c8981954-9af2-476c-8a49-1a747130b48b" providerId="ADAL" clId="{03D89FA1-1B59-44B3-ADDF-A305E447B0FF}" dt="2023-08-02T15:49:29.104" v="64" actId="403"/>
          <ac:spMkLst>
            <pc:docMk/>
            <pc:sldMk cId="146880308" sldId="449"/>
            <ac:spMk id="114" creationId="{00000000-0000-0000-0000-000000000000}"/>
          </ac:spMkLst>
        </pc:spChg>
        <pc:picChg chg="add mod modCrop">
          <ac:chgData name="Price, Jeremy" userId="c8981954-9af2-476c-8a49-1a747130b48b" providerId="ADAL" clId="{03D89FA1-1B59-44B3-ADDF-A305E447B0FF}" dt="2023-08-02T15:49:54.432" v="72" actId="18131"/>
          <ac:picMkLst>
            <pc:docMk/>
            <pc:sldMk cId="146880308" sldId="449"/>
            <ac:picMk id="3" creationId="{8AB5D653-EE32-4EB6-8BE1-3F6620557E75}"/>
          </ac:picMkLst>
        </pc:picChg>
        <pc:picChg chg="del">
          <ac:chgData name="Price, Jeremy" userId="c8981954-9af2-476c-8a49-1a747130b48b" providerId="ADAL" clId="{03D89FA1-1B59-44B3-ADDF-A305E447B0FF}" dt="2023-08-02T15:49:31.731" v="65" actId="478"/>
          <ac:picMkLst>
            <pc:docMk/>
            <pc:sldMk cId="146880308" sldId="449"/>
            <ac:picMk id="4" creationId="{A84327DA-4436-4489-9A59-87FD95714EB9}"/>
          </ac:picMkLst>
        </pc:picChg>
      </pc:sldChg>
      <pc:sldChg chg="modSp">
        <pc:chgData name="Price, Jeremy" userId="c8981954-9af2-476c-8a49-1a747130b48b" providerId="ADAL" clId="{03D89FA1-1B59-44B3-ADDF-A305E447B0FF}" dt="2023-08-02T15:50:42.557" v="84" actId="27636"/>
        <pc:sldMkLst>
          <pc:docMk/>
          <pc:sldMk cId="2498948897" sldId="450"/>
        </pc:sldMkLst>
        <pc:spChg chg="mod">
          <ac:chgData name="Price, Jeremy" userId="c8981954-9af2-476c-8a49-1a747130b48b" providerId="ADAL" clId="{03D89FA1-1B59-44B3-ADDF-A305E447B0FF}" dt="2023-08-02T15:50:42.557" v="84" actId="27636"/>
          <ac:spMkLst>
            <pc:docMk/>
            <pc:sldMk cId="2498948897" sldId="450"/>
            <ac:spMk id="111" creationId="{00000000-0000-0000-0000-000000000000}"/>
          </ac:spMkLst>
        </pc:spChg>
        <pc:spChg chg="mod">
          <ac:chgData name="Price, Jeremy" userId="c8981954-9af2-476c-8a49-1a747130b48b" providerId="ADAL" clId="{03D89FA1-1B59-44B3-ADDF-A305E447B0FF}" dt="2023-08-02T15:50:30.077" v="80" actId="403"/>
          <ac:spMkLst>
            <pc:docMk/>
            <pc:sldMk cId="2498948897" sldId="450"/>
            <ac:spMk id="114" creationId="{00000000-0000-0000-0000-000000000000}"/>
          </ac:spMkLst>
        </pc:spChg>
      </pc:sldChg>
      <pc:sldChg chg="addSp delSp modSp">
        <pc:chgData name="Price, Jeremy" userId="c8981954-9af2-476c-8a49-1a747130b48b" providerId="ADAL" clId="{03D89FA1-1B59-44B3-ADDF-A305E447B0FF}" dt="2023-08-02T15:53:00.167" v="108" actId="27636"/>
        <pc:sldMkLst>
          <pc:docMk/>
          <pc:sldMk cId="1503069139" sldId="451"/>
        </pc:sldMkLst>
        <pc:spChg chg="mod">
          <ac:chgData name="Price, Jeremy" userId="c8981954-9af2-476c-8a49-1a747130b48b" providerId="ADAL" clId="{03D89FA1-1B59-44B3-ADDF-A305E447B0FF}" dt="2023-08-02T15:53:00.167" v="108" actId="27636"/>
          <ac:spMkLst>
            <pc:docMk/>
            <pc:sldMk cId="1503069139" sldId="451"/>
            <ac:spMk id="111" creationId="{00000000-0000-0000-0000-000000000000}"/>
          </ac:spMkLst>
        </pc:spChg>
        <pc:spChg chg="mod">
          <ac:chgData name="Price, Jeremy" userId="c8981954-9af2-476c-8a49-1a747130b48b" providerId="ADAL" clId="{03D89FA1-1B59-44B3-ADDF-A305E447B0FF}" dt="2023-08-02T15:52:18.099" v="95" actId="403"/>
          <ac:spMkLst>
            <pc:docMk/>
            <pc:sldMk cId="1503069139" sldId="451"/>
            <ac:spMk id="114" creationId="{00000000-0000-0000-0000-000000000000}"/>
          </ac:spMkLst>
        </pc:spChg>
        <pc:picChg chg="del">
          <ac:chgData name="Price, Jeremy" userId="c8981954-9af2-476c-8a49-1a747130b48b" providerId="ADAL" clId="{03D89FA1-1B59-44B3-ADDF-A305E447B0FF}" dt="2023-08-02T15:52:09.755" v="88" actId="478"/>
          <ac:picMkLst>
            <pc:docMk/>
            <pc:sldMk cId="1503069139" sldId="451"/>
            <ac:picMk id="3" creationId="{6227B4DA-00E2-4140-AA62-C22AEF1A234F}"/>
          </ac:picMkLst>
        </pc:picChg>
        <pc:picChg chg="add mod modCrop">
          <ac:chgData name="Price, Jeremy" userId="c8981954-9af2-476c-8a49-1a747130b48b" providerId="ADAL" clId="{03D89FA1-1B59-44B3-ADDF-A305E447B0FF}" dt="2023-08-02T15:52:52.898" v="104" actId="18131"/>
          <ac:picMkLst>
            <pc:docMk/>
            <pc:sldMk cId="1503069139" sldId="451"/>
            <ac:picMk id="4" creationId="{EC77AA26-9187-4DA7-B63E-D810A429ABA5}"/>
          </ac:picMkLst>
        </pc:picChg>
      </pc:sldChg>
      <pc:sldChg chg="modSp">
        <pc:chgData name="Price, Jeremy" userId="c8981954-9af2-476c-8a49-1a747130b48b" providerId="ADAL" clId="{03D89FA1-1B59-44B3-ADDF-A305E447B0FF}" dt="2023-08-02T15:57:18.590" v="125" actId="27636"/>
        <pc:sldMkLst>
          <pc:docMk/>
          <pc:sldMk cId="500688061" sldId="452"/>
        </pc:sldMkLst>
        <pc:spChg chg="mod">
          <ac:chgData name="Price, Jeremy" userId="c8981954-9af2-476c-8a49-1a747130b48b" providerId="ADAL" clId="{03D89FA1-1B59-44B3-ADDF-A305E447B0FF}" dt="2023-08-02T15:57:18.590" v="125" actId="27636"/>
          <ac:spMkLst>
            <pc:docMk/>
            <pc:sldMk cId="500688061" sldId="452"/>
            <ac:spMk id="111" creationId="{00000000-0000-0000-0000-000000000000}"/>
          </ac:spMkLst>
        </pc:spChg>
        <pc:spChg chg="mod">
          <ac:chgData name="Price, Jeremy" userId="c8981954-9af2-476c-8a49-1a747130b48b" providerId="ADAL" clId="{03D89FA1-1B59-44B3-ADDF-A305E447B0FF}" dt="2023-08-02T15:57:07.120" v="118" actId="403"/>
          <ac:spMkLst>
            <pc:docMk/>
            <pc:sldMk cId="500688061" sldId="452"/>
            <ac:spMk id="114" creationId="{00000000-0000-0000-0000-000000000000}"/>
          </ac:spMkLst>
        </pc:spChg>
        <pc:picChg chg="mod modCrop">
          <ac:chgData name="Price, Jeremy" userId="c8981954-9af2-476c-8a49-1a747130b48b" providerId="ADAL" clId="{03D89FA1-1B59-44B3-ADDF-A305E447B0FF}" dt="2023-08-02T15:56:56.635" v="114" actId="18131"/>
          <ac:picMkLst>
            <pc:docMk/>
            <pc:sldMk cId="500688061" sldId="452"/>
            <ac:picMk id="3" creationId="{93ACC4DD-953A-4CBD-92AD-64F9B71C5509}"/>
          </ac:picMkLst>
        </pc:picChg>
      </pc:sldChg>
      <pc:sldChg chg="modSp">
        <pc:chgData name="Price, Jeremy" userId="c8981954-9af2-476c-8a49-1a747130b48b" providerId="ADAL" clId="{03D89FA1-1B59-44B3-ADDF-A305E447B0FF}" dt="2023-08-02T15:58:27.355" v="142" actId="27636"/>
        <pc:sldMkLst>
          <pc:docMk/>
          <pc:sldMk cId="2613086167" sldId="453"/>
        </pc:sldMkLst>
        <pc:spChg chg="mod">
          <ac:chgData name="Price, Jeremy" userId="c8981954-9af2-476c-8a49-1a747130b48b" providerId="ADAL" clId="{03D89FA1-1B59-44B3-ADDF-A305E447B0FF}" dt="2023-08-02T15:58:27.355" v="142" actId="27636"/>
          <ac:spMkLst>
            <pc:docMk/>
            <pc:sldMk cId="2613086167" sldId="453"/>
            <ac:spMk id="111" creationId="{00000000-0000-0000-0000-000000000000}"/>
          </ac:spMkLst>
        </pc:spChg>
        <pc:spChg chg="mod">
          <ac:chgData name="Price, Jeremy" userId="c8981954-9af2-476c-8a49-1a747130b48b" providerId="ADAL" clId="{03D89FA1-1B59-44B3-ADDF-A305E447B0FF}" dt="2023-08-02T15:58:17.738" v="136" actId="14100"/>
          <ac:spMkLst>
            <pc:docMk/>
            <pc:sldMk cId="2613086167" sldId="453"/>
            <ac:spMk id="114" creationId="{00000000-0000-0000-0000-000000000000}"/>
          </ac:spMkLst>
        </pc:spChg>
        <pc:picChg chg="mod modCrop">
          <ac:chgData name="Price, Jeremy" userId="c8981954-9af2-476c-8a49-1a747130b48b" providerId="ADAL" clId="{03D89FA1-1B59-44B3-ADDF-A305E447B0FF}" dt="2023-08-02T15:58:07.144" v="132" actId="18131"/>
          <ac:picMkLst>
            <pc:docMk/>
            <pc:sldMk cId="2613086167" sldId="453"/>
            <ac:picMk id="3" creationId="{4E72DA3D-D264-49EE-AA79-EFD5823513C9}"/>
          </ac:picMkLst>
        </pc:picChg>
      </pc:sldChg>
      <pc:sldChg chg="modSp">
        <pc:chgData name="Price, Jeremy" userId="c8981954-9af2-476c-8a49-1a747130b48b" providerId="ADAL" clId="{03D89FA1-1B59-44B3-ADDF-A305E447B0FF}" dt="2023-08-02T15:59:32.486" v="157" actId="14100"/>
        <pc:sldMkLst>
          <pc:docMk/>
          <pc:sldMk cId="2680778750" sldId="454"/>
        </pc:sldMkLst>
        <pc:spChg chg="mod">
          <ac:chgData name="Price, Jeremy" userId="c8981954-9af2-476c-8a49-1a747130b48b" providerId="ADAL" clId="{03D89FA1-1B59-44B3-ADDF-A305E447B0FF}" dt="2023-08-02T15:59:32.486" v="157" actId="14100"/>
          <ac:spMkLst>
            <pc:docMk/>
            <pc:sldMk cId="2680778750" sldId="454"/>
            <ac:spMk id="111" creationId="{00000000-0000-0000-0000-000000000000}"/>
          </ac:spMkLst>
        </pc:spChg>
        <pc:spChg chg="mod">
          <ac:chgData name="Price, Jeremy" userId="c8981954-9af2-476c-8a49-1a747130b48b" providerId="ADAL" clId="{03D89FA1-1B59-44B3-ADDF-A305E447B0FF}" dt="2023-08-02T15:59:13.381" v="153" actId="14100"/>
          <ac:spMkLst>
            <pc:docMk/>
            <pc:sldMk cId="2680778750" sldId="454"/>
            <ac:spMk id="114" creationId="{00000000-0000-0000-0000-000000000000}"/>
          </ac:spMkLst>
        </pc:spChg>
        <pc:picChg chg="mod modCrop">
          <ac:chgData name="Price, Jeremy" userId="c8981954-9af2-476c-8a49-1a747130b48b" providerId="ADAL" clId="{03D89FA1-1B59-44B3-ADDF-A305E447B0FF}" dt="2023-08-02T15:59:01.199" v="148" actId="18131"/>
          <ac:picMkLst>
            <pc:docMk/>
            <pc:sldMk cId="2680778750" sldId="454"/>
            <ac:picMk id="3" creationId="{B9F0485A-9D73-4711-8965-211A5552431D}"/>
          </ac:picMkLst>
        </pc:picChg>
      </pc:sldChg>
      <pc:sldChg chg="modSp">
        <pc:chgData name="Price, Jeremy" userId="c8981954-9af2-476c-8a49-1a747130b48b" providerId="ADAL" clId="{03D89FA1-1B59-44B3-ADDF-A305E447B0FF}" dt="2023-08-02T15:59:53.138" v="165" actId="27636"/>
        <pc:sldMkLst>
          <pc:docMk/>
          <pc:sldMk cId="248932085" sldId="455"/>
        </pc:sldMkLst>
        <pc:spChg chg="mod">
          <ac:chgData name="Price, Jeremy" userId="c8981954-9af2-476c-8a49-1a747130b48b" providerId="ADAL" clId="{03D89FA1-1B59-44B3-ADDF-A305E447B0FF}" dt="2023-08-02T15:59:53.138" v="165" actId="27636"/>
          <ac:spMkLst>
            <pc:docMk/>
            <pc:sldMk cId="248932085" sldId="455"/>
            <ac:spMk id="111" creationId="{00000000-0000-0000-0000-000000000000}"/>
          </ac:spMkLst>
        </pc:spChg>
        <pc:spChg chg="mod">
          <ac:chgData name="Price, Jeremy" userId="c8981954-9af2-476c-8a49-1a747130b48b" providerId="ADAL" clId="{03D89FA1-1B59-44B3-ADDF-A305E447B0FF}" dt="2023-08-02T15:59:46.454" v="161" actId="403"/>
          <ac:spMkLst>
            <pc:docMk/>
            <pc:sldMk cId="248932085" sldId="455"/>
            <ac:spMk id="114" creationId="{00000000-0000-0000-0000-000000000000}"/>
          </ac:spMkLst>
        </pc:spChg>
      </pc:sldChg>
      <pc:sldChg chg="modSp">
        <pc:chgData name="Price, Jeremy" userId="c8981954-9af2-476c-8a49-1a747130b48b" providerId="ADAL" clId="{03D89FA1-1B59-44B3-ADDF-A305E447B0FF}" dt="2023-08-02T16:00:10.238" v="173" actId="27636"/>
        <pc:sldMkLst>
          <pc:docMk/>
          <pc:sldMk cId="2767995093" sldId="456"/>
        </pc:sldMkLst>
        <pc:spChg chg="mod">
          <ac:chgData name="Price, Jeremy" userId="c8981954-9af2-476c-8a49-1a747130b48b" providerId="ADAL" clId="{03D89FA1-1B59-44B3-ADDF-A305E447B0FF}" dt="2023-08-02T16:00:03.859" v="169" actId="403"/>
          <ac:spMkLst>
            <pc:docMk/>
            <pc:sldMk cId="2767995093" sldId="456"/>
            <ac:spMk id="11" creationId="{B2B6A6C6-3009-436F-A7C1-2C156B25F9D4}"/>
          </ac:spMkLst>
        </pc:spChg>
        <pc:spChg chg="mod">
          <ac:chgData name="Price, Jeremy" userId="c8981954-9af2-476c-8a49-1a747130b48b" providerId="ADAL" clId="{03D89FA1-1B59-44B3-ADDF-A305E447B0FF}" dt="2023-08-02T16:00:10.238" v="173" actId="27636"/>
          <ac:spMkLst>
            <pc:docMk/>
            <pc:sldMk cId="2767995093" sldId="456"/>
            <ac:spMk id="111" creationId="{00000000-0000-0000-0000-000000000000}"/>
          </ac:spMkLst>
        </pc:spChg>
      </pc:sldChg>
      <pc:sldChg chg="modSp">
        <pc:chgData name="Price, Jeremy" userId="c8981954-9af2-476c-8a49-1a747130b48b" providerId="ADAL" clId="{03D89FA1-1B59-44B3-ADDF-A305E447B0FF}" dt="2023-08-02T16:06:51.611" v="184" actId="1076"/>
        <pc:sldMkLst>
          <pc:docMk/>
          <pc:sldMk cId="3867858978" sldId="457"/>
        </pc:sldMkLst>
        <pc:spChg chg="mod">
          <ac:chgData name="Price, Jeremy" userId="c8981954-9af2-476c-8a49-1a747130b48b" providerId="ADAL" clId="{03D89FA1-1B59-44B3-ADDF-A305E447B0FF}" dt="2023-08-02T16:06:47.197" v="183" actId="14100"/>
          <ac:spMkLst>
            <pc:docMk/>
            <pc:sldMk cId="3867858978" sldId="457"/>
            <ac:spMk id="111" creationId="{00000000-0000-0000-0000-000000000000}"/>
          </ac:spMkLst>
        </pc:spChg>
        <pc:spChg chg="mod">
          <ac:chgData name="Price, Jeremy" userId="c8981954-9af2-476c-8a49-1a747130b48b" providerId="ADAL" clId="{03D89FA1-1B59-44B3-ADDF-A305E447B0FF}" dt="2023-08-02T16:06:28.838" v="179" actId="404"/>
          <ac:spMkLst>
            <pc:docMk/>
            <pc:sldMk cId="3867858978" sldId="457"/>
            <ac:spMk id="114" creationId="{00000000-0000-0000-0000-000000000000}"/>
          </ac:spMkLst>
        </pc:spChg>
        <pc:picChg chg="mod">
          <ac:chgData name="Price, Jeremy" userId="c8981954-9af2-476c-8a49-1a747130b48b" providerId="ADAL" clId="{03D89FA1-1B59-44B3-ADDF-A305E447B0FF}" dt="2023-08-02T16:06:51.611" v="184" actId="1076"/>
          <ac:picMkLst>
            <pc:docMk/>
            <pc:sldMk cId="3867858978" sldId="457"/>
            <ac:picMk id="9" creationId="{A10F8CA3-ED03-4108-B948-221313ECDC47}"/>
          </ac:picMkLst>
        </pc:picChg>
      </pc:sldChg>
      <pc:sldChg chg="modSp">
        <pc:chgData name="Price, Jeremy" userId="c8981954-9af2-476c-8a49-1a747130b48b" providerId="ADAL" clId="{03D89FA1-1B59-44B3-ADDF-A305E447B0FF}" dt="2023-08-02T16:07:13.301" v="190" actId="27636"/>
        <pc:sldMkLst>
          <pc:docMk/>
          <pc:sldMk cId="1634634236" sldId="458"/>
        </pc:sldMkLst>
        <pc:spChg chg="mod">
          <ac:chgData name="Price, Jeremy" userId="c8981954-9af2-476c-8a49-1a747130b48b" providerId="ADAL" clId="{03D89FA1-1B59-44B3-ADDF-A305E447B0FF}" dt="2023-08-02T16:07:13.301" v="190" actId="27636"/>
          <ac:spMkLst>
            <pc:docMk/>
            <pc:sldMk cId="1634634236" sldId="458"/>
            <ac:spMk id="111" creationId="{00000000-0000-0000-0000-000000000000}"/>
          </ac:spMkLst>
        </pc:spChg>
        <pc:spChg chg="mod">
          <ac:chgData name="Price, Jeremy" userId="c8981954-9af2-476c-8a49-1a747130b48b" providerId="ADAL" clId="{03D89FA1-1B59-44B3-ADDF-A305E447B0FF}" dt="2023-08-02T16:07:02.534" v="188" actId="403"/>
          <ac:spMkLst>
            <pc:docMk/>
            <pc:sldMk cId="1634634236" sldId="458"/>
            <ac:spMk id="114" creationId="{00000000-0000-0000-0000-000000000000}"/>
          </ac:spMkLst>
        </pc:spChg>
      </pc:sldChg>
      <pc:sldChg chg="modSp">
        <pc:chgData name="Price, Jeremy" userId="c8981954-9af2-476c-8a49-1a747130b48b" providerId="ADAL" clId="{03D89FA1-1B59-44B3-ADDF-A305E447B0FF}" dt="2023-08-02T16:07:40.550" v="199" actId="27636"/>
        <pc:sldMkLst>
          <pc:docMk/>
          <pc:sldMk cId="3192670232" sldId="459"/>
        </pc:sldMkLst>
        <pc:spChg chg="mod">
          <ac:chgData name="Price, Jeremy" userId="c8981954-9af2-476c-8a49-1a747130b48b" providerId="ADAL" clId="{03D89FA1-1B59-44B3-ADDF-A305E447B0FF}" dt="2023-08-02T16:07:36.144" v="197" actId="403"/>
          <ac:spMkLst>
            <pc:docMk/>
            <pc:sldMk cId="3192670232" sldId="459"/>
            <ac:spMk id="11" creationId="{74CAE4A9-937A-476B-82BC-E70D9C4736F9}"/>
          </ac:spMkLst>
        </pc:spChg>
        <pc:spChg chg="mod">
          <ac:chgData name="Price, Jeremy" userId="c8981954-9af2-476c-8a49-1a747130b48b" providerId="ADAL" clId="{03D89FA1-1B59-44B3-ADDF-A305E447B0FF}" dt="2023-08-02T16:07:40.550" v="199" actId="27636"/>
          <ac:spMkLst>
            <pc:docMk/>
            <pc:sldMk cId="3192670232" sldId="459"/>
            <ac:spMk id="111" creationId="{00000000-0000-0000-0000-000000000000}"/>
          </ac:spMkLst>
        </pc:spChg>
      </pc:sldChg>
      <pc:sldChg chg="modSp">
        <pc:chgData name="Price, Jeremy" userId="c8981954-9af2-476c-8a49-1a747130b48b" providerId="ADAL" clId="{03D89FA1-1B59-44B3-ADDF-A305E447B0FF}" dt="2023-08-02T16:07:55.845" v="208" actId="27636"/>
        <pc:sldMkLst>
          <pc:docMk/>
          <pc:sldMk cId="4178953776" sldId="460"/>
        </pc:sldMkLst>
        <pc:spChg chg="mod">
          <ac:chgData name="Price, Jeremy" userId="c8981954-9af2-476c-8a49-1a747130b48b" providerId="ADAL" clId="{03D89FA1-1B59-44B3-ADDF-A305E447B0FF}" dt="2023-08-02T16:07:50.031" v="204" actId="404"/>
          <ac:spMkLst>
            <pc:docMk/>
            <pc:sldMk cId="4178953776" sldId="460"/>
            <ac:spMk id="11" creationId="{64B375F2-B538-4596-AD8E-DD82F1744592}"/>
          </ac:spMkLst>
        </pc:spChg>
        <pc:spChg chg="mod">
          <ac:chgData name="Price, Jeremy" userId="c8981954-9af2-476c-8a49-1a747130b48b" providerId="ADAL" clId="{03D89FA1-1B59-44B3-ADDF-A305E447B0FF}" dt="2023-08-02T16:07:55.845" v="208" actId="27636"/>
          <ac:spMkLst>
            <pc:docMk/>
            <pc:sldMk cId="4178953776" sldId="460"/>
            <ac:spMk id="111" creationId="{00000000-0000-0000-0000-000000000000}"/>
          </ac:spMkLst>
        </pc:spChg>
      </pc:sldChg>
      <pc:sldChg chg="modSp">
        <pc:chgData name="Price, Jeremy" userId="c8981954-9af2-476c-8a49-1a747130b48b" providerId="ADAL" clId="{03D89FA1-1B59-44B3-ADDF-A305E447B0FF}" dt="2023-08-02T16:08:05.746" v="213" actId="27636"/>
        <pc:sldMkLst>
          <pc:docMk/>
          <pc:sldMk cId="2821435314" sldId="461"/>
        </pc:sldMkLst>
        <pc:spChg chg="mod">
          <ac:chgData name="Price, Jeremy" userId="c8981954-9af2-476c-8a49-1a747130b48b" providerId="ADAL" clId="{03D89FA1-1B59-44B3-ADDF-A305E447B0FF}" dt="2023-08-02T16:08:05.746" v="213" actId="27636"/>
          <ac:spMkLst>
            <pc:docMk/>
            <pc:sldMk cId="2821435314" sldId="461"/>
            <ac:spMk id="111" creationId="{00000000-0000-0000-0000-000000000000}"/>
          </ac:spMkLst>
        </pc:spChg>
        <pc:spChg chg="mod">
          <ac:chgData name="Price, Jeremy" userId="c8981954-9af2-476c-8a49-1a747130b48b" providerId="ADAL" clId="{03D89FA1-1B59-44B3-ADDF-A305E447B0FF}" dt="2023-08-02T16:08:01.894" v="211" actId="403"/>
          <ac:spMkLst>
            <pc:docMk/>
            <pc:sldMk cId="2821435314" sldId="461"/>
            <ac:spMk id="114" creationId="{00000000-0000-0000-0000-000000000000}"/>
          </ac:spMkLst>
        </pc:spChg>
      </pc:sldChg>
    </pc:docChg>
  </pc:docChgLst>
  <pc:docChgLst>
    <pc:chgData name="Taquan Gilbert" userId="cccb3b1d-7701-4d88-9db7-7c2f45dc5b88" providerId="ADAL" clId="{E012A87A-1774-43A3-A363-271C30DB9552}"/>
    <pc:docChg chg="modSld">
      <pc:chgData name="Taquan Gilbert" userId="cccb3b1d-7701-4d88-9db7-7c2f45dc5b88" providerId="ADAL" clId="{E012A87A-1774-43A3-A363-271C30DB9552}" dt="2023-10-26T12:30:55.204" v="3" actId="20577"/>
      <pc:docMkLst>
        <pc:docMk/>
      </pc:docMkLst>
      <pc:sldChg chg="modNotesTx">
        <pc:chgData name="Taquan Gilbert" userId="cccb3b1d-7701-4d88-9db7-7c2f45dc5b88" providerId="ADAL" clId="{E012A87A-1774-43A3-A363-271C30DB9552}" dt="2023-10-26T12:30:28.887" v="0" actId="20577"/>
        <pc:sldMkLst>
          <pc:docMk/>
          <pc:sldMk cId="3805791794" sldId="447"/>
        </pc:sldMkLst>
      </pc:sldChg>
      <pc:sldChg chg="modNotesTx">
        <pc:chgData name="Taquan Gilbert" userId="cccb3b1d-7701-4d88-9db7-7c2f45dc5b88" providerId="ADAL" clId="{E012A87A-1774-43A3-A363-271C30DB9552}" dt="2023-10-26T12:30:39.518" v="1" actId="20577"/>
        <pc:sldMkLst>
          <pc:docMk/>
          <pc:sldMk cId="2613086167" sldId="453"/>
        </pc:sldMkLst>
      </pc:sldChg>
      <pc:sldChg chg="modNotesTx">
        <pc:chgData name="Taquan Gilbert" userId="cccb3b1d-7701-4d88-9db7-7c2f45dc5b88" providerId="ADAL" clId="{E012A87A-1774-43A3-A363-271C30DB9552}" dt="2023-10-26T12:30:45.850" v="2" actId="20577"/>
        <pc:sldMkLst>
          <pc:docMk/>
          <pc:sldMk cId="248932085" sldId="455"/>
        </pc:sldMkLst>
      </pc:sldChg>
      <pc:sldChg chg="modNotesTx">
        <pc:chgData name="Taquan Gilbert" userId="cccb3b1d-7701-4d88-9db7-7c2f45dc5b88" providerId="ADAL" clId="{E012A87A-1774-43A3-A363-271C30DB9552}" dt="2023-10-26T12:30:55.204" v="3" actId="20577"/>
        <pc:sldMkLst>
          <pc:docMk/>
          <pc:sldMk cId="4178953776" sldId="460"/>
        </pc:sldMkLst>
      </pc:sldChg>
    </pc:docChg>
  </pc:docChgLst>
  <pc:docChgLst>
    <pc:chgData name="Price, Jeremy" userId="c8981954-9af2-476c-8a49-1a747130b48b" providerId="ADAL" clId="{76B0903D-8158-4BB9-B39F-3698467DED03}"/>
    <pc:docChg chg="modSld">
      <pc:chgData name="Price, Jeremy" userId="c8981954-9af2-476c-8a49-1a747130b48b" providerId="ADAL" clId="{76B0903D-8158-4BB9-B39F-3698467DED03}" dt="2023-08-03T19:12:44.370" v="31" actId="20577"/>
      <pc:docMkLst>
        <pc:docMk/>
      </pc:docMkLst>
      <pc:sldChg chg="modSp">
        <pc:chgData name="Price, Jeremy" userId="c8981954-9af2-476c-8a49-1a747130b48b" providerId="ADAL" clId="{76B0903D-8158-4BB9-B39F-3698467DED03}" dt="2023-08-03T19:12:27.113" v="28" actId="20577"/>
        <pc:sldMkLst>
          <pc:docMk/>
          <pc:sldMk cId="1602492885" sldId="262"/>
        </pc:sldMkLst>
        <pc:spChg chg="mod">
          <ac:chgData name="Price, Jeremy" userId="c8981954-9af2-476c-8a49-1a747130b48b" providerId="ADAL" clId="{76B0903D-8158-4BB9-B39F-3698467DED03}" dt="2023-08-03T19:12:27.113" v="28" actId="20577"/>
          <ac:spMkLst>
            <pc:docMk/>
            <pc:sldMk cId="1602492885" sldId="262"/>
            <ac:spMk id="3" creationId="{27C8BE99-6F90-0D4F-A0BD-116465B980FC}"/>
          </ac:spMkLst>
        </pc:spChg>
      </pc:sldChg>
      <pc:sldChg chg="modSp">
        <pc:chgData name="Price, Jeremy" userId="c8981954-9af2-476c-8a49-1a747130b48b" providerId="ADAL" clId="{76B0903D-8158-4BB9-B39F-3698467DED03}" dt="2023-08-03T19:12:44.370" v="31" actId="20577"/>
        <pc:sldMkLst>
          <pc:docMk/>
          <pc:sldMk cId="2821435314" sldId="461"/>
        </pc:sldMkLst>
        <pc:spChg chg="mod">
          <ac:chgData name="Price, Jeremy" userId="c8981954-9af2-476c-8a49-1a747130b48b" providerId="ADAL" clId="{76B0903D-8158-4BB9-B39F-3698467DED03}" dt="2023-08-03T19:12:44.370" v="31" actId="20577"/>
          <ac:spMkLst>
            <pc:docMk/>
            <pc:sldMk cId="2821435314" sldId="461"/>
            <ac:spMk id="1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8CBFE-36D3-4C31-9127-EF6EAA4BE48C}" type="datetimeFigureOut">
              <a:rPr lang="en-US" smtClean="0"/>
              <a:t>10/26/2023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DB12E-47C3-4BCD-A332-CE8876A9CFB1}" type="slidenum">
              <a:rPr lang="en-US" smtClean="0"/>
              <a:t>‹#›</a:t>
            </a:fld>
            <a:endParaRPr lang="en-US"/>
          </a:p>
        </p:txBody>
      </p:sp>
    </p:spTree>
    <p:extLst>
      <p:ext uri="{BB962C8B-B14F-4D97-AF65-F5344CB8AC3E}">
        <p14:creationId xmlns:p14="http://schemas.microsoft.com/office/powerpoint/2010/main" val="121027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22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1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729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557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23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5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94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34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7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62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9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57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10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9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65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69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56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0227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AA13-22B1-AB41-88F5-C8D91204ACDC}"/>
              </a:ext>
            </a:extLst>
          </p:cNvPr>
          <p:cNvSpPr>
            <a:spLocks noGrp="1"/>
          </p:cNvSpPr>
          <p:nvPr>
            <p:ph type="ctrTitle"/>
          </p:nvPr>
        </p:nvSpPr>
        <p:spPr>
          <a:xfrm>
            <a:off x="685800" y="1828041"/>
            <a:ext cx="7772400" cy="2387600"/>
          </a:xfrm>
        </p:spPr>
        <p:txBody>
          <a:bodyPr>
            <a:normAutofit fontScale="90000"/>
          </a:bodyPr>
          <a:lstStyle/>
          <a:p>
            <a:r>
              <a:rPr lang="en-US" b="1" dirty="0"/>
              <a:t>The Key Components to a Successful Return to Work Program</a:t>
            </a:r>
          </a:p>
        </p:txBody>
      </p:sp>
      <p:sp>
        <p:nvSpPr>
          <p:cNvPr id="3" name="Subtitle 2">
            <a:extLst>
              <a:ext uri="{FF2B5EF4-FFF2-40B4-BE49-F238E27FC236}">
                <a16:creationId xmlns:a16="http://schemas.microsoft.com/office/drawing/2014/main" id="{27C8BE99-6F90-0D4F-A0BD-116465B980FC}"/>
              </a:ext>
            </a:extLst>
          </p:cNvPr>
          <p:cNvSpPr>
            <a:spLocks noGrp="1"/>
          </p:cNvSpPr>
          <p:nvPr>
            <p:ph type="subTitle" idx="1"/>
          </p:nvPr>
        </p:nvSpPr>
        <p:spPr>
          <a:xfrm>
            <a:off x="1143000" y="4566134"/>
            <a:ext cx="6858000" cy="1655762"/>
          </a:xfrm>
        </p:spPr>
        <p:txBody>
          <a:bodyPr>
            <a:normAutofit fontScale="92500" lnSpcReduction="10000"/>
          </a:bodyPr>
          <a:lstStyle/>
          <a:p>
            <a:r>
              <a:rPr lang="en-US" dirty="0"/>
              <a:t>Presented by</a:t>
            </a:r>
          </a:p>
          <a:p>
            <a:r>
              <a:rPr lang="en-US"/>
              <a:t>Tina D’Andrea</a:t>
            </a:r>
            <a:br>
              <a:rPr lang="en-US" dirty="0"/>
            </a:br>
            <a:r>
              <a:rPr lang="en-US" sz="1800" dirty="0"/>
              <a:t>MEC Sr. Medical Management Consultant</a:t>
            </a:r>
            <a:endParaRPr lang="en-US" dirty="0"/>
          </a:p>
          <a:p>
            <a:r>
              <a:rPr lang="en-US" dirty="0"/>
              <a:t>Tracie Lemus</a:t>
            </a:r>
            <a:br>
              <a:rPr lang="en-US" dirty="0"/>
            </a:br>
            <a:r>
              <a:rPr lang="en-US" sz="1900" dirty="0"/>
              <a:t>MEC Medical Management Consultant</a:t>
            </a:r>
            <a:endParaRPr lang="en-US" dirty="0"/>
          </a:p>
        </p:txBody>
      </p:sp>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ROLE OF THE CARRIER IN A</a:t>
            </a:r>
            <a:br>
              <a:rPr lang="en-US" sz="4000" b="1" dirty="0">
                <a:ea typeface="Gill Sans"/>
                <a:cs typeface="Gill Sans"/>
                <a:sym typeface="Gill Sans"/>
              </a:rPr>
            </a:br>
            <a:r>
              <a:rPr lang="en-US" sz="4000" b="1" dirty="0">
                <a:ea typeface="Gill Sans"/>
                <a:cs typeface="Gill Sans"/>
                <a:sym typeface="Gill Sans"/>
              </a:rPr>
              <a:t>SUCCESSFUL RTW PROGRAM</a:t>
            </a:r>
            <a:endParaRPr sz="6000" b="1" dirty="0"/>
          </a:p>
        </p:txBody>
      </p:sp>
      <p:sp>
        <p:nvSpPr>
          <p:cNvPr id="111" name="Google Shape;111;p3"/>
          <p:cNvSpPr txBox="1">
            <a:spLocks noGrp="1"/>
          </p:cNvSpPr>
          <p:nvPr>
            <p:ph idx="1"/>
          </p:nvPr>
        </p:nvSpPr>
        <p:spPr>
          <a:xfrm>
            <a:off x="628650" y="1825626"/>
            <a:ext cx="5980872" cy="3899314"/>
          </a:xfrm>
          <a:prstGeom prst="rect">
            <a:avLst/>
          </a:prstGeom>
          <a:noFill/>
          <a:ln>
            <a:noFill/>
          </a:ln>
        </p:spPr>
        <p:txBody>
          <a:bodyPr spcFirstLastPara="1" vert="horz" wrap="square" lIns="45713" tIns="22850" rIns="45713" bIns="22850" rtlCol="0" anchor="t" anchorCtr="0">
            <a:normAutofit fontScale="77500" lnSpcReduction="20000"/>
          </a:bodyPr>
          <a:lstStyle/>
          <a:p>
            <a:pPr marL="57153" indent="0">
              <a:lnSpc>
                <a:spcPct val="120000"/>
              </a:lnSpc>
              <a:buNone/>
            </a:pPr>
            <a:r>
              <a:rPr lang="en-US" b="1" dirty="0">
                <a:solidFill>
                  <a:srgbClr val="B30838"/>
                </a:solidFill>
              </a:rPr>
              <a:t>CARRIER/TPA ADJUSTER</a:t>
            </a:r>
          </a:p>
          <a:p>
            <a:pPr marL="257175" indent="-257175">
              <a:lnSpc>
                <a:spcPct val="120000"/>
              </a:lnSpc>
            </a:pPr>
            <a:r>
              <a:rPr lang="en-US" dirty="0"/>
              <a:t>Make timely calls to injured worker and employer.</a:t>
            </a:r>
          </a:p>
          <a:p>
            <a:pPr marL="257175" indent="-257175">
              <a:lnSpc>
                <a:spcPct val="120000"/>
              </a:lnSpc>
            </a:pPr>
            <a:r>
              <a:rPr lang="en-US" dirty="0"/>
              <a:t>Establish availability of light or modified duties even if on TTD.</a:t>
            </a:r>
          </a:p>
          <a:p>
            <a:pPr marL="257175" indent="-257175">
              <a:lnSpc>
                <a:spcPct val="120000"/>
              </a:lnSpc>
            </a:pPr>
            <a:r>
              <a:rPr lang="en-US" dirty="0"/>
              <a:t>Support the RTW process by discussing on the first call to establish expectations.</a:t>
            </a:r>
          </a:p>
          <a:p>
            <a:pPr marL="257175" indent="-257175">
              <a:lnSpc>
                <a:spcPct val="120000"/>
              </a:lnSpc>
            </a:pPr>
            <a:r>
              <a:rPr lang="en-US" dirty="0"/>
              <a:t>Speak about RTW as a positive.</a:t>
            </a:r>
          </a:p>
          <a:p>
            <a:pPr marL="257175" indent="-257175">
              <a:lnSpc>
                <a:spcPct val="120000"/>
              </a:lnSpc>
            </a:pPr>
            <a:r>
              <a:rPr lang="en-US" dirty="0"/>
              <a:t>Assign Nurse Case Manager as needed.</a:t>
            </a:r>
          </a:p>
        </p:txBody>
      </p:sp>
      <p:pic>
        <p:nvPicPr>
          <p:cNvPr id="3" name="Picture 2">
            <a:extLst>
              <a:ext uri="{FF2B5EF4-FFF2-40B4-BE49-F238E27FC236}">
                <a16:creationId xmlns:a16="http://schemas.microsoft.com/office/drawing/2014/main" id="{93ACC4DD-953A-4CBD-92AD-64F9B71C55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67938" y="0"/>
            <a:ext cx="2276061" cy="6857999"/>
          </a:xfrm>
          <a:prstGeom prst="rect">
            <a:avLst/>
          </a:prstGeom>
        </p:spPr>
      </p:pic>
    </p:spTree>
    <p:extLst>
      <p:ext uri="{BB962C8B-B14F-4D97-AF65-F5344CB8AC3E}">
        <p14:creationId xmlns:p14="http://schemas.microsoft.com/office/powerpoint/2010/main" val="50068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xfrm>
            <a:off x="628650" y="365126"/>
            <a:ext cx="5980872" cy="1325563"/>
          </a:xfrm>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ROLE OF THE EMPLOYER IN THE STRATEGIES OF A SUCCESSFUL RTW PROGRAM</a:t>
            </a:r>
            <a:endParaRPr sz="5400" b="1" dirty="0"/>
          </a:p>
        </p:txBody>
      </p:sp>
      <p:sp>
        <p:nvSpPr>
          <p:cNvPr id="111" name="Google Shape;111;p3"/>
          <p:cNvSpPr txBox="1">
            <a:spLocks noGrp="1"/>
          </p:cNvSpPr>
          <p:nvPr>
            <p:ph idx="1"/>
          </p:nvPr>
        </p:nvSpPr>
        <p:spPr>
          <a:xfrm>
            <a:off x="628650" y="1825625"/>
            <a:ext cx="5851663" cy="3839679"/>
          </a:xfrm>
          <a:prstGeom prst="rect">
            <a:avLst/>
          </a:prstGeom>
          <a:noFill/>
          <a:ln>
            <a:noFill/>
          </a:ln>
        </p:spPr>
        <p:txBody>
          <a:bodyPr spcFirstLastPara="1" vert="horz" wrap="square" lIns="45713" tIns="22850" rIns="45713" bIns="22850" rtlCol="0" anchor="t" anchorCtr="0">
            <a:normAutofit fontScale="62500" lnSpcReduction="20000"/>
          </a:bodyPr>
          <a:lstStyle/>
          <a:p>
            <a:pPr marL="57153" indent="0">
              <a:lnSpc>
                <a:spcPct val="120000"/>
              </a:lnSpc>
              <a:buNone/>
            </a:pPr>
            <a:r>
              <a:rPr lang="en-US" b="1" dirty="0">
                <a:solidFill>
                  <a:srgbClr val="B30838"/>
                </a:solidFill>
              </a:rPr>
              <a:t>EMPLOYER/SUPERVISOR</a:t>
            </a:r>
          </a:p>
          <a:p>
            <a:pPr marL="257175" indent="-257175">
              <a:lnSpc>
                <a:spcPct val="120000"/>
              </a:lnSpc>
            </a:pPr>
            <a:r>
              <a:rPr lang="en-US" dirty="0"/>
              <a:t>Have the supervisor reach out personally.</a:t>
            </a:r>
          </a:p>
          <a:p>
            <a:pPr marL="257175" indent="-257175">
              <a:lnSpc>
                <a:spcPct val="120000"/>
              </a:lnSpc>
            </a:pPr>
            <a:r>
              <a:rPr lang="en-US" dirty="0"/>
              <a:t>Listen to the employee and identify employee needs, wants, or expectations.</a:t>
            </a:r>
          </a:p>
          <a:p>
            <a:pPr marL="257175" indent="-257175">
              <a:lnSpc>
                <a:spcPct val="120000"/>
              </a:lnSpc>
            </a:pPr>
            <a:r>
              <a:rPr lang="en-US" dirty="0"/>
              <a:t>Review company RTW policy and expectations of RTW.</a:t>
            </a:r>
          </a:p>
          <a:p>
            <a:pPr marL="257175" indent="-257175">
              <a:lnSpc>
                <a:spcPct val="120000"/>
              </a:lnSpc>
            </a:pPr>
            <a:r>
              <a:rPr lang="en-US" dirty="0"/>
              <a:t>Review RTW safety and reinforce plan to keep the employee safe.</a:t>
            </a:r>
          </a:p>
          <a:p>
            <a:pPr marL="257175" indent="-257175">
              <a:lnSpc>
                <a:spcPct val="120000"/>
              </a:lnSpc>
            </a:pPr>
            <a:r>
              <a:rPr lang="en-US" dirty="0"/>
              <a:t>Provide physician with a job description or essential functions of the job.</a:t>
            </a:r>
          </a:p>
          <a:p>
            <a:pPr marL="257175" indent="-257175">
              <a:lnSpc>
                <a:spcPct val="120000"/>
              </a:lnSpc>
            </a:pPr>
            <a:r>
              <a:rPr lang="en-US" dirty="0"/>
              <a:t>Follow up with all parties consistently.</a:t>
            </a:r>
          </a:p>
        </p:txBody>
      </p:sp>
      <p:pic>
        <p:nvPicPr>
          <p:cNvPr id="3" name="Picture 2">
            <a:extLst>
              <a:ext uri="{FF2B5EF4-FFF2-40B4-BE49-F238E27FC236}">
                <a16:creationId xmlns:a16="http://schemas.microsoft.com/office/drawing/2014/main" id="{4E72DA3D-D264-49EE-AA79-EFD5823513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7816" y="0"/>
            <a:ext cx="2256183" cy="6857999"/>
          </a:xfrm>
          <a:prstGeom prst="rect">
            <a:avLst/>
          </a:prstGeom>
        </p:spPr>
      </p:pic>
    </p:spTree>
    <p:extLst>
      <p:ext uri="{BB962C8B-B14F-4D97-AF65-F5344CB8AC3E}">
        <p14:creationId xmlns:p14="http://schemas.microsoft.com/office/powerpoint/2010/main" val="261308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xfrm>
            <a:off x="628650" y="365126"/>
            <a:ext cx="6229350" cy="1325563"/>
          </a:xfrm>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ROLE OF ANCILLARY PROVIDERS IN A SUCCESSFUL RTW PROGRAM</a:t>
            </a:r>
            <a:endParaRPr sz="6000" b="1" dirty="0"/>
          </a:p>
        </p:txBody>
      </p:sp>
      <p:sp>
        <p:nvSpPr>
          <p:cNvPr id="111" name="Google Shape;111;p3"/>
          <p:cNvSpPr txBox="1">
            <a:spLocks noGrp="1"/>
          </p:cNvSpPr>
          <p:nvPr>
            <p:ph idx="1"/>
          </p:nvPr>
        </p:nvSpPr>
        <p:spPr>
          <a:xfrm>
            <a:off x="628650" y="2266122"/>
            <a:ext cx="5871541" cy="3910841"/>
          </a:xfrm>
          <a:prstGeom prst="rect">
            <a:avLst/>
          </a:prstGeom>
          <a:noFill/>
          <a:ln>
            <a:noFill/>
          </a:ln>
        </p:spPr>
        <p:txBody>
          <a:bodyPr spcFirstLastPara="1" vert="horz" wrap="square" lIns="45713" tIns="22850" rIns="45713" bIns="22850" rtlCol="0" anchor="t" anchorCtr="0">
            <a:normAutofit/>
          </a:bodyPr>
          <a:lstStyle/>
          <a:p>
            <a:pPr marL="257175" indent="-257175">
              <a:lnSpc>
                <a:spcPct val="100000"/>
              </a:lnSpc>
            </a:pPr>
            <a:r>
              <a:rPr lang="en-US" dirty="0"/>
              <a:t>Nurse Case Manager</a:t>
            </a:r>
          </a:p>
          <a:p>
            <a:pPr marL="257175" indent="-257175">
              <a:lnSpc>
                <a:spcPct val="100000"/>
              </a:lnSpc>
            </a:pPr>
            <a:r>
              <a:rPr lang="en-US" dirty="0"/>
              <a:t>Physical/Occupational Therapist</a:t>
            </a:r>
          </a:p>
          <a:p>
            <a:pPr marL="257175" indent="-257175">
              <a:lnSpc>
                <a:spcPct val="100000"/>
              </a:lnSpc>
            </a:pPr>
            <a:r>
              <a:rPr lang="en-US" dirty="0"/>
              <a:t>Functional Capacity Evaluator</a:t>
            </a:r>
          </a:p>
          <a:p>
            <a:pPr marL="257175" indent="-257175">
              <a:lnSpc>
                <a:spcPct val="100000"/>
              </a:lnSpc>
            </a:pPr>
            <a:r>
              <a:rPr lang="en-US" dirty="0"/>
              <a:t>IME/Second opinion</a:t>
            </a:r>
          </a:p>
        </p:txBody>
      </p:sp>
      <p:pic>
        <p:nvPicPr>
          <p:cNvPr id="3" name="Picture 2">
            <a:extLst>
              <a:ext uri="{FF2B5EF4-FFF2-40B4-BE49-F238E27FC236}">
                <a16:creationId xmlns:a16="http://schemas.microsoft.com/office/drawing/2014/main" id="{B9F0485A-9D73-4711-8965-211A555243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0" y="0"/>
            <a:ext cx="2286000" cy="6857999"/>
          </a:xfrm>
          <a:prstGeom prst="rect">
            <a:avLst/>
          </a:prstGeom>
        </p:spPr>
      </p:pic>
    </p:spTree>
    <p:extLst>
      <p:ext uri="{BB962C8B-B14F-4D97-AF65-F5344CB8AC3E}">
        <p14:creationId xmlns:p14="http://schemas.microsoft.com/office/powerpoint/2010/main" val="268077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OVERCOMING EMPLOYEE’S</a:t>
            </a:r>
            <a:br>
              <a:rPr lang="en-US" sz="4000" b="1" dirty="0">
                <a:ea typeface="Gill Sans"/>
                <a:cs typeface="Gill Sans"/>
                <a:sym typeface="Gill Sans"/>
              </a:rPr>
            </a:br>
            <a:r>
              <a:rPr lang="en-US" sz="4000" b="1" dirty="0">
                <a:ea typeface="Gill Sans"/>
                <a:cs typeface="Gill Sans"/>
                <a:sym typeface="Gill Sans"/>
              </a:rPr>
              <a:t>POTENTIAL BARRIERS TO RTW</a:t>
            </a:r>
            <a:endParaRPr sz="6000" b="1" dirty="0"/>
          </a:p>
        </p:txBody>
      </p:sp>
      <p:sp>
        <p:nvSpPr>
          <p:cNvPr id="111" name="Google Shape;111;p3"/>
          <p:cNvSpPr txBox="1">
            <a:spLocks noGrp="1"/>
          </p:cNvSpPr>
          <p:nvPr>
            <p:ph idx="1"/>
          </p:nvPr>
        </p:nvSpPr>
        <p:spPr>
          <a:xfrm>
            <a:off x="628650" y="1825625"/>
            <a:ext cx="7886700" cy="3978827"/>
          </a:xfrm>
          <a:prstGeom prst="rect">
            <a:avLst/>
          </a:prstGeom>
          <a:noFill/>
          <a:ln>
            <a:noFill/>
          </a:ln>
        </p:spPr>
        <p:txBody>
          <a:bodyPr spcFirstLastPara="1" vert="horz" wrap="square" lIns="45713" tIns="22850" rIns="45713" bIns="22850" rtlCol="0" anchor="t" anchorCtr="0">
            <a:normAutofit fontScale="70000" lnSpcReduction="20000"/>
          </a:bodyPr>
          <a:lstStyle/>
          <a:p>
            <a:pPr marL="57153" indent="0">
              <a:lnSpc>
                <a:spcPct val="120000"/>
              </a:lnSpc>
              <a:buNone/>
            </a:pPr>
            <a:r>
              <a:rPr lang="en-US" b="1" dirty="0">
                <a:solidFill>
                  <a:srgbClr val="B30838"/>
                </a:solidFill>
              </a:rPr>
              <a:t>BARRIER: STRESS REACTION</a:t>
            </a:r>
          </a:p>
          <a:p>
            <a:pPr marL="257175" indent="-257175">
              <a:lnSpc>
                <a:spcPct val="120000"/>
              </a:lnSpc>
            </a:pPr>
            <a:r>
              <a:rPr lang="en-US" dirty="0"/>
              <a:t>Acknowledge injury and educate the employee on the impact of stress.</a:t>
            </a:r>
          </a:p>
          <a:p>
            <a:pPr marL="257175" indent="-257175">
              <a:lnSpc>
                <a:spcPct val="120000"/>
              </a:lnSpc>
            </a:pPr>
            <a:r>
              <a:rPr lang="en-US" dirty="0"/>
              <a:t>Listen to the employee.</a:t>
            </a:r>
          </a:p>
          <a:p>
            <a:pPr marL="257175" indent="-257175">
              <a:lnSpc>
                <a:spcPct val="120000"/>
              </a:lnSpc>
            </a:pPr>
            <a:r>
              <a:rPr lang="en-US" dirty="0"/>
              <a:t>Acknowledge employee has physical, emotional, and social needs that can be impacted by the injury.</a:t>
            </a:r>
          </a:p>
          <a:p>
            <a:pPr marL="257175" indent="-257175">
              <a:lnSpc>
                <a:spcPct val="120000"/>
              </a:lnSpc>
            </a:pPr>
            <a:r>
              <a:rPr lang="en-US" dirty="0"/>
              <a:t>Provide information both verbally and in writing about RTW expectations. </a:t>
            </a:r>
          </a:p>
          <a:p>
            <a:pPr marL="257175" indent="-257175">
              <a:lnSpc>
                <a:spcPct val="120000"/>
              </a:lnSpc>
            </a:pPr>
            <a:r>
              <a:rPr lang="en-US" dirty="0"/>
              <a:t>Offer graduated RTW and adjust as needed.</a:t>
            </a:r>
          </a:p>
          <a:p>
            <a:pPr marL="257175" indent="-257175">
              <a:lnSpc>
                <a:spcPct val="120000"/>
              </a:lnSpc>
            </a:pPr>
            <a:r>
              <a:rPr lang="en-US" dirty="0"/>
              <a:t>Offer resources such as EAP.</a:t>
            </a:r>
          </a:p>
        </p:txBody>
      </p:sp>
    </p:spTree>
    <p:extLst>
      <p:ext uri="{BB962C8B-B14F-4D97-AF65-F5344CB8AC3E}">
        <p14:creationId xmlns:p14="http://schemas.microsoft.com/office/powerpoint/2010/main" val="24893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Google Shape;114;p3">
            <a:extLst>
              <a:ext uri="{FF2B5EF4-FFF2-40B4-BE49-F238E27FC236}">
                <a16:creationId xmlns:a16="http://schemas.microsoft.com/office/drawing/2014/main" id="{B2B6A6C6-3009-436F-A7C1-2C156B25F9D4}"/>
              </a:ext>
            </a:extLst>
          </p:cNvPr>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OVERCOMING EMPLOYEE’S</a:t>
            </a:r>
            <a:br>
              <a:rPr lang="en-US" sz="4000" b="1" dirty="0">
                <a:ea typeface="Gill Sans"/>
                <a:cs typeface="Gill Sans"/>
                <a:sym typeface="Gill Sans"/>
              </a:rPr>
            </a:br>
            <a:r>
              <a:rPr lang="en-US" sz="4000" b="1" dirty="0">
                <a:ea typeface="Gill Sans"/>
                <a:cs typeface="Gill Sans"/>
                <a:sym typeface="Gill Sans"/>
              </a:rPr>
              <a:t>POTENTIAL BARRIERS TO RTW</a:t>
            </a:r>
            <a:endParaRPr sz="6000" b="1" dirty="0"/>
          </a:p>
        </p:txBody>
      </p:sp>
      <p:sp>
        <p:nvSpPr>
          <p:cNvPr id="111" name="Google Shape;111;p3"/>
          <p:cNvSpPr txBox="1">
            <a:spLocks noGrp="1"/>
          </p:cNvSpPr>
          <p:nvPr>
            <p:ph idx="1"/>
          </p:nvPr>
        </p:nvSpPr>
        <p:spPr>
          <a:xfrm>
            <a:off x="628650" y="1825625"/>
            <a:ext cx="7886700" cy="3968888"/>
          </a:xfrm>
          <a:prstGeom prst="rect">
            <a:avLst/>
          </a:prstGeom>
          <a:noFill/>
          <a:ln>
            <a:noFill/>
          </a:ln>
        </p:spPr>
        <p:txBody>
          <a:bodyPr spcFirstLastPara="1" vert="horz" wrap="square" lIns="45713" tIns="22850" rIns="45713" bIns="22850" rtlCol="0" anchor="t" anchorCtr="0">
            <a:normAutofit fontScale="85000" lnSpcReduction="20000"/>
          </a:bodyPr>
          <a:lstStyle/>
          <a:p>
            <a:pPr marL="57153" indent="0">
              <a:lnSpc>
                <a:spcPct val="120000"/>
              </a:lnSpc>
              <a:buNone/>
            </a:pPr>
            <a:r>
              <a:rPr lang="en-US" b="1" dirty="0">
                <a:solidFill>
                  <a:srgbClr val="B30838"/>
                </a:solidFill>
              </a:rPr>
              <a:t>BARRIER: DISABILITY MINDSET OR EXPECTATION OF BEING OFF WORK</a:t>
            </a:r>
          </a:p>
          <a:p>
            <a:pPr marL="257175" indent="-257175">
              <a:lnSpc>
                <a:spcPct val="120000"/>
              </a:lnSpc>
            </a:pPr>
            <a:r>
              <a:rPr lang="en-US" dirty="0"/>
              <a:t>Acknowledge injury and listen to the employee’s concerns.</a:t>
            </a:r>
          </a:p>
          <a:p>
            <a:pPr marL="257175" indent="-257175">
              <a:lnSpc>
                <a:spcPct val="120000"/>
              </a:lnSpc>
            </a:pPr>
            <a:r>
              <a:rPr lang="en-US" dirty="0"/>
              <a:t>Educate employee on the benefits of RTW.</a:t>
            </a:r>
          </a:p>
          <a:p>
            <a:pPr marL="257175" indent="-257175">
              <a:lnSpc>
                <a:spcPct val="120000"/>
              </a:lnSpc>
            </a:pPr>
            <a:r>
              <a:rPr lang="en-US" dirty="0"/>
              <a:t>Reinforce the goal of keeping the employee safe and adjusting restrictions as needed.</a:t>
            </a:r>
          </a:p>
          <a:p>
            <a:pPr marL="257175" indent="-257175">
              <a:lnSpc>
                <a:spcPct val="120000"/>
              </a:lnSpc>
            </a:pPr>
            <a:r>
              <a:rPr lang="en-US" dirty="0"/>
              <a:t>Reevaluate often and make timely adjustments.</a:t>
            </a:r>
          </a:p>
          <a:p>
            <a:pPr marL="257175" indent="-257175">
              <a:lnSpc>
                <a:spcPct val="120000"/>
              </a:lnSpc>
            </a:pPr>
            <a:r>
              <a:rPr lang="en-US" dirty="0"/>
              <a:t>Determine any outstanding performance issues.</a:t>
            </a:r>
          </a:p>
        </p:txBody>
      </p:sp>
    </p:spTree>
    <p:extLst>
      <p:ext uri="{BB962C8B-B14F-4D97-AF65-F5344CB8AC3E}">
        <p14:creationId xmlns:p14="http://schemas.microsoft.com/office/powerpoint/2010/main" val="276799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EFFECTIVE TIMEFRAMES</a:t>
            </a:r>
            <a:br>
              <a:rPr lang="en-US" sz="4000" b="1" dirty="0">
                <a:ea typeface="Gill Sans"/>
                <a:cs typeface="Gill Sans"/>
                <a:sym typeface="Gill Sans"/>
              </a:rPr>
            </a:br>
            <a:r>
              <a:rPr lang="en-US" sz="4000" b="1" dirty="0">
                <a:ea typeface="Gill Sans"/>
                <a:cs typeface="Gill Sans"/>
                <a:sym typeface="Gill Sans"/>
              </a:rPr>
              <a:t>FOR SUCCESSFUL RTW</a:t>
            </a:r>
            <a:endParaRPr sz="6000" b="1" dirty="0"/>
          </a:p>
        </p:txBody>
      </p:sp>
      <p:sp>
        <p:nvSpPr>
          <p:cNvPr id="111" name="Google Shape;111;p3"/>
          <p:cNvSpPr txBox="1">
            <a:spLocks noGrp="1"/>
          </p:cNvSpPr>
          <p:nvPr>
            <p:ph idx="1"/>
          </p:nvPr>
        </p:nvSpPr>
        <p:spPr>
          <a:xfrm>
            <a:off x="628650" y="1825625"/>
            <a:ext cx="4340915" cy="4351338"/>
          </a:xfrm>
          <a:prstGeom prst="rect">
            <a:avLst/>
          </a:prstGeom>
          <a:noFill/>
          <a:ln>
            <a:noFill/>
          </a:ln>
        </p:spPr>
        <p:txBody>
          <a:bodyPr spcFirstLastPara="1" vert="horz" wrap="square" lIns="45713" tIns="22850" rIns="45713" bIns="22850" rtlCol="0" anchor="t" anchorCtr="0">
            <a:normAutofit/>
          </a:bodyPr>
          <a:lstStyle/>
          <a:p>
            <a:pPr marL="257175" indent="-257175">
              <a:lnSpc>
                <a:spcPct val="100000"/>
              </a:lnSpc>
            </a:pPr>
            <a:r>
              <a:rPr lang="en-US" dirty="0"/>
              <a:t>The sooner you can return someone to work, the better.</a:t>
            </a:r>
          </a:p>
          <a:p>
            <a:pPr marL="257175" indent="-257175">
              <a:lnSpc>
                <a:spcPct val="100000"/>
              </a:lnSpc>
            </a:pPr>
            <a:r>
              <a:rPr lang="en-US" dirty="0"/>
              <a:t>RTW after 6 months decreases to 55.4%.</a:t>
            </a:r>
          </a:p>
          <a:p>
            <a:pPr marL="257175" indent="-257175">
              <a:lnSpc>
                <a:spcPct val="100000"/>
              </a:lnSpc>
            </a:pPr>
            <a:r>
              <a:rPr lang="en-US" dirty="0"/>
              <a:t>RTW after 2 years decreases to 4.9%.</a:t>
            </a:r>
          </a:p>
        </p:txBody>
      </p:sp>
      <p:pic>
        <p:nvPicPr>
          <p:cNvPr id="9" name="Picture 2" descr="post-injury return to work graphic">
            <a:extLst>
              <a:ext uri="{FF2B5EF4-FFF2-40B4-BE49-F238E27FC236}">
                <a16:creationId xmlns:a16="http://schemas.microsoft.com/office/drawing/2014/main" id="{A10F8CA3-ED03-4108-B948-221313ECDC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8530" y="2065081"/>
            <a:ext cx="3601035" cy="368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5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CASE STUDY:</a:t>
            </a:r>
            <a:br>
              <a:rPr lang="en-US" sz="4000" b="1" dirty="0">
                <a:ea typeface="Gill Sans"/>
                <a:cs typeface="Gill Sans"/>
                <a:sym typeface="Gill Sans"/>
              </a:rPr>
            </a:br>
            <a:r>
              <a:rPr lang="en-US" sz="4000" b="1" dirty="0">
                <a:ea typeface="Gill Sans"/>
                <a:cs typeface="Gill Sans"/>
                <a:sym typeface="Gill Sans"/>
              </a:rPr>
              <a:t>UNSUCCESSFUL RTW – MR. SMITH</a:t>
            </a:r>
            <a:endParaRPr sz="6000" b="1" dirty="0"/>
          </a:p>
        </p:txBody>
      </p:sp>
      <p:sp>
        <p:nvSpPr>
          <p:cNvPr id="111" name="Google Shape;111;p3"/>
          <p:cNvSpPr txBox="1">
            <a:spLocks noGrp="1"/>
          </p:cNvSpPr>
          <p:nvPr>
            <p:ph idx="1"/>
          </p:nvPr>
        </p:nvSpPr>
        <p:spPr>
          <a:xfrm>
            <a:off x="628650" y="1825625"/>
            <a:ext cx="7886700" cy="4078218"/>
          </a:xfrm>
          <a:prstGeom prst="rect">
            <a:avLst/>
          </a:prstGeom>
          <a:noFill/>
          <a:ln>
            <a:noFill/>
          </a:ln>
        </p:spPr>
        <p:txBody>
          <a:bodyPr spcFirstLastPara="1" vert="horz" wrap="square" lIns="45713" tIns="22850" rIns="45713" bIns="22850" rtlCol="0" anchor="t" anchorCtr="0">
            <a:normAutofit fontScale="92500" lnSpcReduction="10000"/>
          </a:bodyPr>
          <a:lstStyle/>
          <a:p>
            <a:pPr marL="257175" indent="-257175">
              <a:lnSpc>
                <a:spcPct val="100000"/>
              </a:lnSpc>
            </a:pPr>
            <a:r>
              <a:rPr lang="en-US" dirty="0"/>
              <a:t>Mr. Smith is a 52-year-old male employed as a custodian at the We Need Help school district.   He injured his low back moving a desk around while cleaning a classroom. </a:t>
            </a:r>
          </a:p>
          <a:p>
            <a:pPr marL="257175" indent="-257175">
              <a:lnSpc>
                <a:spcPct val="100000"/>
              </a:lnSpc>
            </a:pPr>
            <a:r>
              <a:rPr lang="en-US" dirty="0"/>
              <a:t>Mr. Smith reported the injury to his supervisor immediately and was sent to urgent care.  He received conservative treatment consisting of physical therapy, oral medications, and injections. He had an MRI which showed the degenerative changes.  He continues to treat with a pain management provider.</a:t>
            </a:r>
          </a:p>
        </p:txBody>
      </p:sp>
    </p:spTree>
    <p:extLst>
      <p:ext uri="{BB962C8B-B14F-4D97-AF65-F5344CB8AC3E}">
        <p14:creationId xmlns:p14="http://schemas.microsoft.com/office/powerpoint/2010/main" val="163463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Google Shape;114;p3">
            <a:extLst>
              <a:ext uri="{FF2B5EF4-FFF2-40B4-BE49-F238E27FC236}">
                <a16:creationId xmlns:a16="http://schemas.microsoft.com/office/drawing/2014/main" id="{74CAE4A9-937A-476B-82BC-E70D9C4736F9}"/>
              </a:ext>
            </a:extLst>
          </p:cNvPr>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CASE STUDY:</a:t>
            </a:r>
            <a:br>
              <a:rPr lang="en-US" sz="4000" b="1" dirty="0">
                <a:ea typeface="Gill Sans"/>
                <a:cs typeface="Gill Sans"/>
                <a:sym typeface="Gill Sans"/>
              </a:rPr>
            </a:br>
            <a:r>
              <a:rPr lang="en-US" sz="4000" b="1" dirty="0">
                <a:ea typeface="Gill Sans"/>
                <a:cs typeface="Gill Sans"/>
                <a:sym typeface="Gill Sans"/>
              </a:rPr>
              <a:t>UNSUCCESSFUL RTW – MR. SMITH</a:t>
            </a:r>
            <a:endParaRPr sz="6000" b="1" dirty="0"/>
          </a:p>
        </p:txBody>
      </p:sp>
      <p:sp>
        <p:nvSpPr>
          <p:cNvPr id="111" name="Google Shape;111;p3"/>
          <p:cNvSpPr txBox="1">
            <a:spLocks noGrp="1"/>
          </p:cNvSpPr>
          <p:nvPr>
            <p:ph idx="1"/>
          </p:nvPr>
        </p:nvSpPr>
        <p:spPr>
          <a:prstGeom prst="rect">
            <a:avLst/>
          </a:prstGeom>
          <a:noFill/>
          <a:ln>
            <a:noFill/>
          </a:ln>
        </p:spPr>
        <p:txBody>
          <a:bodyPr spcFirstLastPara="1" vert="horz" wrap="square" lIns="45713" tIns="22850" rIns="45713" bIns="22850" rtlCol="0" anchor="t" anchorCtr="0">
            <a:normAutofit/>
          </a:bodyPr>
          <a:lstStyle/>
          <a:p>
            <a:pPr marL="257175" indent="-257175">
              <a:lnSpc>
                <a:spcPct val="110000"/>
              </a:lnSpc>
            </a:pPr>
            <a:r>
              <a:rPr lang="en-US" dirty="0"/>
              <a:t>Mr. Smith has been out of work for nine months.  </a:t>
            </a:r>
          </a:p>
          <a:p>
            <a:pPr marL="257175" indent="-257175">
              <a:lnSpc>
                <a:spcPct val="110000"/>
              </a:lnSpc>
            </a:pPr>
            <a:r>
              <a:rPr lang="en-US" dirty="0"/>
              <a:t>He is not making any additional progress in therapy.  </a:t>
            </a:r>
          </a:p>
          <a:p>
            <a:pPr marL="257175" indent="-257175">
              <a:lnSpc>
                <a:spcPct val="110000"/>
              </a:lnSpc>
            </a:pPr>
            <a:r>
              <a:rPr lang="en-US" dirty="0"/>
              <a:t>Injections are no longer helping.  </a:t>
            </a:r>
          </a:p>
          <a:p>
            <a:pPr marL="257175" indent="-257175">
              <a:lnSpc>
                <a:spcPct val="110000"/>
              </a:lnSpc>
            </a:pPr>
            <a:r>
              <a:rPr lang="en-US" dirty="0"/>
              <a:t>He has maintained on oxycodone 10 mg three times a day and sees his provider every month. </a:t>
            </a:r>
          </a:p>
          <a:p>
            <a:pPr marL="257175" indent="-257175">
              <a:lnSpc>
                <a:spcPct val="110000"/>
              </a:lnSpc>
            </a:pPr>
            <a:r>
              <a:rPr lang="en-US" dirty="0"/>
              <a:t>He is represented by an attorney. </a:t>
            </a:r>
          </a:p>
        </p:txBody>
      </p:sp>
    </p:spTree>
    <p:extLst>
      <p:ext uri="{BB962C8B-B14F-4D97-AF65-F5344CB8AC3E}">
        <p14:creationId xmlns:p14="http://schemas.microsoft.com/office/powerpoint/2010/main" val="319267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Google Shape;114;p3">
            <a:extLst>
              <a:ext uri="{FF2B5EF4-FFF2-40B4-BE49-F238E27FC236}">
                <a16:creationId xmlns:a16="http://schemas.microsoft.com/office/drawing/2014/main" id="{64B375F2-B538-4596-AD8E-DD82F1744592}"/>
              </a:ext>
            </a:extLst>
          </p:cNvPr>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CASE STUDY:</a:t>
            </a:r>
            <a:br>
              <a:rPr lang="en-US" sz="4000" b="1" dirty="0">
                <a:ea typeface="Gill Sans"/>
                <a:cs typeface="Gill Sans"/>
                <a:sym typeface="Gill Sans"/>
              </a:rPr>
            </a:br>
            <a:r>
              <a:rPr lang="en-US" sz="4000" b="1" dirty="0">
                <a:ea typeface="Gill Sans"/>
                <a:cs typeface="Gill Sans"/>
                <a:sym typeface="Gill Sans"/>
              </a:rPr>
              <a:t>UNSUCCESSFUL RTW – MR. SMITH</a:t>
            </a:r>
            <a:endParaRPr sz="6000" b="1" dirty="0"/>
          </a:p>
        </p:txBody>
      </p:sp>
      <p:sp>
        <p:nvSpPr>
          <p:cNvPr id="111" name="Google Shape;111;p3"/>
          <p:cNvSpPr txBox="1">
            <a:spLocks noGrp="1"/>
          </p:cNvSpPr>
          <p:nvPr>
            <p:ph idx="1"/>
          </p:nvPr>
        </p:nvSpPr>
        <p:spPr>
          <a:xfrm>
            <a:off x="628650" y="1825625"/>
            <a:ext cx="7886700" cy="3949010"/>
          </a:xfrm>
          <a:prstGeom prst="rect">
            <a:avLst/>
          </a:prstGeom>
          <a:noFill/>
          <a:ln>
            <a:noFill/>
          </a:ln>
        </p:spPr>
        <p:txBody>
          <a:bodyPr spcFirstLastPara="1" vert="horz" wrap="square" lIns="45713" tIns="22850" rIns="45713" bIns="22850" rtlCol="0" anchor="t" anchorCtr="0">
            <a:normAutofit fontScale="77500" lnSpcReduction="20000"/>
          </a:bodyPr>
          <a:lstStyle/>
          <a:p>
            <a:pPr marL="57153" indent="0">
              <a:lnSpc>
                <a:spcPct val="120000"/>
              </a:lnSpc>
              <a:buNone/>
            </a:pPr>
            <a:r>
              <a:rPr lang="en-US" sz="2100" b="1" dirty="0">
                <a:solidFill>
                  <a:srgbClr val="B30838"/>
                </a:solidFill>
              </a:rPr>
              <a:t>WHERE DID THE BALL DROP?</a:t>
            </a:r>
          </a:p>
          <a:p>
            <a:pPr marL="257175" indent="-257175">
              <a:lnSpc>
                <a:spcPct val="120000"/>
              </a:lnSpc>
            </a:pPr>
            <a:r>
              <a:rPr lang="en-US" dirty="0"/>
              <a:t>Mr. Smith was released to RTW light-duty of no lifting over 25 pounds at the first provider visit.  The We Need Help school district has no RTW program, so they were not able to return Mr. Smith to work. He has been allowed to stay home for the last nine months.</a:t>
            </a:r>
          </a:p>
          <a:p>
            <a:pPr marL="257175" indent="-257175">
              <a:lnSpc>
                <a:spcPct val="120000"/>
              </a:lnSpc>
            </a:pPr>
            <a:r>
              <a:rPr lang="en-US" dirty="0"/>
              <a:t>During that time, he saw the attorney commercials and obtained an attorney. He became disconnected from his co-workers and employer and developed a disability lifestyle. </a:t>
            </a:r>
          </a:p>
          <a:p>
            <a:pPr marL="257175" indent="-257175">
              <a:lnSpc>
                <a:spcPct val="120000"/>
              </a:lnSpc>
            </a:pPr>
            <a:r>
              <a:rPr lang="en-US" dirty="0"/>
              <a:t>Impact of not providing RTW. </a:t>
            </a:r>
          </a:p>
        </p:txBody>
      </p:sp>
    </p:spTree>
    <p:extLst>
      <p:ext uri="{BB962C8B-B14F-4D97-AF65-F5344CB8AC3E}">
        <p14:creationId xmlns:p14="http://schemas.microsoft.com/office/powerpoint/2010/main" val="417895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CASE STUDY:</a:t>
            </a:r>
            <a:br>
              <a:rPr lang="en-US" sz="4000" b="1" dirty="0">
                <a:ea typeface="Gill Sans"/>
                <a:cs typeface="Gill Sans"/>
                <a:sym typeface="Gill Sans"/>
              </a:rPr>
            </a:br>
            <a:r>
              <a:rPr lang="en-US" sz="4000" b="1" dirty="0">
                <a:ea typeface="Gill Sans"/>
                <a:cs typeface="Gill Sans"/>
                <a:sym typeface="Gill Sans"/>
              </a:rPr>
              <a:t>SUCCESSFUL RTW – MS. WALKER</a:t>
            </a:r>
            <a:endParaRPr sz="6000" b="1" dirty="0"/>
          </a:p>
        </p:txBody>
      </p:sp>
      <p:sp>
        <p:nvSpPr>
          <p:cNvPr id="111" name="Google Shape;111;p3"/>
          <p:cNvSpPr txBox="1">
            <a:spLocks noGrp="1"/>
          </p:cNvSpPr>
          <p:nvPr>
            <p:ph idx="1"/>
          </p:nvPr>
        </p:nvSpPr>
        <p:spPr>
          <a:prstGeom prst="rect">
            <a:avLst/>
          </a:prstGeom>
          <a:noFill/>
          <a:ln>
            <a:noFill/>
          </a:ln>
        </p:spPr>
        <p:txBody>
          <a:bodyPr spcFirstLastPara="1" vert="horz" wrap="square" lIns="45713" tIns="22850" rIns="45713" bIns="22850" rtlCol="0" anchor="t" anchorCtr="0">
            <a:normAutofit fontScale="77500" lnSpcReduction="20000"/>
          </a:bodyPr>
          <a:lstStyle/>
          <a:p>
            <a:pPr marL="257175" indent="-257175">
              <a:lnSpc>
                <a:spcPct val="120000"/>
              </a:lnSpc>
            </a:pPr>
            <a:r>
              <a:rPr lang="en-US"/>
              <a:t>Ms. </a:t>
            </a:r>
            <a:r>
              <a:rPr lang="en-US" dirty="0"/>
              <a:t>Walker was a 23-year-old psychiatric technician in an inpatient facility who was assaulted by a psychotic patient causing both physical and mental injuries.</a:t>
            </a:r>
          </a:p>
          <a:p>
            <a:pPr marL="257175" indent="-257175">
              <a:lnSpc>
                <a:spcPct val="120000"/>
              </a:lnSpc>
            </a:pPr>
            <a:r>
              <a:rPr lang="en-US" dirty="0"/>
              <a:t>Ms. Walker’s physical symptoms resolved quickly, but she developed anxiety, depression, and nightmares and was sent to a psychiatrist who diagnosed PTSD and advised ongoing disability.</a:t>
            </a:r>
          </a:p>
          <a:p>
            <a:pPr marL="257175" indent="-257175">
              <a:lnSpc>
                <a:spcPct val="120000"/>
              </a:lnSpc>
            </a:pPr>
            <a:r>
              <a:rPr lang="en-US" dirty="0"/>
              <a:t>Carrier assigned a field Case Manager who met with the psychiatrist and reviewed the hospital’s RTW options which included bringing back Ms. Walker to another department in the facility temporarily. </a:t>
            </a:r>
          </a:p>
        </p:txBody>
      </p:sp>
    </p:spTree>
    <p:extLst>
      <p:ext uri="{BB962C8B-B14F-4D97-AF65-F5344CB8AC3E}">
        <p14:creationId xmlns:p14="http://schemas.microsoft.com/office/powerpoint/2010/main" val="282143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rmAutofit/>
          </a:bodyPr>
          <a:lstStyle/>
          <a:p>
            <a:pPr>
              <a:spcBef>
                <a:spcPts val="0"/>
              </a:spcBef>
              <a:buClr>
                <a:schemeClr val="lt1"/>
              </a:buClr>
              <a:buSzPts val="4400"/>
            </a:pPr>
            <a:r>
              <a:rPr lang="en-US" sz="4000" b="1" dirty="0">
                <a:ea typeface="Gill Sans"/>
                <a:cs typeface="Gill Sans"/>
                <a:sym typeface="Gill Sans"/>
              </a:rPr>
              <a:t>LEARNING OBJECTIVES</a:t>
            </a:r>
            <a:endParaRPr sz="6000" b="1" dirty="0"/>
          </a:p>
        </p:txBody>
      </p:sp>
      <p:sp>
        <p:nvSpPr>
          <p:cNvPr id="111" name="Google Shape;111;p3"/>
          <p:cNvSpPr txBox="1">
            <a:spLocks noGrp="1"/>
          </p:cNvSpPr>
          <p:nvPr>
            <p:ph idx="1"/>
          </p:nvPr>
        </p:nvSpPr>
        <p:spPr>
          <a:xfrm>
            <a:off x="628650" y="1825625"/>
            <a:ext cx="5921237" cy="4351338"/>
          </a:xfrm>
          <a:prstGeom prst="rect">
            <a:avLst/>
          </a:prstGeom>
          <a:noFill/>
          <a:ln>
            <a:noFill/>
          </a:ln>
        </p:spPr>
        <p:txBody>
          <a:bodyPr spcFirstLastPara="1" vert="horz" wrap="square" lIns="45713" tIns="22850" rIns="45713" bIns="22850" rtlCol="0" anchor="t" anchorCtr="0">
            <a:normAutofit/>
          </a:bodyPr>
          <a:lstStyle/>
          <a:p>
            <a:pPr marL="257175" indent="-257175">
              <a:lnSpc>
                <a:spcPct val="110000"/>
              </a:lnSpc>
              <a:spcBef>
                <a:spcPts val="0"/>
              </a:spcBef>
              <a:buSzPts val="2800"/>
            </a:pPr>
            <a:r>
              <a:rPr lang="en-US" sz="2400" dirty="0"/>
              <a:t>Become familiar with the components needed for a successful return to work (RTW) program. </a:t>
            </a:r>
          </a:p>
          <a:p>
            <a:pPr marL="257175" indent="-257175">
              <a:lnSpc>
                <a:spcPct val="110000"/>
              </a:lnSpc>
              <a:spcBef>
                <a:spcPts val="0"/>
              </a:spcBef>
              <a:buSzPts val="2800"/>
            </a:pPr>
            <a:r>
              <a:rPr lang="en-US" sz="2400" dirty="0"/>
              <a:t>Gain knowledge of each involved person and component to address the role they play in the RTW process.</a:t>
            </a:r>
          </a:p>
          <a:p>
            <a:pPr marL="257175" indent="-257175">
              <a:lnSpc>
                <a:spcPct val="110000"/>
              </a:lnSpc>
              <a:spcBef>
                <a:spcPts val="0"/>
              </a:spcBef>
              <a:buSzPts val="2800"/>
            </a:pPr>
            <a:r>
              <a:rPr lang="en-US" sz="2400" dirty="0"/>
              <a:t>Identify creative solutions to overcome the barriers in the RTW process.</a:t>
            </a:r>
          </a:p>
        </p:txBody>
      </p:sp>
      <p:pic>
        <p:nvPicPr>
          <p:cNvPr id="3" name="Picture 2">
            <a:extLst>
              <a:ext uri="{FF2B5EF4-FFF2-40B4-BE49-F238E27FC236}">
                <a16:creationId xmlns:a16="http://schemas.microsoft.com/office/drawing/2014/main" id="{2F66165D-A854-4A58-8B30-91744F0943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48060" y="0"/>
            <a:ext cx="2295939"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Google Shape;114;p3">
            <a:extLst>
              <a:ext uri="{FF2B5EF4-FFF2-40B4-BE49-F238E27FC236}">
                <a16:creationId xmlns:a16="http://schemas.microsoft.com/office/drawing/2014/main" id="{15670F20-BF3E-4738-A57F-CE2BB616E53C}"/>
              </a:ext>
            </a:extLst>
          </p:cNvPr>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CASE STUDY:</a:t>
            </a:r>
            <a:br>
              <a:rPr lang="en-US" sz="4000" b="1" dirty="0">
                <a:ea typeface="Gill Sans"/>
                <a:cs typeface="Gill Sans"/>
                <a:sym typeface="Gill Sans"/>
              </a:rPr>
            </a:br>
            <a:r>
              <a:rPr lang="en-US" sz="4000" b="1" dirty="0">
                <a:ea typeface="Gill Sans"/>
                <a:cs typeface="Gill Sans"/>
                <a:sym typeface="Gill Sans"/>
              </a:rPr>
              <a:t>SUCCESSFUL RTW – MS. WALKER</a:t>
            </a:r>
            <a:endParaRPr sz="6000" b="1" dirty="0"/>
          </a:p>
        </p:txBody>
      </p:sp>
      <p:sp>
        <p:nvSpPr>
          <p:cNvPr id="111" name="Google Shape;111;p3"/>
          <p:cNvSpPr txBox="1">
            <a:spLocks noGrp="1"/>
          </p:cNvSpPr>
          <p:nvPr>
            <p:ph idx="1"/>
          </p:nvPr>
        </p:nvSpPr>
        <p:spPr>
          <a:xfrm>
            <a:off x="628650" y="1825625"/>
            <a:ext cx="7886700" cy="4088158"/>
          </a:xfrm>
          <a:prstGeom prst="rect">
            <a:avLst/>
          </a:prstGeom>
          <a:noFill/>
          <a:ln>
            <a:noFill/>
          </a:ln>
        </p:spPr>
        <p:txBody>
          <a:bodyPr spcFirstLastPara="1" vert="horz" wrap="square" lIns="45713" tIns="22850" rIns="45713" bIns="22850" rtlCol="0" anchor="t" anchorCtr="0">
            <a:normAutofit fontScale="70000" lnSpcReduction="20000"/>
          </a:bodyPr>
          <a:lstStyle/>
          <a:p>
            <a:pPr marL="257175" indent="-257175">
              <a:lnSpc>
                <a:spcPct val="120000"/>
              </a:lnSpc>
            </a:pPr>
            <a:r>
              <a:rPr lang="en-US" dirty="0"/>
              <a:t>The psychiatrist released Ms. Walker to modified duty and advised she may not work on the psych unit but could RTW in another department as long as it was a quiet environment.</a:t>
            </a:r>
          </a:p>
          <a:p>
            <a:pPr marL="257175" indent="-257175">
              <a:lnSpc>
                <a:spcPct val="120000"/>
              </a:lnSpc>
            </a:pPr>
            <a:r>
              <a:rPr lang="en-US" dirty="0"/>
              <a:t>Case Manager met with employer and supervisor who set up temporary RTW in an office Ms. Walker could inhabit by herself with no interruption. </a:t>
            </a:r>
          </a:p>
          <a:p>
            <a:pPr marL="257175" indent="-257175">
              <a:lnSpc>
                <a:spcPct val="120000"/>
              </a:lnSpc>
            </a:pPr>
            <a:r>
              <a:rPr lang="en-US" dirty="0"/>
              <a:t>Ms. Walker was able to RTW in this capacity for four months, until she was released to full duties. Although Ms. Walker ultimately chose to leave this position,</a:t>
            </a:r>
            <a:br>
              <a:rPr lang="en-US" dirty="0"/>
            </a:br>
            <a:r>
              <a:rPr lang="en-US" dirty="0"/>
              <a:t>thanks to RTW there were significantly reduced claim and</a:t>
            </a:r>
            <a:br>
              <a:rPr lang="en-US" dirty="0"/>
            </a:br>
            <a:r>
              <a:rPr lang="en-US" dirty="0"/>
              <a:t>disability costs. </a:t>
            </a:r>
          </a:p>
        </p:txBody>
      </p:sp>
    </p:spTree>
    <p:extLst>
      <p:ext uri="{BB962C8B-B14F-4D97-AF65-F5344CB8AC3E}">
        <p14:creationId xmlns:p14="http://schemas.microsoft.com/office/powerpoint/2010/main" val="304380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ctrTitle"/>
          </p:nvPr>
        </p:nvSpPr>
        <p:spPr>
          <a:xfrm>
            <a:off x="685800" y="3400193"/>
            <a:ext cx="7772400" cy="932948"/>
          </a:xfrm>
          <a:prstGeom prst="rect">
            <a:avLst/>
          </a:prstGeom>
        </p:spPr>
        <p:txBody>
          <a:bodyPr vert="horz" wrap="square" lIns="0" tIns="9525" rIns="0" bIns="0" rtlCol="0" anchor="ctr">
            <a:spAutoFit/>
          </a:bodyPr>
          <a:lstStyle/>
          <a:p>
            <a:pPr marL="9525">
              <a:lnSpc>
                <a:spcPct val="100000"/>
              </a:lnSpc>
              <a:spcBef>
                <a:spcPts val="75"/>
              </a:spcBef>
            </a:pPr>
            <a:r>
              <a:rPr b="1" dirty="0"/>
              <a:t>Thank</a:t>
            </a:r>
            <a:r>
              <a:rPr b="1" spc="-15" dirty="0"/>
              <a:t>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rmAutofit/>
          </a:bodyPr>
          <a:lstStyle/>
          <a:p>
            <a:pPr>
              <a:spcBef>
                <a:spcPts val="0"/>
              </a:spcBef>
              <a:buClr>
                <a:schemeClr val="lt1"/>
              </a:buClr>
              <a:buSzPts val="4400"/>
            </a:pPr>
            <a:r>
              <a:rPr lang="en-US" sz="4000" b="1" dirty="0">
                <a:ea typeface="Gill Sans"/>
                <a:cs typeface="Gill Sans"/>
                <a:sym typeface="Gill Sans"/>
              </a:rPr>
              <a:t>FINANCIAL BENEFITS OF A</a:t>
            </a:r>
            <a:br>
              <a:rPr lang="en-US" sz="4000" b="1" dirty="0">
                <a:ea typeface="Gill Sans"/>
                <a:cs typeface="Gill Sans"/>
                <a:sym typeface="Gill Sans"/>
              </a:rPr>
            </a:br>
            <a:r>
              <a:rPr lang="en-US" sz="4000" b="1" dirty="0">
                <a:ea typeface="Gill Sans"/>
                <a:cs typeface="Gill Sans"/>
                <a:sym typeface="Gill Sans"/>
              </a:rPr>
              <a:t>SUCCESSFUL RTW PROGRAM</a:t>
            </a:r>
            <a:endParaRPr sz="6000" b="1" dirty="0"/>
          </a:p>
        </p:txBody>
      </p:sp>
      <p:sp>
        <p:nvSpPr>
          <p:cNvPr id="111" name="Google Shape;111;p3"/>
          <p:cNvSpPr txBox="1">
            <a:spLocks noGrp="1"/>
          </p:cNvSpPr>
          <p:nvPr>
            <p:ph idx="1"/>
          </p:nvPr>
        </p:nvSpPr>
        <p:spPr>
          <a:xfrm>
            <a:off x="628650" y="1825625"/>
            <a:ext cx="5921237" cy="4351338"/>
          </a:xfrm>
          <a:prstGeom prst="rect">
            <a:avLst/>
          </a:prstGeom>
          <a:noFill/>
          <a:ln>
            <a:noFill/>
          </a:ln>
        </p:spPr>
        <p:txBody>
          <a:bodyPr spcFirstLastPara="1" vert="horz" wrap="square" lIns="45713" tIns="22850" rIns="45713" bIns="22850" rtlCol="0" anchor="t" anchorCtr="0">
            <a:normAutofit fontScale="77500" lnSpcReduction="20000"/>
          </a:bodyPr>
          <a:lstStyle/>
          <a:p>
            <a:pPr marL="257175" indent="-257175">
              <a:lnSpc>
                <a:spcPct val="120000"/>
              </a:lnSpc>
            </a:pPr>
            <a:r>
              <a:rPr lang="en-US" dirty="0"/>
              <a:t>Return on investment is approximately $9.00 saved for each $1.00 spent in an effective RTW Program. </a:t>
            </a:r>
          </a:p>
          <a:p>
            <a:pPr marL="257175" indent="-257175">
              <a:lnSpc>
                <a:spcPct val="120000"/>
              </a:lnSpc>
            </a:pPr>
            <a:r>
              <a:rPr lang="en-US" dirty="0"/>
              <a:t>Reduces claims costs and minimizes wage loss.</a:t>
            </a:r>
          </a:p>
          <a:p>
            <a:pPr marL="257175" indent="-257175">
              <a:lnSpc>
                <a:spcPct val="120000"/>
              </a:lnSpc>
            </a:pPr>
            <a:r>
              <a:rPr lang="en-US" dirty="0"/>
              <a:t>Speeds recovery when focus is on work and not injury and eliminates “disability” mindset.</a:t>
            </a:r>
          </a:p>
          <a:p>
            <a:pPr marL="257175" indent="-257175">
              <a:lnSpc>
                <a:spcPct val="120000"/>
              </a:lnSpc>
            </a:pPr>
            <a:r>
              <a:rPr lang="en-US" dirty="0"/>
              <a:t>Maintains relationships between employee, employer, and supervisor and improves morale.</a:t>
            </a:r>
          </a:p>
        </p:txBody>
      </p:sp>
      <p:pic>
        <p:nvPicPr>
          <p:cNvPr id="4" name="Picture 3">
            <a:extLst>
              <a:ext uri="{FF2B5EF4-FFF2-40B4-BE49-F238E27FC236}">
                <a16:creationId xmlns:a16="http://schemas.microsoft.com/office/drawing/2014/main" id="{9110647C-74B7-456D-A945-0381927D94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576969" y="2290969"/>
            <a:ext cx="6858000" cy="2276061"/>
          </a:xfrm>
          <a:prstGeom prst="rect">
            <a:avLst/>
          </a:prstGeom>
        </p:spPr>
      </p:pic>
    </p:spTree>
    <p:extLst>
      <p:ext uri="{BB962C8B-B14F-4D97-AF65-F5344CB8AC3E}">
        <p14:creationId xmlns:p14="http://schemas.microsoft.com/office/powerpoint/2010/main" val="330986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3" name="Google Shape;114;p3">
            <a:extLst>
              <a:ext uri="{FF2B5EF4-FFF2-40B4-BE49-F238E27FC236}">
                <a16:creationId xmlns:a16="http://schemas.microsoft.com/office/drawing/2014/main" id="{F753959B-A1FB-47AA-B0AA-D56CD2C7F34B}"/>
              </a:ext>
            </a:extLst>
          </p:cNvPr>
          <p:cNvSpPr txBox="1">
            <a:spLocks noGrp="1"/>
          </p:cNvSpPr>
          <p:nvPr>
            <p:ph type="title"/>
          </p:nvPr>
        </p:nvSpPr>
        <p:spPr>
          <a:prstGeom prst="rect">
            <a:avLst/>
          </a:prstGeom>
          <a:noFill/>
          <a:ln>
            <a:noFill/>
          </a:ln>
        </p:spPr>
        <p:txBody>
          <a:bodyPr spcFirstLastPara="1" vert="horz" wrap="square" lIns="45713" tIns="22850" rIns="45713" bIns="22850" rtlCol="0" anchor="ctr" anchorCtr="0">
            <a:normAutofit/>
          </a:bodyPr>
          <a:lstStyle/>
          <a:p>
            <a:pPr>
              <a:spcBef>
                <a:spcPts val="0"/>
              </a:spcBef>
              <a:buClr>
                <a:schemeClr val="lt1"/>
              </a:buClr>
              <a:buSzPts val="4400"/>
            </a:pPr>
            <a:r>
              <a:rPr lang="en-US" sz="4000" b="1" dirty="0">
                <a:ea typeface="Gill Sans"/>
                <a:cs typeface="Gill Sans"/>
                <a:sym typeface="Gill Sans"/>
              </a:rPr>
              <a:t>FINANCIAL BENEFITS OF A</a:t>
            </a:r>
            <a:br>
              <a:rPr lang="en-US" sz="4000" b="1" dirty="0">
                <a:ea typeface="Gill Sans"/>
                <a:cs typeface="Gill Sans"/>
                <a:sym typeface="Gill Sans"/>
              </a:rPr>
            </a:br>
            <a:r>
              <a:rPr lang="en-US" sz="4000" b="1" dirty="0">
                <a:ea typeface="Gill Sans"/>
                <a:cs typeface="Gill Sans"/>
                <a:sym typeface="Gill Sans"/>
              </a:rPr>
              <a:t>SUCCESSFUL RTW PROGRAM</a:t>
            </a:r>
            <a:endParaRPr sz="6000" b="1" dirty="0"/>
          </a:p>
        </p:txBody>
      </p:sp>
      <p:sp>
        <p:nvSpPr>
          <p:cNvPr id="111" name="Google Shape;111;p3"/>
          <p:cNvSpPr txBox="1">
            <a:spLocks noGrp="1"/>
          </p:cNvSpPr>
          <p:nvPr>
            <p:ph idx="1"/>
          </p:nvPr>
        </p:nvSpPr>
        <p:spPr>
          <a:xfrm>
            <a:off x="628650" y="1825625"/>
            <a:ext cx="5821846" cy="4351338"/>
          </a:xfrm>
          <a:prstGeom prst="rect">
            <a:avLst/>
          </a:prstGeom>
          <a:noFill/>
          <a:ln>
            <a:noFill/>
          </a:ln>
        </p:spPr>
        <p:txBody>
          <a:bodyPr spcFirstLastPara="1" vert="horz" wrap="square" lIns="45713" tIns="22850" rIns="45713" bIns="22850" rtlCol="0" anchor="t" anchorCtr="0">
            <a:normAutofit/>
          </a:bodyPr>
          <a:lstStyle/>
          <a:p>
            <a:pPr marL="257175" indent="-257175">
              <a:lnSpc>
                <a:spcPct val="100000"/>
              </a:lnSpc>
            </a:pPr>
            <a:r>
              <a:rPr lang="en-US" dirty="0"/>
              <a:t>Reduces litigation.</a:t>
            </a:r>
          </a:p>
          <a:p>
            <a:pPr marL="257175" indent="-257175">
              <a:lnSpc>
                <a:spcPct val="100000"/>
              </a:lnSpc>
            </a:pPr>
            <a:r>
              <a:rPr lang="en-US" dirty="0"/>
              <a:t>Reduces the need for Vocational Rehabilitation.</a:t>
            </a:r>
          </a:p>
          <a:p>
            <a:pPr marL="257175" indent="-257175">
              <a:lnSpc>
                <a:spcPct val="100000"/>
              </a:lnSpc>
            </a:pPr>
            <a:r>
              <a:rPr lang="en-US" dirty="0"/>
              <a:t>Reduces reliance on the workers’ compensation system.</a:t>
            </a:r>
          </a:p>
          <a:p>
            <a:pPr marL="257175" indent="-257175">
              <a:lnSpc>
                <a:spcPct val="100000"/>
              </a:lnSpc>
            </a:pPr>
            <a:r>
              <a:rPr lang="en-US" dirty="0"/>
              <a:t>Reduces degree of permanent partial disability.</a:t>
            </a:r>
          </a:p>
        </p:txBody>
      </p:sp>
      <p:pic>
        <p:nvPicPr>
          <p:cNvPr id="5" name="Picture 4">
            <a:extLst>
              <a:ext uri="{FF2B5EF4-FFF2-40B4-BE49-F238E27FC236}">
                <a16:creationId xmlns:a16="http://schemas.microsoft.com/office/drawing/2014/main" id="{4B4B97CE-C9D4-4422-8084-3C2C7F7BE7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576969" y="2290969"/>
            <a:ext cx="6858000" cy="2276061"/>
          </a:xfrm>
          <a:prstGeom prst="rect">
            <a:avLst/>
          </a:prstGeom>
        </p:spPr>
      </p:pic>
    </p:spTree>
    <p:extLst>
      <p:ext uri="{BB962C8B-B14F-4D97-AF65-F5344CB8AC3E}">
        <p14:creationId xmlns:p14="http://schemas.microsoft.com/office/powerpoint/2010/main" val="2939844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rmAutofit/>
          </a:bodyPr>
          <a:lstStyle/>
          <a:p>
            <a:pPr>
              <a:spcBef>
                <a:spcPts val="0"/>
              </a:spcBef>
              <a:buClr>
                <a:schemeClr val="lt1"/>
              </a:buClr>
              <a:buSzPts val="4400"/>
            </a:pPr>
            <a:r>
              <a:rPr lang="en-US" sz="4000" b="1" dirty="0">
                <a:ea typeface="Gill Sans"/>
                <a:cs typeface="Gill Sans"/>
                <a:sym typeface="Gill Sans"/>
              </a:rPr>
              <a:t>COMPONENTS OF A SUCCESSFUL</a:t>
            </a:r>
            <a:br>
              <a:rPr lang="en-US" sz="4000" b="1" dirty="0">
                <a:ea typeface="Gill Sans"/>
                <a:cs typeface="Gill Sans"/>
                <a:sym typeface="Gill Sans"/>
              </a:rPr>
            </a:br>
            <a:r>
              <a:rPr lang="en-US" sz="4000" b="1" dirty="0">
                <a:ea typeface="Gill Sans"/>
                <a:cs typeface="Gill Sans"/>
                <a:sym typeface="Gill Sans"/>
              </a:rPr>
              <a:t>RTW PROGRAM</a:t>
            </a:r>
            <a:endParaRPr sz="6000" b="1" dirty="0"/>
          </a:p>
        </p:txBody>
      </p:sp>
      <p:sp>
        <p:nvSpPr>
          <p:cNvPr id="111" name="Google Shape;111;p3"/>
          <p:cNvSpPr txBox="1">
            <a:spLocks noGrp="1"/>
          </p:cNvSpPr>
          <p:nvPr>
            <p:ph idx="1"/>
          </p:nvPr>
        </p:nvSpPr>
        <p:spPr>
          <a:xfrm>
            <a:off x="628650" y="1825625"/>
            <a:ext cx="7886700" cy="3869497"/>
          </a:xfrm>
          <a:prstGeom prst="rect">
            <a:avLst/>
          </a:prstGeom>
          <a:noFill/>
          <a:ln>
            <a:noFill/>
          </a:ln>
        </p:spPr>
        <p:txBody>
          <a:bodyPr spcFirstLastPara="1" vert="horz" wrap="square" lIns="45713" tIns="22850" rIns="45713" bIns="22850" rtlCol="0" anchor="t" anchorCtr="0">
            <a:normAutofit fontScale="70000" lnSpcReduction="20000"/>
          </a:bodyPr>
          <a:lstStyle/>
          <a:p>
            <a:pPr marL="257175" indent="-257175">
              <a:lnSpc>
                <a:spcPct val="120000"/>
              </a:lnSpc>
            </a:pPr>
            <a:r>
              <a:rPr lang="en-US" dirty="0"/>
              <a:t>Has the support of executive leadership.</a:t>
            </a:r>
          </a:p>
          <a:p>
            <a:pPr marL="257175" indent="-257175">
              <a:lnSpc>
                <a:spcPct val="120000"/>
              </a:lnSpc>
            </a:pPr>
            <a:r>
              <a:rPr lang="en-US" dirty="0"/>
              <a:t>Engages all internal and external stakeholders but keeps program employee-centric. </a:t>
            </a:r>
          </a:p>
          <a:p>
            <a:pPr marL="257175" indent="-257175">
              <a:lnSpc>
                <a:spcPct val="120000"/>
              </a:lnSpc>
            </a:pPr>
            <a:r>
              <a:rPr lang="en-US" dirty="0"/>
              <a:t>Identifies designated roles for each participant in the RTW process.</a:t>
            </a:r>
          </a:p>
          <a:p>
            <a:pPr marL="257175" indent="-257175">
              <a:lnSpc>
                <a:spcPct val="120000"/>
              </a:lnSpc>
            </a:pPr>
            <a:r>
              <a:rPr lang="en-US" dirty="0"/>
              <a:t>Identifies protocols for acceptable accommodations by job type. </a:t>
            </a:r>
          </a:p>
          <a:p>
            <a:pPr marL="257175" indent="-257175">
              <a:lnSpc>
                <a:spcPct val="120000"/>
              </a:lnSpc>
            </a:pPr>
            <a:r>
              <a:rPr lang="en-US" dirty="0"/>
              <a:t>Participants remain engaged and working toward RTW.</a:t>
            </a:r>
          </a:p>
          <a:p>
            <a:pPr marL="257175" indent="-257175">
              <a:lnSpc>
                <a:spcPct val="120000"/>
              </a:lnSpc>
            </a:pPr>
            <a:r>
              <a:rPr lang="en-US" dirty="0"/>
              <a:t>Educates the supervisor and managers in RTW culture.</a:t>
            </a:r>
          </a:p>
          <a:p>
            <a:pPr marL="257175" indent="-257175">
              <a:lnSpc>
                <a:spcPct val="120000"/>
              </a:lnSpc>
            </a:pPr>
            <a:r>
              <a:rPr lang="en-US" dirty="0"/>
              <a:t>Fosters return to work over immediate productivity and provides creative options for RTW.</a:t>
            </a:r>
          </a:p>
        </p:txBody>
      </p:sp>
    </p:spTree>
    <p:extLst>
      <p:ext uri="{BB962C8B-B14F-4D97-AF65-F5344CB8AC3E}">
        <p14:creationId xmlns:p14="http://schemas.microsoft.com/office/powerpoint/2010/main" val="380579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rmAutofit/>
          </a:bodyPr>
          <a:lstStyle/>
          <a:p>
            <a:pPr>
              <a:spcBef>
                <a:spcPts val="0"/>
              </a:spcBef>
              <a:buClr>
                <a:schemeClr val="lt1"/>
              </a:buClr>
              <a:buSzPts val="4400"/>
            </a:pPr>
            <a:r>
              <a:rPr lang="en-US" sz="4000" b="1" dirty="0">
                <a:ea typeface="Gill Sans"/>
                <a:cs typeface="Gill Sans"/>
                <a:sym typeface="Gill Sans"/>
              </a:rPr>
              <a:t>PERFORMERS INVOLVED</a:t>
            </a:r>
            <a:br>
              <a:rPr lang="en-US" sz="4000" b="1" dirty="0">
                <a:ea typeface="Gill Sans"/>
                <a:cs typeface="Gill Sans"/>
                <a:sym typeface="Gill Sans"/>
              </a:rPr>
            </a:br>
            <a:r>
              <a:rPr lang="en-US" sz="4000" b="1" dirty="0">
                <a:ea typeface="Gill Sans"/>
                <a:cs typeface="Gill Sans"/>
                <a:sym typeface="Gill Sans"/>
              </a:rPr>
              <a:t>IN THE RTW PROCESS</a:t>
            </a:r>
            <a:endParaRPr sz="6000" b="1" dirty="0"/>
          </a:p>
        </p:txBody>
      </p:sp>
      <p:sp>
        <p:nvSpPr>
          <p:cNvPr id="111" name="Google Shape;111;p3"/>
          <p:cNvSpPr txBox="1">
            <a:spLocks noGrp="1"/>
          </p:cNvSpPr>
          <p:nvPr>
            <p:ph idx="1"/>
          </p:nvPr>
        </p:nvSpPr>
        <p:spPr>
          <a:prstGeom prst="rect">
            <a:avLst/>
          </a:prstGeom>
          <a:noFill/>
          <a:ln>
            <a:noFill/>
          </a:ln>
        </p:spPr>
        <p:txBody>
          <a:bodyPr spcFirstLastPara="1" vert="horz" wrap="square" lIns="45713" tIns="22850" rIns="45713" bIns="22850" rtlCol="0" anchor="t" anchorCtr="0">
            <a:normAutofit/>
          </a:bodyPr>
          <a:lstStyle/>
          <a:p>
            <a:pPr marL="257175" indent="-257175">
              <a:lnSpc>
                <a:spcPct val="100000"/>
              </a:lnSpc>
            </a:pPr>
            <a:r>
              <a:rPr lang="en-US" dirty="0"/>
              <a:t>Employee</a:t>
            </a:r>
          </a:p>
          <a:p>
            <a:pPr marL="257175" indent="-257175">
              <a:lnSpc>
                <a:spcPct val="100000"/>
              </a:lnSpc>
            </a:pPr>
            <a:r>
              <a:rPr lang="en-US" dirty="0"/>
              <a:t>Physician</a:t>
            </a:r>
          </a:p>
          <a:p>
            <a:pPr marL="257175" indent="-257175">
              <a:lnSpc>
                <a:spcPct val="100000"/>
              </a:lnSpc>
            </a:pPr>
            <a:r>
              <a:rPr lang="en-US" dirty="0"/>
              <a:t>Carrier/TPA Adjuster</a:t>
            </a:r>
          </a:p>
          <a:p>
            <a:pPr marL="257175" indent="-257175">
              <a:lnSpc>
                <a:spcPct val="100000"/>
              </a:lnSpc>
            </a:pPr>
            <a:r>
              <a:rPr lang="en-US" dirty="0"/>
              <a:t>Employer/Supervisor</a:t>
            </a:r>
          </a:p>
          <a:p>
            <a:pPr marL="257175" indent="-257175">
              <a:lnSpc>
                <a:spcPct val="100000"/>
              </a:lnSpc>
            </a:pPr>
            <a:r>
              <a:rPr lang="en-US" dirty="0"/>
              <a:t>Ancillary Service Providers</a:t>
            </a:r>
          </a:p>
        </p:txBody>
      </p:sp>
      <p:pic>
        <p:nvPicPr>
          <p:cNvPr id="3" name="Picture 2">
            <a:extLst>
              <a:ext uri="{FF2B5EF4-FFF2-40B4-BE49-F238E27FC236}">
                <a16:creationId xmlns:a16="http://schemas.microsoft.com/office/drawing/2014/main" id="{3A5CCFA3-2213-4C07-8B11-CC8675C1E8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58000" y="0"/>
            <a:ext cx="2286000" cy="6858000"/>
          </a:xfrm>
          <a:prstGeom prst="rect">
            <a:avLst/>
          </a:prstGeom>
        </p:spPr>
      </p:pic>
    </p:spTree>
    <p:extLst>
      <p:ext uri="{BB962C8B-B14F-4D97-AF65-F5344CB8AC3E}">
        <p14:creationId xmlns:p14="http://schemas.microsoft.com/office/powerpoint/2010/main" val="427649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ROLE OF THE EMPLOYEE IN A</a:t>
            </a:r>
            <a:br>
              <a:rPr lang="en-US" sz="4000" b="1" dirty="0">
                <a:ea typeface="Gill Sans"/>
                <a:cs typeface="Gill Sans"/>
                <a:sym typeface="Gill Sans"/>
              </a:rPr>
            </a:br>
            <a:r>
              <a:rPr lang="en-US" sz="4000" b="1" dirty="0">
                <a:ea typeface="Gill Sans"/>
                <a:cs typeface="Gill Sans"/>
                <a:sym typeface="Gill Sans"/>
              </a:rPr>
              <a:t>SUCCESSFUL (RTW) PROGRAM</a:t>
            </a:r>
            <a:endParaRPr sz="5400" b="1" dirty="0"/>
          </a:p>
        </p:txBody>
      </p:sp>
      <p:sp>
        <p:nvSpPr>
          <p:cNvPr id="111" name="Google Shape;111;p3"/>
          <p:cNvSpPr txBox="1">
            <a:spLocks noGrp="1"/>
          </p:cNvSpPr>
          <p:nvPr>
            <p:ph idx="1"/>
          </p:nvPr>
        </p:nvSpPr>
        <p:spPr>
          <a:xfrm>
            <a:off x="628650" y="1825625"/>
            <a:ext cx="5782089" cy="3949010"/>
          </a:xfrm>
          <a:prstGeom prst="rect">
            <a:avLst/>
          </a:prstGeom>
          <a:noFill/>
          <a:ln>
            <a:noFill/>
          </a:ln>
        </p:spPr>
        <p:txBody>
          <a:bodyPr spcFirstLastPara="1" vert="horz" wrap="square" lIns="45713" tIns="22850" rIns="45713" bIns="22850" rtlCol="0" anchor="t" anchorCtr="0">
            <a:normAutofit fontScale="85000" lnSpcReduction="10000"/>
          </a:bodyPr>
          <a:lstStyle/>
          <a:p>
            <a:pPr marL="57153" indent="0">
              <a:lnSpc>
                <a:spcPct val="110000"/>
              </a:lnSpc>
              <a:buNone/>
            </a:pPr>
            <a:r>
              <a:rPr lang="en-US" b="1" dirty="0">
                <a:solidFill>
                  <a:srgbClr val="B30838"/>
                </a:solidFill>
              </a:rPr>
              <a:t>EMPLOYEE</a:t>
            </a:r>
          </a:p>
          <a:p>
            <a:pPr marL="257175" indent="-257175">
              <a:lnSpc>
                <a:spcPct val="110000"/>
              </a:lnSpc>
            </a:pPr>
            <a:r>
              <a:rPr lang="en-US" dirty="0"/>
              <a:t>Report injury promptly.</a:t>
            </a:r>
          </a:p>
          <a:p>
            <a:pPr marL="257175" indent="-257175">
              <a:lnSpc>
                <a:spcPct val="110000"/>
              </a:lnSpc>
            </a:pPr>
            <a:r>
              <a:rPr lang="en-US" dirty="0"/>
              <a:t>Provide the supervisor with a medical note.</a:t>
            </a:r>
          </a:p>
          <a:p>
            <a:pPr marL="257175" indent="-257175">
              <a:lnSpc>
                <a:spcPct val="110000"/>
              </a:lnSpc>
            </a:pPr>
            <a:r>
              <a:rPr lang="en-US" dirty="0"/>
              <a:t>Attend routine follow-up medical appointments.</a:t>
            </a:r>
          </a:p>
          <a:p>
            <a:pPr marL="257175" indent="-257175">
              <a:lnSpc>
                <a:spcPct val="110000"/>
              </a:lnSpc>
            </a:pPr>
            <a:r>
              <a:rPr lang="en-US" dirty="0"/>
              <a:t>Participate in the RTW process.</a:t>
            </a:r>
          </a:p>
          <a:p>
            <a:pPr marL="257175" indent="-257175">
              <a:lnSpc>
                <a:spcPct val="110000"/>
              </a:lnSpc>
            </a:pPr>
            <a:r>
              <a:rPr lang="en-US" dirty="0"/>
              <a:t>Communicate any issues with RTW timely.</a:t>
            </a:r>
          </a:p>
        </p:txBody>
      </p:sp>
      <p:pic>
        <p:nvPicPr>
          <p:cNvPr id="3" name="Picture 2">
            <a:extLst>
              <a:ext uri="{FF2B5EF4-FFF2-40B4-BE49-F238E27FC236}">
                <a16:creationId xmlns:a16="http://schemas.microsoft.com/office/drawing/2014/main" id="{8AB5D653-EE32-4EB6-8BE1-3F6620557E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67938" y="0"/>
            <a:ext cx="2276061" cy="6858000"/>
          </a:xfrm>
          <a:prstGeom prst="rect">
            <a:avLst/>
          </a:prstGeom>
        </p:spPr>
      </p:pic>
    </p:spTree>
    <p:extLst>
      <p:ext uri="{BB962C8B-B14F-4D97-AF65-F5344CB8AC3E}">
        <p14:creationId xmlns:p14="http://schemas.microsoft.com/office/powerpoint/2010/main" val="14688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EMPLOYEE’S PERSPECTIVE AND</a:t>
            </a:r>
            <a:br>
              <a:rPr lang="en-US" sz="4000" b="1" dirty="0">
                <a:ea typeface="Gill Sans"/>
                <a:cs typeface="Gill Sans"/>
                <a:sym typeface="Gill Sans"/>
              </a:rPr>
            </a:br>
            <a:r>
              <a:rPr lang="en-US" sz="4000" b="1" dirty="0">
                <a:ea typeface="Gill Sans"/>
                <a:cs typeface="Gill Sans"/>
                <a:sym typeface="Gill Sans"/>
              </a:rPr>
              <a:t>POTENTIAL BARRIERS TO RTW</a:t>
            </a:r>
            <a:endParaRPr sz="6000" b="1" dirty="0"/>
          </a:p>
        </p:txBody>
      </p:sp>
      <p:sp>
        <p:nvSpPr>
          <p:cNvPr id="111" name="Google Shape;111;p3"/>
          <p:cNvSpPr txBox="1">
            <a:spLocks noGrp="1"/>
          </p:cNvSpPr>
          <p:nvPr>
            <p:ph idx="1"/>
          </p:nvPr>
        </p:nvSpPr>
        <p:spPr>
          <a:xfrm>
            <a:off x="628650" y="1825625"/>
            <a:ext cx="7886700" cy="3730349"/>
          </a:xfrm>
          <a:prstGeom prst="rect">
            <a:avLst/>
          </a:prstGeom>
          <a:noFill/>
          <a:ln>
            <a:noFill/>
          </a:ln>
        </p:spPr>
        <p:txBody>
          <a:bodyPr spcFirstLastPara="1" vert="horz" wrap="square" lIns="45713" tIns="22850" rIns="45713" bIns="22850" rtlCol="0" anchor="t" anchorCtr="0">
            <a:normAutofit fontScale="92500" lnSpcReduction="20000"/>
          </a:bodyPr>
          <a:lstStyle/>
          <a:p>
            <a:pPr marL="257175" indent="-257175">
              <a:lnSpc>
                <a:spcPct val="110000"/>
              </a:lnSpc>
            </a:pPr>
            <a:r>
              <a:rPr lang="en-US" dirty="0"/>
              <a:t>Employee was injured and is under stress.</a:t>
            </a:r>
          </a:p>
          <a:p>
            <a:pPr marL="257175" indent="-257175">
              <a:lnSpc>
                <a:spcPct val="110000"/>
              </a:lnSpc>
            </a:pPr>
            <a:r>
              <a:rPr lang="en-US" dirty="0"/>
              <a:t>May have expectations of what is deserved because of the injury.</a:t>
            </a:r>
          </a:p>
          <a:p>
            <a:pPr marL="257175" indent="-257175">
              <a:lnSpc>
                <a:spcPct val="110000"/>
              </a:lnSpc>
            </a:pPr>
            <a:r>
              <a:rPr lang="en-US" dirty="0"/>
              <a:t>May anticipate getting money or staying out of work.</a:t>
            </a:r>
          </a:p>
          <a:p>
            <a:pPr marL="257175" indent="-257175">
              <a:lnSpc>
                <a:spcPct val="110000"/>
              </a:lnSpc>
            </a:pPr>
            <a:r>
              <a:rPr lang="en-US" dirty="0"/>
              <a:t>May feel that that full recovery is required for RTW.</a:t>
            </a:r>
          </a:p>
          <a:p>
            <a:pPr marL="257175" indent="-257175">
              <a:lnSpc>
                <a:spcPct val="110000"/>
              </a:lnSpc>
            </a:pPr>
            <a:r>
              <a:rPr lang="en-US" dirty="0"/>
              <a:t>May desire recognition, understanding, or acknowledgment of injury to engage in the RTW process.</a:t>
            </a:r>
          </a:p>
        </p:txBody>
      </p:sp>
    </p:spTree>
    <p:extLst>
      <p:ext uri="{BB962C8B-B14F-4D97-AF65-F5344CB8AC3E}">
        <p14:creationId xmlns:p14="http://schemas.microsoft.com/office/powerpoint/2010/main" val="249894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4" name="Google Shape;114;p3"/>
          <p:cNvSpPr txBox="1">
            <a:spLocks noGrp="1"/>
          </p:cNvSpPr>
          <p:nvPr>
            <p:ph type="title"/>
          </p:nvPr>
        </p:nvSpPr>
        <p:spPr>
          <a:prstGeom prst="rect">
            <a:avLst/>
          </a:prstGeom>
          <a:noFill/>
          <a:ln>
            <a:noFill/>
          </a:ln>
        </p:spPr>
        <p:txBody>
          <a:bodyPr spcFirstLastPara="1" vert="horz" wrap="square" lIns="45713" tIns="22850" rIns="45713" bIns="22850" rtlCol="0" anchor="ctr" anchorCtr="0">
            <a:noAutofit/>
          </a:bodyPr>
          <a:lstStyle/>
          <a:p>
            <a:pPr>
              <a:spcBef>
                <a:spcPts val="0"/>
              </a:spcBef>
              <a:buClr>
                <a:schemeClr val="lt1"/>
              </a:buClr>
              <a:buSzPts val="4400"/>
            </a:pPr>
            <a:r>
              <a:rPr lang="en-US" sz="4000" b="1" dirty="0">
                <a:ea typeface="Gill Sans"/>
                <a:cs typeface="Gill Sans"/>
                <a:sym typeface="Gill Sans"/>
              </a:rPr>
              <a:t>ROLE OF THE PHYSICIAN IN A</a:t>
            </a:r>
            <a:br>
              <a:rPr lang="en-US" sz="4000" b="1" dirty="0">
                <a:ea typeface="Gill Sans"/>
                <a:cs typeface="Gill Sans"/>
                <a:sym typeface="Gill Sans"/>
              </a:rPr>
            </a:br>
            <a:r>
              <a:rPr lang="en-US" sz="4000" b="1" dirty="0">
                <a:ea typeface="Gill Sans"/>
                <a:cs typeface="Gill Sans"/>
                <a:sym typeface="Gill Sans"/>
              </a:rPr>
              <a:t>SUCCESSFUL RTW PROGRAM</a:t>
            </a:r>
            <a:endParaRPr sz="6000" b="1" dirty="0"/>
          </a:p>
        </p:txBody>
      </p:sp>
      <p:sp>
        <p:nvSpPr>
          <p:cNvPr id="111" name="Google Shape;111;p3"/>
          <p:cNvSpPr txBox="1">
            <a:spLocks noGrp="1"/>
          </p:cNvSpPr>
          <p:nvPr>
            <p:ph idx="1"/>
          </p:nvPr>
        </p:nvSpPr>
        <p:spPr>
          <a:xfrm>
            <a:off x="628650" y="1825625"/>
            <a:ext cx="5951054" cy="4018584"/>
          </a:xfrm>
          <a:prstGeom prst="rect">
            <a:avLst/>
          </a:prstGeom>
          <a:noFill/>
          <a:ln>
            <a:noFill/>
          </a:ln>
        </p:spPr>
        <p:txBody>
          <a:bodyPr spcFirstLastPara="1" vert="horz" wrap="square" lIns="45713" tIns="22850" rIns="45713" bIns="22850" rtlCol="0" anchor="t" anchorCtr="0">
            <a:normAutofit fontScale="85000" lnSpcReduction="20000"/>
          </a:bodyPr>
          <a:lstStyle/>
          <a:p>
            <a:pPr marL="314328" indent="-257175">
              <a:lnSpc>
                <a:spcPct val="120000"/>
              </a:lnSpc>
            </a:pPr>
            <a:r>
              <a:rPr lang="en-US" b="1" dirty="0">
                <a:solidFill>
                  <a:srgbClr val="B30838"/>
                </a:solidFill>
              </a:rPr>
              <a:t>PHYSICIAN</a:t>
            </a:r>
          </a:p>
          <a:p>
            <a:pPr marL="257175" indent="-257175">
              <a:lnSpc>
                <a:spcPct val="120000"/>
              </a:lnSpc>
            </a:pPr>
            <a:r>
              <a:rPr lang="en-US" dirty="0"/>
              <a:t>Identify ability to return to work and discuss RTW plan at each visit.</a:t>
            </a:r>
          </a:p>
          <a:p>
            <a:pPr marL="257175" indent="-257175">
              <a:lnSpc>
                <a:spcPct val="120000"/>
              </a:lnSpc>
            </a:pPr>
            <a:r>
              <a:rPr lang="en-US" dirty="0"/>
              <a:t>Provide physical capabilities form with any identified restrictions clearly documented.</a:t>
            </a:r>
          </a:p>
          <a:p>
            <a:pPr marL="257175" indent="-257175">
              <a:lnSpc>
                <a:spcPct val="120000"/>
              </a:lnSpc>
            </a:pPr>
            <a:r>
              <a:rPr lang="en-US" dirty="0"/>
              <a:t>Establish and maintain a relationship with the employer.</a:t>
            </a:r>
          </a:p>
          <a:p>
            <a:pPr marL="257175" indent="-257175">
              <a:lnSpc>
                <a:spcPct val="120000"/>
              </a:lnSpc>
            </a:pPr>
            <a:r>
              <a:rPr lang="en-US" dirty="0"/>
              <a:t>Review provided job description over asking employee for their job functions.</a:t>
            </a:r>
          </a:p>
        </p:txBody>
      </p:sp>
      <p:pic>
        <p:nvPicPr>
          <p:cNvPr id="4" name="Picture 3">
            <a:extLst>
              <a:ext uri="{FF2B5EF4-FFF2-40B4-BE49-F238E27FC236}">
                <a16:creationId xmlns:a16="http://schemas.microsoft.com/office/drawing/2014/main" id="{EC77AA26-9187-4DA7-B63E-D810A429AB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67938" y="0"/>
            <a:ext cx="2276061" cy="6858000"/>
          </a:xfrm>
          <a:prstGeom prst="rect">
            <a:avLst/>
          </a:prstGeom>
        </p:spPr>
      </p:pic>
    </p:spTree>
    <p:extLst>
      <p:ext uri="{BB962C8B-B14F-4D97-AF65-F5344CB8AC3E}">
        <p14:creationId xmlns:p14="http://schemas.microsoft.com/office/powerpoint/2010/main" val="1503069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0254FCF5DB448A00E04F48AC924BE" ma:contentTypeVersion="12" ma:contentTypeDescription="Create a new document." ma:contentTypeScope="" ma:versionID="56f416d259df4d7a5210d561825750d2">
  <xsd:schema xmlns:xsd="http://www.w3.org/2001/XMLSchema" xmlns:xs="http://www.w3.org/2001/XMLSchema" xmlns:p="http://schemas.microsoft.com/office/2006/metadata/properties" xmlns:ns2="4908c3b4-d24f-4c82-9723-bfb9549f8143" xmlns:ns3="86487764-5b2e-4cc8-a343-6fa93c41ada3" targetNamespace="http://schemas.microsoft.com/office/2006/metadata/properties" ma:root="true" ma:fieldsID="d71e390d104ebea3eebe5a8abfb92805" ns2:_="" ns3:_="">
    <xsd:import namespace="4908c3b4-d24f-4c82-9723-bfb9549f8143"/>
    <xsd:import namespace="86487764-5b2e-4cc8-a343-6fa93c41a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8c3b4-d24f-4c82-9723-bfb9549f81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6f168-b322-4065-b8a8-43d76d7aa7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487764-5b2e-4cc8-a343-6fa93c41ada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6402c6b-4e91-4cce-b59f-b3f0d97a494a}" ma:internalName="TaxCatchAll" ma:showField="CatchAllData" ma:web="86487764-5b2e-4cc8-a343-6fa93c41a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487764-5b2e-4cc8-a343-6fa93c41ada3" xsi:nil="true"/>
    <lcf76f155ced4ddcb4097134ff3c332f xmlns="4908c3b4-d24f-4c82-9723-bfb9549f81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070346-C46B-42BC-8784-BF5ADA158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8c3b4-d24f-4c82-9723-bfb9549f8143"/>
    <ds:schemaRef ds:uri="86487764-5b2e-4cc8-a343-6fa93c41a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1B40DF-0DD0-4B65-9A0F-880AEC2500F8}">
  <ds:schemaRefs>
    <ds:schemaRef ds:uri="http://schemas.microsoft.com/sharepoint/v3/contenttype/forms"/>
  </ds:schemaRefs>
</ds:datastoreItem>
</file>

<file path=customXml/itemProps3.xml><?xml version="1.0" encoding="utf-8"?>
<ds:datastoreItem xmlns:ds="http://schemas.openxmlformats.org/officeDocument/2006/customXml" ds:itemID="{F32F1DB6-6E4B-437F-88C6-B79BC2713519}">
  <ds:schemaRefs>
    <ds:schemaRef ds:uri="http://schemas.microsoft.com/office/2006/documentManagement/types"/>
    <ds:schemaRef ds:uri="1d25d5a2-0efa-4ef2-bcc6-c5e5d7e43f12"/>
    <ds:schemaRef ds:uri="http://www.w3.org/XML/1998/namespace"/>
    <ds:schemaRef ds:uri="http://purl.org/dc/terms/"/>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86487764-5b2e-4cc8-a343-6fa93c41ada3"/>
    <ds:schemaRef ds:uri="4908c3b4-d24f-4c82-9723-bfb9549f8143"/>
  </ds:schemaRefs>
</ds:datastoreItem>
</file>

<file path=docProps/app.xml><?xml version="1.0" encoding="utf-8"?>
<Properties xmlns="http://schemas.openxmlformats.org/officeDocument/2006/extended-properties" xmlns:vt="http://schemas.openxmlformats.org/officeDocument/2006/docPropsVTypes">
  <Template/>
  <TotalTime>1236</TotalTime>
  <Words>1252</Words>
  <Application>Microsoft Office PowerPoint</Application>
  <PresentationFormat>On-screen Show (4:3)</PresentationFormat>
  <Paragraphs>113</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The Key Components to a Successful Return to Work Program</vt:lpstr>
      <vt:lpstr>LEARNING OBJECTIVES</vt:lpstr>
      <vt:lpstr>FINANCIAL BENEFITS OF A SUCCESSFUL RTW PROGRAM</vt:lpstr>
      <vt:lpstr>FINANCIAL BENEFITS OF A SUCCESSFUL RTW PROGRAM</vt:lpstr>
      <vt:lpstr>COMPONENTS OF A SUCCESSFUL RTW PROGRAM</vt:lpstr>
      <vt:lpstr>PERFORMERS INVOLVED IN THE RTW PROCESS</vt:lpstr>
      <vt:lpstr>ROLE OF THE EMPLOYEE IN A SUCCESSFUL (RTW) PROGRAM</vt:lpstr>
      <vt:lpstr>EMPLOYEE’S PERSPECTIVE AND POTENTIAL BARRIERS TO RTW</vt:lpstr>
      <vt:lpstr>ROLE OF THE PHYSICIAN IN A SUCCESSFUL RTW PROGRAM</vt:lpstr>
      <vt:lpstr>ROLE OF THE CARRIER IN A SUCCESSFUL RTW PROGRAM</vt:lpstr>
      <vt:lpstr>ROLE OF THE EMPLOYER IN THE STRATEGIES OF A SUCCESSFUL RTW PROGRAM</vt:lpstr>
      <vt:lpstr>ROLE OF ANCILLARY PROVIDERS IN A SUCCESSFUL RTW PROGRAM</vt:lpstr>
      <vt:lpstr>OVERCOMING EMPLOYEE’S POTENTIAL BARRIERS TO RTW</vt:lpstr>
      <vt:lpstr>OVERCOMING EMPLOYEE’S POTENTIAL BARRIERS TO RTW</vt:lpstr>
      <vt:lpstr>EFFECTIVE TIMEFRAMES FOR SUCCESSFUL RTW</vt:lpstr>
      <vt:lpstr>CASE STUDY: UNSUCCESSFUL RTW – MR. SMITH</vt:lpstr>
      <vt:lpstr>CASE STUDY: UNSUCCESSFUL RTW – MR. SMITH</vt:lpstr>
      <vt:lpstr>CASE STUDY: UNSUCCESSFUL RTW – MR. SMITH</vt:lpstr>
      <vt:lpstr>CASE STUDY: SUCCESSFUL RTW – MS. WALKER</vt:lpstr>
      <vt:lpstr>CASE STUDY: SUCCESSFUL RTW – MS. WALKER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13</cp:revision>
  <dcterms:created xsi:type="dcterms:W3CDTF">2019-12-04T20:30:03Z</dcterms:created>
  <dcterms:modified xsi:type="dcterms:W3CDTF">2023-10-26T12:30:59Z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0x010100F550254FCF5DB448A00E04F48AC924BE</vt:lpwstr>
  </property>
  <property fmtid="{D5CDD505-2E9C-101B-9397-08002B2CF9AE}" pid="3" name="Order">
    <vt:r8>12342200</vt:r8>
  </property>
</Properties>
</file>