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media/image26.jpg" ContentType="image/jpeg"/>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8"/>
  </p:notesMasterIdLst>
  <p:sldIdLst>
    <p:sldId id="263" r:id="rId5"/>
    <p:sldId id="264" r:id="rId6"/>
    <p:sldId id="265" r:id="rId7"/>
    <p:sldId id="306" r:id="rId8"/>
    <p:sldId id="266" r:id="rId9"/>
    <p:sldId id="267" r:id="rId10"/>
    <p:sldId id="268" r:id="rId11"/>
    <p:sldId id="308" r:id="rId12"/>
    <p:sldId id="309" r:id="rId13"/>
    <p:sldId id="270" r:id="rId14"/>
    <p:sldId id="310" r:id="rId15"/>
    <p:sldId id="272" r:id="rId16"/>
    <p:sldId id="311" r:id="rId17"/>
    <p:sldId id="274" r:id="rId18"/>
    <p:sldId id="276" r:id="rId19"/>
    <p:sldId id="312" r:id="rId20"/>
    <p:sldId id="314" r:id="rId21"/>
    <p:sldId id="316" r:id="rId22"/>
    <p:sldId id="280" r:id="rId23"/>
    <p:sldId id="319" r:id="rId24"/>
    <p:sldId id="318" r:id="rId25"/>
    <p:sldId id="283" r:id="rId26"/>
    <p:sldId id="284" r:id="rId27"/>
    <p:sldId id="321" r:id="rId28"/>
    <p:sldId id="322" r:id="rId29"/>
    <p:sldId id="286" r:id="rId30"/>
    <p:sldId id="287" r:id="rId31"/>
    <p:sldId id="326" r:id="rId32"/>
    <p:sldId id="325" r:id="rId33"/>
    <p:sldId id="324" r:id="rId34"/>
    <p:sldId id="275" r:id="rId35"/>
    <p:sldId id="301" r:id="rId36"/>
    <p:sldId id="302"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21"/>
    <p:restoredTop sz="96405"/>
  </p:normalViewPr>
  <p:slideViewPr>
    <p:cSldViewPr snapToGrid="0" snapToObjects="1">
      <p:cViewPr varScale="1">
        <p:scale>
          <a:sx n="62" d="100"/>
          <a:sy n="62" d="100"/>
        </p:scale>
        <p:origin x="1508" y="5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quan Gilbert" userId="cccb3b1d-7701-4d88-9db7-7c2f45dc5b88" providerId="ADAL" clId="{585DED5D-B01A-4DAD-85BB-2FB229276182}"/>
    <pc:docChg chg="modSld">
      <pc:chgData name="Taquan Gilbert" userId="cccb3b1d-7701-4d88-9db7-7c2f45dc5b88" providerId="ADAL" clId="{585DED5D-B01A-4DAD-85BB-2FB229276182}" dt="2023-10-26T12:27:08.319" v="20" actId="20577"/>
      <pc:docMkLst>
        <pc:docMk/>
      </pc:docMkLst>
      <pc:sldChg chg="modNotesTx">
        <pc:chgData name="Taquan Gilbert" userId="cccb3b1d-7701-4d88-9db7-7c2f45dc5b88" providerId="ADAL" clId="{585DED5D-B01A-4DAD-85BB-2FB229276182}" dt="2023-10-26T12:27:08.319" v="20" actId="20577"/>
        <pc:sldMkLst>
          <pc:docMk/>
          <pc:sldMk cId="1820465569" sldId="301"/>
        </pc:sldMkLst>
      </pc:sldChg>
      <pc:sldChg chg="modNotesTx">
        <pc:chgData name="Taquan Gilbert" userId="cccb3b1d-7701-4d88-9db7-7c2f45dc5b88" providerId="ADAL" clId="{585DED5D-B01A-4DAD-85BB-2FB229276182}" dt="2023-10-26T12:25:31.504" v="1" actId="20577"/>
        <pc:sldMkLst>
          <pc:docMk/>
          <pc:sldMk cId="3034634448" sldId="306"/>
        </pc:sldMkLst>
      </pc:sldChg>
      <pc:sldChg chg="modNotesTx">
        <pc:chgData name="Taquan Gilbert" userId="cccb3b1d-7701-4d88-9db7-7c2f45dc5b88" providerId="ADAL" clId="{585DED5D-B01A-4DAD-85BB-2FB229276182}" dt="2023-10-26T12:25:38.139" v="2" actId="20577"/>
        <pc:sldMkLst>
          <pc:docMk/>
          <pc:sldMk cId="130900269" sldId="308"/>
        </pc:sldMkLst>
      </pc:sldChg>
      <pc:sldChg chg="modNotesTx">
        <pc:chgData name="Taquan Gilbert" userId="cccb3b1d-7701-4d88-9db7-7c2f45dc5b88" providerId="ADAL" clId="{585DED5D-B01A-4DAD-85BB-2FB229276182}" dt="2023-10-26T12:25:45.685" v="4" actId="20577"/>
        <pc:sldMkLst>
          <pc:docMk/>
          <pc:sldMk cId="84784610" sldId="309"/>
        </pc:sldMkLst>
      </pc:sldChg>
      <pc:sldChg chg="modNotesTx">
        <pc:chgData name="Taquan Gilbert" userId="cccb3b1d-7701-4d88-9db7-7c2f45dc5b88" providerId="ADAL" clId="{585DED5D-B01A-4DAD-85BB-2FB229276182}" dt="2023-10-26T12:25:57.027" v="5" actId="20577"/>
        <pc:sldMkLst>
          <pc:docMk/>
          <pc:sldMk cId="1074530066" sldId="311"/>
        </pc:sldMkLst>
      </pc:sldChg>
      <pc:sldChg chg="modNotesTx">
        <pc:chgData name="Taquan Gilbert" userId="cccb3b1d-7701-4d88-9db7-7c2f45dc5b88" providerId="ADAL" clId="{585DED5D-B01A-4DAD-85BB-2FB229276182}" dt="2023-10-26T12:26:15.678" v="9" actId="20577"/>
        <pc:sldMkLst>
          <pc:docMk/>
          <pc:sldMk cId="1579216887" sldId="312"/>
        </pc:sldMkLst>
      </pc:sldChg>
      <pc:sldChg chg="modNotesTx">
        <pc:chgData name="Taquan Gilbert" userId="cccb3b1d-7701-4d88-9db7-7c2f45dc5b88" providerId="ADAL" clId="{585DED5D-B01A-4DAD-85BB-2FB229276182}" dt="2023-10-26T12:26:10.851" v="8" actId="20577"/>
        <pc:sldMkLst>
          <pc:docMk/>
          <pc:sldMk cId="2524611195" sldId="314"/>
        </pc:sldMkLst>
      </pc:sldChg>
      <pc:sldChg chg="modNotesTx">
        <pc:chgData name="Taquan Gilbert" userId="cccb3b1d-7701-4d88-9db7-7c2f45dc5b88" providerId="ADAL" clId="{585DED5D-B01A-4DAD-85BB-2FB229276182}" dt="2023-10-26T12:26:25.269" v="11" actId="20577"/>
        <pc:sldMkLst>
          <pc:docMk/>
          <pc:sldMk cId="1262529761" sldId="316"/>
        </pc:sldMkLst>
      </pc:sldChg>
      <pc:sldChg chg="modNotesTx">
        <pc:chgData name="Taquan Gilbert" userId="cccb3b1d-7701-4d88-9db7-7c2f45dc5b88" providerId="ADAL" clId="{585DED5D-B01A-4DAD-85BB-2FB229276182}" dt="2023-10-26T12:26:37.700" v="14" actId="20577"/>
        <pc:sldMkLst>
          <pc:docMk/>
          <pc:sldMk cId="1434889957" sldId="318"/>
        </pc:sldMkLst>
      </pc:sldChg>
      <pc:sldChg chg="modNotesTx">
        <pc:chgData name="Taquan Gilbert" userId="cccb3b1d-7701-4d88-9db7-7c2f45dc5b88" providerId="ADAL" clId="{585DED5D-B01A-4DAD-85BB-2FB229276182}" dt="2023-10-26T12:26:33.896" v="13" actId="20577"/>
        <pc:sldMkLst>
          <pc:docMk/>
          <pc:sldMk cId="2684221421" sldId="319"/>
        </pc:sldMkLst>
      </pc:sldChg>
      <pc:sldChg chg="modNotesTx">
        <pc:chgData name="Taquan Gilbert" userId="cccb3b1d-7701-4d88-9db7-7c2f45dc5b88" providerId="ADAL" clId="{585DED5D-B01A-4DAD-85BB-2FB229276182}" dt="2023-10-26T12:26:42.873" v="15" actId="20577"/>
        <pc:sldMkLst>
          <pc:docMk/>
          <pc:sldMk cId="1159876065" sldId="321"/>
        </pc:sldMkLst>
      </pc:sldChg>
      <pc:sldChg chg="modNotesTx">
        <pc:chgData name="Taquan Gilbert" userId="cccb3b1d-7701-4d88-9db7-7c2f45dc5b88" providerId="ADAL" clId="{585DED5D-B01A-4DAD-85BB-2FB229276182}" dt="2023-10-26T12:26:47.928" v="16" actId="20577"/>
        <pc:sldMkLst>
          <pc:docMk/>
          <pc:sldMk cId="2103120529" sldId="322"/>
        </pc:sldMkLst>
      </pc:sldChg>
      <pc:sldChg chg="modNotesTx">
        <pc:chgData name="Taquan Gilbert" userId="cccb3b1d-7701-4d88-9db7-7c2f45dc5b88" providerId="ADAL" clId="{585DED5D-B01A-4DAD-85BB-2FB229276182}" dt="2023-10-26T12:27:02.309" v="19" actId="20577"/>
        <pc:sldMkLst>
          <pc:docMk/>
          <pc:sldMk cId="855433317" sldId="324"/>
        </pc:sldMkLst>
      </pc:sldChg>
      <pc:sldChg chg="modNotesTx">
        <pc:chgData name="Taquan Gilbert" userId="cccb3b1d-7701-4d88-9db7-7c2f45dc5b88" providerId="ADAL" clId="{585DED5D-B01A-4DAD-85BB-2FB229276182}" dt="2023-10-26T12:26:58.799" v="18" actId="20577"/>
        <pc:sldMkLst>
          <pc:docMk/>
          <pc:sldMk cId="696684254" sldId="325"/>
        </pc:sldMkLst>
      </pc:sldChg>
      <pc:sldChg chg="modNotesTx">
        <pc:chgData name="Taquan Gilbert" userId="cccb3b1d-7701-4d88-9db7-7c2f45dc5b88" providerId="ADAL" clId="{585DED5D-B01A-4DAD-85BB-2FB229276182}" dt="2023-10-26T12:26:54.528" v="17" actId="20577"/>
        <pc:sldMkLst>
          <pc:docMk/>
          <pc:sldMk cId="3627774730" sldId="32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2CDCCA-1351-4AD9-8CFD-224D227667FF}" type="doc">
      <dgm:prSet loTypeId="urn:microsoft.com/office/officeart/2008/layout/VerticalCurvedList" loCatId="list" qsTypeId="urn:microsoft.com/office/officeart/2005/8/quickstyle/3d2" qsCatId="3D" csTypeId="urn:microsoft.com/office/officeart/2005/8/colors/accent2_1" csCatId="accent2" phldr="1"/>
      <dgm:spPr/>
      <dgm:t>
        <a:bodyPr/>
        <a:lstStyle/>
        <a:p>
          <a:endParaRPr lang="en-US"/>
        </a:p>
      </dgm:t>
    </dgm:pt>
    <dgm:pt modelId="{D789288B-952C-4605-9745-317DEDBBDD22}">
      <dgm:prSet phldrT="[Text]"/>
      <dgm:spPr/>
      <dgm:t>
        <a:bodyPr/>
        <a:lstStyle/>
        <a:p>
          <a:r>
            <a:rPr lang="en-US" dirty="0"/>
            <a:t>Avoid soft market thinking</a:t>
          </a:r>
        </a:p>
      </dgm:t>
    </dgm:pt>
    <dgm:pt modelId="{7C62E311-FD25-446F-97ED-A016B527830C}" type="parTrans" cxnId="{D0F0A79D-7A73-40E4-9839-095AEADDB7A4}">
      <dgm:prSet/>
      <dgm:spPr/>
      <dgm:t>
        <a:bodyPr/>
        <a:lstStyle/>
        <a:p>
          <a:endParaRPr lang="en-US"/>
        </a:p>
      </dgm:t>
    </dgm:pt>
    <dgm:pt modelId="{4F5A7EAF-11A6-4199-87A0-1EC781439E46}" type="sibTrans" cxnId="{D0F0A79D-7A73-40E4-9839-095AEADDB7A4}">
      <dgm:prSet/>
      <dgm:spPr/>
      <dgm:t>
        <a:bodyPr/>
        <a:lstStyle/>
        <a:p>
          <a:endParaRPr lang="en-US"/>
        </a:p>
      </dgm:t>
    </dgm:pt>
    <dgm:pt modelId="{17505722-DE84-4EF7-B61A-7A1D1A10A55D}">
      <dgm:prSet phldrT="[Text]"/>
      <dgm:spPr/>
      <dgm:t>
        <a:bodyPr/>
        <a:lstStyle/>
        <a:p>
          <a:r>
            <a:rPr lang="en-US" dirty="0"/>
            <a:t>Data, data, and more data</a:t>
          </a:r>
        </a:p>
      </dgm:t>
    </dgm:pt>
    <dgm:pt modelId="{D57F2181-93DA-4328-9396-53C6F7562449}" type="parTrans" cxnId="{173F26B8-A9AC-4010-A5DA-06B7AB48066B}">
      <dgm:prSet/>
      <dgm:spPr/>
      <dgm:t>
        <a:bodyPr/>
        <a:lstStyle/>
        <a:p>
          <a:endParaRPr lang="en-US"/>
        </a:p>
      </dgm:t>
    </dgm:pt>
    <dgm:pt modelId="{15CE9B6B-AD6C-4788-AF1B-4F72E089EF73}" type="sibTrans" cxnId="{173F26B8-A9AC-4010-A5DA-06B7AB48066B}">
      <dgm:prSet/>
      <dgm:spPr/>
      <dgm:t>
        <a:bodyPr/>
        <a:lstStyle/>
        <a:p>
          <a:endParaRPr lang="en-US"/>
        </a:p>
      </dgm:t>
    </dgm:pt>
    <dgm:pt modelId="{5899C736-4DDB-4B57-8A35-F08D4B8FFFAC}">
      <dgm:prSet phldrT="[Text]"/>
      <dgm:spPr/>
      <dgm:t>
        <a:bodyPr/>
        <a:lstStyle/>
        <a:p>
          <a:r>
            <a:rPr lang="en-US" dirty="0"/>
            <a:t>Expand your markets</a:t>
          </a:r>
        </a:p>
      </dgm:t>
    </dgm:pt>
    <dgm:pt modelId="{29240D90-AB82-4FF8-B716-B78C8C19FE48}" type="parTrans" cxnId="{F370FF83-B7C9-4F94-8535-9D656340A825}">
      <dgm:prSet/>
      <dgm:spPr/>
      <dgm:t>
        <a:bodyPr/>
        <a:lstStyle/>
        <a:p>
          <a:endParaRPr lang="en-US"/>
        </a:p>
      </dgm:t>
    </dgm:pt>
    <dgm:pt modelId="{05DE93D6-B65B-42E0-AB86-606725F345F7}" type="sibTrans" cxnId="{F370FF83-B7C9-4F94-8535-9D656340A825}">
      <dgm:prSet/>
      <dgm:spPr/>
      <dgm:t>
        <a:bodyPr/>
        <a:lstStyle/>
        <a:p>
          <a:endParaRPr lang="en-US"/>
        </a:p>
      </dgm:t>
    </dgm:pt>
    <dgm:pt modelId="{B941CBC8-18BF-49C0-8BD4-F1923AFE0375}">
      <dgm:prSet/>
      <dgm:spPr/>
      <dgm:t>
        <a:bodyPr/>
        <a:lstStyle/>
        <a:p>
          <a:r>
            <a:rPr lang="en-US" dirty="0"/>
            <a:t>Have a plan… and an alternative</a:t>
          </a:r>
        </a:p>
      </dgm:t>
    </dgm:pt>
    <dgm:pt modelId="{FF735939-E2EA-470E-A13A-A86C0FEDD709}" type="parTrans" cxnId="{9FB8A9B9-99D3-40BC-9024-A580E58F40EB}">
      <dgm:prSet/>
      <dgm:spPr/>
      <dgm:t>
        <a:bodyPr/>
        <a:lstStyle/>
        <a:p>
          <a:endParaRPr lang="en-US"/>
        </a:p>
      </dgm:t>
    </dgm:pt>
    <dgm:pt modelId="{6EEB0D82-A1EF-4BD7-B87A-046530FD0C0B}" type="sibTrans" cxnId="{9FB8A9B9-99D3-40BC-9024-A580E58F40EB}">
      <dgm:prSet/>
      <dgm:spPr/>
      <dgm:t>
        <a:bodyPr/>
        <a:lstStyle/>
        <a:p>
          <a:endParaRPr lang="en-US"/>
        </a:p>
      </dgm:t>
    </dgm:pt>
    <dgm:pt modelId="{71AAD76A-9D79-4B2A-8D09-AAE81D018770}">
      <dgm:prSet/>
      <dgm:spPr/>
      <dgm:t>
        <a:bodyPr/>
        <a:lstStyle/>
        <a:p>
          <a:r>
            <a:rPr lang="en-US" dirty="0"/>
            <a:t>Challenge the status quo</a:t>
          </a:r>
        </a:p>
      </dgm:t>
    </dgm:pt>
    <dgm:pt modelId="{0727F0D2-2F6B-4098-99FD-41294EC1E6D3}" type="parTrans" cxnId="{C6375AF1-FD2D-4CEF-9743-631C5BF6A570}">
      <dgm:prSet/>
      <dgm:spPr/>
      <dgm:t>
        <a:bodyPr/>
        <a:lstStyle/>
        <a:p>
          <a:endParaRPr lang="en-US"/>
        </a:p>
      </dgm:t>
    </dgm:pt>
    <dgm:pt modelId="{D79A799C-6C2D-49B5-9293-969F35E9A927}" type="sibTrans" cxnId="{C6375AF1-FD2D-4CEF-9743-631C5BF6A570}">
      <dgm:prSet/>
      <dgm:spPr/>
      <dgm:t>
        <a:bodyPr/>
        <a:lstStyle/>
        <a:p>
          <a:endParaRPr lang="en-US"/>
        </a:p>
      </dgm:t>
    </dgm:pt>
    <dgm:pt modelId="{CF55CF7B-4B50-4401-BC54-D91599AEC84B}" type="pres">
      <dgm:prSet presAssocID="{2D2CDCCA-1351-4AD9-8CFD-224D227667FF}" presName="Name0" presStyleCnt="0">
        <dgm:presLayoutVars>
          <dgm:chMax val="7"/>
          <dgm:chPref val="7"/>
          <dgm:dir/>
        </dgm:presLayoutVars>
      </dgm:prSet>
      <dgm:spPr/>
    </dgm:pt>
    <dgm:pt modelId="{24393EE9-637E-4B48-9B95-5A72DBF1422F}" type="pres">
      <dgm:prSet presAssocID="{2D2CDCCA-1351-4AD9-8CFD-224D227667FF}" presName="Name1" presStyleCnt="0"/>
      <dgm:spPr/>
    </dgm:pt>
    <dgm:pt modelId="{F799AAEF-9F88-493A-A1E0-9B362B623ED8}" type="pres">
      <dgm:prSet presAssocID="{2D2CDCCA-1351-4AD9-8CFD-224D227667FF}" presName="cycle" presStyleCnt="0"/>
      <dgm:spPr/>
    </dgm:pt>
    <dgm:pt modelId="{4DB0F855-0390-4DCE-9769-C32912F81534}" type="pres">
      <dgm:prSet presAssocID="{2D2CDCCA-1351-4AD9-8CFD-224D227667FF}" presName="srcNode" presStyleLbl="node1" presStyleIdx="0" presStyleCnt="5"/>
      <dgm:spPr/>
    </dgm:pt>
    <dgm:pt modelId="{CD93E3DF-5F68-493A-A64C-54FB5FC57DF3}" type="pres">
      <dgm:prSet presAssocID="{2D2CDCCA-1351-4AD9-8CFD-224D227667FF}" presName="conn" presStyleLbl="parChTrans1D2" presStyleIdx="0" presStyleCnt="1"/>
      <dgm:spPr/>
    </dgm:pt>
    <dgm:pt modelId="{70376CCC-527B-4418-B3C0-2C930FB8815D}" type="pres">
      <dgm:prSet presAssocID="{2D2CDCCA-1351-4AD9-8CFD-224D227667FF}" presName="extraNode" presStyleLbl="node1" presStyleIdx="0" presStyleCnt="5"/>
      <dgm:spPr/>
    </dgm:pt>
    <dgm:pt modelId="{89680BFB-533D-43C6-9DC3-1646C50AC250}" type="pres">
      <dgm:prSet presAssocID="{2D2CDCCA-1351-4AD9-8CFD-224D227667FF}" presName="dstNode" presStyleLbl="node1" presStyleIdx="0" presStyleCnt="5"/>
      <dgm:spPr/>
    </dgm:pt>
    <dgm:pt modelId="{A70734E4-6214-457E-8EC9-10EAB6BD8815}" type="pres">
      <dgm:prSet presAssocID="{D789288B-952C-4605-9745-317DEDBBDD22}" presName="text_1" presStyleLbl="node1" presStyleIdx="0" presStyleCnt="5">
        <dgm:presLayoutVars>
          <dgm:bulletEnabled val="1"/>
        </dgm:presLayoutVars>
      </dgm:prSet>
      <dgm:spPr/>
    </dgm:pt>
    <dgm:pt modelId="{5BF695E7-54CE-4F57-B567-562E95E6EAB5}" type="pres">
      <dgm:prSet presAssocID="{D789288B-952C-4605-9745-317DEDBBDD22}" presName="accent_1" presStyleCnt="0"/>
      <dgm:spPr/>
    </dgm:pt>
    <dgm:pt modelId="{C787B8AF-9C92-4892-A9C5-AB5AC13F841A}" type="pres">
      <dgm:prSet presAssocID="{D789288B-952C-4605-9745-317DEDBBDD22}" presName="accentRepeatNode" presStyleLbl="solidFgAcc1" presStyleIdx="0" presStyleCnt="5"/>
      <dgm:spPr/>
    </dgm:pt>
    <dgm:pt modelId="{B9073500-7A2B-426D-939B-9C890473DFA7}" type="pres">
      <dgm:prSet presAssocID="{17505722-DE84-4EF7-B61A-7A1D1A10A55D}" presName="text_2" presStyleLbl="node1" presStyleIdx="1" presStyleCnt="5">
        <dgm:presLayoutVars>
          <dgm:bulletEnabled val="1"/>
        </dgm:presLayoutVars>
      </dgm:prSet>
      <dgm:spPr/>
    </dgm:pt>
    <dgm:pt modelId="{B0DA1EF5-FD89-449A-BC03-4E771C2A4FF9}" type="pres">
      <dgm:prSet presAssocID="{17505722-DE84-4EF7-B61A-7A1D1A10A55D}" presName="accent_2" presStyleCnt="0"/>
      <dgm:spPr/>
    </dgm:pt>
    <dgm:pt modelId="{D7F00E33-BD1A-4C44-8606-119EC18F0BE6}" type="pres">
      <dgm:prSet presAssocID="{17505722-DE84-4EF7-B61A-7A1D1A10A55D}" presName="accentRepeatNode" presStyleLbl="solidFgAcc1" presStyleIdx="1" presStyleCnt="5"/>
      <dgm:spPr/>
    </dgm:pt>
    <dgm:pt modelId="{54581AA4-AF71-4C33-9045-AA1FC28FA1B1}" type="pres">
      <dgm:prSet presAssocID="{5899C736-4DDB-4B57-8A35-F08D4B8FFFAC}" presName="text_3" presStyleLbl="node1" presStyleIdx="2" presStyleCnt="5">
        <dgm:presLayoutVars>
          <dgm:bulletEnabled val="1"/>
        </dgm:presLayoutVars>
      </dgm:prSet>
      <dgm:spPr/>
    </dgm:pt>
    <dgm:pt modelId="{6F87F2BC-5A39-42E5-8931-D99E11A64B1F}" type="pres">
      <dgm:prSet presAssocID="{5899C736-4DDB-4B57-8A35-F08D4B8FFFAC}" presName="accent_3" presStyleCnt="0"/>
      <dgm:spPr/>
    </dgm:pt>
    <dgm:pt modelId="{4B2B0B8F-D24B-4F31-84A5-0502786EE92D}" type="pres">
      <dgm:prSet presAssocID="{5899C736-4DDB-4B57-8A35-F08D4B8FFFAC}" presName="accentRepeatNode" presStyleLbl="solidFgAcc1" presStyleIdx="2" presStyleCnt="5"/>
      <dgm:spPr/>
    </dgm:pt>
    <dgm:pt modelId="{9DA183A7-86FC-4F8B-B48C-99B5A29836B5}" type="pres">
      <dgm:prSet presAssocID="{B941CBC8-18BF-49C0-8BD4-F1923AFE0375}" presName="text_4" presStyleLbl="node1" presStyleIdx="3" presStyleCnt="5">
        <dgm:presLayoutVars>
          <dgm:bulletEnabled val="1"/>
        </dgm:presLayoutVars>
      </dgm:prSet>
      <dgm:spPr/>
    </dgm:pt>
    <dgm:pt modelId="{B327FE9F-63D3-420F-8CC2-7EE1BF7966AF}" type="pres">
      <dgm:prSet presAssocID="{B941CBC8-18BF-49C0-8BD4-F1923AFE0375}" presName="accent_4" presStyleCnt="0"/>
      <dgm:spPr/>
    </dgm:pt>
    <dgm:pt modelId="{C51CBD9C-FF82-40D0-9376-BF5EABC0C65A}" type="pres">
      <dgm:prSet presAssocID="{B941CBC8-18BF-49C0-8BD4-F1923AFE0375}" presName="accentRepeatNode" presStyleLbl="solidFgAcc1" presStyleIdx="3" presStyleCnt="5"/>
      <dgm:spPr/>
    </dgm:pt>
    <dgm:pt modelId="{855DBE93-CF2D-4EF8-971D-81578CDA13B6}" type="pres">
      <dgm:prSet presAssocID="{71AAD76A-9D79-4B2A-8D09-AAE81D018770}" presName="text_5" presStyleLbl="node1" presStyleIdx="4" presStyleCnt="5">
        <dgm:presLayoutVars>
          <dgm:bulletEnabled val="1"/>
        </dgm:presLayoutVars>
      </dgm:prSet>
      <dgm:spPr/>
    </dgm:pt>
    <dgm:pt modelId="{2EA68460-F0EF-4A17-A8DE-0975498E9DB9}" type="pres">
      <dgm:prSet presAssocID="{71AAD76A-9D79-4B2A-8D09-AAE81D018770}" presName="accent_5" presStyleCnt="0"/>
      <dgm:spPr/>
    </dgm:pt>
    <dgm:pt modelId="{9C4E449E-26B9-443B-A3F8-9CB5DC487215}" type="pres">
      <dgm:prSet presAssocID="{71AAD76A-9D79-4B2A-8D09-AAE81D018770}" presName="accentRepeatNode" presStyleLbl="solidFgAcc1" presStyleIdx="4" presStyleCnt="5"/>
      <dgm:spPr/>
    </dgm:pt>
  </dgm:ptLst>
  <dgm:cxnLst>
    <dgm:cxn modelId="{A6745675-35F0-4709-A763-C742E29767C5}" type="presOf" srcId="{B941CBC8-18BF-49C0-8BD4-F1923AFE0375}" destId="{9DA183A7-86FC-4F8B-B48C-99B5A29836B5}" srcOrd="0" destOrd="0" presId="urn:microsoft.com/office/officeart/2008/layout/VerticalCurvedList"/>
    <dgm:cxn modelId="{F370FF83-B7C9-4F94-8535-9D656340A825}" srcId="{2D2CDCCA-1351-4AD9-8CFD-224D227667FF}" destId="{5899C736-4DDB-4B57-8A35-F08D4B8FFFAC}" srcOrd="2" destOrd="0" parTransId="{29240D90-AB82-4FF8-B716-B78C8C19FE48}" sibTransId="{05DE93D6-B65B-42E0-AB86-606725F345F7}"/>
    <dgm:cxn modelId="{A4D5679B-B4F6-4536-8C80-690DD0908F1B}" type="presOf" srcId="{5899C736-4DDB-4B57-8A35-F08D4B8FFFAC}" destId="{54581AA4-AF71-4C33-9045-AA1FC28FA1B1}" srcOrd="0" destOrd="0" presId="urn:microsoft.com/office/officeart/2008/layout/VerticalCurvedList"/>
    <dgm:cxn modelId="{D0F0A79D-7A73-40E4-9839-095AEADDB7A4}" srcId="{2D2CDCCA-1351-4AD9-8CFD-224D227667FF}" destId="{D789288B-952C-4605-9745-317DEDBBDD22}" srcOrd="0" destOrd="0" parTransId="{7C62E311-FD25-446F-97ED-A016B527830C}" sibTransId="{4F5A7EAF-11A6-4199-87A0-1EC781439E46}"/>
    <dgm:cxn modelId="{90E1109F-0C9A-42F5-990D-D54A74287D4E}" type="presOf" srcId="{4F5A7EAF-11A6-4199-87A0-1EC781439E46}" destId="{CD93E3DF-5F68-493A-A64C-54FB5FC57DF3}" srcOrd="0" destOrd="0" presId="urn:microsoft.com/office/officeart/2008/layout/VerticalCurvedList"/>
    <dgm:cxn modelId="{173F26B8-A9AC-4010-A5DA-06B7AB48066B}" srcId="{2D2CDCCA-1351-4AD9-8CFD-224D227667FF}" destId="{17505722-DE84-4EF7-B61A-7A1D1A10A55D}" srcOrd="1" destOrd="0" parTransId="{D57F2181-93DA-4328-9396-53C6F7562449}" sibTransId="{15CE9B6B-AD6C-4788-AF1B-4F72E089EF73}"/>
    <dgm:cxn modelId="{9FB8A9B9-99D3-40BC-9024-A580E58F40EB}" srcId="{2D2CDCCA-1351-4AD9-8CFD-224D227667FF}" destId="{B941CBC8-18BF-49C0-8BD4-F1923AFE0375}" srcOrd="3" destOrd="0" parTransId="{FF735939-E2EA-470E-A13A-A86C0FEDD709}" sibTransId="{6EEB0D82-A1EF-4BD7-B87A-046530FD0C0B}"/>
    <dgm:cxn modelId="{020B31C7-D0EA-4CEC-8327-9EB0933EF3EB}" type="presOf" srcId="{D789288B-952C-4605-9745-317DEDBBDD22}" destId="{A70734E4-6214-457E-8EC9-10EAB6BD8815}" srcOrd="0" destOrd="0" presId="urn:microsoft.com/office/officeart/2008/layout/VerticalCurvedList"/>
    <dgm:cxn modelId="{9C57A7EA-367D-403E-B0CC-F0535911C484}" type="presOf" srcId="{71AAD76A-9D79-4B2A-8D09-AAE81D018770}" destId="{855DBE93-CF2D-4EF8-971D-81578CDA13B6}" srcOrd="0" destOrd="0" presId="urn:microsoft.com/office/officeart/2008/layout/VerticalCurvedList"/>
    <dgm:cxn modelId="{C6375AF1-FD2D-4CEF-9743-631C5BF6A570}" srcId="{2D2CDCCA-1351-4AD9-8CFD-224D227667FF}" destId="{71AAD76A-9D79-4B2A-8D09-AAE81D018770}" srcOrd="4" destOrd="0" parTransId="{0727F0D2-2F6B-4098-99FD-41294EC1E6D3}" sibTransId="{D79A799C-6C2D-49B5-9293-969F35E9A927}"/>
    <dgm:cxn modelId="{A845FEF2-FB0C-4481-B4E7-17147079FAF7}" type="presOf" srcId="{17505722-DE84-4EF7-B61A-7A1D1A10A55D}" destId="{B9073500-7A2B-426D-939B-9C890473DFA7}" srcOrd="0" destOrd="0" presId="urn:microsoft.com/office/officeart/2008/layout/VerticalCurvedList"/>
    <dgm:cxn modelId="{E235C5F6-4207-4006-B78D-8931DE7E4DC7}" type="presOf" srcId="{2D2CDCCA-1351-4AD9-8CFD-224D227667FF}" destId="{CF55CF7B-4B50-4401-BC54-D91599AEC84B}" srcOrd="0" destOrd="0" presId="urn:microsoft.com/office/officeart/2008/layout/VerticalCurvedList"/>
    <dgm:cxn modelId="{A45DF53A-D307-45B5-82E0-8D4A8155BD3A}" type="presParOf" srcId="{CF55CF7B-4B50-4401-BC54-D91599AEC84B}" destId="{24393EE9-637E-4B48-9B95-5A72DBF1422F}" srcOrd="0" destOrd="0" presId="urn:microsoft.com/office/officeart/2008/layout/VerticalCurvedList"/>
    <dgm:cxn modelId="{0189FD61-4501-43D1-A6F4-EA218153EB26}" type="presParOf" srcId="{24393EE9-637E-4B48-9B95-5A72DBF1422F}" destId="{F799AAEF-9F88-493A-A1E0-9B362B623ED8}" srcOrd="0" destOrd="0" presId="urn:microsoft.com/office/officeart/2008/layout/VerticalCurvedList"/>
    <dgm:cxn modelId="{DBFEC086-CD26-4CF9-8089-1A175ACEDB50}" type="presParOf" srcId="{F799AAEF-9F88-493A-A1E0-9B362B623ED8}" destId="{4DB0F855-0390-4DCE-9769-C32912F81534}" srcOrd="0" destOrd="0" presId="urn:microsoft.com/office/officeart/2008/layout/VerticalCurvedList"/>
    <dgm:cxn modelId="{645E483C-066C-42CF-8E11-7E834B1D1B10}" type="presParOf" srcId="{F799AAEF-9F88-493A-A1E0-9B362B623ED8}" destId="{CD93E3DF-5F68-493A-A64C-54FB5FC57DF3}" srcOrd="1" destOrd="0" presId="urn:microsoft.com/office/officeart/2008/layout/VerticalCurvedList"/>
    <dgm:cxn modelId="{577BB326-EDD1-43B0-86FE-CA401E788B5E}" type="presParOf" srcId="{F799AAEF-9F88-493A-A1E0-9B362B623ED8}" destId="{70376CCC-527B-4418-B3C0-2C930FB8815D}" srcOrd="2" destOrd="0" presId="urn:microsoft.com/office/officeart/2008/layout/VerticalCurvedList"/>
    <dgm:cxn modelId="{AE9A6A2D-415B-4962-8587-D7EA021E55CD}" type="presParOf" srcId="{F799AAEF-9F88-493A-A1E0-9B362B623ED8}" destId="{89680BFB-533D-43C6-9DC3-1646C50AC250}" srcOrd="3" destOrd="0" presId="urn:microsoft.com/office/officeart/2008/layout/VerticalCurvedList"/>
    <dgm:cxn modelId="{4F1F5C46-F865-4605-9E06-215D90D0520E}" type="presParOf" srcId="{24393EE9-637E-4B48-9B95-5A72DBF1422F}" destId="{A70734E4-6214-457E-8EC9-10EAB6BD8815}" srcOrd="1" destOrd="0" presId="urn:microsoft.com/office/officeart/2008/layout/VerticalCurvedList"/>
    <dgm:cxn modelId="{66B50CE3-5149-4931-B617-E86B671423E0}" type="presParOf" srcId="{24393EE9-637E-4B48-9B95-5A72DBF1422F}" destId="{5BF695E7-54CE-4F57-B567-562E95E6EAB5}" srcOrd="2" destOrd="0" presId="urn:microsoft.com/office/officeart/2008/layout/VerticalCurvedList"/>
    <dgm:cxn modelId="{0EF7B55A-24BF-40A5-9347-4C710FC563E6}" type="presParOf" srcId="{5BF695E7-54CE-4F57-B567-562E95E6EAB5}" destId="{C787B8AF-9C92-4892-A9C5-AB5AC13F841A}" srcOrd="0" destOrd="0" presId="urn:microsoft.com/office/officeart/2008/layout/VerticalCurvedList"/>
    <dgm:cxn modelId="{E56FFEBD-C962-4B22-9407-394D07DAAAF0}" type="presParOf" srcId="{24393EE9-637E-4B48-9B95-5A72DBF1422F}" destId="{B9073500-7A2B-426D-939B-9C890473DFA7}" srcOrd="3" destOrd="0" presId="urn:microsoft.com/office/officeart/2008/layout/VerticalCurvedList"/>
    <dgm:cxn modelId="{88FB9CFF-0DE2-435C-8661-8D625DA5A99A}" type="presParOf" srcId="{24393EE9-637E-4B48-9B95-5A72DBF1422F}" destId="{B0DA1EF5-FD89-449A-BC03-4E771C2A4FF9}" srcOrd="4" destOrd="0" presId="urn:microsoft.com/office/officeart/2008/layout/VerticalCurvedList"/>
    <dgm:cxn modelId="{EEDEAF60-DE81-46ED-B79F-D736F27DD086}" type="presParOf" srcId="{B0DA1EF5-FD89-449A-BC03-4E771C2A4FF9}" destId="{D7F00E33-BD1A-4C44-8606-119EC18F0BE6}" srcOrd="0" destOrd="0" presId="urn:microsoft.com/office/officeart/2008/layout/VerticalCurvedList"/>
    <dgm:cxn modelId="{AC9CF45B-CFE0-4C2C-95DC-2887584C7EDF}" type="presParOf" srcId="{24393EE9-637E-4B48-9B95-5A72DBF1422F}" destId="{54581AA4-AF71-4C33-9045-AA1FC28FA1B1}" srcOrd="5" destOrd="0" presId="urn:microsoft.com/office/officeart/2008/layout/VerticalCurvedList"/>
    <dgm:cxn modelId="{41953895-43C6-4139-9FC0-F45F4E2E9760}" type="presParOf" srcId="{24393EE9-637E-4B48-9B95-5A72DBF1422F}" destId="{6F87F2BC-5A39-42E5-8931-D99E11A64B1F}" srcOrd="6" destOrd="0" presId="urn:microsoft.com/office/officeart/2008/layout/VerticalCurvedList"/>
    <dgm:cxn modelId="{AF003AF6-2320-481B-94D1-E0F6618844AF}" type="presParOf" srcId="{6F87F2BC-5A39-42E5-8931-D99E11A64B1F}" destId="{4B2B0B8F-D24B-4F31-84A5-0502786EE92D}" srcOrd="0" destOrd="0" presId="urn:microsoft.com/office/officeart/2008/layout/VerticalCurvedList"/>
    <dgm:cxn modelId="{43ED2838-56E8-4F52-B277-DA7E9C4E0B38}" type="presParOf" srcId="{24393EE9-637E-4B48-9B95-5A72DBF1422F}" destId="{9DA183A7-86FC-4F8B-B48C-99B5A29836B5}" srcOrd="7" destOrd="0" presId="urn:microsoft.com/office/officeart/2008/layout/VerticalCurvedList"/>
    <dgm:cxn modelId="{03F86FFB-266B-4A9B-A8C3-9A374D418DC4}" type="presParOf" srcId="{24393EE9-637E-4B48-9B95-5A72DBF1422F}" destId="{B327FE9F-63D3-420F-8CC2-7EE1BF7966AF}" srcOrd="8" destOrd="0" presId="urn:microsoft.com/office/officeart/2008/layout/VerticalCurvedList"/>
    <dgm:cxn modelId="{096BE186-9BFD-4A78-9997-E79C1E014FD4}" type="presParOf" srcId="{B327FE9F-63D3-420F-8CC2-7EE1BF7966AF}" destId="{C51CBD9C-FF82-40D0-9376-BF5EABC0C65A}" srcOrd="0" destOrd="0" presId="urn:microsoft.com/office/officeart/2008/layout/VerticalCurvedList"/>
    <dgm:cxn modelId="{4F243F68-CD60-4744-9FA4-89BAB029D528}" type="presParOf" srcId="{24393EE9-637E-4B48-9B95-5A72DBF1422F}" destId="{855DBE93-CF2D-4EF8-971D-81578CDA13B6}" srcOrd="9" destOrd="0" presId="urn:microsoft.com/office/officeart/2008/layout/VerticalCurvedList"/>
    <dgm:cxn modelId="{DEB78ECB-4D7A-4CDB-96E8-C74FA5C56F10}" type="presParOf" srcId="{24393EE9-637E-4B48-9B95-5A72DBF1422F}" destId="{2EA68460-F0EF-4A17-A8DE-0975498E9DB9}" srcOrd="10" destOrd="0" presId="urn:microsoft.com/office/officeart/2008/layout/VerticalCurvedList"/>
    <dgm:cxn modelId="{638DC505-A877-4DED-8C48-CEAB41B0ACF8}" type="presParOf" srcId="{2EA68460-F0EF-4A17-A8DE-0975498E9DB9}" destId="{9C4E449E-26B9-443B-A3F8-9CB5DC48721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3E3DF-5F68-493A-A64C-54FB5FC57DF3}">
      <dsp:nvSpPr>
        <dsp:cNvPr id="0" name=""/>
        <dsp:cNvSpPr/>
      </dsp:nvSpPr>
      <dsp:spPr>
        <a:xfrm>
          <a:off x="-4043591" y="-620680"/>
          <a:ext cx="4818571" cy="4818571"/>
        </a:xfrm>
        <a:prstGeom prst="blockArc">
          <a:avLst>
            <a:gd name="adj1" fmla="val 18900000"/>
            <a:gd name="adj2" fmla="val 2700000"/>
            <a:gd name="adj3" fmla="val 448"/>
          </a:avLst>
        </a:prstGeom>
        <a:noFill/>
        <a:ln w="12700" cap="flat" cmpd="sng" algn="ctr">
          <a:solidFill>
            <a:schemeClr val="accent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0734E4-6214-457E-8EC9-10EAB6BD8815}">
      <dsp:nvSpPr>
        <dsp:cNvPr id="0" name=""/>
        <dsp:cNvSpPr/>
      </dsp:nvSpPr>
      <dsp:spPr>
        <a:xfrm>
          <a:off x="339555" y="223504"/>
          <a:ext cx="6538759" cy="44729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040"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Avoid soft market thinking</a:t>
          </a:r>
        </a:p>
      </dsp:txBody>
      <dsp:txXfrm>
        <a:off x="339555" y="223504"/>
        <a:ext cx="6538759" cy="447294"/>
      </dsp:txXfrm>
    </dsp:sp>
    <dsp:sp modelId="{C787B8AF-9C92-4892-A9C5-AB5AC13F841A}">
      <dsp:nvSpPr>
        <dsp:cNvPr id="0" name=""/>
        <dsp:cNvSpPr/>
      </dsp:nvSpPr>
      <dsp:spPr>
        <a:xfrm>
          <a:off x="59996" y="167592"/>
          <a:ext cx="559118" cy="559118"/>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9073500-7A2B-426D-939B-9C890473DFA7}">
      <dsp:nvSpPr>
        <dsp:cNvPr id="0" name=""/>
        <dsp:cNvSpPr/>
      </dsp:nvSpPr>
      <dsp:spPr>
        <a:xfrm>
          <a:off x="660074" y="894231"/>
          <a:ext cx="6218241" cy="44729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040"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Data, data, and more data</a:t>
          </a:r>
        </a:p>
      </dsp:txBody>
      <dsp:txXfrm>
        <a:off x="660074" y="894231"/>
        <a:ext cx="6218241" cy="447294"/>
      </dsp:txXfrm>
    </dsp:sp>
    <dsp:sp modelId="{D7F00E33-BD1A-4C44-8606-119EC18F0BE6}">
      <dsp:nvSpPr>
        <dsp:cNvPr id="0" name=""/>
        <dsp:cNvSpPr/>
      </dsp:nvSpPr>
      <dsp:spPr>
        <a:xfrm>
          <a:off x="380515" y="838319"/>
          <a:ext cx="559118" cy="559118"/>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4581AA4-AF71-4C33-9045-AA1FC28FA1B1}">
      <dsp:nvSpPr>
        <dsp:cNvPr id="0" name=""/>
        <dsp:cNvSpPr/>
      </dsp:nvSpPr>
      <dsp:spPr>
        <a:xfrm>
          <a:off x="758447" y="1564958"/>
          <a:ext cx="6119868" cy="44729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040"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Expand your markets</a:t>
          </a:r>
        </a:p>
      </dsp:txBody>
      <dsp:txXfrm>
        <a:off x="758447" y="1564958"/>
        <a:ext cx="6119868" cy="447294"/>
      </dsp:txXfrm>
    </dsp:sp>
    <dsp:sp modelId="{4B2B0B8F-D24B-4F31-84A5-0502786EE92D}">
      <dsp:nvSpPr>
        <dsp:cNvPr id="0" name=""/>
        <dsp:cNvSpPr/>
      </dsp:nvSpPr>
      <dsp:spPr>
        <a:xfrm>
          <a:off x="478888" y="1509046"/>
          <a:ext cx="559118" cy="559118"/>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DA183A7-86FC-4F8B-B48C-99B5A29836B5}">
      <dsp:nvSpPr>
        <dsp:cNvPr id="0" name=""/>
        <dsp:cNvSpPr/>
      </dsp:nvSpPr>
      <dsp:spPr>
        <a:xfrm>
          <a:off x="660074" y="2235685"/>
          <a:ext cx="6218241" cy="44729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040"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Have a plan… and an alternative</a:t>
          </a:r>
        </a:p>
      </dsp:txBody>
      <dsp:txXfrm>
        <a:off x="660074" y="2235685"/>
        <a:ext cx="6218241" cy="447294"/>
      </dsp:txXfrm>
    </dsp:sp>
    <dsp:sp modelId="{C51CBD9C-FF82-40D0-9376-BF5EABC0C65A}">
      <dsp:nvSpPr>
        <dsp:cNvPr id="0" name=""/>
        <dsp:cNvSpPr/>
      </dsp:nvSpPr>
      <dsp:spPr>
        <a:xfrm>
          <a:off x="380515" y="2179773"/>
          <a:ext cx="559118" cy="559118"/>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855DBE93-CF2D-4EF8-971D-81578CDA13B6}">
      <dsp:nvSpPr>
        <dsp:cNvPr id="0" name=""/>
        <dsp:cNvSpPr/>
      </dsp:nvSpPr>
      <dsp:spPr>
        <a:xfrm>
          <a:off x="339555" y="2906412"/>
          <a:ext cx="6538759" cy="44729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040"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Challenge the status quo</a:t>
          </a:r>
        </a:p>
      </dsp:txBody>
      <dsp:txXfrm>
        <a:off x="339555" y="2906412"/>
        <a:ext cx="6538759" cy="447294"/>
      </dsp:txXfrm>
    </dsp:sp>
    <dsp:sp modelId="{9C4E449E-26B9-443B-A3F8-9CB5DC487215}">
      <dsp:nvSpPr>
        <dsp:cNvPr id="0" name=""/>
        <dsp:cNvSpPr/>
      </dsp:nvSpPr>
      <dsp:spPr>
        <a:xfrm>
          <a:off x="59996" y="2850500"/>
          <a:ext cx="559118" cy="559118"/>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15B82D-BB5D-4AAD-BA4B-727901B2F3DF}" type="datetimeFigureOut">
              <a:rPr lang="en-US" smtClean="0"/>
              <a:t>10/26/2023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4D91CB-CB64-45CC-82D6-CB51F2868973}" type="slidenum">
              <a:rPr lang="en-US" smtClean="0"/>
              <a:t>‹#›</a:t>
            </a:fld>
            <a:endParaRPr lang="en-US"/>
          </a:p>
        </p:txBody>
      </p:sp>
    </p:spTree>
    <p:extLst>
      <p:ext uri="{BB962C8B-B14F-4D97-AF65-F5344CB8AC3E}">
        <p14:creationId xmlns:p14="http://schemas.microsoft.com/office/powerpoint/2010/main" val="618288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p:txBody>
      </p:sp>
    </p:spTree>
    <p:extLst>
      <p:ext uri="{BB962C8B-B14F-4D97-AF65-F5344CB8AC3E}">
        <p14:creationId xmlns:p14="http://schemas.microsoft.com/office/powerpoint/2010/main" val="1883008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p:txBody>
      </p:sp>
    </p:spTree>
    <p:extLst>
      <p:ext uri="{BB962C8B-B14F-4D97-AF65-F5344CB8AC3E}">
        <p14:creationId xmlns:p14="http://schemas.microsoft.com/office/powerpoint/2010/main" val="697441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p:txBody>
      </p:sp>
    </p:spTree>
    <p:extLst>
      <p:ext uri="{BB962C8B-B14F-4D97-AF65-F5344CB8AC3E}">
        <p14:creationId xmlns:p14="http://schemas.microsoft.com/office/powerpoint/2010/main" val="914819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p:txBody>
      </p:sp>
    </p:spTree>
    <p:extLst>
      <p:ext uri="{BB962C8B-B14F-4D97-AF65-F5344CB8AC3E}">
        <p14:creationId xmlns:p14="http://schemas.microsoft.com/office/powerpoint/2010/main" val="1846556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p:txBody>
      </p:sp>
    </p:spTree>
    <p:extLst>
      <p:ext uri="{BB962C8B-B14F-4D97-AF65-F5344CB8AC3E}">
        <p14:creationId xmlns:p14="http://schemas.microsoft.com/office/powerpoint/2010/main" val="2009651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p:txBody>
      </p:sp>
    </p:spTree>
    <p:extLst>
      <p:ext uri="{BB962C8B-B14F-4D97-AF65-F5344CB8AC3E}">
        <p14:creationId xmlns:p14="http://schemas.microsoft.com/office/powerpoint/2010/main" val="4073706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p:txBody>
      </p:sp>
    </p:spTree>
    <p:extLst>
      <p:ext uri="{BB962C8B-B14F-4D97-AF65-F5344CB8AC3E}">
        <p14:creationId xmlns:p14="http://schemas.microsoft.com/office/powerpoint/2010/main" val="281654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66651-02D9-C949-8344-2390968C25F3}" type="slidenum">
              <a:rPr lang="en-US" smtClean="0"/>
              <a:pPr/>
              <a:t>32</a:t>
            </a:fld>
            <a:endParaRPr lang="en-US"/>
          </a:p>
        </p:txBody>
      </p:sp>
    </p:spTree>
    <p:extLst>
      <p:ext uri="{BB962C8B-B14F-4D97-AF65-F5344CB8AC3E}">
        <p14:creationId xmlns:p14="http://schemas.microsoft.com/office/powerpoint/2010/main" val="3891903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0594" lvl="1" indent="-174708">
              <a:buFontTx/>
              <a:buChar char="-"/>
            </a:pPr>
            <a:endParaRPr lang="en-US" dirty="0"/>
          </a:p>
          <a:p>
            <a:pPr marL="174708" indent="-174708">
              <a:buFontTx/>
              <a:buChar char="-"/>
            </a:pPr>
            <a:endParaRPr lang="en-US" dirty="0"/>
          </a:p>
        </p:txBody>
      </p:sp>
      <p:sp>
        <p:nvSpPr>
          <p:cNvPr id="4" name="Slide Number Placeholder 3"/>
          <p:cNvSpPr>
            <a:spLocks noGrp="1"/>
          </p:cNvSpPr>
          <p:nvPr>
            <p:ph type="sldNum" sz="quarter" idx="5"/>
          </p:nvPr>
        </p:nvSpPr>
        <p:spPr/>
        <p:txBody>
          <a:bodyPr/>
          <a:lstStyle/>
          <a:p>
            <a:fld id="{7D266651-02D9-C949-8344-2390968C25F3}" type="slidenum">
              <a:rPr lang="en-US" smtClean="0"/>
              <a:pPr/>
              <a:t>33</a:t>
            </a:fld>
            <a:endParaRPr lang="en-US"/>
          </a:p>
        </p:txBody>
      </p:sp>
    </p:spTree>
    <p:extLst>
      <p:ext uri="{BB962C8B-B14F-4D97-AF65-F5344CB8AC3E}">
        <p14:creationId xmlns:p14="http://schemas.microsoft.com/office/powerpoint/2010/main" val="1435308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p:txBody>
      </p:sp>
    </p:spTree>
    <p:extLst>
      <p:ext uri="{BB962C8B-B14F-4D97-AF65-F5344CB8AC3E}">
        <p14:creationId xmlns:p14="http://schemas.microsoft.com/office/powerpoint/2010/main" val="394459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p:txBody>
      </p:sp>
    </p:spTree>
    <p:extLst>
      <p:ext uri="{BB962C8B-B14F-4D97-AF65-F5344CB8AC3E}">
        <p14:creationId xmlns:p14="http://schemas.microsoft.com/office/powerpoint/2010/main" val="158237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John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171450" indent="-171450">
              <a:buFont typeface="Arial" panose="020B0604020202020204" pitchFamily="34" charset="0"/>
              <a:buChar char="•"/>
            </a:pPr>
            <a:r>
              <a:rPr lang="en-US" b="1" dirty="0"/>
              <a:t>Emerging Trends are either new trends or current issues that are changing</a:t>
            </a:r>
            <a:r>
              <a:rPr lang="en-US"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shall review Emerging Trends as cited by:</a:t>
            </a:r>
          </a:p>
          <a:p>
            <a:pPr marL="628650" lvl="1" indent="-171450">
              <a:buFont typeface="Arial" panose="020B0604020202020204" pitchFamily="34" charset="0"/>
              <a:buChar char="•"/>
            </a:pPr>
            <a:r>
              <a:rPr lang="en-US" dirty="0"/>
              <a:t>World Economic Forum</a:t>
            </a:r>
          </a:p>
          <a:p>
            <a:pPr marL="628650" lvl="1" indent="-171450">
              <a:buFont typeface="Arial" panose="020B0604020202020204" pitchFamily="34" charset="0"/>
              <a:buChar char="•"/>
            </a:pPr>
            <a:r>
              <a:rPr lang="en-US" dirty="0"/>
              <a:t>Swiss Re Institute</a:t>
            </a:r>
          </a:p>
          <a:p>
            <a:pPr marL="628650" lvl="1" indent="-171450">
              <a:buFont typeface="Arial" panose="020B0604020202020204" pitchFamily="34" charset="0"/>
              <a:buChar char="•"/>
            </a:pPr>
            <a:r>
              <a:rPr lang="en-US" dirty="0"/>
              <a:t>My own observations as to the Public &amp; Scholastic Sectors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p:txBody>
      </p:sp>
    </p:spTree>
    <p:extLst>
      <p:ext uri="{BB962C8B-B14F-4D97-AF65-F5344CB8AC3E}">
        <p14:creationId xmlns:p14="http://schemas.microsoft.com/office/powerpoint/2010/main" val="2555295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p:txBody>
      </p:sp>
    </p:spTree>
    <p:extLst>
      <p:ext uri="{BB962C8B-B14F-4D97-AF65-F5344CB8AC3E}">
        <p14:creationId xmlns:p14="http://schemas.microsoft.com/office/powerpoint/2010/main" val="3360654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p:txBody>
      </p:sp>
    </p:spTree>
    <p:extLst>
      <p:ext uri="{BB962C8B-B14F-4D97-AF65-F5344CB8AC3E}">
        <p14:creationId xmlns:p14="http://schemas.microsoft.com/office/powerpoint/2010/main" val="2289069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p:txBody>
      </p:sp>
    </p:spTree>
    <p:extLst>
      <p:ext uri="{BB962C8B-B14F-4D97-AF65-F5344CB8AC3E}">
        <p14:creationId xmlns:p14="http://schemas.microsoft.com/office/powerpoint/2010/main" val="593041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p:txBody>
      </p:sp>
    </p:spTree>
    <p:extLst>
      <p:ext uri="{BB962C8B-B14F-4D97-AF65-F5344CB8AC3E}">
        <p14:creationId xmlns:p14="http://schemas.microsoft.com/office/powerpoint/2010/main" val="495214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p:txBody>
      </p:sp>
    </p:spTree>
    <p:extLst>
      <p:ext uri="{BB962C8B-B14F-4D97-AF65-F5344CB8AC3E}">
        <p14:creationId xmlns:p14="http://schemas.microsoft.com/office/powerpoint/2010/main" val="35316592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DD9308-2EF7-9E42-8310-8DBF6E6BD181}"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114313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D9308-2EF7-9E42-8310-8DBF6E6BD181}"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1466721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D9308-2EF7-9E42-8310-8DBF6E6BD181}"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002272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s_no subheader">
    <p:spTree>
      <p:nvGrpSpPr>
        <p:cNvPr id="1" name=""/>
        <p:cNvGrpSpPr/>
        <p:nvPr/>
      </p:nvGrpSpPr>
      <p:grpSpPr>
        <a:xfrm>
          <a:off x="0" y="0"/>
          <a:ext cx="0" cy="0"/>
          <a:chOff x="0" y="0"/>
          <a:chExt cx="0" cy="0"/>
        </a:xfrm>
      </p:grpSpPr>
      <p:sp>
        <p:nvSpPr>
          <p:cNvPr id="6" name="Rectangle 6"/>
          <p:cNvSpPr>
            <a:spLocks noGrp="1" noChangeArrowheads="1"/>
          </p:cNvSpPr>
          <p:nvPr>
            <p:ph type="sldNum" sz="quarter" idx="4"/>
          </p:nvPr>
        </p:nvSpPr>
        <p:spPr bwMode="auto">
          <a:xfrm>
            <a:off x="7212796" y="6298387"/>
            <a:ext cx="1516273" cy="292608"/>
          </a:xfrm>
          <a:prstGeom prst="rect">
            <a:avLst/>
          </a:prstGeom>
          <a:noFill/>
          <a:ln w="9525">
            <a:noFill/>
            <a:miter lim="800000"/>
            <a:headEnd/>
            <a:tailEnd/>
          </a:ln>
          <a:effectLst/>
        </p:spPr>
        <p:txBody>
          <a:bodyPr vert="horz" wrap="square" lIns="145538" tIns="72769" rIns="145538" bIns="72769" numCol="1" anchor="t" anchorCtr="0" compatLnSpc="1">
            <a:prstTxWarp prst="textNoShape">
              <a:avLst/>
            </a:prstTxWarp>
          </a:bodyPr>
          <a:lstStyle>
            <a:lvl1pPr algn="r">
              <a:defRPr sz="1050" dirty="0" smtClean="0">
                <a:solidFill>
                  <a:schemeClr val="tx1">
                    <a:lumMod val="20000"/>
                    <a:lumOff val="80000"/>
                  </a:schemeClr>
                </a:solidFill>
                <a:latin typeface="Calibri" panose="020F0502020204030204" pitchFamily="34" charset="0"/>
                <a:cs typeface="Calibri" panose="020F0502020204030204" pitchFamily="34" charset="0"/>
              </a:defRPr>
            </a:lvl1pPr>
          </a:lstStyle>
          <a:p>
            <a:pPr>
              <a:defRPr/>
            </a:pPr>
            <a:r>
              <a:rPr lang="en-US"/>
              <a:t>Page | </a:t>
            </a:r>
            <a:fld id="{856AA821-5F6A-4EC8-8AF8-304A88DDCF89}" type="slidenum">
              <a:rPr lang="en-US" smtClean="0">
                <a:solidFill>
                  <a:srgbClr val="EA7600"/>
                </a:solidFill>
              </a:rPr>
              <a:pPr>
                <a:defRPr/>
              </a:pPr>
              <a:t>‹#›</a:t>
            </a:fld>
            <a:endParaRPr lang="en-US">
              <a:solidFill>
                <a:srgbClr val="EA7600"/>
              </a:solidFill>
            </a:endParaRPr>
          </a:p>
        </p:txBody>
      </p:sp>
      <p:sp>
        <p:nvSpPr>
          <p:cNvPr id="9" name="TextBox 8"/>
          <p:cNvSpPr txBox="1"/>
          <p:nvPr userDrawn="1"/>
        </p:nvSpPr>
        <p:spPr>
          <a:xfrm>
            <a:off x="6649510" y="6616105"/>
            <a:ext cx="2079559" cy="179714"/>
          </a:xfrm>
          <a:prstGeom prst="rect">
            <a:avLst/>
          </a:prstGeom>
          <a:noFill/>
        </p:spPr>
        <p:txBody>
          <a:bodyPr wrap="square" lIns="97967" tIns="48983" rIns="97967" bIns="48983" rtlCol="0">
            <a:spAutoFit/>
          </a:bodyPr>
          <a:lstStyle/>
          <a:p>
            <a:pPr algn="r"/>
            <a:r>
              <a:rPr lang="en-US" sz="525" dirty="0">
                <a:solidFill>
                  <a:schemeClr val="bg1"/>
                </a:solidFill>
                <a:latin typeface="Calibri" panose="020F0502020204030204" pitchFamily="34" charset="0"/>
                <a:cs typeface="Calibri" panose="020F0502020204030204" pitchFamily="34" charset="0"/>
              </a:rPr>
              <a:t>© 2012  ARTHUR</a:t>
            </a:r>
            <a:r>
              <a:rPr lang="en-US" sz="525" baseline="0" dirty="0">
                <a:solidFill>
                  <a:schemeClr val="bg1"/>
                </a:solidFill>
                <a:latin typeface="Calibri" panose="020F0502020204030204" pitchFamily="34" charset="0"/>
                <a:cs typeface="Calibri" panose="020F0502020204030204" pitchFamily="34" charset="0"/>
              </a:rPr>
              <a:t> J. </a:t>
            </a:r>
            <a:r>
              <a:rPr lang="en-US" sz="525" dirty="0">
                <a:solidFill>
                  <a:schemeClr val="bg1"/>
                </a:solidFill>
                <a:latin typeface="Calibri" panose="020F0502020204030204" pitchFamily="34" charset="0"/>
                <a:cs typeface="Calibri" panose="020F0502020204030204" pitchFamily="34" charset="0"/>
              </a:rPr>
              <a:t>GALLAGHER &amp; CO.</a:t>
            </a:r>
            <a:endParaRPr lang="en-US" sz="525" b="1" i="0" dirty="0">
              <a:solidFill>
                <a:schemeClr val="bg1"/>
              </a:solidFill>
              <a:latin typeface="Calibri" panose="020F0502020204030204" pitchFamily="34" charset="0"/>
              <a:cs typeface="Calibri" panose="020F0502020204030204" pitchFamily="34" charset="0"/>
            </a:endParaRPr>
          </a:p>
        </p:txBody>
      </p:sp>
      <p:sp>
        <p:nvSpPr>
          <p:cNvPr id="11" name="Title 10"/>
          <p:cNvSpPr>
            <a:spLocks noGrp="1"/>
          </p:cNvSpPr>
          <p:nvPr>
            <p:ph type="title"/>
          </p:nvPr>
        </p:nvSpPr>
        <p:spPr>
          <a:xfrm>
            <a:off x="228600" y="114618"/>
            <a:ext cx="7886700" cy="1163038"/>
          </a:xfrm>
        </p:spPr>
        <p:txBody>
          <a:bodyPr/>
          <a:lstStyle>
            <a:lvl1pPr algn="l" defTabSz="342892" rtl="0" eaLnBrk="1" latinLnBrk="0" hangingPunct="1">
              <a:lnSpc>
                <a:spcPts val="3000"/>
              </a:lnSpc>
              <a:spcBef>
                <a:spcPct val="0"/>
              </a:spcBef>
              <a:buNone/>
              <a:defRPr lang="en-US" sz="3000" kern="1200" spc="-75" baseline="0" dirty="0">
                <a:solidFill>
                  <a:srgbClr val="00263E"/>
                </a:solidFill>
                <a:latin typeface="Calibri" panose="020F0502020204030204" pitchFamily="34" charset="0"/>
                <a:ea typeface="+mj-ea"/>
                <a:cs typeface="Calibri" panose="020F0502020204030204" pitchFamily="34" charset="0"/>
              </a:defRPr>
            </a:lvl1pPr>
          </a:lstStyle>
          <a:p>
            <a:r>
              <a:rPr lang="en-US" dirty="0"/>
              <a:t>Click to edit Master title style</a:t>
            </a:r>
          </a:p>
        </p:txBody>
      </p:sp>
      <p:sp>
        <p:nvSpPr>
          <p:cNvPr id="13" name="Content Placeholder 12"/>
          <p:cNvSpPr>
            <a:spLocks noGrp="1"/>
          </p:cNvSpPr>
          <p:nvPr>
            <p:ph sz="quarter" idx="10"/>
          </p:nvPr>
        </p:nvSpPr>
        <p:spPr>
          <a:xfrm>
            <a:off x="409575" y="1440181"/>
            <a:ext cx="8229600" cy="4384357"/>
          </a:xfrm>
        </p:spPr>
        <p:txBody>
          <a:bodyPr/>
          <a:lstStyle>
            <a:lvl1pPr>
              <a:defRPr lang="en-US" sz="2400" kern="1200" baseline="0" dirty="0" smtClean="0">
                <a:solidFill>
                  <a:srgbClr val="00263E"/>
                </a:solidFill>
                <a:latin typeface="Calibri" panose="020F0502020204030204" pitchFamily="34" charset="0"/>
                <a:ea typeface="+mn-ea"/>
                <a:cs typeface="Calibri" panose="020F0502020204030204" pitchFamily="34" charset="0"/>
              </a:defRPr>
            </a:lvl1pPr>
            <a:lvl2pPr>
              <a:defRPr lang="en-US" sz="2100" b="0" i="1" kern="1200" baseline="0" dirty="0" smtClean="0">
                <a:solidFill>
                  <a:srgbClr val="455560"/>
                </a:solidFill>
                <a:latin typeface="Calibri" panose="020F0502020204030204" pitchFamily="34" charset="0"/>
                <a:ea typeface="+mn-ea"/>
                <a:cs typeface="Calibri" panose="020F0502020204030204" pitchFamily="34" charset="0"/>
              </a:defRPr>
            </a:lvl2pPr>
            <a:lvl3pPr>
              <a:defRPr lang="en-US" sz="1800" kern="1200" baseline="0" dirty="0" smtClean="0">
                <a:solidFill>
                  <a:srgbClr val="66808F"/>
                </a:solidFill>
                <a:latin typeface="Calibri" panose="020F0502020204030204" pitchFamily="34" charset="0"/>
                <a:ea typeface="+mn-ea"/>
                <a:cs typeface="Calibri" panose="020F0502020204030204" pitchFamily="34" charset="0"/>
              </a:defRPr>
            </a:lvl3pPr>
            <a:lvl4pPr>
              <a:defRPr lang="en-US" sz="1800" b="0" i="1" kern="1200" baseline="0" dirty="0" smtClean="0">
                <a:solidFill>
                  <a:srgbClr val="5E686E"/>
                </a:solidFill>
                <a:latin typeface="Calibri" panose="020F0502020204030204" pitchFamily="34" charset="0"/>
                <a:ea typeface="+mn-ea"/>
                <a:cs typeface="Calibri" panose="020F0502020204030204" pitchFamily="34" charset="0"/>
              </a:defRPr>
            </a:lvl4pPr>
            <a:lvl5pPr>
              <a:defRPr lang="en-US" sz="1800" b="0" i="0" kern="1200" baseline="0" dirty="0">
                <a:solidFill>
                  <a:srgbClr val="99AAB5"/>
                </a:solidFill>
                <a:latin typeface="Calibri" panose="020F0502020204030204" pitchFamily="34" charset="0"/>
                <a:ea typeface="+mn-ea"/>
                <a:cs typeface="Calibri" panose="020F0502020204030204" pitchFamily="34" charset="0"/>
              </a:defRPr>
            </a:lvl5pPr>
          </a:lstStyle>
          <a:p>
            <a:pPr marL="137156" lvl="0" indent="-137156" algn="l" defTabSz="342892" rtl="0" eaLnBrk="1" latinLnBrk="0" hangingPunct="1">
              <a:spcBef>
                <a:spcPts val="900"/>
              </a:spcBef>
              <a:buFont typeface="Arial"/>
              <a:buChar char="•"/>
            </a:pPr>
            <a:r>
              <a:rPr lang="en-US" dirty="0"/>
              <a:t>Click to edit Master text styles</a:t>
            </a:r>
          </a:p>
          <a:p>
            <a:pPr marL="342892" lvl="1" indent="-171446" algn="l" defTabSz="342892" rtl="0" eaLnBrk="1" latinLnBrk="0" hangingPunct="1">
              <a:spcBef>
                <a:spcPct val="20000"/>
              </a:spcBef>
              <a:buSzPct val="80000"/>
              <a:buFont typeface="Calibri" pitchFamily="34" charset="0"/>
              <a:buChar char="»"/>
            </a:pPr>
            <a:r>
              <a:rPr lang="en-US" dirty="0"/>
              <a:t>Second level</a:t>
            </a:r>
          </a:p>
          <a:p>
            <a:pPr marL="548627" lvl="2" indent="-102868" algn="l" defTabSz="342892" rtl="0" eaLnBrk="1" latinLnBrk="0" hangingPunct="1">
              <a:spcBef>
                <a:spcPts val="450"/>
              </a:spcBef>
              <a:buSzPct val="80000"/>
              <a:buFont typeface="Wingdings" pitchFamily="2" charset="2"/>
              <a:buChar char="s"/>
            </a:pPr>
            <a:r>
              <a:rPr lang="en-US" dirty="0"/>
              <a:t>Third level</a:t>
            </a:r>
          </a:p>
          <a:p>
            <a:pPr marL="685783" lvl="3" indent="-102868" algn="l" defTabSz="342892" rtl="0" eaLnBrk="1" latinLnBrk="0" hangingPunct="1">
              <a:spcBef>
                <a:spcPts val="300"/>
              </a:spcBef>
              <a:buSzPct val="80000"/>
              <a:buFont typeface="Times New Roman" pitchFamily="18" charset="0"/>
              <a:buChar char="-"/>
            </a:pPr>
            <a:r>
              <a:rPr lang="en-US" dirty="0"/>
              <a:t>Fourth level</a:t>
            </a:r>
          </a:p>
          <a:p>
            <a:pPr marL="857228" lvl="4" indent="-102868" algn="l" defTabSz="342892" rtl="0" eaLnBrk="1" latinLnBrk="0" hangingPunct="1">
              <a:spcBef>
                <a:spcPts val="300"/>
              </a:spcBef>
              <a:buSzPct val="80000"/>
              <a:buFont typeface="Arial"/>
              <a:buChar char="•"/>
            </a:pPr>
            <a:r>
              <a:rPr lang="en-US" dirty="0"/>
              <a:t>Fifth level</a:t>
            </a:r>
          </a:p>
        </p:txBody>
      </p:sp>
      <p:sp>
        <p:nvSpPr>
          <p:cNvPr id="7" name="Text Placeholder 8"/>
          <p:cNvSpPr>
            <a:spLocks noGrp="1"/>
          </p:cNvSpPr>
          <p:nvPr>
            <p:ph type="body" sz="quarter" idx="14" hasCustomPrompt="1"/>
          </p:nvPr>
        </p:nvSpPr>
        <p:spPr>
          <a:xfrm>
            <a:off x="228600" y="1028700"/>
            <a:ext cx="77724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spTree>
    <p:extLst>
      <p:ext uri="{BB962C8B-B14F-4D97-AF65-F5344CB8AC3E}">
        <p14:creationId xmlns:p14="http://schemas.microsoft.com/office/powerpoint/2010/main" val="321032872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utline Orange Accen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28600" y="182880"/>
            <a:ext cx="7772400" cy="822960"/>
          </a:xfrm>
          <a:prstGeom prst="rect">
            <a:avLst/>
          </a:prstGeom>
        </p:spPr>
        <p:txBody>
          <a:bodyPr vert="horz" lIns="91440" tIns="45720" rIns="91440" bIns="45720" rtlCol="0" anchor="b" anchorCtr="0">
            <a:noAutofit/>
          </a:bodyPr>
          <a:lstStyle>
            <a:lvl1pPr defTabSz="119060">
              <a:tabLst/>
              <a:defRPr>
                <a:solidFill>
                  <a:schemeClr val="accent1"/>
                </a:solidFill>
              </a:defRPr>
            </a:lvl1pPr>
          </a:lstStyle>
          <a:p>
            <a:r>
              <a:rPr lang="en-US" dirty="0"/>
              <a:t>Click to edit Master title style</a:t>
            </a:r>
          </a:p>
        </p:txBody>
      </p:sp>
      <p:sp>
        <p:nvSpPr>
          <p:cNvPr id="4" name="Text Placeholder 3"/>
          <p:cNvSpPr>
            <a:spLocks noGrp="1"/>
          </p:cNvSpPr>
          <p:nvPr>
            <p:ph type="body" sz="quarter" idx="14" hasCustomPrompt="1"/>
          </p:nvPr>
        </p:nvSpPr>
        <p:spPr>
          <a:xfrm>
            <a:off x="228600" y="1737362"/>
            <a:ext cx="7772400" cy="4185267"/>
          </a:xfrm>
        </p:spPr>
        <p:txBody>
          <a:bodyPr/>
          <a:lstStyle>
            <a:lvl1pPr marL="346067" indent="-346067">
              <a:buFont typeface="Arial" panose="020B0604020202020204" pitchFamily="34" charset="0"/>
              <a:buChar char="•"/>
              <a:defRPr/>
            </a:lvl1pPr>
            <a:lvl2pPr marL="685783" indent="-346067">
              <a:buFont typeface="Calibri" panose="020F0502020204030204" pitchFamily="34" charset="0"/>
              <a:buChar char="‒"/>
              <a:defRPr/>
            </a:lvl2pPr>
            <a:lvl3pPr marL="1031849" indent="-350829">
              <a:buFont typeface="Courier New" panose="02070309020205020404" pitchFamily="49" charset="0"/>
              <a:buChar char="o"/>
              <a:defRPr/>
            </a:lvl3pPr>
            <a:lvl4pPr marL="1371566" indent="-346067">
              <a:buFont typeface="Arial" panose="020B0604020202020204" pitchFamily="34" charset="0"/>
              <a:buChar char="•"/>
              <a:defRPr/>
            </a:lvl4pPr>
            <a:lvl5pPr marL="1717632" indent="-350829">
              <a:buFont typeface="Calibri" panose="020F0502020204030204" pitchFamily="34" charset="0"/>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8"/>
          <p:cNvSpPr>
            <a:spLocks noGrp="1"/>
          </p:cNvSpPr>
          <p:nvPr>
            <p:ph type="body" sz="quarter" idx="13" hasCustomPrompt="1"/>
          </p:nvPr>
        </p:nvSpPr>
        <p:spPr>
          <a:xfrm>
            <a:off x="228600" y="1050307"/>
            <a:ext cx="77724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sp>
        <p:nvSpPr>
          <p:cNvPr id="11" name="TextBox 10"/>
          <p:cNvSpPr txBox="1"/>
          <p:nvPr userDrawn="1"/>
        </p:nvSpPr>
        <p:spPr>
          <a:xfrm>
            <a:off x="228600" y="6522720"/>
            <a:ext cx="320040"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Tree>
    <p:extLst>
      <p:ext uri="{BB962C8B-B14F-4D97-AF65-F5344CB8AC3E}">
        <p14:creationId xmlns:p14="http://schemas.microsoft.com/office/powerpoint/2010/main" val="57300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463040"/>
            <a:ext cx="7772400" cy="4480560"/>
          </a:xfrm>
          <a:prstGeom prst="rect">
            <a:avLst/>
          </a:prstGeo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a:t>
            </a:r>
          </a:p>
        </p:txBody>
      </p:sp>
      <p:sp>
        <p:nvSpPr>
          <p:cNvPr id="5" name="Title Placeholder 1"/>
          <p:cNvSpPr>
            <a:spLocks noGrp="1"/>
          </p:cNvSpPr>
          <p:nvPr>
            <p:ph type="title"/>
          </p:nvPr>
        </p:nvSpPr>
        <p:spPr>
          <a:xfrm>
            <a:off x="228600" y="182880"/>
            <a:ext cx="7772400" cy="822960"/>
          </a:xfrm>
          <a:prstGeom prst="rect">
            <a:avLst/>
          </a:prstGeom>
        </p:spPr>
        <p:txBody>
          <a:bodyPr vert="horz" lIns="91440" tIns="45720" rIns="91440" bIns="45720" rtlCol="0" anchor="b" anchorCtr="0">
            <a:noAutofit/>
          </a:bodyPr>
          <a:lstStyle>
            <a:lvl1pPr defTabSz="119060">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74988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w 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28600" y="182880"/>
            <a:ext cx="8414359" cy="822960"/>
          </a:xfrm>
          <a:prstGeom prst="rect">
            <a:avLst/>
          </a:prstGeom>
        </p:spPr>
        <p:txBody>
          <a:bodyPr vert="horz" lIns="91440" tIns="45720" rIns="91440" bIns="45720" rtlCol="0" anchor="b" anchorCtr="0">
            <a:noAutofit/>
          </a:bodyPr>
          <a:lstStyle>
            <a:lvl1pPr defTabSz="119060">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73095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Left w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114800" cy="4480560"/>
          </a:xfrm>
        </p:spPr>
        <p:txBody>
          <a:bodyPr>
            <a:noAutofit/>
          </a:bodyPr>
          <a:lstStyle>
            <a:lvl1pPr marL="0" indent="0">
              <a:buNone/>
              <a:defRPr sz="1600">
                <a:solidFill>
                  <a:schemeClr val="tx2"/>
                </a:solidFill>
              </a:defRPr>
            </a:lvl1pPr>
          </a:lstStyle>
          <a:p>
            <a:pPr lvl="0"/>
            <a:r>
              <a:rPr lang="en-US" dirty="0"/>
              <a:t>Click to add text </a:t>
            </a:r>
          </a:p>
        </p:txBody>
      </p:sp>
      <p:sp>
        <p:nvSpPr>
          <p:cNvPr id="6"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sp>
        <p:nvSpPr>
          <p:cNvPr id="12" name="TextBox 11"/>
          <p:cNvSpPr txBox="1"/>
          <p:nvPr userDrawn="1"/>
        </p:nvSpPr>
        <p:spPr>
          <a:xfrm>
            <a:off x="228600" y="6522720"/>
            <a:ext cx="320040"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Tree>
    <p:extLst>
      <p:ext uri="{BB962C8B-B14F-4D97-AF65-F5344CB8AC3E}">
        <p14:creationId xmlns:p14="http://schemas.microsoft.com/office/powerpoint/2010/main" val="119648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Picture with Conten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2383" y="6400800"/>
            <a:ext cx="9141619" cy="457200"/>
          </a:xfrm>
          <a:prstGeom prst="rect">
            <a:avLst/>
          </a:prstGeom>
          <a:solidFill>
            <a:srgbClr val="6FACD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4" name="Content Placeholder 2">
            <a:extLst>
              <a:ext uri="{FF2B5EF4-FFF2-40B4-BE49-F238E27FC236}">
                <a16:creationId xmlns:a16="http://schemas.microsoft.com/office/drawing/2014/main" id="{B8349DBD-05C9-497A-BAB7-08CE307FB98A}"/>
              </a:ext>
            </a:extLst>
          </p:cNvPr>
          <p:cNvSpPr>
            <a:spLocks noGrp="1"/>
          </p:cNvSpPr>
          <p:nvPr>
            <p:ph sz="half" idx="1"/>
          </p:nvPr>
        </p:nvSpPr>
        <p:spPr>
          <a:xfrm>
            <a:off x="560987" y="1812759"/>
            <a:ext cx="8179093" cy="40884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Box 2"/>
          <p:cNvSpPr txBox="1"/>
          <p:nvPr userDrawn="1"/>
        </p:nvSpPr>
        <p:spPr>
          <a:xfrm>
            <a:off x="3407572" y="6458594"/>
            <a:ext cx="1921667" cy="261610"/>
          </a:xfrm>
          <a:prstGeom prst="rect">
            <a:avLst/>
          </a:prstGeom>
          <a:noFill/>
        </p:spPr>
        <p:txBody>
          <a:bodyPr wrap="square" rtlCol="0">
            <a:spAutoFit/>
          </a:bodyPr>
          <a:lstStyle/>
          <a:p>
            <a:r>
              <a:rPr lang="en-US" sz="1100" dirty="0">
                <a:solidFill>
                  <a:schemeClr val="bg1"/>
                </a:solidFill>
              </a:rPr>
              <a:t>Proprietary and Confidential</a:t>
            </a:r>
          </a:p>
        </p:txBody>
      </p:sp>
      <p:sp>
        <p:nvSpPr>
          <p:cNvPr id="17" name="Slide Number Placeholder 5"/>
          <p:cNvSpPr txBox="1">
            <a:spLocks/>
          </p:cNvSpPr>
          <p:nvPr userDrawn="1"/>
        </p:nvSpPr>
        <p:spPr>
          <a:xfrm>
            <a:off x="8711172" y="6448427"/>
            <a:ext cx="375678" cy="4095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92872"/>
            <a:fld id="{4EFEB49B-3F06-4D2A-83BF-6F18887A255F}" type="slidenum">
              <a:rPr lang="en-US" sz="1200" smtClean="0">
                <a:solidFill>
                  <a:schemeClr val="bg1"/>
                </a:solidFill>
              </a:rPr>
              <a:pPr defTabSz="192872"/>
              <a:t>‹#›</a:t>
            </a:fld>
            <a:endParaRPr lang="en-US" sz="1800" dirty="0">
              <a:solidFill>
                <a:schemeClr val="bg1"/>
              </a:solidFill>
            </a:endParaRPr>
          </a:p>
        </p:txBody>
      </p:sp>
    </p:spTree>
    <p:extLst>
      <p:ext uri="{BB962C8B-B14F-4D97-AF65-F5344CB8AC3E}">
        <p14:creationId xmlns:p14="http://schemas.microsoft.com/office/powerpoint/2010/main" val="429538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D9308-2EF7-9E42-8310-8DBF6E6BD181}"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538066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DD9308-2EF7-9E42-8310-8DBF6E6BD181}"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2760991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DD9308-2EF7-9E42-8310-8DBF6E6BD181}"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130863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DD9308-2EF7-9E42-8310-8DBF6E6BD181}" type="datetimeFigureOut">
              <a:rPr lang="en-US" smtClean="0"/>
              <a:t>10/26/2023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2082379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DD9308-2EF7-9E42-8310-8DBF6E6BD181}" type="datetimeFigureOut">
              <a:rPr lang="en-US" smtClean="0"/>
              <a:t>10/26/2023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425103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DD9308-2EF7-9E42-8310-8DBF6E6BD181}" type="datetimeFigureOut">
              <a:rPr lang="en-US" smtClean="0"/>
              <a:t>10/26/2023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078855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DD9308-2EF7-9E42-8310-8DBF6E6BD181}"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657394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DD9308-2EF7-9E42-8310-8DBF6E6BD181}"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912158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DD9308-2EF7-9E42-8310-8DBF6E6BD181}" type="datetimeFigureOut">
              <a:rPr lang="en-US" smtClean="0"/>
              <a:t>10/26/2023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2956A-57BA-1E41-A8BE-6568AB4F7849}" type="slidenum">
              <a:rPr lang="en-US" smtClean="0"/>
              <a:t>‹#›</a:t>
            </a:fld>
            <a:endParaRPr lang="en-US"/>
          </a:p>
        </p:txBody>
      </p:sp>
    </p:spTree>
    <p:extLst>
      <p:ext uri="{BB962C8B-B14F-4D97-AF65-F5344CB8AC3E}">
        <p14:creationId xmlns:p14="http://schemas.microsoft.com/office/powerpoint/2010/main" val="1232708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5.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6.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1.png"/><Relationship Id="rId2" Type="http://schemas.openxmlformats.org/officeDocument/2006/relationships/slideLayout" Target="../slideLayouts/slideLayout17.xml"/><Relationship Id="rId1" Type="http://schemas.openxmlformats.org/officeDocument/2006/relationships/tags" Target="../tags/tag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9.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10.xml"/><Relationship Id="rId5" Type="http://schemas.openxmlformats.org/officeDocument/2006/relationships/image" Target="../media/image25.jpg"/><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1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13.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tags" Target="../tags/tag1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8.png"/><Relationship Id="rId2" Type="http://schemas.openxmlformats.org/officeDocument/2006/relationships/slideLayout" Target="../slideLayouts/slideLayout17.xml"/><Relationship Id="rId1" Type="http://schemas.openxmlformats.org/officeDocument/2006/relationships/tags" Target="../tags/tag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2.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2.png"/><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7C2B7A-2B97-8945-8C7E-F8A8D1F03D54}"/>
              </a:ext>
            </a:extLst>
          </p:cNvPr>
          <p:cNvSpPr>
            <a:spLocks noGrp="1"/>
          </p:cNvSpPr>
          <p:nvPr>
            <p:ph type="ctrTitle"/>
          </p:nvPr>
        </p:nvSpPr>
        <p:spPr/>
        <p:txBody>
          <a:bodyPr>
            <a:normAutofit fontScale="90000"/>
          </a:bodyPr>
          <a:lstStyle/>
          <a:p>
            <a:r>
              <a:rPr lang="en-US" dirty="0"/>
              <a:t>Emerging Topics for 2024 </a:t>
            </a:r>
            <a:br>
              <a:rPr lang="en-US" dirty="0"/>
            </a:br>
            <a:r>
              <a:rPr lang="en-US" dirty="0"/>
              <a:t>&amp; Beyond </a:t>
            </a:r>
          </a:p>
        </p:txBody>
      </p:sp>
      <p:sp>
        <p:nvSpPr>
          <p:cNvPr id="5" name="Subtitle 4">
            <a:extLst>
              <a:ext uri="{FF2B5EF4-FFF2-40B4-BE49-F238E27FC236}">
                <a16:creationId xmlns:a16="http://schemas.microsoft.com/office/drawing/2014/main" id="{53CE22AA-F22C-8943-B29A-709830FBA686}"/>
              </a:ext>
            </a:extLst>
          </p:cNvPr>
          <p:cNvSpPr>
            <a:spLocks noGrp="1"/>
          </p:cNvSpPr>
          <p:nvPr>
            <p:ph type="subTitle" idx="1"/>
          </p:nvPr>
        </p:nvSpPr>
        <p:spPr/>
        <p:txBody>
          <a:bodyPr/>
          <a:lstStyle/>
          <a:p>
            <a:r>
              <a:rPr lang="en-US"/>
              <a:t>John Chino, ARM-P, ARM-E, CSRM</a:t>
            </a:r>
          </a:p>
          <a:p>
            <a:endParaRPr lang="en-US" dirty="0"/>
          </a:p>
        </p:txBody>
      </p:sp>
    </p:spTree>
    <p:extLst>
      <p:ext uri="{BB962C8B-B14F-4D97-AF65-F5344CB8AC3E}">
        <p14:creationId xmlns:p14="http://schemas.microsoft.com/office/powerpoint/2010/main" val="3046730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2023 Trends ? What did I get </a:t>
            </a:r>
            <a:r>
              <a:rPr lang="en-US" b="1" dirty="0">
                <a:solidFill>
                  <a:srgbClr val="FF0000"/>
                </a:solidFill>
              </a:rPr>
              <a:t>wrong</a:t>
            </a:r>
            <a:r>
              <a:rPr lang="en-US" dirty="0"/>
              <a:t>?</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I reassessed the hard market and called out a major </a:t>
            </a:r>
            <a:r>
              <a:rPr lang="en-US" b="1" dirty="0"/>
              <a:t>“red flag</a:t>
            </a:r>
            <a:r>
              <a:rPr lang="en-US" dirty="0"/>
              <a:t>” which proved to be prescient for disastrous property renewals </a:t>
            </a:r>
            <a:r>
              <a:rPr lang="en-US" dirty="0">
                <a:solidFill>
                  <a:srgbClr val="FF0000"/>
                </a:solidFill>
              </a:rPr>
              <a:t>but I didn’t make the link to property nor did I come close to emphasizing how disastrous this would be.</a:t>
            </a:r>
          </a:p>
          <a:p>
            <a:pPr marL="0" indent="0">
              <a:buNone/>
            </a:pPr>
            <a:r>
              <a:rPr lang="en-US" dirty="0"/>
              <a:t>I identified the interest rate hike but failed to emphasize its significant impact to the property capacity crunch.  In fact, I should have started my list of emerging risks with Property Renewals as </a:t>
            </a:r>
            <a:r>
              <a:rPr lang="en-US" b="1" dirty="0"/>
              <a:t>Number 1</a:t>
            </a:r>
            <a:r>
              <a:rPr lang="en-US" dirty="0"/>
              <a:t>!  It overshadowed everything else in the market and was a “budget buster”.</a:t>
            </a:r>
          </a:p>
          <a:p>
            <a:pPr marL="0" indent="0">
              <a:buNone/>
            </a:pPr>
            <a:r>
              <a:rPr lang="en-US" dirty="0"/>
              <a:t>On the other hand, I overstated the significance </a:t>
            </a:r>
            <a:r>
              <a:rPr lang="en-US" b="1" dirty="0"/>
              <a:t>of Cyber </a:t>
            </a:r>
            <a:r>
              <a:rPr lang="en-US" dirty="0"/>
              <a:t>as the loss experience and market actually flattening primarily due to the war in Ukraine.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107868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57250"/>
            <a:ext cx="9144000" cy="721547"/>
          </a:xfrm>
          <a:prstGeom prst="rect">
            <a:avLst/>
          </a:prstGeom>
          <a:solidFill>
            <a:srgbClr val="6FACDE"/>
          </a:solidFill>
          <a:ln>
            <a:noFill/>
          </a:ln>
          <a:effectLst/>
        </p:spPr>
        <p:txBody>
          <a:bodyPr rtlCol="0" anchor="ctr"/>
          <a:lstStyle/>
          <a:p>
            <a:pPr algn="ctr" defTabSz="685800">
              <a:defRPr/>
            </a:pPr>
            <a:endParaRPr lang="en-US" sz="1350" kern="0">
              <a:solidFill>
                <a:srgbClr val="FFFFFF"/>
              </a:solidFill>
              <a:latin typeface="Arial"/>
            </a:endParaRPr>
          </a:p>
        </p:txBody>
      </p:sp>
      <p:sp>
        <p:nvSpPr>
          <p:cNvPr id="6" name="Title 2"/>
          <p:cNvSpPr txBox="1">
            <a:spLocks/>
          </p:cNvSpPr>
          <p:nvPr/>
        </p:nvSpPr>
        <p:spPr>
          <a:xfrm>
            <a:off x="261400" y="956063"/>
            <a:ext cx="5415500" cy="655671"/>
          </a:xfrm>
          <a:prstGeom prst="rect">
            <a:avLst/>
          </a:prstGeom>
        </p:spPr>
        <p:txBody>
          <a:bodyPr/>
          <a:lstStyle>
            <a:lvl1pPr algn="l" defTabSz="609585" rtl="0" eaLnBrk="1" latinLnBrk="0" hangingPunct="1">
              <a:spcBef>
                <a:spcPct val="0"/>
              </a:spcBef>
              <a:buNone/>
              <a:defRPr sz="3200" kern="1200">
                <a:solidFill>
                  <a:schemeClr val="accent1"/>
                </a:solidFill>
                <a:latin typeface="+mj-lt"/>
                <a:ea typeface="+mj-ea"/>
                <a:cs typeface="+mj-cs"/>
              </a:defRPr>
            </a:lvl1pPr>
          </a:lstStyle>
          <a:p>
            <a:pPr lvl="0">
              <a:defRPr/>
            </a:pPr>
            <a:r>
              <a:rPr lang="en-US" sz="3000" dirty="0">
                <a:solidFill>
                  <a:srgbClr val="FFFFFF"/>
                </a:solidFill>
              </a:rPr>
              <a:t>What’s an Emerging Trend?</a:t>
            </a:r>
            <a:endParaRPr lang="en-US" sz="3000" dirty="0">
              <a:solidFill>
                <a:srgbClr val="FFFFFF"/>
              </a:solidFill>
              <a:latin typeface="Arial"/>
            </a:endParaRPr>
          </a:p>
        </p:txBody>
      </p:sp>
      <p:sp>
        <p:nvSpPr>
          <p:cNvPr id="2" name="Oval 1"/>
          <p:cNvSpPr/>
          <p:nvPr/>
        </p:nvSpPr>
        <p:spPr>
          <a:xfrm>
            <a:off x="517295" y="2136260"/>
            <a:ext cx="3105150" cy="3015859"/>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2700" dirty="0"/>
              <a:t>Either new trends or current issues that are changing</a:t>
            </a:r>
          </a:p>
        </p:txBody>
      </p:sp>
      <p:sp>
        <p:nvSpPr>
          <p:cNvPr id="4" name="Rectangle 3"/>
          <p:cNvSpPr/>
          <p:nvPr/>
        </p:nvSpPr>
        <p:spPr>
          <a:xfrm>
            <a:off x="4171950" y="2837963"/>
            <a:ext cx="4619625" cy="1569660"/>
          </a:xfrm>
          <a:prstGeom prst="rect">
            <a:avLst/>
          </a:prstGeom>
        </p:spPr>
        <p:txBody>
          <a:bodyPr wrap="square">
            <a:spAutoFit/>
          </a:bodyPr>
          <a:lstStyle/>
          <a:p>
            <a:r>
              <a:rPr lang="en-US" sz="2400" b="1" dirty="0">
                <a:solidFill>
                  <a:srgbClr val="000000"/>
                </a:solidFill>
              </a:rPr>
              <a:t>Emerging Trends As Cited By</a:t>
            </a:r>
          </a:p>
          <a:p>
            <a:pPr marL="557213" lvl="1" indent="-214313">
              <a:buFont typeface="Arial" panose="020B0604020202020204" pitchFamily="34" charset="0"/>
              <a:buChar char="•"/>
            </a:pPr>
            <a:r>
              <a:rPr lang="en-US" dirty="0">
                <a:solidFill>
                  <a:srgbClr val="000000"/>
                </a:solidFill>
              </a:rPr>
              <a:t>World Economic Forum</a:t>
            </a:r>
          </a:p>
          <a:p>
            <a:pPr marL="557213" lvl="1" indent="-214313">
              <a:buFont typeface="Arial" panose="020B0604020202020204" pitchFamily="34" charset="0"/>
              <a:buChar char="•"/>
            </a:pPr>
            <a:r>
              <a:rPr lang="en-US" dirty="0">
                <a:solidFill>
                  <a:srgbClr val="000000"/>
                </a:solidFill>
              </a:rPr>
              <a:t>Swiss Re Institute</a:t>
            </a:r>
          </a:p>
          <a:p>
            <a:pPr marL="557213" lvl="1" indent="-214313">
              <a:buFont typeface="Arial" panose="020B0604020202020204" pitchFamily="34" charset="0"/>
              <a:buChar char="•"/>
            </a:pPr>
            <a:r>
              <a:rPr lang="en-US" dirty="0">
                <a:solidFill>
                  <a:srgbClr val="000000"/>
                </a:solidFill>
              </a:rPr>
              <a:t>My own observations as to the Public &amp; Scholastic Sectors</a:t>
            </a:r>
          </a:p>
        </p:txBody>
      </p:sp>
    </p:spTree>
    <p:custDataLst>
      <p:tags r:id="rId1"/>
    </p:custDataLst>
    <p:extLst>
      <p:ext uri="{BB962C8B-B14F-4D97-AF65-F5344CB8AC3E}">
        <p14:creationId xmlns:p14="http://schemas.microsoft.com/office/powerpoint/2010/main" val="321426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DC297A7-6BC7-4C02-AFB4-27C2C2BB9366}" type="datetime1">
              <a:rPr lang="en-US" smtClean="0"/>
              <a:t>10/26/2023</a:t>
            </a:fld>
            <a:endParaRPr lang="en-US" dirty="0"/>
          </a:p>
        </p:txBody>
      </p:sp>
      <p:sp>
        <p:nvSpPr>
          <p:cNvPr id="5" name="Slide Number Placeholder 4"/>
          <p:cNvSpPr>
            <a:spLocks noGrp="1"/>
          </p:cNvSpPr>
          <p:nvPr>
            <p:ph type="sldNum" sz="quarter" idx="12"/>
          </p:nvPr>
        </p:nvSpPr>
        <p:spPr/>
        <p:txBody>
          <a:bodyPr/>
          <a:lstStyle/>
          <a:p>
            <a:fld id="{92F2956A-57BA-1E41-A8BE-6568AB4F7849}" type="slidenum">
              <a:rPr lang="en-US" smtClean="0"/>
              <a:t>12</a:t>
            </a:fld>
            <a:endParaRPr lang="en-US"/>
          </a:p>
        </p:txBody>
      </p:sp>
      <p:pic>
        <p:nvPicPr>
          <p:cNvPr id="6" name="Picture 5"/>
          <p:cNvPicPr>
            <a:picLocks noChangeAspect="1"/>
          </p:cNvPicPr>
          <p:nvPr/>
        </p:nvPicPr>
        <p:blipFill>
          <a:blip r:embed="rId2"/>
          <a:stretch>
            <a:fillRect/>
          </a:stretch>
        </p:blipFill>
        <p:spPr>
          <a:xfrm>
            <a:off x="145472" y="67541"/>
            <a:ext cx="8477250" cy="6865995"/>
          </a:xfrm>
          <a:prstGeom prst="rect">
            <a:avLst/>
          </a:prstGeom>
        </p:spPr>
      </p:pic>
    </p:spTree>
    <p:extLst>
      <p:ext uri="{BB962C8B-B14F-4D97-AF65-F5344CB8AC3E}">
        <p14:creationId xmlns:p14="http://schemas.microsoft.com/office/powerpoint/2010/main" val="564176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57250"/>
            <a:ext cx="9144000" cy="721547"/>
          </a:xfrm>
          <a:prstGeom prst="rect">
            <a:avLst/>
          </a:prstGeom>
          <a:solidFill>
            <a:srgbClr val="6FACDE"/>
          </a:solidFill>
          <a:ln>
            <a:noFill/>
          </a:ln>
          <a:effectLst/>
        </p:spPr>
        <p:txBody>
          <a:bodyPr rtlCol="0" anchor="ctr"/>
          <a:lstStyle/>
          <a:p>
            <a:pPr algn="ctr" defTabSz="685800">
              <a:defRPr/>
            </a:pPr>
            <a:endParaRPr lang="en-US" sz="1350" kern="0">
              <a:solidFill>
                <a:srgbClr val="FFFFFF"/>
              </a:solidFill>
              <a:latin typeface="Arial"/>
            </a:endParaRPr>
          </a:p>
        </p:txBody>
      </p:sp>
      <p:sp>
        <p:nvSpPr>
          <p:cNvPr id="3" name="Rectangle 2"/>
          <p:cNvSpPr/>
          <p:nvPr/>
        </p:nvSpPr>
        <p:spPr>
          <a:xfrm>
            <a:off x="261400" y="1611733"/>
            <a:ext cx="4550861" cy="415498"/>
          </a:xfrm>
          <a:prstGeom prst="rect">
            <a:avLst/>
          </a:prstGeom>
        </p:spPr>
        <p:txBody>
          <a:bodyPr wrap="none">
            <a:spAutoFit/>
          </a:bodyPr>
          <a:lstStyle/>
          <a:p>
            <a:r>
              <a:rPr lang="en-US" sz="2100" dirty="0">
                <a:solidFill>
                  <a:schemeClr val="accent4"/>
                </a:solidFill>
              </a:rPr>
              <a:t>Swiss Re – Emerging Trends 2023-2025+</a:t>
            </a:r>
          </a:p>
        </p:txBody>
      </p:sp>
      <p:sp>
        <p:nvSpPr>
          <p:cNvPr id="7" name="Content Placeholder 2"/>
          <p:cNvSpPr txBox="1">
            <a:spLocks/>
          </p:cNvSpPr>
          <p:nvPr/>
        </p:nvSpPr>
        <p:spPr>
          <a:xfrm>
            <a:off x="353788" y="2208645"/>
            <a:ext cx="504825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en-US" sz="2100" dirty="0">
                <a:solidFill>
                  <a:sysClr val="windowText" lastClr="000000"/>
                </a:solidFill>
                <a:latin typeface="Arial" panose="020B0604020202020204" pitchFamily="34" charset="0"/>
                <a:cs typeface="Arial" panose="020B0604020202020204" pitchFamily="34" charset="0"/>
              </a:rPr>
              <a:t>AI Getting Hacked 2025+</a:t>
            </a:r>
          </a:p>
          <a:p>
            <a:pPr marL="171450" indent="-171450" defTabSz="685800">
              <a:spcBef>
                <a:spcPts val="750"/>
              </a:spcBef>
              <a:defRPr/>
            </a:pPr>
            <a:r>
              <a:rPr lang="en-US" sz="2100" dirty="0">
                <a:solidFill>
                  <a:sysClr val="windowText" lastClr="000000"/>
                </a:solidFill>
                <a:latin typeface="Arial" panose="020B0604020202020204" pitchFamily="34" charset="0"/>
                <a:cs typeface="Arial" panose="020B0604020202020204" pitchFamily="34" charset="0"/>
              </a:rPr>
              <a:t>Bird Flu 2023-2025</a:t>
            </a:r>
          </a:p>
          <a:p>
            <a:pPr marL="171450" indent="-171450" defTabSz="685800">
              <a:spcBef>
                <a:spcPts val="750"/>
              </a:spcBef>
              <a:defRPr/>
            </a:pPr>
            <a:r>
              <a:rPr lang="en-US" sz="2100" dirty="0">
                <a:solidFill>
                  <a:sysClr val="windowText" lastClr="000000"/>
                </a:solidFill>
                <a:latin typeface="Arial" panose="020B0604020202020204" pitchFamily="34" charset="0"/>
                <a:cs typeface="Arial" panose="020B0604020202020204" pitchFamily="34" charset="0"/>
              </a:rPr>
              <a:t>Global Debt Stress – 2023-2025</a:t>
            </a:r>
          </a:p>
          <a:p>
            <a:pPr marL="171450" indent="-171450" defTabSz="685800">
              <a:spcBef>
                <a:spcPts val="750"/>
              </a:spcBef>
              <a:defRPr/>
            </a:pPr>
            <a:r>
              <a:rPr lang="en-US" sz="2100" dirty="0">
                <a:solidFill>
                  <a:sysClr val="windowText" lastClr="000000"/>
                </a:solidFill>
                <a:latin typeface="Arial" panose="020B0604020202020204" pitchFamily="34" charset="0"/>
                <a:cs typeface="Arial" panose="020B0604020202020204" pitchFamily="34" charset="0"/>
              </a:rPr>
              <a:t>Nuclear Radiation – 2023-2025</a:t>
            </a:r>
          </a:p>
          <a:p>
            <a:pPr marL="171450" indent="-171450" defTabSz="685800">
              <a:spcBef>
                <a:spcPts val="750"/>
              </a:spcBef>
              <a:defRPr/>
            </a:pPr>
            <a:r>
              <a:rPr lang="en-US" sz="2100" dirty="0">
                <a:solidFill>
                  <a:sysClr val="windowText" lastClr="000000"/>
                </a:solidFill>
                <a:latin typeface="Arial" panose="020B0604020202020204" pitchFamily="34" charset="0"/>
                <a:cs typeface="Arial" panose="020B0604020202020204" pitchFamily="34" charset="0"/>
              </a:rPr>
              <a:t>Toxic Chemicals – 2023-2025</a:t>
            </a:r>
          </a:p>
          <a:p>
            <a:pPr marL="171450" indent="-171450" defTabSz="685800">
              <a:spcBef>
                <a:spcPts val="750"/>
              </a:spcBef>
              <a:defRPr/>
            </a:pPr>
            <a:r>
              <a:rPr lang="en-US" sz="2100" dirty="0">
                <a:solidFill>
                  <a:sysClr val="windowText" lastClr="000000"/>
                </a:solidFill>
                <a:latin typeface="Arial" panose="020B0604020202020204" pitchFamily="34" charset="0"/>
                <a:cs typeface="Arial" panose="020B0604020202020204" pitchFamily="34" charset="0"/>
              </a:rPr>
              <a:t>Climate Change/The Artic – 2023-2025</a:t>
            </a:r>
          </a:p>
          <a:p>
            <a:pPr marL="171450" indent="-171450" defTabSz="685800">
              <a:spcBef>
                <a:spcPts val="750"/>
              </a:spcBef>
              <a:defRPr/>
            </a:pPr>
            <a:r>
              <a:rPr lang="en-US" sz="2100" dirty="0">
                <a:solidFill>
                  <a:sysClr val="windowText" lastClr="000000"/>
                </a:solidFill>
                <a:latin typeface="Arial" panose="020B0604020202020204" pitchFamily="34" charset="0"/>
                <a:cs typeface="Arial" panose="020B0604020202020204" pitchFamily="34" charset="0"/>
              </a:rPr>
              <a:t>Weight Loss Injections 2023-2025</a:t>
            </a:r>
          </a:p>
          <a:p>
            <a:pPr marL="171450" indent="-171450" defTabSz="685800">
              <a:spcBef>
                <a:spcPts val="750"/>
              </a:spcBef>
              <a:defRPr/>
            </a:pPr>
            <a:r>
              <a:rPr lang="en-US" sz="2100" dirty="0">
                <a:solidFill>
                  <a:sysClr val="windowText" lastClr="000000"/>
                </a:solidFill>
                <a:latin typeface="Arial" panose="020B0604020202020204" pitchFamily="34" charset="0"/>
                <a:cs typeface="Arial" panose="020B0604020202020204" pitchFamily="34" charset="0"/>
              </a:rPr>
              <a:t>Hooked On line -  2025+</a:t>
            </a:r>
          </a:p>
        </p:txBody>
      </p:sp>
      <p:pic>
        <p:nvPicPr>
          <p:cNvPr id="2" name="Picture 1"/>
          <p:cNvPicPr>
            <a:picLocks noChangeAspect="1"/>
          </p:cNvPicPr>
          <p:nvPr/>
        </p:nvPicPr>
        <p:blipFill rotWithShape="1">
          <a:blip r:embed="rId4"/>
          <a:srcRect t="37095" b="37696"/>
          <a:stretch/>
        </p:blipFill>
        <p:spPr>
          <a:xfrm>
            <a:off x="5676901" y="2971801"/>
            <a:ext cx="3173846" cy="800100"/>
          </a:xfrm>
          <a:prstGeom prst="rect">
            <a:avLst/>
          </a:prstGeom>
        </p:spPr>
      </p:pic>
    </p:spTree>
    <p:custDataLst>
      <p:tags r:id="rId1"/>
    </p:custDataLst>
    <p:extLst>
      <p:ext uri="{BB962C8B-B14F-4D97-AF65-F5344CB8AC3E}">
        <p14:creationId xmlns:p14="http://schemas.microsoft.com/office/powerpoint/2010/main" val="107453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JC: Insurance, Scholastic &amp; Public Agency Related </a:t>
            </a:r>
            <a:r>
              <a:rPr lang="en-US" i="1" dirty="0"/>
              <a:t>Emerging</a:t>
            </a:r>
            <a:r>
              <a:rPr lang="en-US" dirty="0"/>
              <a:t> Trends</a:t>
            </a:r>
          </a:p>
        </p:txBody>
      </p:sp>
      <p:sp>
        <p:nvSpPr>
          <p:cNvPr id="3" name="Content Placeholder 2"/>
          <p:cNvSpPr>
            <a:spLocks noGrp="1"/>
          </p:cNvSpPr>
          <p:nvPr>
            <p:ph idx="1"/>
          </p:nvPr>
        </p:nvSpPr>
        <p:spPr/>
        <p:txBody>
          <a:bodyPr/>
          <a:lstStyle/>
          <a:p>
            <a:pPr marL="0" indent="0">
              <a:buNone/>
            </a:pPr>
            <a:r>
              <a:rPr lang="en-US" dirty="0"/>
              <a:t>Emerging means changing or new…</a:t>
            </a:r>
          </a:p>
          <a:p>
            <a:pPr marL="342900" lvl="1" indent="0">
              <a:buNone/>
            </a:pPr>
            <a:r>
              <a:rPr lang="en-US" dirty="0"/>
              <a:t>10 Sexual Abuse &amp; Molestation (SAM)</a:t>
            </a:r>
          </a:p>
          <a:p>
            <a:pPr marL="342900" lvl="1" indent="0">
              <a:buNone/>
            </a:pPr>
            <a:r>
              <a:rPr lang="en-US" dirty="0"/>
              <a:t>9) Workers’ Compensation Severity</a:t>
            </a:r>
          </a:p>
          <a:p>
            <a:pPr marL="342900" lvl="1" indent="0">
              <a:buNone/>
            </a:pPr>
            <a:r>
              <a:rPr lang="en-US" dirty="0"/>
              <a:t>8) Mental Illness &amp; Homelessness</a:t>
            </a:r>
          </a:p>
          <a:p>
            <a:pPr marL="342900" lvl="1" indent="0">
              <a:buNone/>
            </a:pPr>
            <a:r>
              <a:rPr lang="en-US" dirty="0"/>
              <a:t>7) Where are all the new hires?</a:t>
            </a:r>
          </a:p>
          <a:p>
            <a:pPr marL="342900" lvl="1" indent="0">
              <a:buNone/>
            </a:pPr>
            <a:r>
              <a:rPr lang="en-US" dirty="0"/>
              <a:t>6) Law Enforcement</a:t>
            </a:r>
          </a:p>
          <a:p>
            <a:pPr marL="342900" lvl="1" indent="0">
              <a:buNone/>
            </a:pPr>
            <a:r>
              <a:rPr lang="en-US" dirty="0"/>
              <a:t>5) Climate Change &amp; Risk Mitigation</a:t>
            </a:r>
          </a:p>
          <a:p>
            <a:pPr marL="342900" lvl="1" indent="0">
              <a:buNone/>
            </a:pPr>
            <a:r>
              <a:rPr lang="en-US" dirty="0"/>
              <a:t>4) Cyber</a:t>
            </a:r>
          </a:p>
          <a:p>
            <a:pPr marL="342900" lvl="1" indent="0">
              <a:buNone/>
            </a:pPr>
            <a:r>
              <a:rPr lang="en-US" dirty="0"/>
              <a:t>3) Rising Inflation &amp; the Debt Crisis</a:t>
            </a:r>
          </a:p>
          <a:p>
            <a:pPr marL="342900" lvl="1" indent="0">
              <a:buNone/>
            </a:pPr>
            <a:r>
              <a:rPr lang="en-US" dirty="0"/>
              <a:t>2) Property and the worst market in 2 generations (or more).</a:t>
            </a:r>
          </a:p>
          <a:p>
            <a:pPr lvl="1"/>
            <a:endParaRPr lang="en-US" dirty="0"/>
          </a:p>
        </p:txBody>
      </p:sp>
      <p:sp>
        <p:nvSpPr>
          <p:cNvPr id="4" name="Date Placeholder 3"/>
          <p:cNvSpPr>
            <a:spLocks noGrp="1"/>
          </p:cNvSpPr>
          <p:nvPr>
            <p:ph type="dt" sz="half" idx="10"/>
          </p:nvPr>
        </p:nvSpPr>
        <p:spPr/>
        <p:txBody>
          <a:bodyPr/>
          <a:lstStyle/>
          <a:p>
            <a:pPr>
              <a:defRPr/>
            </a:pPr>
            <a:fld id="{6D02C06D-F221-4F48-AF24-116453DCB338}" type="datetime1">
              <a:rPr lang="en-US" smtClean="0"/>
              <a:pPr>
                <a:defRPr/>
              </a:pPr>
              <a:t>10/26/2023</a:t>
            </a:fld>
            <a:endParaRPr lang="en-US"/>
          </a:p>
        </p:txBody>
      </p:sp>
      <p:sp>
        <p:nvSpPr>
          <p:cNvPr id="5" name="Slide Number Placeholder 4"/>
          <p:cNvSpPr>
            <a:spLocks noGrp="1"/>
          </p:cNvSpPr>
          <p:nvPr>
            <p:ph type="sldNum" sz="quarter" idx="12"/>
          </p:nvPr>
        </p:nvSpPr>
        <p:spPr/>
        <p:txBody>
          <a:bodyPr/>
          <a:lstStyle/>
          <a:p>
            <a:pPr>
              <a:defRPr/>
            </a:pPr>
            <a:fld id="{A42C2732-F38A-471A-964F-76BE4EB45AEB}" type="slidenum">
              <a:rPr lang="en-US" smtClean="0"/>
              <a:pPr>
                <a:defRPr/>
              </a:pPr>
              <a:t>14</a:t>
            </a:fld>
            <a:endParaRPr lang="en-US"/>
          </a:p>
        </p:txBody>
      </p:sp>
    </p:spTree>
    <p:extLst>
      <p:ext uri="{BB962C8B-B14F-4D97-AF65-F5344CB8AC3E}">
        <p14:creationId xmlns:p14="http://schemas.microsoft.com/office/powerpoint/2010/main" val="1875879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normAutofit/>
          </a:bodyPr>
          <a:lstStyle/>
          <a:p>
            <a:r>
              <a:rPr lang="en-US" sz="2700" b="1" dirty="0"/>
              <a:t>Reviver Legislation and Sex Abuse – 2023</a:t>
            </a:r>
          </a:p>
        </p:txBody>
      </p:sp>
      <p:sp>
        <p:nvSpPr>
          <p:cNvPr id="5" name="object 5"/>
          <p:cNvSpPr txBox="1">
            <a:spLocks noGrp="1"/>
          </p:cNvSpPr>
          <p:nvPr>
            <p:ph type="sldNum" sz="quarter" idx="12"/>
          </p:nvPr>
        </p:nvSpPr>
        <p:spPr/>
        <p:txBody>
          <a:bodyPr/>
          <a:lstStyle/>
          <a:p>
            <a:fld id="{81D60167-4931-47E6-BA6A-407CBD079E47}" type="slidenum">
              <a:rPr lang="en-US" smtClean="0"/>
              <a:pPr/>
              <a:t>15</a:t>
            </a:fld>
            <a:endParaRPr lang="en-US" dirty="0"/>
          </a:p>
        </p:txBody>
      </p:sp>
      <p:sp>
        <p:nvSpPr>
          <p:cNvPr id="6" name="object 6"/>
          <p:cNvSpPr txBox="1"/>
          <p:nvPr/>
        </p:nvSpPr>
        <p:spPr>
          <a:xfrm>
            <a:off x="1298150" y="5246341"/>
            <a:ext cx="1213009" cy="70332"/>
          </a:xfrm>
          <a:prstGeom prst="rect">
            <a:avLst/>
          </a:prstGeom>
        </p:spPr>
        <p:txBody>
          <a:bodyPr vert="horz" wrap="square" lIns="0" tIns="1072" rIns="0" bIns="0" rtlCol="0">
            <a:spAutoFit/>
          </a:bodyPr>
          <a:lstStyle/>
          <a:p>
            <a:pPr marL="7144">
              <a:spcBef>
                <a:spcPts val="8"/>
              </a:spcBef>
            </a:pPr>
            <a:r>
              <a:rPr sz="450" spc="-6" dirty="0">
                <a:solidFill>
                  <a:srgbClr val="626262"/>
                </a:solidFill>
                <a:latin typeface="Arial"/>
                <a:cs typeface="Arial"/>
              </a:rPr>
              <a:t>Source:</a:t>
            </a:r>
            <a:r>
              <a:rPr sz="450" spc="20" dirty="0">
                <a:solidFill>
                  <a:srgbClr val="626262"/>
                </a:solidFill>
                <a:latin typeface="Arial"/>
                <a:cs typeface="Arial"/>
              </a:rPr>
              <a:t> </a:t>
            </a:r>
            <a:r>
              <a:rPr sz="450" spc="-11" dirty="0">
                <a:solidFill>
                  <a:srgbClr val="626262"/>
                </a:solidFill>
                <a:latin typeface="Arial"/>
                <a:cs typeface="Arial"/>
              </a:rPr>
              <a:t>Child</a:t>
            </a:r>
            <a:r>
              <a:rPr sz="450" spc="37" dirty="0">
                <a:solidFill>
                  <a:srgbClr val="626262"/>
                </a:solidFill>
                <a:latin typeface="Arial"/>
                <a:cs typeface="Arial"/>
              </a:rPr>
              <a:t> </a:t>
            </a:r>
            <a:r>
              <a:rPr sz="450" spc="-3" dirty="0">
                <a:solidFill>
                  <a:srgbClr val="626262"/>
                </a:solidFill>
                <a:latin typeface="Arial"/>
                <a:cs typeface="Arial"/>
              </a:rPr>
              <a:t>USA</a:t>
            </a:r>
            <a:r>
              <a:rPr sz="450" spc="-6" dirty="0">
                <a:solidFill>
                  <a:srgbClr val="626262"/>
                </a:solidFill>
                <a:latin typeface="Arial"/>
                <a:cs typeface="Arial"/>
              </a:rPr>
              <a:t> </a:t>
            </a:r>
            <a:r>
              <a:rPr sz="450" spc="-3" dirty="0">
                <a:solidFill>
                  <a:srgbClr val="626262"/>
                </a:solidFill>
                <a:latin typeface="Arial"/>
                <a:cs typeface="Arial"/>
              </a:rPr>
              <a:t>https://childusa.org/2020sol/</a:t>
            </a:r>
            <a:endParaRPr sz="450">
              <a:latin typeface="Arial"/>
              <a:cs typeface="Arial"/>
            </a:endParaRPr>
          </a:p>
        </p:txBody>
      </p:sp>
      <p:sp>
        <p:nvSpPr>
          <p:cNvPr id="7" name="Oval 6"/>
          <p:cNvSpPr/>
          <p:nvPr/>
        </p:nvSpPr>
        <p:spPr>
          <a:xfrm rot="1620392">
            <a:off x="6347865" y="95670"/>
            <a:ext cx="2944666" cy="2687123"/>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600" dirty="0"/>
              <a:t>#10</a:t>
            </a:r>
          </a:p>
          <a:p>
            <a:pPr algn="ctr"/>
            <a:endParaRPr lang="en-US" dirty="0"/>
          </a:p>
        </p:txBody>
      </p:sp>
      <p:pic>
        <p:nvPicPr>
          <p:cNvPr id="8" name="Picture 7"/>
          <p:cNvPicPr>
            <a:picLocks noChangeAspect="1"/>
          </p:cNvPicPr>
          <p:nvPr/>
        </p:nvPicPr>
        <p:blipFill>
          <a:blip r:embed="rId2"/>
          <a:stretch>
            <a:fillRect/>
          </a:stretch>
        </p:blipFill>
        <p:spPr>
          <a:xfrm>
            <a:off x="990599" y="1500731"/>
            <a:ext cx="6531335" cy="4855619"/>
          </a:xfrm>
          <a:prstGeom prst="rect">
            <a:avLst/>
          </a:prstGeom>
        </p:spPr>
      </p:pic>
    </p:spTree>
    <p:extLst>
      <p:ext uri="{BB962C8B-B14F-4D97-AF65-F5344CB8AC3E}">
        <p14:creationId xmlns:p14="http://schemas.microsoft.com/office/powerpoint/2010/main" val="396448335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rot="1620392">
            <a:off x="7265087" y="1248800"/>
            <a:ext cx="2208500" cy="201534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950" dirty="0"/>
              <a:t>#10</a:t>
            </a:r>
          </a:p>
          <a:p>
            <a:pPr algn="ctr"/>
            <a:endParaRPr lang="en-US" sz="1350" dirty="0"/>
          </a:p>
        </p:txBody>
      </p:sp>
      <p:sp>
        <p:nvSpPr>
          <p:cNvPr id="13" name="Rectangle 12"/>
          <p:cNvSpPr/>
          <p:nvPr/>
        </p:nvSpPr>
        <p:spPr>
          <a:xfrm>
            <a:off x="0" y="857250"/>
            <a:ext cx="9144000" cy="721547"/>
          </a:xfrm>
          <a:prstGeom prst="rect">
            <a:avLst/>
          </a:prstGeom>
          <a:solidFill>
            <a:srgbClr val="6FACDE"/>
          </a:solidFill>
          <a:ln>
            <a:noFill/>
          </a:ln>
          <a:effectLst/>
        </p:spPr>
        <p:txBody>
          <a:bodyPr rtlCol="0" anchor="ctr"/>
          <a:lstStyle/>
          <a:p>
            <a:pPr algn="ctr" defTabSz="685800">
              <a:defRPr/>
            </a:pPr>
            <a:endParaRPr lang="en-US" sz="1350" kern="0">
              <a:solidFill>
                <a:srgbClr val="FFFFFF"/>
              </a:solidFill>
              <a:latin typeface="Arial"/>
            </a:endParaRPr>
          </a:p>
        </p:txBody>
      </p:sp>
      <p:sp>
        <p:nvSpPr>
          <p:cNvPr id="6" name="Title 2"/>
          <p:cNvSpPr txBox="1">
            <a:spLocks/>
          </p:cNvSpPr>
          <p:nvPr/>
        </p:nvSpPr>
        <p:spPr>
          <a:xfrm>
            <a:off x="261400" y="956063"/>
            <a:ext cx="5415500" cy="655671"/>
          </a:xfrm>
          <a:prstGeom prst="rect">
            <a:avLst/>
          </a:prstGeom>
        </p:spPr>
        <p:txBody>
          <a:bodyPr/>
          <a:lstStyle>
            <a:lvl1pPr algn="l" defTabSz="609585" rtl="0" eaLnBrk="1" latinLnBrk="0" hangingPunct="1">
              <a:spcBef>
                <a:spcPct val="0"/>
              </a:spcBef>
              <a:buNone/>
              <a:defRPr sz="3200" kern="1200">
                <a:solidFill>
                  <a:schemeClr val="accent1"/>
                </a:solidFill>
                <a:latin typeface="+mj-lt"/>
                <a:ea typeface="+mj-ea"/>
                <a:cs typeface="+mj-cs"/>
              </a:defRPr>
            </a:lvl1pPr>
          </a:lstStyle>
          <a:p>
            <a:pPr lvl="0">
              <a:defRPr/>
            </a:pPr>
            <a:r>
              <a:rPr lang="en-US" sz="3000" dirty="0">
                <a:solidFill>
                  <a:srgbClr val="FFFFFF"/>
                </a:solidFill>
              </a:rPr>
              <a:t>Top 10 Emerging Risks</a:t>
            </a:r>
            <a:endParaRPr lang="en-US" sz="3000" dirty="0">
              <a:solidFill>
                <a:srgbClr val="FFFFFF"/>
              </a:solidFill>
              <a:latin typeface="Arial"/>
            </a:endParaRPr>
          </a:p>
        </p:txBody>
      </p:sp>
      <p:sp>
        <p:nvSpPr>
          <p:cNvPr id="3" name="Rectangle 2"/>
          <p:cNvSpPr/>
          <p:nvPr/>
        </p:nvSpPr>
        <p:spPr>
          <a:xfrm>
            <a:off x="261400" y="1611733"/>
            <a:ext cx="3312638" cy="415498"/>
          </a:xfrm>
          <a:prstGeom prst="rect">
            <a:avLst/>
          </a:prstGeom>
        </p:spPr>
        <p:txBody>
          <a:bodyPr wrap="none">
            <a:spAutoFit/>
          </a:bodyPr>
          <a:lstStyle/>
          <a:p>
            <a:r>
              <a:rPr lang="en-US" sz="2100" dirty="0">
                <a:solidFill>
                  <a:schemeClr val="accent4"/>
                </a:solidFill>
              </a:rPr>
              <a:t>Sexual Abuse &amp; Molestation </a:t>
            </a:r>
          </a:p>
        </p:txBody>
      </p:sp>
      <p:sp>
        <p:nvSpPr>
          <p:cNvPr id="4" name="Rectangle 3"/>
          <p:cNvSpPr/>
          <p:nvPr/>
        </p:nvSpPr>
        <p:spPr>
          <a:xfrm>
            <a:off x="261400" y="2231233"/>
            <a:ext cx="4252082" cy="461665"/>
          </a:xfrm>
          <a:prstGeom prst="rect">
            <a:avLst/>
          </a:prstGeom>
          <a:solidFill>
            <a:schemeClr val="accent5">
              <a:lumMod val="60000"/>
              <a:lumOff val="40000"/>
            </a:schemeClr>
          </a:solidFill>
        </p:spPr>
        <p:txBody>
          <a:bodyPr wrap="square">
            <a:spAutoFit/>
          </a:bodyPr>
          <a:lstStyle/>
          <a:p>
            <a:r>
              <a:rPr lang="en-US" sz="2400" dirty="0">
                <a:solidFill>
                  <a:srgbClr val="000000"/>
                </a:solidFill>
              </a:rPr>
              <a:t>Insurance Industry Response</a:t>
            </a:r>
          </a:p>
        </p:txBody>
      </p:sp>
      <p:sp>
        <p:nvSpPr>
          <p:cNvPr id="5" name="Rectangle 4"/>
          <p:cNvSpPr/>
          <p:nvPr/>
        </p:nvSpPr>
        <p:spPr>
          <a:xfrm>
            <a:off x="259057" y="2742879"/>
            <a:ext cx="4572000" cy="2746906"/>
          </a:xfrm>
          <a:prstGeom prst="rect">
            <a:avLst/>
          </a:prstGeom>
        </p:spPr>
        <p:txBody>
          <a:bodyPr>
            <a:spAutoFit/>
          </a:bodyPr>
          <a:lstStyle/>
          <a:p>
            <a:pPr marL="257175" indent="-257175">
              <a:spcAft>
                <a:spcPts val="900"/>
              </a:spcAft>
              <a:buFont typeface="+mj-lt"/>
              <a:buAutoNum type="arabicPeriod"/>
            </a:pPr>
            <a:r>
              <a:rPr lang="en-US" sz="1500" dirty="0">
                <a:solidFill>
                  <a:srgbClr val="000000"/>
                </a:solidFill>
              </a:rPr>
              <a:t>Retreat entirely</a:t>
            </a:r>
          </a:p>
          <a:p>
            <a:pPr marL="257175" indent="-257175">
              <a:spcAft>
                <a:spcPts val="900"/>
              </a:spcAft>
              <a:buFont typeface="+mj-lt"/>
              <a:buAutoNum type="arabicPeriod"/>
            </a:pPr>
            <a:r>
              <a:rPr lang="en-US" sz="1500" dirty="0">
                <a:solidFill>
                  <a:srgbClr val="000000"/>
                </a:solidFill>
              </a:rPr>
              <a:t>Claims Made Coverage</a:t>
            </a:r>
          </a:p>
          <a:p>
            <a:pPr marL="257175" indent="-257175">
              <a:spcAft>
                <a:spcPts val="900"/>
              </a:spcAft>
              <a:buFont typeface="+mj-lt"/>
              <a:buAutoNum type="arabicPeriod"/>
            </a:pPr>
            <a:r>
              <a:rPr lang="en-US" sz="1500" dirty="0">
                <a:solidFill>
                  <a:srgbClr val="000000"/>
                </a:solidFill>
              </a:rPr>
              <a:t>Lower Limits, Higher Deductibles &amp; Raise Prices</a:t>
            </a:r>
          </a:p>
          <a:p>
            <a:pPr marL="257175" indent="-257175">
              <a:spcAft>
                <a:spcPts val="900"/>
              </a:spcAft>
              <a:buFont typeface="+mj-lt"/>
              <a:buAutoNum type="arabicPeriod"/>
            </a:pPr>
            <a:r>
              <a:rPr lang="en-US" sz="1500" dirty="0">
                <a:solidFill>
                  <a:srgbClr val="000000"/>
                </a:solidFill>
              </a:rPr>
              <a:t>“Sunset Clauses”</a:t>
            </a:r>
          </a:p>
          <a:p>
            <a:pPr marL="257175" indent="-257175">
              <a:spcAft>
                <a:spcPts val="900"/>
              </a:spcAft>
              <a:buFont typeface="+mj-lt"/>
              <a:buAutoNum type="arabicPeriod"/>
            </a:pPr>
            <a:r>
              <a:rPr lang="en-US" sz="1500" dirty="0">
                <a:solidFill>
                  <a:srgbClr val="000000"/>
                </a:solidFill>
              </a:rPr>
              <a:t>Knowledge equals an exclusion</a:t>
            </a:r>
          </a:p>
          <a:p>
            <a:pPr marL="257175" indent="-257175">
              <a:spcAft>
                <a:spcPts val="900"/>
              </a:spcAft>
              <a:buFont typeface="+mj-lt"/>
              <a:buAutoNum type="arabicPeriod"/>
            </a:pPr>
            <a:r>
              <a:rPr lang="en-US" sz="1500" dirty="0">
                <a:solidFill>
                  <a:srgbClr val="000000"/>
                </a:solidFill>
              </a:rPr>
              <a:t>Aggregate Limits</a:t>
            </a:r>
          </a:p>
          <a:p>
            <a:pPr marL="257175" indent="-257175">
              <a:spcAft>
                <a:spcPts val="900"/>
              </a:spcAft>
              <a:buFont typeface="+mj-lt"/>
              <a:buAutoNum type="arabicPeriod"/>
            </a:pPr>
            <a:r>
              <a:rPr lang="en-US" sz="1500" dirty="0">
                <a:solidFill>
                  <a:srgbClr val="000000"/>
                </a:solidFill>
              </a:rPr>
              <a:t>Per Victim Attachment</a:t>
            </a:r>
          </a:p>
          <a:p>
            <a:pPr marL="257175" indent="-257175">
              <a:spcAft>
                <a:spcPts val="900"/>
              </a:spcAft>
              <a:buFont typeface="+mj-lt"/>
              <a:buAutoNum type="arabicPeriod"/>
            </a:pPr>
            <a:r>
              <a:rPr lang="en-US" sz="1500" dirty="0">
                <a:solidFill>
                  <a:srgbClr val="000000"/>
                </a:solidFill>
              </a:rPr>
              <a:t>Mandatory Loss Control</a:t>
            </a:r>
          </a:p>
        </p:txBody>
      </p:sp>
      <p:pic>
        <p:nvPicPr>
          <p:cNvPr id="7" name="Picture 6"/>
          <p:cNvPicPr>
            <a:picLocks noChangeAspect="1"/>
          </p:cNvPicPr>
          <p:nvPr/>
        </p:nvPicPr>
        <p:blipFill>
          <a:blip r:embed="rId4"/>
          <a:stretch>
            <a:fillRect/>
          </a:stretch>
        </p:blipFill>
        <p:spPr>
          <a:xfrm>
            <a:off x="5189220" y="3769264"/>
            <a:ext cx="2857500" cy="1907381"/>
          </a:xfrm>
          <a:prstGeom prst="rect">
            <a:avLst/>
          </a:prstGeom>
        </p:spPr>
      </p:pic>
    </p:spTree>
    <p:custDataLst>
      <p:tags r:id="rId1"/>
    </p:custDataLst>
    <p:extLst>
      <p:ext uri="{BB962C8B-B14F-4D97-AF65-F5344CB8AC3E}">
        <p14:creationId xmlns:p14="http://schemas.microsoft.com/office/powerpoint/2010/main" val="157921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rot="1620392">
            <a:off x="7265087" y="1248800"/>
            <a:ext cx="2208500" cy="201534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950" dirty="0"/>
              <a:t>#9</a:t>
            </a:r>
          </a:p>
          <a:p>
            <a:pPr algn="ctr"/>
            <a:endParaRPr lang="en-US" sz="1350" dirty="0"/>
          </a:p>
        </p:txBody>
      </p:sp>
      <p:sp>
        <p:nvSpPr>
          <p:cNvPr id="13" name="Rectangle 12"/>
          <p:cNvSpPr/>
          <p:nvPr/>
        </p:nvSpPr>
        <p:spPr>
          <a:xfrm>
            <a:off x="0" y="857250"/>
            <a:ext cx="9144000" cy="721547"/>
          </a:xfrm>
          <a:prstGeom prst="rect">
            <a:avLst/>
          </a:prstGeom>
          <a:solidFill>
            <a:srgbClr val="6FACDE"/>
          </a:solidFill>
          <a:ln>
            <a:noFill/>
          </a:ln>
          <a:effectLst/>
        </p:spPr>
        <p:txBody>
          <a:bodyPr rtlCol="0" anchor="ctr"/>
          <a:lstStyle/>
          <a:p>
            <a:pPr algn="ctr" defTabSz="685800">
              <a:defRPr/>
            </a:pPr>
            <a:endParaRPr lang="en-US" sz="1350" kern="0">
              <a:solidFill>
                <a:srgbClr val="FFFFFF"/>
              </a:solidFill>
              <a:latin typeface="Arial"/>
            </a:endParaRPr>
          </a:p>
        </p:txBody>
      </p:sp>
      <p:sp>
        <p:nvSpPr>
          <p:cNvPr id="6" name="Title 2"/>
          <p:cNvSpPr txBox="1">
            <a:spLocks/>
          </p:cNvSpPr>
          <p:nvPr/>
        </p:nvSpPr>
        <p:spPr>
          <a:xfrm>
            <a:off x="261400" y="956063"/>
            <a:ext cx="5415500" cy="655671"/>
          </a:xfrm>
          <a:prstGeom prst="rect">
            <a:avLst/>
          </a:prstGeom>
        </p:spPr>
        <p:txBody>
          <a:bodyPr/>
          <a:lstStyle>
            <a:lvl1pPr algn="l" defTabSz="609585" rtl="0" eaLnBrk="1" latinLnBrk="0" hangingPunct="1">
              <a:spcBef>
                <a:spcPct val="0"/>
              </a:spcBef>
              <a:buNone/>
              <a:defRPr sz="3200" kern="1200">
                <a:solidFill>
                  <a:schemeClr val="accent1"/>
                </a:solidFill>
                <a:latin typeface="+mj-lt"/>
                <a:ea typeface="+mj-ea"/>
                <a:cs typeface="+mj-cs"/>
              </a:defRPr>
            </a:lvl1pPr>
          </a:lstStyle>
          <a:p>
            <a:pPr lvl="0">
              <a:defRPr/>
            </a:pPr>
            <a:r>
              <a:rPr lang="en-US" sz="3000" dirty="0">
                <a:solidFill>
                  <a:srgbClr val="FFFFFF"/>
                </a:solidFill>
              </a:rPr>
              <a:t>Top 10 Emerging Risks</a:t>
            </a:r>
            <a:endParaRPr lang="en-US" sz="3000" dirty="0">
              <a:solidFill>
                <a:srgbClr val="FFFFFF"/>
              </a:solidFill>
              <a:latin typeface="Arial"/>
            </a:endParaRPr>
          </a:p>
        </p:txBody>
      </p:sp>
      <p:sp>
        <p:nvSpPr>
          <p:cNvPr id="3" name="Rectangle 2"/>
          <p:cNvSpPr/>
          <p:nvPr/>
        </p:nvSpPr>
        <p:spPr>
          <a:xfrm>
            <a:off x="261400" y="1611733"/>
            <a:ext cx="3747564" cy="415498"/>
          </a:xfrm>
          <a:prstGeom prst="rect">
            <a:avLst/>
          </a:prstGeom>
        </p:spPr>
        <p:txBody>
          <a:bodyPr wrap="none">
            <a:spAutoFit/>
          </a:bodyPr>
          <a:lstStyle/>
          <a:p>
            <a:r>
              <a:rPr lang="en-US" sz="2100" dirty="0">
                <a:solidFill>
                  <a:schemeClr val="accent4"/>
                </a:solidFill>
              </a:rPr>
              <a:t>Workers’ Compensation Severity</a:t>
            </a:r>
          </a:p>
        </p:txBody>
      </p:sp>
      <p:pic>
        <p:nvPicPr>
          <p:cNvPr id="4" name="Picture 3"/>
          <p:cNvPicPr>
            <a:picLocks noChangeAspect="1"/>
          </p:cNvPicPr>
          <p:nvPr/>
        </p:nvPicPr>
        <p:blipFill>
          <a:blip r:embed="rId4"/>
          <a:stretch>
            <a:fillRect/>
          </a:stretch>
        </p:blipFill>
        <p:spPr>
          <a:xfrm>
            <a:off x="7074312" y="3606957"/>
            <a:ext cx="2069688" cy="2069688"/>
          </a:xfrm>
          <a:prstGeom prst="rect">
            <a:avLst/>
          </a:prstGeom>
        </p:spPr>
      </p:pic>
      <p:sp>
        <p:nvSpPr>
          <p:cNvPr id="10" name="Content Placeholder 5"/>
          <p:cNvSpPr txBox="1">
            <a:spLocks/>
          </p:cNvSpPr>
          <p:nvPr/>
        </p:nvSpPr>
        <p:spPr>
          <a:xfrm>
            <a:off x="261400" y="2823436"/>
            <a:ext cx="6929976" cy="246079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3200" kern="1200" baseline="0" dirty="0" smtClean="0">
                <a:solidFill>
                  <a:srgbClr val="00263E"/>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800" b="0" i="1" kern="1200" baseline="0" dirty="0" smtClean="0">
                <a:solidFill>
                  <a:srgbClr val="455560"/>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baseline="0" dirty="0" smtClean="0">
                <a:solidFill>
                  <a:srgbClr val="66808F"/>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b="0" i="1" kern="1200" baseline="0" dirty="0" smtClean="0">
                <a:solidFill>
                  <a:srgbClr val="5E686E"/>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b="0" i="0" kern="1200" baseline="0" dirty="0">
                <a:solidFill>
                  <a:srgbClr val="99AAB5"/>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en-US" sz="2100" dirty="0">
                <a:latin typeface="Arial" panose="020B0604020202020204" pitchFamily="34" charset="0"/>
                <a:cs typeface="Arial" panose="020B0604020202020204" pitchFamily="34" charset="0"/>
              </a:rPr>
              <a:t>The Costs of large death and permanent total disability claims</a:t>
            </a:r>
          </a:p>
          <a:p>
            <a:pPr marL="171450" indent="-171450" defTabSz="685800">
              <a:spcBef>
                <a:spcPts val="750"/>
              </a:spcBef>
              <a:defRPr/>
            </a:pPr>
            <a:r>
              <a:rPr lang="en-US" sz="2100" dirty="0">
                <a:latin typeface="Arial" panose="020B0604020202020204" pitchFamily="34" charset="0"/>
                <a:cs typeface="Arial" panose="020B0604020202020204" pitchFamily="34" charset="0"/>
              </a:rPr>
              <a:t>Safety National reports a 30% increase in claims with incurred over $10M</a:t>
            </a:r>
          </a:p>
          <a:p>
            <a:pPr marL="171450" indent="-171450" defTabSz="685800">
              <a:spcBef>
                <a:spcPts val="750"/>
              </a:spcBef>
              <a:defRPr/>
            </a:pPr>
            <a:r>
              <a:rPr lang="en-US" sz="2100" dirty="0" err="1">
                <a:latin typeface="Arial" panose="020B0604020202020204" pitchFamily="34" charset="0"/>
                <a:cs typeface="Arial" panose="020B0604020202020204" pitchFamily="34" charset="0"/>
              </a:rPr>
              <a:t>NCCI</a:t>
            </a:r>
            <a:r>
              <a:rPr lang="en-US" sz="2100" dirty="0">
                <a:latin typeface="Arial" panose="020B0604020202020204" pitchFamily="34" charset="0"/>
                <a:cs typeface="Arial" panose="020B0604020202020204" pitchFamily="34" charset="0"/>
              </a:rPr>
              <a:t> and </a:t>
            </a:r>
            <a:r>
              <a:rPr lang="en-US" sz="2100" dirty="0" err="1">
                <a:latin typeface="Arial" panose="020B0604020202020204" pitchFamily="34" charset="0"/>
                <a:cs typeface="Arial" panose="020B0604020202020204" pitchFamily="34" charset="0"/>
              </a:rPr>
              <a:t>WCIRB</a:t>
            </a:r>
            <a:r>
              <a:rPr lang="en-US" sz="2100" dirty="0">
                <a:latin typeface="Arial" panose="020B0604020202020204" pitchFamily="34" charset="0"/>
                <a:cs typeface="Arial" panose="020B0604020202020204" pitchFamily="34" charset="0"/>
              </a:rPr>
              <a:t> do not track this information and so their news is always good</a:t>
            </a:r>
          </a:p>
          <a:p>
            <a:pPr marL="171450" indent="-171450" defTabSz="685800">
              <a:spcBef>
                <a:spcPts val="750"/>
              </a:spcBef>
              <a:defRPr/>
            </a:pPr>
            <a:r>
              <a:rPr lang="en-US" sz="2100" dirty="0">
                <a:latin typeface="Arial" panose="020B0604020202020204" pitchFamily="34" charset="0"/>
                <a:cs typeface="Arial" panose="020B0604020202020204" pitchFamily="34" charset="0"/>
              </a:rPr>
              <a:t>Cost Drivers</a:t>
            </a:r>
          </a:p>
        </p:txBody>
      </p:sp>
      <p:sp>
        <p:nvSpPr>
          <p:cNvPr id="11" name="Text Placeholder 3"/>
          <p:cNvSpPr txBox="1">
            <a:spLocks/>
          </p:cNvSpPr>
          <p:nvPr/>
        </p:nvSpPr>
        <p:spPr>
          <a:xfrm>
            <a:off x="261400" y="2151126"/>
            <a:ext cx="6996650" cy="437393"/>
          </a:xfrm>
          <a:prstGeom prst="rect">
            <a:avLst/>
          </a:prstGeom>
          <a:solidFill>
            <a:schemeClr val="accent4">
              <a:lumMod val="60000"/>
              <a:lumOff val="40000"/>
            </a:schemeClr>
          </a:solidFill>
        </p:spPr>
        <p:txBody>
          <a:bodyPr/>
          <a:lstStyle>
            <a:lvl1pPr marL="228600" indent="-228600" algn="l" defTabSz="457200" rtl="0" eaLnBrk="1" latinLnBrk="0" hangingPunct="1">
              <a:spcBef>
                <a:spcPts val="0"/>
              </a:spcBef>
              <a:spcAft>
                <a:spcPts val="900"/>
              </a:spcAft>
              <a:buClr>
                <a:schemeClr val="accent2"/>
              </a:buClr>
              <a:buFont typeface="Arial"/>
              <a:buChar char="•"/>
              <a:defRPr sz="1600" kern="1200">
                <a:solidFill>
                  <a:schemeClr val="tx2"/>
                </a:solidFill>
                <a:latin typeface="+mn-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D7D31"/>
              </a:buClr>
              <a:buNone/>
            </a:pPr>
            <a:r>
              <a:rPr lang="en-US" sz="2100" dirty="0">
                <a:solidFill>
                  <a:schemeClr val="bg1"/>
                </a:solidFill>
                <a:latin typeface="Arial" panose="020B0604020202020204" pitchFamily="34" charset="0"/>
                <a:cs typeface="Arial" panose="020B0604020202020204" pitchFamily="34" charset="0"/>
              </a:rPr>
              <a:t>Frequency is great but severity is </a:t>
            </a:r>
            <a:r>
              <a:rPr lang="en-US" sz="2100" dirty="0">
                <a:solidFill>
                  <a:srgbClr val="000000"/>
                </a:solidFill>
                <a:latin typeface="Arial" panose="020B0604020202020204" pitchFamily="34" charset="0"/>
                <a:cs typeface="Arial" panose="020B0604020202020204" pitchFamily="34" charset="0"/>
              </a:rPr>
              <a:t>growing…exponentially</a:t>
            </a:r>
          </a:p>
        </p:txBody>
      </p:sp>
    </p:spTree>
    <p:custDataLst>
      <p:tags r:id="rId1"/>
    </p:custDataLst>
    <p:extLst>
      <p:ext uri="{BB962C8B-B14F-4D97-AF65-F5344CB8AC3E}">
        <p14:creationId xmlns:p14="http://schemas.microsoft.com/office/powerpoint/2010/main" val="252461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rot="1620392">
            <a:off x="7265087" y="1248800"/>
            <a:ext cx="2208500" cy="2015342"/>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950" dirty="0"/>
              <a:t>#8</a:t>
            </a:r>
          </a:p>
          <a:p>
            <a:pPr algn="ctr"/>
            <a:endParaRPr lang="en-US" sz="1350" dirty="0"/>
          </a:p>
        </p:txBody>
      </p:sp>
      <p:sp>
        <p:nvSpPr>
          <p:cNvPr id="13" name="Rectangle 12"/>
          <p:cNvSpPr/>
          <p:nvPr/>
        </p:nvSpPr>
        <p:spPr>
          <a:xfrm>
            <a:off x="0" y="857250"/>
            <a:ext cx="9144000" cy="721547"/>
          </a:xfrm>
          <a:prstGeom prst="rect">
            <a:avLst/>
          </a:prstGeom>
          <a:solidFill>
            <a:srgbClr val="6FACDE"/>
          </a:solidFill>
          <a:ln>
            <a:noFill/>
          </a:ln>
          <a:effectLst/>
        </p:spPr>
        <p:txBody>
          <a:bodyPr rtlCol="0" anchor="ctr"/>
          <a:lstStyle/>
          <a:p>
            <a:pPr algn="ctr" defTabSz="685800">
              <a:defRPr/>
            </a:pPr>
            <a:endParaRPr lang="en-US" sz="1350" kern="0">
              <a:solidFill>
                <a:srgbClr val="FFFFFF"/>
              </a:solidFill>
              <a:latin typeface="Arial"/>
            </a:endParaRPr>
          </a:p>
        </p:txBody>
      </p:sp>
      <p:sp>
        <p:nvSpPr>
          <p:cNvPr id="6" name="Title 2"/>
          <p:cNvSpPr txBox="1">
            <a:spLocks/>
          </p:cNvSpPr>
          <p:nvPr/>
        </p:nvSpPr>
        <p:spPr>
          <a:xfrm>
            <a:off x="261400" y="956063"/>
            <a:ext cx="5415500" cy="655671"/>
          </a:xfrm>
          <a:prstGeom prst="rect">
            <a:avLst/>
          </a:prstGeom>
        </p:spPr>
        <p:txBody>
          <a:bodyPr/>
          <a:lstStyle>
            <a:lvl1pPr algn="l" defTabSz="609585" rtl="0" eaLnBrk="1" latinLnBrk="0" hangingPunct="1">
              <a:spcBef>
                <a:spcPct val="0"/>
              </a:spcBef>
              <a:buNone/>
              <a:defRPr sz="3200" kern="1200">
                <a:solidFill>
                  <a:schemeClr val="accent1"/>
                </a:solidFill>
                <a:latin typeface="+mj-lt"/>
                <a:ea typeface="+mj-ea"/>
                <a:cs typeface="+mj-cs"/>
              </a:defRPr>
            </a:lvl1pPr>
          </a:lstStyle>
          <a:p>
            <a:pPr lvl="0">
              <a:defRPr/>
            </a:pPr>
            <a:r>
              <a:rPr lang="en-US" sz="3000" dirty="0">
                <a:solidFill>
                  <a:srgbClr val="FFFFFF"/>
                </a:solidFill>
              </a:rPr>
              <a:t>Top 10 Emerging Risks</a:t>
            </a:r>
            <a:endParaRPr lang="en-US" sz="3000" dirty="0">
              <a:solidFill>
                <a:srgbClr val="FFFFFF"/>
              </a:solidFill>
              <a:latin typeface="Arial"/>
            </a:endParaRPr>
          </a:p>
        </p:txBody>
      </p:sp>
      <p:sp>
        <p:nvSpPr>
          <p:cNvPr id="3" name="Rectangle 2"/>
          <p:cNvSpPr/>
          <p:nvPr/>
        </p:nvSpPr>
        <p:spPr>
          <a:xfrm>
            <a:off x="261400" y="1611733"/>
            <a:ext cx="3614131" cy="415498"/>
          </a:xfrm>
          <a:prstGeom prst="rect">
            <a:avLst/>
          </a:prstGeom>
        </p:spPr>
        <p:txBody>
          <a:bodyPr wrap="none">
            <a:spAutoFit/>
          </a:bodyPr>
          <a:lstStyle/>
          <a:p>
            <a:r>
              <a:rPr lang="en-US" sz="2100" dirty="0">
                <a:solidFill>
                  <a:schemeClr val="accent4"/>
                </a:solidFill>
              </a:rPr>
              <a:t>Mental Health &amp; Homelessness</a:t>
            </a:r>
          </a:p>
        </p:txBody>
      </p:sp>
      <p:sp>
        <p:nvSpPr>
          <p:cNvPr id="10" name="Text Placeholder 3"/>
          <p:cNvSpPr txBox="1">
            <a:spLocks/>
          </p:cNvSpPr>
          <p:nvPr/>
        </p:nvSpPr>
        <p:spPr>
          <a:xfrm>
            <a:off x="261400" y="2179851"/>
            <a:ext cx="6996650" cy="437393"/>
          </a:xfrm>
          <a:prstGeom prst="rect">
            <a:avLst/>
          </a:prstGeom>
          <a:solidFill>
            <a:schemeClr val="accent3">
              <a:lumMod val="60000"/>
              <a:lumOff val="40000"/>
            </a:schemeClr>
          </a:solidFill>
        </p:spPr>
        <p:txBody>
          <a:bodyPr/>
          <a:lstStyle>
            <a:lvl1pPr marL="228600" indent="-228600" algn="l" defTabSz="457200" rtl="0" eaLnBrk="1" latinLnBrk="0" hangingPunct="1">
              <a:spcBef>
                <a:spcPts val="0"/>
              </a:spcBef>
              <a:spcAft>
                <a:spcPts val="900"/>
              </a:spcAft>
              <a:buClr>
                <a:schemeClr val="accent2"/>
              </a:buClr>
              <a:buFont typeface="Arial"/>
              <a:buChar char="•"/>
              <a:defRPr sz="1600" kern="1200">
                <a:solidFill>
                  <a:schemeClr val="tx2"/>
                </a:solidFill>
                <a:latin typeface="+mn-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D7D31"/>
              </a:buClr>
              <a:buNone/>
            </a:pPr>
            <a:r>
              <a:rPr lang="en-US" sz="1950" dirty="0">
                <a:solidFill>
                  <a:schemeClr val="bg1"/>
                </a:solidFill>
                <a:latin typeface="Arial" panose="020B0604020202020204" pitchFamily="34" charset="0"/>
                <a:cs typeface="Arial" panose="020B0604020202020204" pitchFamily="34" charset="0"/>
              </a:rPr>
              <a:t>Community Assistance Recovery and Empowerment (CARE)</a:t>
            </a:r>
          </a:p>
        </p:txBody>
      </p:sp>
      <p:sp>
        <p:nvSpPr>
          <p:cNvPr id="15" name="Content Placeholder 5"/>
          <p:cNvSpPr>
            <a:spLocks noGrp="1"/>
          </p:cNvSpPr>
          <p:nvPr>
            <p:ph sz="quarter" idx="10"/>
          </p:nvPr>
        </p:nvSpPr>
        <p:spPr>
          <a:xfrm>
            <a:off x="261400" y="2712483"/>
            <a:ext cx="8229600" cy="3288268"/>
          </a:xfrm>
        </p:spPr>
        <p:txBody>
          <a:bodyPr/>
          <a:lstStyle/>
          <a:p>
            <a:pPr lvl="1"/>
            <a:endParaRPr lang="en-US" sz="1600" dirty="0"/>
          </a:p>
          <a:p>
            <a:pPr lvl="1"/>
            <a:endParaRPr lang="en-US" sz="1600" dirty="0"/>
          </a:p>
        </p:txBody>
      </p:sp>
      <p:pic>
        <p:nvPicPr>
          <p:cNvPr id="5" name="Picture 4"/>
          <p:cNvPicPr>
            <a:picLocks noChangeAspect="1"/>
          </p:cNvPicPr>
          <p:nvPr/>
        </p:nvPicPr>
        <p:blipFill>
          <a:blip r:embed="rId4"/>
          <a:stretch>
            <a:fillRect/>
          </a:stretch>
        </p:blipFill>
        <p:spPr>
          <a:xfrm>
            <a:off x="347979" y="2745420"/>
            <a:ext cx="1940566" cy="1273496"/>
          </a:xfrm>
          <a:prstGeom prst="rect">
            <a:avLst/>
          </a:prstGeom>
        </p:spPr>
      </p:pic>
      <p:pic>
        <p:nvPicPr>
          <p:cNvPr id="7" name="Picture 6"/>
          <p:cNvPicPr>
            <a:picLocks noChangeAspect="1"/>
          </p:cNvPicPr>
          <p:nvPr/>
        </p:nvPicPr>
        <p:blipFill>
          <a:blip r:embed="rId5"/>
          <a:stretch>
            <a:fillRect/>
          </a:stretch>
        </p:blipFill>
        <p:spPr>
          <a:xfrm>
            <a:off x="364378" y="4212885"/>
            <a:ext cx="2257407" cy="1269791"/>
          </a:xfrm>
          <a:prstGeom prst="rect">
            <a:avLst/>
          </a:prstGeom>
        </p:spPr>
      </p:pic>
      <p:pic>
        <p:nvPicPr>
          <p:cNvPr id="16" name="Picture 15"/>
          <p:cNvPicPr>
            <a:picLocks noChangeAspect="1"/>
          </p:cNvPicPr>
          <p:nvPr/>
        </p:nvPicPr>
        <p:blipFill>
          <a:blip r:embed="rId6"/>
          <a:stretch>
            <a:fillRect/>
          </a:stretch>
        </p:blipFill>
        <p:spPr>
          <a:xfrm>
            <a:off x="4693051" y="2776730"/>
            <a:ext cx="2161324" cy="1221618"/>
          </a:xfrm>
          <a:prstGeom prst="rect">
            <a:avLst/>
          </a:prstGeom>
        </p:spPr>
      </p:pic>
      <p:pic>
        <p:nvPicPr>
          <p:cNvPr id="17" name="Picture 16"/>
          <p:cNvPicPr>
            <a:picLocks noChangeAspect="1"/>
          </p:cNvPicPr>
          <p:nvPr/>
        </p:nvPicPr>
        <p:blipFill>
          <a:blip r:embed="rId7"/>
          <a:stretch>
            <a:fillRect/>
          </a:stretch>
        </p:blipFill>
        <p:spPr>
          <a:xfrm>
            <a:off x="4693051" y="4212884"/>
            <a:ext cx="2155784" cy="1293815"/>
          </a:xfrm>
          <a:prstGeom prst="rect">
            <a:avLst/>
          </a:prstGeom>
        </p:spPr>
      </p:pic>
      <p:sp>
        <p:nvSpPr>
          <p:cNvPr id="19" name="Rectangle 18"/>
          <p:cNvSpPr/>
          <p:nvPr/>
        </p:nvSpPr>
        <p:spPr>
          <a:xfrm>
            <a:off x="2288544" y="3189985"/>
            <a:ext cx="1647825" cy="504825"/>
          </a:xfrm>
          <a:prstGeom prst="rect">
            <a:avLst/>
          </a:prstGeom>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en-US" sz="1350">
                <a:solidFill>
                  <a:srgbClr val="000000"/>
                </a:solidFill>
                <a:latin typeface="Arial" panose="020B0604020202020204" pitchFamily="34" charset="0"/>
                <a:cs typeface="Arial" panose="020B0604020202020204" pitchFamily="34" charset="0"/>
              </a:rPr>
              <a:t>Lack of affordable housing</a:t>
            </a:r>
            <a:endParaRPr lang="en-US" sz="1350" dirty="0">
              <a:solidFill>
                <a:srgbClr val="000000"/>
              </a:solidFill>
              <a:latin typeface="Arial" panose="020B0604020202020204" pitchFamily="34" charset="0"/>
              <a:cs typeface="Arial" panose="020B0604020202020204" pitchFamily="34" charset="0"/>
            </a:endParaRPr>
          </a:p>
        </p:txBody>
      </p:sp>
      <p:sp>
        <p:nvSpPr>
          <p:cNvPr id="21" name="Rectangle 20"/>
          <p:cNvSpPr/>
          <p:nvPr/>
        </p:nvSpPr>
        <p:spPr>
          <a:xfrm>
            <a:off x="2618955" y="4607379"/>
            <a:ext cx="1647825" cy="504825"/>
          </a:xfrm>
          <a:prstGeom prst="rect">
            <a:avLst/>
          </a:prstGeom>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en-US" sz="1350" dirty="0">
                <a:solidFill>
                  <a:srgbClr val="000000"/>
                </a:solidFill>
                <a:latin typeface="Arial" panose="020B0604020202020204" pitchFamily="34" charset="0"/>
                <a:cs typeface="Arial" panose="020B0604020202020204" pitchFamily="34" charset="0"/>
              </a:rPr>
              <a:t>Homelessness rose 16%</a:t>
            </a:r>
          </a:p>
        </p:txBody>
      </p:sp>
      <p:sp>
        <p:nvSpPr>
          <p:cNvPr id="22" name="Rectangle 21"/>
          <p:cNvSpPr/>
          <p:nvPr/>
        </p:nvSpPr>
        <p:spPr>
          <a:xfrm>
            <a:off x="6879950" y="3221869"/>
            <a:ext cx="1647825" cy="504825"/>
          </a:xfrm>
          <a:prstGeom prst="rect">
            <a:avLst/>
          </a:prstGeom>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en-US" sz="1350" dirty="0">
                <a:solidFill>
                  <a:srgbClr val="000000"/>
                </a:solidFill>
                <a:latin typeface="Arial" panose="020B0604020202020204" pitchFamily="34" charset="0"/>
                <a:cs typeface="Arial" panose="020B0604020202020204" pitchFamily="34" charset="0"/>
              </a:rPr>
              <a:t>Governments are struggling with it</a:t>
            </a:r>
          </a:p>
        </p:txBody>
      </p:sp>
      <p:sp>
        <p:nvSpPr>
          <p:cNvPr id="23" name="Rectangle 22"/>
          <p:cNvSpPr/>
          <p:nvPr/>
        </p:nvSpPr>
        <p:spPr>
          <a:xfrm>
            <a:off x="6854375" y="4514687"/>
            <a:ext cx="1739603" cy="691385"/>
          </a:xfrm>
          <a:prstGeom prst="rect">
            <a:avLst/>
          </a:prstGeom>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en-US" sz="1350" dirty="0">
                <a:solidFill>
                  <a:srgbClr val="000000"/>
                </a:solidFill>
                <a:latin typeface="Arial" panose="020B0604020202020204" pitchFamily="34" charset="0"/>
                <a:cs typeface="Arial" panose="020B0604020202020204" pitchFamily="34" charset="0"/>
              </a:rPr>
              <a:t>California passed the CARE ACT in 2022</a:t>
            </a:r>
          </a:p>
        </p:txBody>
      </p:sp>
    </p:spTree>
    <p:custDataLst>
      <p:tags r:id="rId1"/>
    </p:custDataLst>
    <p:extLst>
      <p:ext uri="{BB962C8B-B14F-4D97-AF65-F5344CB8AC3E}">
        <p14:creationId xmlns:p14="http://schemas.microsoft.com/office/powerpoint/2010/main" val="126252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04785" y="1190046"/>
            <a:ext cx="7394171" cy="5062106"/>
          </a:xfrm>
          <a:prstGeom prst="rect">
            <a:avLst/>
          </a:prstGeom>
        </p:spPr>
      </p:pic>
      <p:sp>
        <p:nvSpPr>
          <p:cNvPr id="4" name="Date Placeholder 3"/>
          <p:cNvSpPr>
            <a:spLocks noGrp="1"/>
          </p:cNvSpPr>
          <p:nvPr>
            <p:ph type="dt" sz="half" idx="10"/>
          </p:nvPr>
        </p:nvSpPr>
        <p:spPr/>
        <p:txBody>
          <a:bodyPr/>
          <a:lstStyle/>
          <a:p>
            <a:fld id="{19E047D4-5749-4E74-A389-6E370DDC7400}" type="datetime1">
              <a:rPr lang="en-US" smtClean="0"/>
              <a:t>10/26/2023</a:t>
            </a:fld>
            <a:endParaRPr lang="en-US"/>
          </a:p>
        </p:txBody>
      </p:sp>
      <p:sp>
        <p:nvSpPr>
          <p:cNvPr id="5" name="Slide Number Placeholder 4"/>
          <p:cNvSpPr>
            <a:spLocks noGrp="1"/>
          </p:cNvSpPr>
          <p:nvPr>
            <p:ph type="sldNum" sz="quarter" idx="12"/>
          </p:nvPr>
        </p:nvSpPr>
        <p:spPr/>
        <p:txBody>
          <a:bodyPr/>
          <a:lstStyle/>
          <a:p>
            <a:fld id="{92F2956A-57BA-1E41-A8BE-6568AB4F7849}" type="slidenum">
              <a:rPr lang="en-US" smtClean="0"/>
              <a:t>19</a:t>
            </a:fld>
            <a:endParaRPr lang="en-US"/>
          </a:p>
        </p:txBody>
      </p:sp>
      <p:sp>
        <p:nvSpPr>
          <p:cNvPr id="7" name="Oval 6"/>
          <p:cNvSpPr/>
          <p:nvPr/>
        </p:nvSpPr>
        <p:spPr>
          <a:xfrm rot="1620392">
            <a:off x="265988" y="-145727"/>
            <a:ext cx="1674455" cy="2116684"/>
          </a:xfrm>
          <a:custGeom>
            <a:avLst/>
            <a:gdLst>
              <a:gd name="connsiteX0" fmla="*/ 0 w 2756458"/>
              <a:gd name="connsiteY0" fmla="*/ 1345269 h 2690538"/>
              <a:gd name="connsiteX1" fmla="*/ 1378229 w 2756458"/>
              <a:gd name="connsiteY1" fmla="*/ 0 h 2690538"/>
              <a:gd name="connsiteX2" fmla="*/ 2756458 w 2756458"/>
              <a:gd name="connsiteY2" fmla="*/ 1345269 h 2690538"/>
              <a:gd name="connsiteX3" fmla="*/ 1378229 w 2756458"/>
              <a:gd name="connsiteY3" fmla="*/ 2690538 h 2690538"/>
              <a:gd name="connsiteX4" fmla="*/ 0 w 2756458"/>
              <a:gd name="connsiteY4" fmla="*/ 1345269 h 2690538"/>
              <a:gd name="connsiteX0" fmla="*/ 0 w 5418404"/>
              <a:gd name="connsiteY0" fmla="*/ 3460908 h 3713257"/>
              <a:gd name="connsiteX1" fmla="*/ 4040175 w 5418404"/>
              <a:gd name="connsiteY1" fmla="*/ 71742 h 3713257"/>
              <a:gd name="connsiteX2" fmla="*/ 5418404 w 5418404"/>
              <a:gd name="connsiteY2" fmla="*/ 1417011 h 3713257"/>
              <a:gd name="connsiteX3" fmla="*/ 4040175 w 5418404"/>
              <a:gd name="connsiteY3" fmla="*/ 2762280 h 3713257"/>
              <a:gd name="connsiteX4" fmla="*/ 0 w 5418404"/>
              <a:gd name="connsiteY4" fmla="*/ 3460908 h 3713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8404" h="3713257">
                <a:moveTo>
                  <a:pt x="0" y="3460908"/>
                </a:moveTo>
                <a:cubicBezTo>
                  <a:pt x="0" y="2717936"/>
                  <a:pt x="3137108" y="412391"/>
                  <a:pt x="4040175" y="71742"/>
                </a:cubicBezTo>
                <a:cubicBezTo>
                  <a:pt x="4943242" y="-268907"/>
                  <a:pt x="5418404" y="674039"/>
                  <a:pt x="5418404" y="1417011"/>
                </a:cubicBezTo>
                <a:cubicBezTo>
                  <a:pt x="5418404" y="2159983"/>
                  <a:pt x="4943242" y="2421631"/>
                  <a:pt x="4040175" y="2762280"/>
                </a:cubicBezTo>
                <a:cubicBezTo>
                  <a:pt x="3137108" y="3102929"/>
                  <a:pt x="0" y="4203880"/>
                  <a:pt x="0" y="3460908"/>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600" dirty="0"/>
              <a:t>#7</a:t>
            </a:r>
          </a:p>
          <a:p>
            <a:pPr algn="ctr"/>
            <a:endParaRPr lang="en-US" dirty="0"/>
          </a:p>
        </p:txBody>
      </p:sp>
    </p:spTree>
    <p:extLst>
      <p:ext uri="{BB962C8B-B14F-4D97-AF65-F5344CB8AC3E}">
        <p14:creationId xmlns:p14="http://schemas.microsoft.com/office/powerpoint/2010/main" val="3366642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Thought for the Day</a:t>
            </a:r>
            <a:endParaRPr lang="en-US" dirty="0"/>
          </a:p>
        </p:txBody>
      </p:sp>
      <p:sp>
        <p:nvSpPr>
          <p:cNvPr id="3" name="Content Placeholder 2"/>
          <p:cNvSpPr>
            <a:spLocks noGrp="1"/>
          </p:cNvSpPr>
          <p:nvPr>
            <p:ph idx="1"/>
          </p:nvPr>
        </p:nvSpPr>
        <p:spPr/>
        <p:txBody>
          <a:bodyPr/>
          <a:lstStyle/>
          <a:p>
            <a:r>
              <a:rPr lang="en-US"/>
              <a:t>Warren Buffett</a:t>
            </a:r>
          </a:p>
          <a:p>
            <a:r>
              <a:rPr lang="en-US"/>
              <a:t>“The important thing is to know what you know and know what you don’t know.”</a:t>
            </a:r>
            <a:endParaRPr lang="en-US" dirty="0"/>
          </a:p>
        </p:txBody>
      </p:sp>
      <p:pic>
        <p:nvPicPr>
          <p:cNvPr id="5" name="Picture 4"/>
          <p:cNvPicPr>
            <a:picLocks noChangeAspect="1"/>
          </p:cNvPicPr>
          <p:nvPr/>
        </p:nvPicPr>
        <p:blipFill>
          <a:blip r:embed="rId2"/>
          <a:stretch>
            <a:fillRect/>
          </a:stretch>
        </p:blipFill>
        <p:spPr>
          <a:xfrm>
            <a:off x="4281488" y="3148853"/>
            <a:ext cx="3171825" cy="1885950"/>
          </a:xfrm>
          <a:prstGeom prst="rect">
            <a:avLst/>
          </a:prstGeom>
        </p:spPr>
      </p:pic>
    </p:spTree>
    <p:extLst>
      <p:ext uri="{BB962C8B-B14F-4D97-AF65-F5344CB8AC3E}">
        <p14:creationId xmlns:p14="http://schemas.microsoft.com/office/powerpoint/2010/main" val="2266053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rot="1620392">
            <a:off x="7265087" y="1248800"/>
            <a:ext cx="2208500" cy="201534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950" dirty="0"/>
              <a:t>#6</a:t>
            </a:r>
            <a:endParaRPr lang="en-US" sz="1350" dirty="0"/>
          </a:p>
        </p:txBody>
      </p:sp>
      <p:sp>
        <p:nvSpPr>
          <p:cNvPr id="13" name="Rectangle 12"/>
          <p:cNvSpPr/>
          <p:nvPr/>
        </p:nvSpPr>
        <p:spPr>
          <a:xfrm>
            <a:off x="0" y="857250"/>
            <a:ext cx="9144000" cy="721547"/>
          </a:xfrm>
          <a:prstGeom prst="rect">
            <a:avLst/>
          </a:prstGeom>
          <a:solidFill>
            <a:srgbClr val="6FACDE"/>
          </a:solidFill>
          <a:ln>
            <a:noFill/>
          </a:ln>
          <a:effectLst/>
        </p:spPr>
        <p:txBody>
          <a:bodyPr rtlCol="0" anchor="ctr"/>
          <a:lstStyle/>
          <a:p>
            <a:pPr algn="ctr" defTabSz="685800">
              <a:defRPr/>
            </a:pPr>
            <a:endParaRPr lang="en-US" sz="1350" kern="0">
              <a:solidFill>
                <a:srgbClr val="FFFFFF"/>
              </a:solidFill>
              <a:latin typeface="Arial"/>
            </a:endParaRPr>
          </a:p>
        </p:txBody>
      </p:sp>
      <p:sp>
        <p:nvSpPr>
          <p:cNvPr id="6" name="Title 2"/>
          <p:cNvSpPr txBox="1">
            <a:spLocks/>
          </p:cNvSpPr>
          <p:nvPr/>
        </p:nvSpPr>
        <p:spPr>
          <a:xfrm>
            <a:off x="261400" y="956063"/>
            <a:ext cx="5415500" cy="655671"/>
          </a:xfrm>
          <a:prstGeom prst="rect">
            <a:avLst/>
          </a:prstGeom>
        </p:spPr>
        <p:txBody>
          <a:bodyPr/>
          <a:lstStyle>
            <a:lvl1pPr algn="l" defTabSz="609585" rtl="0" eaLnBrk="1" latinLnBrk="0" hangingPunct="1">
              <a:spcBef>
                <a:spcPct val="0"/>
              </a:spcBef>
              <a:buNone/>
              <a:defRPr sz="3200" kern="1200">
                <a:solidFill>
                  <a:schemeClr val="accent1"/>
                </a:solidFill>
                <a:latin typeface="+mj-lt"/>
                <a:ea typeface="+mj-ea"/>
                <a:cs typeface="+mj-cs"/>
              </a:defRPr>
            </a:lvl1pPr>
          </a:lstStyle>
          <a:p>
            <a:pPr lvl="0">
              <a:defRPr/>
            </a:pPr>
            <a:r>
              <a:rPr lang="en-US" sz="3000" dirty="0">
                <a:solidFill>
                  <a:srgbClr val="FFFFFF"/>
                </a:solidFill>
              </a:rPr>
              <a:t>Top 10 Emerging Risks</a:t>
            </a:r>
            <a:endParaRPr lang="en-US" sz="3000" dirty="0">
              <a:solidFill>
                <a:srgbClr val="FFFFFF"/>
              </a:solidFill>
              <a:latin typeface="Arial"/>
            </a:endParaRPr>
          </a:p>
        </p:txBody>
      </p:sp>
      <p:sp>
        <p:nvSpPr>
          <p:cNvPr id="3" name="Rectangle 2"/>
          <p:cNvSpPr/>
          <p:nvPr/>
        </p:nvSpPr>
        <p:spPr>
          <a:xfrm>
            <a:off x="261400" y="1611733"/>
            <a:ext cx="2084673" cy="415498"/>
          </a:xfrm>
          <a:prstGeom prst="rect">
            <a:avLst/>
          </a:prstGeom>
        </p:spPr>
        <p:txBody>
          <a:bodyPr wrap="none">
            <a:spAutoFit/>
          </a:bodyPr>
          <a:lstStyle/>
          <a:p>
            <a:r>
              <a:rPr lang="en-US" sz="2100" dirty="0">
                <a:solidFill>
                  <a:schemeClr val="accent4"/>
                </a:solidFill>
              </a:rPr>
              <a:t>Law Enforcement</a:t>
            </a:r>
          </a:p>
        </p:txBody>
      </p:sp>
      <p:sp>
        <p:nvSpPr>
          <p:cNvPr id="11" name="Content Placeholder 3"/>
          <p:cNvSpPr txBox="1">
            <a:spLocks/>
          </p:cNvSpPr>
          <p:nvPr/>
        </p:nvSpPr>
        <p:spPr>
          <a:xfrm>
            <a:off x="261400" y="3028722"/>
            <a:ext cx="3780234" cy="1597819"/>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1800" b="1" dirty="0">
                <a:solidFill>
                  <a:srgbClr val="000000"/>
                </a:solidFill>
                <a:latin typeface="Arial" panose="020B0604020202020204" pitchFamily="34" charset="0"/>
                <a:cs typeface="Arial" panose="020B0604020202020204" pitchFamily="34" charset="0"/>
              </a:rPr>
              <a:t>Colorado Senate Bill 217</a:t>
            </a:r>
          </a:p>
          <a:p>
            <a:pPr marL="514350" lvl="1" indent="-171450" defTabSz="685800">
              <a:spcBef>
                <a:spcPts val="375"/>
              </a:spcBef>
              <a:defRPr/>
            </a:pPr>
            <a:r>
              <a:rPr lang="en-US" sz="1500" dirty="0">
                <a:solidFill>
                  <a:srgbClr val="000000"/>
                </a:solidFill>
                <a:latin typeface="Arial" panose="020B0604020202020204" pitchFamily="34" charset="0"/>
                <a:cs typeface="Arial" panose="020B0604020202020204" pitchFamily="34" charset="0"/>
              </a:rPr>
              <a:t>Eliminates Qualified Immunity</a:t>
            </a:r>
          </a:p>
          <a:p>
            <a:pPr marL="514350" lvl="1" indent="-171450" defTabSz="685800">
              <a:spcBef>
                <a:spcPts val="375"/>
              </a:spcBef>
              <a:defRPr/>
            </a:pPr>
            <a:r>
              <a:rPr lang="en-US" sz="1500" dirty="0">
                <a:solidFill>
                  <a:srgbClr val="000000"/>
                </a:solidFill>
                <a:latin typeface="Arial" panose="020B0604020202020204" pitchFamily="34" charset="0"/>
                <a:cs typeface="Arial" panose="020B0604020202020204" pitchFamily="34" charset="0"/>
              </a:rPr>
              <a:t>Officers to face up to $25k in personal damages</a:t>
            </a:r>
          </a:p>
          <a:p>
            <a:pPr marL="0" lvl="1" indent="0" defTabSz="685800">
              <a:spcBef>
                <a:spcPts val="750"/>
              </a:spcBef>
              <a:buNone/>
              <a:defRPr/>
            </a:pPr>
            <a:r>
              <a:rPr lang="en-US" sz="1800" b="1" dirty="0">
                <a:solidFill>
                  <a:srgbClr val="000000"/>
                </a:solidFill>
                <a:latin typeface="Arial" panose="020B0604020202020204" pitchFamily="34" charset="0"/>
                <a:cs typeface="Arial" panose="020B0604020202020204" pitchFamily="34" charset="0"/>
              </a:rPr>
              <a:t>Colorado House Bill 1250</a:t>
            </a:r>
          </a:p>
          <a:p>
            <a:pPr marL="514350" lvl="1" indent="-171450" defTabSz="685800">
              <a:spcBef>
                <a:spcPts val="375"/>
              </a:spcBef>
              <a:defRPr/>
            </a:pPr>
            <a:r>
              <a:rPr lang="en-US" sz="1500" dirty="0">
                <a:solidFill>
                  <a:srgbClr val="000000"/>
                </a:solidFill>
                <a:latin typeface="Arial" panose="020B0604020202020204" pitchFamily="34" charset="0"/>
                <a:cs typeface="Arial" panose="020B0604020202020204" pitchFamily="34" charset="0"/>
              </a:rPr>
              <a:t>Deadly force as a “last resort”</a:t>
            </a:r>
          </a:p>
        </p:txBody>
      </p:sp>
      <p:sp>
        <p:nvSpPr>
          <p:cNvPr id="12" name="Content Placeholder 2"/>
          <p:cNvSpPr txBox="1">
            <a:spLocks/>
          </p:cNvSpPr>
          <p:nvPr/>
        </p:nvSpPr>
        <p:spPr>
          <a:xfrm>
            <a:off x="4441452" y="3024415"/>
            <a:ext cx="4029075" cy="165496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1800" b="1" dirty="0">
                <a:solidFill>
                  <a:srgbClr val="000000"/>
                </a:solidFill>
                <a:latin typeface="Arial" panose="020B0604020202020204" pitchFamily="34" charset="0"/>
                <a:cs typeface="Arial" panose="020B0604020202020204" pitchFamily="34" charset="0"/>
              </a:rPr>
              <a:t>New Mexico HB4</a:t>
            </a:r>
          </a:p>
          <a:p>
            <a:pPr marL="514350" lvl="1" indent="-171450" defTabSz="685800">
              <a:spcBef>
                <a:spcPts val="375"/>
              </a:spcBef>
              <a:defRPr/>
            </a:pPr>
            <a:r>
              <a:rPr lang="en-US" sz="1500" dirty="0">
                <a:solidFill>
                  <a:srgbClr val="000000"/>
                </a:solidFill>
                <a:latin typeface="Arial" panose="020B0604020202020204" pitchFamily="34" charset="0"/>
                <a:cs typeface="Arial" panose="020B0604020202020204" pitchFamily="34" charset="0"/>
              </a:rPr>
              <a:t>Allows New Mexicans to launch lawsuits against governmental entities in State Court if they believe their civil rights have been violated.</a:t>
            </a:r>
          </a:p>
          <a:p>
            <a:pPr marL="514350" lvl="1" indent="-171450" defTabSz="685800">
              <a:spcBef>
                <a:spcPts val="375"/>
              </a:spcBef>
              <a:defRPr/>
            </a:pPr>
            <a:r>
              <a:rPr lang="en-US" sz="1500" dirty="0">
                <a:solidFill>
                  <a:srgbClr val="000000"/>
                </a:solidFill>
                <a:latin typeface="Arial" panose="020B0604020202020204" pitchFamily="34" charset="0"/>
                <a:cs typeface="Arial" panose="020B0604020202020204" pitchFamily="34" charset="0"/>
              </a:rPr>
              <a:t>Eliminates Qualified Immunity</a:t>
            </a:r>
          </a:p>
        </p:txBody>
      </p:sp>
      <p:sp>
        <p:nvSpPr>
          <p:cNvPr id="14" name="Text Placeholder 3"/>
          <p:cNvSpPr txBox="1">
            <a:spLocks/>
          </p:cNvSpPr>
          <p:nvPr/>
        </p:nvSpPr>
        <p:spPr>
          <a:xfrm>
            <a:off x="261400" y="2185291"/>
            <a:ext cx="6996650" cy="437393"/>
          </a:xfrm>
          <a:prstGeom prst="rect">
            <a:avLst/>
          </a:prstGeom>
          <a:solidFill>
            <a:schemeClr val="accent4">
              <a:lumMod val="60000"/>
              <a:lumOff val="40000"/>
            </a:schemeClr>
          </a:solidFill>
        </p:spPr>
        <p:txBody>
          <a:bodyPr/>
          <a:lstStyle>
            <a:lvl1pPr marL="228600" indent="-228600" algn="l" defTabSz="457200" rtl="0" eaLnBrk="1" latinLnBrk="0" hangingPunct="1">
              <a:spcBef>
                <a:spcPts val="0"/>
              </a:spcBef>
              <a:spcAft>
                <a:spcPts val="900"/>
              </a:spcAft>
              <a:buClr>
                <a:schemeClr val="accent2"/>
              </a:buClr>
              <a:buFont typeface="Arial"/>
              <a:buChar char="•"/>
              <a:defRPr sz="1600" kern="1200">
                <a:solidFill>
                  <a:schemeClr val="tx2"/>
                </a:solidFill>
                <a:latin typeface="+mn-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D7D31"/>
              </a:buClr>
              <a:buNone/>
            </a:pPr>
            <a:r>
              <a:rPr lang="en-US" sz="2100" dirty="0">
                <a:solidFill>
                  <a:schemeClr val="bg1"/>
                </a:solidFill>
                <a:latin typeface="Arial" panose="020B0604020202020204" pitchFamily="34" charset="0"/>
                <a:cs typeface="Arial" panose="020B0604020202020204" pitchFamily="34" charset="0"/>
              </a:rPr>
              <a:t>Law Enforcement “fixes” that Insurers find abhorrent</a:t>
            </a:r>
          </a:p>
        </p:txBody>
      </p:sp>
      <p:pic>
        <p:nvPicPr>
          <p:cNvPr id="4" name="Picture 3"/>
          <p:cNvPicPr>
            <a:picLocks noChangeAspect="1"/>
          </p:cNvPicPr>
          <p:nvPr/>
        </p:nvPicPr>
        <p:blipFill rotWithShape="1">
          <a:blip r:embed="rId4"/>
          <a:srcRect t="21705" b="38035"/>
          <a:stretch/>
        </p:blipFill>
        <p:spPr>
          <a:xfrm>
            <a:off x="5274412" y="4800345"/>
            <a:ext cx="3869588" cy="876301"/>
          </a:xfrm>
          <a:prstGeom prst="rect">
            <a:avLst/>
          </a:prstGeom>
        </p:spPr>
      </p:pic>
    </p:spTree>
    <p:custDataLst>
      <p:tags r:id="rId1"/>
    </p:custDataLst>
    <p:extLst>
      <p:ext uri="{BB962C8B-B14F-4D97-AF65-F5344CB8AC3E}">
        <p14:creationId xmlns:p14="http://schemas.microsoft.com/office/powerpoint/2010/main" val="268422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rot="1620392">
            <a:off x="7265087" y="1248800"/>
            <a:ext cx="2208500" cy="201534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950" dirty="0"/>
              <a:t>#6</a:t>
            </a:r>
          </a:p>
          <a:p>
            <a:pPr algn="ctr"/>
            <a:endParaRPr lang="en-US" sz="1350" dirty="0"/>
          </a:p>
        </p:txBody>
      </p:sp>
      <p:sp>
        <p:nvSpPr>
          <p:cNvPr id="13" name="Rectangle 12"/>
          <p:cNvSpPr/>
          <p:nvPr/>
        </p:nvSpPr>
        <p:spPr>
          <a:xfrm>
            <a:off x="0" y="857250"/>
            <a:ext cx="9144000" cy="721547"/>
          </a:xfrm>
          <a:prstGeom prst="rect">
            <a:avLst/>
          </a:prstGeom>
          <a:solidFill>
            <a:srgbClr val="6FACDE"/>
          </a:solidFill>
          <a:ln>
            <a:noFill/>
          </a:ln>
          <a:effectLst/>
        </p:spPr>
        <p:txBody>
          <a:bodyPr rtlCol="0" anchor="ctr"/>
          <a:lstStyle/>
          <a:p>
            <a:pPr algn="ctr" defTabSz="685800">
              <a:defRPr/>
            </a:pPr>
            <a:endParaRPr lang="en-US" sz="1350" kern="0">
              <a:solidFill>
                <a:srgbClr val="FFFFFF"/>
              </a:solidFill>
              <a:latin typeface="Arial"/>
            </a:endParaRPr>
          </a:p>
        </p:txBody>
      </p:sp>
      <p:sp>
        <p:nvSpPr>
          <p:cNvPr id="6" name="Title 2"/>
          <p:cNvSpPr txBox="1">
            <a:spLocks/>
          </p:cNvSpPr>
          <p:nvPr/>
        </p:nvSpPr>
        <p:spPr>
          <a:xfrm>
            <a:off x="261400" y="956063"/>
            <a:ext cx="5415500" cy="655671"/>
          </a:xfrm>
          <a:prstGeom prst="rect">
            <a:avLst/>
          </a:prstGeom>
        </p:spPr>
        <p:txBody>
          <a:bodyPr/>
          <a:lstStyle>
            <a:lvl1pPr algn="l" defTabSz="609585" rtl="0" eaLnBrk="1" latinLnBrk="0" hangingPunct="1">
              <a:spcBef>
                <a:spcPct val="0"/>
              </a:spcBef>
              <a:buNone/>
              <a:defRPr sz="3200" kern="1200">
                <a:solidFill>
                  <a:schemeClr val="accent1"/>
                </a:solidFill>
                <a:latin typeface="+mj-lt"/>
                <a:ea typeface="+mj-ea"/>
                <a:cs typeface="+mj-cs"/>
              </a:defRPr>
            </a:lvl1pPr>
          </a:lstStyle>
          <a:p>
            <a:pPr lvl="0">
              <a:defRPr/>
            </a:pPr>
            <a:r>
              <a:rPr lang="en-US" sz="3000" dirty="0">
                <a:solidFill>
                  <a:srgbClr val="FFFFFF"/>
                </a:solidFill>
              </a:rPr>
              <a:t>Top 10 Emerging Risks</a:t>
            </a:r>
            <a:endParaRPr lang="en-US" sz="3000" dirty="0">
              <a:solidFill>
                <a:srgbClr val="FFFFFF"/>
              </a:solidFill>
              <a:latin typeface="Arial"/>
            </a:endParaRPr>
          </a:p>
        </p:txBody>
      </p:sp>
      <p:sp>
        <p:nvSpPr>
          <p:cNvPr id="3" name="Rectangle 2"/>
          <p:cNvSpPr/>
          <p:nvPr/>
        </p:nvSpPr>
        <p:spPr>
          <a:xfrm>
            <a:off x="261400" y="1611733"/>
            <a:ext cx="2084673" cy="415498"/>
          </a:xfrm>
          <a:prstGeom prst="rect">
            <a:avLst/>
          </a:prstGeom>
        </p:spPr>
        <p:txBody>
          <a:bodyPr wrap="none">
            <a:spAutoFit/>
          </a:bodyPr>
          <a:lstStyle/>
          <a:p>
            <a:r>
              <a:rPr lang="en-US" sz="2100" dirty="0">
                <a:solidFill>
                  <a:schemeClr val="accent4"/>
                </a:solidFill>
              </a:rPr>
              <a:t>Law Enforcement</a:t>
            </a:r>
          </a:p>
        </p:txBody>
      </p:sp>
      <p:sp>
        <p:nvSpPr>
          <p:cNvPr id="10" name="Text Placeholder 3"/>
          <p:cNvSpPr txBox="1">
            <a:spLocks/>
          </p:cNvSpPr>
          <p:nvPr/>
        </p:nvSpPr>
        <p:spPr>
          <a:xfrm>
            <a:off x="261400" y="2151126"/>
            <a:ext cx="6996650" cy="437393"/>
          </a:xfrm>
          <a:prstGeom prst="rect">
            <a:avLst/>
          </a:prstGeom>
          <a:solidFill>
            <a:schemeClr val="accent4">
              <a:lumMod val="60000"/>
              <a:lumOff val="40000"/>
            </a:schemeClr>
          </a:solidFill>
        </p:spPr>
        <p:txBody>
          <a:bodyPr/>
          <a:lstStyle>
            <a:lvl1pPr marL="228600" indent="-228600" algn="l" defTabSz="457200" rtl="0" eaLnBrk="1" latinLnBrk="0" hangingPunct="1">
              <a:spcBef>
                <a:spcPts val="0"/>
              </a:spcBef>
              <a:spcAft>
                <a:spcPts val="900"/>
              </a:spcAft>
              <a:buClr>
                <a:schemeClr val="accent2"/>
              </a:buClr>
              <a:buFont typeface="Arial"/>
              <a:buChar char="•"/>
              <a:defRPr sz="1600" kern="1200">
                <a:solidFill>
                  <a:schemeClr val="tx2"/>
                </a:solidFill>
                <a:latin typeface="+mn-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D7D31"/>
              </a:buClr>
              <a:buNone/>
            </a:pPr>
            <a:r>
              <a:rPr lang="en-US" sz="2100" dirty="0">
                <a:solidFill>
                  <a:schemeClr val="bg1"/>
                </a:solidFill>
                <a:latin typeface="Arial" panose="020B0604020202020204" pitchFamily="34" charset="0"/>
                <a:cs typeface="Arial" panose="020B0604020202020204" pitchFamily="34" charset="0"/>
              </a:rPr>
              <a:t>Insurers are not keen on Law Enforcement risk</a:t>
            </a:r>
            <a:endParaRPr lang="en-US" sz="2100" dirty="0">
              <a:solidFill>
                <a:srgbClr val="000000"/>
              </a:solidFill>
              <a:latin typeface="Arial" panose="020B0604020202020204" pitchFamily="34" charset="0"/>
              <a:cs typeface="Arial" panose="020B0604020202020204" pitchFamily="34" charset="0"/>
            </a:endParaRPr>
          </a:p>
        </p:txBody>
      </p:sp>
      <p:sp>
        <p:nvSpPr>
          <p:cNvPr id="11" name="Content Placeholder 9"/>
          <p:cNvSpPr txBox="1">
            <a:spLocks/>
          </p:cNvSpPr>
          <p:nvPr/>
        </p:nvSpPr>
        <p:spPr>
          <a:xfrm>
            <a:off x="261400" y="2701038"/>
            <a:ext cx="38862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450"/>
              </a:spcBef>
              <a:spcAft>
                <a:spcPts val="450"/>
              </a:spcAft>
              <a:defRPr/>
            </a:pPr>
            <a:r>
              <a:rPr lang="en-US" sz="1800" dirty="0">
                <a:solidFill>
                  <a:srgbClr val="000000"/>
                </a:solidFill>
                <a:latin typeface="Arial" panose="020B0604020202020204" pitchFamily="34" charset="0"/>
                <a:cs typeface="Arial" panose="020B0604020202020204" pitchFamily="34" charset="0"/>
              </a:rPr>
              <a:t>Staffing is a crisis in some cities</a:t>
            </a:r>
          </a:p>
          <a:p>
            <a:pPr marL="171450" indent="-171450" defTabSz="685800">
              <a:spcBef>
                <a:spcPts val="450"/>
              </a:spcBef>
              <a:spcAft>
                <a:spcPts val="450"/>
              </a:spcAft>
              <a:defRPr/>
            </a:pPr>
            <a:r>
              <a:rPr lang="en-US" sz="1800" dirty="0">
                <a:solidFill>
                  <a:srgbClr val="000000"/>
                </a:solidFill>
                <a:latin typeface="Arial" panose="020B0604020202020204" pitchFamily="34" charset="0"/>
                <a:cs typeface="Arial" panose="020B0604020202020204" pitchFamily="34" charset="0"/>
              </a:rPr>
              <a:t>Public perception</a:t>
            </a:r>
          </a:p>
          <a:p>
            <a:pPr marL="171450" indent="-171450" defTabSz="685800">
              <a:spcBef>
                <a:spcPts val="450"/>
              </a:spcBef>
              <a:spcAft>
                <a:spcPts val="450"/>
              </a:spcAft>
              <a:defRPr/>
            </a:pPr>
            <a:r>
              <a:rPr lang="en-US" sz="1800" dirty="0">
                <a:solidFill>
                  <a:srgbClr val="000000"/>
                </a:solidFill>
                <a:latin typeface="Arial" panose="020B0604020202020204" pitchFamily="34" charset="0"/>
                <a:cs typeface="Arial" panose="020B0604020202020204" pitchFamily="34" charset="0"/>
              </a:rPr>
              <a:t>Continuing media coverage</a:t>
            </a:r>
          </a:p>
          <a:p>
            <a:pPr marL="171450" indent="-171450" defTabSz="685800">
              <a:spcBef>
                <a:spcPts val="450"/>
              </a:spcBef>
              <a:spcAft>
                <a:spcPts val="450"/>
              </a:spcAft>
              <a:defRPr/>
            </a:pPr>
            <a:r>
              <a:rPr lang="en-US" sz="1800" dirty="0">
                <a:solidFill>
                  <a:srgbClr val="000000"/>
                </a:solidFill>
                <a:latin typeface="Arial" panose="020B0604020202020204" pitchFamily="34" charset="0"/>
                <a:cs typeface="Arial" panose="020B0604020202020204" pitchFamily="34" charset="0"/>
              </a:rPr>
              <a:t>Changes in law</a:t>
            </a:r>
          </a:p>
          <a:p>
            <a:pPr marL="514350" lvl="1" indent="-171450" defTabSz="685800">
              <a:spcBef>
                <a:spcPts val="450"/>
              </a:spcBef>
              <a:spcAft>
                <a:spcPts val="450"/>
              </a:spcAft>
              <a:defRPr/>
            </a:pPr>
            <a:r>
              <a:rPr lang="en-US" sz="1800" dirty="0">
                <a:solidFill>
                  <a:srgbClr val="000000"/>
                </a:solidFill>
                <a:latin typeface="Arial" panose="020B0604020202020204" pitchFamily="34" charset="0"/>
                <a:cs typeface="Arial" panose="020B0604020202020204" pitchFamily="34" charset="0"/>
              </a:rPr>
              <a:t>Colorado</a:t>
            </a:r>
          </a:p>
          <a:p>
            <a:pPr marL="514350" lvl="1" indent="-171450" defTabSz="685800">
              <a:spcBef>
                <a:spcPts val="450"/>
              </a:spcBef>
              <a:spcAft>
                <a:spcPts val="450"/>
              </a:spcAft>
              <a:defRPr/>
            </a:pPr>
            <a:r>
              <a:rPr lang="en-US" sz="1800" dirty="0">
                <a:solidFill>
                  <a:srgbClr val="000000"/>
                </a:solidFill>
                <a:latin typeface="Arial" panose="020B0604020202020204" pitchFamily="34" charset="0"/>
                <a:cs typeface="Arial" panose="020B0604020202020204" pitchFamily="34" charset="0"/>
              </a:rPr>
              <a:t>New Mexico</a:t>
            </a:r>
          </a:p>
          <a:p>
            <a:pPr marL="514350" lvl="1" indent="-171450" defTabSz="685800">
              <a:spcBef>
                <a:spcPts val="450"/>
              </a:spcBef>
              <a:spcAft>
                <a:spcPts val="450"/>
              </a:spcAft>
              <a:defRPr/>
            </a:pPr>
            <a:r>
              <a:rPr lang="en-US" sz="1800" dirty="0">
                <a:solidFill>
                  <a:srgbClr val="000000"/>
                </a:solidFill>
                <a:latin typeface="Arial" panose="020B0604020202020204" pitchFamily="34" charset="0"/>
                <a:cs typeface="Arial" panose="020B0604020202020204" pitchFamily="34" charset="0"/>
              </a:rPr>
              <a:t>Who’s next?</a:t>
            </a:r>
          </a:p>
          <a:p>
            <a:pPr marL="171450" indent="-171450" defTabSz="685800">
              <a:spcBef>
                <a:spcPts val="450"/>
              </a:spcBef>
              <a:spcAft>
                <a:spcPts val="450"/>
              </a:spcAft>
              <a:defRPr/>
            </a:pPr>
            <a:r>
              <a:rPr lang="en-US" sz="1800" u="sng" dirty="0">
                <a:solidFill>
                  <a:srgbClr val="000000"/>
                </a:solidFill>
                <a:latin typeface="Arial" panose="020B0604020202020204" pitchFamily="34" charset="0"/>
                <a:cs typeface="Arial" panose="020B0604020202020204" pitchFamily="34" charset="0"/>
              </a:rPr>
              <a:t>Qualified Immunity</a:t>
            </a:r>
          </a:p>
        </p:txBody>
      </p:sp>
      <p:pic>
        <p:nvPicPr>
          <p:cNvPr id="12" name="object 3"/>
          <p:cNvPicPr>
            <a:picLocks/>
          </p:cNvPicPr>
          <p:nvPr/>
        </p:nvPicPr>
        <p:blipFill>
          <a:blip r:embed="rId4" cstate="print"/>
          <a:stretch>
            <a:fillRect/>
          </a:stretch>
        </p:blipFill>
        <p:spPr>
          <a:xfrm>
            <a:off x="6082059" y="3304645"/>
            <a:ext cx="3061941" cy="1343555"/>
          </a:xfrm>
          <a:prstGeom prst="rect">
            <a:avLst/>
          </a:prstGeom>
          <a:ln>
            <a:noFill/>
          </a:ln>
          <a:effectLst>
            <a:outerShdw blurRad="292100" dist="139700" dir="2700000" algn="tl" rotWithShape="0">
              <a:srgbClr val="333333">
                <a:alpha val="65000"/>
              </a:srgbClr>
            </a:outerShdw>
          </a:effectLst>
        </p:spPr>
      </p:pic>
      <p:pic>
        <p:nvPicPr>
          <p:cNvPr id="14" name="object 4"/>
          <p:cNvPicPr/>
          <p:nvPr/>
        </p:nvPicPr>
        <p:blipFill>
          <a:blip r:embed="rId5" cstate="print"/>
          <a:stretch>
            <a:fillRect/>
          </a:stretch>
        </p:blipFill>
        <p:spPr>
          <a:xfrm>
            <a:off x="6082059" y="4432767"/>
            <a:ext cx="3061941" cy="127184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43488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Climate Change and Increasing Losses for the Industry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527" y="1717842"/>
            <a:ext cx="7370451" cy="3991112"/>
          </a:xfrm>
        </p:spPr>
      </p:pic>
      <p:cxnSp>
        <p:nvCxnSpPr>
          <p:cNvPr id="5" name="Straight Arrow Connector 4"/>
          <p:cNvCxnSpPr/>
          <p:nvPr/>
        </p:nvCxnSpPr>
        <p:spPr>
          <a:xfrm flipV="1">
            <a:off x="2558242" y="2571750"/>
            <a:ext cx="3429000" cy="7120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1620392">
            <a:off x="7551753" y="2851626"/>
            <a:ext cx="1806947" cy="3652478"/>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600" dirty="0"/>
              <a:t>#5</a:t>
            </a:r>
          </a:p>
          <a:p>
            <a:pPr algn="ctr"/>
            <a:endParaRPr lang="en-US" dirty="0"/>
          </a:p>
        </p:txBody>
      </p:sp>
    </p:spTree>
    <p:extLst>
      <p:ext uri="{BB962C8B-B14F-4D97-AF65-F5344CB8AC3E}">
        <p14:creationId xmlns:p14="http://schemas.microsoft.com/office/powerpoint/2010/main" val="101166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2020 &amp; 2021…</a:t>
            </a:r>
          </a:p>
        </p:txBody>
      </p:sp>
      <p:sp>
        <p:nvSpPr>
          <p:cNvPr id="4" name="Date Placeholder 3"/>
          <p:cNvSpPr>
            <a:spLocks noGrp="1"/>
          </p:cNvSpPr>
          <p:nvPr>
            <p:ph type="dt" sz="half" idx="10"/>
          </p:nvPr>
        </p:nvSpPr>
        <p:spPr/>
        <p:txBody>
          <a:bodyPr/>
          <a:lstStyle/>
          <a:p>
            <a:pPr>
              <a:defRPr/>
            </a:pPr>
            <a:fld id="{6D02C06D-F221-4F48-AF24-116453DCB338}" type="datetime1">
              <a:rPr lang="en-US" smtClean="0"/>
              <a:pPr>
                <a:defRPr/>
              </a:pPr>
              <a:t>10/26/2023</a:t>
            </a:fld>
            <a:endParaRPr lang="en-US"/>
          </a:p>
        </p:txBody>
      </p:sp>
      <p:sp>
        <p:nvSpPr>
          <p:cNvPr id="5" name="Slide Number Placeholder 4"/>
          <p:cNvSpPr>
            <a:spLocks noGrp="1"/>
          </p:cNvSpPr>
          <p:nvPr>
            <p:ph type="sldNum" sz="quarter" idx="12"/>
          </p:nvPr>
        </p:nvSpPr>
        <p:spPr/>
        <p:txBody>
          <a:bodyPr/>
          <a:lstStyle/>
          <a:p>
            <a:pPr>
              <a:defRPr/>
            </a:pPr>
            <a:fld id="{A42C2732-F38A-471A-964F-76BE4EB45AEB}" type="slidenum">
              <a:rPr lang="en-US" smtClean="0"/>
              <a:pPr>
                <a:defRPr/>
              </a:pPr>
              <a:t>23</a:t>
            </a:fld>
            <a:endParaRPr lang="en-US"/>
          </a:p>
        </p:txBody>
      </p:sp>
      <p:sp>
        <p:nvSpPr>
          <p:cNvPr id="3" name="Content Placeholder 2"/>
          <p:cNvSpPr>
            <a:spLocks noGrp="1"/>
          </p:cNvSpPr>
          <p:nvPr>
            <p:ph idx="1"/>
          </p:nvPr>
        </p:nvSpPr>
        <p:spPr>
          <a:xfrm>
            <a:off x="859549" y="2841222"/>
            <a:ext cx="11070189" cy="5380523"/>
          </a:xfrm>
        </p:spPr>
        <p:txBody>
          <a:bodyPr/>
          <a:lstStyle/>
          <a:p>
            <a:endParaRPr lang="en-US" dirty="0"/>
          </a:p>
        </p:txBody>
      </p:sp>
      <p:pic>
        <p:nvPicPr>
          <p:cNvPr id="1026" name="Picture 2" descr="4315e940-4697-4d30-aad3-c31448fcfcad@namprd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25" y="278135"/>
            <a:ext cx="8591121" cy="644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6457950" y="-36863"/>
            <a:ext cx="2901948" cy="2755631"/>
          </a:xfrm>
          <a:prstGeom prst="rect">
            <a:avLst/>
          </a:prstGeom>
        </p:spPr>
      </p:pic>
      <p:sp>
        <p:nvSpPr>
          <p:cNvPr id="8" name="Oval 7"/>
          <p:cNvSpPr/>
          <p:nvPr/>
        </p:nvSpPr>
        <p:spPr>
          <a:xfrm>
            <a:off x="3991555" y="2512612"/>
            <a:ext cx="3252083" cy="28783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857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a:off x="5458968" y="4322826"/>
            <a:ext cx="0" cy="1353819"/>
          </a:xfrm>
          <a:prstGeom prst="line">
            <a:avLst/>
          </a:prstGeom>
          <a:ln w="76200">
            <a:solidFill>
              <a:schemeClr val="tx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Oval 1"/>
          <p:cNvSpPr/>
          <p:nvPr/>
        </p:nvSpPr>
        <p:spPr>
          <a:xfrm rot="1620392">
            <a:off x="7265087" y="1248800"/>
            <a:ext cx="2208500" cy="2015342"/>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950" dirty="0"/>
              <a:t>#5</a:t>
            </a:r>
          </a:p>
          <a:p>
            <a:pPr algn="ctr"/>
            <a:endParaRPr lang="en-US" sz="1350" dirty="0"/>
          </a:p>
        </p:txBody>
      </p:sp>
      <p:sp>
        <p:nvSpPr>
          <p:cNvPr id="13" name="Rectangle 12"/>
          <p:cNvSpPr/>
          <p:nvPr/>
        </p:nvSpPr>
        <p:spPr>
          <a:xfrm>
            <a:off x="0" y="857250"/>
            <a:ext cx="9144000" cy="721547"/>
          </a:xfrm>
          <a:prstGeom prst="rect">
            <a:avLst/>
          </a:prstGeom>
          <a:solidFill>
            <a:srgbClr val="6FACDE"/>
          </a:solidFill>
          <a:ln>
            <a:noFill/>
          </a:ln>
          <a:effectLst/>
        </p:spPr>
        <p:txBody>
          <a:bodyPr rtlCol="0" anchor="ctr"/>
          <a:lstStyle/>
          <a:p>
            <a:pPr algn="ctr" defTabSz="685800">
              <a:defRPr/>
            </a:pPr>
            <a:endParaRPr lang="en-US" sz="1350" kern="0">
              <a:solidFill>
                <a:srgbClr val="FFFFFF"/>
              </a:solidFill>
              <a:latin typeface="Arial"/>
            </a:endParaRPr>
          </a:p>
        </p:txBody>
      </p:sp>
      <p:sp>
        <p:nvSpPr>
          <p:cNvPr id="6" name="Title 2"/>
          <p:cNvSpPr txBox="1">
            <a:spLocks/>
          </p:cNvSpPr>
          <p:nvPr/>
        </p:nvSpPr>
        <p:spPr>
          <a:xfrm>
            <a:off x="261400" y="956063"/>
            <a:ext cx="5415500" cy="655671"/>
          </a:xfrm>
          <a:prstGeom prst="rect">
            <a:avLst/>
          </a:prstGeom>
        </p:spPr>
        <p:txBody>
          <a:bodyPr/>
          <a:lstStyle>
            <a:lvl1pPr algn="l" defTabSz="609585" rtl="0" eaLnBrk="1" latinLnBrk="0" hangingPunct="1">
              <a:spcBef>
                <a:spcPct val="0"/>
              </a:spcBef>
              <a:buNone/>
              <a:defRPr sz="3200" kern="1200">
                <a:solidFill>
                  <a:schemeClr val="accent1"/>
                </a:solidFill>
                <a:latin typeface="+mj-lt"/>
                <a:ea typeface="+mj-ea"/>
                <a:cs typeface="+mj-cs"/>
              </a:defRPr>
            </a:lvl1pPr>
          </a:lstStyle>
          <a:p>
            <a:pPr lvl="0">
              <a:defRPr/>
            </a:pPr>
            <a:r>
              <a:rPr lang="en-US" sz="3000" dirty="0">
                <a:solidFill>
                  <a:srgbClr val="FFFFFF"/>
                </a:solidFill>
              </a:rPr>
              <a:t>Top 10 Emerging Risks</a:t>
            </a:r>
            <a:endParaRPr lang="en-US" sz="3000" dirty="0">
              <a:solidFill>
                <a:srgbClr val="FFFFFF"/>
              </a:solidFill>
              <a:latin typeface="Arial"/>
            </a:endParaRPr>
          </a:p>
        </p:txBody>
      </p:sp>
      <p:sp>
        <p:nvSpPr>
          <p:cNvPr id="3" name="Rectangle 2"/>
          <p:cNvSpPr/>
          <p:nvPr/>
        </p:nvSpPr>
        <p:spPr>
          <a:xfrm>
            <a:off x="261400" y="1611733"/>
            <a:ext cx="3822778" cy="415498"/>
          </a:xfrm>
          <a:prstGeom prst="rect">
            <a:avLst/>
          </a:prstGeom>
        </p:spPr>
        <p:txBody>
          <a:bodyPr wrap="none">
            <a:spAutoFit/>
          </a:bodyPr>
          <a:lstStyle/>
          <a:p>
            <a:r>
              <a:rPr lang="en-US" sz="2100" dirty="0">
                <a:solidFill>
                  <a:schemeClr val="accent4"/>
                </a:solidFill>
              </a:rPr>
              <a:t>Climate Change &amp; Risk Mitigation</a:t>
            </a:r>
          </a:p>
        </p:txBody>
      </p:sp>
      <p:sp>
        <p:nvSpPr>
          <p:cNvPr id="7" name="Rounded Rectangle 6"/>
          <p:cNvSpPr/>
          <p:nvPr/>
        </p:nvSpPr>
        <p:spPr>
          <a:xfrm>
            <a:off x="387679" y="2631186"/>
            <a:ext cx="1682496" cy="886968"/>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2100" dirty="0">
                <a:latin typeface="Arial" panose="020B0604020202020204" pitchFamily="34" charset="0"/>
                <a:cs typeface="Arial" panose="020B0604020202020204" pitchFamily="34" charset="0"/>
              </a:rPr>
              <a:t>Better laws</a:t>
            </a:r>
          </a:p>
        </p:txBody>
      </p:sp>
      <p:sp>
        <p:nvSpPr>
          <p:cNvPr id="11" name="Rounded Rectangle 10"/>
          <p:cNvSpPr/>
          <p:nvPr/>
        </p:nvSpPr>
        <p:spPr>
          <a:xfrm>
            <a:off x="2567761" y="2603754"/>
            <a:ext cx="1682496" cy="886968"/>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2100" dirty="0">
                <a:latin typeface="Arial" panose="020B0604020202020204" pitchFamily="34" charset="0"/>
                <a:cs typeface="Arial" panose="020B0604020202020204" pitchFamily="34" charset="0"/>
              </a:rPr>
              <a:t>Shared Risk Financing</a:t>
            </a:r>
          </a:p>
        </p:txBody>
      </p:sp>
      <p:sp>
        <p:nvSpPr>
          <p:cNvPr id="12" name="Rounded Rectangle 11"/>
          <p:cNvSpPr/>
          <p:nvPr/>
        </p:nvSpPr>
        <p:spPr>
          <a:xfrm>
            <a:off x="387679" y="3879342"/>
            <a:ext cx="1682496" cy="886968"/>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2100" dirty="0">
                <a:latin typeface="Arial" panose="020B0604020202020204" pitchFamily="34" charset="0"/>
                <a:cs typeface="Arial" panose="020B0604020202020204" pitchFamily="34" charset="0"/>
              </a:rPr>
              <a:t>More Secure Buildings</a:t>
            </a:r>
          </a:p>
        </p:txBody>
      </p:sp>
      <p:sp>
        <p:nvSpPr>
          <p:cNvPr id="14" name="Rounded Rectangle 13"/>
          <p:cNvSpPr/>
          <p:nvPr/>
        </p:nvSpPr>
        <p:spPr>
          <a:xfrm>
            <a:off x="2567761" y="3879342"/>
            <a:ext cx="1682496" cy="886968"/>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2100" dirty="0">
                <a:latin typeface="Arial" panose="020B0604020202020204" pitchFamily="34" charset="0"/>
                <a:cs typeface="Arial" panose="020B0604020202020204" pitchFamily="34" charset="0"/>
              </a:rPr>
              <a:t>Technology!</a:t>
            </a:r>
          </a:p>
        </p:txBody>
      </p:sp>
      <p:sp>
        <p:nvSpPr>
          <p:cNvPr id="10" name="Flowchart: Document 9"/>
          <p:cNvSpPr/>
          <p:nvPr/>
        </p:nvSpPr>
        <p:spPr>
          <a:xfrm>
            <a:off x="5394960" y="2882036"/>
            <a:ext cx="2194560" cy="1586484"/>
          </a:xfrm>
          <a:prstGeom prst="flowChartDocumen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Impact of Hurricane Andrew</a:t>
            </a:r>
          </a:p>
        </p:txBody>
      </p:sp>
    </p:spTree>
    <p:custDataLst>
      <p:tags r:id="rId1"/>
    </p:custDataLst>
    <p:extLst>
      <p:ext uri="{BB962C8B-B14F-4D97-AF65-F5344CB8AC3E}">
        <p14:creationId xmlns:p14="http://schemas.microsoft.com/office/powerpoint/2010/main" val="115987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5720334" y="2602924"/>
            <a:ext cx="1690116" cy="1690116"/>
          </a:xfrm>
          <a:prstGeom prst="rect">
            <a:avLst/>
          </a:prstGeom>
        </p:spPr>
      </p:pic>
      <p:sp>
        <p:nvSpPr>
          <p:cNvPr id="2" name="Oval 1"/>
          <p:cNvSpPr/>
          <p:nvPr/>
        </p:nvSpPr>
        <p:spPr>
          <a:xfrm rot="1620392">
            <a:off x="7265087" y="1248800"/>
            <a:ext cx="2208500" cy="201534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950" dirty="0"/>
              <a:t>#4</a:t>
            </a:r>
          </a:p>
          <a:p>
            <a:pPr algn="ctr"/>
            <a:endParaRPr lang="en-US" sz="1350" dirty="0"/>
          </a:p>
        </p:txBody>
      </p:sp>
      <p:sp>
        <p:nvSpPr>
          <p:cNvPr id="13" name="Rectangle 12"/>
          <p:cNvSpPr/>
          <p:nvPr/>
        </p:nvSpPr>
        <p:spPr>
          <a:xfrm>
            <a:off x="0" y="857250"/>
            <a:ext cx="9144000" cy="721547"/>
          </a:xfrm>
          <a:prstGeom prst="rect">
            <a:avLst/>
          </a:prstGeom>
          <a:solidFill>
            <a:srgbClr val="6FACDE"/>
          </a:solidFill>
          <a:ln>
            <a:noFill/>
          </a:ln>
          <a:effectLst/>
        </p:spPr>
        <p:txBody>
          <a:bodyPr rtlCol="0" anchor="ctr"/>
          <a:lstStyle/>
          <a:p>
            <a:pPr algn="ctr" defTabSz="685800">
              <a:defRPr/>
            </a:pPr>
            <a:endParaRPr lang="en-US" sz="1350" kern="0">
              <a:solidFill>
                <a:srgbClr val="FFFFFF"/>
              </a:solidFill>
              <a:latin typeface="Arial"/>
            </a:endParaRPr>
          </a:p>
        </p:txBody>
      </p:sp>
      <p:sp>
        <p:nvSpPr>
          <p:cNvPr id="6" name="Title 2"/>
          <p:cNvSpPr txBox="1">
            <a:spLocks/>
          </p:cNvSpPr>
          <p:nvPr/>
        </p:nvSpPr>
        <p:spPr>
          <a:xfrm>
            <a:off x="261400" y="956063"/>
            <a:ext cx="5415500" cy="655671"/>
          </a:xfrm>
          <a:prstGeom prst="rect">
            <a:avLst/>
          </a:prstGeom>
        </p:spPr>
        <p:txBody>
          <a:bodyPr/>
          <a:lstStyle>
            <a:lvl1pPr algn="l" defTabSz="609585" rtl="0" eaLnBrk="1" latinLnBrk="0" hangingPunct="1">
              <a:spcBef>
                <a:spcPct val="0"/>
              </a:spcBef>
              <a:buNone/>
              <a:defRPr sz="3200" kern="1200">
                <a:solidFill>
                  <a:schemeClr val="accent1"/>
                </a:solidFill>
                <a:latin typeface="+mj-lt"/>
                <a:ea typeface="+mj-ea"/>
                <a:cs typeface="+mj-cs"/>
              </a:defRPr>
            </a:lvl1pPr>
          </a:lstStyle>
          <a:p>
            <a:pPr lvl="0">
              <a:defRPr/>
            </a:pPr>
            <a:r>
              <a:rPr lang="en-US" sz="3000" dirty="0">
                <a:solidFill>
                  <a:srgbClr val="FFFFFF"/>
                </a:solidFill>
              </a:rPr>
              <a:t>Top 10 Emerging Risks</a:t>
            </a:r>
            <a:endParaRPr lang="en-US" sz="3000" dirty="0">
              <a:solidFill>
                <a:srgbClr val="FFFFFF"/>
              </a:solidFill>
              <a:latin typeface="Arial"/>
            </a:endParaRPr>
          </a:p>
        </p:txBody>
      </p:sp>
      <p:sp>
        <p:nvSpPr>
          <p:cNvPr id="3" name="Rectangle 2"/>
          <p:cNvSpPr/>
          <p:nvPr/>
        </p:nvSpPr>
        <p:spPr>
          <a:xfrm>
            <a:off x="261400" y="1611733"/>
            <a:ext cx="821059" cy="415498"/>
          </a:xfrm>
          <a:prstGeom prst="rect">
            <a:avLst/>
          </a:prstGeom>
        </p:spPr>
        <p:txBody>
          <a:bodyPr wrap="none">
            <a:spAutoFit/>
          </a:bodyPr>
          <a:lstStyle/>
          <a:p>
            <a:r>
              <a:rPr lang="en-US" sz="2100" dirty="0">
                <a:solidFill>
                  <a:schemeClr val="accent4"/>
                </a:solidFill>
              </a:rPr>
              <a:t>Cyber</a:t>
            </a:r>
          </a:p>
        </p:txBody>
      </p:sp>
      <p:pic>
        <p:nvPicPr>
          <p:cNvPr id="4" name="Picture 3"/>
          <p:cNvPicPr>
            <a:picLocks noChangeAspect="1"/>
          </p:cNvPicPr>
          <p:nvPr/>
        </p:nvPicPr>
        <p:blipFill>
          <a:blip r:embed="rId5"/>
          <a:stretch>
            <a:fillRect/>
          </a:stretch>
        </p:blipFill>
        <p:spPr>
          <a:xfrm>
            <a:off x="379378" y="2661529"/>
            <a:ext cx="2258764" cy="1572905"/>
          </a:xfrm>
          <a:prstGeom prst="rect">
            <a:avLst/>
          </a:prstGeom>
        </p:spPr>
      </p:pic>
      <p:sp>
        <p:nvSpPr>
          <p:cNvPr id="5" name="Rectangle 4"/>
          <p:cNvSpPr/>
          <p:nvPr/>
        </p:nvSpPr>
        <p:spPr>
          <a:xfrm>
            <a:off x="568876" y="4362686"/>
            <a:ext cx="1751750" cy="784830"/>
          </a:xfrm>
          <a:prstGeom prst="rect">
            <a:avLst/>
          </a:prstGeom>
        </p:spPr>
        <p:txBody>
          <a:bodyPr wrap="square">
            <a:spAutoFit/>
          </a:bodyPr>
          <a:lstStyle/>
          <a:p>
            <a:pPr algn="ctr"/>
            <a:r>
              <a:rPr lang="en-US" sz="1500" dirty="0">
                <a:solidFill>
                  <a:srgbClr val="000000"/>
                </a:solidFill>
                <a:latin typeface="Arial" panose="020B0604020202020204" pitchFamily="34" charset="0"/>
                <a:cs typeface="Arial" panose="020B0604020202020204" pitchFamily="34" charset="0"/>
              </a:rPr>
              <a:t>The Ukraine War was actually good for Cyber Insurers </a:t>
            </a:r>
          </a:p>
        </p:txBody>
      </p:sp>
      <p:pic>
        <p:nvPicPr>
          <p:cNvPr id="7" name="Picture 6"/>
          <p:cNvPicPr>
            <a:picLocks noChangeAspect="1"/>
          </p:cNvPicPr>
          <p:nvPr/>
        </p:nvPicPr>
        <p:blipFill rotWithShape="1">
          <a:blip r:embed="rId6"/>
          <a:srcRect l="4762" r="15168"/>
          <a:stretch/>
        </p:blipFill>
        <p:spPr>
          <a:xfrm>
            <a:off x="2969150" y="2661529"/>
            <a:ext cx="2231136" cy="1572905"/>
          </a:xfrm>
          <a:prstGeom prst="rect">
            <a:avLst/>
          </a:prstGeom>
        </p:spPr>
      </p:pic>
      <p:sp>
        <p:nvSpPr>
          <p:cNvPr id="11" name="Rectangle 10"/>
          <p:cNvSpPr/>
          <p:nvPr/>
        </p:nvSpPr>
        <p:spPr>
          <a:xfrm>
            <a:off x="3208843" y="4362685"/>
            <a:ext cx="1751750" cy="784830"/>
          </a:xfrm>
          <a:prstGeom prst="rect">
            <a:avLst/>
          </a:prstGeom>
        </p:spPr>
        <p:txBody>
          <a:bodyPr wrap="square">
            <a:spAutoFit/>
          </a:bodyPr>
          <a:lstStyle/>
          <a:p>
            <a:pPr algn="ctr"/>
            <a:r>
              <a:rPr lang="en-US" sz="1500" dirty="0">
                <a:solidFill>
                  <a:srgbClr val="000000"/>
                </a:solidFill>
                <a:latin typeface="Arial" panose="020B0604020202020204" pitchFamily="34" charset="0"/>
                <a:cs typeface="Arial" panose="020B0604020202020204" pitchFamily="34" charset="0"/>
              </a:rPr>
              <a:t>US Government is concerned about the threat</a:t>
            </a:r>
          </a:p>
        </p:txBody>
      </p:sp>
      <p:sp>
        <p:nvSpPr>
          <p:cNvPr id="14" name="Rectangle 13"/>
          <p:cNvSpPr/>
          <p:nvPr/>
        </p:nvSpPr>
        <p:spPr>
          <a:xfrm>
            <a:off x="5720334" y="4373113"/>
            <a:ext cx="1751750" cy="784830"/>
          </a:xfrm>
          <a:prstGeom prst="rect">
            <a:avLst/>
          </a:prstGeom>
        </p:spPr>
        <p:txBody>
          <a:bodyPr wrap="square">
            <a:spAutoFit/>
          </a:bodyPr>
          <a:lstStyle/>
          <a:p>
            <a:pPr algn="ctr"/>
            <a:r>
              <a:rPr lang="en-US" sz="1500" dirty="0">
                <a:solidFill>
                  <a:srgbClr val="000000"/>
                </a:solidFill>
                <a:latin typeface="Arial" panose="020B0604020202020204" pitchFamily="34" charset="0"/>
                <a:cs typeface="Arial" panose="020B0604020202020204" pitchFamily="34" charset="0"/>
              </a:rPr>
              <a:t>Federal Agencies are coordinating responses</a:t>
            </a:r>
          </a:p>
        </p:txBody>
      </p:sp>
    </p:spTree>
    <p:custDataLst>
      <p:tags r:id="rId1"/>
    </p:custDataLst>
    <p:extLst>
      <p:ext uri="{BB962C8B-B14F-4D97-AF65-F5344CB8AC3E}">
        <p14:creationId xmlns:p14="http://schemas.microsoft.com/office/powerpoint/2010/main" val="210312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Rising Inflation and The Debt Crisis</a:t>
            </a:r>
            <a:endParaRPr lang="en-US" dirty="0"/>
          </a:p>
        </p:txBody>
      </p:sp>
      <p:sp>
        <p:nvSpPr>
          <p:cNvPr id="3" name="Content Placeholder 2"/>
          <p:cNvSpPr>
            <a:spLocks noGrp="1"/>
          </p:cNvSpPr>
          <p:nvPr>
            <p:ph idx="1"/>
          </p:nvPr>
        </p:nvSpPr>
        <p:spPr/>
        <p:txBody>
          <a:bodyPr>
            <a:normAutofit fontScale="85000" lnSpcReduction="10000"/>
          </a:bodyPr>
          <a:lstStyle/>
          <a:p>
            <a:r>
              <a:rPr lang="en-US" dirty="0"/>
              <a:t>The last time we conquered inflation was referred to as the Great Moderation and it took from the 1980’s to 2007.  The cure was the Central Bank and the focus on supply-side reforms.</a:t>
            </a:r>
          </a:p>
          <a:p>
            <a:r>
              <a:rPr lang="en-US" dirty="0"/>
              <a:t>The response to the pandemic was a flooding of money from governments to the public which ushered in the return of inflation.</a:t>
            </a:r>
          </a:p>
          <a:p>
            <a:r>
              <a:rPr lang="en-US" dirty="0"/>
              <a:t>Inflation impedes the economic growth and hurts governments and can result in recession which is likely.  This prevents governments from investing in technologies, health care and other services.</a:t>
            </a:r>
          </a:p>
          <a:p>
            <a:r>
              <a:rPr lang="en-US" dirty="0"/>
              <a:t>In a severe recession the result might place stress on the ability of governments to pay debt as well as corporations.</a:t>
            </a:r>
          </a:p>
        </p:txBody>
      </p:sp>
      <p:sp>
        <p:nvSpPr>
          <p:cNvPr id="4" name="Date Placeholder 3"/>
          <p:cNvSpPr>
            <a:spLocks noGrp="1"/>
          </p:cNvSpPr>
          <p:nvPr>
            <p:ph type="dt" sz="half" idx="10"/>
          </p:nvPr>
        </p:nvSpPr>
        <p:spPr/>
        <p:txBody>
          <a:bodyPr/>
          <a:lstStyle/>
          <a:p>
            <a:fld id="{6D02C06D-F221-4F48-AF24-116453DCB338}" type="datetime1">
              <a:rPr lang="en-US" smtClean="0"/>
              <a:pPr/>
              <a:t>10/26/2023</a:t>
            </a:fld>
            <a:endParaRPr lang="en-US"/>
          </a:p>
        </p:txBody>
      </p:sp>
      <p:sp>
        <p:nvSpPr>
          <p:cNvPr id="5" name="Slide Number Placeholder 4"/>
          <p:cNvSpPr>
            <a:spLocks noGrp="1"/>
          </p:cNvSpPr>
          <p:nvPr>
            <p:ph type="sldNum" sz="quarter" idx="12"/>
          </p:nvPr>
        </p:nvSpPr>
        <p:spPr/>
        <p:txBody>
          <a:bodyPr/>
          <a:lstStyle/>
          <a:p>
            <a:fld id="{A42C2732-F38A-471A-964F-76BE4EB45AEB}" type="slidenum">
              <a:rPr lang="en-US" smtClean="0"/>
              <a:pPr/>
              <a:t>26</a:t>
            </a:fld>
            <a:endParaRPr lang="en-US"/>
          </a:p>
        </p:txBody>
      </p:sp>
      <p:sp>
        <p:nvSpPr>
          <p:cNvPr id="6" name="Oval 5"/>
          <p:cNvSpPr/>
          <p:nvPr/>
        </p:nvSpPr>
        <p:spPr>
          <a:xfrm rot="1620392">
            <a:off x="7350117" y="153206"/>
            <a:ext cx="1577910" cy="152514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600" dirty="0"/>
              <a:t>#3</a:t>
            </a:r>
          </a:p>
          <a:p>
            <a:pPr algn="ctr"/>
            <a:endParaRPr lang="en-US" dirty="0"/>
          </a:p>
        </p:txBody>
      </p:sp>
    </p:spTree>
    <p:extLst>
      <p:ext uri="{BB962C8B-B14F-4D97-AF65-F5344CB8AC3E}">
        <p14:creationId xmlns:p14="http://schemas.microsoft.com/office/powerpoint/2010/main" val="3839088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76744" y="508001"/>
            <a:ext cx="7225146" cy="5848350"/>
          </a:xfrm>
          <a:prstGeom prst="rect">
            <a:avLst/>
          </a:prstGeom>
        </p:spPr>
      </p:pic>
      <p:sp>
        <p:nvSpPr>
          <p:cNvPr id="4" name="Date Placeholder 3"/>
          <p:cNvSpPr>
            <a:spLocks noGrp="1"/>
          </p:cNvSpPr>
          <p:nvPr>
            <p:ph type="dt" sz="half" idx="10"/>
          </p:nvPr>
        </p:nvSpPr>
        <p:spPr/>
        <p:txBody>
          <a:bodyPr/>
          <a:lstStyle/>
          <a:p>
            <a:fld id="{614800BE-FC49-4E91-8CEB-3E1F8F1D3AA4}" type="datetime1">
              <a:rPr lang="en-US" smtClean="0"/>
              <a:t>10/26/2023</a:t>
            </a:fld>
            <a:endParaRPr lang="en-US"/>
          </a:p>
        </p:txBody>
      </p:sp>
      <p:sp>
        <p:nvSpPr>
          <p:cNvPr id="5" name="Slide Number Placeholder 4"/>
          <p:cNvSpPr>
            <a:spLocks noGrp="1"/>
          </p:cNvSpPr>
          <p:nvPr>
            <p:ph type="sldNum" sz="quarter" idx="12"/>
          </p:nvPr>
        </p:nvSpPr>
        <p:spPr/>
        <p:txBody>
          <a:bodyPr/>
          <a:lstStyle/>
          <a:p>
            <a:fld id="{92F2956A-57BA-1E41-A8BE-6568AB4F7849}" type="slidenum">
              <a:rPr lang="en-US" smtClean="0"/>
              <a:t>27</a:t>
            </a:fld>
            <a:endParaRPr lang="en-US"/>
          </a:p>
        </p:txBody>
      </p:sp>
      <p:sp>
        <p:nvSpPr>
          <p:cNvPr id="7" name="Oval 6"/>
          <p:cNvSpPr/>
          <p:nvPr/>
        </p:nvSpPr>
        <p:spPr>
          <a:xfrm rot="1620392">
            <a:off x="7350117" y="153206"/>
            <a:ext cx="1577910" cy="152514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600" dirty="0"/>
              <a:t>#3</a:t>
            </a:r>
          </a:p>
          <a:p>
            <a:pPr algn="ctr"/>
            <a:endParaRPr lang="en-US" dirty="0"/>
          </a:p>
        </p:txBody>
      </p:sp>
    </p:spTree>
    <p:extLst>
      <p:ext uri="{BB962C8B-B14F-4D97-AF65-F5344CB8AC3E}">
        <p14:creationId xmlns:p14="http://schemas.microsoft.com/office/powerpoint/2010/main" val="1575872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3"/>
          <p:cNvSpPr txBox="1">
            <a:spLocks/>
          </p:cNvSpPr>
          <p:nvPr/>
        </p:nvSpPr>
        <p:spPr>
          <a:xfrm>
            <a:off x="268578" y="3964796"/>
            <a:ext cx="1948400" cy="1097744"/>
          </a:xfrm>
          <a:prstGeom prst="rect">
            <a:avLst/>
          </a:prstGeom>
          <a:solidFill>
            <a:srgbClr val="FF0000"/>
          </a:solidFill>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accent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685800">
              <a:spcBef>
                <a:spcPts val="750"/>
              </a:spcBef>
              <a:defRPr/>
            </a:pPr>
            <a:r>
              <a:rPr lang="en-US" sz="1800" dirty="0">
                <a:solidFill>
                  <a:schemeClr val="bg1"/>
                </a:solidFill>
                <a:latin typeface="+mn-lt"/>
              </a:rPr>
              <a:t>Warning – Severe Market Conditions Ahead</a:t>
            </a:r>
          </a:p>
        </p:txBody>
      </p:sp>
      <p:sp>
        <p:nvSpPr>
          <p:cNvPr id="2" name="Oval 1"/>
          <p:cNvSpPr/>
          <p:nvPr/>
        </p:nvSpPr>
        <p:spPr>
          <a:xfrm rot="1620392">
            <a:off x="7265087" y="1248800"/>
            <a:ext cx="2208500" cy="201534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950" dirty="0"/>
              <a:t>#2</a:t>
            </a:r>
          </a:p>
          <a:p>
            <a:pPr algn="ctr"/>
            <a:endParaRPr lang="en-US" sz="1350" dirty="0"/>
          </a:p>
        </p:txBody>
      </p:sp>
      <p:sp>
        <p:nvSpPr>
          <p:cNvPr id="13" name="Rectangle 12"/>
          <p:cNvSpPr/>
          <p:nvPr/>
        </p:nvSpPr>
        <p:spPr>
          <a:xfrm>
            <a:off x="0" y="857250"/>
            <a:ext cx="9144000" cy="721547"/>
          </a:xfrm>
          <a:prstGeom prst="rect">
            <a:avLst/>
          </a:prstGeom>
          <a:solidFill>
            <a:srgbClr val="6FACDE"/>
          </a:solidFill>
          <a:ln>
            <a:noFill/>
          </a:ln>
          <a:effectLst/>
        </p:spPr>
        <p:txBody>
          <a:bodyPr rtlCol="0" anchor="ctr"/>
          <a:lstStyle/>
          <a:p>
            <a:pPr algn="ctr" defTabSz="685800">
              <a:defRPr/>
            </a:pPr>
            <a:endParaRPr lang="en-US" sz="1350" kern="0">
              <a:solidFill>
                <a:srgbClr val="FFFFFF"/>
              </a:solidFill>
              <a:latin typeface="Arial"/>
            </a:endParaRPr>
          </a:p>
        </p:txBody>
      </p:sp>
      <p:sp>
        <p:nvSpPr>
          <p:cNvPr id="6" name="Title 2"/>
          <p:cNvSpPr txBox="1">
            <a:spLocks/>
          </p:cNvSpPr>
          <p:nvPr/>
        </p:nvSpPr>
        <p:spPr>
          <a:xfrm>
            <a:off x="261400" y="956063"/>
            <a:ext cx="5415500" cy="655671"/>
          </a:xfrm>
          <a:prstGeom prst="rect">
            <a:avLst/>
          </a:prstGeom>
        </p:spPr>
        <p:txBody>
          <a:bodyPr/>
          <a:lstStyle>
            <a:lvl1pPr algn="l" defTabSz="609585" rtl="0" eaLnBrk="1" latinLnBrk="0" hangingPunct="1">
              <a:spcBef>
                <a:spcPct val="0"/>
              </a:spcBef>
              <a:buNone/>
              <a:defRPr sz="3200" kern="1200">
                <a:solidFill>
                  <a:schemeClr val="accent1"/>
                </a:solidFill>
                <a:latin typeface="+mj-lt"/>
                <a:ea typeface="+mj-ea"/>
                <a:cs typeface="+mj-cs"/>
              </a:defRPr>
            </a:lvl1pPr>
          </a:lstStyle>
          <a:p>
            <a:pPr lvl="0">
              <a:defRPr/>
            </a:pPr>
            <a:r>
              <a:rPr lang="en-US" sz="3000" dirty="0">
                <a:solidFill>
                  <a:srgbClr val="FFFFFF"/>
                </a:solidFill>
              </a:rPr>
              <a:t>Top 10 Emerging Risks</a:t>
            </a:r>
            <a:endParaRPr lang="en-US" sz="3000" dirty="0">
              <a:solidFill>
                <a:srgbClr val="FFFFFF"/>
              </a:solidFill>
              <a:latin typeface="Arial"/>
            </a:endParaRPr>
          </a:p>
        </p:txBody>
      </p:sp>
      <p:sp>
        <p:nvSpPr>
          <p:cNvPr id="8" name="TextBox 7"/>
          <p:cNvSpPr txBox="1"/>
          <p:nvPr/>
        </p:nvSpPr>
        <p:spPr>
          <a:xfrm>
            <a:off x="5676900" y="975649"/>
            <a:ext cx="3467100" cy="692497"/>
          </a:xfrm>
          <a:prstGeom prst="rect">
            <a:avLst/>
          </a:prstGeom>
          <a:noFill/>
        </p:spPr>
        <p:txBody>
          <a:bodyPr wrap="square" rtlCol="0">
            <a:spAutoFit/>
          </a:bodyPr>
          <a:lstStyle/>
          <a:p>
            <a:pPr defTabSz="685800">
              <a:defRPr/>
            </a:pPr>
            <a:r>
              <a:rPr lang="en-US" sz="1500" kern="0" dirty="0">
                <a:solidFill>
                  <a:srgbClr val="FFFFFF"/>
                </a:solidFill>
                <a:latin typeface="Arial" panose="020B0604020202020204" pitchFamily="34" charset="0"/>
                <a:cs typeface="Arial" panose="020B0604020202020204" pitchFamily="34" charset="0"/>
              </a:rPr>
              <a:t>Public Entity Community of Practice</a:t>
            </a:r>
          </a:p>
          <a:p>
            <a:pPr defTabSz="685800">
              <a:defRPr/>
            </a:pPr>
            <a:r>
              <a:rPr lang="en-US" sz="1200" kern="0" dirty="0">
                <a:solidFill>
                  <a:sysClr val="windowText" lastClr="000000"/>
                </a:solidFill>
                <a:latin typeface="Arial" panose="020B0604020202020204" pitchFamily="34" charset="0"/>
                <a:cs typeface="Arial" panose="020B0604020202020204" pitchFamily="34" charset="0"/>
              </a:rPr>
              <a:t>Developing Public Entity Insurance Professionals</a:t>
            </a:r>
          </a:p>
        </p:txBody>
      </p:sp>
      <p:pic>
        <p:nvPicPr>
          <p:cNvPr id="9" name="Picture 8"/>
          <p:cNvPicPr>
            <a:picLocks noChangeAspect="1"/>
          </p:cNvPicPr>
          <p:nvPr/>
        </p:nvPicPr>
        <p:blipFill>
          <a:blip r:embed="rId4"/>
          <a:stretch>
            <a:fillRect/>
          </a:stretch>
        </p:blipFill>
        <p:spPr>
          <a:xfrm>
            <a:off x="114300" y="5676645"/>
            <a:ext cx="1067640" cy="324105"/>
          </a:xfrm>
          <a:prstGeom prst="rect">
            <a:avLst/>
          </a:prstGeom>
        </p:spPr>
      </p:pic>
      <p:sp>
        <p:nvSpPr>
          <p:cNvPr id="3" name="Rectangle 2"/>
          <p:cNvSpPr/>
          <p:nvPr/>
        </p:nvSpPr>
        <p:spPr>
          <a:xfrm>
            <a:off x="261400" y="1611733"/>
            <a:ext cx="6466899" cy="415498"/>
          </a:xfrm>
          <a:prstGeom prst="rect">
            <a:avLst/>
          </a:prstGeom>
        </p:spPr>
        <p:txBody>
          <a:bodyPr wrap="none">
            <a:spAutoFit/>
          </a:bodyPr>
          <a:lstStyle/>
          <a:p>
            <a:r>
              <a:rPr lang="en-US" sz="2100" dirty="0">
                <a:solidFill>
                  <a:schemeClr val="accent4"/>
                </a:solidFill>
              </a:rPr>
              <a:t>Property and the worst market in 2 generations (or more)</a:t>
            </a:r>
          </a:p>
        </p:txBody>
      </p:sp>
      <p:sp>
        <p:nvSpPr>
          <p:cNvPr id="11" name="Rounded Rectangle 10"/>
          <p:cNvSpPr/>
          <p:nvPr/>
        </p:nvSpPr>
        <p:spPr>
          <a:xfrm>
            <a:off x="2616125" y="2255034"/>
            <a:ext cx="1638300" cy="668654"/>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algn="ctr" defTabSz="685800">
              <a:defRPr/>
            </a:pPr>
            <a:r>
              <a:rPr lang="en-US" sz="1500" b="1" kern="0" dirty="0">
                <a:solidFill>
                  <a:prstClr val="black"/>
                </a:solidFill>
                <a:latin typeface="Calibri" panose="020F0502020204030204"/>
              </a:rPr>
              <a:t>Marketplace</a:t>
            </a:r>
          </a:p>
          <a:p>
            <a:pPr algn="ctr" defTabSz="685800">
              <a:defRPr/>
            </a:pPr>
            <a:r>
              <a:rPr lang="en-US" sz="1500" b="1" kern="0" dirty="0">
                <a:solidFill>
                  <a:prstClr val="black"/>
                </a:solidFill>
                <a:latin typeface="Calibri" panose="020F0502020204030204"/>
              </a:rPr>
              <a:t>Realities</a:t>
            </a:r>
          </a:p>
        </p:txBody>
      </p:sp>
      <p:sp>
        <p:nvSpPr>
          <p:cNvPr id="12" name="Rounded Rectangle 11"/>
          <p:cNvSpPr/>
          <p:nvPr/>
        </p:nvSpPr>
        <p:spPr>
          <a:xfrm>
            <a:off x="2616125" y="3198496"/>
            <a:ext cx="1638300" cy="66865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685800">
              <a:defRPr/>
            </a:pPr>
            <a:r>
              <a:rPr lang="en-US" sz="1350" kern="0" dirty="0">
                <a:solidFill>
                  <a:prstClr val="white"/>
                </a:solidFill>
                <a:latin typeface="Calibri" panose="020F0502020204030204"/>
              </a:rPr>
              <a:t>Industry CAT</a:t>
            </a:r>
          </a:p>
          <a:p>
            <a:pPr algn="ctr" defTabSz="685800">
              <a:defRPr/>
            </a:pPr>
            <a:r>
              <a:rPr lang="en-US" sz="1350" kern="0" dirty="0">
                <a:solidFill>
                  <a:prstClr val="white"/>
                </a:solidFill>
                <a:latin typeface="Calibri" panose="020F0502020204030204"/>
              </a:rPr>
              <a:t>Capacity</a:t>
            </a:r>
          </a:p>
        </p:txBody>
      </p:sp>
      <p:sp>
        <p:nvSpPr>
          <p:cNvPr id="14" name="Rounded Rectangle 13"/>
          <p:cNvSpPr/>
          <p:nvPr/>
        </p:nvSpPr>
        <p:spPr>
          <a:xfrm>
            <a:off x="2616125" y="3961913"/>
            <a:ext cx="1638300" cy="66865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685800">
              <a:defRPr/>
            </a:pPr>
            <a:r>
              <a:rPr lang="en-US" sz="1350" kern="0" dirty="0">
                <a:solidFill>
                  <a:prstClr val="white"/>
                </a:solidFill>
                <a:latin typeface="Calibri" panose="020F0502020204030204"/>
              </a:rPr>
              <a:t>Inflation and Loss Cost Trends</a:t>
            </a:r>
          </a:p>
        </p:txBody>
      </p:sp>
      <p:sp>
        <p:nvSpPr>
          <p:cNvPr id="15" name="Rounded Rectangle 14"/>
          <p:cNvSpPr/>
          <p:nvPr/>
        </p:nvSpPr>
        <p:spPr>
          <a:xfrm>
            <a:off x="2616125" y="4725330"/>
            <a:ext cx="1638300" cy="66865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685800">
              <a:defRPr/>
            </a:pPr>
            <a:r>
              <a:rPr lang="en-US" sz="1350" kern="0" dirty="0">
                <a:solidFill>
                  <a:prstClr val="white"/>
                </a:solidFill>
                <a:latin typeface="Calibri" panose="020F0502020204030204"/>
              </a:rPr>
              <a:t>CAT &amp; Un-Modelled “Secondary Peril” Losses</a:t>
            </a:r>
          </a:p>
        </p:txBody>
      </p:sp>
      <p:sp>
        <p:nvSpPr>
          <p:cNvPr id="16" name="Rounded Rectangle 15"/>
          <p:cNvSpPr/>
          <p:nvPr/>
        </p:nvSpPr>
        <p:spPr>
          <a:xfrm>
            <a:off x="4772025" y="2255034"/>
            <a:ext cx="1638300" cy="668654"/>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algn="ctr" defTabSz="685800">
              <a:defRPr/>
            </a:pPr>
            <a:r>
              <a:rPr lang="en-US" sz="1500" b="1" kern="0" dirty="0">
                <a:solidFill>
                  <a:prstClr val="black"/>
                </a:solidFill>
                <a:latin typeface="Calibri" panose="020F0502020204030204"/>
              </a:rPr>
              <a:t>Controllable</a:t>
            </a:r>
          </a:p>
          <a:p>
            <a:pPr algn="ctr" defTabSz="685800">
              <a:defRPr/>
            </a:pPr>
            <a:r>
              <a:rPr lang="en-US" sz="1500" b="1" kern="0" dirty="0">
                <a:solidFill>
                  <a:prstClr val="black"/>
                </a:solidFill>
                <a:latin typeface="Calibri" panose="020F0502020204030204"/>
              </a:rPr>
              <a:t>Variables</a:t>
            </a:r>
          </a:p>
        </p:txBody>
      </p:sp>
      <p:sp>
        <p:nvSpPr>
          <p:cNvPr id="17" name="Rounded Rectangle 16"/>
          <p:cNvSpPr/>
          <p:nvPr/>
        </p:nvSpPr>
        <p:spPr>
          <a:xfrm>
            <a:off x="4772025" y="3198496"/>
            <a:ext cx="1638300" cy="66865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685800">
              <a:defRPr/>
            </a:pPr>
            <a:r>
              <a:rPr lang="en-US" sz="1350" kern="0" dirty="0">
                <a:solidFill>
                  <a:prstClr val="white"/>
                </a:solidFill>
                <a:latin typeface="Calibri" panose="020F0502020204030204"/>
              </a:rPr>
              <a:t>Adequate Valuations</a:t>
            </a:r>
          </a:p>
        </p:txBody>
      </p:sp>
      <p:sp>
        <p:nvSpPr>
          <p:cNvPr id="18" name="Rounded Rectangle 17"/>
          <p:cNvSpPr/>
          <p:nvPr/>
        </p:nvSpPr>
        <p:spPr>
          <a:xfrm>
            <a:off x="4772025" y="3961913"/>
            <a:ext cx="1638300" cy="66865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685800">
              <a:defRPr/>
            </a:pPr>
            <a:r>
              <a:rPr lang="en-US" sz="1350" kern="0" dirty="0">
                <a:solidFill>
                  <a:prstClr val="white"/>
                </a:solidFill>
                <a:latin typeface="Calibri" panose="020F0502020204030204"/>
              </a:rPr>
              <a:t>Communication</a:t>
            </a:r>
          </a:p>
          <a:p>
            <a:pPr algn="ctr" defTabSz="685800">
              <a:defRPr/>
            </a:pPr>
            <a:r>
              <a:rPr lang="en-US" sz="1350" kern="0" dirty="0">
                <a:solidFill>
                  <a:prstClr val="white"/>
                </a:solidFill>
                <a:latin typeface="Calibri" panose="020F0502020204030204"/>
              </a:rPr>
              <a:t>Set Expectations</a:t>
            </a:r>
          </a:p>
        </p:txBody>
      </p:sp>
      <p:sp>
        <p:nvSpPr>
          <p:cNvPr id="19" name="Rounded Rectangle 18"/>
          <p:cNvSpPr/>
          <p:nvPr/>
        </p:nvSpPr>
        <p:spPr>
          <a:xfrm>
            <a:off x="4772025" y="4725330"/>
            <a:ext cx="1638300" cy="66865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685800">
              <a:defRPr/>
            </a:pPr>
            <a:r>
              <a:rPr lang="en-US" sz="1350" kern="0" dirty="0">
                <a:solidFill>
                  <a:prstClr val="white"/>
                </a:solidFill>
                <a:latin typeface="Calibri" panose="020F0502020204030204"/>
              </a:rPr>
              <a:t>Program Structure</a:t>
            </a:r>
          </a:p>
        </p:txBody>
      </p:sp>
      <p:pic>
        <p:nvPicPr>
          <p:cNvPr id="20" name="Picture 19"/>
          <p:cNvPicPr>
            <a:picLocks noChangeAspect="1"/>
          </p:cNvPicPr>
          <p:nvPr/>
        </p:nvPicPr>
        <p:blipFill>
          <a:blip r:embed="rId5"/>
          <a:stretch>
            <a:fillRect/>
          </a:stretch>
        </p:blipFill>
        <p:spPr>
          <a:xfrm rot="20504140">
            <a:off x="21477" y="3330011"/>
            <a:ext cx="1612231" cy="732031"/>
          </a:xfrm>
          <a:prstGeom prst="rect">
            <a:avLst/>
          </a:prstGeom>
        </p:spPr>
      </p:pic>
    </p:spTree>
    <p:custDataLst>
      <p:tags r:id="rId1"/>
    </p:custDataLst>
    <p:extLst>
      <p:ext uri="{BB962C8B-B14F-4D97-AF65-F5344CB8AC3E}">
        <p14:creationId xmlns:p14="http://schemas.microsoft.com/office/powerpoint/2010/main" val="362777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rot="1620392">
            <a:off x="7265087" y="1248800"/>
            <a:ext cx="2208500" cy="201534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950" dirty="0"/>
              <a:t>#2</a:t>
            </a:r>
          </a:p>
          <a:p>
            <a:pPr algn="ctr"/>
            <a:endParaRPr lang="en-US" sz="1350" dirty="0"/>
          </a:p>
        </p:txBody>
      </p:sp>
      <p:sp>
        <p:nvSpPr>
          <p:cNvPr id="13" name="Rectangle 12"/>
          <p:cNvSpPr/>
          <p:nvPr/>
        </p:nvSpPr>
        <p:spPr>
          <a:xfrm>
            <a:off x="0" y="857250"/>
            <a:ext cx="9144000" cy="721547"/>
          </a:xfrm>
          <a:prstGeom prst="rect">
            <a:avLst/>
          </a:prstGeom>
          <a:solidFill>
            <a:srgbClr val="6FACDE"/>
          </a:solidFill>
          <a:ln>
            <a:noFill/>
          </a:ln>
          <a:effectLst/>
        </p:spPr>
        <p:txBody>
          <a:bodyPr rtlCol="0" anchor="ctr"/>
          <a:lstStyle/>
          <a:p>
            <a:pPr algn="ctr" defTabSz="685800">
              <a:defRPr/>
            </a:pPr>
            <a:endParaRPr lang="en-US" sz="1350" kern="0">
              <a:solidFill>
                <a:srgbClr val="FFFFFF"/>
              </a:solidFill>
              <a:latin typeface="Arial"/>
            </a:endParaRPr>
          </a:p>
        </p:txBody>
      </p:sp>
      <p:sp>
        <p:nvSpPr>
          <p:cNvPr id="6" name="Title 2"/>
          <p:cNvSpPr txBox="1">
            <a:spLocks/>
          </p:cNvSpPr>
          <p:nvPr/>
        </p:nvSpPr>
        <p:spPr>
          <a:xfrm>
            <a:off x="261400" y="956063"/>
            <a:ext cx="5415500" cy="655671"/>
          </a:xfrm>
          <a:prstGeom prst="rect">
            <a:avLst/>
          </a:prstGeom>
        </p:spPr>
        <p:txBody>
          <a:bodyPr/>
          <a:lstStyle>
            <a:lvl1pPr algn="l" defTabSz="609585" rtl="0" eaLnBrk="1" latinLnBrk="0" hangingPunct="1">
              <a:spcBef>
                <a:spcPct val="0"/>
              </a:spcBef>
              <a:buNone/>
              <a:defRPr sz="3200" kern="1200">
                <a:solidFill>
                  <a:schemeClr val="accent1"/>
                </a:solidFill>
                <a:latin typeface="+mj-lt"/>
                <a:ea typeface="+mj-ea"/>
                <a:cs typeface="+mj-cs"/>
              </a:defRPr>
            </a:lvl1pPr>
          </a:lstStyle>
          <a:p>
            <a:pPr lvl="0">
              <a:defRPr/>
            </a:pPr>
            <a:r>
              <a:rPr lang="en-US" sz="3000" dirty="0">
                <a:solidFill>
                  <a:srgbClr val="FFFFFF"/>
                </a:solidFill>
              </a:rPr>
              <a:t>Top 10 Emerging Risks</a:t>
            </a:r>
            <a:endParaRPr lang="en-US" sz="3000" dirty="0">
              <a:solidFill>
                <a:srgbClr val="FFFFFF"/>
              </a:solidFill>
              <a:latin typeface="Arial"/>
            </a:endParaRPr>
          </a:p>
        </p:txBody>
      </p:sp>
      <p:sp>
        <p:nvSpPr>
          <p:cNvPr id="3" name="Rectangle 2"/>
          <p:cNvSpPr/>
          <p:nvPr/>
        </p:nvSpPr>
        <p:spPr>
          <a:xfrm>
            <a:off x="261400" y="1611733"/>
            <a:ext cx="6466899" cy="415498"/>
          </a:xfrm>
          <a:prstGeom prst="rect">
            <a:avLst/>
          </a:prstGeom>
        </p:spPr>
        <p:txBody>
          <a:bodyPr wrap="none">
            <a:spAutoFit/>
          </a:bodyPr>
          <a:lstStyle/>
          <a:p>
            <a:r>
              <a:rPr lang="en-US" sz="2100" dirty="0">
                <a:solidFill>
                  <a:schemeClr val="accent4"/>
                </a:solidFill>
              </a:rPr>
              <a:t>Property and the worst market in 2 generations (or more)</a:t>
            </a:r>
          </a:p>
        </p:txBody>
      </p:sp>
      <p:sp>
        <p:nvSpPr>
          <p:cNvPr id="10" name="Rectangle 9"/>
          <p:cNvSpPr/>
          <p:nvPr/>
        </p:nvSpPr>
        <p:spPr>
          <a:xfrm>
            <a:off x="233968" y="2159927"/>
            <a:ext cx="5545040" cy="461665"/>
          </a:xfrm>
          <a:prstGeom prst="rect">
            <a:avLst/>
          </a:prstGeom>
          <a:solidFill>
            <a:schemeClr val="accent5">
              <a:lumMod val="60000"/>
              <a:lumOff val="40000"/>
            </a:schemeClr>
          </a:solidFill>
        </p:spPr>
        <p:txBody>
          <a:bodyPr wrap="square">
            <a:spAutoFit/>
          </a:bodyPr>
          <a:lstStyle/>
          <a:p>
            <a:r>
              <a:rPr lang="en-US" sz="2400" dirty="0">
                <a:solidFill>
                  <a:srgbClr val="000000"/>
                </a:solidFill>
              </a:rPr>
              <a:t>Marketplace Conditions Cause &amp; Effect</a:t>
            </a:r>
          </a:p>
        </p:txBody>
      </p:sp>
      <p:sp>
        <p:nvSpPr>
          <p:cNvPr id="4" name="Rectangle 3"/>
          <p:cNvSpPr/>
          <p:nvPr/>
        </p:nvSpPr>
        <p:spPr>
          <a:xfrm>
            <a:off x="2710468" y="2757737"/>
            <a:ext cx="2480487" cy="369332"/>
          </a:xfrm>
          <a:prstGeom prst="rect">
            <a:avLst/>
          </a:prstGeom>
        </p:spPr>
        <p:txBody>
          <a:bodyPr wrap="none">
            <a:spAutoFit/>
          </a:bodyPr>
          <a:lstStyle/>
          <a:p>
            <a:r>
              <a:rPr lang="en-US" dirty="0">
                <a:solidFill>
                  <a:srgbClr val="000000"/>
                </a:solidFill>
              </a:rPr>
              <a:t>Key Market Drivers 2023</a:t>
            </a:r>
          </a:p>
        </p:txBody>
      </p:sp>
      <p:sp>
        <p:nvSpPr>
          <p:cNvPr id="5" name="Oval 4"/>
          <p:cNvSpPr/>
          <p:nvPr/>
        </p:nvSpPr>
        <p:spPr>
          <a:xfrm>
            <a:off x="3324970" y="3179638"/>
            <a:ext cx="2454038" cy="2413431"/>
          </a:xfrm>
          <a:prstGeom prst="ellipse">
            <a:avLst/>
          </a:prstGeom>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lang="en-US" sz="2400" dirty="0">
                <a:solidFill>
                  <a:srgbClr val="000000"/>
                </a:solidFill>
              </a:rPr>
              <a:t>Inflation and Valuation</a:t>
            </a:r>
            <a:endParaRPr lang="en-US" sz="1350" dirty="0">
              <a:solidFill>
                <a:srgbClr val="000000"/>
              </a:solidFill>
            </a:endParaRPr>
          </a:p>
        </p:txBody>
      </p:sp>
      <p:sp>
        <p:nvSpPr>
          <p:cNvPr id="14" name="Oval 13"/>
          <p:cNvSpPr/>
          <p:nvPr/>
        </p:nvSpPr>
        <p:spPr>
          <a:xfrm>
            <a:off x="419845" y="3146701"/>
            <a:ext cx="2454038" cy="2413431"/>
          </a:xfrm>
          <a:prstGeom prst="ellipse">
            <a:avLst/>
          </a:prstGeom>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lang="en-US" sz="2400" dirty="0">
                <a:solidFill>
                  <a:srgbClr val="000000"/>
                </a:solidFill>
              </a:rPr>
              <a:t>Reinsurance Protection</a:t>
            </a:r>
            <a:endParaRPr lang="en-US" sz="1350" dirty="0">
              <a:solidFill>
                <a:srgbClr val="000000"/>
              </a:solidFill>
            </a:endParaRPr>
          </a:p>
        </p:txBody>
      </p:sp>
      <p:sp>
        <p:nvSpPr>
          <p:cNvPr id="15" name="Oval 14"/>
          <p:cNvSpPr/>
          <p:nvPr/>
        </p:nvSpPr>
        <p:spPr>
          <a:xfrm>
            <a:off x="6230095" y="3146701"/>
            <a:ext cx="2454038" cy="2413431"/>
          </a:xfrm>
          <a:prstGeom prst="ellipse">
            <a:avLst/>
          </a:prstGeom>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lang="en-US" sz="2400" dirty="0">
                <a:solidFill>
                  <a:srgbClr val="000000"/>
                </a:solidFill>
              </a:rPr>
              <a:t>Increase in Frequency and Severity of Losses</a:t>
            </a:r>
            <a:endParaRPr lang="en-US" sz="1350" dirty="0">
              <a:solidFill>
                <a:srgbClr val="000000"/>
              </a:solidFill>
            </a:endParaRPr>
          </a:p>
        </p:txBody>
      </p:sp>
    </p:spTree>
    <p:custDataLst>
      <p:tags r:id="rId1"/>
    </p:custDataLst>
    <p:extLst>
      <p:ext uri="{BB962C8B-B14F-4D97-AF65-F5344CB8AC3E}">
        <p14:creationId xmlns:p14="http://schemas.microsoft.com/office/powerpoint/2010/main" val="69668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of Contents</a:t>
            </a:r>
          </a:p>
        </p:txBody>
      </p:sp>
      <p:sp>
        <p:nvSpPr>
          <p:cNvPr id="3" name="Content Placeholder 2"/>
          <p:cNvSpPr>
            <a:spLocks noGrp="1"/>
          </p:cNvSpPr>
          <p:nvPr>
            <p:ph idx="1"/>
          </p:nvPr>
        </p:nvSpPr>
        <p:spPr/>
        <p:txBody>
          <a:bodyPr/>
          <a:lstStyle/>
          <a:p>
            <a:pPr marL="385763" indent="-385763">
              <a:buFont typeface="+mj-lt"/>
              <a:buAutoNum type="arabicPeriod"/>
            </a:pPr>
            <a:r>
              <a:rPr lang="en-US" dirty="0"/>
              <a:t>What did I get Right and Wrong in 2023 (which I predicted in 2022)</a:t>
            </a:r>
          </a:p>
          <a:p>
            <a:pPr marL="385763" indent="-385763">
              <a:buFont typeface="+mj-lt"/>
              <a:buAutoNum type="arabicPeriod"/>
            </a:pPr>
            <a:r>
              <a:rPr lang="en-US" dirty="0"/>
              <a:t>What is an Emerging Risk?</a:t>
            </a:r>
          </a:p>
          <a:p>
            <a:pPr marL="385763" indent="-385763">
              <a:buFont typeface="+mj-lt"/>
              <a:buAutoNum type="arabicPeriod"/>
            </a:pPr>
            <a:r>
              <a:rPr lang="en-US" dirty="0"/>
              <a:t>Risks as defined as Emerging by Certain Sources</a:t>
            </a:r>
          </a:p>
          <a:p>
            <a:pPr marL="385763" indent="-385763">
              <a:buFont typeface="+mj-lt"/>
              <a:buAutoNum type="arabicPeriod"/>
            </a:pPr>
            <a:r>
              <a:rPr lang="en-US" dirty="0"/>
              <a:t>The Top 10 (10-2)</a:t>
            </a:r>
          </a:p>
          <a:p>
            <a:pPr marL="385763" indent="-385763">
              <a:buFont typeface="+mj-lt"/>
              <a:buAutoNum type="arabicPeriod"/>
            </a:pPr>
            <a:r>
              <a:rPr lang="en-US" dirty="0"/>
              <a:t>Number 1!</a:t>
            </a:r>
          </a:p>
          <a:p>
            <a:pPr marL="385763" indent="-385763">
              <a:buFont typeface="+mj-lt"/>
              <a:buAutoNum type="arabicPeriod"/>
            </a:pPr>
            <a:r>
              <a:rPr lang="en-US" dirty="0"/>
              <a:t>It’s not all bad…</a:t>
            </a:r>
          </a:p>
        </p:txBody>
      </p:sp>
      <p:sp>
        <p:nvSpPr>
          <p:cNvPr id="5" name="Slide Number Placeholder 4"/>
          <p:cNvSpPr>
            <a:spLocks noGrp="1"/>
          </p:cNvSpPr>
          <p:nvPr>
            <p:ph type="sldNum" sz="quarter" idx="12"/>
          </p:nvPr>
        </p:nvSpPr>
        <p:spPr/>
        <p:txBody>
          <a:bodyPr/>
          <a:lstStyle/>
          <a:p>
            <a:pPr>
              <a:defRPr/>
            </a:pPr>
            <a:fld id="{A42C2732-F38A-471A-964F-76BE4EB45AEB}" type="slidenum">
              <a:rPr lang="en-US" smtClean="0"/>
              <a:pPr>
                <a:defRPr/>
              </a:pPr>
              <a:t>3</a:t>
            </a:fld>
            <a:endParaRPr lang="en-US"/>
          </a:p>
        </p:txBody>
      </p:sp>
      <p:pic>
        <p:nvPicPr>
          <p:cNvPr id="6" name="Picture 5"/>
          <p:cNvPicPr>
            <a:picLocks noChangeAspect="1"/>
          </p:cNvPicPr>
          <p:nvPr/>
        </p:nvPicPr>
        <p:blipFill>
          <a:blip r:embed="rId2"/>
          <a:stretch>
            <a:fillRect/>
          </a:stretch>
        </p:blipFill>
        <p:spPr>
          <a:xfrm>
            <a:off x="4005663" y="3778732"/>
            <a:ext cx="4904573" cy="2942744"/>
          </a:xfrm>
          <a:prstGeom prst="rect">
            <a:avLst/>
          </a:prstGeom>
        </p:spPr>
      </p:pic>
    </p:spTree>
    <p:extLst>
      <p:ext uri="{BB962C8B-B14F-4D97-AF65-F5344CB8AC3E}">
        <p14:creationId xmlns:p14="http://schemas.microsoft.com/office/powerpoint/2010/main" val="1583397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rot="1620392">
            <a:off x="7265087" y="1248800"/>
            <a:ext cx="2208500" cy="201534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950" dirty="0"/>
              <a:t>#2</a:t>
            </a:r>
          </a:p>
          <a:p>
            <a:pPr algn="ctr"/>
            <a:endParaRPr lang="en-US" sz="1350" dirty="0"/>
          </a:p>
        </p:txBody>
      </p:sp>
      <p:sp>
        <p:nvSpPr>
          <p:cNvPr id="13" name="Rectangle 12"/>
          <p:cNvSpPr/>
          <p:nvPr/>
        </p:nvSpPr>
        <p:spPr>
          <a:xfrm>
            <a:off x="0" y="857250"/>
            <a:ext cx="9144000" cy="721547"/>
          </a:xfrm>
          <a:prstGeom prst="rect">
            <a:avLst/>
          </a:prstGeom>
          <a:solidFill>
            <a:srgbClr val="6FACDE"/>
          </a:solidFill>
          <a:ln>
            <a:noFill/>
          </a:ln>
          <a:effectLst/>
        </p:spPr>
        <p:txBody>
          <a:bodyPr rtlCol="0" anchor="ctr"/>
          <a:lstStyle/>
          <a:p>
            <a:pPr algn="ctr" defTabSz="685800">
              <a:defRPr/>
            </a:pPr>
            <a:endParaRPr lang="en-US" sz="1350" kern="0">
              <a:solidFill>
                <a:srgbClr val="FFFFFF"/>
              </a:solidFill>
              <a:latin typeface="Arial"/>
            </a:endParaRPr>
          </a:p>
        </p:txBody>
      </p:sp>
      <p:sp>
        <p:nvSpPr>
          <p:cNvPr id="6" name="Title 2"/>
          <p:cNvSpPr txBox="1">
            <a:spLocks/>
          </p:cNvSpPr>
          <p:nvPr/>
        </p:nvSpPr>
        <p:spPr>
          <a:xfrm>
            <a:off x="261400" y="956063"/>
            <a:ext cx="5415500" cy="655671"/>
          </a:xfrm>
          <a:prstGeom prst="rect">
            <a:avLst/>
          </a:prstGeom>
        </p:spPr>
        <p:txBody>
          <a:bodyPr/>
          <a:lstStyle>
            <a:lvl1pPr algn="l" defTabSz="609585" rtl="0" eaLnBrk="1" latinLnBrk="0" hangingPunct="1">
              <a:spcBef>
                <a:spcPct val="0"/>
              </a:spcBef>
              <a:buNone/>
              <a:defRPr sz="3200" kern="1200">
                <a:solidFill>
                  <a:schemeClr val="accent1"/>
                </a:solidFill>
                <a:latin typeface="+mj-lt"/>
                <a:ea typeface="+mj-ea"/>
                <a:cs typeface="+mj-cs"/>
              </a:defRPr>
            </a:lvl1pPr>
          </a:lstStyle>
          <a:p>
            <a:pPr lvl="0">
              <a:defRPr/>
            </a:pPr>
            <a:r>
              <a:rPr lang="en-US" sz="3000" dirty="0">
                <a:solidFill>
                  <a:srgbClr val="FFFFFF"/>
                </a:solidFill>
              </a:rPr>
              <a:t>Top 10 Emerging Risks</a:t>
            </a:r>
            <a:endParaRPr lang="en-US" sz="3000" dirty="0">
              <a:solidFill>
                <a:srgbClr val="FFFFFF"/>
              </a:solidFill>
              <a:latin typeface="Arial"/>
            </a:endParaRPr>
          </a:p>
        </p:txBody>
      </p:sp>
      <p:sp>
        <p:nvSpPr>
          <p:cNvPr id="3" name="Rectangle 2"/>
          <p:cNvSpPr/>
          <p:nvPr/>
        </p:nvSpPr>
        <p:spPr>
          <a:xfrm>
            <a:off x="261400" y="1611733"/>
            <a:ext cx="6466899" cy="415498"/>
          </a:xfrm>
          <a:prstGeom prst="rect">
            <a:avLst/>
          </a:prstGeom>
        </p:spPr>
        <p:txBody>
          <a:bodyPr wrap="none">
            <a:spAutoFit/>
          </a:bodyPr>
          <a:lstStyle/>
          <a:p>
            <a:r>
              <a:rPr lang="en-US" sz="2100" dirty="0">
                <a:solidFill>
                  <a:schemeClr val="accent4"/>
                </a:solidFill>
              </a:rPr>
              <a:t>Property and the worst market in 2 generations (or more)</a:t>
            </a:r>
          </a:p>
        </p:txBody>
      </p:sp>
      <p:sp>
        <p:nvSpPr>
          <p:cNvPr id="10" name="Rectangle 9"/>
          <p:cNvSpPr/>
          <p:nvPr/>
        </p:nvSpPr>
        <p:spPr>
          <a:xfrm>
            <a:off x="233968" y="2159927"/>
            <a:ext cx="7053800" cy="461665"/>
          </a:xfrm>
          <a:prstGeom prst="rect">
            <a:avLst/>
          </a:prstGeom>
          <a:solidFill>
            <a:schemeClr val="accent5">
              <a:lumMod val="60000"/>
              <a:lumOff val="40000"/>
            </a:schemeClr>
          </a:solidFill>
        </p:spPr>
        <p:txBody>
          <a:bodyPr wrap="square">
            <a:spAutoFit/>
          </a:bodyPr>
          <a:lstStyle/>
          <a:p>
            <a:r>
              <a:rPr lang="en-US" sz="2400" dirty="0">
                <a:solidFill>
                  <a:srgbClr val="000000"/>
                </a:solidFill>
              </a:rPr>
              <a:t>UGLY: Property Trends and Renewal Expectations</a:t>
            </a:r>
          </a:p>
        </p:txBody>
      </p:sp>
      <p:grpSp>
        <p:nvGrpSpPr>
          <p:cNvPr id="11" name="object 2"/>
          <p:cNvGrpSpPr/>
          <p:nvPr/>
        </p:nvGrpSpPr>
        <p:grpSpPr>
          <a:xfrm>
            <a:off x="261400" y="2656585"/>
            <a:ext cx="3443604" cy="2973705"/>
            <a:chOff x="0" y="2778251"/>
            <a:chExt cx="3443604" cy="2973705"/>
          </a:xfrm>
        </p:grpSpPr>
        <p:pic>
          <p:nvPicPr>
            <p:cNvPr id="12" name="object 3"/>
            <p:cNvPicPr/>
            <p:nvPr/>
          </p:nvPicPr>
          <p:blipFill>
            <a:blip r:embed="rId4" cstate="email">
              <a:extLst>
                <a:ext uri="{28A0092B-C50C-407E-A947-70E740481C1C}">
                  <a14:useLocalDpi xmlns:a14="http://schemas.microsoft.com/office/drawing/2010/main"/>
                </a:ext>
              </a:extLst>
            </a:blip>
            <a:stretch>
              <a:fillRect/>
            </a:stretch>
          </p:blipFill>
          <p:spPr>
            <a:xfrm>
              <a:off x="0" y="2940488"/>
              <a:ext cx="1845564" cy="2651829"/>
            </a:xfrm>
            <a:prstGeom prst="rect">
              <a:avLst/>
            </a:prstGeom>
          </p:spPr>
        </p:pic>
        <p:pic>
          <p:nvPicPr>
            <p:cNvPr id="14" name="object 4"/>
            <p:cNvPicPr/>
            <p:nvPr/>
          </p:nvPicPr>
          <p:blipFill>
            <a:blip r:embed="rId5" cstate="email">
              <a:extLst>
                <a:ext uri="{28A0092B-C50C-407E-A947-70E740481C1C}">
                  <a14:useLocalDpi xmlns:a14="http://schemas.microsoft.com/office/drawing/2010/main"/>
                </a:ext>
              </a:extLst>
            </a:blip>
            <a:stretch>
              <a:fillRect/>
            </a:stretch>
          </p:blipFill>
          <p:spPr>
            <a:xfrm>
              <a:off x="389381" y="2778251"/>
              <a:ext cx="3054096" cy="2973324"/>
            </a:xfrm>
            <a:prstGeom prst="rect">
              <a:avLst/>
            </a:prstGeom>
          </p:spPr>
        </p:pic>
      </p:grpSp>
      <p:pic>
        <p:nvPicPr>
          <p:cNvPr id="15" name="object 6"/>
          <p:cNvPicPr/>
          <p:nvPr/>
        </p:nvPicPr>
        <p:blipFill>
          <a:blip r:embed="rId6" cstate="email">
            <a:extLst>
              <a:ext uri="{28A0092B-C50C-407E-A947-70E740481C1C}">
                <a14:useLocalDpi xmlns:a14="http://schemas.microsoft.com/office/drawing/2010/main"/>
              </a:ext>
            </a:extLst>
          </a:blip>
          <a:stretch>
            <a:fillRect/>
          </a:stretch>
        </p:blipFill>
        <p:spPr>
          <a:xfrm>
            <a:off x="3309402" y="2818822"/>
            <a:ext cx="3978367" cy="586739"/>
          </a:xfrm>
          <a:prstGeom prst="rect">
            <a:avLst/>
          </a:prstGeom>
        </p:spPr>
      </p:pic>
      <p:pic>
        <p:nvPicPr>
          <p:cNvPr id="16" name="object 8"/>
          <p:cNvPicPr/>
          <p:nvPr/>
        </p:nvPicPr>
        <p:blipFill>
          <a:blip r:embed="rId7" cstate="email">
            <a:extLst>
              <a:ext uri="{28A0092B-C50C-407E-A947-70E740481C1C}">
                <a14:useLocalDpi xmlns:a14="http://schemas.microsoft.com/office/drawing/2010/main"/>
              </a:ext>
            </a:extLst>
          </a:blip>
          <a:stretch>
            <a:fillRect/>
          </a:stretch>
        </p:blipFill>
        <p:spPr>
          <a:xfrm>
            <a:off x="3808935" y="3640413"/>
            <a:ext cx="3478834" cy="1049866"/>
          </a:xfrm>
          <a:prstGeom prst="rect">
            <a:avLst/>
          </a:prstGeom>
        </p:spPr>
      </p:pic>
      <p:pic>
        <p:nvPicPr>
          <p:cNvPr id="17" name="object 8"/>
          <p:cNvPicPr/>
          <p:nvPr/>
        </p:nvPicPr>
        <p:blipFill>
          <a:blip r:embed="rId7" cstate="email">
            <a:extLst>
              <a:ext uri="{28A0092B-C50C-407E-A947-70E740481C1C}">
                <a14:useLocalDpi xmlns:a14="http://schemas.microsoft.com/office/drawing/2010/main"/>
              </a:ext>
            </a:extLst>
          </a:blip>
          <a:stretch>
            <a:fillRect/>
          </a:stretch>
        </p:blipFill>
        <p:spPr>
          <a:xfrm>
            <a:off x="3478735" y="4925129"/>
            <a:ext cx="3826934" cy="545520"/>
          </a:xfrm>
          <a:prstGeom prst="rect">
            <a:avLst/>
          </a:prstGeom>
        </p:spPr>
      </p:pic>
      <p:sp>
        <p:nvSpPr>
          <p:cNvPr id="18" name="TextBox 17"/>
          <p:cNvSpPr txBox="1"/>
          <p:nvPr/>
        </p:nvSpPr>
        <p:spPr>
          <a:xfrm>
            <a:off x="4187392" y="2818822"/>
            <a:ext cx="3016676" cy="646331"/>
          </a:xfrm>
          <a:prstGeom prst="rect">
            <a:avLst/>
          </a:prstGeom>
          <a:noFill/>
        </p:spPr>
        <p:txBody>
          <a:bodyPr wrap="square" rtlCol="0">
            <a:spAutoFit/>
          </a:bodyPr>
          <a:lstStyle/>
          <a:p>
            <a:r>
              <a:rPr lang="en-US" b="1" dirty="0">
                <a:solidFill>
                  <a:prstClr val="black"/>
                </a:solidFill>
                <a:latin typeface="Calibri" panose="020F0502020204030204"/>
              </a:rPr>
              <a:t>Reduced Capacity</a:t>
            </a:r>
            <a:r>
              <a:rPr lang="en-US" dirty="0">
                <a:solidFill>
                  <a:prstClr val="black"/>
                </a:solidFill>
                <a:latin typeface="Calibri" panose="020F0502020204030204"/>
              </a:rPr>
              <a:t>: Fewer Companies with less $$ </a:t>
            </a:r>
          </a:p>
        </p:txBody>
      </p:sp>
      <p:sp>
        <p:nvSpPr>
          <p:cNvPr id="19" name="TextBox 18"/>
          <p:cNvSpPr txBox="1"/>
          <p:nvPr/>
        </p:nvSpPr>
        <p:spPr>
          <a:xfrm>
            <a:off x="4443934" y="3640411"/>
            <a:ext cx="2531534" cy="1200329"/>
          </a:xfrm>
          <a:prstGeom prst="rect">
            <a:avLst/>
          </a:prstGeom>
          <a:noFill/>
        </p:spPr>
        <p:txBody>
          <a:bodyPr wrap="square" rtlCol="0">
            <a:spAutoFit/>
          </a:bodyPr>
          <a:lstStyle/>
          <a:p>
            <a:r>
              <a:rPr lang="en-US" b="1" dirty="0">
                <a:solidFill>
                  <a:prstClr val="black"/>
                </a:solidFill>
                <a:latin typeface="Calibri" panose="020F0502020204030204"/>
              </a:rPr>
              <a:t>Increased Deductibles and Reduced Limits: </a:t>
            </a:r>
            <a:r>
              <a:rPr lang="en-US" dirty="0">
                <a:solidFill>
                  <a:prstClr val="black"/>
                </a:solidFill>
                <a:latin typeface="Calibri" panose="020F0502020204030204"/>
              </a:rPr>
              <a:t>Pushes more risk onto the Pool</a:t>
            </a:r>
          </a:p>
        </p:txBody>
      </p:sp>
      <p:sp>
        <p:nvSpPr>
          <p:cNvPr id="20" name="TextBox 19"/>
          <p:cNvSpPr txBox="1"/>
          <p:nvPr/>
        </p:nvSpPr>
        <p:spPr>
          <a:xfrm>
            <a:off x="4283069" y="4925131"/>
            <a:ext cx="3022599" cy="646331"/>
          </a:xfrm>
          <a:prstGeom prst="rect">
            <a:avLst/>
          </a:prstGeom>
          <a:noFill/>
        </p:spPr>
        <p:txBody>
          <a:bodyPr wrap="square" rtlCol="0">
            <a:spAutoFit/>
          </a:bodyPr>
          <a:lstStyle/>
          <a:p>
            <a:r>
              <a:rPr lang="en-US" b="1" dirty="0">
                <a:solidFill>
                  <a:prstClr val="black"/>
                </a:solidFill>
                <a:latin typeface="Calibri" panose="020F0502020204030204"/>
              </a:rPr>
              <a:t>Increased Rates: </a:t>
            </a:r>
            <a:r>
              <a:rPr lang="en-US" dirty="0">
                <a:solidFill>
                  <a:prstClr val="black"/>
                </a:solidFill>
                <a:latin typeface="Calibri" panose="020F0502020204030204"/>
              </a:rPr>
              <a:t>Reinsurance became very Expensive</a:t>
            </a:r>
          </a:p>
        </p:txBody>
      </p:sp>
      <p:sp>
        <p:nvSpPr>
          <p:cNvPr id="21" name="TextBox 20"/>
          <p:cNvSpPr txBox="1"/>
          <p:nvPr/>
        </p:nvSpPr>
        <p:spPr>
          <a:xfrm>
            <a:off x="1054959" y="3250944"/>
            <a:ext cx="1619442" cy="1569660"/>
          </a:xfrm>
          <a:prstGeom prst="rect">
            <a:avLst/>
          </a:prstGeom>
          <a:noFill/>
        </p:spPr>
        <p:txBody>
          <a:bodyPr wrap="square" rtlCol="0">
            <a:spAutoFit/>
          </a:bodyPr>
          <a:lstStyle/>
          <a:p>
            <a:r>
              <a:rPr lang="en-US" sz="2400" dirty="0">
                <a:solidFill>
                  <a:srgbClr val="FFC000"/>
                </a:solidFill>
                <a:latin typeface="Calibri" panose="020F0502020204030204"/>
              </a:rPr>
              <a:t>Property Insurance:</a:t>
            </a:r>
          </a:p>
          <a:p>
            <a:r>
              <a:rPr lang="en-US" sz="2400" dirty="0">
                <a:solidFill>
                  <a:srgbClr val="FFC000"/>
                </a:solidFill>
                <a:latin typeface="Calibri" panose="020F0502020204030204"/>
              </a:rPr>
              <a:t>Capacity Crunch </a:t>
            </a:r>
          </a:p>
        </p:txBody>
      </p:sp>
      <p:sp>
        <p:nvSpPr>
          <p:cNvPr id="4" name="Rectangle 3"/>
          <p:cNvSpPr/>
          <p:nvPr/>
        </p:nvSpPr>
        <p:spPr>
          <a:xfrm>
            <a:off x="7610468" y="4229035"/>
            <a:ext cx="1437012" cy="507831"/>
          </a:xfrm>
          <a:prstGeom prst="rect">
            <a:avLst/>
          </a:prstGeom>
          <a:solidFill>
            <a:schemeClr val="accent2"/>
          </a:solidFill>
        </p:spPr>
        <p:txBody>
          <a:bodyPr wrap="square">
            <a:spAutoFit/>
          </a:bodyPr>
          <a:lstStyle/>
          <a:p>
            <a:pPr algn="ctr"/>
            <a:r>
              <a:rPr lang="en-US" sz="1350" dirty="0">
                <a:solidFill>
                  <a:schemeClr val="bg1"/>
                </a:solidFill>
                <a:latin typeface="Arial" panose="020B0604020202020204" pitchFamily="34" charset="0"/>
                <a:cs typeface="Arial" panose="020B0604020202020204" pitchFamily="34" charset="0"/>
              </a:rPr>
              <a:t>2023 Property Renewals</a:t>
            </a:r>
          </a:p>
        </p:txBody>
      </p:sp>
    </p:spTree>
    <p:custDataLst>
      <p:tags r:id="rId1"/>
    </p:custDataLst>
    <p:extLst>
      <p:ext uri="{BB962C8B-B14F-4D97-AF65-F5344CB8AC3E}">
        <p14:creationId xmlns:p14="http://schemas.microsoft.com/office/powerpoint/2010/main" val="85543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Elephant in the Room</a:t>
            </a:r>
          </a:p>
        </p:txBody>
      </p:sp>
      <p:sp>
        <p:nvSpPr>
          <p:cNvPr id="3" name="Content Placeholder 2"/>
          <p:cNvSpPr>
            <a:spLocks noGrp="1"/>
          </p:cNvSpPr>
          <p:nvPr>
            <p:ph idx="1"/>
          </p:nvPr>
        </p:nvSpPr>
        <p:spPr/>
        <p:txBody>
          <a:bodyPr>
            <a:normAutofit fontScale="92500" lnSpcReduction="10000"/>
          </a:bodyPr>
          <a:lstStyle/>
          <a:p>
            <a:r>
              <a:rPr lang="en-US" dirty="0"/>
              <a:t>The Post </a:t>
            </a:r>
            <a:r>
              <a:rPr lang="en-US" dirty="0" err="1"/>
              <a:t>Covid</a:t>
            </a:r>
            <a:r>
              <a:rPr lang="en-US" dirty="0"/>
              <a:t> World is different and the difference is being seen in insurance and the Public Sector in a myriad of ways that are new, emerging and yet eerily familiar.</a:t>
            </a:r>
          </a:p>
          <a:p>
            <a:pPr lvl="1"/>
            <a:r>
              <a:rPr lang="en-US" dirty="0"/>
              <a:t>High Interest Rates</a:t>
            </a:r>
          </a:p>
          <a:p>
            <a:pPr lvl="1"/>
            <a:r>
              <a:rPr lang="en-US" dirty="0"/>
              <a:t>Hyper Inflation</a:t>
            </a:r>
          </a:p>
          <a:p>
            <a:pPr lvl="1"/>
            <a:r>
              <a:rPr lang="en-US" dirty="0"/>
              <a:t>Banking Stress</a:t>
            </a:r>
          </a:p>
          <a:p>
            <a:pPr lvl="1"/>
            <a:r>
              <a:rPr lang="en-US" dirty="0"/>
              <a:t>Debt Crisis</a:t>
            </a:r>
          </a:p>
          <a:p>
            <a:pPr lvl="1"/>
            <a:r>
              <a:rPr lang="en-US" dirty="0"/>
              <a:t>A War in Europe and now the Middle East as well</a:t>
            </a:r>
          </a:p>
          <a:p>
            <a:pPr lvl="1"/>
            <a:r>
              <a:rPr lang="en-US" dirty="0"/>
              <a:t>A “runaway” condition in respect of the cost of liability claims but especially for SAM, Law Enforcement, EPLI and Auto.</a:t>
            </a:r>
          </a:p>
          <a:p>
            <a:pPr lvl="1"/>
            <a:r>
              <a:rPr lang="en-US" dirty="0"/>
              <a:t>Property </a:t>
            </a:r>
            <a:r>
              <a:rPr lang="en-US" i="1" dirty="0"/>
              <a:t>Capacity Crunch</a:t>
            </a:r>
          </a:p>
          <a:p>
            <a:pPr lvl="1"/>
            <a:endParaRPr lang="en-US" dirty="0"/>
          </a:p>
          <a:p>
            <a:endParaRPr lang="en-US" dirty="0"/>
          </a:p>
          <a:p>
            <a:pPr marL="0" indent="0">
              <a:buNone/>
            </a:pPr>
            <a:endParaRPr lang="en-US" dirty="0"/>
          </a:p>
        </p:txBody>
      </p:sp>
      <p:sp>
        <p:nvSpPr>
          <p:cNvPr id="4" name="Date Placeholder 3"/>
          <p:cNvSpPr>
            <a:spLocks noGrp="1"/>
          </p:cNvSpPr>
          <p:nvPr>
            <p:ph type="dt" sz="half" idx="10"/>
          </p:nvPr>
        </p:nvSpPr>
        <p:spPr/>
        <p:txBody>
          <a:bodyPr/>
          <a:lstStyle/>
          <a:p>
            <a:pPr>
              <a:defRPr/>
            </a:pPr>
            <a:fld id="{6D02C06D-F221-4F48-AF24-116453DCB338}" type="datetime1">
              <a:rPr lang="en-US" smtClean="0"/>
              <a:pPr>
                <a:defRPr/>
              </a:pPr>
              <a:t>10/26/2023</a:t>
            </a:fld>
            <a:endParaRPr lang="en-US"/>
          </a:p>
        </p:txBody>
      </p:sp>
      <p:sp>
        <p:nvSpPr>
          <p:cNvPr id="5" name="Slide Number Placeholder 4"/>
          <p:cNvSpPr>
            <a:spLocks noGrp="1"/>
          </p:cNvSpPr>
          <p:nvPr>
            <p:ph type="sldNum" sz="quarter" idx="12"/>
          </p:nvPr>
        </p:nvSpPr>
        <p:spPr/>
        <p:txBody>
          <a:bodyPr/>
          <a:lstStyle/>
          <a:p>
            <a:pPr>
              <a:defRPr/>
            </a:pPr>
            <a:fld id="{A42C2732-F38A-471A-964F-76BE4EB45AEB}" type="slidenum">
              <a:rPr lang="en-US" smtClean="0"/>
              <a:pPr>
                <a:defRPr/>
              </a:pPr>
              <a:t>31</a:t>
            </a:fld>
            <a:endParaRPr lang="en-US"/>
          </a:p>
        </p:txBody>
      </p:sp>
      <p:pic>
        <p:nvPicPr>
          <p:cNvPr id="6" name="Picture 5" descr="Free stock photo of animal, big, elephan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6477" y="3088825"/>
            <a:ext cx="2235447" cy="1296321"/>
          </a:xfrm>
          <a:prstGeom prst="rect">
            <a:avLst/>
          </a:prstGeom>
        </p:spPr>
      </p:pic>
    </p:spTree>
    <p:extLst>
      <p:ext uri="{BB962C8B-B14F-4D97-AF65-F5344CB8AC3E}">
        <p14:creationId xmlns:p14="http://schemas.microsoft.com/office/powerpoint/2010/main" val="3452737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F90F7-8C96-4559-956A-63CD9A8F75DD}"/>
              </a:ext>
            </a:extLst>
          </p:cNvPr>
          <p:cNvSpPr>
            <a:spLocks noGrp="1"/>
          </p:cNvSpPr>
          <p:nvPr>
            <p:ph type="title"/>
          </p:nvPr>
        </p:nvSpPr>
        <p:spPr/>
        <p:txBody>
          <a:bodyPr/>
          <a:lstStyle/>
          <a:p>
            <a:r>
              <a:rPr lang="en-US"/>
              <a:t>Is there a different approach?</a:t>
            </a:r>
            <a:endParaRPr lang="en-US" dirty="0"/>
          </a:p>
        </p:txBody>
      </p:sp>
      <p:sp>
        <p:nvSpPr>
          <p:cNvPr id="9" name="Content Placeholder 8"/>
          <p:cNvSpPr>
            <a:spLocks noGrp="1"/>
          </p:cNvSpPr>
          <p:nvPr>
            <p:ph idx="1"/>
          </p:nvPr>
        </p:nvSpPr>
        <p:spPr>
          <a:xfrm>
            <a:off x="628650" y="1825625"/>
            <a:ext cx="4946650" cy="4351338"/>
          </a:xfrm>
        </p:spPr>
        <p:txBody>
          <a:bodyPr>
            <a:normAutofit fontScale="92500" lnSpcReduction="20000"/>
          </a:bodyPr>
          <a:lstStyle/>
          <a:p>
            <a:r>
              <a:rPr lang="en-US" dirty="0"/>
              <a:t>It isn’t the strongest that survive it’s the most adaptable….</a:t>
            </a:r>
          </a:p>
          <a:p>
            <a:r>
              <a:rPr lang="en-US" dirty="0"/>
              <a:t>Adapting to the “new normal” requires modifications to how we do business</a:t>
            </a:r>
          </a:p>
          <a:p>
            <a:r>
              <a:rPr lang="en-US" dirty="0"/>
              <a:t>Claims-Made: once a “four-letter” word but now essential for certain coverages</a:t>
            </a:r>
          </a:p>
          <a:p>
            <a:r>
              <a:rPr lang="en-US" dirty="0"/>
              <a:t>Captives: can provide pools with benefits and flexibility</a:t>
            </a:r>
          </a:p>
          <a:p>
            <a:pPr lvl="1"/>
            <a:r>
              <a:rPr lang="en-US" sz="1600" dirty="0"/>
              <a:t>Group Captives have been an option for pools for many years going back to the formation of the NLC-Mutual</a:t>
            </a:r>
          </a:p>
          <a:p>
            <a:pPr lvl="1"/>
            <a:r>
              <a:rPr lang="en-US" sz="1600" dirty="0"/>
              <a:t>What can you do if you're not eligible to be in a group captive? </a:t>
            </a:r>
            <a:endParaRPr lang="en-US" dirty="0"/>
          </a:p>
          <a:p>
            <a:endParaRPr lang="en-US" dirty="0"/>
          </a:p>
        </p:txBody>
      </p:sp>
      <p:pic>
        <p:nvPicPr>
          <p:cNvPr id="7" name="Picture 6" descr="Child riding on adult's shoulders">
            <a:extLst>
              <a:ext uri="{FF2B5EF4-FFF2-40B4-BE49-F238E27FC236}">
                <a16:creationId xmlns:a16="http://schemas.microsoft.com/office/drawing/2014/main" id="{8B482B51-ED07-4463-BE8F-B72ACE61A9D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715000" y="1825625"/>
            <a:ext cx="2946400" cy="2561309"/>
          </a:xfrm>
          <a:prstGeom prst="rect">
            <a:avLst/>
          </a:prstGeom>
        </p:spPr>
      </p:pic>
    </p:spTree>
    <p:extLst>
      <p:ext uri="{BB962C8B-B14F-4D97-AF65-F5344CB8AC3E}">
        <p14:creationId xmlns:p14="http://schemas.microsoft.com/office/powerpoint/2010/main" val="1820465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F90F7-8C96-4559-956A-63CD9A8F75DD}"/>
              </a:ext>
            </a:extLst>
          </p:cNvPr>
          <p:cNvSpPr>
            <a:spLocks noGrp="1"/>
          </p:cNvSpPr>
          <p:nvPr>
            <p:ph type="title"/>
          </p:nvPr>
        </p:nvSpPr>
        <p:spPr/>
        <p:txBody>
          <a:bodyPr/>
          <a:lstStyle/>
          <a:p>
            <a:r>
              <a:rPr lang="en-US" dirty="0"/>
              <a:t>Is there a different approach?</a:t>
            </a:r>
          </a:p>
        </p:txBody>
      </p:sp>
      <p:sp>
        <p:nvSpPr>
          <p:cNvPr id="3" name="Content Placeholder 2"/>
          <p:cNvSpPr>
            <a:spLocks noGrp="1"/>
          </p:cNvSpPr>
          <p:nvPr>
            <p:ph idx="1"/>
          </p:nvPr>
        </p:nvSpPr>
        <p:spPr>
          <a:xfrm>
            <a:off x="628650" y="1485900"/>
            <a:ext cx="7886700" cy="4691063"/>
          </a:xfrm>
        </p:spPr>
        <p:txBody>
          <a:bodyPr/>
          <a:lstStyle/>
          <a:p>
            <a:pPr marL="0" indent="0">
              <a:buNone/>
            </a:pPr>
            <a:r>
              <a:rPr lang="en-US" sz="2400" b="1" dirty="0"/>
              <a:t>Use everything at your disposal…no one silver bullet</a:t>
            </a:r>
          </a:p>
          <a:p>
            <a:endParaRPr lang="en-US" dirty="0"/>
          </a:p>
        </p:txBody>
      </p:sp>
      <p:graphicFrame>
        <p:nvGraphicFramePr>
          <p:cNvPr id="13" name="Diagram 12">
            <a:extLst>
              <a:ext uri="{FF2B5EF4-FFF2-40B4-BE49-F238E27FC236}">
                <a16:creationId xmlns:a16="http://schemas.microsoft.com/office/drawing/2014/main" id="{5595834A-7C66-49E7-A10D-035749A640D3}"/>
              </a:ext>
            </a:extLst>
          </p:cNvPr>
          <p:cNvGraphicFramePr/>
          <p:nvPr/>
        </p:nvGraphicFramePr>
        <p:xfrm>
          <a:off x="1688797" y="2008678"/>
          <a:ext cx="6925814" cy="3577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Graphic 18" descr="Lightbulb and gear outline">
            <a:extLst>
              <a:ext uri="{FF2B5EF4-FFF2-40B4-BE49-F238E27FC236}">
                <a16:creationId xmlns:a16="http://schemas.microsoft.com/office/drawing/2014/main" id="{15EFE636-B093-429F-8DF9-A8002F28DC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9198" y="2771476"/>
            <a:ext cx="1769240" cy="1769240"/>
          </a:xfrm>
          <a:prstGeom prst="rect">
            <a:avLst/>
          </a:prstGeom>
        </p:spPr>
      </p:pic>
    </p:spTree>
    <p:extLst>
      <p:ext uri="{BB962C8B-B14F-4D97-AF65-F5344CB8AC3E}">
        <p14:creationId xmlns:p14="http://schemas.microsoft.com/office/powerpoint/2010/main" val="511841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57250"/>
            <a:ext cx="9144000" cy="721547"/>
          </a:xfrm>
          <a:prstGeom prst="rect">
            <a:avLst/>
          </a:prstGeom>
          <a:solidFill>
            <a:srgbClr val="6FACDE"/>
          </a:solidFill>
          <a:ln>
            <a:noFill/>
          </a:ln>
          <a:effectLst/>
        </p:spPr>
        <p:txBody>
          <a:bodyPr rtlCol="0" anchor="ctr"/>
          <a:lstStyle/>
          <a:p>
            <a:pPr algn="ctr" defTabSz="685800">
              <a:defRPr/>
            </a:pPr>
            <a:endParaRPr lang="en-US" sz="1350" kern="0">
              <a:solidFill>
                <a:srgbClr val="FFFFFF"/>
              </a:solidFill>
              <a:latin typeface="Arial"/>
            </a:endParaRPr>
          </a:p>
        </p:txBody>
      </p:sp>
      <p:sp>
        <p:nvSpPr>
          <p:cNvPr id="6" name="Title 2"/>
          <p:cNvSpPr txBox="1">
            <a:spLocks/>
          </p:cNvSpPr>
          <p:nvPr/>
        </p:nvSpPr>
        <p:spPr>
          <a:xfrm>
            <a:off x="261400" y="890187"/>
            <a:ext cx="2752725" cy="655671"/>
          </a:xfrm>
          <a:prstGeom prst="rect">
            <a:avLst/>
          </a:prstGeom>
        </p:spPr>
        <p:txBody>
          <a:bodyPr/>
          <a:lstStyle>
            <a:lvl1pPr algn="l" defTabSz="609585" rtl="0" eaLnBrk="1" latinLnBrk="0" hangingPunct="1">
              <a:spcBef>
                <a:spcPct val="0"/>
              </a:spcBef>
              <a:buNone/>
              <a:defRPr sz="3200" kern="1200">
                <a:solidFill>
                  <a:schemeClr val="accent1"/>
                </a:solidFill>
                <a:latin typeface="+mj-lt"/>
                <a:ea typeface="+mj-ea"/>
                <a:cs typeface="+mj-cs"/>
              </a:defRPr>
            </a:lvl1pPr>
          </a:lstStyle>
          <a:p>
            <a:pPr lvl="0">
              <a:defRPr/>
            </a:pPr>
            <a:r>
              <a:rPr lang="en-US" sz="3600" dirty="0">
                <a:solidFill>
                  <a:srgbClr val="FFFFFF"/>
                </a:solidFill>
              </a:rPr>
              <a:t>2023 Trends</a:t>
            </a:r>
            <a:endParaRPr lang="en-US" sz="3600" dirty="0">
              <a:solidFill>
                <a:srgbClr val="FFFFFF"/>
              </a:solidFill>
              <a:latin typeface="Arial"/>
            </a:endParaRPr>
          </a:p>
        </p:txBody>
      </p:sp>
      <p:sp>
        <p:nvSpPr>
          <p:cNvPr id="3" name="Rectangle 2"/>
          <p:cNvSpPr/>
          <p:nvPr/>
        </p:nvSpPr>
        <p:spPr>
          <a:xfrm>
            <a:off x="261400" y="1611733"/>
            <a:ext cx="2420150" cy="415498"/>
          </a:xfrm>
          <a:prstGeom prst="rect">
            <a:avLst/>
          </a:prstGeom>
        </p:spPr>
        <p:txBody>
          <a:bodyPr wrap="none">
            <a:spAutoFit/>
          </a:bodyPr>
          <a:lstStyle/>
          <a:p>
            <a:r>
              <a:rPr lang="en-US" sz="2100" dirty="0">
                <a:solidFill>
                  <a:schemeClr val="accent4"/>
                </a:solidFill>
              </a:rPr>
              <a:t>What did I get right?</a:t>
            </a:r>
          </a:p>
        </p:txBody>
      </p:sp>
      <p:pic>
        <p:nvPicPr>
          <p:cNvPr id="5" name="Picture 4"/>
          <p:cNvPicPr>
            <a:picLocks noChangeAspect="1"/>
          </p:cNvPicPr>
          <p:nvPr/>
        </p:nvPicPr>
        <p:blipFill>
          <a:blip r:embed="rId4"/>
          <a:stretch>
            <a:fillRect/>
          </a:stretch>
        </p:blipFill>
        <p:spPr>
          <a:xfrm>
            <a:off x="495720" y="2459426"/>
            <a:ext cx="2424113" cy="1818085"/>
          </a:xfrm>
          <a:prstGeom prst="rect">
            <a:avLst/>
          </a:prstGeom>
        </p:spPr>
      </p:pic>
      <p:sp>
        <p:nvSpPr>
          <p:cNvPr id="7" name="Rectangle 6"/>
          <p:cNvSpPr/>
          <p:nvPr/>
        </p:nvSpPr>
        <p:spPr>
          <a:xfrm>
            <a:off x="1037400" y="4419461"/>
            <a:ext cx="1604670" cy="369332"/>
          </a:xfrm>
          <a:prstGeom prst="rect">
            <a:avLst/>
          </a:prstGeom>
        </p:spPr>
        <p:txBody>
          <a:bodyPr wrap="none">
            <a:spAutoFit/>
          </a:bodyPr>
          <a:lstStyle/>
          <a:p>
            <a:r>
              <a:rPr lang="en-US" dirty="0">
                <a:solidFill>
                  <a:srgbClr val="000000"/>
                </a:solidFill>
              </a:rPr>
              <a:t>Hyper-Inflation</a:t>
            </a:r>
          </a:p>
        </p:txBody>
      </p:sp>
      <p:pic>
        <p:nvPicPr>
          <p:cNvPr id="10" name="Picture 9"/>
          <p:cNvPicPr>
            <a:picLocks noChangeAspect="1"/>
          </p:cNvPicPr>
          <p:nvPr/>
        </p:nvPicPr>
        <p:blipFill>
          <a:blip r:embed="rId5"/>
          <a:stretch>
            <a:fillRect/>
          </a:stretch>
        </p:blipFill>
        <p:spPr>
          <a:xfrm>
            <a:off x="3271291" y="2386603"/>
            <a:ext cx="2685369" cy="1790246"/>
          </a:xfrm>
          <a:prstGeom prst="rect">
            <a:avLst/>
          </a:prstGeom>
        </p:spPr>
      </p:pic>
      <p:sp>
        <p:nvSpPr>
          <p:cNvPr id="12" name="Rectangle 11"/>
          <p:cNvSpPr/>
          <p:nvPr/>
        </p:nvSpPr>
        <p:spPr>
          <a:xfrm>
            <a:off x="3595432" y="4419459"/>
            <a:ext cx="1988173" cy="369332"/>
          </a:xfrm>
          <a:prstGeom prst="rect">
            <a:avLst/>
          </a:prstGeom>
        </p:spPr>
        <p:txBody>
          <a:bodyPr wrap="none">
            <a:spAutoFit/>
          </a:bodyPr>
          <a:lstStyle/>
          <a:p>
            <a:r>
              <a:rPr lang="en-US" dirty="0">
                <a:solidFill>
                  <a:srgbClr val="000000"/>
                </a:solidFill>
              </a:rPr>
              <a:t>Investment Income</a:t>
            </a:r>
          </a:p>
        </p:txBody>
      </p:sp>
      <p:pic>
        <p:nvPicPr>
          <p:cNvPr id="11" name="Picture 10"/>
          <p:cNvPicPr>
            <a:picLocks noChangeAspect="1"/>
          </p:cNvPicPr>
          <p:nvPr/>
        </p:nvPicPr>
        <p:blipFill>
          <a:blip r:embed="rId6"/>
          <a:stretch>
            <a:fillRect/>
          </a:stretch>
        </p:blipFill>
        <p:spPr>
          <a:xfrm>
            <a:off x="6721740" y="2914361"/>
            <a:ext cx="2244422" cy="1262487"/>
          </a:xfrm>
          <a:prstGeom prst="rect">
            <a:avLst/>
          </a:prstGeom>
        </p:spPr>
      </p:pic>
      <p:sp>
        <p:nvSpPr>
          <p:cNvPr id="14" name="Rectangle 13"/>
          <p:cNvSpPr/>
          <p:nvPr/>
        </p:nvSpPr>
        <p:spPr>
          <a:xfrm>
            <a:off x="6612724" y="4419460"/>
            <a:ext cx="2255682" cy="369332"/>
          </a:xfrm>
          <a:prstGeom prst="rect">
            <a:avLst/>
          </a:prstGeom>
        </p:spPr>
        <p:txBody>
          <a:bodyPr wrap="none">
            <a:spAutoFit/>
          </a:bodyPr>
          <a:lstStyle/>
          <a:p>
            <a:r>
              <a:rPr lang="en-US" dirty="0">
                <a:solidFill>
                  <a:srgbClr val="000000"/>
                </a:solidFill>
              </a:rPr>
              <a:t>The Great Resignation</a:t>
            </a:r>
          </a:p>
        </p:txBody>
      </p:sp>
    </p:spTree>
    <p:custDataLst>
      <p:tags r:id="rId1"/>
    </p:custDataLst>
    <p:extLst>
      <p:ext uri="{BB962C8B-B14F-4D97-AF65-F5344CB8AC3E}">
        <p14:creationId xmlns:p14="http://schemas.microsoft.com/office/powerpoint/2010/main" val="303463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121650" cy="1325563"/>
          </a:xfrm>
        </p:spPr>
        <p:txBody>
          <a:bodyPr/>
          <a:lstStyle/>
          <a:p>
            <a:r>
              <a:rPr lang="en-US" dirty="0"/>
              <a:t>2023 Trends ? What did I get </a:t>
            </a:r>
            <a:r>
              <a:rPr lang="en-US" dirty="0">
                <a:solidFill>
                  <a:srgbClr val="00B050"/>
                </a:solidFill>
              </a:rPr>
              <a:t>right</a:t>
            </a:r>
            <a:r>
              <a:rPr lang="en-US" dirty="0"/>
              <a:t>?</a:t>
            </a:r>
          </a:p>
        </p:txBody>
      </p:sp>
      <p:sp>
        <p:nvSpPr>
          <p:cNvPr id="3" name="Content Placeholder 2"/>
          <p:cNvSpPr>
            <a:spLocks noGrp="1"/>
          </p:cNvSpPr>
          <p:nvPr>
            <p:ph idx="1"/>
          </p:nvPr>
        </p:nvSpPr>
        <p:spPr/>
        <p:txBody>
          <a:bodyPr>
            <a:normAutofit fontScale="85000" lnSpcReduction="10000"/>
          </a:bodyPr>
          <a:lstStyle/>
          <a:p>
            <a:r>
              <a:rPr lang="en-US" dirty="0"/>
              <a:t>I correctly predicted “</a:t>
            </a:r>
            <a:r>
              <a:rPr lang="en-US" b="1" dirty="0"/>
              <a:t>hyper-inflation</a:t>
            </a:r>
            <a:r>
              <a:rPr lang="en-US" dirty="0"/>
              <a:t>” as a trend; and it’s been a game changer resulting in pressure on rates for just about every line of insurance and especially Property.</a:t>
            </a:r>
          </a:p>
          <a:p>
            <a:r>
              <a:rPr lang="en-US" dirty="0"/>
              <a:t>I reassessed the hard market and called out a major “red flag” which proved to be prescient for disastrous property renewals.-  That red flag was and continues to be </a:t>
            </a:r>
            <a:r>
              <a:rPr lang="en-US" b="1" dirty="0"/>
              <a:t>investment income (high interest rates) </a:t>
            </a:r>
            <a:r>
              <a:rPr lang="en-US" dirty="0"/>
              <a:t>which while mostly beneficial was disastrous for the Property Reinsurance Industry</a:t>
            </a:r>
          </a:p>
          <a:p>
            <a:r>
              <a:rPr lang="en-US" dirty="0"/>
              <a:t>The </a:t>
            </a:r>
            <a:r>
              <a:rPr lang="en-US" b="1" dirty="0"/>
              <a:t>Great Resignation </a:t>
            </a:r>
            <a:r>
              <a:rPr lang="en-US" dirty="0"/>
              <a:t>creates multiple hazards and this is especially keen in Law Enforcement where detention centers are being run at 50% of recommended staff deployment numbers and in many cases significantly less.</a:t>
            </a:r>
          </a:p>
        </p:txBody>
      </p:sp>
    </p:spTree>
    <p:extLst>
      <p:ext uri="{BB962C8B-B14F-4D97-AF65-F5344CB8AC3E}">
        <p14:creationId xmlns:p14="http://schemas.microsoft.com/office/powerpoint/2010/main" val="822631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Temporary Trend: Hyper Inflation &amp; the cost to rebuild</a:t>
            </a:r>
          </a:p>
        </p:txBody>
      </p:sp>
      <p:sp>
        <p:nvSpPr>
          <p:cNvPr id="3" name="Text Placeholder 2"/>
          <p:cNvSpPr>
            <a:spLocks noGrp="1"/>
          </p:cNvSpPr>
          <p:nvPr>
            <p:ph idx="1"/>
          </p:nvPr>
        </p:nvSpPr>
        <p:spPr/>
        <p:txBody>
          <a:bodyPr>
            <a:normAutofit lnSpcReduction="10000"/>
          </a:bodyPr>
          <a:lstStyle/>
          <a:p>
            <a:pPr marL="0" indent="0">
              <a:buNone/>
            </a:pPr>
            <a:r>
              <a:rPr lang="en-US" b="1" dirty="0"/>
              <a:t>Architect’s Budget and the Actual Bids</a:t>
            </a:r>
          </a:p>
          <a:p>
            <a:r>
              <a:rPr lang="en-US" dirty="0"/>
              <a:t>The Pandemic has ravaged work crews and work sites</a:t>
            </a:r>
          </a:p>
          <a:p>
            <a:r>
              <a:rPr lang="en-US" dirty="0"/>
              <a:t>Logistics and supply chain issues have created huge cost increases for building materials especially wood products</a:t>
            </a:r>
          </a:p>
          <a:p>
            <a:r>
              <a:rPr lang="en-US" dirty="0"/>
              <a:t>Inflation fueled by fiscal stimulus</a:t>
            </a:r>
          </a:p>
          <a:p>
            <a:r>
              <a:rPr lang="en-US" dirty="0"/>
              <a:t>Many public agencies and school districts have shelved construction plans or reduced project sizes.</a:t>
            </a:r>
          </a:p>
          <a:p>
            <a:pPr lvl="2"/>
            <a:r>
              <a:rPr lang="en-US" dirty="0">
                <a:solidFill>
                  <a:srgbClr val="FF0000"/>
                </a:solidFill>
              </a:rPr>
              <a:t>And your contractor is going to have a hard time meeting your insurance requirements!!</a:t>
            </a:r>
          </a:p>
          <a:p>
            <a:endParaRPr lang="en-US" dirty="0"/>
          </a:p>
        </p:txBody>
      </p:sp>
      <p:sp>
        <p:nvSpPr>
          <p:cNvPr id="4" name="Oval 3"/>
          <p:cNvSpPr/>
          <p:nvPr/>
        </p:nvSpPr>
        <p:spPr>
          <a:xfrm>
            <a:off x="739472" y="272295"/>
            <a:ext cx="3530379" cy="7556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2015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Wait a second, maybe it is a Crisis?</a:t>
            </a:r>
          </a:p>
        </p:txBody>
      </p:sp>
      <p:pic>
        <p:nvPicPr>
          <p:cNvPr id="4" name="Content Placeholder 3"/>
          <p:cNvPicPr>
            <a:picLocks noGrp="1" noChangeAspect="1"/>
          </p:cNvPicPr>
          <p:nvPr>
            <p:ph idx="1"/>
          </p:nvPr>
        </p:nvPicPr>
        <p:blipFill>
          <a:blip r:embed="rId2"/>
          <a:stretch>
            <a:fillRect/>
          </a:stretch>
        </p:blipFill>
        <p:spPr>
          <a:xfrm>
            <a:off x="592785" y="1690690"/>
            <a:ext cx="6936730" cy="3764000"/>
          </a:xfrm>
          <a:prstGeom prst="rect">
            <a:avLst/>
          </a:prstGeom>
        </p:spPr>
      </p:pic>
      <p:sp>
        <p:nvSpPr>
          <p:cNvPr id="3" name="Oval 2"/>
          <p:cNvSpPr/>
          <p:nvPr/>
        </p:nvSpPr>
        <p:spPr>
          <a:xfrm>
            <a:off x="4168404" y="1815794"/>
            <a:ext cx="45719" cy="457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flipV="1">
            <a:off x="3657601" y="1690689"/>
            <a:ext cx="1021606" cy="45824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952963" y="1838653"/>
            <a:ext cx="1576552" cy="1305598"/>
          </a:xfrm>
          <a:prstGeom prst="ellipse">
            <a:avLst/>
          </a:prstGeom>
          <a:no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577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57250"/>
            <a:ext cx="9144000" cy="721547"/>
          </a:xfrm>
          <a:prstGeom prst="rect">
            <a:avLst/>
          </a:prstGeom>
          <a:solidFill>
            <a:srgbClr val="6FACDE"/>
          </a:solidFill>
          <a:ln>
            <a:noFill/>
          </a:ln>
          <a:effectLst/>
        </p:spPr>
        <p:txBody>
          <a:bodyPr rtlCol="0" anchor="ctr"/>
          <a:lstStyle/>
          <a:p>
            <a:pPr algn="ctr" defTabSz="685800">
              <a:defRPr/>
            </a:pPr>
            <a:endParaRPr lang="en-US" sz="1350" kern="0">
              <a:solidFill>
                <a:srgbClr val="FFFFFF"/>
              </a:solidFill>
              <a:latin typeface="Arial"/>
            </a:endParaRPr>
          </a:p>
        </p:txBody>
      </p:sp>
      <p:sp>
        <p:nvSpPr>
          <p:cNvPr id="6" name="Title 2"/>
          <p:cNvSpPr txBox="1">
            <a:spLocks/>
          </p:cNvSpPr>
          <p:nvPr/>
        </p:nvSpPr>
        <p:spPr>
          <a:xfrm>
            <a:off x="261400" y="890187"/>
            <a:ext cx="2752725" cy="655671"/>
          </a:xfrm>
          <a:prstGeom prst="rect">
            <a:avLst/>
          </a:prstGeom>
        </p:spPr>
        <p:txBody>
          <a:bodyPr/>
          <a:lstStyle>
            <a:lvl1pPr algn="l" defTabSz="609585" rtl="0" eaLnBrk="1" latinLnBrk="0" hangingPunct="1">
              <a:spcBef>
                <a:spcPct val="0"/>
              </a:spcBef>
              <a:buNone/>
              <a:defRPr sz="3200" kern="1200">
                <a:solidFill>
                  <a:schemeClr val="accent1"/>
                </a:solidFill>
                <a:latin typeface="+mj-lt"/>
                <a:ea typeface="+mj-ea"/>
                <a:cs typeface="+mj-cs"/>
              </a:defRPr>
            </a:lvl1pPr>
          </a:lstStyle>
          <a:p>
            <a:pPr lvl="0">
              <a:defRPr/>
            </a:pPr>
            <a:r>
              <a:rPr lang="en-US" sz="3600" dirty="0">
                <a:solidFill>
                  <a:srgbClr val="FFFFFF"/>
                </a:solidFill>
              </a:rPr>
              <a:t>2023 Trends</a:t>
            </a:r>
            <a:endParaRPr lang="en-US" sz="3600" dirty="0">
              <a:solidFill>
                <a:srgbClr val="FFFFFF"/>
              </a:solidFill>
              <a:latin typeface="Arial"/>
            </a:endParaRPr>
          </a:p>
        </p:txBody>
      </p:sp>
      <p:sp>
        <p:nvSpPr>
          <p:cNvPr id="3" name="Rectangle 2"/>
          <p:cNvSpPr/>
          <p:nvPr/>
        </p:nvSpPr>
        <p:spPr>
          <a:xfrm>
            <a:off x="261400" y="1611733"/>
            <a:ext cx="4546694" cy="415498"/>
          </a:xfrm>
          <a:prstGeom prst="rect">
            <a:avLst/>
          </a:prstGeom>
        </p:spPr>
        <p:txBody>
          <a:bodyPr wrap="none">
            <a:spAutoFit/>
          </a:bodyPr>
          <a:lstStyle/>
          <a:p>
            <a:r>
              <a:rPr lang="en-US" sz="2100" dirty="0">
                <a:solidFill>
                  <a:schemeClr val="accent4"/>
                </a:solidFill>
              </a:rPr>
              <a:t>Market Dynamics – Where we are now?</a:t>
            </a:r>
          </a:p>
        </p:txBody>
      </p:sp>
      <p:sp>
        <p:nvSpPr>
          <p:cNvPr id="7" name="Content Placeholder 22"/>
          <p:cNvSpPr txBox="1">
            <a:spLocks/>
          </p:cNvSpPr>
          <p:nvPr/>
        </p:nvSpPr>
        <p:spPr>
          <a:xfrm>
            <a:off x="733243" y="2984237"/>
            <a:ext cx="3577334" cy="2009097"/>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en-US" sz="2700" dirty="0">
                <a:solidFill>
                  <a:sysClr val="windowText" lastClr="000000"/>
                </a:solidFill>
                <a:latin typeface="Arial" panose="020B0604020202020204" pitchFamily="34" charset="0"/>
                <a:cs typeface="Arial" panose="020B0604020202020204" pitchFamily="34" charset="0"/>
              </a:rPr>
              <a:t>Pressure on Underwriting</a:t>
            </a:r>
          </a:p>
          <a:p>
            <a:pPr marL="171450" indent="-171450" defTabSz="685800">
              <a:spcBef>
                <a:spcPts val="750"/>
              </a:spcBef>
              <a:defRPr/>
            </a:pPr>
            <a:r>
              <a:rPr lang="en-US" sz="2700" dirty="0">
                <a:solidFill>
                  <a:sysClr val="windowText" lastClr="000000"/>
                </a:solidFill>
                <a:latin typeface="Arial" panose="020B0604020202020204" pitchFamily="34" charset="0"/>
                <a:cs typeface="Arial" panose="020B0604020202020204" pitchFamily="34" charset="0"/>
              </a:rPr>
              <a:t>Prudent Underwriting Decisions</a:t>
            </a:r>
          </a:p>
          <a:p>
            <a:pPr marL="171450" indent="-171450" defTabSz="685800">
              <a:spcBef>
                <a:spcPts val="750"/>
              </a:spcBef>
              <a:defRPr/>
            </a:pPr>
            <a:r>
              <a:rPr lang="en-US" sz="2700" dirty="0">
                <a:solidFill>
                  <a:sysClr val="windowText" lastClr="000000"/>
                </a:solidFill>
                <a:latin typeface="Arial" panose="020B0604020202020204" pitchFamily="34" charset="0"/>
                <a:cs typeface="Arial" panose="020B0604020202020204" pitchFamily="34" charset="0"/>
              </a:rPr>
              <a:t>Underwriting Results</a:t>
            </a:r>
          </a:p>
          <a:p>
            <a:pPr marL="171450" indent="-171450" defTabSz="685800">
              <a:spcBef>
                <a:spcPts val="750"/>
              </a:spcBef>
              <a:defRPr/>
            </a:pPr>
            <a:endParaRPr lang="en-US" sz="2700" dirty="0">
              <a:solidFill>
                <a:sysClr val="windowText" lastClr="000000"/>
              </a:solidFill>
              <a:latin typeface="Arial" panose="020B0604020202020204" pitchFamily="34" charset="0"/>
              <a:cs typeface="Arial" panose="020B0604020202020204" pitchFamily="34" charset="0"/>
            </a:endParaRPr>
          </a:p>
        </p:txBody>
      </p:sp>
      <p:sp>
        <p:nvSpPr>
          <p:cNvPr id="10" name="Content Placeholder 12"/>
          <p:cNvSpPr txBox="1">
            <a:spLocks/>
          </p:cNvSpPr>
          <p:nvPr/>
        </p:nvSpPr>
        <p:spPr>
          <a:xfrm>
            <a:off x="5033605" y="2984238"/>
            <a:ext cx="3918531" cy="206103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en-US" sz="2700" dirty="0">
                <a:solidFill>
                  <a:sysClr val="windowText" lastClr="000000"/>
                </a:solidFill>
                <a:latin typeface="Arial" panose="020B0604020202020204" pitchFamily="34" charset="0"/>
                <a:cs typeface="Arial" panose="020B0604020202020204" pitchFamily="34" charset="0"/>
              </a:rPr>
              <a:t>Pressure on Investments</a:t>
            </a:r>
          </a:p>
          <a:p>
            <a:pPr marL="171450" indent="-171450" defTabSz="685800">
              <a:spcBef>
                <a:spcPts val="750"/>
              </a:spcBef>
              <a:defRPr/>
            </a:pPr>
            <a:r>
              <a:rPr lang="en-US" sz="2700" dirty="0">
                <a:solidFill>
                  <a:sysClr val="windowText" lastClr="000000"/>
                </a:solidFill>
                <a:latin typeface="Arial" panose="020B0604020202020204" pitchFamily="34" charset="0"/>
                <a:cs typeface="Arial" panose="020B0604020202020204" pitchFamily="34" charset="0"/>
              </a:rPr>
              <a:t>Interest Rates</a:t>
            </a:r>
          </a:p>
          <a:p>
            <a:pPr marL="171450" indent="-171450" defTabSz="685800">
              <a:spcBef>
                <a:spcPts val="750"/>
              </a:spcBef>
              <a:defRPr/>
            </a:pPr>
            <a:r>
              <a:rPr lang="en-US" sz="2700" dirty="0">
                <a:solidFill>
                  <a:sysClr val="windowText" lastClr="000000"/>
                </a:solidFill>
                <a:latin typeface="Arial" panose="020B0604020202020204" pitchFamily="34" charset="0"/>
                <a:cs typeface="Arial" panose="020B0604020202020204" pitchFamily="34" charset="0"/>
              </a:rPr>
              <a:t>Investment Income</a:t>
            </a:r>
          </a:p>
          <a:p>
            <a:pPr marL="171450" indent="-171450" defTabSz="685800">
              <a:spcBef>
                <a:spcPts val="750"/>
              </a:spcBef>
              <a:defRPr/>
            </a:pPr>
            <a:endParaRPr lang="en-US" sz="2700" dirty="0">
              <a:solidFill>
                <a:sysClr val="windowText" lastClr="000000"/>
              </a:solidFill>
              <a:latin typeface="Arial" panose="020B0604020202020204" pitchFamily="34" charset="0"/>
              <a:cs typeface="Arial" panose="020B0604020202020204" pitchFamily="34" charset="0"/>
            </a:endParaRPr>
          </a:p>
        </p:txBody>
      </p:sp>
      <p:sp>
        <p:nvSpPr>
          <p:cNvPr id="11" name="object 9"/>
          <p:cNvSpPr/>
          <p:nvPr/>
        </p:nvSpPr>
        <p:spPr>
          <a:xfrm>
            <a:off x="2019814" y="2223919"/>
            <a:ext cx="4581525" cy="604055"/>
          </a:xfrm>
          <a:custGeom>
            <a:avLst/>
            <a:gdLst/>
            <a:ahLst/>
            <a:cxnLst/>
            <a:rect l="l" t="t" r="r" b="b"/>
            <a:pathLst>
              <a:path w="6944995" h="823594">
                <a:moveTo>
                  <a:pt x="146964" y="610362"/>
                </a:moveTo>
                <a:lnTo>
                  <a:pt x="43776" y="610362"/>
                </a:lnTo>
                <a:lnTo>
                  <a:pt x="43776" y="813816"/>
                </a:lnTo>
                <a:lnTo>
                  <a:pt x="146964" y="813816"/>
                </a:lnTo>
                <a:lnTo>
                  <a:pt x="146964" y="610362"/>
                </a:lnTo>
                <a:close/>
              </a:path>
              <a:path w="6944995" h="823594">
                <a:moveTo>
                  <a:pt x="325234" y="431952"/>
                </a:moveTo>
                <a:lnTo>
                  <a:pt x="222034" y="431952"/>
                </a:lnTo>
                <a:lnTo>
                  <a:pt x="222034" y="813816"/>
                </a:lnTo>
                <a:lnTo>
                  <a:pt x="325234" y="813816"/>
                </a:lnTo>
                <a:lnTo>
                  <a:pt x="325234" y="431952"/>
                </a:lnTo>
                <a:close/>
              </a:path>
              <a:path w="6944995" h="823594">
                <a:moveTo>
                  <a:pt x="500367" y="507072"/>
                </a:moveTo>
                <a:lnTo>
                  <a:pt x="400291" y="507072"/>
                </a:lnTo>
                <a:lnTo>
                  <a:pt x="400291" y="813816"/>
                </a:lnTo>
                <a:lnTo>
                  <a:pt x="500367" y="813816"/>
                </a:lnTo>
                <a:lnTo>
                  <a:pt x="500367" y="507072"/>
                </a:lnTo>
                <a:close/>
              </a:path>
              <a:path w="6944995" h="823594">
                <a:moveTo>
                  <a:pt x="678611" y="303618"/>
                </a:moveTo>
                <a:lnTo>
                  <a:pt x="578535" y="303618"/>
                </a:lnTo>
                <a:lnTo>
                  <a:pt x="578535" y="813816"/>
                </a:lnTo>
                <a:lnTo>
                  <a:pt x="678611" y="813816"/>
                </a:lnTo>
                <a:lnTo>
                  <a:pt x="678611" y="303618"/>
                </a:lnTo>
                <a:close/>
              </a:path>
              <a:path w="6944995" h="823594">
                <a:moveTo>
                  <a:pt x="781812" y="0"/>
                </a:moveTo>
                <a:lnTo>
                  <a:pt x="553516" y="0"/>
                </a:lnTo>
                <a:lnTo>
                  <a:pt x="553516" y="50076"/>
                </a:lnTo>
                <a:lnTo>
                  <a:pt x="691121" y="50076"/>
                </a:lnTo>
                <a:lnTo>
                  <a:pt x="444068" y="297357"/>
                </a:lnTo>
                <a:lnTo>
                  <a:pt x="414350" y="284835"/>
                </a:lnTo>
                <a:lnTo>
                  <a:pt x="265811" y="222237"/>
                </a:lnTo>
                <a:lnTo>
                  <a:pt x="0" y="488289"/>
                </a:lnTo>
                <a:lnTo>
                  <a:pt x="37528" y="528980"/>
                </a:lnTo>
                <a:lnTo>
                  <a:pt x="278320" y="284835"/>
                </a:lnTo>
                <a:lnTo>
                  <a:pt x="456577" y="363093"/>
                </a:lnTo>
                <a:lnTo>
                  <a:pt x="522249" y="297357"/>
                </a:lnTo>
                <a:lnTo>
                  <a:pt x="731774" y="87642"/>
                </a:lnTo>
                <a:lnTo>
                  <a:pt x="731774" y="228498"/>
                </a:lnTo>
                <a:lnTo>
                  <a:pt x="781812" y="228498"/>
                </a:lnTo>
                <a:lnTo>
                  <a:pt x="781812" y="87642"/>
                </a:lnTo>
                <a:lnTo>
                  <a:pt x="781812" y="0"/>
                </a:lnTo>
                <a:close/>
              </a:path>
              <a:path w="6944995" h="823594">
                <a:moveTo>
                  <a:pt x="6944868" y="242963"/>
                </a:moveTo>
                <a:lnTo>
                  <a:pt x="6724269" y="242963"/>
                </a:lnTo>
                <a:lnTo>
                  <a:pt x="6724269" y="131686"/>
                </a:lnTo>
                <a:lnTo>
                  <a:pt x="6669976" y="131686"/>
                </a:lnTo>
                <a:lnTo>
                  <a:pt x="6669976" y="242963"/>
                </a:lnTo>
                <a:lnTo>
                  <a:pt x="6337376" y="242963"/>
                </a:lnTo>
                <a:lnTo>
                  <a:pt x="6337376" y="131203"/>
                </a:lnTo>
                <a:lnTo>
                  <a:pt x="6724269" y="131203"/>
                </a:lnTo>
                <a:lnTo>
                  <a:pt x="6724269" y="77863"/>
                </a:lnTo>
                <a:lnTo>
                  <a:pt x="6283071" y="77863"/>
                </a:lnTo>
                <a:lnTo>
                  <a:pt x="6283071" y="131203"/>
                </a:lnTo>
                <a:lnTo>
                  <a:pt x="6283071" y="242963"/>
                </a:lnTo>
                <a:lnTo>
                  <a:pt x="6062472" y="242963"/>
                </a:lnTo>
                <a:lnTo>
                  <a:pt x="6062472" y="296303"/>
                </a:lnTo>
                <a:lnTo>
                  <a:pt x="6062472" y="465213"/>
                </a:lnTo>
                <a:lnTo>
                  <a:pt x="6062472" y="519823"/>
                </a:lnTo>
                <a:lnTo>
                  <a:pt x="6062472" y="768743"/>
                </a:lnTo>
                <a:lnTo>
                  <a:pt x="6062472" y="823353"/>
                </a:lnTo>
                <a:lnTo>
                  <a:pt x="6944868" y="823353"/>
                </a:lnTo>
                <a:lnTo>
                  <a:pt x="6944868" y="296913"/>
                </a:lnTo>
                <a:lnTo>
                  <a:pt x="6890563" y="296913"/>
                </a:lnTo>
                <a:lnTo>
                  <a:pt x="6890563" y="465213"/>
                </a:lnTo>
                <a:lnTo>
                  <a:pt x="6890563" y="519823"/>
                </a:lnTo>
                <a:lnTo>
                  <a:pt x="6890563" y="768743"/>
                </a:lnTo>
                <a:lnTo>
                  <a:pt x="6116777" y="768743"/>
                </a:lnTo>
                <a:lnTo>
                  <a:pt x="6116777" y="519823"/>
                </a:lnTo>
                <a:lnTo>
                  <a:pt x="6422212" y="519823"/>
                </a:lnTo>
                <a:lnTo>
                  <a:pt x="6422212" y="603783"/>
                </a:lnTo>
                <a:lnTo>
                  <a:pt x="6585128" y="603783"/>
                </a:lnTo>
                <a:lnTo>
                  <a:pt x="6585128" y="519823"/>
                </a:lnTo>
                <a:lnTo>
                  <a:pt x="6890563" y="519823"/>
                </a:lnTo>
                <a:lnTo>
                  <a:pt x="6890563" y="465213"/>
                </a:lnTo>
                <a:lnTo>
                  <a:pt x="6116777" y="465213"/>
                </a:lnTo>
                <a:lnTo>
                  <a:pt x="6116777" y="296303"/>
                </a:lnTo>
                <a:lnTo>
                  <a:pt x="6944868" y="296303"/>
                </a:lnTo>
                <a:lnTo>
                  <a:pt x="6944868" y="242963"/>
                </a:lnTo>
                <a:close/>
              </a:path>
            </a:pathLst>
          </a:custGeom>
          <a:solidFill>
            <a:srgbClr val="ED7D31"/>
          </a:solidFill>
        </p:spPr>
        <p:txBody>
          <a:bodyPr wrap="square" lIns="0" tIns="0" rIns="0" bIns="0" rtlCol="0"/>
          <a:lstStyle/>
          <a:p>
            <a:pPr defTabSz="685800">
              <a:defRPr/>
            </a:pPr>
            <a:endParaRPr sz="1013" kern="0">
              <a:solidFill>
                <a:prstClr val="black"/>
              </a:solidFill>
              <a:latin typeface="Calibri" panose="020F0502020204030204"/>
            </a:endParaRPr>
          </a:p>
        </p:txBody>
      </p:sp>
      <p:sp>
        <p:nvSpPr>
          <p:cNvPr id="14" name="object 7"/>
          <p:cNvSpPr/>
          <p:nvPr/>
        </p:nvSpPr>
        <p:spPr>
          <a:xfrm>
            <a:off x="4645210" y="2387295"/>
            <a:ext cx="7501" cy="2606040"/>
          </a:xfrm>
          <a:custGeom>
            <a:avLst/>
            <a:gdLst/>
            <a:ahLst/>
            <a:cxnLst/>
            <a:rect l="l" t="t" r="r" b="b"/>
            <a:pathLst>
              <a:path w="13335" h="5100320">
                <a:moveTo>
                  <a:pt x="0" y="0"/>
                </a:moveTo>
                <a:lnTo>
                  <a:pt x="13246" y="5099951"/>
                </a:lnTo>
              </a:path>
            </a:pathLst>
          </a:custGeom>
          <a:noFill/>
          <a:ln w="57150" cap="flat" cmpd="sng" algn="ctr">
            <a:solidFill>
              <a:srgbClr val="000000"/>
            </a:solidFill>
            <a:prstDash val="solid"/>
            <a:miter lim="800000"/>
          </a:ln>
          <a:effectLst/>
        </p:spPr>
        <p:txBody>
          <a:bodyPr wrap="square" lIns="0" tIns="0" rIns="0" bIns="0" rtlCol="0"/>
          <a:lstStyle/>
          <a:p>
            <a:pPr defTabSz="685800">
              <a:defRPr/>
            </a:pPr>
            <a:endParaRPr sz="1013" kern="0">
              <a:solidFill>
                <a:prstClr val="black"/>
              </a:solidFill>
              <a:latin typeface="Calibri" panose="020F0502020204030204"/>
            </a:endParaRPr>
          </a:p>
        </p:txBody>
      </p:sp>
      <p:sp>
        <p:nvSpPr>
          <p:cNvPr id="2" name="Oval 1"/>
          <p:cNvSpPr/>
          <p:nvPr/>
        </p:nvSpPr>
        <p:spPr>
          <a:xfrm>
            <a:off x="4905955" y="2027231"/>
            <a:ext cx="3180522" cy="35148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090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57250"/>
            <a:ext cx="9144000" cy="721547"/>
          </a:xfrm>
          <a:prstGeom prst="rect">
            <a:avLst/>
          </a:prstGeom>
          <a:solidFill>
            <a:srgbClr val="6FACDE"/>
          </a:solidFill>
          <a:ln>
            <a:noFill/>
          </a:ln>
          <a:effectLst/>
        </p:spPr>
        <p:txBody>
          <a:bodyPr rtlCol="0" anchor="ctr"/>
          <a:lstStyle/>
          <a:p>
            <a:pPr algn="ctr" defTabSz="685800">
              <a:defRPr/>
            </a:pPr>
            <a:endParaRPr lang="en-US" sz="1350" kern="0">
              <a:solidFill>
                <a:srgbClr val="FFFFFF"/>
              </a:solidFill>
              <a:latin typeface="Arial"/>
            </a:endParaRPr>
          </a:p>
        </p:txBody>
      </p:sp>
      <p:sp>
        <p:nvSpPr>
          <p:cNvPr id="6" name="Title 2"/>
          <p:cNvSpPr txBox="1">
            <a:spLocks/>
          </p:cNvSpPr>
          <p:nvPr/>
        </p:nvSpPr>
        <p:spPr>
          <a:xfrm>
            <a:off x="261400" y="890187"/>
            <a:ext cx="2752725" cy="655671"/>
          </a:xfrm>
          <a:prstGeom prst="rect">
            <a:avLst/>
          </a:prstGeom>
        </p:spPr>
        <p:txBody>
          <a:bodyPr/>
          <a:lstStyle>
            <a:lvl1pPr algn="l" defTabSz="609585" rtl="0" eaLnBrk="1" latinLnBrk="0" hangingPunct="1">
              <a:spcBef>
                <a:spcPct val="0"/>
              </a:spcBef>
              <a:buNone/>
              <a:defRPr sz="3200" kern="1200">
                <a:solidFill>
                  <a:schemeClr val="accent1"/>
                </a:solidFill>
                <a:latin typeface="+mj-lt"/>
                <a:ea typeface="+mj-ea"/>
                <a:cs typeface="+mj-cs"/>
              </a:defRPr>
            </a:lvl1pPr>
          </a:lstStyle>
          <a:p>
            <a:pPr lvl="0">
              <a:defRPr/>
            </a:pPr>
            <a:r>
              <a:rPr lang="en-US" sz="3600" dirty="0">
                <a:solidFill>
                  <a:srgbClr val="FFFFFF"/>
                </a:solidFill>
              </a:rPr>
              <a:t>2023 Trends</a:t>
            </a:r>
            <a:endParaRPr lang="en-US" sz="3600" dirty="0">
              <a:solidFill>
                <a:srgbClr val="FFFFFF"/>
              </a:solidFill>
              <a:latin typeface="Arial"/>
            </a:endParaRPr>
          </a:p>
        </p:txBody>
      </p:sp>
      <p:sp>
        <p:nvSpPr>
          <p:cNvPr id="3" name="Rectangle 2"/>
          <p:cNvSpPr/>
          <p:nvPr/>
        </p:nvSpPr>
        <p:spPr>
          <a:xfrm>
            <a:off x="261400" y="1611733"/>
            <a:ext cx="2601033" cy="415498"/>
          </a:xfrm>
          <a:prstGeom prst="rect">
            <a:avLst/>
          </a:prstGeom>
        </p:spPr>
        <p:txBody>
          <a:bodyPr wrap="none">
            <a:spAutoFit/>
          </a:bodyPr>
          <a:lstStyle/>
          <a:p>
            <a:r>
              <a:rPr lang="en-US" sz="2100" dirty="0">
                <a:solidFill>
                  <a:schemeClr val="accent4"/>
                </a:solidFill>
              </a:rPr>
              <a:t>What did I get wrong?</a:t>
            </a:r>
          </a:p>
        </p:txBody>
      </p:sp>
      <p:pic>
        <p:nvPicPr>
          <p:cNvPr id="2" name="Picture 1"/>
          <p:cNvPicPr>
            <a:picLocks noChangeAspect="1"/>
          </p:cNvPicPr>
          <p:nvPr/>
        </p:nvPicPr>
        <p:blipFill>
          <a:blip r:embed="rId4"/>
          <a:stretch>
            <a:fillRect/>
          </a:stretch>
        </p:blipFill>
        <p:spPr>
          <a:xfrm>
            <a:off x="491146" y="2757762"/>
            <a:ext cx="2268467" cy="1513521"/>
          </a:xfrm>
          <a:prstGeom prst="rect">
            <a:avLst/>
          </a:prstGeom>
        </p:spPr>
      </p:pic>
      <p:pic>
        <p:nvPicPr>
          <p:cNvPr id="5" name="Picture 4"/>
          <p:cNvPicPr>
            <a:picLocks noChangeAspect="1"/>
          </p:cNvPicPr>
          <p:nvPr/>
        </p:nvPicPr>
        <p:blipFill>
          <a:blip r:embed="rId5"/>
          <a:stretch>
            <a:fillRect/>
          </a:stretch>
        </p:blipFill>
        <p:spPr>
          <a:xfrm rot="20177940">
            <a:off x="287276" y="2528131"/>
            <a:ext cx="884387" cy="1046225"/>
          </a:xfrm>
          <a:prstGeom prst="rect">
            <a:avLst/>
          </a:prstGeom>
        </p:spPr>
      </p:pic>
      <p:pic>
        <p:nvPicPr>
          <p:cNvPr id="7" name="Picture 6"/>
          <p:cNvPicPr>
            <a:picLocks noChangeAspect="1"/>
          </p:cNvPicPr>
          <p:nvPr/>
        </p:nvPicPr>
        <p:blipFill>
          <a:blip r:embed="rId6"/>
          <a:stretch>
            <a:fillRect/>
          </a:stretch>
        </p:blipFill>
        <p:spPr>
          <a:xfrm>
            <a:off x="6524747" y="2715197"/>
            <a:ext cx="2257407" cy="1568898"/>
          </a:xfrm>
          <a:prstGeom prst="rect">
            <a:avLst/>
          </a:prstGeom>
        </p:spPr>
      </p:pic>
      <p:pic>
        <p:nvPicPr>
          <p:cNvPr id="10" name="Picture 9"/>
          <p:cNvPicPr>
            <a:picLocks noChangeAspect="1"/>
          </p:cNvPicPr>
          <p:nvPr/>
        </p:nvPicPr>
        <p:blipFill>
          <a:blip r:embed="rId7"/>
          <a:stretch>
            <a:fillRect/>
          </a:stretch>
        </p:blipFill>
        <p:spPr>
          <a:xfrm>
            <a:off x="3543300" y="2665495"/>
            <a:ext cx="2362200" cy="1668304"/>
          </a:xfrm>
          <a:prstGeom prst="rect">
            <a:avLst/>
          </a:prstGeom>
        </p:spPr>
      </p:pic>
      <p:sp>
        <p:nvSpPr>
          <p:cNvPr id="12" name="Rectangle 11"/>
          <p:cNvSpPr/>
          <p:nvPr/>
        </p:nvSpPr>
        <p:spPr>
          <a:xfrm>
            <a:off x="579901" y="4519188"/>
            <a:ext cx="1941301" cy="369332"/>
          </a:xfrm>
          <a:prstGeom prst="rect">
            <a:avLst/>
          </a:prstGeom>
        </p:spPr>
        <p:txBody>
          <a:bodyPr wrap="none">
            <a:spAutoFit/>
          </a:bodyPr>
          <a:lstStyle/>
          <a:p>
            <a:r>
              <a:rPr lang="en-US" dirty="0">
                <a:solidFill>
                  <a:srgbClr val="000000"/>
                </a:solidFill>
              </a:rPr>
              <a:t>Property Renewals</a:t>
            </a:r>
          </a:p>
        </p:txBody>
      </p:sp>
      <p:sp>
        <p:nvSpPr>
          <p:cNvPr id="14" name="Rectangle 13"/>
          <p:cNvSpPr/>
          <p:nvPr/>
        </p:nvSpPr>
        <p:spPr>
          <a:xfrm>
            <a:off x="3771362" y="4419256"/>
            <a:ext cx="1906077" cy="646331"/>
          </a:xfrm>
          <a:prstGeom prst="rect">
            <a:avLst/>
          </a:prstGeom>
        </p:spPr>
        <p:txBody>
          <a:bodyPr wrap="square">
            <a:spAutoFit/>
          </a:bodyPr>
          <a:lstStyle/>
          <a:p>
            <a:pPr algn="ctr"/>
            <a:r>
              <a:rPr lang="en-US" dirty="0">
                <a:solidFill>
                  <a:srgbClr val="000000"/>
                </a:solidFill>
              </a:rPr>
              <a:t>Property Capacity Crunch</a:t>
            </a:r>
          </a:p>
        </p:txBody>
      </p:sp>
      <p:sp>
        <p:nvSpPr>
          <p:cNvPr id="15" name="Rectangle 14"/>
          <p:cNvSpPr/>
          <p:nvPr/>
        </p:nvSpPr>
        <p:spPr>
          <a:xfrm>
            <a:off x="6422224" y="4557758"/>
            <a:ext cx="2283061" cy="369332"/>
          </a:xfrm>
          <a:prstGeom prst="rect">
            <a:avLst/>
          </a:prstGeom>
        </p:spPr>
        <p:txBody>
          <a:bodyPr wrap="none">
            <a:spAutoFit/>
          </a:bodyPr>
          <a:lstStyle/>
          <a:p>
            <a:r>
              <a:rPr lang="en-US" dirty="0">
                <a:solidFill>
                  <a:srgbClr val="000000"/>
                </a:solidFill>
              </a:rPr>
              <a:t>War in Ukraine Impact</a:t>
            </a:r>
          </a:p>
        </p:txBody>
      </p:sp>
    </p:spTree>
    <p:custDataLst>
      <p:tags r:id="rId1"/>
    </p:custDataLst>
    <p:extLst>
      <p:ext uri="{BB962C8B-B14F-4D97-AF65-F5344CB8AC3E}">
        <p14:creationId xmlns:p14="http://schemas.microsoft.com/office/powerpoint/2010/main" val="8478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6487764-5b2e-4cc8-a343-6fa93c41ada3" xsi:nil="true"/>
    <lcf76f155ced4ddcb4097134ff3c332f xmlns="4908c3b4-d24f-4c82-9723-bfb9549f814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50254FCF5DB448A00E04F48AC924BE" ma:contentTypeVersion="12" ma:contentTypeDescription="Create a new document." ma:contentTypeScope="" ma:versionID="56f416d259df4d7a5210d561825750d2">
  <xsd:schema xmlns:xsd="http://www.w3.org/2001/XMLSchema" xmlns:xs="http://www.w3.org/2001/XMLSchema" xmlns:p="http://schemas.microsoft.com/office/2006/metadata/properties" xmlns:ns2="4908c3b4-d24f-4c82-9723-bfb9549f8143" xmlns:ns3="86487764-5b2e-4cc8-a343-6fa93c41ada3" targetNamespace="http://schemas.microsoft.com/office/2006/metadata/properties" ma:root="true" ma:fieldsID="d71e390d104ebea3eebe5a8abfb92805" ns2:_="" ns3:_="">
    <xsd:import namespace="4908c3b4-d24f-4c82-9723-bfb9549f8143"/>
    <xsd:import namespace="86487764-5b2e-4cc8-a343-6fa93c41ada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08c3b4-d24f-4c82-9723-bfb9549f81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descrip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c76f168-b322-4065-b8a8-43d76d7aa74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487764-5b2e-4cc8-a343-6fa93c41ada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6402c6b-4e91-4cce-b59f-b3f0d97a494a}" ma:internalName="TaxCatchAll" ma:showField="CatchAllData" ma:web="86487764-5b2e-4cc8-a343-6fa93c41ad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5F4FC3-673A-49EB-BFD7-0566A29AF183}">
  <ds:schemaRefs>
    <ds:schemaRef ds:uri="http://schemas.microsoft.com/office/2006/metadata/properties"/>
    <ds:schemaRef ds:uri="http://schemas.microsoft.com/office/infopath/2007/PartnerControls"/>
    <ds:schemaRef ds:uri="86487764-5b2e-4cc8-a343-6fa93c41ada3"/>
    <ds:schemaRef ds:uri="4908c3b4-d24f-4c82-9723-bfb9549f8143"/>
  </ds:schemaRefs>
</ds:datastoreItem>
</file>

<file path=customXml/itemProps2.xml><?xml version="1.0" encoding="utf-8"?>
<ds:datastoreItem xmlns:ds="http://schemas.openxmlformats.org/officeDocument/2006/customXml" ds:itemID="{2C09A083-9B94-4220-8DFD-640347E2FB67}">
  <ds:schemaRefs>
    <ds:schemaRef ds:uri="http://schemas.microsoft.com/sharepoint/v3/contenttype/forms"/>
  </ds:schemaRefs>
</ds:datastoreItem>
</file>

<file path=customXml/itemProps3.xml><?xml version="1.0" encoding="utf-8"?>
<ds:datastoreItem xmlns:ds="http://schemas.openxmlformats.org/officeDocument/2006/customXml" ds:itemID="{A34B3B78-3AA8-4FE0-B3FF-3EF8EDEC1F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08c3b4-d24f-4c82-9723-bfb9549f8143"/>
    <ds:schemaRef ds:uri="86487764-5b2e-4cc8-a343-6fa93c41ad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1040</TotalTime>
  <Words>1543</Words>
  <Application>Microsoft Office PowerPoint</Application>
  <PresentationFormat>On-screen Show (4:3)</PresentationFormat>
  <Paragraphs>238</Paragraphs>
  <Slides>33</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Courier New</vt:lpstr>
      <vt:lpstr>Times New Roman</vt:lpstr>
      <vt:lpstr>Wingdings</vt:lpstr>
      <vt:lpstr>Office Theme</vt:lpstr>
      <vt:lpstr>Emerging Topics for 2024  &amp; Beyond </vt:lpstr>
      <vt:lpstr>Thought for the Day</vt:lpstr>
      <vt:lpstr>Table of Contents</vt:lpstr>
      <vt:lpstr>PowerPoint Presentation</vt:lpstr>
      <vt:lpstr>2023 Trends ? What did I get right?</vt:lpstr>
      <vt:lpstr>Temporary Trend: Hyper Inflation &amp; the cost to rebuild</vt:lpstr>
      <vt:lpstr>Wait a second, maybe it is a Crisis?</vt:lpstr>
      <vt:lpstr>PowerPoint Presentation</vt:lpstr>
      <vt:lpstr>PowerPoint Presentation</vt:lpstr>
      <vt:lpstr>2023 Trends ? What did I get wrong?</vt:lpstr>
      <vt:lpstr>PowerPoint Presentation</vt:lpstr>
      <vt:lpstr>PowerPoint Presentation</vt:lpstr>
      <vt:lpstr>PowerPoint Presentation</vt:lpstr>
      <vt:lpstr>JC: Insurance, Scholastic &amp; Public Agency Related Emerging Trends</vt:lpstr>
      <vt:lpstr>Reviver Legislation and Sex Abuse – 2023</vt:lpstr>
      <vt:lpstr>PowerPoint Presentation</vt:lpstr>
      <vt:lpstr>PowerPoint Presentation</vt:lpstr>
      <vt:lpstr>PowerPoint Presentation</vt:lpstr>
      <vt:lpstr>PowerPoint Presentation</vt:lpstr>
      <vt:lpstr>PowerPoint Presentation</vt:lpstr>
      <vt:lpstr>PowerPoint Presentation</vt:lpstr>
      <vt:lpstr>Climate Change and Increasing Losses for the Industry</vt:lpstr>
      <vt:lpstr>2020 &amp; 2021…</vt:lpstr>
      <vt:lpstr>PowerPoint Presentation</vt:lpstr>
      <vt:lpstr>PowerPoint Presentation</vt:lpstr>
      <vt:lpstr>Rising Inflation and The Debt Crisis</vt:lpstr>
      <vt:lpstr>PowerPoint Presentation</vt:lpstr>
      <vt:lpstr>PowerPoint Presentation</vt:lpstr>
      <vt:lpstr>PowerPoint Presentation</vt:lpstr>
      <vt:lpstr>PowerPoint Presentation</vt:lpstr>
      <vt:lpstr>The Elephant in the Room</vt:lpstr>
      <vt:lpstr>Is there a different approach?</vt:lpstr>
      <vt:lpstr>Is there a different approach?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Margo Howard</dc:creator>
  <cp:lastModifiedBy>Taquan Gilbert</cp:lastModifiedBy>
  <cp:revision>24</cp:revision>
  <dcterms:created xsi:type="dcterms:W3CDTF">2019-12-04T20:30:03Z</dcterms:created>
  <dcterms:modified xsi:type="dcterms:W3CDTF">2023-10-26T12:27:13Z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0x010100F550254FCF5DB448A00E04F48AC924BE</vt:lpwstr>
  </property>
</Properties>
</file>