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90" r:id="rId5"/>
    <p:sldId id="30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93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331" r:id="rId23"/>
    <p:sldId id="332" r:id="rId24"/>
    <p:sldId id="395" r:id="rId25"/>
    <p:sldId id="393" r:id="rId26"/>
    <p:sldId id="396" r:id="rId27"/>
    <p:sldId id="281" r:id="rId28"/>
    <p:sldId id="295" r:id="rId29"/>
    <p:sldId id="300" r:id="rId30"/>
    <p:sldId id="284" r:id="rId31"/>
    <p:sldId id="283" r:id="rId32"/>
    <p:sldId id="299" r:id="rId33"/>
    <p:sldId id="390" r:id="rId34"/>
    <p:sldId id="302" r:id="rId35"/>
    <p:sldId id="294" r:id="rId36"/>
    <p:sldId id="287" r:id="rId37"/>
    <p:sldId id="288" r:id="rId38"/>
    <p:sldId id="394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1"/>
    <p:restoredTop sz="72385" autoAdjust="0"/>
  </p:normalViewPr>
  <p:slideViewPr>
    <p:cSldViewPr snapToGrid="0" snapToObjects="1">
      <p:cViewPr varScale="1">
        <p:scale>
          <a:sx n="48" d="100"/>
          <a:sy n="48" d="100"/>
        </p:scale>
        <p:origin x="1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quan Gilbert" userId="cccb3b1d-7701-4d88-9db7-7c2f45dc5b88" providerId="ADAL" clId="{E4A15214-558F-4D71-9656-DF398272DE90}"/>
    <pc:docChg chg="delSld modSld">
      <pc:chgData name="Taquan Gilbert" userId="cccb3b1d-7701-4d88-9db7-7c2f45dc5b88" providerId="ADAL" clId="{E4A15214-558F-4D71-9656-DF398272DE90}" dt="2023-10-26T12:34:40.692" v="30" actId="2696"/>
      <pc:docMkLst>
        <pc:docMk/>
      </pc:docMkLst>
      <pc:sldChg chg="modNotesTx">
        <pc:chgData name="Taquan Gilbert" userId="cccb3b1d-7701-4d88-9db7-7c2f45dc5b88" providerId="ADAL" clId="{E4A15214-558F-4D71-9656-DF398272DE90}" dt="2023-10-26T12:32:32.324" v="0" actId="20577"/>
        <pc:sldMkLst>
          <pc:docMk/>
          <pc:sldMk cId="3593021539" sldId="258"/>
        </pc:sldMkLst>
      </pc:sldChg>
      <pc:sldChg chg="modNotesTx">
        <pc:chgData name="Taquan Gilbert" userId="cccb3b1d-7701-4d88-9db7-7c2f45dc5b88" providerId="ADAL" clId="{E4A15214-558F-4D71-9656-DF398272DE90}" dt="2023-10-26T12:32:37.347" v="1" actId="20577"/>
        <pc:sldMkLst>
          <pc:docMk/>
          <pc:sldMk cId="2313961521" sldId="259"/>
        </pc:sldMkLst>
      </pc:sldChg>
      <pc:sldChg chg="del">
        <pc:chgData name="Taquan Gilbert" userId="cccb3b1d-7701-4d88-9db7-7c2f45dc5b88" providerId="ADAL" clId="{E4A15214-558F-4D71-9656-DF398272DE90}" dt="2023-10-26T12:34:40.692" v="30" actId="2696"/>
        <pc:sldMkLst>
          <pc:docMk/>
          <pc:sldMk cId="161069888" sldId="261"/>
        </pc:sldMkLst>
      </pc:sldChg>
      <pc:sldChg chg="modNotesTx">
        <pc:chgData name="Taquan Gilbert" userId="cccb3b1d-7701-4d88-9db7-7c2f45dc5b88" providerId="ADAL" clId="{E4A15214-558F-4D71-9656-DF398272DE90}" dt="2023-10-26T12:32:50.755" v="4" actId="20577"/>
        <pc:sldMkLst>
          <pc:docMk/>
          <pc:sldMk cId="3344648040" sldId="265"/>
        </pc:sldMkLst>
      </pc:sldChg>
      <pc:sldChg chg="modNotesTx">
        <pc:chgData name="Taquan Gilbert" userId="cccb3b1d-7701-4d88-9db7-7c2f45dc5b88" providerId="ADAL" clId="{E4A15214-558F-4D71-9656-DF398272DE90}" dt="2023-10-26T12:32:53.181" v="5" actId="20577"/>
        <pc:sldMkLst>
          <pc:docMk/>
          <pc:sldMk cId="2936721223" sldId="266"/>
        </pc:sldMkLst>
      </pc:sldChg>
      <pc:sldChg chg="modNotesTx">
        <pc:chgData name="Taquan Gilbert" userId="cccb3b1d-7701-4d88-9db7-7c2f45dc5b88" providerId="ADAL" clId="{E4A15214-558F-4D71-9656-DF398272DE90}" dt="2023-10-26T12:32:57.432" v="6" actId="20577"/>
        <pc:sldMkLst>
          <pc:docMk/>
          <pc:sldMk cId="808916481" sldId="267"/>
        </pc:sldMkLst>
      </pc:sldChg>
      <pc:sldChg chg="modNotesTx">
        <pc:chgData name="Taquan Gilbert" userId="cccb3b1d-7701-4d88-9db7-7c2f45dc5b88" providerId="ADAL" clId="{E4A15214-558F-4D71-9656-DF398272DE90}" dt="2023-10-26T12:33:00.899" v="7" actId="20577"/>
        <pc:sldMkLst>
          <pc:docMk/>
          <pc:sldMk cId="1492624208" sldId="268"/>
        </pc:sldMkLst>
      </pc:sldChg>
      <pc:sldChg chg="modNotesTx">
        <pc:chgData name="Taquan Gilbert" userId="cccb3b1d-7701-4d88-9db7-7c2f45dc5b88" providerId="ADAL" clId="{E4A15214-558F-4D71-9656-DF398272DE90}" dt="2023-10-26T12:33:04.988" v="8" actId="20577"/>
        <pc:sldMkLst>
          <pc:docMk/>
          <pc:sldMk cId="629935606" sldId="269"/>
        </pc:sldMkLst>
      </pc:sldChg>
      <pc:sldChg chg="modNotesTx">
        <pc:chgData name="Taquan Gilbert" userId="cccb3b1d-7701-4d88-9db7-7c2f45dc5b88" providerId="ADAL" clId="{E4A15214-558F-4D71-9656-DF398272DE90}" dt="2023-10-26T12:33:08.297" v="9" actId="20577"/>
        <pc:sldMkLst>
          <pc:docMk/>
          <pc:sldMk cId="385818301" sldId="270"/>
        </pc:sldMkLst>
      </pc:sldChg>
      <pc:sldChg chg="modNotesTx">
        <pc:chgData name="Taquan Gilbert" userId="cccb3b1d-7701-4d88-9db7-7c2f45dc5b88" providerId="ADAL" clId="{E4A15214-558F-4D71-9656-DF398272DE90}" dt="2023-10-26T12:33:13.017" v="10" actId="20577"/>
        <pc:sldMkLst>
          <pc:docMk/>
          <pc:sldMk cId="1973023235" sldId="272"/>
        </pc:sldMkLst>
      </pc:sldChg>
      <pc:sldChg chg="modNotesTx">
        <pc:chgData name="Taquan Gilbert" userId="cccb3b1d-7701-4d88-9db7-7c2f45dc5b88" providerId="ADAL" clId="{E4A15214-558F-4D71-9656-DF398272DE90}" dt="2023-10-26T12:33:25.022" v="12" actId="20577"/>
        <pc:sldMkLst>
          <pc:docMk/>
          <pc:sldMk cId="2355326751" sldId="273"/>
        </pc:sldMkLst>
      </pc:sldChg>
      <pc:sldChg chg="modNotesTx">
        <pc:chgData name="Taquan Gilbert" userId="cccb3b1d-7701-4d88-9db7-7c2f45dc5b88" providerId="ADAL" clId="{E4A15214-558F-4D71-9656-DF398272DE90}" dt="2023-10-26T12:33:29.889" v="13" actId="20577"/>
        <pc:sldMkLst>
          <pc:docMk/>
          <pc:sldMk cId="3870498364" sldId="274"/>
        </pc:sldMkLst>
      </pc:sldChg>
      <pc:sldChg chg="modNotesTx">
        <pc:chgData name="Taquan Gilbert" userId="cccb3b1d-7701-4d88-9db7-7c2f45dc5b88" providerId="ADAL" clId="{E4A15214-558F-4D71-9656-DF398272DE90}" dt="2023-10-26T12:33:33.039" v="14" actId="20577"/>
        <pc:sldMkLst>
          <pc:docMk/>
          <pc:sldMk cId="2903848942" sldId="275"/>
        </pc:sldMkLst>
      </pc:sldChg>
      <pc:sldChg chg="modNotesTx">
        <pc:chgData name="Taquan Gilbert" userId="cccb3b1d-7701-4d88-9db7-7c2f45dc5b88" providerId="ADAL" clId="{E4A15214-558F-4D71-9656-DF398272DE90}" dt="2023-10-26T12:33:37.166" v="15" actId="20577"/>
        <pc:sldMkLst>
          <pc:docMk/>
          <pc:sldMk cId="1310873596" sldId="276"/>
        </pc:sldMkLst>
      </pc:sldChg>
      <pc:sldChg chg="modNotesTx">
        <pc:chgData name="Taquan Gilbert" userId="cccb3b1d-7701-4d88-9db7-7c2f45dc5b88" providerId="ADAL" clId="{E4A15214-558F-4D71-9656-DF398272DE90}" dt="2023-10-26T12:33:43.161" v="16" actId="20577"/>
        <pc:sldMkLst>
          <pc:docMk/>
          <pc:sldMk cId="2104299290" sldId="277"/>
        </pc:sldMkLst>
      </pc:sldChg>
      <pc:sldChg chg="modNotesTx">
        <pc:chgData name="Taquan Gilbert" userId="cccb3b1d-7701-4d88-9db7-7c2f45dc5b88" providerId="ADAL" clId="{E4A15214-558F-4D71-9656-DF398272DE90}" dt="2023-10-26T12:34:04.224" v="21" actId="20577"/>
        <pc:sldMkLst>
          <pc:docMk/>
          <pc:sldMk cId="219522517" sldId="281"/>
        </pc:sldMkLst>
      </pc:sldChg>
      <pc:sldChg chg="modNotesTx">
        <pc:chgData name="Taquan Gilbert" userId="cccb3b1d-7701-4d88-9db7-7c2f45dc5b88" providerId="ADAL" clId="{E4A15214-558F-4D71-9656-DF398272DE90}" dt="2023-10-26T12:34:16.550" v="24" actId="20577"/>
        <pc:sldMkLst>
          <pc:docMk/>
          <pc:sldMk cId="967130335" sldId="283"/>
        </pc:sldMkLst>
      </pc:sldChg>
      <pc:sldChg chg="modNotesTx">
        <pc:chgData name="Taquan Gilbert" userId="cccb3b1d-7701-4d88-9db7-7c2f45dc5b88" providerId="ADAL" clId="{E4A15214-558F-4D71-9656-DF398272DE90}" dt="2023-10-26T12:34:13.224" v="23" actId="20577"/>
        <pc:sldMkLst>
          <pc:docMk/>
          <pc:sldMk cId="1716716762" sldId="284"/>
        </pc:sldMkLst>
      </pc:sldChg>
      <pc:sldChg chg="modNotesTx">
        <pc:chgData name="Taquan Gilbert" userId="cccb3b1d-7701-4d88-9db7-7c2f45dc5b88" providerId="ADAL" clId="{E4A15214-558F-4D71-9656-DF398272DE90}" dt="2023-10-26T12:34:32.314" v="29" actId="20577"/>
        <pc:sldMkLst>
          <pc:docMk/>
          <pc:sldMk cId="3888763463" sldId="288"/>
        </pc:sldMkLst>
      </pc:sldChg>
      <pc:sldChg chg="modNotesTx">
        <pc:chgData name="Taquan Gilbert" userId="cccb3b1d-7701-4d88-9db7-7c2f45dc5b88" providerId="ADAL" clId="{E4A15214-558F-4D71-9656-DF398272DE90}" dt="2023-10-26T12:32:43.552" v="2" actId="20577"/>
        <pc:sldMkLst>
          <pc:docMk/>
          <pc:sldMk cId="630384107" sldId="290"/>
        </pc:sldMkLst>
      </pc:sldChg>
      <pc:sldChg chg="modNotesTx">
        <pc:chgData name="Taquan Gilbert" userId="cccb3b1d-7701-4d88-9db7-7c2f45dc5b88" providerId="ADAL" clId="{E4A15214-558F-4D71-9656-DF398272DE90}" dt="2023-10-26T12:33:16.593" v="11" actId="20577"/>
        <pc:sldMkLst>
          <pc:docMk/>
          <pc:sldMk cId="3293809241" sldId="293"/>
        </pc:sldMkLst>
      </pc:sldChg>
      <pc:sldChg chg="modNotesTx">
        <pc:chgData name="Taquan Gilbert" userId="cccb3b1d-7701-4d88-9db7-7c2f45dc5b88" providerId="ADAL" clId="{E4A15214-558F-4D71-9656-DF398272DE90}" dt="2023-10-26T12:34:29.358" v="28" actId="20577"/>
        <pc:sldMkLst>
          <pc:docMk/>
          <pc:sldMk cId="902825990" sldId="294"/>
        </pc:sldMkLst>
      </pc:sldChg>
      <pc:sldChg chg="modNotesTx">
        <pc:chgData name="Taquan Gilbert" userId="cccb3b1d-7701-4d88-9db7-7c2f45dc5b88" providerId="ADAL" clId="{E4A15214-558F-4D71-9656-DF398272DE90}" dt="2023-10-26T12:34:18.943" v="25" actId="20577"/>
        <pc:sldMkLst>
          <pc:docMk/>
          <pc:sldMk cId="4061694547" sldId="299"/>
        </pc:sldMkLst>
      </pc:sldChg>
      <pc:sldChg chg="modNotesTx">
        <pc:chgData name="Taquan Gilbert" userId="cccb3b1d-7701-4d88-9db7-7c2f45dc5b88" providerId="ADAL" clId="{E4A15214-558F-4D71-9656-DF398272DE90}" dt="2023-10-26T12:34:08.319" v="22" actId="20577"/>
        <pc:sldMkLst>
          <pc:docMk/>
          <pc:sldMk cId="3165710243" sldId="300"/>
        </pc:sldMkLst>
      </pc:sldChg>
      <pc:sldChg chg="modNotesTx">
        <pc:chgData name="Taquan Gilbert" userId="cccb3b1d-7701-4d88-9db7-7c2f45dc5b88" providerId="ADAL" clId="{E4A15214-558F-4D71-9656-DF398272DE90}" dt="2023-10-26T12:34:25.848" v="27" actId="20577"/>
        <pc:sldMkLst>
          <pc:docMk/>
          <pc:sldMk cId="1923432840" sldId="302"/>
        </pc:sldMkLst>
      </pc:sldChg>
      <pc:sldChg chg="modNotesTx">
        <pc:chgData name="Taquan Gilbert" userId="cccb3b1d-7701-4d88-9db7-7c2f45dc5b88" providerId="ADAL" clId="{E4A15214-558F-4D71-9656-DF398272DE90}" dt="2023-10-26T12:32:46.929" v="3" actId="20577"/>
        <pc:sldMkLst>
          <pc:docMk/>
          <pc:sldMk cId="2427326296" sldId="303"/>
        </pc:sldMkLst>
      </pc:sldChg>
      <pc:sldChg chg="modNotesTx">
        <pc:chgData name="Taquan Gilbert" userId="cccb3b1d-7701-4d88-9db7-7c2f45dc5b88" providerId="ADAL" clId="{E4A15214-558F-4D71-9656-DF398272DE90}" dt="2023-10-26T12:33:50.740" v="17" actId="20577"/>
        <pc:sldMkLst>
          <pc:docMk/>
          <pc:sldMk cId="3316254858" sldId="331"/>
        </pc:sldMkLst>
      </pc:sldChg>
      <pc:sldChg chg="modNotesTx">
        <pc:chgData name="Taquan Gilbert" userId="cccb3b1d-7701-4d88-9db7-7c2f45dc5b88" providerId="ADAL" clId="{E4A15214-558F-4D71-9656-DF398272DE90}" dt="2023-10-26T12:33:53.983" v="18" actId="20577"/>
        <pc:sldMkLst>
          <pc:docMk/>
          <pc:sldMk cId="3795693329" sldId="332"/>
        </pc:sldMkLst>
      </pc:sldChg>
      <pc:sldChg chg="modNotesTx">
        <pc:chgData name="Taquan Gilbert" userId="cccb3b1d-7701-4d88-9db7-7c2f45dc5b88" providerId="ADAL" clId="{E4A15214-558F-4D71-9656-DF398272DE90}" dt="2023-10-26T12:34:22.956" v="26" actId="20577"/>
        <pc:sldMkLst>
          <pc:docMk/>
          <pc:sldMk cId="2861479023" sldId="390"/>
        </pc:sldMkLst>
      </pc:sldChg>
      <pc:sldChg chg="modNotesTx">
        <pc:chgData name="Taquan Gilbert" userId="cccb3b1d-7701-4d88-9db7-7c2f45dc5b88" providerId="ADAL" clId="{E4A15214-558F-4D71-9656-DF398272DE90}" dt="2023-10-26T12:34:00.163" v="20" actId="20577"/>
        <pc:sldMkLst>
          <pc:docMk/>
          <pc:sldMk cId="875299535" sldId="393"/>
        </pc:sldMkLst>
      </pc:sldChg>
      <pc:sldChg chg="modNotesTx">
        <pc:chgData name="Taquan Gilbert" userId="cccb3b1d-7701-4d88-9db7-7c2f45dc5b88" providerId="ADAL" clId="{E4A15214-558F-4D71-9656-DF398272DE90}" dt="2023-10-26T12:33:57.427" v="19" actId="20577"/>
        <pc:sldMkLst>
          <pc:docMk/>
          <pc:sldMk cId="2818223489" sldId="39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patters\Documents\PRIMA\PRIMA%20Institute\TCOR%20Presentation\Risk%20univer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patters\Documents\PRIMA\PRIMA%20Institute\TCOR%20Presentation\Risk%20univer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F5F4-4A63-A8A0-AA67FE270B9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5F4-4A63-A8A0-AA67FE270B9F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5-F5F4-4A63-A8A0-AA67FE270B9F}"/>
              </c:ext>
            </c:extLst>
          </c:dPt>
          <c:cat>
            <c:strRef>
              <c:f>Sheet2!$A$3:$A$5</c:f>
              <c:strCache>
                <c:ptCount val="3"/>
                <c:pt idx="0">
                  <c:v>Risk Transfer Costs</c:v>
                </c:pt>
                <c:pt idx="1">
                  <c:v>Retained Losses</c:v>
                </c:pt>
                <c:pt idx="2">
                  <c:v>Administration Costs</c:v>
                </c:pt>
              </c:strCache>
            </c:strRef>
          </c:cat>
          <c:val>
            <c:numRef>
              <c:f>Sheet2!$D$3:$D$5</c:f>
              <c:numCache>
                <c:formatCode>General</c:formatCode>
                <c:ptCount val="3"/>
                <c:pt idx="0">
                  <c:v>33.33</c:v>
                </c:pt>
                <c:pt idx="1">
                  <c:v>33.33</c:v>
                </c:pt>
                <c:pt idx="2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F4-4A63-A8A0-AA67FE270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C298-499D-945A-22B9A1E90F1F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3-C298-499D-945A-22B9A1E90F1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C298-499D-945A-22B9A1E90F1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C298-499D-945A-22B9A1E90F1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C298-499D-945A-22B9A1E90F1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Sheet2!$A$46:$A$50</c:f>
              <c:strCache>
                <c:ptCount val="5"/>
                <c:pt idx="0">
                  <c:v>Broker Fee</c:v>
                </c:pt>
                <c:pt idx="1">
                  <c:v>TPA Fee</c:v>
                </c:pt>
                <c:pt idx="2">
                  <c:v>Casualty Premium</c:v>
                </c:pt>
                <c:pt idx="3">
                  <c:v>Property Premium</c:v>
                </c:pt>
                <c:pt idx="4">
                  <c:v>Claims Payments</c:v>
                </c:pt>
              </c:strCache>
            </c:strRef>
          </c:cat>
          <c:val>
            <c:numRef>
              <c:f>Sheet2!$E$46:$E$50</c:f>
              <c:numCache>
                <c:formatCode>0.00%</c:formatCode>
                <c:ptCount val="5"/>
                <c:pt idx="0">
                  <c:v>3.1709405201953292E-3</c:v>
                </c:pt>
                <c:pt idx="1">
                  <c:v>1.8983363914236037E-2</c:v>
                </c:pt>
                <c:pt idx="2">
                  <c:v>5.1173525978257875E-2</c:v>
                </c:pt>
                <c:pt idx="3">
                  <c:v>0.10457413032146974</c:v>
                </c:pt>
                <c:pt idx="4">
                  <c:v>0.82209803926584102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98-499D-945A-22B9A1E90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88888888888889E-3"/>
          <c:y val="2.793353853557997E-3"/>
          <c:w val="0.81388888888888888"/>
          <c:h val="0.728089118757420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504D-4B76-92E2-8DA8093DB28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504D-4B76-92E2-8DA8093DB28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504D-4B76-92E2-8DA8093DB28E}"/>
              </c:ext>
            </c:extLst>
          </c:dPt>
          <c:dLbls>
            <c:dLbl>
              <c:idx val="2"/>
              <c:layout>
                <c:manualLayout>
                  <c:x val="0.15799267279090115"/>
                  <c:y val="-0.23951619465763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4D-4B76-92E2-8DA8093DB2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Sheet2!$A$58:$A$60</c:f>
              <c:strCache>
                <c:ptCount val="3"/>
                <c:pt idx="0">
                  <c:v>Administration</c:v>
                </c:pt>
                <c:pt idx="1">
                  <c:v>Risk Transfer</c:v>
                </c:pt>
                <c:pt idx="2">
                  <c:v>Retained Losses</c:v>
                </c:pt>
              </c:strCache>
            </c:strRef>
          </c:cat>
          <c:val>
            <c:numRef>
              <c:f>Sheet2!$E$58:$E$60</c:f>
              <c:numCache>
                <c:formatCode>0.00%</c:formatCode>
                <c:ptCount val="3"/>
                <c:pt idx="0">
                  <c:v>2.2154304434431366E-2</c:v>
                </c:pt>
                <c:pt idx="1">
                  <c:v>0.15574765629972762</c:v>
                </c:pt>
                <c:pt idx="2">
                  <c:v>0.82209803926584102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4D-4B76-92E2-8DA8093DB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06D0B-8567-4F8C-87BB-F119D53AC23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920AA-4044-4352-A3B8-C6BEF2D4E978}">
      <dgm:prSet phldrT="[Text]"/>
      <dgm:spPr>
        <a:effectLst>
          <a:softEdge rad="12700"/>
        </a:effectLst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Public Entity</a:t>
          </a:r>
        </a:p>
      </dgm:t>
    </dgm:pt>
    <dgm:pt modelId="{AD9CAD7E-3AA8-49FE-BBF3-BE89F4ED5C90}" type="parTrans" cxnId="{6F75F2CB-D569-47C2-A3FC-730C1364E11F}">
      <dgm:prSet/>
      <dgm:spPr/>
      <dgm:t>
        <a:bodyPr/>
        <a:lstStyle/>
        <a:p>
          <a:endParaRPr lang="en-US"/>
        </a:p>
      </dgm:t>
    </dgm:pt>
    <dgm:pt modelId="{B57C59EC-B609-4416-89CA-8D36FA43423D}" type="sibTrans" cxnId="{6F75F2CB-D569-47C2-A3FC-730C1364E11F}">
      <dgm:prSet/>
      <dgm:spPr/>
      <dgm:t>
        <a:bodyPr/>
        <a:lstStyle/>
        <a:p>
          <a:endParaRPr lang="en-US"/>
        </a:p>
      </dgm:t>
    </dgm:pt>
    <dgm:pt modelId="{0ED96AEE-C55C-46BF-8CF4-0056781A5EEE}">
      <dgm:prSet phldrT="[Text]"/>
      <dgm:spPr>
        <a:solidFill>
          <a:srgbClr val="FF6699"/>
        </a:solidFill>
        <a:ln>
          <a:solidFill>
            <a:srgbClr val="FF6699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Retail Broker</a:t>
          </a:r>
        </a:p>
      </dgm:t>
    </dgm:pt>
    <dgm:pt modelId="{745C8327-7737-49FC-A22A-93A04EBA63C9}" type="parTrans" cxnId="{F5B92F35-87DC-4640-9E32-32FD76D7B9C9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EE49F8F8-1264-490C-9CD7-E3F8D7D44E02}" type="sibTrans" cxnId="{F5B92F35-87DC-4640-9E32-32FD76D7B9C9}">
      <dgm:prSet/>
      <dgm:spPr/>
      <dgm:t>
        <a:bodyPr/>
        <a:lstStyle/>
        <a:p>
          <a:endParaRPr lang="en-US"/>
        </a:p>
      </dgm:t>
    </dgm:pt>
    <dgm:pt modelId="{FCED0520-2376-4BF4-AA4C-5DFFA2F57564}">
      <dgm:prSet phldrT="[Text]"/>
      <dgm:spPr>
        <a:solidFill>
          <a:srgbClr val="FF6699"/>
        </a:solidFill>
        <a:ln>
          <a:solidFill>
            <a:srgbClr val="FF6699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Wholesale</a:t>
          </a:r>
          <a:br>
            <a:rPr lang="en-US" b="1" dirty="0">
              <a:latin typeface="Raleway" panose="020B0503030101060003" pitchFamily="34" charset="0"/>
            </a:rPr>
          </a:br>
          <a:r>
            <a:rPr lang="en-US" b="1" dirty="0">
              <a:latin typeface="Raleway" panose="020B0503030101060003" pitchFamily="34" charset="0"/>
            </a:rPr>
            <a:t>Broker</a:t>
          </a:r>
        </a:p>
      </dgm:t>
    </dgm:pt>
    <dgm:pt modelId="{58E49DB4-1503-4129-A47C-E716DBC98668}" type="parTrans" cxnId="{81C3DBDA-F210-4AC2-8989-E0290BFEBE83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36AF6AAC-7379-40DB-A34A-B91305ACBA5B}" type="sibTrans" cxnId="{81C3DBDA-F210-4AC2-8989-E0290BFEBE83}">
      <dgm:prSet/>
      <dgm:spPr/>
      <dgm:t>
        <a:bodyPr/>
        <a:lstStyle/>
        <a:p>
          <a:endParaRPr lang="en-US"/>
        </a:p>
      </dgm:t>
    </dgm:pt>
    <dgm:pt modelId="{EF4FEB9D-65AD-4AA7-A51B-829003FD6E81}">
      <dgm:prSet phldrT="[Text]"/>
      <dgm:spPr>
        <a:solidFill>
          <a:srgbClr val="FF6699"/>
        </a:solidFill>
        <a:ln>
          <a:solidFill>
            <a:srgbClr val="FF6699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London</a:t>
          </a:r>
          <a:br>
            <a:rPr lang="en-US" b="1" dirty="0">
              <a:latin typeface="Raleway" panose="020B0503030101060003" pitchFamily="34" charset="0"/>
            </a:rPr>
          </a:br>
          <a:r>
            <a:rPr lang="en-US" b="1" dirty="0">
              <a:latin typeface="Raleway" panose="020B0503030101060003" pitchFamily="34" charset="0"/>
            </a:rPr>
            <a:t>Broker</a:t>
          </a:r>
        </a:p>
      </dgm:t>
    </dgm:pt>
    <dgm:pt modelId="{EE79D44D-7A62-472C-96CD-B5A45F7CEB7F}" type="parTrans" cxnId="{85800AB3-CF0B-4F8B-909C-03CF002D9902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B103F57C-2141-47FA-9213-F24DC6677048}" type="sibTrans" cxnId="{85800AB3-CF0B-4F8B-909C-03CF002D9902}">
      <dgm:prSet/>
      <dgm:spPr/>
      <dgm:t>
        <a:bodyPr/>
        <a:lstStyle/>
        <a:p>
          <a:endParaRPr lang="en-US"/>
        </a:p>
      </dgm:t>
    </dgm:pt>
    <dgm:pt modelId="{BA3B7A78-0244-4A7A-8C11-F496AFFD8953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European &amp; London Markets</a:t>
          </a:r>
        </a:p>
      </dgm:t>
    </dgm:pt>
    <dgm:pt modelId="{6D23157D-6FB5-419C-973D-CD3E1E0568A7}" type="parTrans" cxnId="{67327ED5-02B4-4CF5-B984-5931AC7F1C3B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8980333F-5866-43F3-8F90-FB93E0443DC5}" type="sibTrans" cxnId="{67327ED5-02B4-4CF5-B984-5931AC7F1C3B}">
      <dgm:prSet/>
      <dgm:spPr/>
      <dgm:t>
        <a:bodyPr/>
        <a:lstStyle/>
        <a:p>
          <a:endParaRPr lang="en-US"/>
        </a:p>
      </dgm:t>
    </dgm:pt>
    <dgm:pt modelId="{0D31D24A-60CD-4CEB-AE62-6125E48B6C1F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Domestic Markets</a:t>
          </a:r>
        </a:p>
      </dgm:t>
    </dgm:pt>
    <dgm:pt modelId="{86E23660-B60D-48CD-8BA8-3C128B1EDB02}" type="parTrans" cxnId="{671AD286-7F8D-492D-A1A0-1A18F9226B35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56F25634-AE93-4599-9F99-83E5D3539C1F}" type="sibTrans" cxnId="{671AD286-7F8D-492D-A1A0-1A18F9226B35}">
      <dgm:prSet/>
      <dgm:spPr/>
      <dgm:t>
        <a:bodyPr/>
        <a:lstStyle/>
        <a:p>
          <a:endParaRPr lang="en-US"/>
        </a:p>
      </dgm:t>
    </dgm:pt>
    <dgm:pt modelId="{70EAB33A-CE22-4775-88F6-2A4C7D159930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Domestic E&amp;S Markets</a:t>
          </a:r>
        </a:p>
      </dgm:t>
    </dgm:pt>
    <dgm:pt modelId="{4B40152F-22F6-40F4-8692-C0B320FA3DD4}" type="parTrans" cxnId="{229A8EF3-0237-48FD-809F-3D4EC7EB8165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3C604EA7-2D74-43CA-8D36-D39CFA1D0B2B}" type="sibTrans" cxnId="{229A8EF3-0237-48FD-809F-3D4EC7EB8165}">
      <dgm:prSet/>
      <dgm:spPr/>
      <dgm:t>
        <a:bodyPr/>
        <a:lstStyle/>
        <a:p>
          <a:endParaRPr lang="en-US"/>
        </a:p>
      </dgm:t>
    </dgm:pt>
    <dgm:pt modelId="{9D54A990-44B1-441D-8B35-7B296AE2A586}">
      <dgm:prSet phldrT="[Text]"/>
      <dgm:spPr>
        <a:solidFill>
          <a:srgbClr val="FF6699"/>
        </a:solidFill>
        <a:ln>
          <a:solidFill>
            <a:srgbClr val="FF6699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Bermuda</a:t>
          </a:r>
          <a:br>
            <a:rPr lang="en-US" b="1" dirty="0">
              <a:latin typeface="Raleway" panose="020B0503030101060003" pitchFamily="34" charset="0"/>
            </a:rPr>
          </a:br>
          <a:r>
            <a:rPr lang="en-US" b="1" dirty="0">
              <a:latin typeface="Raleway" panose="020B0503030101060003" pitchFamily="34" charset="0"/>
            </a:rPr>
            <a:t>Broker</a:t>
          </a:r>
        </a:p>
      </dgm:t>
    </dgm:pt>
    <dgm:pt modelId="{6A34E745-FBBA-4F72-BEA0-B48C45372245}" type="parTrans" cxnId="{8EAF5A5C-9877-47E9-912E-49FB554791DC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7822E028-663E-4C83-8011-94398041D97E}" type="sibTrans" cxnId="{8EAF5A5C-9877-47E9-912E-49FB554791DC}">
      <dgm:prSet/>
      <dgm:spPr/>
      <dgm:t>
        <a:bodyPr/>
        <a:lstStyle/>
        <a:p>
          <a:endParaRPr lang="en-US"/>
        </a:p>
      </dgm:t>
    </dgm:pt>
    <dgm:pt modelId="{B0A3EA47-1F19-4433-AE65-2693CEB93680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Bermuda</a:t>
          </a:r>
          <a:br>
            <a:rPr lang="en-US" b="1" dirty="0">
              <a:latin typeface="Raleway" panose="020B0503030101060003" pitchFamily="34" charset="0"/>
            </a:rPr>
          </a:br>
          <a:r>
            <a:rPr lang="en-US" b="1" dirty="0">
              <a:latin typeface="Raleway" panose="020B0503030101060003" pitchFamily="34" charset="0"/>
            </a:rPr>
            <a:t>Markets</a:t>
          </a:r>
        </a:p>
      </dgm:t>
    </dgm:pt>
    <dgm:pt modelId="{F5A05554-4AE4-4912-91DD-6A6176BFA896}" type="parTrans" cxnId="{DF206508-0006-4E5E-98A6-9C5D65AED5D1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B8AF239E-DA10-477A-9004-0DBCE6DCFA69}" type="sibTrans" cxnId="{DF206508-0006-4E5E-98A6-9C5D65AED5D1}">
      <dgm:prSet/>
      <dgm:spPr/>
      <dgm:t>
        <a:bodyPr/>
        <a:lstStyle/>
        <a:p>
          <a:endParaRPr lang="en-US"/>
        </a:p>
      </dgm:t>
    </dgm:pt>
    <dgm:pt modelId="{7667D4A9-EB7E-43BD-955A-3A41054491D2}" type="pres">
      <dgm:prSet presAssocID="{ED706D0B-8567-4F8C-87BB-F119D53AC2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8E50FC-8300-4567-BA3D-AA5F4F52824D}" type="pres">
      <dgm:prSet presAssocID="{B8F920AA-4044-4352-A3B8-C6BEF2D4E978}" presName="hierRoot1" presStyleCnt="0">
        <dgm:presLayoutVars>
          <dgm:hierBranch val="init"/>
        </dgm:presLayoutVars>
      </dgm:prSet>
      <dgm:spPr/>
    </dgm:pt>
    <dgm:pt modelId="{F49A1236-A8D5-427A-92DB-C35E8A6207A3}" type="pres">
      <dgm:prSet presAssocID="{B8F920AA-4044-4352-A3B8-C6BEF2D4E978}" presName="rootComposite1" presStyleCnt="0"/>
      <dgm:spPr/>
    </dgm:pt>
    <dgm:pt modelId="{21B61C28-22DA-43F7-BE76-4EFE7B985EBF}" type="pres">
      <dgm:prSet presAssocID="{B8F920AA-4044-4352-A3B8-C6BEF2D4E978}" presName="rootText1" presStyleLbl="node0" presStyleIdx="0" presStyleCnt="1">
        <dgm:presLayoutVars>
          <dgm:chPref val="3"/>
        </dgm:presLayoutVars>
      </dgm:prSet>
      <dgm:spPr/>
    </dgm:pt>
    <dgm:pt modelId="{B5AA6710-EEBE-4128-8571-66DB6B6E901A}" type="pres">
      <dgm:prSet presAssocID="{B8F920AA-4044-4352-A3B8-C6BEF2D4E978}" presName="rootConnector1" presStyleLbl="node1" presStyleIdx="0" presStyleCnt="0"/>
      <dgm:spPr/>
    </dgm:pt>
    <dgm:pt modelId="{DDF19CF1-D3F6-493B-AB61-E80D73D6FC29}" type="pres">
      <dgm:prSet presAssocID="{B8F920AA-4044-4352-A3B8-C6BEF2D4E978}" presName="hierChild2" presStyleCnt="0"/>
      <dgm:spPr/>
    </dgm:pt>
    <dgm:pt modelId="{BFF01209-0AE5-4DBC-8DD3-FB20A728E20F}" type="pres">
      <dgm:prSet presAssocID="{745C8327-7737-49FC-A22A-93A04EBA63C9}" presName="Name64" presStyleLbl="parChTrans1D2" presStyleIdx="0" presStyleCnt="1"/>
      <dgm:spPr/>
    </dgm:pt>
    <dgm:pt modelId="{8B016C58-0807-42DB-B492-46094E02ABF5}" type="pres">
      <dgm:prSet presAssocID="{0ED96AEE-C55C-46BF-8CF4-0056781A5EEE}" presName="hierRoot2" presStyleCnt="0">
        <dgm:presLayoutVars>
          <dgm:hierBranch val="init"/>
        </dgm:presLayoutVars>
      </dgm:prSet>
      <dgm:spPr/>
    </dgm:pt>
    <dgm:pt modelId="{AF17FDDA-AD53-456F-8F3A-89959152312A}" type="pres">
      <dgm:prSet presAssocID="{0ED96AEE-C55C-46BF-8CF4-0056781A5EEE}" presName="rootComposite" presStyleCnt="0"/>
      <dgm:spPr/>
    </dgm:pt>
    <dgm:pt modelId="{39C574FD-92A6-40F0-863A-9EF58D73D75E}" type="pres">
      <dgm:prSet presAssocID="{0ED96AEE-C55C-46BF-8CF4-0056781A5EEE}" presName="rootText" presStyleLbl="node2" presStyleIdx="0" presStyleCnt="1">
        <dgm:presLayoutVars>
          <dgm:chPref val="3"/>
        </dgm:presLayoutVars>
      </dgm:prSet>
      <dgm:spPr/>
    </dgm:pt>
    <dgm:pt modelId="{A5E16DA4-DED1-48CB-80B1-67C728E70B2B}" type="pres">
      <dgm:prSet presAssocID="{0ED96AEE-C55C-46BF-8CF4-0056781A5EEE}" presName="rootConnector" presStyleLbl="node2" presStyleIdx="0" presStyleCnt="1"/>
      <dgm:spPr/>
    </dgm:pt>
    <dgm:pt modelId="{817E947E-D58E-44C0-81B1-4EA53F3A144E}" type="pres">
      <dgm:prSet presAssocID="{0ED96AEE-C55C-46BF-8CF4-0056781A5EEE}" presName="hierChild4" presStyleCnt="0"/>
      <dgm:spPr/>
    </dgm:pt>
    <dgm:pt modelId="{3AAE0883-53D5-4D74-98CD-25714A0B03DA}" type="pres">
      <dgm:prSet presAssocID="{86E23660-B60D-48CD-8BA8-3C128B1EDB02}" presName="Name64" presStyleLbl="parChTrans1D3" presStyleIdx="0" presStyleCnt="4"/>
      <dgm:spPr/>
    </dgm:pt>
    <dgm:pt modelId="{FC330E45-D3FA-4B08-82BD-019E96DC7580}" type="pres">
      <dgm:prSet presAssocID="{0D31D24A-60CD-4CEB-AE62-6125E48B6C1F}" presName="hierRoot2" presStyleCnt="0">
        <dgm:presLayoutVars>
          <dgm:hierBranch val="init"/>
        </dgm:presLayoutVars>
      </dgm:prSet>
      <dgm:spPr/>
    </dgm:pt>
    <dgm:pt modelId="{777DEF44-F8CF-41DB-820A-1951CBB9BB92}" type="pres">
      <dgm:prSet presAssocID="{0D31D24A-60CD-4CEB-AE62-6125E48B6C1F}" presName="rootComposite" presStyleCnt="0"/>
      <dgm:spPr/>
    </dgm:pt>
    <dgm:pt modelId="{E28A22D5-951D-49CE-B270-2A86C0C13307}" type="pres">
      <dgm:prSet presAssocID="{0D31D24A-60CD-4CEB-AE62-6125E48B6C1F}" presName="rootText" presStyleLbl="node3" presStyleIdx="0" presStyleCnt="4">
        <dgm:presLayoutVars>
          <dgm:chPref val="3"/>
        </dgm:presLayoutVars>
      </dgm:prSet>
      <dgm:spPr/>
    </dgm:pt>
    <dgm:pt modelId="{DF2AB3E9-31FF-406D-96DB-F32866B08EC3}" type="pres">
      <dgm:prSet presAssocID="{0D31D24A-60CD-4CEB-AE62-6125E48B6C1F}" presName="rootConnector" presStyleLbl="node3" presStyleIdx="0" presStyleCnt="4"/>
      <dgm:spPr/>
    </dgm:pt>
    <dgm:pt modelId="{3DE55909-876C-4639-AF64-0263E942E298}" type="pres">
      <dgm:prSet presAssocID="{0D31D24A-60CD-4CEB-AE62-6125E48B6C1F}" presName="hierChild4" presStyleCnt="0"/>
      <dgm:spPr/>
    </dgm:pt>
    <dgm:pt modelId="{831E8920-AFFC-4CC1-A2BA-B0A819367229}" type="pres">
      <dgm:prSet presAssocID="{0D31D24A-60CD-4CEB-AE62-6125E48B6C1F}" presName="hierChild5" presStyleCnt="0"/>
      <dgm:spPr/>
    </dgm:pt>
    <dgm:pt modelId="{2DB960C2-0C57-4C78-BB38-EDE846DFAAE9}" type="pres">
      <dgm:prSet presAssocID="{58E49DB4-1503-4129-A47C-E716DBC98668}" presName="Name64" presStyleLbl="parChTrans1D3" presStyleIdx="1" presStyleCnt="4"/>
      <dgm:spPr/>
    </dgm:pt>
    <dgm:pt modelId="{DFD38402-4288-4BA7-9DDB-51AD037F4846}" type="pres">
      <dgm:prSet presAssocID="{FCED0520-2376-4BF4-AA4C-5DFFA2F57564}" presName="hierRoot2" presStyleCnt="0">
        <dgm:presLayoutVars>
          <dgm:hierBranch val="init"/>
        </dgm:presLayoutVars>
      </dgm:prSet>
      <dgm:spPr/>
    </dgm:pt>
    <dgm:pt modelId="{2D2B2B51-7B47-4933-AD74-37EBBBB85E83}" type="pres">
      <dgm:prSet presAssocID="{FCED0520-2376-4BF4-AA4C-5DFFA2F57564}" presName="rootComposite" presStyleCnt="0"/>
      <dgm:spPr/>
    </dgm:pt>
    <dgm:pt modelId="{6C1F9AAF-416F-483F-80DA-B8DF6F0EFA30}" type="pres">
      <dgm:prSet presAssocID="{FCED0520-2376-4BF4-AA4C-5DFFA2F57564}" presName="rootText" presStyleLbl="node3" presStyleIdx="1" presStyleCnt="4">
        <dgm:presLayoutVars>
          <dgm:chPref val="3"/>
        </dgm:presLayoutVars>
      </dgm:prSet>
      <dgm:spPr/>
    </dgm:pt>
    <dgm:pt modelId="{3C945FDE-1519-48B2-A29E-B6C5CBEF3419}" type="pres">
      <dgm:prSet presAssocID="{FCED0520-2376-4BF4-AA4C-5DFFA2F57564}" presName="rootConnector" presStyleLbl="node3" presStyleIdx="1" presStyleCnt="4"/>
      <dgm:spPr/>
    </dgm:pt>
    <dgm:pt modelId="{FF22A0D9-19AE-4818-8A8F-44EB736CE768}" type="pres">
      <dgm:prSet presAssocID="{FCED0520-2376-4BF4-AA4C-5DFFA2F57564}" presName="hierChild4" presStyleCnt="0"/>
      <dgm:spPr/>
    </dgm:pt>
    <dgm:pt modelId="{2C55AF6A-043D-4BCF-B846-E33727B43430}" type="pres">
      <dgm:prSet presAssocID="{4B40152F-22F6-40F4-8692-C0B320FA3DD4}" presName="Name64" presStyleLbl="parChTrans1D4" presStyleIdx="0" presStyleCnt="3"/>
      <dgm:spPr/>
    </dgm:pt>
    <dgm:pt modelId="{EF06C252-EC35-44FE-9FF6-94BDD7072BA2}" type="pres">
      <dgm:prSet presAssocID="{70EAB33A-CE22-4775-88F6-2A4C7D159930}" presName="hierRoot2" presStyleCnt="0">
        <dgm:presLayoutVars>
          <dgm:hierBranch val="init"/>
        </dgm:presLayoutVars>
      </dgm:prSet>
      <dgm:spPr/>
    </dgm:pt>
    <dgm:pt modelId="{90DA220F-7B0C-4911-88A3-95A140E6E33F}" type="pres">
      <dgm:prSet presAssocID="{70EAB33A-CE22-4775-88F6-2A4C7D159930}" presName="rootComposite" presStyleCnt="0"/>
      <dgm:spPr/>
    </dgm:pt>
    <dgm:pt modelId="{7F58CACE-C85B-4165-8104-5BCB0700B602}" type="pres">
      <dgm:prSet presAssocID="{70EAB33A-CE22-4775-88F6-2A4C7D159930}" presName="rootText" presStyleLbl="node4" presStyleIdx="0" presStyleCnt="3">
        <dgm:presLayoutVars>
          <dgm:chPref val="3"/>
        </dgm:presLayoutVars>
      </dgm:prSet>
      <dgm:spPr/>
    </dgm:pt>
    <dgm:pt modelId="{AC71D43D-89DC-406C-94AE-6EBAB83829C7}" type="pres">
      <dgm:prSet presAssocID="{70EAB33A-CE22-4775-88F6-2A4C7D159930}" presName="rootConnector" presStyleLbl="node4" presStyleIdx="0" presStyleCnt="3"/>
      <dgm:spPr/>
    </dgm:pt>
    <dgm:pt modelId="{82FCC704-AECA-4CD7-9F04-05C0C2773F5D}" type="pres">
      <dgm:prSet presAssocID="{70EAB33A-CE22-4775-88F6-2A4C7D159930}" presName="hierChild4" presStyleCnt="0"/>
      <dgm:spPr/>
    </dgm:pt>
    <dgm:pt modelId="{B382B9B6-C3AB-4B1D-AEFC-2412B5521F69}" type="pres">
      <dgm:prSet presAssocID="{70EAB33A-CE22-4775-88F6-2A4C7D159930}" presName="hierChild5" presStyleCnt="0"/>
      <dgm:spPr/>
    </dgm:pt>
    <dgm:pt modelId="{319BA7C8-2249-463F-A475-81D0C7B4196B}" type="pres">
      <dgm:prSet presAssocID="{FCED0520-2376-4BF4-AA4C-5DFFA2F57564}" presName="hierChild5" presStyleCnt="0"/>
      <dgm:spPr/>
    </dgm:pt>
    <dgm:pt modelId="{30F654A8-22D5-4D06-B85D-7E15E2251970}" type="pres">
      <dgm:prSet presAssocID="{EE79D44D-7A62-472C-96CD-B5A45F7CEB7F}" presName="Name64" presStyleLbl="parChTrans1D3" presStyleIdx="2" presStyleCnt="4"/>
      <dgm:spPr/>
    </dgm:pt>
    <dgm:pt modelId="{0CC6E46C-B5A1-4969-A432-B340DAF51960}" type="pres">
      <dgm:prSet presAssocID="{EF4FEB9D-65AD-4AA7-A51B-829003FD6E81}" presName="hierRoot2" presStyleCnt="0">
        <dgm:presLayoutVars>
          <dgm:hierBranch val="init"/>
        </dgm:presLayoutVars>
      </dgm:prSet>
      <dgm:spPr/>
    </dgm:pt>
    <dgm:pt modelId="{73E8F171-23E8-4986-90BF-40371C54232A}" type="pres">
      <dgm:prSet presAssocID="{EF4FEB9D-65AD-4AA7-A51B-829003FD6E81}" presName="rootComposite" presStyleCnt="0"/>
      <dgm:spPr/>
    </dgm:pt>
    <dgm:pt modelId="{3A4CA44E-8AB9-46EA-8346-206EA88E1DAB}" type="pres">
      <dgm:prSet presAssocID="{EF4FEB9D-65AD-4AA7-A51B-829003FD6E81}" presName="rootText" presStyleLbl="node3" presStyleIdx="2" presStyleCnt="4">
        <dgm:presLayoutVars>
          <dgm:chPref val="3"/>
        </dgm:presLayoutVars>
      </dgm:prSet>
      <dgm:spPr/>
    </dgm:pt>
    <dgm:pt modelId="{BBE2CB40-E91A-4143-8319-F73910ADDC68}" type="pres">
      <dgm:prSet presAssocID="{EF4FEB9D-65AD-4AA7-A51B-829003FD6E81}" presName="rootConnector" presStyleLbl="node3" presStyleIdx="2" presStyleCnt="4"/>
      <dgm:spPr/>
    </dgm:pt>
    <dgm:pt modelId="{1AA3DF0C-7F75-411B-AF03-007D72EB8F2C}" type="pres">
      <dgm:prSet presAssocID="{EF4FEB9D-65AD-4AA7-A51B-829003FD6E81}" presName="hierChild4" presStyleCnt="0"/>
      <dgm:spPr/>
    </dgm:pt>
    <dgm:pt modelId="{395053CB-69E6-4466-B23A-6ADDA2922C88}" type="pres">
      <dgm:prSet presAssocID="{6D23157D-6FB5-419C-973D-CD3E1E0568A7}" presName="Name64" presStyleLbl="parChTrans1D4" presStyleIdx="1" presStyleCnt="3"/>
      <dgm:spPr/>
    </dgm:pt>
    <dgm:pt modelId="{3A6F1E7E-CF89-4D35-90AA-5E8A804E828E}" type="pres">
      <dgm:prSet presAssocID="{BA3B7A78-0244-4A7A-8C11-F496AFFD8953}" presName="hierRoot2" presStyleCnt="0">
        <dgm:presLayoutVars>
          <dgm:hierBranch val="init"/>
        </dgm:presLayoutVars>
      </dgm:prSet>
      <dgm:spPr/>
    </dgm:pt>
    <dgm:pt modelId="{404E0D00-ACBB-42B5-9E91-3CBE113A54D4}" type="pres">
      <dgm:prSet presAssocID="{BA3B7A78-0244-4A7A-8C11-F496AFFD8953}" presName="rootComposite" presStyleCnt="0"/>
      <dgm:spPr/>
    </dgm:pt>
    <dgm:pt modelId="{80A5B216-2B0C-4E90-8D1C-D03CB6563C15}" type="pres">
      <dgm:prSet presAssocID="{BA3B7A78-0244-4A7A-8C11-F496AFFD8953}" presName="rootText" presStyleLbl="node4" presStyleIdx="1" presStyleCnt="3">
        <dgm:presLayoutVars>
          <dgm:chPref val="3"/>
        </dgm:presLayoutVars>
      </dgm:prSet>
      <dgm:spPr/>
    </dgm:pt>
    <dgm:pt modelId="{97A1EF4B-9E6D-49D9-8F60-93D51DD166F5}" type="pres">
      <dgm:prSet presAssocID="{BA3B7A78-0244-4A7A-8C11-F496AFFD8953}" presName="rootConnector" presStyleLbl="node4" presStyleIdx="1" presStyleCnt="3"/>
      <dgm:spPr/>
    </dgm:pt>
    <dgm:pt modelId="{DE032B41-3011-45BC-8C58-EE30E9E09D50}" type="pres">
      <dgm:prSet presAssocID="{BA3B7A78-0244-4A7A-8C11-F496AFFD8953}" presName="hierChild4" presStyleCnt="0"/>
      <dgm:spPr/>
    </dgm:pt>
    <dgm:pt modelId="{C78E0558-B27A-48EA-857C-8E1845337A02}" type="pres">
      <dgm:prSet presAssocID="{BA3B7A78-0244-4A7A-8C11-F496AFFD8953}" presName="hierChild5" presStyleCnt="0"/>
      <dgm:spPr/>
    </dgm:pt>
    <dgm:pt modelId="{6BA2DBC8-4B5E-4E41-AA75-430CAF1537D4}" type="pres">
      <dgm:prSet presAssocID="{EF4FEB9D-65AD-4AA7-A51B-829003FD6E81}" presName="hierChild5" presStyleCnt="0"/>
      <dgm:spPr/>
    </dgm:pt>
    <dgm:pt modelId="{39EA4948-E389-469B-BAD7-B401113A65DF}" type="pres">
      <dgm:prSet presAssocID="{6A34E745-FBBA-4F72-BEA0-B48C45372245}" presName="Name64" presStyleLbl="parChTrans1D3" presStyleIdx="3" presStyleCnt="4"/>
      <dgm:spPr/>
    </dgm:pt>
    <dgm:pt modelId="{AB208BDC-FAAB-4F28-84EC-7B3A0067179F}" type="pres">
      <dgm:prSet presAssocID="{9D54A990-44B1-441D-8B35-7B296AE2A586}" presName="hierRoot2" presStyleCnt="0">
        <dgm:presLayoutVars>
          <dgm:hierBranch val="init"/>
        </dgm:presLayoutVars>
      </dgm:prSet>
      <dgm:spPr/>
    </dgm:pt>
    <dgm:pt modelId="{31234793-26A3-44CE-9CA5-6CB286BA6173}" type="pres">
      <dgm:prSet presAssocID="{9D54A990-44B1-441D-8B35-7B296AE2A586}" presName="rootComposite" presStyleCnt="0"/>
      <dgm:spPr/>
    </dgm:pt>
    <dgm:pt modelId="{03F4A0C0-BF29-496E-94A9-A9843604EFA1}" type="pres">
      <dgm:prSet presAssocID="{9D54A990-44B1-441D-8B35-7B296AE2A586}" presName="rootText" presStyleLbl="node3" presStyleIdx="3" presStyleCnt="4">
        <dgm:presLayoutVars>
          <dgm:chPref val="3"/>
        </dgm:presLayoutVars>
      </dgm:prSet>
      <dgm:spPr/>
    </dgm:pt>
    <dgm:pt modelId="{6FCAC634-8F20-4594-962F-CCB32AB646B3}" type="pres">
      <dgm:prSet presAssocID="{9D54A990-44B1-441D-8B35-7B296AE2A586}" presName="rootConnector" presStyleLbl="node3" presStyleIdx="3" presStyleCnt="4"/>
      <dgm:spPr/>
    </dgm:pt>
    <dgm:pt modelId="{6D9DA43D-0E94-4FF1-BBEC-13623F78F827}" type="pres">
      <dgm:prSet presAssocID="{9D54A990-44B1-441D-8B35-7B296AE2A586}" presName="hierChild4" presStyleCnt="0"/>
      <dgm:spPr/>
    </dgm:pt>
    <dgm:pt modelId="{E6EFC6D5-ADC3-4AD5-8A59-5DA64D15D497}" type="pres">
      <dgm:prSet presAssocID="{F5A05554-4AE4-4912-91DD-6A6176BFA896}" presName="Name64" presStyleLbl="parChTrans1D4" presStyleIdx="2" presStyleCnt="3"/>
      <dgm:spPr/>
    </dgm:pt>
    <dgm:pt modelId="{492744E2-61B9-45F7-A585-8E00154D9E25}" type="pres">
      <dgm:prSet presAssocID="{B0A3EA47-1F19-4433-AE65-2693CEB93680}" presName="hierRoot2" presStyleCnt="0">
        <dgm:presLayoutVars>
          <dgm:hierBranch val="init"/>
        </dgm:presLayoutVars>
      </dgm:prSet>
      <dgm:spPr/>
    </dgm:pt>
    <dgm:pt modelId="{E8A549C8-E2A1-4526-938D-75385D0E0E73}" type="pres">
      <dgm:prSet presAssocID="{B0A3EA47-1F19-4433-AE65-2693CEB93680}" presName="rootComposite" presStyleCnt="0"/>
      <dgm:spPr/>
    </dgm:pt>
    <dgm:pt modelId="{DD766B18-75A9-4726-B943-33B7DF28DFA2}" type="pres">
      <dgm:prSet presAssocID="{B0A3EA47-1F19-4433-AE65-2693CEB93680}" presName="rootText" presStyleLbl="node4" presStyleIdx="2" presStyleCnt="3">
        <dgm:presLayoutVars>
          <dgm:chPref val="3"/>
        </dgm:presLayoutVars>
      </dgm:prSet>
      <dgm:spPr/>
    </dgm:pt>
    <dgm:pt modelId="{68BBDDCB-145A-4B93-93E1-292F685B0175}" type="pres">
      <dgm:prSet presAssocID="{B0A3EA47-1F19-4433-AE65-2693CEB93680}" presName="rootConnector" presStyleLbl="node4" presStyleIdx="2" presStyleCnt="3"/>
      <dgm:spPr/>
    </dgm:pt>
    <dgm:pt modelId="{E3B63CE7-591C-41D1-9C9C-1BD79FB6B439}" type="pres">
      <dgm:prSet presAssocID="{B0A3EA47-1F19-4433-AE65-2693CEB93680}" presName="hierChild4" presStyleCnt="0"/>
      <dgm:spPr/>
    </dgm:pt>
    <dgm:pt modelId="{6ED20F4A-6A7C-4720-9E7A-DEB6C438AC21}" type="pres">
      <dgm:prSet presAssocID="{B0A3EA47-1F19-4433-AE65-2693CEB93680}" presName="hierChild5" presStyleCnt="0"/>
      <dgm:spPr/>
    </dgm:pt>
    <dgm:pt modelId="{25616944-0597-4C86-BAD4-9790FD3DD7AB}" type="pres">
      <dgm:prSet presAssocID="{9D54A990-44B1-441D-8B35-7B296AE2A586}" presName="hierChild5" presStyleCnt="0"/>
      <dgm:spPr/>
    </dgm:pt>
    <dgm:pt modelId="{25ACE0FA-B7E7-45B6-B9B2-6E87E8939157}" type="pres">
      <dgm:prSet presAssocID="{0ED96AEE-C55C-46BF-8CF4-0056781A5EEE}" presName="hierChild5" presStyleCnt="0"/>
      <dgm:spPr/>
    </dgm:pt>
    <dgm:pt modelId="{8AEF8C5F-E7C9-4D36-8803-70147E6A445D}" type="pres">
      <dgm:prSet presAssocID="{B8F920AA-4044-4352-A3B8-C6BEF2D4E978}" presName="hierChild3" presStyleCnt="0"/>
      <dgm:spPr/>
    </dgm:pt>
  </dgm:ptLst>
  <dgm:cxnLst>
    <dgm:cxn modelId="{615F0003-8DC6-4D86-9604-B338661816F7}" type="presOf" srcId="{9D54A990-44B1-441D-8B35-7B296AE2A586}" destId="{6FCAC634-8F20-4594-962F-CCB32AB646B3}" srcOrd="1" destOrd="0" presId="urn:microsoft.com/office/officeart/2009/3/layout/HorizontalOrganizationChart"/>
    <dgm:cxn modelId="{DF206508-0006-4E5E-98A6-9C5D65AED5D1}" srcId="{9D54A990-44B1-441D-8B35-7B296AE2A586}" destId="{B0A3EA47-1F19-4433-AE65-2693CEB93680}" srcOrd="0" destOrd="0" parTransId="{F5A05554-4AE4-4912-91DD-6A6176BFA896}" sibTransId="{B8AF239E-DA10-477A-9004-0DBCE6DCFA69}"/>
    <dgm:cxn modelId="{2E5C090E-7BEF-4958-B6CC-89A0A4211262}" type="presOf" srcId="{EF4FEB9D-65AD-4AA7-A51B-829003FD6E81}" destId="{BBE2CB40-E91A-4143-8319-F73910ADDC68}" srcOrd="1" destOrd="0" presId="urn:microsoft.com/office/officeart/2009/3/layout/HorizontalOrganizationChart"/>
    <dgm:cxn modelId="{E95A0A0E-CB6A-46B7-BDB3-24F814F75F60}" type="presOf" srcId="{BA3B7A78-0244-4A7A-8C11-F496AFFD8953}" destId="{97A1EF4B-9E6D-49D9-8F60-93D51DD166F5}" srcOrd="1" destOrd="0" presId="urn:microsoft.com/office/officeart/2009/3/layout/HorizontalOrganizationChart"/>
    <dgm:cxn modelId="{4107351C-C2BD-4ABC-B3AE-EAEDF894690F}" type="presOf" srcId="{FCED0520-2376-4BF4-AA4C-5DFFA2F57564}" destId="{6C1F9AAF-416F-483F-80DA-B8DF6F0EFA30}" srcOrd="0" destOrd="0" presId="urn:microsoft.com/office/officeart/2009/3/layout/HorizontalOrganizationChart"/>
    <dgm:cxn modelId="{80333D1C-2F1F-491C-93A3-87190144564C}" type="presOf" srcId="{B8F920AA-4044-4352-A3B8-C6BEF2D4E978}" destId="{B5AA6710-EEBE-4128-8571-66DB6B6E901A}" srcOrd="1" destOrd="0" presId="urn:microsoft.com/office/officeart/2009/3/layout/HorizontalOrganizationChart"/>
    <dgm:cxn modelId="{E191CF2A-21A1-4BB9-8229-975A7DC52D4B}" type="presOf" srcId="{745C8327-7737-49FC-A22A-93A04EBA63C9}" destId="{BFF01209-0AE5-4DBC-8DD3-FB20A728E20F}" srcOrd="0" destOrd="0" presId="urn:microsoft.com/office/officeart/2009/3/layout/HorizontalOrganizationChart"/>
    <dgm:cxn modelId="{777B602E-7DD0-4DEA-B2E5-E0C00920A3D4}" type="presOf" srcId="{0ED96AEE-C55C-46BF-8CF4-0056781A5EEE}" destId="{A5E16DA4-DED1-48CB-80B1-67C728E70B2B}" srcOrd="1" destOrd="0" presId="urn:microsoft.com/office/officeart/2009/3/layout/HorizontalOrganizationChart"/>
    <dgm:cxn modelId="{D42E3A31-4128-45D3-8BC0-776BEC6687D6}" type="presOf" srcId="{0D31D24A-60CD-4CEB-AE62-6125E48B6C1F}" destId="{E28A22D5-951D-49CE-B270-2A86C0C13307}" srcOrd="0" destOrd="0" presId="urn:microsoft.com/office/officeart/2009/3/layout/HorizontalOrganizationChart"/>
    <dgm:cxn modelId="{F5B92F35-87DC-4640-9E32-32FD76D7B9C9}" srcId="{B8F920AA-4044-4352-A3B8-C6BEF2D4E978}" destId="{0ED96AEE-C55C-46BF-8CF4-0056781A5EEE}" srcOrd="0" destOrd="0" parTransId="{745C8327-7737-49FC-A22A-93A04EBA63C9}" sibTransId="{EE49F8F8-1264-490C-9CD7-E3F8D7D44E02}"/>
    <dgm:cxn modelId="{9D697238-EF28-4124-B2C6-212EF7AC619F}" type="presOf" srcId="{EF4FEB9D-65AD-4AA7-A51B-829003FD6E81}" destId="{3A4CA44E-8AB9-46EA-8346-206EA88E1DAB}" srcOrd="0" destOrd="0" presId="urn:microsoft.com/office/officeart/2009/3/layout/HorizontalOrganizationChart"/>
    <dgm:cxn modelId="{6F98D238-6072-4B11-9EA0-B14A5109B041}" type="presOf" srcId="{58E49DB4-1503-4129-A47C-E716DBC98668}" destId="{2DB960C2-0C57-4C78-BB38-EDE846DFAAE9}" srcOrd="0" destOrd="0" presId="urn:microsoft.com/office/officeart/2009/3/layout/HorizontalOrganizationChart"/>
    <dgm:cxn modelId="{8EAF5A5C-9877-47E9-912E-49FB554791DC}" srcId="{0ED96AEE-C55C-46BF-8CF4-0056781A5EEE}" destId="{9D54A990-44B1-441D-8B35-7B296AE2A586}" srcOrd="3" destOrd="0" parTransId="{6A34E745-FBBA-4F72-BEA0-B48C45372245}" sibTransId="{7822E028-663E-4C83-8011-94398041D97E}"/>
    <dgm:cxn modelId="{4911E460-3269-48D6-8280-D890EA386B00}" type="presOf" srcId="{BA3B7A78-0244-4A7A-8C11-F496AFFD8953}" destId="{80A5B216-2B0C-4E90-8D1C-D03CB6563C15}" srcOrd="0" destOrd="0" presId="urn:microsoft.com/office/officeart/2009/3/layout/HorizontalOrganizationChart"/>
    <dgm:cxn modelId="{89424A64-0677-4F3E-AD2A-D230380ED5B9}" type="presOf" srcId="{F5A05554-4AE4-4912-91DD-6A6176BFA896}" destId="{E6EFC6D5-ADC3-4AD5-8A59-5DA64D15D497}" srcOrd="0" destOrd="0" presId="urn:microsoft.com/office/officeart/2009/3/layout/HorizontalOrganizationChart"/>
    <dgm:cxn modelId="{D5EA2D65-3230-48DF-9A15-132D763E746D}" type="presOf" srcId="{70EAB33A-CE22-4775-88F6-2A4C7D159930}" destId="{7F58CACE-C85B-4165-8104-5BCB0700B602}" srcOrd="0" destOrd="0" presId="urn:microsoft.com/office/officeart/2009/3/layout/HorizontalOrganizationChart"/>
    <dgm:cxn modelId="{E46DD54C-7403-4443-886B-5262CBEFC909}" type="presOf" srcId="{ED706D0B-8567-4F8C-87BB-F119D53AC238}" destId="{7667D4A9-EB7E-43BD-955A-3A41054491D2}" srcOrd="0" destOrd="0" presId="urn:microsoft.com/office/officeart/2009/3/layout/HorizontalOrganizationChart"/>
    <dgm:cxn modelId="{7235A351-DBF8-4EAF-92F1-1D9888D25929}" type="presOf" srcId="{0D31D24A-60CD-4CEB-AE62-6125E48B6C1F}" destId="{DF2AB3E9-31FF-406D-96DB-F32866B08EC3}" srcOrd="1" destOrd="0" presId="urn:microsoft.com/office/officeart/2009/3/layout/HorizontalOrganizationChart"/>
    <dgm:cxn modelId="{350D5356-EF26-4FEC-B6A7-43C3DAC384EF}" type="presOf" srcId="{86E23660-B60D-48CD-8BA8-3C128B1EDB02}" destId="{3AAE0883-53D5-4D74-98CD-25714A0B03DA}" srcOrd="0" destOrd="0" presId="urn:microsoft.com/office/officeart/2009/3/layout/HorizontalOrganizationChart"/>
    <dgm:cxn modelId="{74C68159-4BB4-4B23-87C1-9685F11479C2}" type="presOf" srcId="{9D54A990-44B1-441D-8B35-7B296AE2A586}" destId="{03F4A0C0-BF29-496E-94A9-A9843604EFA1}" srcOrd="0" destOrd="0" presId="urn:microsoft.com/office/officeart/2009/3/layout/HorizontalOrganizationChart"/>
    <dgm:cxn modelId="{671AD286-7F8D-492D-A1A0-1A18F9226B35}" srcId="{0ED96AEE-C55C-46BF-8CF4-0056781A5EEE}" destId="{0D31D24A-60CD-4CEB-AE62-6125E48B6C1F}" srcOrd="0" destOrd="0" parTransId="{86E23660-B60D-48CD-8BA8-3C128B1EDB02}" sibTransId="{56F25634-AE93-4599-9F99-83E5D3539C1F}"/>
    <dgm:cxn modelId="{B0D0D587-A655-46EE-9FF5-1923B615D106}" type="presOf" srcId="{70EAB33A-CE22-4775-88F6-2A4C7D159930}" destId="{AC71D43D-89DC-406C-94AE-6EBAB83829C7}" srcOrd="1" destOrd="0" presId="urn:microsoft.com/office/officeart/2009/3/layout/HorizontalOrganizationChart"/>
    <dgm:cxn modelId="{85800AB3-CF0B-4F8B-909C-03CF002D9902}" srcId="{0ED96AEE-C55C-46BF-8CF4-0056781A5EEE}" destId="{EF4FEB9D-65AD-4AA7-A51B-829003FD6E81}" srcOrd="2" destOrd="0" parTransId="{EE79D44D-7A62-472C-96CD-B5A45F7CEB7F}" sibTransId="{B103F57C-2141-47FA-9213-F24DC6677048}"/>
    <dgm:cxn modelId="{C87CA9BA-293E-4B1B-80D3-2CAF069B607F}" type="presOf" srcId="{B0A3EA47-1F19-4433-AE65-2693CEB93680}" destId="{DD766B18-75A9-4726-B943-33B7DF28DFA2}" srcOrd="0" destOrd="0" presId="urn:microsoft.com/office/officeart/2009/3/layout/HorizontalOrganizationChart"/>
    <dgm:cxn modelId="{B9A1B3BE-6874-42E5-8953-1649453258A6}" type="presOf" srcId="{4B40152F-22F6-40F4-8692-C0B320FA3DD4}" destId="{2C55AF6A-043D-4BCF-B846-E33727B43430}" srcOrd="0" destOrd="0" presId="urn:microsoft.com/office/officeart/2009/3/layout/HorizontalOrganizationChart"/>
    <dgm:cxn modelId="{3A4828CA-CFF3-4DA1-8A5D-E8E489469401}" type="presOf" srcId="{FCED0520-2376-4BF4-AA4C-5DFFA2F57564}" destId="{3C945FDE-1519-48B2-A29E-B6C5CBEF3419}" srcOrd="1" destOrd="0" presId="urn:microsoft.com/office/officeart/2009/3/layout/HorizontalOrganizationChart"/>
    <dgm:cxn modelId="{6F75F2CB-D569-47C2-A3FC-730C1364E11F}" srcId="{ED706D0B-8567-4F8C-87BB-F119D53AC238}" destId="{B8F920AA-4044-4352-A3B8-C6BEF2D4E978}" srcOrd="0" destOrd="0" parTransId="{AD9CAD7E-3AA8-49FE-BBF3-BE89F4ED5C90}" sibTransId="{B57C59EC-B609-4416-89CA-8D36FA43423D}"/>
    <dgm:cxn modelId="{67327ED5-02B4-4CF5-B984-5931AC7F1C3B}" srcId="{EF4FEB9D-65AD-4AA7-A51B-829003FD6E81}" destId="{BA3B7A78-0244-4A7A-8C11-F496AFFD8953}" srcOrd="0" destOrd="0" parTransId="{6D23157D-6FB5-419C-973D-CD3E1E0568A7}" sibTransId="{8980333F-5866-43F3-8F90-FB93E0443DC5}"/>
    <dgm:cxn modelId="{576E8ADA-4D58-4328-ABD7-BA6ED802F1D7}" type="presOf" srcId="{0ED96AEE-C55C-46BF-8CF4-0056781A5EEE}" destId="{39C574FD-92A6-40F0-863A-9EF58D73D75E}" srcOrd="0" destOrd="0" presId="urn:microsoft.com/office/officeart/2009/3/layout/HorizontalOrganizationChart"/>
    <dgm:cxn modelId="{81C3DBDA-F210-4AC2-8989-E0290BFEBE83}" srcId="{0ED96AEE-C55C-46BF-8CF4-0056781A5EEE}" destId="{FCED0520-2376-4BF4-AA4C-5DFFA2F57564}" srcOrd="1" destOrd="0" parTransId="{58E49DB4-1503-4129-A47C-E716DBC98668}" sibTransId="{36AF6AAC-7379-40DB-A34A-B91305ACBA5B}"/>
    <dgm:cxn modelId="{F362EBE6-27FE-4D51-9968-FF1F620B1134}" type="presOf" srcId="{6A34E745-FBBA-4F72-BEA0-B48C45372245}" destId="{39EA4948-E389-469B-BAD7-B401113A65DF}" srcOrd="0" destOrd="0" presId="urn:microsoft.com/office/officeart/2009/3/layout/HorizontalOrganizationChart"/>
    <dgm:cxn modelId="{359D46E9-4AAE-4905-9E49-3ACA75C178B4}" type="presOf" srcId="{EE79D44D-7A62-472C-96CD-B5A45F7CEB7F}" destId="{30F654A8-22D5-4D06-B85D-7E15E2251970}" srcOrd="0" destOrd="0" presId="urn:microsoft.com/office/officeart/2009/3/layout/HorizontalOrganizationChart"/>
    <dgm:cxn modelId="{EACCE5F1-A1AA-483A-97B7-D8E5C541785E}" type="presOf" srcId="{B0A3EA47-1F19-4433-AE65-2693CEB93680}" destId="{68BBDDCB-145A-4B93-93E1-292F685B0175}" srcOrd="1" destOrd="0" presId="urn:microsoft.com/office/officeart/2009/3/layout/HorizontalOrganizationChart"/>
    <dgm:cxn modelId="{8085F0F1-CC5E-4B68-BEE8-8419E7925CA2}" type="presOf" srcId="{6D23157D-6FB5-419C-973D-CD3E1E0568A7}" destId="{395053CB-69E6-4466-B23A-6ADDA2922C88}" srcOrd="0" destOrd="0" presId="urn:microsoft.com/office/officeart/2009/3/layout/HorizontalOrganizationChart"/>
    <dgm:cxn modelId="{229A8EF3-0237-48FD-809F-3D4EC7EB8165}" srcId="{FCED0520-2376-4BF4-AA4C-5DFFA2F57564}" destId="{70EAB33A-CE22-4775-88F6-2A4C7D159930}" srcOrd="0" destOrd="0" parTransId="{4B40152F-22F6-40F4-8692-C0B320FA3DD4}" sibTransId="{3C604EA7-2D74-43CA-8D36-D39CFA1D0B2B}"/>
    <dgm:cxn modelId="{410D62FC-6E9C-4A5B-BCD0-679B57F162B3}" type="presOf" srcId="{B8F920AA-4044-4352-A3B8-C6BEF2D4E978}" destId="{21B61C28-22DA-43F7-BE76-4EFE7B985EBF}" srcOrd="0" destOrd="0" presId="urn:microsoft.com/office/officeart/2009/3/layout/HorizontalOrganizationChart"/>
    <dgm:cxn modelId="{AF693CC4-8685-4010-9720-1A5CE9644CDA}" type="presParOf" srcId="{7667D4A9-EB7E-43BD-955A-3A41054491D2}" destId="{1D8E50FC-8300-4567-BA3D-AA5F4F52824D}" srcOrd="0" destOrd="0" presId="urn:microsoft.com/office/officeart/2009/3/layout/HorizontalOrganizationChart"/>
    <dgm:cxn modelId="{BC7F6112-B8B5-412F-A35C-E3A118817007}" type="presParOf" srcId="{1D8E50FC-8300-4567-BA3D-AA5F4F52824D}" destId="{F49A1236-A8D5-427A-92DB-C35E8A6207A3}" srcOrd="0" destOrd="0" presId="urn:microsoft.com/office/officeart/2009/3/layout/HorizontalOrganizationChart"/>
    <dgm:cxn modelId="{51EF2036-8113-43CA-8DF4-A86447112D63}" type="presParOf" srcId="{F49A1236-A8D5-427A-92DB-C35E8A6207A3}" destId="{21B61C28-22DA-43F7-BE76-4EFE7B985EBF}" srcOrd="0" destOrd="0" presId="urn:microsoft.com/office/officeart/2009/3/layout/HorizontalOrganizationChart"/>
    <dgm:cxn modelId="{250CC6AB-974C-4790-88B2-653EB1273155}" type="presParOf" srcId="{F49A1236-A8D5-427A-92DB-C35E8A6207A3}" destId="{B5AA6710-EEBE-4128-8571-66DB6B6E901A}" srcOrd="1" destOrd="0" presId="urn:microsoft.com/office/officeart/2009/3/layout/HorizontalOrganizationChart"/>
    <dgm:cxn modelId="{D5BA860A-5114-4694-B4DD-DEF097909125}" type="presParOf" srcId="{1D8E50FC-8300-4567-BA3D-AA5F4F52824D}" destId="{DDF19CF1-D3F6-493B-AB61-E80D73D6FC29}" srcOrd="1" destOrd="0" presId="urn:microsoft.com/office/officeart/2009/3/layout/HorizontalOrganizationChart"/>
    <dgm:cxn modelId="{8DCA3536-CC55-4541-93FD-6E05EEAE26FC}" type="presParOf" srcId="{DDF19CF1-D3F6-493B-AB61-E80D73D6FC29}" destId="{BFF01209-0AE5-4DBC-8DD3-FB20A728E20F}" srcOrd="0" destOrd="0" presId="urn:microsoft.com/office/officeart/2009/3/layout/HorizontalOrganizationChart"/>
    <dgm:cxn modelId="{4834092E-AA65-4187-95BE-DD6937E4214A}" type="presParOf" srcId="{DDF19CF1-D3F6-493B-AB61-E80D73D6FC29}" destId="{8B016C58-0807-42DB-B492-46094E02ABF5}" srcOrd="1" destOrd="0" presId="urn:microsoft.com/office/officeart/2009/3/layout/HorizontalOrganizationChart"/>
    <dgm:cxn modelId="{13E23700-9FD7-4B8D-BB48-DA46089ACCD0}" type="presParOf" srcId="{8B016C58-0807-42DB-B492-46094E02ABF5}" destId="{AF17FDDA-AD53-456F-8F3A-89959152312A}" srcOrd="0" destOrd="0" presId="urn:microsoft.com/office/officeart/2009/3/layout/HorizontalOrganizationChart"/>
    <dgm:cxn modelId="{17F03A88-76BB-4E88-AF9B-7ED82810A5E7}" type="presParOf" srcId="{AF17FDDA-AD53-456F-8F3A-89959152312A}" destId="{39C574FD-92A6-40F0-863A-9EF58D73D75E}" srcOrd="0" destOrd="0" presId="urn:microsoft.com/office/officeart/2009/3/layout/HorizontalOrganizationChart"/>
    <dgm:cxn modelId="{44E17B07-66DB-4AE0-B8B9-B9145A1E23A2}" type="presParOf" srcId="{AF17FDDA-AD53-456F-8F3A-89959152312A}" destId="{A5E16DA4-DED1-48CB-80B1-67C728E70B2B}" srcOrd="1" destOrd="0" presId="urn:microsoft.com/office/officeart/2009/3/layout/HorizontalOrganizationChart"/>
    <dgm:cxn modelId="{6D3A1B44-8D56-4E18-83D0-CEC648318F73}" type="presParOf" srcId="{8B016C58-0807-42DB-B492-46094E02ABF5}" destId="{817E947E-D58E-44C0-81B1-4EA53F3A144E}" srcOrd="1" destOrd="0" presId="urn:microsoft.com/office/officeart/2009/3/layout/HorizontalOrganizationChart"/>
    <dgm:cxn modelId="{8687E3A4-D3E0-4311-84AD-79CBEEA28A3C}" type="presParOf" srcId="{817E947E-D58E-44C0-81B1-4EA53F3A144E}" destId="{3AAE0883-53D5-4D74-98CD-25714A0B03DA}" srcOrd="0" destOrd="0" presId="urn:microsoft.com/office/officeart/2009/3/layout/HorizontalOrganizationChart"/>
    <dgm:cxn modelId="{710699C4-E012-4164-8022-CBD3AF25D4B3}" type="presParOf" srcId="{817E947E-D58E-44C0-81B1-4EA53F3A144E}" destId="{FC330E45-D3FA-4B08-82BD-019E96DC7580}" srcOrd="1" destOrd="0" presId="urn:microsoft.com/office/officeart/2009/3/layout/HorizontalOrganizationChart"/>
    <dgm:cxn modelId="{97F6F5F8-5C11-44D4-BAB3-46C0E999FFF6}" type="presParOf" srcId="{FC330E45-D3FA-4B08-82BD-019E96DC7580}" destId="{777DEF44-F8CF-41DB-820A-1951CBB9BB92}" srcOrd="0" destOrd="0" presId="urn:microsoft.com/office/officeart/2009/3/layout/HorizontalOrganizationChart"/>
    <dgm:cxn modelId="{52118836-98A8-4A3E-A83D-2986D86605D8}" type="presParOf" srcId="{777DEF44-F8CF-41DB-820A-1951CBB9BB92}" destId="{E28A22D5-951D-49CE-B270-2A86C0C13307}" srcOrd="0" destOrd="0" presId="urn:microsoft.com/office/officeart/2009/3/layout/HorizontalOrganizationChart"/>
    <dgm:cxn modelId="{27374D19-7535-4571-8AC6-96FD25CA2955}" type="presParOf" srcId="{777DEF44-F8CF-41DB-820A-1951CBB9BB92}" destId="{DF2AB3E9-31FF-406D-96DB-F32866B08EC3}" srcOrd="1" destOrd="0" presId="urn:microsoft.com/office/officeart/2009/3/layout/HorizontalOrganizationChart"/>
    <dgm:cxn modelId="{9952FBA2-1C4D-4B81-8A81-C5B2387D2918}" type="presParOf" srcId="{FC330E45-D3FA-4B08-82BD-019E96DC7580}" destId="{3DE55909-876C-4639-AF64-0263E942E298}" srcOrd="1" destOrd="0" presId="urn:microsoft.com/office/officeart/2009/3/layout/HorizontalOrganizationChart"/>
    <dgm:cxn modelId="{AAD3439E-0A57-4B0B-B624-8330F4BA60F7}" type="presParOf" srcId="{FC330E45-D3FA-4B08-82BD-019E96DC7580}" destId="{831E8920-AFFC-4CC1-A2BA-B0A819367229}" srcOrd="2" destOrd="0" presId="urn:microsoft.com/office/officeart/2009/3/layout/HorizontalOrganizationChart"/>
    <dgm:cxn modelId="{C453DCE0-B8D8-48AE-8D8D-F2561D231E1F}" type="presParOf" srcId="{817E947E-D58E-44C0-81B1-4EA53F3A144E}" destId="{2DB960C2-0C57-4C78-BB38-EDE846DFAAE9}" srcOrd="2" destOrd="0" presId="urn:microsoft.com/office/officeart/2009/3/layout/HorizontalOrganizationChart"/>
    <dgm:cxn modelId="{0340D2B5-F28F-41F8-A8E3-124FA5A68B97}" type="presParOf" srcId="{817E947E-D58E-44C0-81B1-4EA53F3A144E}" destId="{DFD38402-4288-4BA7-9DDB-51AD037F4846}" srcOrd="3" destOrd="0" presId="urn:microsoft.com/office/officeart/2009/3/layout/HorizontalOrganizationChart"/>
    <dgm:cxn modelId="{30E8A98A-E63E-48D3-B37B-FC92A636BD08}" type="presParOf" srcId="{DFD38402-4288-4BA7-9DDB-51AD037F4846}" destId="{2D2B2B51-7B47-4933-AD74-37EBBBB85E83}" srcOrd="0" destOrd="0" presId="urn:microsoft.com/office/officeart/2009/3/layout/HorizontalOrganizationChart"/>
    <dgm:cxn modelId="{33582C29-7641-405A-823D-E7450DB2150D}" type="presParOf" srcId="{2D2B2B51-7B47-4933-AD74-37EBBBB85E83}" destId="{6C1F9AAF-416F-483F-80DA-B8DF6F0EFA30}" srcOrd="0" destOrd="0" presId="urn:microsoft.com/office/officeart/2009/3/layout/HorizontalOrganizationChart"/>
    <dgm:cxn modelId="{E1882A88-FE49-456C-8837-5CA8DBD0EA2F}" type="presParOf" srcId="{2D2B2B51-7B47-4933-AD74-37EBBBB85E83}" destId="{3C945FDE-1519-48B2-A29E-B6C5CBEF3419}" srcOrd="1" destOrd="0" presId="urn:microsoft.com/office/officeart/2009/3/layout/HorizontalOrganizationChart"/>
    <dgm:cxn modelId="{C0C88043-5308-4989-9DAE-653FB53F2B6F}" type="presParOf" srcId="{DFD38402-4288-4BA7-9DDB-51AD037F4846}" destId="{FF22A0D9-19AE-4818-8A8F-44EB736CE768}" srcOrd="1" destOrd="0" presId="urn:microsoft.com/office/officeart/2009/3/layout/HorizontalOrganizationChart"/>
    <dgm:cxn modelId="{5D2E91F2-FAAC-42D6-ADA6-7BC4F1A35D98}" type="presParOf" srcId="{FF22A0D9-19AE-4818-8A8F-44EB736CE768}" destId="{2C55AF6A-043D-4BCF-B846-E33727B43430}" srcOrd="0" destOrd="0" presId="urn:microsoft.com/office/officeart/2009/3/layout/HorizontalOrganizationChart"/>
    <dgm:cxn modelId="{457DAB84-E538-48C5-9B89-A551C5410A1F}" type="presParOf" srcId="{FF22A0D9-19AE-4818-8A8F-44EB736CE768}" destId="{EF06C252-EC35-44FE-9FF6-94BDD7072BA2}" srcOrd="1" destOrd="0" presId="urn:microsoft.com/office/officeart/2009/3/layout/HorizontalOrganizationChart"/>
    <dgm:cxn modelId="{217F89CF-C29C-430C-8C22-12DAAA941FFA}" type="presParOf" srcId="{EF06C252-EC35-44FE-9FF6-94BDD7072BA2}" destId="{90DA220F-7B0C-4911-88A3-95A140E6E33F}" srcOrd="0" destOrd="0" presId="urn:microsoft.com/office/officeart/2009/3/layout/HorizontalOrganizationChart"/>
    <dgm:cxn modelId="{1A19D44D-91AD-488A-A23D-5C5625816090}" type="presParOf" srcId="{90DA220F-7B0C-4911-88A3-95A140E6E33F}" destId="{7F58CACE-C85B-4165-8104-5BCB0700B602}" srcOrd="0" destOrd="0" presId="urn:microsoft.com/office/officeart/2009/3/layout/HorizontalOrganizationChart"/>
    <dgm:cxn modelId="{9E45596B-4204-4548-A08B-7E25F3E31C78}" type="presParOf" srcId="{90DA220F-7B0C-4911-88A3-95A140E6E33F}" destId="{AC71D43D-89DC-406C-94AE-6EBAB83829C7}" srcOrd="1" destOrd="0" presId="urn:microsoft.com/office/officeart/2009/3/layout/HorizontalOrganizationChart"/>
    <dgm:cxn modelId="{83C99AC1-8A7D-4591-B353-28922460FFC3}" type="presParOf" srcId="{EF06C252-EC35-44FE-9FF6-94BDD7072BA2}" destId="{82FCC704-AECA-4CD7-9F04-05C0C2773F5D}" srcOrd="1" destOrd="0" presId="urn:microsoft.com/office/officeart/2009/3/layout/HorizontalOrganizationChart"/>
    <dgm:cxn modelId="{5E68D6E3-C611-4669-A22C-FDE7A42E88F0}" type="presParOf" srcId="{EF06C252-EC35-44FE-9FF6-94BDD7072BA2}" destId="{B382B9B6-C3AB-4B1D-AEFC-2412B5521F69}" srcOrd="2" destOrd="0" presId="urn:microsoft.com/office/officeart/2009/3/layout/HorizontalOrganizationChart"/>
    <dgm:cxn modelId="{0294A264-911A-4A44-A02D-EA96337E80F9}" type="presParOf" srcId="{DFD38402-4288-4BA7-9DDB-51AD037F4846}" destId="{319BA7C8-2249-463F-A475-81D0C7B4196B}" srcOrd="2" destOrd="0" presId="urn:microsoft.com/office/officeart/2009/3/layout/HorizontalOrganizationChart"/>
    <dgm:cxn modelId="{6B6A51DB-542E-4D51-B4E6-196990B77104}" type="presParOf" srcId="{817E947E-D58E-44C0-81B1-4EA53F3A144E}" destId="{30F654A8-22D5-4D06-B85D-7E15E2251970}" srcOrd="4" destOrd="0" presId="urn:microsoft.com/office/officeart/2009/3/layout/HorizontalOrganizationChart"/>
    <dgm:cxn modelId="{2552E053-2D68-4BDA-A4EB-ECB96C36C7B4}" type="presParOf" srcId="{817E947E-D58E-44C0-81B1-4EA53F3A144E}" destId="{0CC6E46C-B5A1-4969-A432-B340DAF51960}" srcOrd="5" destOrd="0" presId="urn:microsoft.com/office/officeart/2009/3/layout/HorizontalOrganizationChart"/>
    <dgm:cxn modelId="{066B7650-8E15-4C24-B721-6F1C5A9634DF}" type="presParOf" srcId="{0CC6E46C-B5A1-4969-A432-B340DAF51960}" destId="{73E8F171-23E8-4986-90BF-40371C54232A}" srcOrd="0" destOrd="0" presId="urn:microsoft.com/office/officeart/2009/3/layout/HorizontalOrganizationChart"/>
    <dgm:cxn modelId="{2C54E3FB-9648-4889-8F43-083462119250}" type="presParOf" srcId="{73E8F171-23E8-4986-90BF-40371C54232A}" destId="{3A4CA44E-8AB9-46EA-8346-206EA88E1DAB}" srcOrd="0" destOrd="0" presId="urn:microsoft.com/office/officeart/2009/3/layout/HorizontalOrganizationChart"/>
    <dgm:cxn modelId="{E5AE9050-D9C4-4836-8BAC-D5A8794AFC43}" type="presParOf" srcId="{73E8F171-23E8-4986-90BF-40371C54232A}" destId="{BBE2CB40-E91A-4143-8319-F73910ADDC68}" srcOrd="1" destOrd="0" presId="urn:microsoft.com/office/officeart/2009/3/layout/HorizontalOrganizationChart"/>
    <dgm:cxn modelId="{5CACB1FF-C9C3-4A29-8BA8-99DE491E2980}" type="presParOf" srcId="{0CC6E46C-B5A1-4969-A432-B340DAF51960}" destId="{1AA3DF0C-7F75-411B-AF03-007D72EB8F2C}" srcOrd="1" destOrd="0" presId="urn:microsoft.com/office/officeart/2009/3/layout/HorizontalOrganizationChart"/>
    <dgm:cxn modelId="{1884245C-7ABB-4A19-A4FC-5F6D55A7146E}" type="presParOf" srcId="{1AA3DF0C-7F75-411B-AF03-007D72EB8F2C}" destId="{395053CB-69E6-4466-B23A-6ADDA2922C88}" srcOrd="0" destOrd="0" presId="urn:microsoft.com/office/officeart/2009/3/layout/HorizontalOrganizationChart"/>
    <dgm:cxn modelId="{1D24C1BF-A325-4A5C-86A1-4B86329E6DD6}" type="presParOf" srcId="{1AA3DF0C-7F75-411B-AF03-007D72EB8F2C}" destId="{3A6F1E7E-CF89-4D35-90AA-5E8A804E828E}" srcOrd="1" destOrd="0" presId="urn:microsoft.com/office/officeart/2009/3/layout/HorizontalOrganizationChart"/>
    <dgm:cxn modelId="{BF22E5A2-D80F-4E51-B644-C45BC1CCB11A}" type="presParOf" srcId="{3A6F1E7E-CF89-4D35-90AA-5E8A804E828E}" destId="{404E0D00-ACBB-42B5-9E91-3CBE113A54D4}" srcOrd="0" destOrd="0" presId="urn:microsoft.com/office/officeart/2009/3/layout/HorizontalOrganizationChart"/>
    <dgm:cxn modelId="{1674D224-536D-4C39-9EE2-8BB9B87C8733}" type="presParOf" srcId="{404E0D00-ACBB-42B5-9E91-3CBE113A54D4}" destId="{80A5B216-2B0C-4E90-8D1C-D03CB6563C15}" srcOrd="0" destOrd="0" presId="urn:microsoft.com/office/officeart/2009/3/layout/HorizontalOrganizationChart"/>
    <dgm:cxn modelId="{F453E252-0946-4029-A402-8AEAD64AE2D0}" type="presParOf" srcId="{404E0D00-ACBB-42B5-9E91-3CBE113A54D4}" destId="{97A1EF4B-9E6D-49D9-8F60-93D51DD166F5}" srcOrd="1" destOrd="0" presId="urn:microsoft.com/office/officeart/2009/3/layout/HorizontalOrganizationChart"/>
    <dgm:cxn modelId="{40139ECD-4A72-4289-8DC2-F7B988583FD0}" type="presParOf" srcId="{3A6F1E7E-CF89-4D35-90AA-5E8A804E828E}" destId="{DE032B41-3011-45BC-8C58-EE30E9E09D50}" srcOrd="1" destOrd="0" presId="urn:microsoft.com/office/officeart/2009/3/layout/HorizontalOrganizationChart"/>
    <dgm:cxn modelId="{2B0EEBC5-1276-4E46-929D-237FC5ED30CE}" type="presParOf" srcId="{3A6F1E7E-CF89-4D35-90AA-5E8A804E828E}" destId="{C78E0558-B27A-48EA-857C-8E1845337A02}" srcOrd="2" destOrd="0" presId="urn:microsoft.com/office/officeart/2009/3/layout/HorizontalOrganizationChart"/>
    <dgm:cxn modelId="{1B959C3D-F9B4-4E59-A4E1-EB2F9A8091AF}" type="presParOf" srcId="{0CC6E46C-B5A1-4969-A432-B340DAF51960}" destId="{6BA2DBC8-4B5E-4E41-AA75-430CAF1537D4}" srcOrd="2" destOrd="0" presId="urn:microsoft.com/office/officeart/2009/3/layout/HorizontalOrganizationChart"/>
    <dgm:cxn modelId="{7924FB5B-41F6-471A-A211-F661CF14379C}" type="presParOf" srcId="{817E947E-D58E-44C0-81B1-4EA53F3A144E}" destId="{39EA4948-E389-469B-BAD7-B401113A65DF}" srcOrd="6" destOrd="0" presId="urn:microsoft.com/office/officeart/2009/3/layout/HorizontalOrganizationChart"/>
    <dgm:cxn modelId="{65E4A195-3E6A-4471-87A6-BDB2C8F8A3ED}" type="presParOf" srcId="{817E947E-D58E-44C0-81B1-4EA53F3A144E}" destId="{AB208BDC-FAAB-4F28-84EC-7B3A0067179F}" srcOrd="7" destOrd="0" presId="urn:microsoft.com/office/officeart/2009/3/layout/HorizontalOrganizationChart"/>
    <dgm:cxn modelId="{25BDD6CB-04B5-47BD-9269-D8AC761151D1}" type="presParOf" srcId="{AB208BDC-FAAB-4F28-84EC-7B3A0067179F}" destId="{31234793-26A3-44CE-9CA5-6CB286BA6173}" srcOrd="0" destOrd="0" presId="urn:microsoft.com/office/officeart/2009/3/layout/HorizontalOrganizationChart"/>
    <dgm:cxn modelId="{54319295-3F13-439F-BA02-14B578FA7CD3}" type="presParOf" srcId="{31234793-26A3-44CE-9CA5-6CB286BA6173}" destId="{03F4A0C0-BF29-496E-94A9-A9843604EFA1}" srcOrd="0" destOrd="0" presId="urn:microsoft.com/office/officeart/2009/3/layout/HorizontalOrganizationChart"/>
    <dgm:cxn modelId="{989E54A2-1305-43EF-810C-4FF9CE2FD9DF}" type="presParOf" srcId="{31234793-26A3-44CE-9CA5-6CB286BA6173}" destId="{6FCAC634-8F20-4594-962F-CCB32AB646B3}" srcOrd="1" destOrd="0" presId="urn:microsoft.com/office/officeart/2009/3/layout/HorizontalOrganizationChart"/>
    <dgm:cxn modelId="{3C94151E-7842-47AD-8CEA-AE370080D6E4}" type="presParOf" srcId="{AB208BDC-FAAB-4F28-84EC-7B3A0067179F}" destId="{6D9DA43D-0E94-4FF1-BBEC-13623F78F827}" srcOrd="1" destOrd="0" presId="urn:microsoft.com/office/officeart/2009/3/layout/HorizontalOrganizationChart"/>
    <dgm:cxn modelId="{2D78B22D-22D8-4D6B-99A3-A03DC505C64F}" type="presParOf" srcId="{6D9DA43D-0E94-4FF1-BBEC-13623F78F827}" destId="{E6EFC6D5-ADC3-4AD5-8A59-5DA64D15D497}" srcOrd="0" destOrd="0" presId="urn:microsoft.com/office/officeart/2009/3/layout/HorizontalOrganizationChart"/>
    <dgm:cxn modelId="{CDEE39AD-0E1D-4196-8557-AC3745EE9591}" type="presParOf" srcId="{6D9DA43D-0E94-4FF1-BBEC-13623F78F827}" destId="{492744E2-61B9-45F7-A585-8E00154D9E25}" srcOrd="1" destOrd="0" presId="urn:microsoft.com/office/officeart/2009/3/layout/HorizontalOrganizationChart"/>
    <dgm:cxn modelId="{144403F3-7A87-476E-A10A-4655BA16EBE5}" type="presParOf" srcId="{492744E2-61B9-45F7-A585-8E00154D9E25}" destId="{E8A549C8-E2A1-4526-938D-75385D0E0E73}" srcOrd="0" destOrd="0" presId="urn:microsoft.com/office/officeart/2009/3/layout/HorizontalOrganizationChart"/>
    <dgm:cxn modelId="{4A1D409B-030C-4880-BC7E-FA1D5185E09C}" type="presParOf" srcId="{E8A549C8-E2A1-4526-938D-75385D0E0E73}" destId="{DD766B18-75A9-4726-B943-33B7DF28DFA2}" srcOrd="0" destOrd="0" presId="urn:microsoft.com/office/officeart/2009/3/layout/HorizontalOrganizationChart"/>
    <dgm:cxn modelId="{CFBA8494-7A3A-446B-96F8-0FA338B72B6E}" type="presParOf" srcId="{E8A549C8-E2A1-4526-938D-75385D0E0E73}" destId="{68BBDDCB-145A-4B93-93E1-292F685B0175}" srcOrd="1" destOrd="0" presId="urn:microsoft.com/office/officeart/2009/3/layout/HorizontalOrganizationChart"/>
    <dgm:cxn modelId="{B8E63BF1-F880-4D08-80F0-F2869C043A56}" type="presParOf" srcId="{492744E2-61B9-45F7-A585-8E00154D9E25}" destId="{E3B63CE7-591C-41D1-9C9C-1BD79FB6B439}" srcOrd="1" destOrd="0" presId="urn:microsoft.com/office/officeart/2009/3/layout/HorizontalOrganizationChart"/>
    <dgm:cxn modelId="{61AEB610-64DB-4448-866C-26DDD17A20F1}" type="presParOf" srcId="{492744E2-61B9-45F7-A585-8E00154D9E25}" destId="{6ED20F4A-6A7C-4720-9E7A-DEB6C438AC21}" srcOrd="2" destOrd="0" presId="urn:microsoft.com/office/officeart/2009/3/layout/HorizontalOrganizationChart"/>
    <dgm:cxn modelId="{CED889BE-8904-4EF0-9713-7620FAF6C05E}" type="presParOf" srcId="{AB208BDC-FAAB-4F28-84EC-7B3A0067179F}" destId="{25616944-0597-4C86-BAD4-9790FD3DD7AB}" srcOrd="2" destOrd="0" presId="urn:microsoft.com/office/officeart/2009/3/layout/HorizontalOrganizationChart"/>
    <dgm:cxn modelId="{824C877A-B9A9-4747-B16D-D1A99912BB8F}" type="presParOf" srcId="{8B016C58-0807-42DB-B492-46094E02ABF5}" destId="{25ACE0FA-B7E7-45B6-B9B2-6E87E8939157}" srcOrd="2" destOrd="0" presId="urn:microsoft.com/office/officeart/2009/3/layout/HorizontalOrganizationChart"/>
    <dgm:cxn modelId="{A3FE97B6-A356-4CB2-ABEE-7EA30998305D}" type="presParOf" srcId="{1D8E50FC-8300-4567-BA3D-AA5F4F52824D}" destId="{8AEF8C5F-E7C9-4D36-8803-70147E6A445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06D0B-8567-4F8C-87BB-F119D53AC23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920AA-4044-4352-A3B8-C6BEF2D4E978}">
      <dgm:prSet phldrT="[Text]"/>
      <dgm:spPr>
        <a:effectLst>
          <a:softEdge rad="12700"/>
        </a:effectLst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Public Entity</a:t>
          </a:r>
        </a:p>
      </dgm:t>
    </dgm:pt>
    <dgm:pt modelId="{AD9CAD7E-3AA8-49FE-BBF3-BE89F4ED5C90}" type="parTrans" cxnId="{6F75F2CB-D569-47C2-A3FC-730C1364E11F}">
      <dgm:prSet/>
      <dgm:spPr/>
      <dgm:t>
        <a:bodyPr/>
        <a:lstStyle/>
        <a:p>
          <a:endParaRPr lang="en-US"/>
        </a:p>
      </dgm:t>
    </dgm:pt>
    <dgm:pt modelId="{B57C59EC-B609-4416-89CA-8D36FA43423D}" type="sibTrans" cxnId="{6F75F2CB-D569-47C2-A3FC-730C1364E11F}">
      <dgm:prSet/>
      <dgm:spPr/>
      <dgm:t>
        <a:bodyPr/>
        <a:lstStyle/>
        <a:p>
          <a:endParaRPr lang="en-US"/>
        </a:p>
      </dgm:t>
    </dgm:pt>
    <dgm:pt modelId="{0ED96AEE-C55C-46BF-8CF4-0056781A5EEE}">
      <dgm:prSet phldrT="[Text]"/>
      <dgm:spPr>
        <a:solidFill>
          <a:srgbClr val="FF6699"/>
        </a:solidFill>
        <a:ln>
          <a:solidFill>
            <a:srgbClr val="FF6699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Retail Broker</a:t>
          </a:r>
        </a:p>
      </dgm:t>
    </dgm:pt>
    <dgm:pt modelId="{745C8327-7737-49FC-A22A-93A04EBA63C9}" type="parTrans" cxnId="{F5B92F35-87DC-4640-9E32-32FD76D7B9C9}">
      <dgm:prSet/>
      <dgm:spPr>
        <a:ln w="25400">
          <a:tailEnd type="triangle"/>
        </a:ln>
      </dgm:spPr>
      <dgm:t>
        <a:bodyPr/>
        <a:lstStyle/>
        <a:p>
          <a:endParaRPr lang="en-US"/>
        </a:p>
      </dgm:t>
    </dgm:pt>
    <dgm:pt modelId="{EE49F8F8-1264-490C-9CD7-E3F8D7D44E02}" type="sibTrans" cxnId="{F5B92F35-87DC-4640-9E32-32FD76D7B9C9}">
      <dgm:prSet/>
      <dgm:spPr/>
      <dgm:t>
        <a:bodyPr/>
        <a:lstStyle/>
        <a:p>
          <a:endParaRPr lang="en-US"/>
        </a:p>
      </dgm:t>
    </dgm:pt>
    <dgm:pt modelId="{FCED0520-2376-4BF4-AA4C-5DFFA2F57564}">
      <dgm:prSet phldrT="[Text]"/>
      <dgm:spPr>
        <a:solidFill>
          <a:srgbClr val="FF6699"/>
        </a:solidFill>
        <a:ln>
          <a:solidFill>
            <a:srgbClr val="FF6699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Wholesale</a:t>
          </a:r>
          <a:br>
            <a:rPr lang="en-US" b="1" dirty="0">
              <a:latin typeface="Raleway" panose="020B0503030101060003" pitchFamily="34" charset="0"/>
            </a:rPr>
          </a:br>
          <a:r>
            <a:rPr lang="en-US" b="1" dirty="0">
              <a:latin typeface="Raleway" panose="020B0503030101060003" pitchFamily="34" charset="0"/>
            </a:rPr>
            <a:t>Broker</a:t>
          </a:r>
        </a:p>
      </dgm:t>
    </dgm:pt>
    <dgm:pt modelId="{58E49DB4-1503-4129-A47C-E716DBC98668}" type="parTrans" cxnId="{81C3DBDA-F210-4AC2-8989-E0290BFEBE83}">
      <dgm:prSet/>
      <dgm:spPr>
        <a:ln w="25400">
          <a:tailEnd type="triangle"/>
        </a:ln>
      </dgm:spPr>
      <dgm:t>
        <a:bodyPr/>
        <a:lstStyle/>
        <a:p>
          <a:endParaRPr lang="en-US"/>
        </a:p>
      </dgm:t>
    </dgm:pt>
    <dgm:pt modelId="{36AF6AAC-7379-40DB-A34A-B91305ACBA5B}" type="sibTrans" cxnId="{81C3DBDA-F210-4AC2-8989-E0290BFEBE83}">
      <dgm:prSet/>
      <dgm:spPr/>
      <dgm:t>
        <a:bodyPr/>
        <a:lstStyle/>
        <a:p>
          <a:endParaRPr lang="en-US"/>
        </a:p>
      </dgm:t>
    </dgm:pt>
    <dgm:pt modelId="{EF4FEB9D-65AD-4AA7-A51B-829003FD6E81}">
      <dgm:prSet phldrT="[Text]"/>
      <dgm:spPr>
        <a:solidFill>
          <a:srgbClr val="FF6699"/>
        </a:solidFill>
        <a:ln>
          <a:solidFill>
            <a:srgbClr val="FF6699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London</a:t>
          </a:r>
          <a:br>
            <a:rPr lang="en-US" b="1" dirty="0">
              <a:latin typeface="Raleway" panose="020B0503030101060003" pitchFamily="34" charset="0"/>
            </a:rPr>
          </a:br>
          <a:r>
            <a:rPr lang="en-US" b="1" dirty="0">
              <a:latin typeface="Raleway" panose="020B0503030101060003" pitchFamily="34" charset="0"/>
            </a:rPr>
            <a:t>Broker</a:t>
          </a:r>
        </a:p>
      </dgm:t>
    </dgm:pt>
    <dgm:pt modelId="{EE79D44D-7A62-472C-96CD-B5A45F7CEB7F}" type="parTrans" cxnId="{85800AB3-CF0B-4F8B-909C-03CF002D9902}">
      <dgm:prSet/>
      <dgm:spPr>
        <a:ln w="25400">
          <a:tailEnd type="triangle"/>
        </a:ln>
      </dgm:spPr>
      <dgm:t>
        <a:bodyPr/>
        <a:lstStyle/>
        <a:p>
          <a:endParaRPr lang="en-US"/>
        </a:p>
      </dgm:t>
    </dgm:pt>
    <dgm:pt modelId="{B103F57C-2141-47FA-9213-F24DC6677048}" type="sibTrans" cxnId="{85800AB3-CF0B-4F8B-909C-03CF002D9902}">
      <dgm:prSet/>
      <dgm:spPr/>
      <dgm:t>
        <a:bodyPr/>
        <a:lstStyle/>
        <a:p>
          <a:endParaRPr lang="en-US"/>
        </a:p>
      </dgm:t>
    </dgm:pt>
    <dgm:pt modelId="{BA3B7A78-0244-4A7A-8C11-F496AFFD8953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European &amp; London Markets</a:t>
          </a:r>
        </a:p>
      </dgm:t>
    </dgm:pt>
    <dgm:pt modelId="{6D23157D-6FB5-419C-973D-CD3E1E0568A7}" type="parTrans" cxnId="{67327ED5-02B4-4CF5-B984-5931AC7F1C3B}">
      <dgm:prSet/>
      <dgm:spPr>
        <a:ln w="25400">
          <a:tailEnd type="triangle"/>
        </a:ln>
      </dgm:spPr>
      <dgm:t>
        <a:bodyPr/>
        <a:lstStyle/>
        <a:p>
          <a:endParaRPr lang="en-US"/>
        </a:p>
      </dgm:t>
    </dgm:pt>
    <dgm:pt modelId="{8980333F-5866-43F3-8F90-FB93E0443DC5}" type="sibTrans" cxnId="{67327ED5-02B4-4CF5-B984-5931AC7F1C3B}">
      <dgm:prSet/>
      <dgm:spPr/>
      <dgm:t>
        <a:bodyPr/>
        <a:lstStyle/>
        <a:p>
          <a:endParaRPr lang="en-US"/>
        </a:p>
      </dgm:t>
    </dgm:pt>
    <dgm:pt modelId="{0D31D24A-60CD-4CEB-AE62-6125E48B6C1F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Domestic Markets</a:t>
          </a:r>
        </a:p>
      </dgm:t>
    </dgm:pt>
    <dgm:pt modelId="{86E23660-B60D-48CD-8BA8-3C128B1EDB02}" type="parTrans" cxnId="{671AD286-7F8D-492D-A1A0-1A18F9226B35}">
      <dgm:prSet/>
      <dgm:spPr>
        <a:ln w="25400">
          <a:tailEnd type="triangle"/>
        </a:ln>
      </dgm:spPr>
      <dgm:t>
        <a:bodyPr/>
        <a:lstStyle/>
        <a:p>
          <a:endParaRPr lang="en-US"/>
        </a:p>
      </dgm:t>
    </dgm:pt>
    <dgm:pt modelId="{56F25634-AE93-4599-9F99-83E5D3539C1F}" type="sibTrans" cxnId="{671AD286-7F8D-492D-A1A0-1A18F9226B35}">
      <dgm:prSet/>
      <dgm:spPr/>
      <dgm:t>
        <a:bodyPr/>
        <a:lstStyle/>
        <a:p>
          <a:endParaRPr lang="en-US"/>
        </a:p>
      </dgm:t>
    </dgm:pt>
    <dgm:pt modelId="{70EAB33A-CE22-4775-88F6-2A4C7D159930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Domestic E&amp;S Markets</a:t>
          </a:r>
        </a:p>
      </dgm:t>
    </dgm:pt>
    <dgm:pt modelId="{4B40152F-22F6-40F4-8692-C0B320FA3DD4}" type="parTrans" cxnId="{229A8EF3-0237-48FD-809F-3D4EC7EB8165}">
      <dgm:prSet/>
      <dgm:spPr>
        <a:ln w="25400">
          <a:tailEnd type="triangle"/>
        </a:ln>
      </dgm:spPr>
      <dgm:t>
        <a:bodyPr/>
        <a:lstStyle/>
        <a:p>
          <a:endParaRPr lang="en-US"/>
        </a:p>
      </dgm:t>
    </dgm:pt>
    <dgm:pt modelId="{3C604EA7-2D74-43CA-8D36-D39CFA1D0B2B}" type="sibTrans" cxnId="{229A8EF3-0237-48FD-809F-3D4EC7EB8165}">
      <dgm:prSet/>
      <dgm:spPr/>
      <dgm:t>
        <a:bodyPr/>
        <a:lstStyle/>
        <a:p>
          <a:endParaRPr lang="en-US"/>
        </a:p>
      </dgm:t>
    </dgm:pt>
    <dgm:pt modelId="{A1826C89-C49C-4C2F-9AAF-C7067DE2B4DC}">
      <dgm:prSet phldrT="[Text]"/>
      <dgm:spPr>
        <a:solidFill>
          <a:srgbClr val="FF6699"/>
        </a:solidFill>
        <a:ln>
          <a:solidFill>
            <a:srgbClr val="FF6699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Bermuda</a:t>
          </a:r>
          <a:br>
            <a:rPr lang="en-US" b="1" dirty="0">
              <a:latin typeface="Raleway" panose="020B0503030101060003" pitchFamily="34" charset="0"/>
            </a:rPr>
          </a:br>
          <a:r>
            <a:rPr lang="en-US" b="1" dirty="0">
              <a:latin typeface="Raleway" panose="020B0503030101060003" pitchFamily="34" charset="0"/>
            </a:rPr>
            <a:t>Broker</a:t>
          </a:r>
        </a:p>
      </dgm:t>
    </dgm:pt>
    <dgm:pt modelId="{6839CEA8-5FA7-4EA1-8077-4AAD0C73B8F4}" type="parTrans" cxnId="{8C7E5ECA-4475-4402-9808-A379FC4D1DFA}">
      <dgm:prSet/>
      <dgm:spPr>
        <a:ln w="25400">
          <a:tailEnd type="triangle"/>
        </a:ln>
      </dgm:spPr>
      <dgm:t>
        <a:bodyPr/>
        <a:lstStyle/>
        <a:p>
          <a:endParaRPr lang="en-US"/>
        </a:p>
      </dgm:t>
    </dgm:pt>
    <dgm:pt modelId="{7CC5F2E1-AC07-4087-97DA-381C1810A392}" type="sibTrans" cxnId="{8C7E5ECA-4475-4402-9808-A379FC4D1DFA}">
      <dgm:prSet/>
      <dgm:spPr/>
      <dgm:t>
        <a:bodyPr/>
        <a:lstStyle/>
        <a:p>
          <a:endParaRPr lang="en-US"/>
        </a:p>
      </dgm:t>
    </dgm:pt>
    <dgm:pt modelId="{BC8C09CB-7412-4217-93F6-801726D5B57A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>
              <a:latin typeface="Raleway" panose="020B0503030101060003" pitchFamily="34" charset="0"/>
            </a:rPr>
            <a:t>Bermuda Markets</a:t>
          </a:r>
        </a:p>
      </dgm:t>
    </dgm:pt>
    <dgm:pt modelId="{699583A4-0E80-406C-9614-F26152AC506D}" type="parTrans" cxnId="{E4353F0B-18D3-4D6D-A25E-A343E3274AFD}">
      <dgm:prSet/>
      <dgm:spPr>
        <a:ln w="25400">
          <a:tailEnd type="triangle"/>
        </a:ln>
      </dgm:spPr>
      <dgm:t>
        <a:bodyPr/>
        <a:lstStyle/>
        <a:p>
          <a:endParaRPr lang="en-US"/>
        </a:p>
      </dgm:t>
    </dgm:pt>
    <dgm:pt modelId="{40D18B99-5E56-4F08-A5BC-CBAABFE26C00}" type="sibTrans" cxnId="{E4353F0B-18D3-4D6D-A25E-A343E3274AFD}">
      <dgm:prSet/>
      <dgm:spPr/>
      <dgm:t>
        <a:bodyPr/>
        <a:lstStyle/>
        <a:p>
          <a:endParaRPr lang="en-US"/>
        </a:p>
      </dgm:t>
    </dgm:pt>
    <dgm:pt modelId="{7667D4A9-EB7E-43BD-955A-3A41054491D2}" type="pres">
      <dgm:prSet presAssocID="{ED706D0B-8567-4F8C-87BB-F119D53AC2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8E50FC-8300-4567-BA3D-AA5F4F52824D}" type="pres">
      <dgm:prSet presAssocID="{B8F920AA-4044-4352-A3B8-C6BEF2D4E978}" presName="hierRoot1" presStyleCnt="0">
        <dgm:presLayoutVars>
          <dgm:hierBranch val="init"/>
        </dgm:presLayoutVars>
      </dgm:prSet>
      <dgm:spPr/>
    </dgm:pt>
    <dgm:pt modelId="{F49A1236-A8D5-427A-92DB-C35E8A6207A3}" type="pres">
      <dgm:prSet presAssocID="{B8F920AA-4044-4352-A3B8-C6BEF2D4E978}" presName="rootComposite1" presStyleCnt="0"/>
      <dgm:spPr/>
    </dgm:pt>
    <dgm:pt modelId="{21B61C28-22DA-43F7-BE76-4EFE7B985EBF}" type="pres">
      <dgm:prSet presAssocID="{B8F920AA-4044-4352-A3B8-C6BEF2D4E978}" presName="rootText1" presStyleLbl="node0" presStyleIdx="0" presStyleCnt="1">
        <dgm:presLayoutVars>
          <dgm:chPref val="3"/>
        </dgm:presLayoutVars>
      </dgm:prSet>
      <dgm:spPr/>
    </dgm:pt>
    <dgm:pt modelId="{B5AA6710-EEBE-4128-8571-66DB6B6E901A}" type="pres">
      <dgm:prSet presAssocID="{B8F920AA-4044-4352-A3B8-C6BEF2D4E978}" presName="rootConnector1" presStyleLbl="node1" presStyleIdx="0" presStyleCnt="0"/>
      <dgm:spPr/>
    </dgm:pt>
    <dgm:pt modelId="{DDF19CF1-D3F6-493B-AB61-E80D73D6FC29}" type="pres">
      <dgm:prSet presAssocID="{B8F920AA-4044-4352-A3B8-C6BEF2D4E978}" presName="hierChild2" presStyleCnt="0"/>
      <dgm:spPr/>
    </dgm:pt>
    <dgm:pt modelId="{BFF01209-0AE5-4DBC-8DD3-FB20A728E20F}" type="pres">
      <dgm:prSet presAssocID="{745C8327-7737-49FC-A22A-93A04EBA63C9}" presName="Name64" presStyleLbl="parChTrans1D2" presStyleIdx="0" presStyleCnt="1"/>
      <dgm:spPr/>
    </dgm:pt>
    <dgm:pt modelId="{8B016C58-0807-42DB-B492-46094E02ABF5}" type="pres">
      <dgm:prSet presAssocID="{0ED96AEE-C55C-46BF-8CF4-0056781A5EEE}" presName="hierRoot2" presStyleCnt="0">
        <dgm:presLayoutVars>
          <dgm:hierBranch val="init"/>
        </dgm:presLayoutVars>
      </dgm:prSet>
      <dgm:spPr/>
    </dgm:pt>
    <dgm:pt modelId="{AF17FDDA-AD53-456F-8F3A-89959152312A}" type="pres">
      <dgm:prSet presAssocID="{0ED96AEE-C55C-46BF-8CF4-0056781A5EEE}" presName="rootComposite" presStyleCnt="0"/>
      <dgm:spPr/>
    </dgm:pt>
    <dgm:pt modelId="{39C574FD-92A6-40F0-863A-9EF58D73D75E}" type="pres">
      <dgm:prSet presAssocID="{0ED96AEE-C55C-46BF-8CF4-0056781A5EEE}" presName="rootText" presStyleLbl="node2" presStyleIdx="0" presStyleCnt="1">
        <dgm:presLayoutVars>
          <dgm:chPref val="3"/>
        </dgm:presLayoutVars>
      </dgm:prSet>
      <dgm:spPr/>
    </dgm:pt>
    <dgm:pt modelId="{A5E16DA4-DED1-48CB-80B1-67C728E70B2B}" type="pres">
      <dgm:prSet presAssocID="{0ED96AEE-C55C-46BF-8CF4-0056781A5EEE}" presName="rootConnector" presStyleLbl="node2" presStyleIdx="0" presStyleCnt="1"/>
      <dgm:spPr/>
    </dgm:pt>
    <dgm:pt modelId="{817E947E-D58E-44C0-81B1-4EA53F3A144E}" type="pres">
      <dgm:prSet presAssocID="{0ED96AEE-C55C-46BF-8CF4-0056781A5EEE}" presName="hierChild4" presStyleCnt="0"/>
      <dgm:spPr/>
    </dgm:pt>
    <dgm:pt modelId="{3AAE0883-53D5-4D74-98CD-25714A0B03DA}" type="pres">
      <dgm:prSet presAssocID="{86E23660-B60D-48CD-8BA8-3C128B1EDB02}" presName="Name64" presStyleLbl="parChTrans1D3" presStyleIdx="0" presStyleCnt="2"/>
      <dgm:spPr/>
    </dgm:pt>
    <dgm:pt modelId="{FC330E45-D3FA-4B08-82BD-019E96DC7580}" type="pres">
      <dgm:prSet presAssocID="{0D31D24A-60CD-4CEB-AE62-6125E48B6C1F}" presName="hierRoot2" presStyleCnt="0">
        <dgm:presLayoutVars>
          <dgm:hierBranch val="init"/>
        </dgm:presLayoutVars>
      </dgm:prSet>
      <dgm:spPr/>
    </dgm:pt>
    <dgm:pt modelId="{777DEF44-F8CF-41DB-820A-1951CBB9BB92}" type="pres">
      <dgm:prSet presAssocID="{0D31D24A-60CD-4CEB-AE62-6125E48B6C1F}" presName="rootComposite" presStyleCnt="0"/>
      <dgm:spPr/>
    </dgm:pt>
    <dgm:pt modelId="{E28A22D5-951D-49CE-B270-2A86C0C13307}" type="pres">
      <dgm:prSet presAssocID="{0D31D24A-60CD-4CEB-AE62-6125E48B6C1F}" presName="rootText" presStyleLbl="node3" presStyleIdx="0" presStyleCnt="2">
        <dgm:presLayoutVars>
          <dgm:chPref val="3"/>
        </dgm:presLayoutVars>
      </dgm:prSet>
      <dgm:spPr/>
    </dgm:pt>
    <dgm:pt modelId="{DF2AB3E9-31FF-406D-96DB-F32866B08EC3}" type="pres">
      <dgm:prSet presAssocID="{0D31D24A-60CD-4CEB-AE62-6125E48B6C1F}" presName="rootConnector" presStyleLbl="node3" presStyleIdx="0" presStyleCnt="2"/>
      <dgm:spPr/>
    </dgm:pt>
    <dgm:pt modelId="{3DE55909-876C-4639-AF64-0263E942E298}" type="pres">
      <dgm:prSet presAssocID="{0D31D24A-60CD-4CEB-AE62-6125E48B6C1F}" presName="hierChild4" presStyleCnt="0"/>
      <dgm:spPr/>
    </dgm:pt>
    <dgm:pt modelId="{831E8920-AFFC-4CC1-A2BA-B0A819367229}" type="pres">
      <dgm:prSet presAssocID="{0D31D24A-60CD-4CEB-AE62-6125E48B6C1F}" presName="hierChild5" presStyleCnt="0"/>
      <dgm:spPr/>
    </dgm:pt>
    <dgm:pt modelId="{2DB960C2-0C57-4C78-BB38-EDE846DFAAE9}" type="pres">
      <dgm:prSet presAssocID="{58E49DB4-1503-4129-A47C-E716DBC98668}" presName="Name64" presStyleLbl="parChTrans1D3" presStyleIdx="1" presStyleCnt="2"/>
      <dgm:spPr/>
    </dgm:pt>
    <dgm:pt modelId="{DFD38402-4288-4BA7-9DDB-51AD037F4846}" type="pres">
      <dgm:prSet presAssocID="{FCED0520-2376-4BF4-AA4C-5DFFA2F57564}" presName="hierRoot2" presStyleCnt="0">
        <dgm:presLayoutVars>
          <dgm:hierBranch val="init"/>
        </dgm:presLayoutVars>
      </dgm:prSet>
      <dgm:spPr/>
    </dgm:pt>
    <dgm:pt modelId="{2D2B2B51-7B47-4933-AD74-37EBBBB85E83}" type="pres">
      <dgm:prSet presAssocID="{FCED0520-2376-4BF4-AA4C-5DFFA2F57564}" presName="rootComposite" presStyleCnt="0"/>
      <dgm:spPr/>
    </dgm:pt>
    <dgm:pt modelId="{6C1F9AAF-416F-483F-80DA-B8DF6F0EFA30}" type="pres">
      <dgm:prSet presAssocID="{FCED0520-2376-4BF4-AA4C-5DFFA2F57564}" presName="rootText" presStyleLbl="node3" presStyleIdx="1" presStyleCnt="2">
        <dgm:presLayoutVars>
          <dgm:chPref val="3"/>
        </dgm:presLayoutVars>
      </dgm:prSet>
      <dgm:spPr/>
    </dgm:pt>
    <dgm:pt modelId="{3C945FDE-1519-48B2-A29E-B6C5CBEF3419}" type="pres">
      <dgm:prSet presAssocID="{FCED0520-2376-4BF4-AA4C-5DFFA2F57564}" presName="rootConnector" presStyleLbl="node3" presStyleIdx="1" presStyleCnt="2"/>
      <dgm:spPr/>
    </dgm:pt>
    <dgm:pt modelId="{FF22A0D9-19AE-4818-8A8F-44EB736CE768}" type="pres">
      <dgm:prSet presAssocID="{FCED0520-2376-4BF4-AA4C-5DFFA2F57564}" presName="hierChild4" presStyleCnt="0"/>
      <dgm:spPr/>
    </dgm:pt>
    <dgm:pt modelId="{2C55AF6A-043D-4BCF-B846-E33727B43430}" type="pres">
      <dgm:prSet presAssocID="{4B40152F-22F6-40F4-8692-C0B320FA3DD4}" presName="Name64" presStyleLbl="parChTrans1D4" presStyleIdx="0" presStyleCnt="5"/>
      <dgm:spPr/>
    </dgm:pt>
    <dgm:pt modelId="{EF06C252-EC35-44FE-9FF6-94BDD7072BA2}" type="pres">
      <dgm:prSet presAssocID="{70EAB33A-CE22-4775-88F6-2A4C7D159930}" presName="hierRoot2" presStyleCnt="0">
        <dgm:presLayoutVars>
          <dgm:hierBranch val="init"/>
        </dgm:presLayoutVars>
      </dgm:prSet>
      <dgm:spPr/>
    </dgm:pt>
    <dgm:pt modelId="{90DA220F-7B0C-4911-88A3-95A140E6E33F}" type="pres">
      <dgm:prSet presAssocID="{70EAB33A-CE22-4775-88F6-2A4C7D159930}" presName="rootComposite" presStyleCnt="0"/>
      <dgm:spPr/>
    </dgm:pt>
    <dgm:pt modelId="{7F58CACE-C85B-4165-8104-5BCB0700B602}" type="pres">
      <dgm:prSet presAssocID="{70EAB33A-CE22-4775-88F6-2A4C7D159930}" presName="rootText" presStyleLbl="node4" presStyleIdx="0" presStyleCnt="5">
        <dgm:presLayoutVars>
          <dgm:chPref val="3"/>
        </dgm:presLayoutVars>
      </dgm:prSet>
      <dgm:spPr/>
    </dgm:pt>
    <dgm:pt modelId="{AC71D43D-89DC-406C-94AE-6EBAB83829C7}" type="pres">
      <dgm:prSet presAssocID="{70EAB33A-CE22-4775-88F6-2A4C7D159930}" presName="rootConnector" presStyleLbl="node4" presStyleIdx="0" presStyleCnt="5"/>
      <dgm:spPr/>
    </dgm:pt>
    <dgm:pt modelId="{82FCC704-AECA-4CD7-9F04-05C0C2773F5D}" type="pres">
      <dgm:prSet presAssocID="{70EAB33A-CE22-4775-88F6-2A4C7D159930}" presName="hierChild4" presStyleCnt="0"/>
      <dgm:spPr/>
    </dgm:pt>
    <dgm:pt modelId="{B382B9B6-C3AB-4B1D-AEFC-2412B5521F69}" type="pres">
      <dgm:prSet presAssocID="{70EAB33A-CE22-4775-88F6-2A4C7D159930}" presName="hierChild5" presStyleCnt="0"/>
      <dgm:spPr/>
    </dgm:pt>
    <dgm:pt modelId="{30F654A8-22D5-4D06-B85D-7E15E2251970}" type="pres">
      <dgm:prSet presAssocID="{EE79D44D-7A62-472C-96CD-B5A45F7CEB7F}" presName="Name64" presStyleLbl="parChTrans1D4" presStyleIdx="1" presStyleCnt="5"/>
      <dgm:spPr/>
    </dgm:pt>
    <dgm:pt modelId="{0CC6E46C-B5A1-4969-A432-B340DAF51960}" type="pres">
      <dgm:prSet presAssocID="{EF4FEB9D-65AD-4AA7-A51B-829003FD6E81}" presName="hierRoot2" presStyleCnt="0">
        <dgm:presLayoutVars>
          <dgm:hierBranch val="init"/>
        </dgm:presLayoutVars>
      </dgm:prSet>
      <dgm:spPr/>
    </dgm:pt>
    <dgm:pt modelId="{73E8F171-23E8-4986-90BF-40371C54232A}" type="pres">
      <dgm:prSet presAssocID="{EF4FEB9D-65AD-4AA7-A51B-829003FD6E81}" presName="rootComposite" presStyleCnt="0"/>
      <dgm:spPr/>
    </dgm:pt>
    <dgm:pt modelId="{3A4CA44E-8AB9-46EA-8346-206EA88E1DAB}" type="pres">
      <dgm:prSet presAssocID="{EF4FEB9D-65AD-4AA7-A51B-829003FD6E81}" presName="rootText" presStyleLbl="node4" presStyleIdx="1" presStyleCnt="5">
        <dgm:presLayoutVars>
          <dgm:chPref val="3"/>
        </dgm:presLayoutVars>
      </dgm:prSet>
      <dgm:spPr/>
    </dgm:pt>
    <dgm:pt modelId="{BBE2CB40-E91A-4143-8319-F73910ADDC68}" type="pres">
      <dgm:prSet presAssocID="{EF4FEB9D-65AD-4AA7-A51B-829003FD6E81}" presName="rootConnector" presStyleLbl="node4" presStyleIdx="1" presStyleCnt="5"/>
      <dgm:spPr/>
    </dgm:pt>
    <dgm:pt modelId="{1AA3DF0C-7F75-411B-AF03-007D72EB8F2C}" type="pres">
      <dgm:prSet presAssocID="{EF4FEB9D-65AD-4AA7-A51B-829003FD6E81}" presName="hierChild4" presStyleCnt="0"/>
      <dgm:spPr/>
    </dgm:pt>
    <dgm:pt modelId="{395053CB-69E6-4466-B23A-6ADDA2922C88}" type="pres">
      <dgm:prSet presAssocID="{6D23157D-6FB5-419C-973D-CD3E1E0568A7}" presName="Name64" presStyleLbl="parChTrans1D4" presStyleIdx="2" presStyleCnt="5"/>
      <dgm:spPr/>
    </dgm:pt>
    <dgm:pt modelId="{3A6F1E7E-CF89-4D35-90AA-5E8A804E828E}" type="pres">
      <dgm:prSet presAssocID="{BA3B7A78-0244-4A7A-8C11-F496AFFD8953}" presName="hierRoot2" presStyleCnt="0">
        <dgm:presLayoutVars>
          <dgm:hierBranch val="init"/>
        </dgm:presLayoutVars>
      </dgm:prSet>
      <dgm:spPr/>
    </dgm:pt>
    <dgm:pt modelId="{404E0D00-ACBB-42B5-9E91-3CBE113A54D4}" type="pres">
      <dgm:prSet presAssocID="{BA3B7A78-0244-4A7A-8C11-F496AFFD8953}" presName="rootComposite" presStyleCnt="0"/>
      <dgm:spPr/>
    </dgm:pt>
    <dgm:pt modelId="{80A5B216-2B0C-4E90-8D1C-D03CB6563C15}" type="pres">
      <dgm:prSet presAssocID="{BA3B7A78-0244-4A7A-8C11-F496AFFD8953}" presName="rootText" presStyleLbl="node4" presStyleIdx="2" presStyleCnt="5">
        <dgm:presLayoutVars>
          <dgm:chPref val="3"/>
        </dgm:presLayoutVars>
      </dgm:prSet>
      <dgm:spPr/>
    </dgm:pt>
    <dgm:pt modelId="{97A1EF4B-9E6D-49D9-8F60-93D51DD166F5}" type="pres">
      <dgm:prSet presAssocID="{BA3B7A78-0244-4A7A-8C11-F496AFFD8953}" presName="rootConnector" presStyleLbl="node4" presStyleIdx="2" presStyleCnt="5"/>
      <dgm:spPr/>
    </dgm:pt>
    <dgm:pt modelId="{DE032B41-3011-45BC-8C58-EE30E9E09D50}" type="pres">
      <dgm:prSet presAssocID="{BA3B7A78-0244-4A7A-8C11-F496AFFD8953}" presName="hierChild4" presStyleCnt="0"/>
      <dgm:spPr/>
    </dgm:pt>
    <dgm:pt modelId="{C78E0558-B27A-48EA-857C-8E1845337A02}" type="pres">
      <dgm:prSet presAssocID="{BA3B7A78-0244-4A7A-8C11-F496AFFD8953}" presName="hierChild5" presStyleCnt="0"/>
      <dgm:spPr/>
    </dgm:pt>
    <dgm:pt modelId="{D83BB097-E8CE-462A-87F7-58642E5C2F69}" type="pres">
      <dgm:prSet presAssocID="{6839CEA8-5FA7-4EA1-8077-4AAD0C73B8F4}" presName="Name64" presStyleLbl="parChTrans1D4" presStyleIdx="3" presStyleCnt="5"/>
      <dgm:spPr/>
    </dgm:pt>
    <dgm:pt modelId="{5E5D88D8-53B8-4D1A-AD34-E8FE1F6CD9B4}" type="pres">
      <dgm:prSet presAssocID="{A1826C89-C49C-4C2F-9AAF-C7067DE2B4DC}" presName="hierRoot2" presStyleCnt="0">
        <dgm:presLayoutVars>
          <dgm:hierBranch val="init"/>
        </dgm:presLayoutVars>
      </dgm:prSet>
      <dgm:spPr/>
    </dgm:pt>
    <dgm:pt modelId="{35DB9899-EF3F-4154-B6F0-064B80F882F2}" type="pres">
      <dgm:prSet presAssocID="{A1826C89-C49C-4C2F-9AAF-C7067DE2B4DC}" presName="rootComposite" presStyleCnt="0"/>
      <dgm:spPr/>
    </dgm:pt>
    <dgm:pt modelId="{CFB302A6-9CD5-4212-98A4-3D16054838F7}" type="pres">
      <dgm:prSet presAssocID="{A1826C89-C49C-4C2F-9AAF-C7067DE2B4DC}" presName="rootText" presStyleLbl="node4" presStyleIdx="3" presStyleCnt="5">
        <dgm:presLayoutVars>
          <dgm:chPref val="3"/>
        </dgm:presLayoutVars>
      </dgm:prSet>
      <dgm:spPr/>
    </dgm:pt>
    <dgm:pt modelId="{5FB8209A-3B15-47DF-A213-69512D86EE2D}" type="pres">
      <dgm:prSet presAssocID="{A1826C89-C49C-4C2F-9AAF-C7067DE2B4DC}" presName="rootConnector" presStyleLbl="node4" presStyleIdx="3" presStyleCnt="5"/>
      <dgm:spPr/>
    </dgm:pt>
    <dgm:pt modelId="{99041E3C-357C-4CBA-A5D6-EA75200E59C3}" type="pres">
      <dgm:prSet presAssocID="{A1826C89-C49C-4C2F-9AAF-C7067DE2B4DC}" presName="hierChild4" presStyleCnt="0"/>
      <dgm:spPr/>
    </dgm:pt>
    <dgm:pt modelId="{819E27B7-3FC9-4742-9E97-E7F16DD2AE73}" type="pres">
      <dgm:prSet presAssocID="{699583A4-0E80-406C-9614-F26152AC506D}" presName="Name64" presStyleLbl="parChTrans1D4" presStyleIdx="4" presStyleCnt="5"/>
      <dgm:spPr/>
    </dgm:pt>
    <dgm:pt modelId="{5BAC1793-43E7-426F-B3A1-BABFC0129B36}" type="pres">
      <dgm:prSet presAssocID="{BC8C09CB-7412-4217-93F6-801726D5B57A}" presName="hierRoot2" presStyleCnt="0">
        <dgm:presLayoutVars>
          <dgm:hierBranch val="init"/>
        </dgm:presLayoutVars>
      </dgm:prSet>
      <dgm:spPr/>
    </dgm:pt>
    <dgm:pt modelId="{E4568663-CED0-4E54-BC32-D485B30A4DC0}" type="pres">
      <dgm:prSet presAssocID="{BC8C09CB-7412-4217-93F6-801726D5B57A}" presName="rootComposite" presStyleCnt="0"/>
      <dgm:spPr/>
    </dgm:pt>
    <dgm:pt modelId="{F0DB160B-65AB-40BF-937D-7FFB04E7081C}" type="pres">
      <dgm:prSet presAssocID="{BC8C09CB-7412-4217-93F6-801726D5B57A}" presName="rootText" presStyleLbl="node4" presStyleIdx="4" presStyleCnt="5">
        <dgm:presLayoutVars>
          <dgm:chPref val="3"/>
        </dgm:presLayoutVars>
      </dgm:prSet>
      <dgm:spPr/>
    </dgm:pt>
    <dgm:pt modelId="{C040C795-62F8-489F-8102-C8281CCD9C62}" type="pres">
      <dgm:prSet presAssocID="{BC8C09CB-7412-4217-93F6-801726D5B57A}" presName="rootConnector" presStyleLbl="node4" presStyleIdx="4" presStyleCnt="5"/>
      <dgm:spPr/>
    </dgm:pt>
    <dgm:pt modelId="{D20DE13B-3778-4AFD-82D3-CF4502E64F32}" type="pres">
      <dgm:prSet presAssocID="{BC8C09CB-7412-4217-93F6-801726D5B57A}" presName="hierChild4" presStyleCnt="0"/>
      <dgm:spPr/>
    </dgm:pt>
    <dgm:pt modelId="{7BA1AE06-A78A-41D7-B77D-B82544A68E68}" type="pres">
      <dgm:prSet presAssocID="{BC8C09CB-7412-4217-93F6-801726D5B57A}" presName="hierChild5" presStyleCnt="0"/>
      <dgm:spPr/>
    </dgm:pt>
    <dgm:pt modelId="{EB14B031-A60E-4847-8DE0-30AE56AA42AA}" type="pres">
      <dgm:prSet presAssocID="{A1826C89-C49C-4C2F-9AAF-C7067DE2B4DC}" presName="hierChild5" presStyleCnt="0"/>
      <dgm:spPr/>
    </dgm:pt>
    <dgm:pt modelId="{6BA2DBC8-4B5E-4E41-AA75-430CAF1537D4}" type="pres">
      <dgm:prSet presAssocID="{EF4FEB9D-65AD-4AA7-A51B-829003FD6E81}" presName="hierChild5" presStyleCnt="0"/>
      <dgm:spPr/>
    </dgm:pt>
    <dgm:pt modelId="{319BA7C8-2249-463F-A475-81D0C7B4196B}" type="pres">
      <dgm:prSet presAssocID="{FCED0520-2376-4BF4-AA4C-5DFFA2F57564}" presName="hierChild5" presStyleCnt="0"/>
      <dgm:spPr/>
    </dgm:pt>
    <dgm:pt modelId="{25ACE0FA-B7E7-45B6-B9B2-6E87E8939157}" type="pres">
      <dgm:prSet presAssocID="{0ED96AEE-C55C-46BF-8CF4-0056781A5EEE}" presName="hierChild5" presStyleCnt="0"/>
      <dgm:spPr/>
    </dgm:pt>
    <dgm:pt modelId="{8AEF8C5F-E7C9-4D36-8803-70147E6A445D}" type="pres">
      <dgm:prSet presAssocID="{B8F920AA-4044-4352-A3B8-C6BEF2D4E978}" presName="hierChild3" presStyleCnt="0"/>
      <dgm:spPr/>
    </dgm:pt>
  </dgm:ptLst>
  <dgm:cxnLst>
    <dgm:cxn modelId="{E4353F0B-18D3-4D6D-A25E-A343E3274AFD}" srcId="{A1826C89-C49C-4C2F-9AAF-C7067DE2B4DC}" destId="{BC8C09CB-7412-4217-93F6-801726D5B57A}" srcOrd="0" destOrd="0" parTransId="{699583A4-0E80-406C-9614-F26152AC506D}" sibTransId="{40D18B99-5E56-4F08-A5BC-CBAABFE26C00}"/>
    <dgm:cxn modelId="{40F5310F-F6E0-4CE9-A0F3-AD8AF1DE1ABE}" type="presOf" srcId="{BA3B7A78-0244-4A7A-8C11-F496AFFD8953}" destId="{80A5B216-2B0C-4E90-8D1C-D03CB6563C15}" srcOrd="0" destOrd="0" presId="urn:microsoft.com/office/officeart/2009/3/layout/HorizontalOrganizationChart"/>
    <dgm:cxn modelId="{4107351C-C2BD-4ABC-B3AE-EAEDF894690F}" type="presOf" srcId="{FCED0520-2376-4BF4-AA4C-5DFFA2F57564}" destId="{6C1F9AAF-416F-483F-80DA-B8DF6F0EFA30}" srcOrd="0" destOrd="0" presId="urn:microsoft.com/office/officeart/2009/3/layout/HorizontalOrganizationChart"/>
    <dgm:cxn modelId="{80333D1C-2F1F-491C-93A3-87190144564C}" type="presOf" srcId="{B8F920AA-4044-4352-A3B8-C6BEF2D4E978}" destId="{B5AA6710-EEBE-4128-8571-66DB6B6E901A}" srcOrd="1" destOrd="0" presId="urn:microsoft.com/office/officeart/2009/3/layout/HorizontalOrganizationChart"/>
    <dgm:cxn modelId="{E191CF2A-21A1-4BB9-8229-975A7DC52D4B}" type="presOf" srcId="{745C8327-7737-49FC-A22A-93A04EBA63C9}" destId="{BFF01209-0AE5-4DBC-8DD3-FB20A728E20F}" srcOrd="0" destOrd="0" presId="urn:microsoft.com/office/officeart/2009/3/layout/HorizontalOrganizationChart"/>
    <dgm:cxn modelId="{8F07492C-8999-4309-A777-A3D4A16BA578}" type="presOf" srcId="{A1826C89-C49C-4C2F-9AAF-C7067DE2B4DC}" destId="{CFB302A6-9CD5-4212-98A4-3D16054838F7}" srcOrd="0" destOrd="0" presId="urn:microsoft.com/office/officeart/2009/3/layout/HorizontalOrganizationChart"/>
    <dgm:cxn modelId="{777B602E-7DD0-4DEA-B2E5-E0C00920A3D4}" type="presOf" srcId="{0ED96AEE-C55C-46BF-8CF4-0056781A5EEE}" destId="{A5E16DA4-DED1-48CB-80B1-67C728E70B2B}" srcOrd="1" destOrd="0" presId="urn:microsoft.com/office/officeart/2009/3/layout/HorizontalOrganizationChart"/>
    <dgm:cxn modelId="{D42E3A31-4128-45D3-8BC0-776BEC6687D6}" type="presOf" srcId="{0D31D24A-60CD-4CEB-AE62-6125E48B6C1F}" destId="{E28A22D5-951D-49CE-B270-2A86C0C13307}" srcOrd="0" destOrd="0" presId="urn:microsoft.com/office/officeart/2009/3/layout/HorizontalOrganizationChart"/>
    <dgm:cxn modelId="{9E0C9634-E712-4E47-B77F-90C4D596C3B3}" type="presOf" srcId="{EF4FEB9D-65AD-4AA7-A51B-829003FD6E81}" destId="{3A4CA44E-8AB9-46EA-8346-206EA88E1DAB}" srcOrd="0" destOrd="0" presId="urn:microsoft.com/office/officeart/2009/3/layout/HorizontalOrganizationChart"/>
    <dgm:cxn modelId="{F5B92F35-87DC-4640-9E32-32FD76D7B9C9}" srcId="{B8F920AA-4044-4352-A3B8-C6BEF2D4E978}" destId="{0ED96AEE-C55C-46BF-8CF4-0056781A5EEE}" srcOrd="0" destOrd="0" parTransId="{745C8327-7737-49FC-A22A-93A04EBA63C9}" sibTransId="{EE49F8F8-1264-490C-9CD7-E3F8D7D44E02}"/>
    <dgm:cxn modelId="{DFBAB435-94F8-4464-893E-680F5F44EE4C}" type="presOf" srcId="{BC8C09CB-7412-4217-93F6-801726D5B57A}" destId="{F0DB160B-65AB-40BF-937D-7FFB04E7081C}" srcOrd="0" destOrd="0" presId="urn:microsoft.com/office/officeart/2009/3/layout/HorizontalOrganizationChart"/>
    <dgm:cxn modelId="{6F98D238-6072-4B11-9EA0-B14A5109B041}" type="presOf" srcId="{58E49DB4-1503-4129-A47C-E716DBC98668}" destId="{2DB960C2-0C57-4C78-BB38-EDE846DFAAE9}" srcOrd="0" destOrd="0" presId="urn:microsoft.com/office/officeart/2009/3/layout/HorizontalOrganizationChart"/>
    <dgm:cxn modelId="{D5EA2D65-3230-48DF-9A15-132D763E746D}" type="presOf" srcId="{70EAB33A-CE22-4775-88F6-2A4C7D159930}" destId="{7F58CACE-C85B-4165-8104-5BCB0700B602}" srcOrd="0" destOrd="0" presId="urn:microsoft.com/office/officeart/2009/3/layout/HorizontalOrganizationChart"/>
    <dgm:cxn modelId="{E46DD54C-7403-4443-886B-5262CBEFC909}" type="presOf" srcId="{ED706D0B-8567-4F8C-87BB-F119D53AC238}" destId="{7667D4A9-EB7E-43BD-955A-3A41054491D2}" srcOrd="0" destOrd="0" presId="urn:microsoft.com/office/officeart/2009/3/layout/HorizontalOrganizationChart"/>
    <dgm:cxn modelId="{F6E4CA6F-258E-452C-B347-F604FCD24EA5}" type="presOf" srcId="{BC8C09CB-7412-4217-93F6-801726D5B57A}" destId="{C040C795-62F8-489F-8102-C8281CCD9C62}" srcOrd="1" destOrd="0" presId="urn:microsoft.com/office/officeart/2009/3/layout/HorizontalOrganizationChart"/>
    <dgm:cxn modelId="{7235A351-DBF8-4EAF-92F1-1D9888D25929}" type="presOf" srcId="{0D31D24A-60CD-4CEB-AE62-6125E48B6C1F}" destId="{DF2AB3E9-31FF-406D-96DB-F32866B08EC3}" srcOrd="1" destOrd="0" presId="urn:microsoft.com/office/officeart/2009/3/layout/HorizontalOrganizationChart"/>
    <dgm:cxn modelId="{350D5356-EF26-4FEC-B6A7-43C3DAC384EF}" type="presOf" srcId="{86E23660-B60D-48CD-8BA8-3C128B1EDB02}" destId="{3AAE0883-53D5-4D74-98CD-25714A0B03DA}" srcOrd="0" destOrd="0" presId="urn:microsoft.com/office/officeart/2009/3/layout/HorizontalOrganizationChart"/>
    <dgm:cxn modelId="{671AD286-7F8D-492D-A1A0-1A18F9226B35}" srcId="{0ED96AEE-C55C-46BF-8CF4-0056781A5EEE}" destId="{0D31D24A-60CD-4CEB-AE62-6125E48B6C1F}" srcOrd="0" destOrd="0" parTransId="{86E23660-B60D-48CD-8BA8-3C128B1EDB02}" sibTransId="{56F25634-AE93-4599-9F99-83E5D3539C1F}"/>
    <dgm:cxn modelId="{B0D0D587-A655-46EE-9FF5-1923B615D106}" type="presOf" srcId="{70EAB33A-CE22-4775-88F6-2A4C7D159930}" destId="{AC71D43D-89DC-406C-94AE-6EBAB83829C7}" srcOrd="1" destOrd="0" presId="urn:microsoft.com/office/officeart/2009/3/layout/HorizontalOrganizationChart"/>
    <dgm:cxn modelId="{2B3B829F-BC36-440F-9441-0A92B22D71AB}" type="presOf" srcId="{699583A4-0E80-406C-9614-F26152AC506D}" destId="{819E27B7-3FC9-4742-9E97-E7F16DD2AE73}" srcOrd="0" destOrd="0" presId="urn:microsoft.com/office/officeart/2009/3/layout/HorizontalOrganizationChart"/>
    <dgm:cxn modelId="{85800AB3-CF0B-4F8B-909C-03CF002D9902}" srcId="{FCED0520-2376-4BF4-AA4C-5DFFA2F57564}" destId="{EF4FEB9D-65AD-4AA7-A51B-829003FD6E81}" srcOrd="1" destOrd="0" parTransId="{EE79D44D-7A62-472C-96CD-B5A45F7CEB7F}" sibTransId="{B103F57C-2141-47FA-9213-F24DC6677048}"/>
    <dgm:cxn modelId="{1BADA8B8-EBBA-42BD-92AA-CE433213EFC4}" type="presOf" srcId="{EE79D44D-7A62-472C-96CD-B5A45F7CEB7F}" destId="{30F654A8-22D5-4D06-B85D-7E15E2251970}" srcOrd="0" destOrd="0" presId="urn:microsoft.com/office/officeart/2009/3/layout/HorizontalOrganizationChart"/>
    <dgm:cxn modelId="{F630D6B9-CC99-4FA6-A721-5D9B45E7A650}" type="presOf" srcId="{6839CEA8-5FA7-4EA1-8077-4AAD0C73B8F4}" destId="{D83BB097-E8CE-462A-87F7-58642E5C2F69}" srcOrd="0" destOrd="0" presId="urn:microsoft.com/office/officeart/2009/3/layout/HorizontalOrganizationChart"/>
    <dgm:cxn modelId="{B9A1B3BE-6874-42E5-8953-1649453258A6}" type="presOf" srcId="{4B40152F-22F6-40F4-8692-C0B320FA3DD4}" destId="{2C55AF6A-043D-4BCF-B846-E33727B43430}" srcOrd="0" destOrd="0" presId="urn:microsoft.com/office/officeart/2009/3/layout/HorizontalOrganizationChart"/>
    <dgm:cxn modelId="{224D61C1-C5A6-4EC5-B370-CE1EE9986D31}" type="presOf" srcId="{A1826C89-C49C-4C2F-9AAF-C7067DE2B4DC}" destId="{5FB8209A-3B15-47DF-A213-69512D86EE2D}" srcOrd="1" destOrd="0" presId="urn:microsoft.com/office/officeart/2009/3/layout/HorizontalOrganizationChart"/>
    <dgm:cxn modelId="{3A4828CA-CFF3-4DA1-8A5D-E8E489469401}" type="presOf" srcId="{FCED0520-2376-4BF4-AA4C-5DFFA2F57564}" destId="{3C945FDE-1519-48B2-A29E-B6C5CBEF3419}" srcOrd="1" destOrd="0" presId="urn:microsoft.com/office/officeart/2009/3/layout/HorizontalOrganizationChart"/>
    <dgm:cxn modelId="{8C7E5ECA-4475-4402-9808-A379FC4D1DFA}" srcId="{EF4FEB9D-65AD-4AA7-A51B-829003FD6E81}" destId="{A1826C89-C49C-4C2F-9AAF-C7067DE2B4DC}" srcOrd="1" destOrd="0" parTransId="{6839CEA8-5FA7-4EA1-8077-4AAD0C73B8F4}" sibTransId="{7CC5F2E1-AC07-4087-97DA-381C1810A392}"/>
    <dgm:cxn modelId="{6F75F2CB-D569-47C2-A3FC-730C1364E11F}" srcId="{ED706D0B-8567-4F8C-87BB-F119D53AC238}" destId="{B8F920AA-4044-4352-A3B8-C6BEF2D4E978}" srcOrd="0" destOrd="0" parTransId="{AD9CAD7E-3AA8-49FE-BBF3-BE89F4ED5C90}" sibTransId="{B57C59EC-B609-4416-89CA-8D36FA43423D}"/>
    <dgm:cxn modelId="{67327ED5-02B4-4CF5-B984-5931AC7F1C3B}" srcId="{EF4FEB9D-65AD-4AA7-A51B-829003FD6E81}" destId="{BA3B7A78-0244-4A7A-8C11-F496AFFD8953}" srcOrd="0" destOrd="0" parTransId="{6D23157D-6FB5-419C-973D-CD3E1E0568A7}" sibTransId="{8980333F-5866-43F3-8F90-FB93E0443DC5}"/>
    <dgm:cxn modelId="{576E8ADA-4D58-4328-ABD7-BA6ED802F1D7}" type="presOf" srcId="{0ED96AEE-C55C-46BF-8CF4-0056781A5EEE}" destId="{39C574FD-92A6-40F0-863A-9EF58D73D75E}" srcOrd="0" destOrd="0" presId="urn:microsoft.com/office/officeart/2009/3/layout/HorizontalOrganizationChart"/>
    <dgm:cxn modelId="{81C3DBDA-F210-4AC2-8989-E0290BFEBE83}" srcId="{0ED96AEE-C55C-46BF-8CF4-0056781A5EEE}" destId="{FCED0520-2376-4BF4-AA4C-5DFFA2F57564}" srcOrd="1" destOrd="0" parTransId="{58E49DB4-1503-4129-A47C-E716DBC98668}" sibTransId="{36AF6AAC-7379-40DB-A34A-B91305ACBA5B}"/>
    <dgm:cxn modelId="{A14221EB-5707-4243-9F5B-8E244D089C97}" type="presOf" srcId="{EF4FEB9D-65AD-4AA7-A51B-829003FD6E81}" destId="{BBE2CB40-E91A-4143-8319-F73910ADDC68}" srcOrd="1" destOrd="0" presId="urn:microsoft.com/office/officeart/2009/3/layout/HorizontalOrganizationChart"/>
    <dgm:cxn modelId="{A547A1EE-C3B0-4FE4-9EAF-92F529F3EFC8}" type="presOf" srcId="{BA3B7A78-0244-4A7A-8C11-F496AFFD8953}" destId="{97A1EF4B-9E6D-49D9-8F60-93D51DD166F5}" srcOrd="1" destOrd="0" presId="urn:microsoft.com/office/officeart/2009/3/layout/HorizontalOrganizationChart"/>
    <dgm:cxn modelId="{79EA49F2-2D3B-4D49-91B0-1CFCC58CF566}" type="presOf" srcId="{6D23157D-6FB5-419C-973D-CD3E1E0568A7}" destId="{395053CB-69E6-4466-B23A-6ADDA2922C88}" srcOrd="0" destOrd="0" presId="urn:microsoft.com/office/officeart/2009/3/layout/HorizontalOrganizationChart"/>
    <dgm:cxn modelId="{229A8EF3-0237-48FD-809F-3D4EC7EB8165}" srcId="{FCED0520-2376-4BF4-AA4C-5DFFA2F57564}" destId="{70EAB33A-CE22-4775-88F6-2A4C7D159930}" srcOrd="0" destOrd="0" parTransId="{4B40152F-22F6-40F4-8692-C0B320FA3DD4}" sibTransId="{3C604EA7-2D74-43CA-8D36-D39CFA1D0B2B}"/>
    <dgm:cxn modelId="{410D62FC-6E9C-4A5B-BCD0-679B57F162B3}" type="presOf" srcId="{B8F920AA-4044-4352-A3B8-C6BEF2D4E978}" destId="{21B61C28-22DA-43F7-BE76-4EFE7B985EBF}" srcOrd="0" destOrd="0" presId="urn:microsoft.com/office/officeart/2009/3/layout/HorizontalOrganizationChart"/>
    <dgm:cxn modelId="{AF693CC4-8685-4010-9720-1A5CE9644CDA}" type="presParOf" srcId="{7667D4A9-EB7E-43BD-955A-3A41054491D2}" destId="{1D8E50FC-8300-4567-BA3D-AA5F4F52824D}" srcOrd="0" destOrd="0" presId="urn:microsoft.com/office/officeart/2009/3/layout/HorizontalOrganizationChart"/>
    <dgm:cxn modelId="{BC7F6112-B8B5-412F-A35C-E3A118817007}" type="presParOf" srcId="{1D8E50FC-8300-4567-BA3D-AA5F4F52824D}" destId="{F49A1236-A8D5-427A-92DB-C35E8A6207A3}" srcOrd="0" destOrd="0" presId="urn:microsoft.com/office/officeart/2009/3/layout/HorizontalOrganizationChart"/>
    <dgm:cxn modelId="{51EF2036-8113-43CA-8DF4-A86447112D63}" type="presParOf" srcId="{F49A1236-A8D5-427A-92DB-C35E8A6207A3}" destId="{21B61C28-22DA-43F7-BE76-4EFE7B985EBF}" srcOrd="0" destOrd="0" presId="urn:microsoft.com/office/officeart/2009/3/layout/HorizontalOrganizationChart"/>
    <dgm:cxn modelId="{250CC6AB-974C-4790-88B2-653EB1273155}" type="presParOf" srcId="{F49A1236-A8D5-427A-92DB-C35E8A6207A3}" destId="{B5AA6710-EEBE-4128-8571-66DB6B6E901A}" srcOrd="1" destOrd="0" presId="urn:microsoft.com/office/officeart/2009/3/layout/HorizontalOrganizationChart"/>
    <dgm:cxn modelId="{D5BA860A-5114-4694-B4DD-DEF097909125}" type="presParOf" srcId="{1D8E50FC-8300-4567-BA3D-AA5F4F52824D}" destId="{DDF19CF1-D3F6-493B-AB61-E80D73D6FC29}" srcOrd="1" destOrd="0" presId="urn:microsoft.com/office/officeart/2009/3/layout/HorizontalOrganizationChart"/>
    <dgm:cxn modelId="{8DCA3536-CC55-4541-93FD-6E05EEAE26FC}" type="presParOf" srcId="{DDF19CF1-D3F6-493B-AB61-E80D73D6FC29}" destId="{BFF01209-0AE5-4DBC-8DD3-FB20A728E20F}" srcOrd="0" destOrd="0" presId="urn:microsoft.com/office/officeart/2009/3/layout/HorizontalOrganizationChart"/>
    <dgm:cxn modelId="{4834092E-AA65-4187-95BE-DD6937E4214A}" type="presParOf" srcId="{DDF19CF1-D3F6-493B-AB61-E80D73D6FC29}" destId="{8B016C58-0807-42DB-B492-46094E02ABF5}" srcOrd="1" destOrd="0" presId="urn:microsoft.com/office/officeart/2009/3/layout/HorizontalOrganizationChart"/>
    <dgm:cxn modelId="{13E23700-9FD7-4B8D-BB48-DA46089ACCD0}" type="presParOf" srcId="{8B016C58-0807-42DB-B492-46094E02ABF5}" destId="{AF17FDDA-AD53-456F-8F3A-89959152312A}" srcOrd="0" destOrd="0" presId="urn:microsoft.com/office/officeart/2009/3/layout/HorizontalOrganizationChart"/>
    <dgm:cxn modelId="{17F03A88-76BB-4E88-AF9B-7ED82810A5E7}" type="presParOf" srcId="{AF17FDDA-AD53-456F-8F3A-89959152312A}" destId="{39C574FD-92A6-40F0-863A-9EF58D73D75E}" srcOrd="0" destOrd="0" presId="urn:microsoft.com/office/officeart/2009/3/layout/HorizontalOrganizationChart"/>
    <dgm:cxn modelId="{44E17B07-66DB-4AE0-B8B9-B9145A1E23A2}" type="presParOf" srcId="{AF17FDDA-AD53-456F-8F3A-89959152312A}" destId="{A5E16DA4-DED1-48CB-80B1-67C728E70B2B}" srcOrd="1" destOrd="0" presId="urn:microsoft.com/office/officeart/2009/3/layout/HorizontalOrganizationChart"/>
    <dgm:cxn modelId="{6D3A1B44-8D56-4E18-83D0-CEC648318F73}" type="presParOf" srcId="{8B016C58-0807-42DB-B492-46094E02ABF5}" destId="{817E947E-D58E-44C0-81B1-4EA53F3A144E}" srcOrd="1" destOrd="0" presId="urn:microsoft.com/office/officeart/2009/3/layout/HorizontalOrganizationChart"/>
    <dgm:cxn modelId="{8687E3A4-D3E0-4311-84AD-79CBEEA28A3C}" type="presParOf" srcId="{817E947E-D58E-44C0-81B1-4EA53F3A144E}" destId="{3AAE0883-53D5-4D74-98CD-25714A0B03DA}" srcOrd="0" destOrd="0" presId="urn:microsoft.com/office/officeart/2009/3/layout/HorizontalOrganizationChart"/>
    <dgm:cxn modelId="{710699C4-E012-4164-8022-CBD3AF25D4B3}" type="presParOf" srcId="{817E947E-D58E-44C0-81B1-4EA53F3A144E}" destId="{FC330E45-D3FA-4B08-82BD-019E96DC7580}" srcOrd="1" destOrd="0" presId="urn:microsoft.com/office/officeart/2009/3/layout/HorizontalOrganizationChart"/>
    <dgm:cxn modelId="{97F6F5F8-5C11-44D4-BAB3-46C0E999FFF6}" type="presParOf" srcId="{FC330E45-D3FA-4B08-82BD-019E96DC7580}" destId="{777DEF44-F8CF-41DB-820A-1951CBB9BB92}" srcOrd="0" destOrd="0" presId="urn:microsoft.com/office/officeart/2009/3/layout/HorizontalOrganizationChart"/>
    <dgm:cxn modelId="{52118836-98A8-4A3E-A83D-2986D86605D8}" type="presParOf" srcId="{777DEF44-F8CF-41DB-820A-1951CBB9BB92}" destId="{E28A22D5-951D-49CE-B270-2A86C0C13307}" srcOrd="0" destOrd="0" presId="urn:microsoft.com/office/officeart/2009/3/layout/HorizontalOrganizationChart"/>
    <dgm:cxn modelId="{27374D19-7535-4571-8AC6-96FD25CA2955}" type="presParOf" srcId="{777DEF44-F8CF-41DB-820A-1951CBB9BB92}" destId="{DF2AB3E9-31FF-406D-96DB-F32866B08EC3}" srcOrd="1" destOrd="0" presId="urn:microsoft.com/office/officeart/2009/3/layout/HorizontalOrganizationChart"/>
    <dgm:cxn modelId="{9952FBA2-1C4D-4B81-8A81-C5B2387D2918}" type="presParOf" srcId="{FC330E45-D3FA-4B08-82BD-019E96DC7580}" destId="{3DE55909-876C-4639-AF64-0263E942E298}" srcOrd="1" destOrd="0" presId="urn:microsoft.com/office/officeart/2009/3/layout/HorizontalOrganizationChart"/>
    <dgm:cxn modelId="{AAD3439E-0A57-4B0B-B624-8330F4BA60F7}" type="presParOf" srcId="{FC330E45-D3FA-4B08-82BD-019E96DC7580}" destId="{831E8920-AFFC-4CC1-A2BA-B0A819367229}" srcOrd="2" destOrd="0" presId="urn:microsoft.com/office/officeart/2009/3/layout/HorizontalOrganizationChart"/>
    <dgm:cxn modelId="{C453DCE0-B8D8-48AE-8D8D-F2561D231E1F}" type="presParOf" srcId="{817E947E-D58E-44C0-81B1-4EA53F3A144E}" destId="{2DB960C2-0C57-4C78-BB38-EDE846DFAAE9}" srcOrd="2" destOrd="0" presId="urn:microsoft.com/office/officeart/2009/3/layout/HorizontalOrganizationChart"/>
    <dgm:cxn modelId="{0340D2B5-F28F-41F8-A8E3-124FA5A68B97}" type="presParOf" srcId="{817E947E-D58E-44C0-81B1-4EA53F3A144E}" destId="{DFD38402-4288-4BA7-9DDB-51AD037F4846}" srcOrd="3" destOrd="0" presId="urn:microsoft.com/office/officeart/2009/3/layout/HorizontalOrganizationChart"/>
    <dgm:cxn modelId="{30E8A98A-E63E-48D3-B37B-FC92A636BD08}" type="presParOf" srcId="{DFD38402-4288-4BA7-9DDB-51AD037F4846}" destId="{2D2B2B51-7B47-4933-AD74-37EBBBB85E83}" srcOrd="0" destOrd="0" presId="urn:microsoft.com/office/officeart/2009/3/layout/HorizontalOrganizationChart"/>
    <dgm:cxn modelId="{33582C29-7641-405A-823D-E7450DB2150D}" type="presParOf" srcId="{2D2B2B51-7B47-4933-AD74-37EBBBB85E83}" destId="{6C1F9AAF-416F-483F-80DA-B8DF6F0EFA30}" srcOrd="0" destOrd="0" presId="urn:microsoft.com/office/officeart/2009/3/layout/HorizontalOrganizationChart"/>
    <dgm:cxn modelId="{E1882A88-FE49-456C-8837-5CA8DBD0EA2F}" type="presParOf" srcId="{2D2B2B51-7B47-4933-AD74-37EBBBB85E83}" destId="{3C945FDE-1519-48B2-A29E-B6C5CBEF3419}" srcOrd="1" destOrd="0" presId="urn:microsoft.com/office/officeart/2009/3/layout/HorizontalOrganizationChart"/>
    <dgm:cxn modelId="{C0C88043-5308-4989-9DAE-653FB53F2B6F}" type="presParOf" srcId="{DFD38402-4288-4BA7-9DDB-51AD037F4846}" destId="{FF22A0D9-19AE-4818-8A8F-44EB736CE768}" srcOrd="1" destOrd="0" presId="urn:microsoft.com/office/officeart/2009/3/layout/HorizontalOrganizationChart"/>
    <dgm:cxn modelId="{5D2E91F2-FAAC-42D6-ADA6-7BC4F1A35D98}" type="presParOf" srcId="{FF22A0D9-19AE-4818-8A8F-44EB736CE768}" destId="{2C55AF6A-043D-4BCF-B846-E33727B43430}" srcOrd="0" destOrd="0" presId="urn:microsoft.com/office/officeart/2009/3/layout/HorizontalOrganizationChart"/>
    <dgm:cxn modelId="{457DAB84-E538-48C5-9B89-A551C5410A1F}" type="presParOf" srcId="{FF22A0D9-19AE-4818-8A8F-44EB736CE768}" destId="{EF06C252-EC35-44FE-9FF6-94BDD7072BA2}" srcOrd="1" destOrd="0" presId="urn:microsoft.com/office/officeart/2009/3/layout/HorizontalOrganizationChart"/>
    <dgm:cxn modelId="{217F89CF-C29C-430C-8C22-12DAAA941FFA}" type="presParOf" srcId="{EF06C252-EC35-44FE-9FF6-94BDD7072BA2}" destId="{90DA220F-7B0C-4911-88A3-95A140E6E33F}" srcOrd="0" destOrd="0" presId="urn:microsoft.com/office/officeart/2009/3/layout/HorizontalOrganizationChart"/>
    <dgm:cxn modelId="{1A19D44D-91AD-488A-A23D-5C5625816090}" type="presParOf" srcId="{90DA220F-7B0C-4911-88A3-95A140E6E33F}" destId="{7F58CACE-C85B-4165-8104-5BCB0700B602}" srcOrd="0" destOrd="0" presId="urn:microsoft.com/office/officeart/2009/3/layout/HorizontalOrganizationChart"/>
    <dgm:cxn modelId="{9E45596B-4204-4548-A08B-7E25F3E31C78}" type="presParOf" srcId="{90DA220F-7B0C-4911-88A3-95A140E6E33F}" destId="{AC71D43D-89DC-406C-94AE-6EBAB83829C7}" srcOrd="1" destOrd="0" presId="urn:microsoft.com/office/officeart/2009/3/layout/HorizontalOrganizationChart"/>
    <dgm:cxn modelId="{83C99AC1-8A7D-4591-B353-28922460FFC3}" type="presParOf" srcId="{EF06C252-EC35-44FE-9FF6-94BDD7072BA2}" destId="{82FCC704-AECA-4CD7-9F04-05C0C2773F5D}" srcOrd="1" destOrd="0" presId="urn:microsoft.com/office/officeart/2009/3/layout/HorizontalOrganizationChart"/>
    <dgm:cxn modelId="{5E68D6E3-C611-4669-A22C-FDE7A42E88F0}" type="presParOf" srcId="{EF06C252-EC35-44FE-9FF6-94BDD7072BA2}" destId="{B382B9B6-C3AB-4B1D-AEFC-2412B5521F69}" srcOrd="2" destOrd="0" presId="urn:microsoft.com/office/officeart/2009/3/layout/HorizontalOrganizationChart"/>
    <dgm:cxn modelId="{C14DD822-A43B-4AB1-9DE3-65B35AF94A4D}" type="presParOf" srcId="{FF22A0D9-19AE-4818-8A8F-44EB736CE768}" destId="{30F654A8-22D5-4D06-B85D-7E15E2251970}" srcOrd="2" destOrd="0" presId="urn:microsoft.com/office/officeart/2009/3/layout/HorizontalOrganizationChart"/>
    <dgm:cxn modelId="{23A554ED-31B8-449E-9462-1222BAC28133}" type="presParOf" srcId="{FF22A0D9-19AE-4818-8A8F-44EB736CE768}" destId="{0CC6E46C-B5A1-4969-A432-B340DAF51960}" srcOrd="3" destOrd="0" presId="urn:microsoft.com/office/officeart/2009/3/layout/HorizontalOrganizationChart"/>
    <dgm:cxn modelId="{6F69F3C3-2952-4B63-854E-159C7D209F59}" type="presParOf" srcId="{0CC6E46C-B5A1-4969-A432-B340DAF51960}" destId="{73E8F171-23E8-4986-90BF-40371C54232A}" srcOrd="0" destOrd="0" presId="urn:microsoft.com/office/officeart/2009/3/layout/HorizontalOrganizationChart"/>
    <dgm:cxn modelId="{6A5AAA2D-8693-4753-B254-C1194530AAD1}" type="presParOf" srcId="{73E8F171-23E8-4986-90BF-40371C54232A}" destId="{3A4CA44E-8AB9-46EA-8346-206EA88E1DAB}" srcOrd="0" destOrd="0" presId="urn:microsoft.com/office/officeart/2009/3/layout/HorizontalOrganizationChart"/>
    <dgm:cxn modelId="{AA368E31-7785-4D74-85A9-8EF3A68808CF}" type="presParOf" srcId="{73E8F171-23E8-4986-90BF-40371C54232A}" destId="{BBE2CB40-E91A-4143-8319-F73910ADDC68}" srcOrd="1" destOrd="0" presId="urn:microsoft.com/office/officeart/2009/3/layout/HorizontalOrganizationChart"/>
    <dgm:cxn modelId="{2D42CD3F-1B30-491D-B9E0-6B13399A697A}" type="presParOf" srcId="{0CC6E46C-B5A1-4969-A432-B340DAF51960}" destId="{1AA3DF0C-7F75-411B-AF03-007D72EB8F2C}" srcOrd="1" destOrd="0" presId="urn:microsoft.com/office/officeart/2009/3/layout/HorizontalOrganizationChart"/>
    <dgm:cxn modelId="{4B6D15A8-D528-44BC-A6BC-15A5C90A32FB}" type="presParOf" srcId="{1AA3DF0C-7F75-411B-AF03-007D72EB8F2C}" destId="{395053CB-69E6-4466-B23A-6ADDA2922C88}" srcOrd="0" destOrd="0" presId="urn:microsoft.com/office/officeart/2009/3/layout/HorizontalOrganizationChart"/>
    <dgm:cxn modelId="{B6A57788-985B-4A83-B211-FAEFB7DE8940}" type="presParOf" srcId="{1AA3DF0C-7F75-411B-AF03-007D72EB8F2C}" destId="{3A6F1E7E-CF89-4D35-90AA-5E8A804E828E}" srcOrd="1" destOrd="0" presId="urn:microsoft.com/office/officeart/2009/3/layout/HorizontalOrganizationChart"/>
    <dgm:cxn modelId="{22624857-279D-4F05-AE46-FB22CABCE5B2}" type="presParOf" srcId="{3A6F1E7E-CF89-4D35-90AA-5E8A804E828E}" destId="{404E0D00-ACBB-42B5-9E91-3CBE113A54D4}" srcOrd="0" destOrd="0" presId="urn:microsoft.com/office/officeart/2009/3/layout/HorizontalOrganizationChart"/>
    <dgm:cxn modelId="{835C9CA6-B153-452B-B23E-B26481DE7577}" type="presParOf" srcId="{404E0D00-ACBB-42B5-9E91-3CBE113A54D4}" destId="{80A5B216-2B0C-4E90-8D1C-D03CB6563C15}" srcOrd="0" destOrd="0" presId="urn:microsoft.com/office/officeart/2009/3/layout/HorizontalOrganizationChart"/>
    <dgm:cxn modelId="{3319D1F1-2F9B-49C0-8A05-20796E58A0A1}" type="presParOf" srcId="{404E0D00-ACBB-42B5-9E91-3CBE113A54D4}" destId="{97A1EF4B-9E6D-49D9-8F60-93D51DD166F5}" srcOrd="1" destOrd="0" presId="urn:microsoft.com/office/officeart/2009/3/layout/HorizontalOrganizationChart"/>
    <dgm:cxn modelId="{5D074535-D7E5-42C4-90B8-8CDADBEAB690}" type="presParOf" srcId="{3A6F1E7E-CF89-4D35-90AA-5E8A804E828E}" destId="{DE032B41-3011-45BC-8C58-EE30E9E09D50}" srcOrd="1" destOrd="0" presId="urn:microsoft.com/office/officeart/2009/3/layout/HorizontalOrganizationChart"/>
    <dgm:cxn modelId="{BABDBD30-9CB3-485D-83EB-05DAD1730167}" type="presParOf" srcId="{3A6F1E7E-CF89-4D35-90AA-5E8A804E828E}" destId="{C78E0558-B27A-48EA-857C-8E1845337A02}" srcOrd="2" destOrd="0" presId="urn:microsoft.com/office/officeart/2009/3/layout/HorizontalOrganizationChart"/>
    <dgm:cxn modelId="{CF2DE360-67E1-462B-9C37-8D9399724029}" type="presParOf" srcId="{1AA3DF0C-7F75-411B-AF03-007D72EB8F2C}" destId="{D83BB097-E8CE-462A-87F7-58642E5C2F69}" srcOrd="2" destOrd="0" presId="urn:microsoft.com/office/officeart/2009/3/layout/HorizontalOrganizationChart"/>
    <dgm:cxn modelId="{D3964679-F476-44F5-AD27-FC74DA88A1D6}" type="presParOf" srcId="{1AA3DF0C-7F75-411B-AF03-007D72EB8F2C}" destId="{5E5D88D8-53B8-4D1A-AD34-E8FE1F6CD9B4}" srcOrd="3" destOrd="0" presId="urn:microsoft.com/office/officeart/2009/3/layout/HorizontalOrganizationChart"/>
    <dgm:cxn modelId="{9AD6070E-4598-424C-90E6-50DD105334C8}" type="presParOf" srcId="{5E5D88D8-53B8-4D1A-AD34-E8FE1F6CD9B4}" destId="{35DB9899-EF3F-4154-B6F0-064B80F882F2}" srcOrd="0" destOrd="0" presId="urn:microsoft.com/office/officeart/2009/3/layout/HorizontalOrganizationChart"/>
    <dgm:cxn modelId="{4E2AC511-B031-45A6-AB64-E56F2B97037E}" type="presParOf" srcId="{35DB9899-EF3F-4154-B6F0-064B80F882F2}" destId="{CFB302A6-9CD5-4212-98A4-3D16054838F7}" srcOrd="0" destOrd="0" presId="urn:microsoft.com/office/officeart/2009/3/layout/HorizontalOrganizationChart"/>
    <dgm:cxn modelId="{94401767-0D62-40A8-ACF5-D87AAEBAE40D}" type="presParOf" srcId="{35DB9899-EF3F-4154-B6F0-064B80F882F2}" destId="{5FB8209A-3B15-47DF-A213-69512D86EE2D}" srcOrd="1" destOrd="0" presId="urn:microsoft.com/office/officeart/2009/3/layout/HorizontalOrganizationChart"/>
    <dgm:cxn modelId="{38364F8F-12D0-4E1D-A187-AFE4CA3AFA19}" type="presParOf" srcId="{5E5D88D8-53B8-4D1A-AD34-E8FE1F6CD9B4}" destId="{99041E3C-357C-4CBA-A5D6-EA75200E59C3}" srcOrd="1" destOrd="0" presId="urn:microsoft.com/office/officeart/2009/3/layout/HorizontalOrganizationChart"/>
    <dgm:cxn modelId="{62C699DD-0453-44B5-AAAD-C54BA4367D88}" type="presParOf" srcId="{99041E3C-357C-4CBA-A5D6-EA75200E59C3}" destId="{819E27B7-3FC9-4742-9E97-E7F16DD2AE73}" srcOrd="0" destOrd="0" presId="urn:microsoft.com/office/officeart/2009/3/layout/HorizontalOrganizationChart"/>
    <dgm:cxn modelId="{7ECBEF01-9699-41B7-A25D-DB86769A58F3}" type="presParOf" srcId="{99041E3C-357C-4CBA-A5D6-EA75200E59C3}" destId="{5BAC1793-43E7-426F-B3A1-BABFC0129B36}" srcOrd="1" destOrd="0" presId="urn:microsoft.com/office/officeart/2009/3/layout/HorizontalOrganizationChart"/>
    <dgm:cxn modelId="{5FF35666-9D5D-4FD3-AB12-C396A1C7A6CC}" type="presParOf" srcId="{5BAC1793-43E7-426F-B3A1-BABFC0129B36}" destId="{E4568663-CED0-4E54-BC32-D485B30A4DC0}" srcOrd="0" destOrd="0" presId="urn:microsoft.com/office/officeart/2009/3/layout/HorizontalOrganizationChart"/>
    <dgm:cxn modelId="{24420165-9A74-4A3B-BB70-A90EC385862B}" type="presParOf" srcId="{E4568663-CED0-4E54-BC32-D485B30A4DC0}" destId="{F0DB160B-65AB-40BF-937D-7FFB04E7081C}" srcOrd="0" destOrd="0" presId="urn:microsoft.com/office/officeart/2009/3/layout/HorizontalOrganizationChart"/>
    <dgm:cxn modelId="{4BBB7165-1FD4-4E3B-BA34-AE522C1F0A79}" type="presParOf" srcId="{E4568663-CED0-4E54-BC32-D485B30A4DC0}" destId="{C040C795-62F8-489F-8102-C8281CCD9C62}" srcOrd="1" destOrd="0" presId="urn:microsoft.com/office/officeart/2009/3/layout/HorizontalOrganizationChart"/>
    <dgm:cxn modelId="{9CCFA9C9-3927-47D8-BC51-22C722DE8D22}" type="presParOf" srcId="{5BAC1793-43E7-426F-B3A1-BABFC0129B36}" destId="{D20DE13B-3778-4AFD-82D3-CF4502E64F32}" srcOrd="1" destOrd="0" presId="urn:microsoft.com/office/officeart/2009/3/layout/HorizontalOrganizationChart"/>
    <dgm:cxn modelId="{1CF600BD-C6AE-4324-A1F4-83CFAF275691}" type="presParOf" srcId="{5BAC1793-43E7-426F-B3A1-BABFC0129B36}" destId="{7BA1AE06-A78A-41D7-B77D-B82544A68E68}" srcOrd="2" destOrd="0" presId="urn:microsoft.com/office/officeart/2009/3/layout/HorizontalOrganizationChart"/>
    <dgm:cxn modelId="{4D090642-4CE4-4A04-A278-7FB02EB40DFB}" type="presParOf" srcId="{5E5D88D8-53B8-4D1A-AD34-E8FE1F6CD9B4}" destId="{EB14B031-A60E-4847-8DE0-30AE56AA42AA}" srcOrd="2" destOrd="0" presId="urn:microsoft.com/office/officeart/2009/3/layout/HorizontalOrganizationChart"/>
    <dgm:cxn modelId="{2D74D751-E5D2-4211-94D9-A435714D59B9}" type="presParOf" srcId="{0CC6E46C-B5A1-4969-A432-B340DAF51960}" destId="{6BA2DBC8-4B5E-4E41-AA75-430CAF1537D4}" srcOrd="2" destOrd="0" presId="urn:microsoft.com/office/officeart/2009/3/layout/HorizontalOrganizationChart"/>
    <dgm:cxn modelId="{0294A264-911A-4A44-A02D-EA96337E80F9}" type="presParOf" srcId="{DFD38402-4288-4BA7-9DDB-51AD037F4846}" destId="{319BA7C8-2249-463F-A475-81D0C7B4196B}" srcOrd="2" destOrd="0" presId="urn:microsoft.com/office/officeart/2009/3/layout/HorizontalOrganizationChart"/>
    <dgm:cxn modelId="{824C877A-B9A9-4747-B16D-D1A99912BB8F}" type="presParOf" srcId="{8B016C58-0807-42DB-B492-46094E02ABF5}" destId="{25ACE0FA-B7E7-45B6-B9B2-6E87E8939157}" srcOrd="2" destOrd="0" presId="urn:microsoft.com/office/officeart/2009/3/layout/HorizontalOrganizationChart"/>
    <dgm:cxn modelId="{A3FE97B6-A356-4CB2-ABEE-7EA30998305D}" type="presParOf" srcId="{1D8E50FC-8300-4567-BA3D-AA5F4F52824D}" destId="{8AEF8C5F-E7C9-4D36-8803-70147E6A445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D6BDB-59DE-4554-935B-5565303CE572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55093473-F9CF-43A3-AF0F-026F3BA3FAB6}">
      <dgm:prSet phldrT="[Text]"/>
      <dgm:spPr/>
      <dgm:t>
        <a:bodyPr/>
        <a:lstStyle/>
        <a:p>
          <a:r>
            <a:rPr lang="en-US" dirty="0"/>
            <a:t>Expected Losses</a:t>
          </a:r>
        </a:p>
      </dgm:t>
    </dgm:pt>
    <dgm:pt modelId="{3732CC79-D260-4014-AED2-7B6F227DFCF7}" type="parTrans" cxnId="{DF43B821-D2EF-43F9-B31A-A9D49FBBCAF4}">
      <dgm:prSet/>
      <dgm:spPr/>
      <dgm:t>
        <a:bodyPr/>
        <a:lstStyle/>
        <a:p>
          <a:endParaRPr lang="en-US"/>
        </a:p>
      </dgm:t>
    </dgm:pt>
    <dgm:pt modelId="{00673F76-DCE5-4FE9-B89E-60B63706CC08}" type="sibTrans" cxnId="{DF43B821-D2EF-43F9-B31A-A9D49FBBCAF4}">
      <dgm:prSet/>
      <dgm:spPr/>
      <dgm:t>
        <a:bodyPr/>
        <a:lstStyle/>
        <a:p>
          <a:endParaRPr lang="en-US"/>
        </a:p>
      </dgm:t>
    </dgm:pt>
    <dgm:pt modelId="{B6B7219F-2A8C-4B3F-ADF6-8AA32D14D0A9}">
      <dgm:prSet phldrT="[Text]"/>
      <dgm:spPr/>
      <dgm:t>
        <a:bodyPr/>
        <a:lstStyle/>
        <a:p>
          <a:r>
            <a:rPr lang="en-US" dirty="0"/>
            <a:t>Operational Costs</a:t>
          </a:r>
        </a:p>
      </dgm:t>
    </dgm:pt>
    <dgm:pt modelId="{423395CE-6707-4979-801A-001ED8A575DD}" type="parTrans" cxnId="{C5D37649-6A3A-4234-9CAE-1E23DCE16A02}">
      <dgm:prSet/>
      <dgm:spPr/>
      <dgm:t>
        <a:bodyPr/>
        <a:lstStyle/>
        <a:p>
          <a:endParaRPr lang="en-US"/>
        </a:p>
      </dgm:t>
    </dgm:pt>
    <dgm:pt modelId="{FE77F558-FD30-4178-9094-FD31B9A7A2E6}" type="sibTrans" cxnId="{C5D37649-6A3A-4234-9CAE-1E23DCE16A02}">
      <dgm:prSet/>
      <dgm:spPr/>
      <dgm:t>
        <a:bodyPr/>
        <a:lstStyle/>
        <a:p>
          <a:endParaRPr lang="en-US"/>
        </a:p>
      </dgm:t>
    </dgm:pt>
    <dgm:pt modelId="{0DB8EBF8-01C9-406B-83BA-7785B6BDE902}">
      <dgm:prSet phldrT="[Text]"/>
      <dgm:spPr/>
      <dgm:t>
        <a:bodyPr/>
        <a:lstStyle/>
        <a:p>
          <a:r>
            <a:rPr lang="en-US" dirty="0"/>
            <a:t>Company Profit</a:t>
          </a:r>
        </a:p>
      </dgm:t>
    </dgm:pt>
    <dgm:pt modelId="{63AFBB9D-5103-4BD9-B219-A984D0C46726}" type="parTrans" cxnId="{4EA2805C-1492-4532-88FC-6F93751A24FE}">
      <dgm:prSet/>
      <dgm:spPr/>
      <dgm:t>
        <a:bodyPr/>
        <a:lstStyle/>
        <a:p>
          <a:endParaRPr lang="en-US"/>
        </a:p>
      </dgm:t>
    </dgm:pt>
    <dgm:pt modelId="{5F142E9F-8999-49BD-8BB7-E2457BF82954}" type="sibTrans" cxnId="{4EA2805C-1492-4532-88FC-6F93751A24FE}">
      <dgm:prSet/>
      <dgm:spPr/>
      <dgm:t>
        <a:bodyPr/>
        <a:lstStyle/>
        <a:p>
          <a:endParaRPr lang="en-US"/>
        </a:p>
      </dgm:t>
    </dgm:pt>
    <dgm:pt modelId="{BB2EE70F-A2DF-44B4-90F6-325519EC92B1}" type="pres">
      <dgm:prSet presAssocID="{E71D6BDB-59DE-4554-935B-5565303CE572}" presName="Name0" presStyleCnt="0">
        <dgm:presLayoutVars>
          <dgm:dir/>
          <dgm:resizeHandles val="exact"/>
        </dgm:presLayoutVars>
      </dgm:prSet>
      <dgm:spPr/>
    </dgm:pt>
    <dgm:pt modelId="{D148EB20-C95D-4809-A03B-AE0D6BE2E4E4}" type="pres">
      <dgm:prSet presAssocID="{E71D6BDB-59DE-4554-935B-5565303CE572}" presName="fgShape" presStyleLbl="fgShp" presStyleIdx="0" presStyleCnt="1"/>
      <dgm:spPr/>
    </dgm:pt>
    <dgm:pt modelId="{ED828EB0-0173-4D6C-A65C-0472C5EE8BD9}" type="pres">
      <dgm:prSet presAssocID="{E71D6BDB-59DE-4554-935B-5565303CE572}" presName="linComp" presStyleCnt="0"/>
      <dgm:spPr/>
    </dgm:pt>
    <dgm:pt modelId="{25A65B55-2B8B-494C-8131-334EDD4D26F8}" type="pres">
      <dgm:prSet presAssocID="{55093473-F9CF-43A3-AF0F-026F3BA3FAB6}" presName="compNode" presStyleCnt="0"/>
      <dgm:spPr/>
    </dgm:pt>
    <dgm:pt modelId="{667B76AD-EBA7-4020-9C53-6381438F374C}" type="pres">
      <dgm:prSet presAssocID="{55093473-F9CF-43A3-AF0F-026F3BA3FAB6}" presName="bkgdShape" presStyleLbl="node1" presStyleIdx="0" presStyleCnt="3"/>
      <dgm:spPr/>
    </dgm:pt>
    <dgm:pt modelId="{A63734F8-043E-4117-B6D2-AA0DE9C7520A}" type="pres">
      <dgm:prSet presAssocID="{55093473-F9CF-43A3-AF0F-026F3BA3FAB6}" presName="nodeTx" presStyleLbl="node1" presStyleIdx="0" presStyleCnt="3">
        <dgm:presLayoutVars>
          <dgm:bulletEnabled val="1"/>
        </dgm:presLayoutVars>
      </dgm:prSet>
      <dgm:spPr/>
    </dgm:pt>
    <dgm:pt modelId="{770829F7-2F72-4D1E-BB8C-50578499FCC7}" type="pres">
      <dgm:prSet presAssocID="{55093473-F9CF-43A3-AF0F-026F3BA3FAB6}" presName="invisiNode" presStyleLbl="node1" presStyleIdx="0" presStyleCnt="3"/>
      <dgm:spPr/>
    </dgm:pt>
    <dgm:pt modelId="{E14F5566-A316-4083-9C2B-B0CBC47CCDD7}" type="pres">
      <dgm:prSet presAssocID="{55093473-F9CF-43A3-AF0F-026F3BA3FAB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sh with solid fill"/>
        </a:ext>
      </dgm:extLst>
    </dgm:pt>
    <dgm:pt modelId="{18FF741A-BA02-4877-98E5-C9035CCE30D4}" type="pres">
      <dgm:prSet presAssocID="{00673F76-DCE5-4FE9-B89E-60B63706CC08}" presName="sibTrans" presStyleLbl="sibTrans2D1" presStyleIdx="0" presStyleCnt="0"/>
      <dgm:spPr/>
    </dgm:pt>
    <dgm:pt modelId="{33620FA1-1F63-453C-8D96-3DB472E6F630}" type="pres">
      <dgm:prSet presAssocID="{B6B7219F-2A8C-4B3F-ADF6-8AA32D14D0A9}" presName="compNode" presStyleCnt="0"/>
      <dgm:spPr/>
    </dgm:pt>
    <dgm:pt modelId="{2B3F44ED-B33B-43BB-826C-688463DD4384}" type="pres">
      <dgm:prSet presAssocID="{B6B7219F-2A8C-4B3F-ADF6-8AA32D14D0A9}" presName="bkgdShape" presStyleLbl="node1" presStyleIdx="1" presStyleCnt="3" custLinFactNeighborX="0"/>
      <dgm:spPr/>
    </dgm:pt>
    <dgm:pt modelId="{221025B7-A8DA-41E8-BBFA-C9A316EBC78D}" type="pres">
      <dgm:prSet presAssocID="{B6B7219F-2A8C-4B3F-ADF6-8AA32D14D0A9}" presName="nodeTx" presStyleLbl="node1" presStyleIdx="1" presStyleCnt="3">
        <dgm:presLayoutVars>
          <dgm:bulletEnabled val="1"/>
        </dgm:presLayoutVars>
      </dgm:prSet>
      <dgm:spPr/>
    </dgm:pt>
    <dgm:pt modelId="{3C3B84C8-A16D-4D19-8615-25DF42439510}" type="pres">
      <dgm:prSet presAssocID="{B6B7219F-2A8C-4B3F-ADF6-8AA32D14D0A9}" presName="invisiNode" presStyleLbl="node1" presStyleIdx="1" presStyleCnt="3"/>
      <dgm:spPr/>
    </dgm:pt>
    <dgm:pt modelId="{472960D6-9BAC-469C-8943-2C03072BBB5E}" type="pres">
      <dgm:prSet presAssocID="{B6B7219F-2A8C-4B3F-ADF6-8AA32D14D0A9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outline"/>
        </a:ext>
      </dgm:extLst>
    </dgm:pt>
    <dgm:pt modelId="{8978A9F5-4851-444E-A056-03A8BA8B4232}" type="pres">
      <dgm:prSet presAssocID="{FE77F558-FD30-4178-9094-FD31B9A7A2E6}" presName="sibTrans" presStyleLbl="sibTrans2D1" presStyleIdx="0" presStyleCnt="0"/>
      <dgm:spPr/>
    </dgm:pt>
    <dgm:pt modelId="{F65CF0C9-E775-4946-BB7A-BCE179AA39EC}" type="pres">
      <dgm:prSet presAssocID="{0DB8EBF8-01C9-406B-83BA-7785B6BDE902}" presName="compNode" presStyleCnt="0"/>
      <dgm:spPr/>
    </dgm:pt>
    <dgm:pt modelId="{673857E9-E174-4CA4-8B7A-561C68627A1E}" type="pres">
      <dgm:prSet presAssocID="{0DB8EBF8-01C9-406B-83BA-7785B6BDE902}" presName="bkgdShape" presStyleLbl="node1" presStyleIdx="2" presStyleCnt="3" custLinFactNeighborX="504"/>
      <dgm:spPr/>
    </dgm:pt>
    <dgm:pt modelId="{64A94E66-410C-4FC5-A877-335EE002D76A}" type="pres">
      <dgm:prSet presAssocID="{0DB8EBF8-01C9-406B-83BA-7785B6BDE902}" presName="nodeTx" presStyleLbl="node1" presStyleIdx="2" presStyleCnt="3">
        <dgm:presLayoutVars>
          <dgm:bulletEnabled val="1"/>
        </dgm:presLayoutVars>
      </dgm:prSet>
      <dgm:spPr/>
    </dgm:pt>
    <dgm:pt modelId="{9CA3BE8F-F481-4333-9960-54E214742A9D}" type="pres">
      <dgm:prSet presAssocID="{0DB8EBF8-01C9-406B-83BA-7785B6BDE902}" presName="invisiNode" presStyleLbl="node1" presStyleIdx="2" presStyleCnt="3"/>
      <dgm:spPr/>
    </dgm:pt>
    <dgm:pt modelId="{07BA86D5-4017-4832-941F-8C0D0057031E}" type="pres">
      <dgm:prSet presAssocID="{0DB8EBF8-01C9-406B-83BA-7785B6BDE902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</dgm:ptLst>
  <dgm:cxnLst>
    <dgm:cxn modelId="{DF43B821-D2EF-43F9-B31A-A9D49FBBCAF4}" srcId="{E71D6BDB-59DE-4554-935B-5565303CE572}" destId="{55093473-F9CF-43A3-AF0F-026F3BA3FAB6}" srcOrd="0" destOrd="0" parTransId="{3732CC79-D260-4014-AED2-7B6F227DFCF7}" sibTransId="{00673F76-DCE5-4FE9-B89E-60B63706CC08}"/>
    <dgm:cxn modelId="{8BDB1C32-E06A-499F-95EE-A9D8DC3E0C87}" type="presOf" srcId="{B6B7219F-2A8C-4B3F-ADF6-8AA32D14D0A9}" destId="{2B3F44ED-B33B-43BB-826C-688463DD4384}" srcOrd="0" destOrd="0" presId="urn:microsoft.com/office/officeart/2005/8/layout/hList7"/>
    <dgm:cxn modelId="{4EA2805C-1492-4532-88FC-6F93751A24FE}" srcId="{E71D6BDB-59DE-4554-935B-5565303CE572}" destId="{0DB8EBF8-01C9-406B-83BA-7785B6BDE902}" srcOrd="2" destOrd="0" parTransId="{63AFBB9D-5103-4BD9-B219-A984D0C46726}" sibTransId="{5F142E9F-8999-49BD-8BB7-E2457BF82954}"/>
    <dgm:cxn modelId="{6173B261-9364-473D-8E25-27E36DD1BBBA}" type="presOf" srcId="{0DB8EBF8-01C9-406B-83BA-7785B6BDE902}" destId="{64A94E66-410C-4FC5-A877-335EE002D76A}" srcOrd="1" destOrd="0" presId="urn:microsoft.com/office/officeart/2005/8/layout/hList7"/>
    <dgm:cxn modelId="{0D170F69-0DC5-495A-AFA8-E9AB6E8B13F6}" type="presOf" srcId="{0DB8EBF8-01C9-406B-83BA-7785B6BDE902}" destId="{673857E9-E174-4CA4-8B7A-561C68627A1E}" srcOrd="0" destOrd="0" presId="urn:microsoft.com/office/officeart/2005/8/layout/hList7"/>
    <dgm:cxn modelId="{C5D37649-6A3A-4234-9CAE-1E23DCE16A02}" srcId="{E71D6BDB-59DE-4554-935B-5565303CE572}" destId="{B6B7219F-2A8C-4B3F-ADF6-8AA32D14D0A9}" srcOrd="1" destOrd="0" parTransId="{423395CE-6707-4979-801A-001ED8A575DD}" sibTransId="{FE77F558-FD30-4178-9094-FD31B9A7A2E6}"/>
    <dgm:cxn modelId="{C3830B86-A551-444C-9FBD-2DF348D739F5}" type="presOf" srcId="{B6B7219F-2A8C-4B3F-ADF6-8AA32D14D0A9}" destId="{221025B7-A8DA-41E8-BBFA-C9A316EBC78D}" srcOrd="1" destOrd="0" presId="urn:microsoft.com/office/officeart/2005/8/layout/hList7"/>
    <dgm:cxn modelId="{F1ED058F-4F02-4FB8-802E-E3F1A6AD7FCF}" type="presOf" srcId="{55093473-F9CF-43A3-AF0F-026F3BA3FAB6}" destId="{667B76AD-EBA7-4020-9C53-6381438F374C}" srcOrd="0" destOrd="0" presId="urn:microsoft.com/office/officeart/2005/8/layout/hList7"/>
    <dgm:cxn modelId="{DC3509C2-042B-45FF-BD86-E16136A38812}" type="presOf" srcId="{55093473-F9CF-43A3-AF0F-026F3BA3FAB6}" destId="{A63734F8-043E-4117-B6D2-AA0DE9C7520A}" srcOrd="1" destOrd="0" presId="urn:microsoft.com/office/officeart/2005/8/layout/hList7"/>
    <dgm:cxn modelId="{86AA12C4-91A1-4341-AF7C-0116F07579AD}" type="presOf" srcId="{E71D6BDB-59DE-4554-935B-5565303CE572}" destId="{BB2EE70F-A2DF-44B4-90F6-325519EC92B1}" srcOrd="0" destOrd="0" presId="urn:microsoft.com/office/officeart/2005/8/layout/hList7"/>
    <dgm:cxn modelId="{1210FDCB-80F2-4CD1-9D9F-79401D4CB08F}" type="presOf" srcId="{FE77F558-FD30-4178-9094-FD31B9A7A2E6}" destId="{8978A9F5-4851-444E-A056-03A8BA8B4232}" srcOrd="0" destOrd="0" presId="urn:microsoft.com/office/officeart/2005/8/layout/hList7"/>
    <dgm:cxn modelId="{26B2C7DE-77B0-49FE-8CD9-7FF7DBA623F3}" type="presOf" srcId="{00673F76-DCE5-4FE9-B89E-60B63706CC08}" destId="{18FF741A-BA02-4877-98E5-C9035CCE30D4}" srcOrd="0" destOrd="0" presId="urn:microsoft.com/office/officeart/2005/8/layout/hList7"/>
    <dgm:cxn modelId="{ABA3D5A8-9EBF-4335-B108-153E381D466C}" type="presParOf" srcId="{BB2EE70F-A2DF-44B4-90F6-325519EC92B1}" destId="{D148EB20-C95D-4809-A03B-AE0D6BE2E4E4}" srcOrd="0" destOrd="0" presId="urn:microsoft.com/office/officeart/2005/8/layout/hList7"/>
    <dgm:cxn modelId="{2F671249-8A0F-4BA5-93A6-9CF5B1ADFC19}" type="presParOf" srcId="{BB2EE70F-A2DF-44B4-90F6-325519EC92B1}" destId="{ED828EB0-0173-4D6C-A65C-0472C5EE8BD9}" srcOrd="1" destOrd="0" presId="urn:microsoft.com/office/officeart/2005/8/layout/hList7"/>
    <dgm:cxn modelId="{31EA09B2-F5A1-4345-BDE3-F455571982C9}" type="presParOf" srcId="{ED828EB0-0173-4D6C-A65C-0472C5EE8BD9}" destId="{25A65B55-2B8B-494C-8131-334EDD4D26F8}" srcOrd="0" destOrd="0" presId="urn:microsoft.com/office/officeart/2005/8/layout/hList7"/>
    <dgm:cxn modelId="{7783C3DB-F70B-4581-A9C0-2E94CC01DBB7}" type="presParOf" srcId="{25A65B55-2B8B-494C-8131-334EDD4D26F8}" destId="{667B76AD-EBA7-4020-9C53-6381438F374C}" srcOrd="0" destOrd="0" presId="urn:microsoft.com/office/officeart/2005/8/layout/hList7"/>
    <dgm:cxn modelId="{E8D81643-83B9-4A3F-B4E1-23F1301EABDA}" type="presParOf" srcId="{25A65B55-2B8B-494C-8131-334EDD4D26F8}" destId="{A63734F8-043E-4117-B6D2-AA0DE9C7520A}" srcOrd="1" destOrd="0" presId="urn:microsoft.com/office/officeart/2005/8/layout/hList7"/>
    <dgm:cxn modelId="{0EC7581F-D9DA-489D-98AA-BC2F820E4A51}" type="presParOf" srcId="{25A65B55-2B8B-494C-8131-334EDD4D26F8}" destId="{770829F7-2F72-4D1E-BB8C-50578499FCC7}" srcOrd="2" destOrd="0" presId="urn:microsoft.com/office/officeart/2005/8/layout/hList7"/>
    <dgm:cxn modelId="{07F2F352-60B7-4EFB-B124-35896CB11C43}" type="presParOf" srcId="{25A65B55-2B8B-494C-8131-334EDD4D26F8}" destId="{E14F5566-A316-4083-9C2B-B0CBC47CCDD7}" srcOrd="3" destOrd="0" presId="urn:microsoft.com/office/officeart/2005/8/layout/hList7"/>
    <dgm:cxn modelId="{DD7A995E-BAEE-454A-92F8-D8564F8AC469}" type="presParOf" srcId="{ED828EB0-0173-4D6C-A65C-0472C5EE8BD9}" destId="{18FF741A-BA02-4877-98E5-C9035CCE30D4}" srcOrd="1" destOrd="0" presId="urn:microsoft.com/office/officeart/2005/8/layout/hList7"/>
    <dgm:cxn modelId="{FEABA226-1980-4CED-A521-3AB86D88D0EB}" type="presParOf" srcId="{ED828EB0-0173-4D6C-A65C-0472C5EE8BD9}" destId="{33620FA1-1F63-453C-8D96-3DB472E6F630}" srcOrd="2" destOrd="0" presId="urn:microsoft.com/office/officeart/2005/8/layout/hList7"/>
    <dgm:cxn modelId="{CB179692-37EA-43E3-A1DB-DA87FC655A2C}" type="presParOf" srcId="{33620FA1-1F63-453C-8D96-3DB472E6F630}" destId="{2B3F44ED-B33B-43BB-826C-688463DD4384}" srcOrd="0" destOrd="0" presId="urn:microsoft.com/office/officeart/2005/8/layout/hList7"/>
    <dgm:cxn modelId="{D6BF4383-5536-4C44-89E8-F1C9AA2AEC2C}" type="presParOf" srcId="{33620FA1-1F63-453C-8D96-3DB472E6F630}" destId="{221025B7-A8DA-41E8-BBFA-C9A316EBC78D}" srcOrd="1" destOrd="0" presId="urn:microsoft.com/office/officeart/2005/8/layout/hList7"/>
    <dgm:cxn modelId="{72AFB446-FD87-4528-A3C0-3D45321A78AC}" type="presParOf" srcId="{33620FA1-1F63-453C-8D96-3DB472E6F630}" destId="{3C3B84C8-A16D-4D19-8615-25DF42439510}" srcOrd="2" destOrd="0" presId="urn:microsoft.com/office/officeart/2005/8/layout/hList7"/>
    <dgm:cxn modelId="{05B67606-6208-453B-A1FB-28B241E3157F}" type="presParOf" srcId="{33620FA1-1F63-453C-8D96-3DB472E6F630}" destId="{472960D6-9BAC-469C-8943-2C03072BBB5E}" srcOrd="3" destOrd="0" presId="urn:microsoft.com/office/officeart/2005/8/layout/hList7"/>
    <dgm:cxn modelId="{85E9D449-B1C7-4CB5-8C2A-99272762BA8A}" type="presParOf" srcId="{ED828EB0-0173-4D6C-A65C-0472C5EE8BD9}" destId="{8978A9F5-4851-444E-A056-03A8BA8B4232}" srcOrd="3" destOrd="0" presId="urn:microsoft.com/office/officeart/2005/8/layout/hList7"/>
    <dgm:cxn modelId="{3F4CD70E-1DE5-4919-97B1-EBF707D56652}" type="presParOf" srcId="{ED828EB0-0173-4D6C-A65C-0472C5EE8BD9}" destId="{F65CF0C9-E775-4946-BB7A-BCE179AA39EC}" srcOrd="4" destOrd="0" presId="urn:microsoft.com/office/officeart/2005/8/layout/hList7"/>
    <dgm:cxn modelId="{35D35D0C-3F02-4504-BE8A-4C3AE5E06CED}" type="presParOf" srcId="{F65CF0C9-E775-4946-BB7A-BCE179AA39EC}" destId="{673857E9-E174-4CA4-8B7A-561C68627A1E}" srcOrd="0" destOrd="0" presId="urn:microsoft.com/office/officeart/2005/8/layout/hList7"/>
    <dgm:cxn modelId="{81A0470E-D71E-4BC4-B383-CCD618BAB627}" type="presParOf" srcId="{F65CF0C9-E775-4946-BB7A-BCE179AA39EC}" destId="{64A94E66-410C-4FC5-A877-335EE002D76A}" srcOrd="1" destOrd="0" presId="urn:microsoft.com/office/officeart/2005/8/layout/hList7"/>
    <dgm:cxn modelId="{954411BF-50DD-408C-9A92-B1AAE0B6C13C}" type="presParOf" srcId="{F65CF0C9-E775-4946-BB7A-BCE179AA39EC}" destId="{9CA3BE8F-F481-4333-9960-54E214742A9D}" srcOrd="2" destOrd="0" presId="urn:microsoft.com/office/officeart/2005/8/layout/hList7"/>
    <dgm:cxn modelId="{F37B0931-E193-443A-A4FB-2029C5EC0199}" type="presParOf" srcId="{F65CF0C9-E775-4946-BB7A-BCE179AA39EC}" destId="{07BA86D5-4017-4832-941F-8C0D005703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FC6D5-ADC3-4AD5-8A59-5DA64D15D497}">
      <dsp:nvSpPr>
        <dsp:cNvPr id="0" name=""/>
        <dsp:cNvSpPr/>
      </dsp:nvSpPr>
      <dsp:spPr>
        <a:xfrm>
          <a:off x="6320287" y="3434248"/>
          <a:ext cx="3716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658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A4948-E389-469B-BAD7-B401113A65DF}">
      <dsp:nvSpPr>
        <dsp:cNvPr id="0" name=""/>
        <dsp:cNvSpPr/>
      </dsp:nvSpPr>
      <dsp:spPr>
        <a:xfrm>
          <a:off x="4090334" y="2281368"/>
          <a:ext cx="371658" cy="119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829" y="0"/>
              </a:lnTo>
              <a:lnTo>
                <a:pt x="185829" y="1198599"/>
              </a:lnTo>
              <a:lnTo>
                <a:pt x="371658" y="119859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053CB-69E6-4466-B23A-6ADDA2922C88}">
      <dsp:nvSpPr>
        <dsp:cNvPr id="0" name=""/>
        <dsp:cNvSpPr/>
      </dsp:nvSpPr>
      <dsp:spPr>
        <a:xfrm>
          <a:off x="6320287" y="2635181"/>
          <a:ext cx="3716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658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654A8-22D5-4D06-B85D-7E15E2251970}">
      <dsp:nvSpPr>
        <dsp:cNvPr id="0" name=""/>
        <dsp:cNvSpPr/>
      </dsp:nvSpPr>
      <dsp:spPr>
        <a:xfrm>
          <a:off x="4090334" y="2281368"/>
          <a:ext cx="371658" cy="399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829" y="0"/>
              </a:lnTo>
              <a:lnTo>
                <a:pt x="185829" y="399533"/>
              </a:lnTo>
              <a:lnTo>
                <a:pt x="371658" y="39953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5AF6A-043D-4BCF-B846-E33727B43430}">
      <dsp:nvSpPr>
        <dsp:cNvPr id="0" name=""/>
        <dsp:cNvSpPr/>
      </dsp:nvSpPr>
      <dsp:spPr>
        <a:xfrm>
          <a:off x="6320287" y="1836115"/>
          <a:ext cx="3716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658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960C2-0C57-4C78-BB38-EDE846DFAAE9}">
      <dsp:nvSpPr>
        <dsp:cNvPr id="0" name=""/>
        <dsp:cNvSpPr/>
      </dsp:nvSpPr>
      <dsp:spPr>
        <a:xfrm>
          <a:off x="4090334" y="1881835"/>
          <a:ext cx="371658" cy="399533"/>
        </a:xfrm>
        <a:custGeom>
          <a:avLst/>
          <a:gdLst/>
          <a:ahLst/>
          <a:cxnLst/>
          <a:rect l="0" t="0" r="0" b="0"/>
          <a:pathLst>
            <a:path>
              <a:moveTo>
                <a:pt x="0" y="399533"/>
              </a:moveTo>
              <a:lnTo>
                <a:pt x="185829" y="399533"/>
              </a:lnTo>
              <a:lnTo>
                <a:pt x="185829" y="0"/>
              </a:lnTo>
              <a:lnTo>
                <a:pt x="371658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E0883-53D5-4D74-98CD-25714A0B03DA}">
      <dsp:nvSpPr>
        <dsp:cNvPr id="0" name=""/>
        <dsp:cNvSpPr/>
      </dsp:nvSpPr>
      <dsp:spPr>
        <a:xfrm>
          <a:off x="4090334" y="1082768"/>
          <a:ext cx="371658" cy="1198599"/>
        </a:xfrm>
        <a:custGeom>
          <a:avLst/>
          <a:gdLst/>
          <a:ahLst/>
          <a:cxnLst/>
          <a:rect l="0" t="0" r="0" b="0"/>
          <a:pathLst>
            <a:path>
              <a:moveTo>
                <a:pt x="0" y="1198599"/>
              </a:moveTo>
              <a:lnTo>
                <a:pt x="185829" y="1198599"/>
              </a:lnTo>
              <a:lnTo>
                <a:pt x="185829" y="0"/>
              </a:lnTo>
              <a:lnTo>
                <a:pt x="371658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01209-0AE5-4DBC-8DD3-FB20A728E20F}">
      <dsp:nvSpPr>
        <dsp:cNvPr id="0" name=""/>
        <dsp:cNvSpPr/>
      </dsp:nvSpPr>
      <dsp:spPr>
        <a:xfrm>
          <a:off x="1860381" y="2235648"/>
          <a:ext cx="3716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658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61C28-22DA-43F7-BE76-4EFE7B985EBF}">
      <dsp:nvSpPr>
        <dsp:cNvPr id="0" name=""/>
        <dsp:cNvSpPr/>
      </dsp:nvSpPr>
      <dsp:spPr>
        <a:xfrm>
          <a:off x="2087" y="1997978"/>
          <a:ext cx="1858293" cy="566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anose="020B0503030101060003" pitchFamily="34" charset="0"/>
            </a:rPr>
            <a:t>Public Entity</a:t>
          </a:r>
        </a:p>
      </dsp:txBody>
      <dsp:txXfrm>
        <a:off x="2087" y="1997978"/>
        <a:ext cx="1858293" cy="566779"/>
      </dsp:txXfrm>
    </dsp:sp>
    <dsp:sp modelId="{39C574FD-92A6-40F0-863A-9EF58D73D75E}">
      <dsp:nvSpPr>
        <dsp:cNvPr id="0" name=""/>
        <dsp:cNvSpPr/>
      </dsp:nvSpPr>
      <dsp:spPr>
        <a:xfrm>
          <a:off x="2232040" y="1997978"/>
          <a:ext cx="1858293" cy="566779"/>
        </a:xfrm>
        <a:prstGeom prst="rect">
          <a:avLst/>
        </a:prstGeom>
        <a:solidFill>
          <a:srgbClr val="FF6699"/>
        </a:solidFill>
        <a:ln w="12700" cap="flat" cmpd="sng" algn="ctr">
          <a:solidFill>
            <a:srgbClr val="FF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anose="020B0503030101060003" pitchFamily="34" charset="0"/>
            </a:rPr>
            <a:t>Retail Broker</a:t>
          </a:r>
        </a:p>
      </dsp:txBody>
      <dsp:txXfrm>
        <a:off x="2232040" y="1997978"/>
        <a:ext cx="1858293" cy="566779"/>
      </dsp:txXfrm>
    </dsp:sp>
    <dsp:sp modelId="{E28A22D5-951D-49CE-B270-2A86C0C13307}">
      <dsp:nvSpPr>
        <dsp:cNvPr id="0" name=""/>
        <dsp:cNvSpPr/>
      </dsp:nvSpPr>
      <dsp:spPr>
        <a:xfrm>
          <a:off x="4461993" y="799379"/>
          <a:ext cx="1858293" cy="56677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anose="020B0503030101060003" pitchFamily="34" charset="0"/>
            </a:rPr>
            <a:t>Domestic Markets</a:t>
          </a:r>
        </a:p>
      </dsp:txBody>
      <dsp:txXfrm>
        <a:off x="4461993" y="799379"/>
        <a:ext cx="1858293" cy="566779"/>
      </dsp:txXfrm>
    </dsp:sp>
    <dsp:sp modelId="{6C1F9AAF-416F-483F-80DA-B8DF6F0EFA30}">
      <dsp:nvSpPr>
        <dsp:cNvPr id="0" name=""/>
        <dsp:cNvSpPr/>
      </dsp:nvSpPr>
      <dsp:spPr>
        <a:xfrm>
          <a:off x="4461993" y="1598445"/>
          <a:ext cx="1858293" cy="566779"/>
        </a:xfrm>
        <a:prstGeom prst="rect">
          <a:avLst/>
        </a:prstGeom>
        <a:solidFill>
          <a:srgbClr val="FF6699"/>
        </a:solidFill>
        <a:ln w="12700" cap="flat" cmpd="sng" algn="ctr">
          <a:solidFill>
            <a:srgbClr val="FF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anose="020B0503030101060003" pitchFamily="34" charset="0"/>
            </a:rPr>
            <a:t>Wholesale</a:t>
          </a:r>
          <a:br>
            <a:rPr lang="en-US" sz="1800" b="1" kern="1200" dirty="0">
              <a:latin typeface="Raleway" panose="020B0503030101060003" pitchFamily="34" charset="0"/>
            </a:rPr>
          </a:br>
          <a:r>
            <a:rPr lang="en-US" sz="1800" b="1" kern="1200" dirty="0">
              <a:latin typeface="Raleway" panose="020B0503030101060003" pitchFamily="34" charset="0"/>
            </a:rPr>
            <a:t>Broker</a:t>
          </a:r>
        </a:p>
      </dsp:txBody>
      <dsp:txXfrm>
        <a:off x="4461993" y="1598445"/>
        <a:ext cx="1858293" cy="566779"/>
      </dsp:txXfrm>
    </dsp:sp>
    <dsp:sp modelId="{7F58CACE-C85B-4165-8104-5BCB0700B602}">
      <dsp:nvSpPr>
        <dsp:cNvPr id="0" name=""/>
        <dsp:cNvSpPr/>
      </dsp:nvSpPr>
      <dsp:spPr>
        <a:xfrm>
          <a:off x="6691946" y="1598445"/>
          <a:ext cx="1858293" cy="566779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anose="020B0503030101060003" pitchFamily="34" charset="0"/>
            </a:rPr>
            <a:t>Domestic E&amp;S Markets</a:t>
          </a:r>
        </a:p>
      </dsp:txBody>
      <dsp:txXfrm>
        <a:off x="6691946" y="1598445"/>
        <a:ext cx="1858293" cy="566779"/>
      </dsp:txXfrm>
    </dsp:sp>
    <dsp:sp modelId="{3A4CA44E-8AB9-46EA-8346-206EA88E1DAB}">
      <dsp:nvSpPr>
        <dsp:cNvPr id="0" name=""/>
        <dsp:cNvSpPr/>
      </dsp:nvSpPr>
      <dsp:spPr>
        <a:xfrm>
          <a:off x="4461993" y="2397511"/>
          <a:ext cx="1858293" cy="566779"/>
        </a:xfrm>
        <a:prstGeom prst="rect">
          <a:avLst/>
        </a:prstGeom>
        <a:solidFill>
          <a:srgbClr val="FF6699"/>
        </a:solidFill>
        <a:ln w="12700" cap="flat" cmpd="sng" algn="ctr">
          <a:solidFill>
            <a:srgbClr val="FF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anose="020B0503030101060003" pitchFamily="34" charset="0"/>
            </a:rPr>
            <a:t>London</a:t>
          </a:r>
          <a:br>
            <a:rPr lang="en-US" sz="1800" b="1" kern="1200" dirty="0">
              <a:latin typeface="Raleway" panose="020B0503030101060003" pitchFamily="34" charset="0"/>
            </a:rPr>
          </a:br>
          <a:r>
            <a:rPr lang="en-US" sz="1800" b="1" kern="1200" dirty="0">
              <a:latin typeface="Raleway" panose="020B0503030101060003" pitchFamily="34" charset="0"/>
            </a:rPr>
            <a:t>Broker</a:t>
          </a:r>
        </a:p>
      </dsp:txBody>
      <dsp:txXfrm>
        <a:off x="4461993" y="2397511"/>
        <a:ext cx="1858293" cy="566779"/>
      </dsp:txXfrm>
    </dsp:sp>
    <dsp:sp modelId="{80A5B216-2B0C-4E90-8D1C-D03CB6563C15}">
      <dsp:nvSpPr>
        <dsp:cNvPr id="0" name=""/>
        <dsp:cNvSpPr/>
      </dsp:nvSpPr>
      <dsp:spPr>
        <a:xfrm>
          <a:off x="6691946" y="2397511"/>
          <a:ext cx="1858293" cy="566779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anose="020B0503030101060003" pitchFamily="34" charset="0"/>
            </a:rPr>
            <a:t>European &amp; London Markets</a:t>
          </a:r>
        </a:p>
      </dsp:txBody>
      <dsp:txXfrm>
        <a:off x="6691946" y="2397511"/>
        <a:ext cx="1858293" cy="566779"/>
      </dsp:txXfrm>
    </dsp:sp>
    <dsp:sp modelId="{03F4A0C0-BF29-496E-94A9-A9843604EFA1}">
      <dsp:nvSpPr>
        <dsp:cNvPr id="0" name=""/>
        <dsp:cNvSpPr/>
      </dsp:nvSpPr>
      <dsp:spPr>
        <a:xfrm>
          <a:off x="4461993" y="3196578"/>
          <a:ext cx="1858293" cy="566779"/>
        </a:xfrm>
        <a:prstGeom prst="rect">
          <a:avLst/>
        </a:prstGeom>
        <a:solidFill>
          <a:srgbClr val="FF6699"/>
        </a:solidFill>
        <a:ln w="12700" cap="flat" cmpd="sng" algn="ctr">
          <a:solidFill>
            <a:srgbClr val="FF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anose="020B0503030101060003" pitchFamily="34" charset="0"/>
            </a:rPr>
            <a:t>Bermuda</a:t>
          </a:r>
          <a:br>
            <a:rPr lang="en-US" sz="1800" b="1" kern="1200" dirty="0">
              <a:latin typeface="Raleway" panose="020B0503030101060003" pitchFamily="34" charset="0"/>
            </a:rPr>
          </a:br>
          <a:r>
            <a:rPr lang="en-US" sz="1800" b="1" kern="1200" dirty="0">
              <a:latin typeface="Raleway" panose="020B0503030101060003" pitchFamily="34" charset="0"/>
            </a:rPr>
            <a:t>Broker</a:t>
          </a:r>
        </a:p>
      </dsp:txBody>
      <dsp:txXfrm>
        <a:off x="4461993" y="3196578"/>
        <a:ext cx="1858293" cy="566779"/>
      </dsp:txXfrm>
    </dsp:sp>
    <dsp:sp modelId="{DD766B18-75A9-4726-B943-33B7DF28DFA2}">
      <dsp:nvSpPr>
        <dsp:cNvPr id="0" name=""/>
        <dsp:cNvSpPr/>
      </dsp:nvSpPr>
      <dsp:spPr>
        <a:xfrm>
          <a:off x="6691946" y="3196578"/>
          <a:ext cx="1858293" cy="566779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anose="020B0503030101060003" pitchFamily="34" charset="0"/>
            </a:rPr>
            <a:t>Bermuda</a:t>
          </a:r>
          <a:br>
            <a:rPr lang="en-US" sz="1800" b="1" kern="1200" dirty="0">
              <a:latin typeface="Raleway" panose="020B0503030101060003" pitchFamily="34" charset="0"/>
            </a:rPr>
          </a:br>
          <a:r>
            <a:rPr lang="en-US" sz="1800" b="1" kern="1200" dirty="0">
              <a:latin typeface="Raleway" panose="020B0503030101060003" pitchFamily="34" charset="0"/>
            </a:rPr>
            <a:t>Markets</a:t>
          </a:r>
        </a:p>
      </dsp:txBody>
      <dsp:txXfrm>
        <a:off x="6691946" y="3196578"/>
        <a:ext cx="1858293" cy="566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E27B7-3FC9-4742-9E97-E7F16DD2AE73}">
      <dsp:nvSpPr>
        <dsp:cNvPr id="0" name=""/>
        <dsp:cNvSpPr/>
      </dsp:nvSpPr>
      <dsp:spPr>
        <a:xfrm>
          <a:off x="7085528" y="2760877"/>
          <a:ext cx="244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4292" y="4572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BB097-E8CE-462A-87F7-58642E5C2F69}">
      <dsp:nvSpPr>
        <dsp:cNvPr id="0" name=""/>
        <dsp:cNvSpPr/>
      </dsp:nvSpPr>
      <dsp:spPr>
        <a:xfrm>
          <a:off x="5619773" y="2543983"/>
          <a:ext cx="244292" cy="262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46" y="0"/>
              </a:lnTo>
              <a:lnTo>
                <a:pt x="122146" y="262614"/>
              </a:lnTo>
              <a:lnTo>
                <a:pt x="244292" y="26261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053CB-69E6-4466-B23A-6ADDA2922C88}">
      <dsp:nvSpPr>
        <dsp:cNvPr id="0" name=""/>
        <dsp:cNvSpPr/>
      </dsp:nvSpPr>
      <dsp:spPr>
        <a:xfrm>
          <a:off x="5619773" y="2281368"/>
          <a:ext cx="244292" cy="262614"/>
        </a:xfrm>
        <a:custGeom>
          <a:avLst/>
          <a:gdLst/>
          <a:ahLst/>
          <a:cxnLst/>
          <a:rect l="0" t="0" r="0" b="0"/>
          <a:pathLst>
            <a:path>
              <a:moveTo>
                <a:pt x="0" y="262614"/>
              </a:moveTo>
              <a:lnTo>
                <a:pt x="122146" y="262614"/>
              </a:lnTo>
              <a:lnTo>
                <a:pt x="122146" y="0"/>
              </a:lnTo>
              <a:lnTo>
                <a:pt x="244292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654A8-22D5-4D06-B85D-7E15E2251970}">
      <dsp:nvSpPr>
        <dsp:cNvPr id="0" name=""/>
        <dsp:cNvSpPr/>
      </dsp:nvSpPr>
      <dsp:spPr>
        <a:xfrm>
          <a:off x="4154017" y="2281368"/>
          <a:ext cx="244292" cy="262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46" y="0"/>
              </a:lnTo>
              <a:lnTo>
                <a:pt x="122146" y="262614"/>
              </a:lnTo>
              <a:lnTo>
                <a:pt x="244292" y="26261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5AF6A-043D-4BCF-B846-E33727B43430}">
      <dsp:nvSpPr>
        <dsp:cNvPr id="0" name=""/>
        <dsp:cNvSpPr/>
      </dsp:nvSpPr>
      <dsp:spPr>
        <a:xfrm>
          <a:off x="4154017" y="2018753"/>
          <a:ext cx="244292" cy="262614"/>
        </a:xfrm>
        <a:custGeom>
          <a:avLst/>
          <a:gdLst/>
          <a:ahLst/>
          <a:cxnLst/>
          <a:rect l="0" t="0" r="0" b="0"/>
          <a:pathLst>
            <a:path>
              <a:moveTo>
                <a:pt x="0" y="262614"/>
              </a:moveTo>
              <a:lnTo>
                <a:pt x="122146" y="262614"/>
              </a:lnTo>
              <a:lnTo>
                <a:pt x="122146" y="0"/>
              </a:lnTo>
              <a:lnTo>
                <a:pt x="244292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960C2-0C57-4C78-BB38-EDE846DFAAE9}">
      <dsp:nvSpPr>
        <dsp:cNvPr id="0" name=""/>
        <dsp:cNvSpPr/>
      </dsp:nvSpPr>
      <dsp:spPr>
        <a:xfrm>
          <a:off x="2688262" y="2018753"/>
          <a:ext cx="244292" cy="262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146" y="0"/>
              </a:lnTo>
              <a:lnTo>
                <a:pt x="122146" y="262614"/>
              </a:lnTo>
              <a:lnTo>
                <a:pt x="244292" y="26261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E0883-53D5-4D74-98CD-25714A0B03DA}">
      <dsp:nvSpPr>
        <dsp:cNvPr id="0" name=""/>
        <dsp:cNvSpPr/>
      </dsp:nvSpPr>
      <dsp:spPr>
        <a:xfrm>
          <a:off x="2688262" y="1756139"/>
          <a:ext cx="244292" cy="262614"/>
        </a:xfrm>
        <a:custGeom>
          <a:avLst/>
          <a:gdLst/>
          <a:ahLst/>
          <a:cxnLst/>
          <a:rect l="0" t="0" r="0" b="0"/>
          <a:pathLst>
            <a:path>
              <a:moveTo>
                <a:pt x="0" y="262614"/>
              </a:moveTo>
              <a:lnTo>
                <a:pt x="122146" y="262614"/>
              </a:lnTo>
              <a:lnTo>
                <a:pt x="122146" y="0"/>
              </a:lnTo>
              <a:lnTo>
                <a:pt x="244292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01209-0AE5-4DBC-8DD3-FB20A728E20F}">
      <dsp:nvSpPr>
        <dsp:cNvPr id="0" name=""/>
        <dsp:cNvSpPr/>
      </dsp:nvSpPr>
      <dsp:spPr>
        <a:xfrm>
          <a:off x="1222506" y="1973033"/>
          <a:ext cx="244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4292" y="4572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61C28-22DA-43F7-BE76-4EFE7B985EBF}">
      <dsp:nvSpPr>
        <dsp:cNvPr id="0" name=""/>
        <dsp:cNvSpPr/>
      </dsp:nvSpPr>
      <dsp:spPr>
        <a:xfrm>
          <a:off x="1043" y="1832480"/>
          <a:ext cx="1221462" cy="372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Raleway" panose="020B0503030101060003" pitchFamily="34" charset="0"/>
            </a:rPr>
            <a:t>Public Entity</a:t>
          </a:r>
        </a:p>
      </dsp:txBody>
      <dsp:txXfrm>
        <a:off x="1043" y="1832480"/>
        <a:ext cx="1221462" cy="372546"/>
      </dsp:txXfrm>
    </dsp:sp>
    <dsp:sp modelId="{39C574FD-92A6-40F0-863A-9EF58D73D75E}">
      <dsp:nvSpPr>
        <dsp:cNvPr id="0" name=""/>
        <dsp:cNvSpPr/>
      </dsp:nvSpPr>
      <dsp:spPr>
        <a:xfrm>
          <a:off x="1466799" y="1832480"/>
          <a:ext cx="1221462" cy="372546"/>
        </a:xfrm>
        <a:prstGeom prst="rect">
          <a:avLst/>
        </a:prstGeom>
        <a:solidFill>
          <a:srgbClr val="FF6699"/>
        </a:solidFill>
        <a:ln w="12700" cap="flat" cmpd="sng" algn="ctr">
          <a:solidFill>
            <a:srgbClr val="FF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Raleway" panose="020B0503030101060003" pitchFamily="34" charset="0"/>
            </a:rPr>
            <a:t>Retail Broker</a:t>
          </a:r>
        </a:p>
      </dsp:txBody>
      <dsp:txXfrm>
        <a:off x="1466799" y="1832480"/>
        <a:ext cx="1221462" cy="372546"/>
      </dsp:txXfrm>
    </dsp:sp>
    <dsp:sp modelId="{E28A22D5-951D-49CE-B270-2A86C0C13307}">
      <dsp:nvSpPr>
        <dsp:cNvPr id="0" name=""/>
        <dsp:cNvSpPr/>
      </dsp:nvSpPr>
      <dsp:spPr>
        <a:xfrm>
          <a:off x="2932554" y="1569866"/>
          <a:ext cx="1221462" cy="37254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Raleway" panose="020B0503030101060003" pitchFamily="34" charset="0"/>
            </a:rPr>
            <a:t>Domestic Markets</a:t>
          </a:r>
        </a:p>
      </dsp:txBody>
      <dsp:txXfrm>
        <a:off x="2932554" y="1569866"/>
        <a:ext cx="1221462" cy="372546"/>
      </dsp:txXfrm>
    </dsp:sp>
    <dsp:sp modelId="{6C1F9AAF-416F-483F-80DA-B8DF6F0EFA30}">
      <dsp:nvSpPr>
        <dsp:cNvPr id="0" name=""/>
        <dsp:cNvSpPr/>
      </dsp:nvSpPr>
      <dsp:spPr>
        <a:xfrm>
          <a:off x="2932554" y="2095095"/>
          <a:ext cx="1221462" cy="372546"/>
        </a:xfrm>
        <a:prstGeom prst="rect">
          <a:avLst/>
        </a:prstGeom>
        <a:solidFill>
          <a:srgbClr val="FF6699"/>
        </a:solidFill>
        <a:ln w="12700" cap="flat" cmpd="sng" algn="ctr">
          <a:solidFill>
            <a:srgbClr val="FF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Raleway" panose="020B0503030101060003" pitchFamily="34" charset="0"/>
            </a:rPr>
            <a:t>Wholesale</a:t>
          </a:r>
          <a:br>
            <a:rPr lang="en-US" sz="1200" b="1" kern="1200" dirty="0">
              <a:latin typeface="Raleway" panose="020B0503030101060003" pitchFamily="34" charset="0"/>
            </a:rPr>
          </a:br>
          <a:r>
            <a:rPr lang="en-US" sz="1200" b="1" kern="1200" dirty="0">
              <a:latin typeface="Raleway" panose="020B0503030101060003" pitchFamily="34" charset="0"/>
            </a:rPr>
            <a:t>Broker</a:t>
          </a:r>
        </a:p>
      </dsp:txBody>
      <dsp:txXfrm>
        <a:off x="2932554" y="2095095"/>
        <a:ext cx="1221462" cy="372546"/>
      </dsp:txXfrm>
    </dsp:sp>
    <dsp:sp modelId="{7F58CACE-C85B-4165-8104-5BCB0700B602}">
      <dsp:nvSpPr>
        <dsp:cNvPr id="0" name=""/>
        <dsp:cNvSpPr/>
      </dsp:nvSpPr>
      <dsp:spPr>
        <a:xfrm>
          <a:off x="4398310" y="1832480"/>
          <a:ext cx="1221462" cy="372546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Raleway" panose="020B0503030101060003" pitchFamily="34" charset="0"/>
            </a:rPr>
            <a:t>Domestic E&amp;S Markets</a:t>
          </a:r>
        </a:p>
      </dsp:txBody>
      <dsp:txXfrm>
        <a:off x="4398310" y="1832480"/>
        <a:ext cx="1221462" cy="372546"/>
      </dsp:txXfrm>
    </dsp:sp>
    <dsp:sp modelId="{3A4CA44E-8AB9-46EA-8346-206EA88E1DAB}">
      <dsp:nvSpPr>
        <dsp:cNvPr id="0" name=""/>
        <dsp:cNvSpPr/>
      </dsp:nvSpPr>
      <dsp:spPr>
        <a:xfrm>
          <a:off x="4398310" y="2357709"/>
          <a:ext cx="1221462" cy="372546"/>
        </a:xfrm>
        <a:prstGeom prst="rect">
          <a:avLst/>
        </a:prstGeom>
        <a:solidFill>
          <a:srgbClr val="FF6699"/>
        </a:solidFill>
        <a:ln w="12700" cap="flat" cmpd="sng" algn="ctr">
          <a:solidFill>
            <a:srgbClr val="FF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Raleway" panose="020B0503030101060003" pitchFamily="34" charset="0"/>
            </a:rPr>
            <a:t>London</a:t>
          </a:r>
          <a:br>
            <a:rPr lang="en-US" sz="1200" b="1" kern="1200" dirty="0">
              <a:latin typeface="Raleway" panose="020B0503030101060003" pitchFamily="34" charset="0"/>
            </a:rPr>
          </a:br>
          <a:r>
            <a:rPr lang="en-US" sz="1200" b="1" kern="1200" dirty="0">
              <a:latin typeface="Raleway" panose="020B0503030101060003" pitchFamily="34" charset="0"/>
            </a:rPr>
            <a:t>Broker</a:t>
          </a:r>
        </a:p>
      </dsp:txBody>
      <dsp:txXfrm>
        <a:off x="4398310" y="2357709"/>
        <a:ext cx="1221462" cy="372546"/>
      </dsp:txXfrm>
    </dsp:sp>
    <dsp:sp modelId="{80A5B216-2B0C-4E90-8D1C-D03CB6563C15}">
      <dsp:nvSpPr>
        <dsp:cNvPr id="0" name=""/>
        <dsp:cNvSpPr/>
      </dsp:nvSpPr>
      <dsp:spPr>
        <a:xfrm>
          <a:off x="5864065" y="2095095"/>
          <a:ext cx="1221462" cy="372546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Raleway" panose="020B0503030101060003" pitchFamily="34" charset="0"/>
            </a:rPr>
            <a:t>European &amp; London Markets</a:t>
          </a:r>
        </a:p>
      </dsp:txBody>
      <dsp:txXfrm>
        <a:off x="5864065" y="2095095"/>
        <a:ext cx="1221462" cy="372546"/>
      </dsp:txXfrm>
    </dsp:sp>
    <dsp:sp modelId="{CFB302A6-9CD5-4212-98A4-3D16054838F7}">
      <dsp:nvSpPr>
        <dsp:cNvPr id="0" name=""/>
        <dsp:cNvSpPr/>
      </dsp:nvSpPr>
      <dsp:spPr>
        <a:xfrm>
          <a:off x="5864065" y="2620324"/>
          <a:ext cx="1221462" cy="372546"/>
        </a:xfrm>
        <a:prstGeom prst="rect">
          <a:avLst/>
        </a:prstGeom>
        <a:solidFill>
          <a:srgbClr val="FF6699"/>
        </a:solidFill>
        <a:ln w="12700" cap="flat" cmpd="sng" algn="ctr">
          <a:solidFill>
            <a:srgbClr val="FF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Raleway" panose="020B0503030101060003" pitchFamily="34" charset="0"/>
            </a:rPr>
            <a:t>Bermuda</a:t>
          </a:r>
          <a:br>
            <a:rPr lang="en-US" sz="1200" b="1" kern="1200" dirty="0">
              <a:latin typeface="Raleway" panose="020B0503030101060003" pitchFamily="34" charset="0"/>
            </a:rPr>
          </a:br>
          <a:r>
            <a:rPr lang="en-US" sz="1200" b="1" kern="1200" dirty="0">
              <a:latin typeface="Raleway" panose="020B0503030101060003" pitchFamily="34" charset="0"/>
            </a:rPr>
            <a:t>Broker</a:t>
          </a:r>
        </a:p>
      </dsp:txBody>
      <dsp:txXfrm>
        <a:off x="5864065" y="2620324"/>
        <a:ext cx="1221462" cy="372546"/>
      </dsp:txXfrm>
    </dsp:sp>
    <dsp:sp modelId="{F0DB160B-65AB-40BF-937D-7FFB04E7081C}">
      <dsp:nvSpPr>
        <dsp:cNvPr id="0" name=""/>
        <dsp:cNvSpPr/>
      </dsp:nvSpPr>
      <dsp:spPr>
        <a:xfrm>
          <a:off x="7329821" y="2620324"/>
          <a:ext cx="1221462" cy="372546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Raleway" panose="020B0503030101060003" pitchFamily="34" charset="0"/>
            </a:rPr>
            <a:t>Bermuda Markets</a:t>
          </a:r>
        </a:p>
      </dsp:txBody>
      <dsp:txXfrm>
        <a:off x="7329821" y="2620324"/>
        <a:ext cx="1221462" cy="372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B76AD-EBA7-4020-9C53-6381438F374C}">
      <dsp:nvSpPr>
        <dsp:cNvPr id="0" name=""/>
        <dsp:cNvSpPr/>
      </dsp:nvSpPr>
      <dsp:spPr>
        <a:xfrm>
          <a:off x="1104" y="0"/>
          <a:ext cx="1718685" cy="3619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Expected Losses</a:t>
          </a:r>
        </a:p>
      </dsp:txBody>
      <dsp:txXfrm>
        <a:off x="1104" y="1447770"/>
        <a:ext cx="1718685" cy="1447770"/>
      </dsp:txXfrm>
    </dsp:sp>
    <dsp:sp modelId="{E14F5566-A316-4083-9C2B-B0CBC47CCDD7}">
      <dsp:nvSpPr>
        <dsp:cNvPr id="0" name=""/>
        <dsp:cNvSpPr/>
      </dsp:nvSpPr>
      <dsp:spPr>
        <a:xfrm>
          <a:off x="257813" y="217165"/>
          <a:ext cx="1205268" cy="12052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F44ED-B33B-43BB-826C-688463DD4384}">
      <dsp:nvSpPr>
        <dsp:cNvPr id="0" name=""/>
        <dsp:cNvSpPr/>
      </dsp:nvSpPr>
      <dsp:spPr>
        <a:xfrm>
          <a:off x="1771350" y="0"/>
          <a:ext cx="1718685" cy="3619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Operational Costs</a:t>
          </a:r>
        </a:p>
      </dsp:txBody>
      <dsp:txXfrm>
        <a:off x="1771350" y="1447770"/>
        <a:ext cx="1718685" cy="1447770"/>
      </dsp:txXfrm>
    </dsp:sp>
    <dsp:sp modelId="{472960D6-9BAC-469C-8943-2C03072BBB5E}">
      <dsp:nvSpPr>
        <dsp:cNvPr id="0" name=""/>
        <dsp:cNvSpPr/>
      </dsp:nvSpPr>
      <dsp:spPr>
        <a:xfrm>
          <a:off x="2028058" y="217165"/>
          <a:ext cx="1205268" cy="12052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857E9-E174-4CA4-8B7A-561C68627A1E}">
      <dsp:nvSpPr>
        <dsp:cNvPr id="0" name=""/>
        <dsp:cNvSpPr/>
      </dsp:nvSpPr>
      <dsp:spPr>
        <a:xfrm>
          <a:off x="3542700" y="0"/>
          <a:ext cx="1718685" cy="3619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Company Profit</a:t>
          </a:r>
        </a:p>
      </dsp:txBody>
      <dsp:txXfrm>
        <a:off x="3542700" y="1447770"/>
        <a:ext cx="1718685" cy="1447770"/>
      </dsp:txXfrm>
    </dsp:sp>
    <dsp:sp modelId="{07BA86D5-4017-4832-941F-8C0D0057031E}">
      <dsp:nvSpPr>
        <dsp:cNvPr id="0" name=""/>
        <dsp:cNvSpPr/>
      </dsp:nvSpPr>
      <dsp:spPr>
        <a:xfrm>
          <a:off x="3798304" y="217165"/>
          <a:ext cx="1205268" cy="120526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8EB20-C95D-4809-A03B-AE0D6BE2E4E4}">
      <dsp:nvSpPr>
        <dsp:cNvPr id="0" name=""/>
        <dsp:cNvSpPr/>
      </dsp:nvSpPr>
      <dsp:spPr>
        <a:xfrm>
          <a:off x="210455" y="2895540"/>
          <a:ext cx="4840475" cy="54291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D94E26-D0F3-4F28-BDA6-8F6B04F38E5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965BDEE-949C-41AE-9243-45CED6B8A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0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22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9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3538" y="1260475"/>
            <a:ext cx="4535487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70654-AF59-4BFB-823F-AB3C1A91C5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3538" y="1260475"/>
            <a:ext cx="4535487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70654-AF59-4BFB-823F-AB3C1A91C5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4D981-DBFD-40B4-B661-83FACBE63F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72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55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16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06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3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4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1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38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1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43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222F-E688-4771-9675-64AA3052C4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19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222F-E688-4771-9675-64AA3052C4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4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5BDEE-949C-41AE-9243-45CED6B8AE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3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5BDEE-949C-41AE-9243-45CED6B8AE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08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4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Sheri</a:t>
            </a:r>
          </a:p>
          <a:p>
            <a:endParaRPr lang="en-US" dirty="0"/>
          </a:p>
          <a:p>
            <a:r>
              <a:rPr lang="en-US" dirty="0"/>
              <a:t>The best way to reduce</a:t>
            </a:r>
            <a:r>
              <a:rPr lang="en-US" baseline="0" dirty="0"/>
              <a:t> Total Cost of Risk is to avoid it!</a:t>
            </a:r>
          </a:p>
          <a:p>
            <a:endParaRPr lang="en-US" baseline="0" dirty="0"/>
          </a:p>
          <a:p>
            <a:r>
              <a:rPr lang="en-US" baseline="0" dirty="0"/>
              <a:t>But alternatively, you want to know what is driving your losses so you can reduce both frequency and severity.  Some examples of ways to reduce losses include: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33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A63D-C0E0-431B-8E2C-DBC3FF512E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00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39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95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A63D-C0E0-431B-8E2C-DBC3FF512E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0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D213-5FF8-4C6D-8B23-A9EECA44D3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3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70654-AF59-4BFB-823F-AB3C1A91C5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0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70654-AF59-4BFB-823F-AB3C1A91C5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90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Sheri –wrap</a:t>
            </a:r>
            <a:r>
              <a:rPr lang="en-US" baseline="0" dirty="0"/>
              <a:t> up</a:t>
            </a:r>
            <a:endParaRPr lang="en-US" dirty="0"/>
          </a:p>
          <a:p>
            <a:endParaRPr lang="en-US" dirty="0"/>
          </a:p>
          <a:p>
            <a:r>
              <a:rPr lang="en-US" dirty="0"/>
              <a:t>Google worksheets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39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588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5BDEE-949C-41AE-9243-45CED6B8AE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1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A63D-C0E0-431B-8E2C-DBC3FF512E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7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1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4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07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02F0F-E6FC-4196-9247-208021FFB2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F00494-ADE9-0581-1D39-55AC415073BB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2424B2-87ED-0BAF-CFA9-9394461A9A11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for a company&#10;&#10;Description automatically generated">
              <a:extLst>
                <a:ext uri="{FF2B5EF4-FFF2-40B4-BE49-F238E27FC236}">
                  <a16:creationId xmlns:a16="http://schemas.microsoft.com/office/drawing/2014/main" id="{0F215A28-462E-7313-4402-3AFF7987E9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7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32CC84-FB08-8EC6-11ED-317C07AF0033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2113A9-F8CA-7B98-8197-5397397BC6F2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for a company&#10;&#10;Description automatically generated">
              <a:extLst>
                <a:ext uri="{FF2B5EF4-FFF2-40B4-BE49-F238E27FC236}">
                  <a16:creationId xmlns:a16="http://schemas.microsoft.com/office/drawing/2014/main" id="{A4F2132F-8F59-5AA9-E24A-4208E81DC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27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761386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65DC-366A-4EFE-9B82-9255C0327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09DF-45C8-4A71-B9BE-915ADAC2A3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93782"/>
            <a:ext cx="9144000" cy="2918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0D938E2-1D96-41A2-8480-97D2C4A16175}"/>
              </a:ext>
            </a:extLst>
          </p:cNvPr>
          <p:cNvSpPr/>
          <p:nvPr userDrawn="1"/>
        </p:nvSpPr>
        <p:spPr>
          <a:xfrm>
            <a:off x="231085" y="4899991"/>
            <a:ext cx="2057400" cy="1821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615E9F-E230-D4C5-9418-C6CD2FAEE94D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F42A5D-9A91-89E7-7C38-A0131697431A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logo for a company&#10;&#10;Description automatically generated">
              <a:extLst>
                <a:ext uri="{FF2B5EF4-FFF2-40B4-BE49-F238E27FC236}">
                  <a16:creationId xmlns:a16="http://schemas.microsoft.com/office/drawing/2014/main" id="{628AA48E-E09D-C23A-C5C6-FD311633A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319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68B6AE-9209-395E-FA8A-2A9F7DA5EBE4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9ED0EE-B897-6BFC-9C40-81765EE7EAC7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for a company&#10;&#10;Description automatically generated">
              <a:extLst>
                <a:ext uri="{FF2B5EF4-FFF2-40B4-BE49-F238E27FC236}">
                  <a16:creationId xmlns:a16="http://schemas.microsoft.com/office/drawing/2014/main" id="{BE237EDD-F79C-07CF-2B5C-42A100799A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0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62771B-331B-1C14-5769-6D25ACD71ED5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DFEC89-4BA9-FB60-7E43-016C8603B468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logo for a company&#10;&#10;Description automatically generated">
              <a:extLst>
                <a:ext uri="{FF2B5EF4-FFF2-40B4-BE49-F238E27FC236}">
                  <a16:creationId xmlns:a16="http://schemas.microsoft.com/office/drawing/2014/main" id="{B0F33E2B-F4AF-E6E2-29EA-55F4066990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99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0B8432-61FE-17CB-ABD4-C4F154B3F43A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688E79-F692-095E-F2C1-A9A30BBBDDC8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logo for a company&#10;&#10;Description automatically generated">
              <a:extLst>
                <a:ext uri="{FF2B5EF4-FFF2-40B4-BE49-F238E27FC236}">
                  <a16:creationId xmlns:a16="http://schemas.microsoft.com/office/drawing/2014/main" id="{2154A76B-4ED9-219D-FC41-374C70A747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4F18C6-C286-6ABC-3DDF-B3C4020935D1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5BF214-1B86-9E9A-FA0A-259B542E365D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logo for a company&#10;&#10;Description automatically generated">
              <a:extLst>
                <a:ext uri="{FF2B5EF4-FFF2-40B4-BE49-F238E27FC236}">
                  <a16:creationId xmlns:a16="http://schemas.microsoft.com/office/drawing/2014/main" id="{99252CEC-40D2-1858-7106-E6ACFFF65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237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4B2796-B733-32D3-2A45-117059165A8B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32C0C1-8F80-00BB-C2F2-01DCDD422477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logo for a company&#10;&#10;Description automatically generated">
              <a:extLst>
                <a:ext uri="{FF2B5EF4-FFF2-40B4-BE49-F238E27FC236}">
                  <a16:creationId xmlns:a16="http://schemas.microsoft.com/office/drawing/2014/main" id="{6E51B47C-8E02-C4DF-CB74-7697BAEE4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1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4C19A-865E-5778-E5D1-80F4161E6990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13171-E34A-4B41-3CC3-0A0C5DC92E95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logo for a company&#10;&#10;Description automatically generated">
              <a:extLst>
                <a:ext uri="{FF2B5EF4-FFF2-40B4-BE49-F238E27FC236}">
                  <a16:creationId xmlns:a16="http://schemas.microsoft.com/office/drawing/2014/main" id="{C7C1A20B-E661-284E-6B4C-CC87A364BB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8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02612C-47B1-CC13-0C1B-65E71328F744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762915-4D50-4E99-694F-9C6AA796CA36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logo for a company&#10;&#10;Description automatically generated">
              <a:extLst>
                <a:ext uri="{FF2B5EF4-FFF2-40B4-BE49-F238E27FC236}">
                  <a16:creationId xmlns:a16="http://schemas.microsoft.com/office/drawing/2014/main" id="{14020511-7CB1-FE81-9355-21D9B83A6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3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DB9E86-89ED-35A7-9790-36692EB9F6C9}"/>
              </a:ext>
            </a:extLst>
          </p:cNvPr>
          <p:cNvGrpSpPr/>
          <p:nvPr userDrawn="1"/>
        </p:nvGrpSpPr>
        <p:grpSpPr>
          <a:xfrm>
            <a:off x="0" y="5658928"/>
            <a:ext cx="1595887" cy="1199072"/>
            <a:chOff x="0" y="5658928"/>
            <a:chExt cx="1595887" cy="11990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3FB688-553F-4A5E-122A-579F27916DA9}"/>
                </a:ext>
              </a:extLst>
            </p:cNvPr>
            <p:cNvSpPr/>
            <p:nvPr userDrawn="1"/>
          </p:nvSpPr>
          <p:spPr>
            <a:xfrm>
              <a:off x="0" y="5658928"/>
              <a:ext cx="1595887" cy="1199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logo for a company&#10;&#10;Description automatically generated">
              <a:extLst>
                <a:ext uri="{FF2B5EF4-FFF2-40B4-BE49-F238E27FC236}">
                  <a16:creationId xmlns:a16="http://schemas.microsoft.com/office/drawing/2014/main" id="{EA24E46A-CEDD-7BC5-3165-4BEF0CD98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4140" y="6036703"/>
              <a:ext cx="909019" cy="71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1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9308-2EF7-9E42-8310-8DBF6E6BD18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swaind@outlook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mailto:Carleen.Patterson@allian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3" y="2939627"/>
            <a:ext cx="4509683" cy="2818552"/>
          </a:xfrm>
          <a:prstGeom prst="rect">
            <a:avLst/>
          </a:prstGeom>
          <a:effectLst>
            <a:softEdge rad="7874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1607" y="2204614"/>
            <a:ext cx="612234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Total Cost of Risk:  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Understanding and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7331" y="4005579"/>
            <a:ext cx="5266669" cy="1752600"/>
          </a:xfrm>
        </p:spPr>
        <p:txBody>
          <a:bodyPr>
            <a:normAutofit lnSpcReduction="10000"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Carleen C. Patterson, ARM-P, CIC, CRM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Public Entity &amp; Higher Education Practice Leader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Alliant Insurance Services, Inc.</a:t>
            </a:r>
          </a:p>
          <a:p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Sheri Swain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Director of Enterprise Risk Management (Retired)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Maricopa County Community College District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0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009" y="1604662"/>
            <a:ext cx="3619851" cy="4525963"/>
          </a:xfrm>
        </p:spPr>
        <p:txBody>
          <a:bodyPr>
            <a:normAutofit/>
          </a:bodyPr>
          <a:lstStyle/>
          <a:p>
            <a:pPr marL="460363" indent="-460363">
              <a:buNone/>
            </a:pPr>
            <a:r>
              <a:rPr lang="en-US" dirty="0"/>
              <a:t>2.  Cost of retained losses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7" y="1596710"/>
            <a:ext cx="3704264" cy="296341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232847" y="2670847"/>
            <a:ext cx="36769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Costs within deductible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Costs within retention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Costs for self-insured (bare) losses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Uninsured losses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058" y="1600202"/>
            <a:ext cx="3619851" cy="4525963"/>
          </a:xfrm>
        </p:spPr>
        <p:txBody>
          <a:bodyPr>
            <a:normAutofit/>
          </a:bodyPr>
          <a:lstStyle/>
          <a:p>
            <a:pPr marL="458777" lvl="1" indent="-458777">
              <a:buNone/>
            </a:pPr>
            <a:r>
              <a:rPr lang="en-US" sz="2800" dirty="0"/>
              <a:t>3. Administrative Costs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6" y="1602562"/>
            <a:ext cx="3544805" cy="265894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03182" y="2642532"/>
            <a:ext cx="22322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Internal Costs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External Costs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120" y="1600202"/>
            <a:ext cx="3789681" cy="4525963"/>
          </a:xfrm>
        </p:spPr>
        <p:txBody>
          <a:bodyPr>
            <a:normAutofit/>
          </a:bodyPr>
          <a:lstStyle/>
          <a:p>
            <a:pPr marL="458777" lvl="1" indent="-458777"/>
            <a:r>
              <a:rPr lang="en-US" dirty="0"/>
              <a:t>Risk Management Payroll</a:t>
            </a:r>
          </a:p>
          <a:p>
            <a:pPr marL="458777" lvl="1" indent="-458777"/>
            <a:r>
              <a:rPr lang="en-US" dirty="0"/>
              <a:t>Benefits</a:t>
            </a:r>
          </a:p>
          <a:p>
            <a:pPr marL="458777" lvl="1" indent="-458777"/>
            <a:r>
              <a:rPr lang="en-US" dirty="0"/>
              <a:t>Loss of Productivity</a:t>
            </a:r>
          </a:p>
          <a:p>
            <a:pPr marL="458777" lvl="1" indent="-458777"/>
            <a:r>
              <a:rPr lang="en-US" dirty="0"/>
              <a:t>Risk Control Activities</a:t>
            </a:r>
          </a:p>
          <a:p>
            <a:pPr marL="858817" lvl="2" indent="-458777"/>
            <a:r>
              <a:rPr lang="en-US" dirty="0"/>
              <a:t>Training</a:t>
            </a:r>
          </a:p>
          <a:p>
            <a:pPr marL="858817" lvl="2" indent="-458777"/>
            <a:r>
              <a:rPr lang="en-US" dirty="0"/>
              <a:t>Signage</a:t>
            </a:r>
          </a:p>
          <a:p>
            <a:pPr marL="858817" lvl="2" indent="-458777"/>
            <a:r>
              <a:rPr lang="en-US" dirty="0"/>
              <a:t>Safety Equipment</a:t>
            </a:r>
          </a:p>
          <a:p>
            <a:pPr marL="858817" lvl="2" indent="-458777"/>
            <a:r>
              <a:rPr lang="en-US" dirty="0"/>
              <a:t>Inspections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3" y="1574335"/>
            <a:ext cx="2857500" cy="1905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30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703156" y="2279427"/>
            <a:ext cx="4043094" cy="100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Gill Sans Ultra Bold Condensed" panose="020B0A06020104020203" pitchFamily="34" charset="0"/>
              </a:rPr>
              <a:t>External Costs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5423926" y="2081181"/>
            <a:ext cx="2993768" cy="70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99"/>
                </a:solidFill>
              </a:rPr>
              <a:t>Insurance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9999"/>
                </a:solidFill>
              </a:rPr>
              <a:t>Broker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6732" y="3105996"/>
            <a:ext cx="601447" cy="33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Advice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13467" y="3301010"/>
            <a:ext cx="3478837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99"/>
                </a:solidFill>
                <a:latin typeface="Berlin Sans FB" panose="020E0602020502020306" pitchFamily="34" charset="0"/>
              </a:rPr>
              <a:t>Third Party Administrator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511205" y="1945537"/>
            <a:ext cx="1802096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99"/>
                </a:solidFill>
                <a:latin typeface="Britannic Bold" panose="020B0903060703020204" pitchFamily="34" charset="0"/>
              </a:rPr>
              <a:t>Consultants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78926" y="1877425"/>
            <a:ext cx="1896673" cy="63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9999"/>
                </a:solidFill>
                <a:latin typeface="Comic Sans MS" panose="030F0702030302020204" pitchFamily="66" charset="0"/>
              </a:rPr>
              <a:t>Attorneys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3218566" y="1624693"/>
            <a:ext cx="1048685" cy="44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Expertise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78179" y="3041935"/>
            <a:ext cx="1221809" cy="44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Knowledge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07434" y="1958571"/>
            <a:ext cx="643125" cy="44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Skills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4706863" y="3497454"/>
            <a:ext cx="1321324" cy="44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Professional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2768766" y="1491969"/>
            <a:ext cx="1302536" cy="44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Risk</a:t>
            </a:r>
            <a:r>
              <a:rPr lang="en-US" dirty="0"/>
              <a:t> </a:t>
            </a:r>
            <a:r>
              <a:rPr lang="en-US" dirty="0">
                <a:solidFill>
                  <a:srgbClr val="CC00FF"/>
                </a:solidFill>
              </a:rPr>
              <a:t>Control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72781" y="3038685"/>
            <a:ext cx="798617" cy="44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Claims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54896" y="1449683"/>
            <a:ext cx="1271567" cy="44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Ergonomics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2719050" y="1648654"/>
            <a:ext cx="745589" cy="33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Exclusive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5065066" y="1422361"/>
            <a:ext cx="654475" cy="33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Auditor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41271" y="1562734"/>
            <a:ext cx="845103" cy="40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Opinion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03631" y="2050061"/>
            <a:ext cx="817724" cy="40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Process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74547" y="3072694"/>
            <a:ext cx="1317861" cy="40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32938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3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3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3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3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3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3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3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708361"/>
            <a:ext cx="8229600" cy="472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TCOR is the best measure of the actual cost of risk and a better risk management Key Performance Indicator (KPI) than premium cost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3901" y="97498"/>
            <a:ext cx="8229600" cy="61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Why is TCOR Important?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0536" y="2763479"/>
            <a:ext cx="1470992" cy="95336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Premium cost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3776" y="2772762"/>
            <a:ext cx="1470992" cy="9533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Estimated cost of retained losses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2579" y="2766138"/>
            <a:ext cx="1470992" cy="9533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Risk</a:t>
            </a:r>
            <a:br>
              <a:rPr lang="en-US" sz="1400" b="1" dirty="0"/>
            </a:br>
            <a:r>
              <a:rPr lang="en-US" sz="1400" b="1" dirty="0"/>
              <a:t>management</a:t>
            </a:r>
            <a:br>
              <a:rPr lang="en-US" sz="1400" b="1" dirty="0"/>
            </a:br>
            <a:r>
              <a:rPr lang="en-US" sz="1400" b="1" dirty="0"/>
              <a:t>costs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20163" y="2775962"/>
            <a:ext cx="1470992" cy="95336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Total Cost of</a:t>
            </a:r>
            <a:br>
              <a:rPr lang="en-US" sz="1400" b="1" dirty="0"/>
            </a:br>
            <a:r>
              <a:rPr lang="en-US" sz="1400" b="1" dirty="0"/>
              <a:t>(Insurable) Risk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9823" y="3976562"/>
            <a:ext cx="1470992" cy="9533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The premium cost is the fixed element of cost of risk.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63776" y="3973362"/>
            <a:ext cx="1470992" cy="9533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This is the cost of claims not covered by insurance.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02579" y="3966738"/>
            <a:ext cx="1470992" cy="9533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This is the </a:t>
            </a:r>
            <a:r>
              <a:rPr lang="en-US" sz="1400" b="1" dirty="0">
                <a:solidFill>
                  <a:srgbClr val="FF0000"/>
                </a:solidFill>
              </a:rPr>
              <a:t>external </a:t>
            </a:r>
            <a:r>
              <a:rPr lang="en-US" sz="1400" dirty="0">
                <a:solidFill>
                  <a:srgbClr val="FF0000"/>
                </a:solidFill>
              </a:rPr>
              <a:t>and </a:t>
            </a:r>
            <a:r>
              <a:rPr lang="en-US" sz="1400" b="1" dirty="0">
                <a:solidFill>
                  <a:srgbClr val="FF0000"/>
                </a:solidFill>
              </a:rPr>
              <a:t>internal </a:t>
            </a:r>
            <a:r>
              <a:rPr lang="en-US" sz="1400" dirty="0">
                <a:solidFill>
                  <a:srgbClr val="FF0000"/>
                </a:solidFill>
              </a:rPr>
              <a:t>costs.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20163" y="3976559"/>
            <a:ext cx="1470992" cy="13987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8000"/>
                </a:solidFill>
              </a:rPr>
              <a:t>TCOR is therefore the best measure of the actual </a:t>
            </a:r>
            <a:r>
              <a:rPr lang="en-US" sz="1400" b="1" dirty="0">
                <a:solidFill>
                  <a:srgbClr val="008000"/>
                </a:solidFill>
              </a:rPr>
              <a:t>complete</a:t>
            </a:r>
            <a:r>
              <a:rPr lang="en-US" sz="1400" dirty="0">
                <a:solidFill>
                  <a:srgbClr val="008000"/>
                </a:solidFill>
              </a:rPr>
              <a:t> cost of any type of insurable risk.</a:t>
            </a:r>
          </a:p>
        </p:txBody>
      </p:sp>
      <p:sp>
        <p:nvSpPr>
          <p:cNvPr id="23" name="Plus 22"/>
          <p:cNvSpPr/>
          <p:nvPr/>
        </p:nvSpPr>
        <p:spPr>
          <a:xfrm>
            <a:off x="2409243" y="3021509"/>
            <a:ext cx="381663" cy="405517"/>
          </a:xfrm>
          <a:prstGeom prst="mathPl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359955" y="3021509"/>
            <a:ext cx="381663" cy="405517"/>
          </a:xfrm>
          <a:prstGeom prst="mathPl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6273572" y="3009568"/>
            <a:ext cx="442627" cy="461181"/>
          </a:xfrm>
          <a:prstGeom prst="mathEqual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29233" y="2521890"/>
            <a:ext cx="2464904" cy="349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09246" y="2523220"/>
            <a:ext cx="6537295" cy="349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59953" y="2516600"/>
            <a:ext cx="4738984" cy="349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40196" y="2508650"/>
            <a:ext cx="8303807" cy="349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2996" y="789023"/>
            <a:ext cx="8303807" cy="349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Cost of Risk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812022" y="1609419"/>
          <a:ext cx="5462283" cy="434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Callout 3"/>
          <p:cNvSpPr/>
          <p:nvPr/>
        </p:nvSpPr>
        <p:spPr>
          <a:xfrm>
            <a:off x="6207855" y="70442"/>
            <a:ext cx="2332140" cy="578841"/>
          </a:xfrm>
          <a:prstGeom prst="wedgeEllipseCallout">
            <a:avLst>
              <a:gd name="adj1" fmla="val -80114"/>
              <a:gd name="adj2" fmla="val 326834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Premium less than 16% of </a:t>
            </a:r>
            <a:br>
              <a:rPr lang="en-US" sz="1000" b="1" dirty="0">
                <a:solidFill>
                  <a:srgbClr val="FF0000"/>
                </a:solidFill>
              </a:rPr>
            </a:br>
            <a:r>
              <a:rPr lang="en-US" sz="1000" b="1" dirty="0">
                <a:solidFill>
                  <a:srgbClr val="FF0000"/>
                </a:solidFill>
              </a:rPr>
              <a:t>TCOR</a:t>
            </a:r>
          </a:p>
        </p:txBody>
      </p:sp>
      <p:sp>
        <p:nvSpPr>
          <p:cNvPr id="5" name="Oval Callout 3">
            <a:extLst>
              <a:ext uri="{FF2B5EF4-FFF2-40B4-BE49-F238E27FC236}">
                <a16:creationId xmlns:a16="http://schemas.microsoft.com/office/drawing/2014/main" id="{C0B09C47-294A-4052-8012-B2B786B76F93}"/>
              </a:ext>
            </a:extLst>
          </p:cNvPr>
          <p:cNvSpPr/>
          <p:nvPr/>
        </p:nvSpPr>
        <p:spPr>
          <a:xfrm flipH="1">
            <a:off x="570977" y="1545784"/>
            <a:ext cx="3057835" cy="578841"/>
          </a:xfrm>
          <a:prstGeom prst="wedgeEllipseCallout">
            <a:avLst>
              <a:gd name="adj1" fmla="val -80361"/>
              <a:gd name="adj2" fmla="val 138836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Broker and TPA Fees are  2.2% of </a:t>
            </a:r>
            <a:br>
              <a:rPr lang="en-US" sz="1000" b="1" dirty="0">
                <a:solidFill>
                  <a:srgbClr val="FF0000"/>
                </a:solidFill>
              </a:rPr>
            </a:br>
            <a:r>
              <a:rPr lang="en-US" sz="1000" b="1" dirty="0">
                <a:solidFill>
                  <a:srgbClr val="FF0000"/>
                </a:solidFill>
              </a:rPr>
              <a:t>TCOR</a:t>
            </a:r>
          </a:p>
        </p:txBody>
      </p:sp>
    </p:spTree>
    <p:extLst>
      <p:ext uri="{BB962C8B-B14F-4D97-AF65-F5344CB8AC3E}">
        <p14:creationId xmlns:p14="http://schemas.microsoft.com/office/powerpoint/2010/main" val="387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35186" y="1234009"/>
            <a:ext cx="5989740" cy="4636763"/>
            <a:chOff x="1535185" y="1234006"/>
            <a:chExt cx="5989740" cy="46367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85" y="1234006"/>
              <a:ext cx="5989740" cy="463676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61688" y="3095538"/>
              <a:ext cx="1426129" cy="30200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33290" y="4162338"/>
              <a:ext cx="1426129" cy="30200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948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3. Optimizing and utilizing TCOR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571" y="3177457"/>
            <a:ext cx="1665324" cy="302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Retention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Risk Control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7391" y="4159521"/>
            <a:ext cx="1426129" cy="302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Premium</a:t>
            </a:r>
          </a:p>
        </p:txBody>
      </p:sp>
    </p:spTree>
    <p:extLst>
      <p:ext uri="{BB962C8B-B14F-4D97-AF65-F5344CB8AC3E}">
        <p14:creationId xmlns:p14="http://schemas.microsoft.com/office/powerpoint/2010/main" val="29038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-5806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Optimizing TCOR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286000" y="2475622"/>
          <a:ext cx="4572000" cy="372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Callout 1"/>
          <p:cNvSpPr/>
          <p:nvPr/>
        </p:nvSpPr>
        <p:spPr>
          <a:xfrm>
            <a:off x="6615489" y="3459279"/>
            <a:ext cx="2433096" cy="1918064"/>
          </a:xfrm>
          <a:prstGeom prst="wedgeEllipseCallout">
            <a:avLst>
              <a:gd name="adj1" fmla="val -133618"/>
              <a:gd name="adj2" fmla="val -71228"/>
            </a:avLst>
          </a:prstGeom>
          <a:solidFill>
            <a:srgbClr val="FF99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Insurance Program Design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Premium Negotiation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PML/MFL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Retention Analysis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CAT Modeling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Property Risk Reports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Valuations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18160" y="4755340"/>
            <a:ext cx="2552368" cy="1582309"/>
          </a:xfrm>
          <a:prstGeom prst="wedgeEllipseCallout">
            <a:avLst>
              <a:gd name="adj1" fmla="val 90430"/>
              <a:gd name="adj2" fmla="val -58462"/>
            </a:avLst>
          </a:prstGeom>
          <a:solidFill>
            <a:srgbClr val="FF99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Claim Consulting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Risk Control Consulting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Risk Analysis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Cost of Risk Allocation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Analytics Driven Risk Improvement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29637" y="976545"/>
            <a:ext cx="1958756" cy="1429183"/>
          </a:xfrm>
          <a:prstGeom prst="wedgeEllipseCallout">
            <a:avLst>
              <a:gd name="adj1" fmla="val 153615"/>
              <a:gd name="adj2" fmla="val 80070"/>
            </a:avLst>
          </a:prstGeom>
          <a:solidFill>
            <a:srgbClr val="FF99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Collateral Analysis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Cost Benefit Analysis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TPA Selection/ Management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186293" y="2919111"/>
            <a:ext cx="783201" cy="1269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9494" y="2941579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Direct Premium</a:t>
            </a:r>
          </a:p>
        </p:txBody>
      </p:sp>
      <p:cxnSp>
        <p:nvCxnSpPr>
          <p:cNvPr id="12" name="Straight Connector 11"/>
          <p:cNvCxnSpPr>
            <a:cxnSpLocks/>
            <a:endCxn id="14" idx="1"/>
          </p:cNvCxnSpPr>
          <p:nvPr/>
        </p:nvCxnSpPr>
        <p:spPr>
          <a:xfrm>
            <a:off x="4424904" y="4755340"/>
            <a:ext cx="413464" cy="7515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38368" y="4999063"/>
            <a:ext cx="2134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Medical Payments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Wage Loss and Liability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Allocated Loss Expense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Medical Case Management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Forensic Accounting</a:t>
            </a:r>
          </a:p>
          <a:p>
            <a:endParaRPr lang="en-US" sz="10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238047" y="2067798"/>
            <a:ext cx="2675615" cy="6758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13660" y="1240832"/>
            <a:ext cx="2134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Broker Compensation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Cost of Collateral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Risk Control/Consulting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Claims Administration (TPA or Self-Administered)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Internal Safety, Claims, and RM Administration Costs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Actuarial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08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2653" y="1602299"/>
            <a:ext cx="8782493" cy="3309944"/>
            <a:chOff x="212651" y="1602298"/>
            <a:chExt cx="8782493" cy="3309944"/>
          </a:xfrm>
        </p:grpSpPr>
        <p:grpSp>
          <p:nvGrpSpPr>
            <p:cNvPr id="24" name="Group 23"/>
            <p:cNvGrpSpPr/>
            <p:nvPr/>
          </p:nvGrpSpPr>
          <p:grpSpPr>
            <a:xfrm>
              <a:off x="337139" y="1602298"/>
              <a:ext cx="8450301" cy="3154260"/>
              <a:chOff x="337139" y="1602298"/>
              <a:chExt cx="8450301" cy="315426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37139" y="1602298"/>
                <a:ext cx="8450301" cy="3154260"/>
                <a:chOff x="337139" y="1602298"/>
                <a:chExt cx="8450301" cy="315426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37139" y="1602298"/>
                  <a:ext cx="8450301" cy="3154260"/>
                  <a:chOff x="337139" y="1602298"/>
                  <a:chExt cx="8450301" cy="3154260"/>
                </a:xfrm>
              </p:grpSpPr>
              <p:pic>
                <p:nvPicPr>
                  <p:cNvPr id="20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7139" y="1602298"/>
                    <a:ext cx="8450301" cy="31542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1105234" y="2947249"/>
                    <a:ext cx="1800493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Payable to Loss Fund</a:t>
                    </a:r>
                  </a:p>
                </p:txBody>
              </p:sp>
            </p:grpSp>
            <p:sp>
              <p:nvSpPr>
                <p:cNvPr id="4" name="Rectangle 3"/>
                <p:cNvSpPr/>
                <p:nvPr/>
              </p:nvSpPr>
              <p:spPr>
                <a:xfrm>
                  <a:off x="337140" y="1620474"/>
                  <a:ext cx="8442607" cy="3136084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379307" y="3896139"/>
                <a:ext cx="71559" cy="95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2194559" y="4105523"/>
                <a:ext cx="159026" cy="954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12651" y="4105523"/>
              <a:ext cx="8782493" cy="806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TCOR-Retention Decision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141" y="5015385"/>
            <a:ext cx="8450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fontAlgn="b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Options II, III, and IV include statutory limits.  Option I does not account for catastrophic losses that may exceed WC limits.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832" y="2569617"/>
            <a:ext cx="8442608" cy="204048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CD041F5F-856F-4892-854A-D02463BAF036}"/>
              </a:ext>
            </a:extLst>
          </p:cNvPr>
          <p:cNvSpPr/>
          <p:nvPr/>
        </p:nvSpPr>
        <p:spPr>
          <a:xfrm>
            <a:off x="3680271" y="2357792"/>
            <a:ext cx="1178896" cy="1726544"/>
          </a:xfrm>
          <a:prstGeom prst="flowChartSummingJunction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7141" y="5015384"/>
            <a:ext cx="845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fontAlgn="b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Retention Options vary.</a:t>
            </a:r>
          </a:p>
          <a:p>
            <a:pPr marL="171446" indent="-171446" fontAlgn="b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Premium savings at higher retentions.</a:t>
            </a:r>
          </a:p>
          <a:p>
            <a:pPr marL="171446" indent="-171446" fontAlgn="b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Miscellaneous Expenses do not change regardless of limit and SIR chosen.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3287" y="1602301"/>
            <a:ext cx="8708065" cy="3341843"/>
            <a:chOff x="223284" y="1602298"/>
            <a:chExt cx="8708065" cy="3341843"/>
          </a:xfrm>
        </p:grpSpPr>
        <p:grpSp>
          <p:nvGrpSpPr>
            <p:cNvPr id="6" name="Group 5"/>
            <p:cNvGrpSpPr/>
            <p:nvPr/>
          </p:nvGrpSpPr>
          <p:grpSpPr>
            <a:xfrm>
              <a:off x="337139" y="1602298"/>
              <a:ext cx="8450301" cy="3154260"/>
              <a:chOff x="337139" y="1602298"/>
              <a:chExt cx="8450301" cy="315426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37139" y="1602298"/>
                <a:ext cx="8450301" cy="3154260"/>
                <a:chOff x="337139" y="1602298"/>
                <a:chExt cx="8450301" cy="315426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37139" y="1602298"/>
                  <a:ext cx="8450301" cy="3154260"/>
                  <a:chOff x="337139" y="1602298"/>
                  <a:chExt cx="8450301" cy="3154260"/>
                </a:xfrm>
              </p:grpSpPr>
              <p:pic>
                <p:nvPicPr>
                  <p:cNvPr id="20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7139" y="1602298"/>
                    <a:ext cx="8450301" cy="31542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1105234" y="2947249"/>
                    <a:ext cx="1800493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Payable to Loss Fund</a:t>
                    </a:r>
                  </a:p>
                </p:txBody>
              </p:sp>
            </p:grpSp>
            <p:sp>
              <p:nvSpPr>
                <p:cNvPr id="4" name="Rectangle 3"/>
                <p:cNvSpPr/>
                <p:nvPr/>
              </p:nvSpPr>
              <p:spPr>
                <a:xfrm>
                  <a:off x="337140" y="1620474"/>
                  <a:ext cx="8442607" cy="3136084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3379307" y="3896139"/>
                <a:ext cx="71559" cy="95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flipH="1">
                <a:off x="2194559" y="4105523"/>
                <a:ext cx="159026" cy="954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3284" y="4098998"/>
              <a:ext cx="8708065" cy="845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890053" y="2760441"/>
            <a:ext cx="3897388" cy="204048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90055" y="3652312"/>
            <a:ext cx="3889695" cy="204048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99336" y="3852419"/>
            <a:ext cx="3889695" cy="204048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umming Junction 16">
            <a:extLst>
              <a:ext uri="{FF2B5EF4-FFF2-40B4-BE49-F238E27FC236}">
                <a16:creationId xmlns:a16="http://schemas.microsoft.com/office/drawing/2014/main" id="{19AE7F37-3C13-4DB2-97C6-C33986F9C98B}"/>
              </a:ext>
            </a:extLst>
          </p:cNvPr>
          <p:cNvSpPr/>
          <p:nvPr/>
        </p:nvSpPr>
        <p:spPr>
          <a:xfrm>
            <a:off x="3680271" y="2357792"/>
            <a:ext cx="1178896" cy="1726544"/>
          </a:xfrm>
          <a:prstGeom prst="flowChartSummingJunction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F66A04B-49CC-6834-4799-DEC9F1B4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Utilizing TCOR-Retention Decision</a:t>
            </a:r>
          </a:p>
        </p:txBody>
      </p:sp>
    </p:spTree>
    <p:extLst>
      <p:ext uri="{BB962C8B-B14F-4D97-AF65-F5344CB8AC3E}">
        <p14:creationId xmlns:p14="http://schemas.microsoft.com/office/powerpoint/2010/main" val="14220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Total Cost of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and discuss TCOR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Examine ways to optimize and utilize TCOR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Examine ways to control TCOR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2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687543" y="1898650"/>
            <a:ext cx="3837031" cy="3610435"/>
            <a:chOff x="2687542" y="1898650"/>
            <a:chExt cx="3837030" cy="3610434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542" y="1898650"/>
              <a:ext cx="3837030" cy="3610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687542" y="1898650"/>
              <a:ext cx="3837030" cy="3610434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4">
            <a:extLst>
              <a:ext uri="{FF2B5EF4-FFF2-40B4-BE49-F238E27FC236}">
                <a16:creationId xmlns:a16="http://schemas.microsoft.com/office/drawing/2014/main" id="{E438DFB8-5126-EBB8-649D-967437AA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Utilizing TCOR-Retention Decision</a:t>
            </a:r>
          </a:p>
        </p:txBody>
      </p:sp>
    </p:spTree>
    <p:extLst>
      <p:ext uri="{BB962C8B-B14F-4D97-AF65-F5344CB8AC3E}">
        <p14:creationId xmlns:p14="http://schemas.microsoft.com/office/powerpoint/2010/main" val="356873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7141" y="1602299"/>
            <a:ext cx="8450301" cy="3154260"/>
            <a:chOff x="337139" y="1602298"/>
            <a:chExt cx="8450301" cy="3154260"/>
          </a:xfrm>
        </p:grpSpPr>
        <p:grpSp>
          <p:nvGrpSpPr>
            <p:cNvPr id="7" name="Group 6"/>
            <p:cNvGrpSpPr/>
            <p:nvPr/>
          </p:nvGrpSpPr>
          <p:grpSpPr>
            <a:xfrm>
              <a:off x="337139" y="1602298"/>
              <a:ext cx="8450301" cy="3154260"/>
              <a:chOff x="337139" y="1602298"/>
              <a:chExt cx="8450301" cy="315426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37139" y="1602298"/>
                <a:ext cx="8450301" cy="3154260"/>
                <a:chOff x="337139" y="1602298"/>
                <a:chExt cx="8450301" cy="3154260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139" y="1602298"/>
                  <a:ext cx="8450301" cy="3154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1105234" y="2947249"/>
                  <a:ext cx="1800493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Payable to Loss Fund</a:t>
                  </a:r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337140" y="1620474"/>
                <a:ext cx="8442607" cy="3136084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3379307" y="3896139"/>
              <a:ext cx="71559" cy="95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2194559" y="4105523"/>
              <a:ext cx="159026" cy="954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7141" y="5015385"/>
            <a:ext cx="8450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fontAlgn="b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Expected Losses at higher retentions based on client’s own loss data.</a:t>
            </a:r>
          </a:p>
          <a:p>
            <a:pPr marL="171446" indent="-171446" fontAlgn="b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Premium savings at higher retentions. </a:t>
            </a:r>
          </a:p>
          <a:p>
            <a:pPr marL="171446" indent="-171446" fontAlgn="b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Premiums to be paid into reserve fund were calculated by actuaries based on different retentions less investment income.</a:t>
            </a:r>
          </a:p>
          <a:p>
            <a:pPr marL="171446" indent="-171446" fontAlgn="b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5404" y="3433895"/>
            <a:ext cx="3905047" cy="184559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82395" y="3642222"/>
            <a:ext cx="3905047" cy="184559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82396" y="4086971"/>
            <a:ext cx="3897355" cy="20260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75404" y="2971104"/>
            <a:ext cx="3905047" cy="229299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6207855" y="100670"/>
            <a:ext cx="2332140" cy="578841"/>
          </a:xfrm>
          <a:prstGeom prst="wedgeEllipseCallout">
            <a:avLst>
              <a:gd name="adj1" fmla="val -60680"/>
              <a:gd name="adj2" fmla="val 54524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$82,000 @ $1.25m SIR $165,000 @ $1.5m SIR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6834920" y="1132515"/>
            <a:ext cx="2309083" cy="377504"/>
          </a:xfrm>
          <a:prstGeom prst="wedgeEllipseCallout">
            <a:avLst>
              <a:gd name="adj1" fmla="val 8491"/>
              <a:gd name="adj2" fmla="val 635029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($153,584) @ $1.25m SIR</a:t>
            </a:r>
            <a:br>
              <a:rPr lang="en-US" sz="1000" b="1" dirty="0"/>
            </a:br>
            <a:r>
              <a:rPr lang="en-US" sz="1000" b="1" dirty="0"/>
              <a:t>($213,493) @ $1.5m SIR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6718854" y="1620475"/>
            <a:ext cx="2425148" cy="377504"/>
          </a:xfrm>
          <a:prstGeom prst="wedgeEllipseCallout">
            <a:avLst>
              <a:gd name="adj1" fmla="val -38389"/>
              <a:gd name="adj2" fmla="val 61327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$71,584 higher @ $1.m SIR</a:t>
            </a:r>
          </a:p>
          <a:p>
            <a:pPr algn="ctr"/>
            <a:r>
              <a:rPr lang="en-US" sz="1000" b="1" dirty="0"/>
              <a:t>$23,092 higher @ $1.5m SIR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49133" y="2306973"/>
            <a:ext cx="1308683" cy="2449587"/>
          </a:xfrm>
          <a:prstGeom prst="rect">
            <a:avLst/>
          </a:prstGeom>
          <a:noFill/>
          <a:ln w="60325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045" y="4105527"/>
            <a:ext cx="8782493" cy="814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83B12D56-A6B9-9EFC-ADFE-0FA25D26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Utilizing TCOR-Retention Decision</a:t>
            </a:r>
          </a:p>
        </p:txBody>
      </p:sp>
    </p:spTree>
    <p:extLst>
      <p:ext uri="{BB962C8B-B14F-4D97-AF65-F5344CB8AC3E}">
        <p14:creationId xmlns:p14="http://schemas.microsoft.com/office/powerpoint/2010/main" val="22724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22" grpId="0" animBg="1"/>
      <p:bldP spid="15" grpId="0" animBg="1"/>
      <p:bldP spid="18" grpId="0" animBg="1"/>
      <p:bldP spid="20" grpId="0" animBg="1"/>
      <p:bldP spid="1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F249-17D1-45BB-A50F-C8F07BB3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7" y="344358"/>
            <a:ext cx="7886700" cy="1325563"/>
          </a:xfrm>
        </p:spPr>
        <p:txBody>
          <a:bodyPr/>
          <a:lstStyle/>
          <a:p>
            <a:r>
              <a:rPr lang="en-US" dirty="0"/>
              <a:t>Utilizing TCOR—Market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333BB-320D-A99A-294A-189BD14F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9815D-5C21-4B0D-9351-83D9CB0A5A61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DD52098-260E-42EB-7BAE-2B319AB7F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642952"/>
              </p:ext>
            </p:extLst>
          </p:nvPr>
        </p:nvGraphicFramePr>
        <p:xfrm>
          <a:off x="258185" y="1197638"/>
          <a:ext cx="8552328" cy="456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F0DBD74-B42F-B76A-063F-C10FF6EE910E}"/>
              </a:ext>
            </a:extLst>
          </p:cNvPr>
          <p:cNvSpPr/>
          <p:nvPr/>
        </p:nvSpPr>
        <p:spPr>
          <a:xfrm>
            <a:off x="4356846" y="1263086"/>
            <a:ext cx="4894731" cy="3948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31A78C-1FB1-BFFA-00C0-1AE6C3084D5D}"/>
              </a:ext>
            </a:extLst>
          </p:cNvPr>
          <p:cNvSpPr/>
          <p:nvPr/>
        </p:nvSpPr>
        <p:spPr>
          <a:xfrm>
            <a:off x="138953" y="1415486"/>
            <a:ext cx="4894731" cy="3948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333BB-320D-A99A-294A-189BD14F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9815D-5C21-4B0D-9351-83D9CB0A5A61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DD52098-260E-42EB-7BAE-2B319AB7F8D8}"/>
              </a:ext>
            </a:extLst>
          </p:cNvPr>
          <p:cNvGraphicFramePr/>
          <p:nvPr/>
        </p:nvGraphicFramePr>
        <p:xfrm>
          <a:off x="258185" y="321236"/>
          <a:ext cx="8552328" cy="456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E1A7FB7-F8E4-F9A0-E049-E55DB8BF8B59}"/>
              </a:ext>
            </a:extLst>
          </p:cNvPr>
          <p:cNvGrpSpPr/>
          <p:nvPr/>
        </p:nvGrpSpPr>
        <p:grpSpPr>
          <a:xfrm>
            <a:off x="2130014" y="3064559"/>
            <a:ext cx="4900107" cy="1566607"/>
            <a:chOff x="2130014" y="3064559"/>
            <a:chExt cx="4900107" cy="1566607"/>
          </a:xfrm>
        </p:grpSpPr>
        <p:sp>
          <p:nvSpPr>
            <p:cNvPr id="3" name="Arrow: Curved Up 2">
              <a:extLst>
                <a:ext uri="{FF2B5EF4-FFF2-40B4-BE49-F238E27FC236}">
                  <a16:creationId xmlns:a16="http://schemas.microsoft.com/office/drawing/2014/main" id="{71EB9D89-DA59-36F7-6A6B-F8125CD3F2CD}"/>
                </a:ext>
              </a:extLst>
            </p:cNvPr>
            <p:cNvSpPr/>
            <p:nvPr/>
          </p:nvSpPr>
          <p:spPr>
            <a:xfrm>
              <a:off x="2130014" y="3151991"/>
              <a:ext cx="1828800" cy="925157"/>
            </a:xfrm>
            <a:prstGeom prst="curvedUpArrow">
              <a:avLst>
                <a:gd name="adj1" fmla="val 15919"/>
                <a:gd name="adj2" fmla="val 76163"/>
                <a:gd name="adj3" fmla="val 3081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Arrow: Curved Up 4">
              <a:extLst>
                <a:ext uri="{FF2B5EF4-FFF2-40B4-BE49-F238E27FC236}">
                  <a16:creationId xmlns:a16="http://schemas.microsoft.com/office/drawing/2014/main" id="{3789D225-06A3-A4D8-527E-4C5055794024}"/>
                </a:ext>
              </a:extLst>
            </p:cNvPr>
            <p:cNvSpPr/>
            <p:nvPr/>
          </p:nvSpPr>
          <p:spPr>
            <a:xfrm>
              <a:off x="2194560" y="3429000"/>
              <a:ext cx="3264945" cy="925157"/>
            </a:xfrm>
            <a:prstGeom prst="curvedUpArrow">
              <a:avLst>
                <a:gd name="adj1" fmla="val 15919"/>
                <a:gd name="adj2" fmla="val 76163"/>
                <a:gd name="adj3" fmla="val 3081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Curved Up 5">
              <a:extLst>
                <a:ext uri="{FF2B5EF4-FFF2-40B4-BE49-F238E27FC236}">
                  <a16:creationId xmlns:a16="http://schemas.microsoft.com/office/drawing/2014/main" id="{AE84ED93-428B-55E9-7E27-EF1A9814AD3F}"/>
                </a:ext>
              </a:extLst>
            </p:cNvPr>
            <p:cNvSpPr/>
            <p:nvPr/>
          </p:nvSpPr>
          <p:spPr>
            <a:xfrm>
              <a:off x="2280620" y="3706009"/>
              <a:ext cx="4749501" cy="925157"/>
            </a:xfrm>
            <a:prstGeom prst="curvedUpArrow">
              <a:avLst>
                <a:gd name="adj1" fmla="val 15919"/>
                <a:gd name="adj2" fmla="val 76163"/>
                <a:gd name="adj3" fmla="val 3081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Arrow: Curved Up 8">
              <a:extLst>
                <a:ext uri="{FF2B5EF4-FFF2-40B4-BE49-F238E27FC236}">
                  <a16:creationId xmlns:a16="http://schemas.microsoft.com/office/drawing/2014/main" id="{F2FB969C-E35F-0CCA-EAB8-E2FDC198DDEB}"/>
                </a:ext>
              </a:extLst>
            </p:cNvPr>
            <p:cNvSpPr/>
            <p:nvPr/>
          </p:nvSpPr>
          <p:spPr>
            <a:xfrm>
              <a:off x="2162287" y="3064559"/>
              <a:ext cx="699247" cy="925157"/>
            </a:xfrm>
            <a:prstGeom prst="curvedUpArrow">
              <a:avLst>
                <a:gd name="adj1" fmla="val 15919"/>
                <a:gd name="adj2" fmla="val 76163"/>
                <a:gd name="adj3" fmla="val 3081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89B9855-2923-5559-83C2-8A13BA96A22C}"/>
              </a:ext>
            </a:extLst>
          </p:cNvPr>
          <p:cNvSpPr/>
          <p:nvPr/>
        </p:nvSpPr>
        <p:spPr>
          <a:xfrm>
            <a:off x="1125970" y="2839333"/>
            <a:ext cx="1269401" cy="4087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Parent Co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D9B0E-D6C8-06E4-C8C5-C30D17B9B09F}"/>
              </a:ext>
            </a:extLst>
          </p:cNvPr>
          <p:cNvSpPr/>
          <p:nvPr/>
        </p:nvSpPr>
        <p:spPr>
          <a:xfrm>
            <a:off x="2963726" y="1134933"/>
            <a:ext cx="1446910" cy="2493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D6C74B-40EF-08D7-044E-E7D0497BACF8}"/>
              </a:ext>
            </a:extLst>
          </p:cNvPr>
          <p:cNvSpPr/>
          <p:nvPr/>
        </p:nvSpPr>
        <p:spPr>
          <a:xfrm>
            <a:off x="4428562" y="1287333"/>
            <a:ext cx="1446910" cy="2493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E0E502-4CCB-0EB9-F66A-6B5B4001F78B}"/>
              </a:ext>
            </a:extLst>
          </p:cNvPr>
          <p:cNvSpPr/>
          <p:nvPr/>
        </p:nvSpPr>
        <p:spPr>
          <a:xfrm>
            <a:off x="5840506" y="1612632"/>
            <a:ext cx="3004973" cy="2493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770F38D-6ED6-38F2-BD69-49F2DE38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7" y="344358"/>
            <a:ext cx="7886700" cy="1325563"/>
          </a:xfrm>
        </p:spPr>
        <p:txBody>
          <a:bodyPr/>
          <a:lstStyle/>
          <a:p>
            <a:r>
              <a:rPr lang="en-US" dirty="0"/>
              <a:t>Utilizing TCOR—Market Access</a:t>
            </a:r>
          </a:p>
        </p:txBody>
      </p:sp>
    </p:spTree>
    <p:extLst>
      <p:ext uri="{BB962C8B-B14F-4D97-AF65-F5344CB8AC3E}">
        <p14:creationId xmlns:p14="http://schemas.microsoft.com/office/powerpoint/2010/main" val="37956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C473-4803-252C-55BB-C9FB58ED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TCOR—Market Access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84F271-58E3-891F-A65B-D0E5A12AA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31879"/>
              </p:ext>
            </p:extLst>
          </p:nvPr>
        </p:nvGraphicFramePr>
        <p:xfrm>
          <a:off x="-112669" y="1716346"/>
          <a:ext cx="9247616" cy="4294072"/>
        </p:xfrm>
        <a:graphic>
          <a:graphicData uri="http://schemas.openxmlformats.org/drawingml/2006/table">
            <a:tbl>
              <a:tblPr/>
              <a:tblGrid>
                <a:gridCol w="2593014">
                  <a:extLst>
                    <a:ext uri="{9D8B030D-6E8A-4147-A177-3AD203B41FA5}">
                      <a16:colId xmlns:a16="http://schemas.microsoft.com/office/drawing/2014/main" val="2103283288"/>
                    </a:ext>
                  </a:extLst>
                </a:gridCol>
                <a:gridCol w="187901">
                  <a:extLst>
                    <a:ext uri="{9D8B030D-6E8A-4147-A177-3AD203B41FA5}">
                      <a16:colId xmlns:a16="http://schemas.microsoft.com/office/drawing/2014/main" val="1787888005"/>
                    </a:ext>
                  </a:extLst>
                </a:gridCol>
                <a:gridCol w="517661">
                  <a:extLst>
                    <a:ext uri="{9D8B030D-6E8A-4147-A177-3AD203B41FA5}">
                      <a16:colId xmlns:a16="http://schemas.microsoft.com/office/drawing/2014/main" val="3924646139"/>
                    </a:ext>
                  </a:extLst>
                </a:gridCol>
                <a:gridCol w="93014">
                  <a:extLst>
                    <a:ext uri="{9D8B030D-6E8A-4147-A177-3AD203B41FA5}">
                      <a16:colId xmlns:a16="http://schemas.microsoft.com/office/drawing/2014/main" val="3817740552"/>
                    </a:ext>
                  </a:extLst>
                </a:gridCol>
                <a:gridCol w="1052246">
                  <a:extLst>
                    <a:ext uri="{9D8B030D-6E8A-4147-A177-3AD203B41FA5}">
                      <a16:colId xmlns:a16="http://schemas.microsoft.com/office/drawing/2014/main" val="2655742485"/>
                    </a:ext>
                  </a:extLst>
                </a:gridCol>
                <a:gridCol w="210440">
                  <a:extLst>
                    <a:ext uri="{9D8B030D-6E8A-4147-A177-3AD203B41FA5}">
                      <a16:colId xmlns:a16="http://schemas.microsoft.com/office/drawing/2014/main" val="3586688039"/>
                    </a:ext>
                  </a:extLst>
                </a:gridCol>
                <a:gridCol w="2593014">
                  <a:extLst>
                    <a:ext uri="{9D8B030D-6E8A-4147-A177-3AD203B41FA5}">
                      <a16:colId xmlns:a16="http://schemas.microsoft.com/office/drawing/2014/main" val="2959633087"/>
                    </a:ext>
                  </a:extLst>
                </a:gridCol>
                <a:gridCol w="187901">
                  <a:extLst>
                    <a:ext uri="{9D8B030D-6E8A-4147-A177-3AD203B41FA5}">
                      <a16:colId xmlns:a16="http://schemas.microsoft.com/office/drawing/2014/main" val="3497988124"/>
                    </a:ext>
                  </a:extLst>
                </a:gridCol>
                <a:gridCol w="500289">
                  <a:extLst>
                    <a:ext uri="{9D8B030D-6E8A-4147-A177-3AD203B41FA5}">
                      <a16:colId xmlns:a16="http://schemas.microsoft.com/office/drawing/2014/main" val="4070258136"/>
                    </a:ext>
                  </a:extLst>
                </a:gridCol>
                <a:gridCol w="110386">
                  <a:extLst>
                    <a:ext uri="{9D8B030D-6E8A-4147-A177-3AD203B41FA5}">
                      <a16:colId xmlns:a16="http://schemas.microsoft.com/office/drawing/2014/main" val="3518061299"/>
                    </a:ext>
                  </a:extLst>
                </a:gridCol>
                <a:gridCol w="1201750">
                  <a:extLst>
                    <a:ext uri="{9D8B030D-6E8A-4147-A177-3AD203B41FA5}">
                      <a16:colId xmlns:a16="http://schemas.microsoft.com/office/drawing/2014/main" val="425986852"/>
                    </a:ext>
                  </a:extLst>
                </a:gridCol>
              </a:tblGrid>
              <a:tr h="330877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56264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Prior Broker Fee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 $   65,000 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New Broker Fee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</a:rPr>
                        <a:t> $   75,000 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872268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Cyber Premium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$ 805,000 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Cyber Premium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$ 752,500 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065212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Owned Domestic Intermediary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7.5%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   52,500 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Domestic Intermediary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0.0%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          -   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825422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Owned London Broker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7.5%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   52,500 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Owned London Broker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7.5%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   52,500 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387820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Broker Total Compensation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$ 170,000 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Broker Total Compensation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60425" algn="l"/>
                        </a:tabLs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$ 127,500 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122551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1767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80856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675041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21154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Premium Savings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-6.98%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66177"/>
                  </a:ext>
                </a:extLst>
              </a:tr>
              <a:tr h="33087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 Savings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-4.94%</a:t>
                      </a: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1" marR="4971" marT="4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06208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B64E9B-2D3B-B589-07B8-566EBB8D3DB6}"/>
              </a:ext>
            </a:extLst>
          </p:cNvPr>
          <p:cNvSpPr/>
          <p:nvPr/>
        </p:nvSpPr>
        <p:spPr>
          <a:xfrm>
            <a:off x="723070" y="4196495"/>
            <a:ext cx="4894731" cy="1914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BBAD08-F429-BDDF-8AAE-7F5EACD34EE3}"/>
              </a:ext>
            </a:extLst>
          </p:cNvPr>
          <p:cNvSpPr/>
          <p:nvPr/>
        </p:nvSpPr>
        <p:spPr>
          <a:xfrm>
            <a:off x="461283" y="1934701"/>
            <a:ext cx="4000567" cy="438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AD92E3-B861-5B71-CB5C-01742EA4599A}"/>
              </a:ext>
            </a:extLst>
          </p:cNvPr>
          <p:cNvSpPr/>
          <p:nvPr/>
        </p:nvSpPr>
        <p:spPr>
          <a:xfrm>
            <a:off x="84487" y="2716038"/>
            <a:ext cx="4377363" cy="1555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363386-6FF4-700F-D319-D1F58149156E}"/>
              </a:ext>
            </a:extLst>
          </p:cNvPr>
          <p:cNvSpPr/>
          <p:nvPr/>
        </p:nvSpPr>
        <p:spPr>
          <a:xfrm>
            <a:off x="396655" y="2463247"/>
            <a:ext cx="4000567" cy="300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29327-886E-D671-243C-635F0D47FA68}"/>
              </a:ext>
            </a:extLst>
          </p:cNvPr>
          <p:cNvSpPr/>
          <p:nvPr/>
        </p:nvSpPr>
        <p:spPr>
          <a:xfrm>
            <a:off x="4906546" y="2373517"/>
            <a:ext cx="4000567" cy="54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1D0F17-2DFD-77ED-6734-80BFFB3F6C31}"/>
              </a:ext>
            </a:extLst>
          </p:cNvPr>
          <p:cNvSpPr/>
          <p:nvPr/>
        </p:nvSpPr>
        <p:spPr>
          <a:xfrm>
            <a:off x="4807390" y="2716039"/>
            <a:ext cx="4252123" cy="158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27CF8-0A1D-B268-F8CE-25FD60F7CE73}"/>
              </a:ext>
            </a:extLst>
          </p:cNvPr>
          <p:cNvSpPr/>
          <p:nvPr/>
        </p:nvSpPr>
        <p:spPr>
          <a:xfrm>
            <a:off x="4971174" y="2067913"/>
            <a:ext cx="4000567" cy="395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182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4F6E0-B7CE-471B-84B1-4036FC82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Utilizing TCOR – </a:t>
            </a:r>
            <a:r>
              <a:rPr lang="en-US" sz="4300" dirty="0"/>
              <a:t>Broker Selection</a:t>
            </a:r>
            <a:endParaRPr lang="en-US" sz="4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698732-87DA-4E77-A714-D04D17984AA3}"/>
              </a:ext>
            </a:extLst>
          </p:cNvPr>
          <p:cNvGraphicFramePr>
            <a:graphicFrameLocks noGrp="1"/>
          </p:cNvGraphicFramePr>
          <p:nvPr/>
        </p:nvGraphicFramePr>
        <p:xfrm>
          <a:off x="1292251" y="1223779"/>
          <a:ext cx="6650182" cy="5283822"/>
        </p:xfrm>
        <a:graphic>
          <a:graphicData uri="http://schemas.openxmlformats.org/drawingml/2006/table">
            <a:tbl>
              <a:tblPr/>
              <a:tblGrid>
                <a:gridCol w="1717801">
                  <a:extLst>
                    <a:ext uri="{9D8B030D-6E8A-4147-A177-3AD203B41FA5}">
                      <a16:colId xmlns:a16="http://schemas.microsoft.com/office/drawing/2014/main" val="4054655992"/>
                    </a:ext>
                  </a:extLst>
                </a:gridCol>
                <a:gridCol w="1811330">
                  <a:extLst>
                    <a:ext uri="{9D8B030D-6E8A-4147-A177-3AD203B41FA5}">
                      <a16:colId xmlns:a16="http://schemas.microsoft.com/office/drawing/2014/main" val="1801304152"/>
                    </a:ext>
                  </a:extLst>
                </a:gridCol>
                <a:gridCol w="1639874">
                  <a:extLst>
                    <a:ext uri="{9D8B030D-6E8A-4147-A177-3AD203B41FA5}">
                      <a16:colId xmlns:a16="http://schemas.microsoft.com/office/drawing/2014/main" val="327269657"/>
                    </a:ext>
                  </a:extLst>
                </a:gridCol>
                <a:gridCol w="1481177">
                  <a:extLst>
                    <a:ext uri="{9D8B030D-6E8A-4147-A177-3AD203B41FA5}">
                      <a16:colId xmlns:a16="http://schemas.microsoft.com/office/drawing/2014/main" val="3375367363"/>
                    </a:ext>
                  </a:extLst>
                </a:gridCol>
              </a:tblGrid>
              <a:tr h="12271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189708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Broker A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Broker B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Broker C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4967"/>
                  </a:ext>
                </a:extLst>
              </a:tr>
              <a:tr h="446462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Fee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$100,000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$65,000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$90,000 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178373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Qualifications - 30%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264307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Experience - 20%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362608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Approach/Plan - 25%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262666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References - 15%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397197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Score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098437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- 10%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451466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Score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710923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67035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982203"/>
                  </a:ext>
                </a:extLst>
              </a:tr>
              <a:tr h="162094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67528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Broker A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Broker B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655528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 Control Recommendations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√ 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424544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SOV improvements 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√ 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821251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Market Access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√ 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356867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Owned Intermediary*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√ 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546125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Premium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$1,100,000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766246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 of Risk - Property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$1,100,000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$1,165,000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662803"/>
                  </a:ext>
                </a:extLst>
              </a:tr>
              <a:tr h="236465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Broker Compensation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$175,000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68015"/>
                  </a:ext>
                </a:extLst>
              </a:tr>
              <a:tr h="162094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*standard intermediary compensation ranges from 5-12%.  10% was used in this example..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9" marR="4789" marT="4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47515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04C76DF-DDCA-4396-820A-0FB3FD29B3AE}"/>
              </a:ext>
            </a:extLst>
          </p:cNvPr>
          <p:cNvSpPr/>
          <p:nvPr/>
        </p:nvSpPr>
        <p:spPr>
          <a:xfrm>
            <a:off x="1163782" y="4228209"/>
            <a:ext cx="6461257" cy="196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BF522-CB39-41B9-AF61-2886512B0F8B}"/>
              </a:ext>
            </a:extLst>
          </p:cNvPr>
          <p:cNvSpPr/>
          <p:nvPr/>
        </p:nvSpPr>
        <p:spPr>
          <a:xfrm>
            <a:off x="967299" y="3234406"/>
            <a:ext cx="7126275" cy="77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815ED-F7C4-465C-A4E1-E4FF698E47E4}"/>
              </a:ext>
            </a:extLst>
          </p:cNvPr>
          <p:cNvSpPr/>
          <p:nvPr/>
        </p:nvSpPr>
        <p:spPr>
          <a:xfrm>
            <a:off x="1271393" y="1284691"/>
            <a:ext cx="6733309" cy="77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4AD9B-86BE-453D-ADB2-38EC8400088F}"/>
              </a:ext>
            </a:extLst>
          </p:cNvPr>
          <p:cNvSpPr/>
          <p:nvPr/>
        </p:nvSpPr>
        <p:spPr>
          <a:xfrm>
            <a:off x="1078136" y="2047955"/>
            <a:ext cx="7126275" cy="1186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CB2AE3-93F0-461F-B7CF-CB0EBA09B8F7}"/>
              </a:ext>
            </a:extLst>
          </p:cNvPr>
          <p:cNvSpPr/>
          <p:nvPr/>
        </p:nvSpPr>
        <p:spPr>
          <a:xfrm>
            <a:off x="1163782" y="6121190"/>
            <a:ext cx="5312588" cy="416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2E5EE-A8BA-4F04-A032-CDAF1F178EF5}"/>
              </a:ext>
            </a:extLst>
          </p:cNvPr>
          <p:cNvSpPr/>
          <p:nvPr/>
        </p:nvSpPr>
        <p:spPr>
          <a:xfrm>
            <a:off x="3007696" y="4273999"/>
            <a:ext cx="1821243" cy="237618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814F-CFB6-926C-38B8-96976C63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TCOR - Valuations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0" y="1896272"/>
            <a:ext cx="113682" cy="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00000000-0008-0000-0300-00000D000000}"/>
              </a:ext>
            </a:extLst>
          </p:cNvPr>
          <p:cNvSpPr txBox="1"/>
          <p:nvPr/>
        </p:nvSpPr>
        <p:spPr>
          <a:xfrm>
            <a:off x="4393158" y="1907394"/>
            <a:ext cx="188852" cy="5905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300-00000B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08" y="3653635"/>
            <a:ext cx="113682" cy="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300-000010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08" y="3653635"/>
            <a:ext cx="113682" cy="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300-00001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08" y="3653635"/>
            <a:ext cx="113682" cy="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300-00001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08" y="3653635"/>
            <a:ext cx="113682" cy="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00000-0008-0000-0300-000018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08" y="3653635"/>
            <a:ext cx="113682" cy="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300-000019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08" y="3653635"/>
            <a:ext cx="113682" cy="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00000-0008-0000-0300-00001C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08" y="3653635"/>
            <a:ext cx="113682" cy="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0300-00001D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08" y="3653635"/>
            <a:ext cx="113682" cy="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719F18-AF7B-CB89-6B32-B7C5D2E06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254"/>
            <a:ext cx="9144000" cy="26510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CED99D-F967-59F1-AE99-185D8D108211}"/>
              </a:ext>
            </a:extLst>
          </p:cNvPr>
          <p:cNvSpPr/>
          <p:nvPr/>
        </p:nvSpPr>
        <p:spPr>
          <a:xfrm>
            <a:off x="2995749" y="2348084"/>
            <a:ext cx="400594" cy="100148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C4F1D7-5560-5042-57A1-9D3AE173AF1B}"/>
              </a:ext>
            </a:extLst>
          </p:cNvPr>
          <p:cNvSpPr/>
          <p:nvPr/>
        </p:nvSpPr>
        <p:spPr>
          <a:xfrm>
            <a:off x="2995748" y="3349570"/>
            <a:ext cx="458651" cy="20729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6189A1-5490-BFD0-50F2-9CD8A57E6B4F}"/>
              </a:ext>
            </a:extLst>
          </p:cNvPr>
          <p:cNvSpPr/>
          <p:nvPr/>
        </p:nvSpPr>
        <p:spPr>
          <a:xfrm>
            <a:off x="5272037" y="3556867"/>
            <a:ext cx="531453" cy="33621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FDD76-BFD7-A37E-5DA1-4B6F9C42D493}"/>
              </a:ext>
            </a:extLst>
          </p:cNvPr>
          <p:cNvSpPr/>
          <p:nvPr/>
        </p:nvSpPr>
        <p:spPr>
          <a:xfrm>
            <a:off x="2995749" y="3549985"/>
            <a:ext cx="458651" cy="33621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9E5669-4611-BEE5-92BA-23525D7C6EBB}"/>
              </a:ext>
            </a:extLst>
          </p:cNvPr>
          <p:cNvSpPr/>
          <p:nvPr/>
        </p:nvSpPr>
        <p:spPr>
          <a:xfrm>
            <a:off x="2995750" y="3904357"/>
            <a:ext cx="458651" cy="33621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D15425-88E6-AB44-732A-9B7EB2638951}"/>
              </a:ext>
            </a:extLst>
          </p:cNvPr>
          <p:cNvSpPr/>
          <p:nvPr/>
        </p:nvSpPr>
        <p:spPr>
          <a:xfrm>
            <a:off x="5272037" y="3895880"/>
            <a:ext cx="531453" cy="33621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2B117-CB72-D4AC-4A1A-00A4543AF5FD}"/>
              </a:ext>
            </a:extLst>
          </p:cNvPr>
          <p:cNvSpPr/>
          <p:nvPr/>
        </p:nvSpPr>
        <p:spPr>
          <a:xfrm>
            <a:off x="5272037" y="2348084"/>
            <a:ext cx="531452" cy="100148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95FCFA-7793-573C-504F-035E8BDBD5D1}"/>
              </a:ext>
            </a:extLst>
          </p:cNvPr>
          <p:cNvSpPr/>
          <p:nvPr/>
        </p:nvSpPr>
        <p:spPr>
          <a:xfrm>
            <a:off x="5289008" y="3348170"/>
            <a:ext cx="514482" cy="20729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AFA9B-0871-3C86-8E10-C14B63FBE67C}"/>
              </a:ext>
            </a:extLst>
          </p:cNvPr>
          <p:cNvSpPr txBox="1"/>
          <p:nvPr/>
        </p:nvSpPr>
        <p:spPr>
          <a:xfrm>
            <a:off x="988142" y="4517147"/>
            <a:ext cx="40813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Margin Clause = 110%</a:t>
            </a:r>
          </a:p>
          <a:p>
            <a:r>
              <a:rPr lang="en-US" dirty="0"/>
              <a:t>$3,081,819 reported value</a:t>
            </a:r>
          </a:p>
          <a:p>
            <a:r>
              <a:rPr lang="en-US" dirty="0"/>
              <a:t>$3,390,000 insurance reimbursement</a:t>
            </a:r>
          </a:p>
          <a:p>
            <a:r>
              <a:rPr lang="en-US" dirty="0"/>
              <a:t>$5,704,060 = true replacement cost value</a:t>
            </a:r>
          </a:p>
          <a:p>
            <a:r>
              <a:rPr lang="en-US" dirty="0">
                <a:solidFill>
                  <a:srgbClr val="FF0000"/>
                </a:solidFill>
              </a:rPr>
              <a:t>$2,314,060 Cost to the Insured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9B5EC0-198A-89DC-9045-44D502778613}"/>
              </a:ext>
            </a:extLst>
          </p:cNvPr>
          <p:cNvSpPr/>
          <p:nvPr/>
        </p:nvSpPr>
        <p:spPr>
          <a:xfrm>
            <a:off x="0" y="2684684"/>
            <a:ext cx="9144000" cy="16077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4. Examine ways to control TCOR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58" y="1308498"/>
            <a:ext cx="6440555" cy="45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2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TCOR - Reduce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37762" y="1341784"/>
            <a:ext cx="4142631" cy="8355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" y="1343114"/>
            <a:ext cx="4588928" cy="4373217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" name="Rectangle 2"/>
          <p:cNvSpPr/>
          <p:nvPr/>
        </p:nvSpPr>
        <p:spPr>
          <a:xfrm>
            <a:off x="4937762" y="1942945"/>
            <a:ext cx="414263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7" indent="-457189">
              <a:buSzPct val="50000"/>
              <a:buFont typeface="Wingdings" panose="05000000000000000000" pitchFamily="2" charset="2"/>
              <a:buChar char="§"/>
            </a:pPr>
            <a:r>
              <a:rPr lang="en-US" sz="2800" dirty="0"/>
              <a:t>Safety</a:t>
            </a:r>
          </a:p>
          <a:p>
            <a:pPr marL="457177" indent="-457189">
              <a:buSzPct val="50000"/>
              <a:buFont typeface="Wingdings" panose="05000000000000000000" pitchFamily="2" charset="2"/>
              <a:buChar char="§"/>
            </a:pPr>
            <a:r>
              <a:rPr lang="en-US" sz="2800" dirty="0"/>
              <a:t>Risk Control</a:t>
            </a:r>
          </a:p>
          <a:p>
            <a:pPr marL="457177" indent="-457189">
              <a:buSzPct val="50000"/>
              <a:buFont typeface="Wingdings" panose="05000000000000000000" pitchFamily="2" charset="2"/>
              <a:buChar char="§"/>
            </a:pPr>
            <a:r>
              <a:rPr lang="en-US" sz="2800" dirty="0"/>
              <a:t>Engineering</a:t>
            </a:r>
          </a:p>
          <a:p>
            <a:pPr marL="457177" indent="-457189">
              <a:buSzPct val="50000"/>
              <a:buFont typeface="Wingdings" panose="05000000000000000000" pitchFamily="2" charset="2"/>
              <a:buChar char="§"/>
            </a:pPr>
            <a:r>
              <a:rPr lang="en-US" sz="2800" dirty="0"/>
              <a:t>Loss Drivers</a:t>
            </a:r>
          </a:p>
          <a:p>
            <a:pPr marL="914377" lvl="1" indent="-457189">
              <a:buSzPct val="50000"/>
              <a:buFont typeface="Wingdings" panose="05000000000000000000" pitchFamily="2" charset="2"/>
              <a:buChar char="§"/>
            </a:pPr>
            <a:r>
              <a:rPr lang="en-US" sz="2400" dirty="0"/>
              <a:t>MVA</a:t>
            </a:r>
          </a:p>
          <a:p>
            <a:pPr marL="914377" lvl="1" indent="-457189">
              <a:buSzPct val="50000"/>
              <a:buFont typeface="Wingdings" panose="05000000000000000000" pitchFamily="2" charset="2"/>
              <a:buChar char="§"/>
            </a:pPr>
            <a:r>
              <a:rPr lang="en-US" sz="2400" dirty="0"/>
              <a:t>Material Handling</a:t>
            </a:r>
          </a:p>
          <a:p>
            <a:pPr marL="914377" lvl="1" indent="-457189">
              <a:buSzPct val="50000"/>
              <a:buFont typeface="Wingdings" panose="05000000000000000000" pitchFamily="2" charset="2"/>
              <a:buChar char="§"/>
            </a:pPr>
            <a:r>
              <a:rPr lang="en-US" sz="2400" dirty="0"/>
              <a:t>Slip/Falls</a:t>
            </a:r>
          </a:p>
          <a:p>
            <a:pPr marL="914377" lvl="1" indent="-457189">
              <a:buSzPct val="50000"/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54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Controlling TCOR - Reduce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8" y="1569147"/>
            <a:ext cx="3038748" cy="2019874"/>
          </a:xfrm>
          <a:effectLst>
            <a:reflection blurRad="6350" stA="50000" endA="300" endPos="55500" dist="50800" dir="5400000" sy="-100000" algn="bl" rotWithShape="0"/>
            <a:softEdge rad="2032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00550" y="1325563"/>
            <a:ext cx="3886200" cy="4351338"/>
          </a:xfrm>
        </p:spPr>
        <p:txBody>
          <a:bodyPr>
            <a:noAutofit/>
          </a:bodyPr>
          <a:lstStyle/>
          <a:p>
            <a:r>
              <a:rPr lang="en-US" sz="2400" dirty="0"/>
              <a:t>Claims Management</a:t>
            </a:r>
          </a:p>
          <a:p>
            <a:pPr lvl="1"/>
            <a:r>
              <a:rPr lang="en-US" sz="2000" dirty="0"/>
              <a:t>Require 1</a:t>
            </a:r>
            <a:r>
              <a:rPr lang="en-US" sz="2000" baseline="30000" dirty="0"/>
              <a:t>st</a:t>
            </a:r>
            <a:r>
              <a:rPr lang="en-US" sz="2000" dirty="0"/>
              <a:t> reports of incidents to Risk </a:t>
            </a:r>
          </a:p>
          <a:p>
            <a:pPr lvl="1"/>
            <a:r>
              <a:rPr lang="en-US" sz="2000" dirty="0"/>
              <a:t>Contact injured employee</a:t>
            </a:r>
          </a:p>
          <a:p>
            <a:pPr lvl="1"/>
            <a:r>
              <a:rPr lang="en-US" sz="2000" dirty="0"/>
              <a:t>Create/manage return to work program</a:t>
            </a:r>
          </a:p>
          <a:p>
            <a:pPr lvl="1"/>
            <a:r>
              <a:rPr lang="en-US" sz="2000" dirty="0"/>
              <a:t>Oversee and manage TPA</a:t>
            </a:r>
          </a:p>
          <a:p>
            <a:pPr lvl="1"/>
            <a:r>
              <a:rPr lang="en-US" sz="2000" dirty="0"/>
              <a:t>Provide claims training</a:t>
            </a:r>
          </a:p>
          <a:p>
            <a:pPr lvl="1"/>
            <a:r>
              <a:rPr lang="en-US" sz="2000" dirty="0"/>
              <a:t>Conduct employee survey</a:t>
            </a:r>
          </a:p>
          <a:p>
            <a:pPr lvl="1"/>
            <a:r>
              <a:rPr lang="en-US" sz="2000" dirty="0"/>
              <a:t>Choose physicians panel</a:t>
            </a:r>
          </a:p>
          <a:p>
            <a:pPr lvl="1"/>
            <a:r>
              <a:rPr lang="en-US" sz="2000" dirty="0"/>
              <a:t>Claim audits</a:t>
            </a:r>
          </a:p>
        </p:txBody>
      </p:sp>
    </p:spTree>
    <p:extLst>
      <p:ext uri="{BB962C8B-B14F-4D97-AF65-F5344CB8AC3E}">
        <p14:creationId xmlns:p14="http://schemas.microsoft.com/office/powerpoint/2010/main" val="31657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11" y="1478669"/>
            <a:ext cx="5981700" cy="39814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5678" y="1426131"/>
            <a:ext cx="5745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What gets measured…..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5170" y="4883794"/>
            <a:ext cx="4411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…..gets managed.</a:t>
            </a:r>
          </a:p>
        </p:txBody>
      </p:sp>
    </p:spTree>
    <p:extLst>
      <p:ext uri="{BB962C8B-B14F-4D97-AF65-F5344CB8AC3E}">
        <p14:creationId xmlns:p14="http://schemas.microsoft.com/office/powerpoint/2010/main" val="23139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TCOR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93421" y="1510751"/>
            <a:ext cx="3693381" cy="6440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Transfer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1" y="1510750"/>
            <a:ext cx="3265111" cy="306920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937762" y="2339186"/>
            <a:ext cx="4142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77" lvl="1" indent="-457189">
              <a:buSzPct val="50000"/>
              <a:buFont typeface="Wingdings" panose="05000000000000000000" pitchFamily="2" charset="2"/>
              <a:buChar char="§"/>
            </a:pPr>
            <a:r>
              <a:rPr lang="en-US" sz="2800" dirty="0"/>
              <a:t>Contractual </a:t>
            </a:r>
          </a:p>
          <a:p>
            <a:pPr marL="914377" lvl="1" indent="-457189">
              <a:buSzPct val="50000"/>
              <a:buFont typeface="Wingdings" panose="05000000000000000000" pitchFamily="2" charset="2"/>
              <a:buChar char="§"/>
            </a:pPr>
            <a:r>
              <a:rPr lang="en-US" sz="2800" dirty="0"/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17167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TCOR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98005" y="1534606"/>
            <a:ext cx="3788797" cy="6281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9" y="1610637"/>
            <a:ext cx="2581053" cy="30726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7762" y="2339185"/>
            <a:ext cx="4142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77" lvl="1" indent="-457189">
              <a:buSzPct val="50000"/>
              <a:buFont typeface="Wingdings" panose="05000000000000000000" pitchFamily="2" charset="2"/>
              <a:buChar char="§"/>
            </a:pPr>
            <a:r>
              <a:rPr lang="en-US" sz="2800" dirty="0"/>
              <a:t>Self insurance</a:t>
            </a:r>
          </a:p>
          <a:p>
            <a:pPr marL="914377" lvl="1" indent="-457189">
              <a:buSzPct val="50000"/>
              <a:buFont typeface="Wingdings" panose="05000000000000000000" pitchFamily="2" charset="2"/>
              <a:buChar char="§"/>
            </a:pPr>
            <a:r>
              <a:rPr lang="en-US" sz="2800" dirty="0"/>
              <a:t>Retentions</a:t>
            </a:r>
          </a:p>
          <a:p>
            <a:pPr marL="914377" lvl="1" indent="-457189">
              <a:buSzPct val="50000"/>
              <a:buFont typeface="Wingdings" panose="05000000000000000000" pitchFamily="2" charset="2"/>
              <a:buChar char="§"/>
            </a:pPr>
            <a:r>
              <a:rPr lang="en-US" sz="2800" dirty="0"/>
              <a:t>High deductibles</a:t>
            </a:r>
          </a:p>
        </p:txBody>
      </p:sp>
    </p:spTree>
    <p:extLst>
      <p:ext uri="{BB962C8B-B14F-4D97-AF65-F5344CB8AC3E}">
        <p14:creationId xmlns:p14="http://schemas.microsoft.com/office/powerpoint/2010/main" val="9671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Risk Finance Program</a:t>
            </a:r>
          </a:p>
        </p:txBody>
      </p:sp>
      <p:pic>
        <p:nvPicPr>
          <p:cNvPr id="15366" name="Picture 6" descr="Image result for insurance polici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3093"/>
            <a:ext cx="3812654" cy="25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439280" cy="4351338"/>
          </a:xfrm>
        </p:spPr>
        <p:txBody>
          <a:bodyPr/>
          <a:lstStyle/>
          <a:p>
            <a:r>
              <a:rPr lang="en-US" sz="2400" dirty="0"/>
              <a:t>Risk appetite</a:t>
            </a:r>
          </a:p>
          <a:p>
            <a:r>
              <a:rPr lang="en-US" sz="2400" dirty="0"/>
              <a:t>Insure v. Self-Insure</a:t>
            </a:r>
          </a:p>
          <a:p>
            <a:r>
              <a:rPr lang="en-US" sz="2400" dirty="0"/>
              <a:t>Sufficient Limits</a:t>
            </a:r>
          </a:p>
          <a:p>
            <a:r>
              <a:rPr lang="en-US" sz="2400" dirty="0"/>
              <a:t>Retention/Deductible</a:t>
            </a:r>
          </a:p>
          <a:p>
            <a:r>
              <a:rPr lang="en-US" sz="2400" dirty="0"/>
              <a:t>Address unique exposures</a:t>
            </a:r>
          </a:p>
          <a:p>
            <a:r>
              <a:rPr lang="en-US" sz="2400" dirty="0"/>
              <a:t>Accurate information</a:t>
            </a:r>
          </a:p>
          <a:p>
            <a:r>
              <a:rPr lang="en-US" sz="2400" dirty="0"/>
              <a:t>Partner with the right carriers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168CB3-FDE5-4786-A279-C52D32594126}"/>
              </a:ext>
            </a:extLst>
          </p:cNvPr>
          <p:cNvGrpSpPr/>
          <p:nvPr/>
        </p:nvGrpSpPr>
        <p:grpSpPr>
          <a:xfrm>
            <a:off x="1941307" y="1862840"/>
            <a:ext cx="5261386" cy="3619425"/>
            <a:chOff x="1941307" y="1855283"/>
            <a:chExt cx="5261386" cy="3619425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2910E143-EDFA-4037-9128-5A1E77DA4308}"/>
                </a:ext>
              </a:extLst>
            </p:cNvPr>
            <p:cNvGraphicFramePr/>
            <p:nvPr/>
          </p:nvGraphicFramePr>
          <p:xfrm>
            <a:off x="1941307" y="1855283"/>
            <a:ext cx="5261386" cy="36194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66723F-4F6D-41D5-A5B8-AF35ED252DBF}"/>
                </a:ext>
              </a:extLst>
            </p:cNvPr>
            <p:cNvSpPr txBox="1"/>
            <p:nvPr/>
          </p:nvSpPr>
          <p:spPr>
            <a:xfrm>
              <a:off x="3952759" y="4869347"/>
              <a:ext cx="142494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accent1">
                      <a:lumMod val="50000"/>
                    </a:schemeClr>
                  </a:solidFill>
                </a:rPr>
                <a:t>Policy Premium</a:t>
              </a:r>
            </a:p>
          </p:txBody>
        </p:sp>
        <p:sp>
          <p:nvSpPr>
            <p:cNvPr id="9" name="Plus Sign 8">
              <a:extLst>
                <a:ext uri="{FF2B5EF4-FFF2-40B4-BE49-F238E27FC236}">
                  <a16:creationId xmlns:a16="http://schemas.microsoft.com/office/drawing/2014/main" id="{F316B45D-C3F3-4A01-82AA-444932DA00BB}"/>
                </a:ext>
              </a:extLst>
            </p:cNvPr>
            <p:cNvSpPr/>
            <p:nvPr/>
          </p:nvSpPr>
          <p:spPr>
            <a:xfrm>
              <a:off x="3342840" y="3243430"/>
              <a:ext cx="685800" cy="564776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Plus Sign 9">
              <a:extLst>
                <a:ext uri="{FF2B5EF4-FFF2-40B4-BE49-F238E27FC236}">
                  <a16:creationId xmlns:a16="http://schemas.microsoft.com/office/drawing/2014/main" id="{AF489E0F-BC91-4711-97BC-D9863B7DF445}"/>
                </a:ext>
              </a:extLst>
            </p:cNvPr>
            <p:cNvSpPr/>
            <p:nvPr/>
          </p:nvSpPr>
          <p:spPr>
            <a:xfrm>
              <a:off x="5116951" y="3243430"/>
              <a:ext cx="685800" cy="564776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B37E826-4B58-493B-BC20-342D47B7610B}"/>
              </a:ext>
            </a:extLst>
          </p:cNvPr>
          <p:cNvSpPr/>
          <p:nvPr/>
        </p:nvSpPr>
        <p:spPr>
          <a:xfrm>
            <a:off x="0" y="1793171"/>
            <a:ext cx="9144000" cy="8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AF250A4-B1E0-4467-9BF1-4405E02D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Premium Calculation</a:t>
            </a:r>
          </a:p>
        </p:txBody>
      </p:sp>
    </p:spTree>
    <p:extLst>
      <p:ext uri="{BB962C8B-B14F-4D97-AF65-F5344CB8AC3E}">
        <p14:creationId xmlns:p14="http://schemas.microsoft.com/office/powerpoint/2010/main" val="28614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3508" y="442038"/>
            <a:ext cx="8229600" cy="6674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Understanding how risk of loss profiles vary by class</a:t>
            </a:r>
          </a:p>
          <a:p>
            <a:pPr marL="0" indent="0" algn="ctr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helps determine how to use insurance as a financial 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885429"/>
            <a:ext cx="369338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High Frequency / Infrequent Severity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General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Workers Compensation / Employers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Fleet/Auto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2317" y="4859581"/>
            <a:ext cx="34380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 Frequency / Infrequent Severity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Cyber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Professional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Property damage / business interruption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Public Officials / Directors &amp; Officer’s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Employment Practices Liability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7824" y="1311828"/>
            <a:ext cx="4027394" cy="3587336"/>
            <a:chOff x="290194" y="1269890"/>
            <a:chExt cx="4027394" cy="3587336"/>
          </a:xfrm>
        </p:grpSpPr>
        <p:sp>
          <p:nvSpPr>
            <p:cNvPr id="2" name="Rectangle 1"/>
            <p:cNvSpPr/>
            <p:nvPr/>
          </p:nvSpPr>
          <p:spPr>
            <a:xfrm>
              <a:off x="595618" y="4613945"/>
              <a:ext cx="3263318" cy="243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2017         2018        2019        2020       2021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94" y="1269890"/>
              <a:ext cx="4027394" cy="332186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656730" y="1297668"/>
            <a:ext cx="4038682" cy="3561913"/>
            <a:chOff x="4656730" y="1297668"/>
            <a:chExt cx="4038682" cy="3561913"/>
          </a:xfrm>
        </p:grpSpPr>
        <p:sp>
          <p:nvSpPr>
            <p:cNvPr id="8" name="Rectangle 7"/>
            <p:cNvSpPr/>
            <p:nvPr/>
          </p:nvSpPr>
          <p:spPr>
            <a:xfrm>
              <a:off x="4970289" y="4606954"/>
              <a:ext cx="3692819" cy="252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2017          2018        2019         2020         2021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6730" y="1297668"/>
              <a:ext cx="4038682" cy="3304613"/>
            </a:xfrm>
            <a:prstGeom prst="rect">
              <a:avLst/>
            </a:prstGeom>
          </p:spPr>
        </p:pic>
      </p:grpSp>
      <p:sp>
        <p:nvSpPr>
          <p:cNvPr id="13" name="Title 3"/>
          <p:cNvSpPr txBox="1">
            <a:spLocks/>
          </p:cNvSpPr>
          <p:nvPr/>
        </p:nvSpPr>
        <p:spPr>
          <a:xfrm>
            <a:off x="45720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Controlling TCOR</a:t>
            </a:r>
          </a:p>
        </p:txBody>
      </p:sp>
    </p:spTree>
    <p:extLst>
      <p:ext uri="{BB962C8B-B14F-4D97-AF65-F5344CB8AC3E}">
        <p14:creationId xmlns:p14="http://schemas.microsoft.com/office/powerpoint/2010/main" val="192343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924426" y="1669409"/>
            <a:ext cx="3328704" cy="3355667"/>
            <a:chOff x="2924426" y="1669409"/>
            <a:chExt cx="3328704" cy="3355667"/>
          </a:xfrm>
        </p:grpSpPr>
        <p:grpSp>
          <p:nvGrpSpPr>
            <p:cNvPr id="26" name="Group 25"/>
            <p:cNvGrpSpPr/>
            <p:nvPr/>
          </p:nvGrpSpPr>
          <p:grpSpPr>
            <a:xfrm>
              <a:off x="2924426" y="1669409"/>
              <a:ext cx="3328704" cy="3355667"/>
              <a:chOff x="2924426" y="1669409"/>
              <a:chExt cx="3328704" cy="335566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4426" y="2044182"/>
                <a:ext cx="3328704" cy="298089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069759" y="1669409"/>
                <a:ext cx="3038038" cy="347838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Loss Experience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3069759" y="2017247"/>
              <a:ext cx="3038038" cy="2863076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984955" y="3447069"/>
            <a:ext cx="7207646" cy="7012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4955" y="4149155"/>
            <a:ext cx="7207646" cy="73116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1914" y="894667"/>
            <a:ext cx="8229600" cy="398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Typical risk financing and insurance program structuring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955" y="1669409"/>
            <a:ext cx="2084804" cy="347838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Retention/Transfer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107797" y="1668515"/>
            <a:ext cx="2084804" cy="347838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TCOR Metric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984955" y="3436497"/>
            <a:ext cx="7207646" cy="712667"/>
            <a:chOff x="984955" y="3436497"/>
            <a:chExt cx="7207646" cy="712667"/>
          </a:xfrm>
        </p:grpSpPr>
        <p:sp>
          <p:nvSpPr>
            <p:cNvPr id="23" name="Rectangle 22"/>
            <p:cNvSpPr/>
            <p:nvPr/>
          </p:nvSpPr>
          <p:spPr>
            <a:xfrm>
              <a:off x="4056659" y="3682246"/>
              <a:ext cx="1030682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Optimize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984955" y="3436497"/>
              <a:ext cx="7207646" cy="712667"/>
              <a:chOff x="984955" y="3436497"/>
              <a:chExt cx="7207646" cy="71266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984955" y="3437332"/>
                <a:ext cx="2084804" cy="711823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b="1" dirty="0">
                    <a:solidFill>
                      <a:schemeClr val="tx1"/>
                    </a:solidFill>
                  </a:rPr>
                  <a:t>Insurance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07797" y="3437341"/>
                <a:ext cx="2084804" cy="711823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solidFill>
                      <a:schemeClr val="tx1"/>
                    </a:solidFill>
                  </a:rPr>
                  <a:t>Premium/Retained Losses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2970479" y="3436497"/>
                <a:ext cx="3192470" cy="105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984955" y="4137710"/>
            <a:ext cx="7207646" cy="742613"/>
            <a:chOff x="984955" y="4137710"/>
            <a:chExt cx="7207646" cy="742613"/>
          </a:xfrm>
        </p:grpSpPr>
        <p:sp>
          <p:nvSpPr>
            <p:cNvPr id="24" name="Rectangle 23"/>
            <p:cNvSpPr/>
            <p:nvPr/>
          </p:nvSpPr>
          <p:spPr>
            <a:xfrm>
              <a:off x="4056659" y="4403742"/>
              <a:ext cx="1030682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Retain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84955" y="4137710"/>
              <a:ext cx="7207646" cy="742613"/>
              <a:chOff x="984955" y="4137710"/>
              <a:chExt cx="7207646" cy="74261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984955" y="4149155"/>
                <a:ext cx="2084804" cy="491557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b="1" dirty="0">
                    <a:solidFill>
                      <a:schemeClr val="tx1"/>
                    </a:solidFill>
                  </a:rPr>
                  <a:t>Entity Retention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84955" y="4634545"/>
                <a:ext cx="2084804" cy="245778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b="1" dirty="0">
                    <a:solidFill>
                      <a:schemeClr val="tx1"/>
                    </a:solidFill>
                  </a:rPr>
                  <a:t>Department Retention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07797" y="4148282"/>
                <a:ext cx="2084804" cy="491557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solidFill>
                      <a:schemeClr val="tx1"/>
                    </a:solidFill>
                  </a:rPr>
                  <a:t>Retained Losses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107797" y="4641149"/>
                <a:ext cx="2084804" cy="239174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solidFill>
                      <a:schemeClr val="tx1"/>
                    </a:solidFill>
                  </a:rPr>
                  <a:t>Retained Losses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019424" y="4137710"/>
                <a:ext cx="3192470" cy="105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984955" y="2016410"/>
            <a:ext cx="7207646" cy="1420923"/>
            <a:chOff x="984955" y="2016410"/>
            <a:chExt cx="7207646" cy="1420923"/>
          </a:xfrm>
        </p:grpSpPr>
        <p:grpSp>
          <p:nvGrpSpPr>
            <p:cNvPr id="38" name="Group 37"/>
            <p:cNvGrpSpPr/>
            <p:nvPr/>
          </p:nvGrpSpPr>
          <p:grpSpPr>
            <a:xfrm>
              <a:off x="984955" y="2016410"/>
              <a:ext cx="7207646" cy="1420923"/>
              <a:chOff x="984955" y="2016410"/>
              <a:chExt cx="7207646" cy="142092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84955" y="2017247"/>
                <a:ext cx="2084804" cy="1420086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b="1" dirty="0">
                    <a:solidFill>
                      <a:schemeClr val="tx1"/>
                    </a:solidFill>
                  </a:rPr>
                  <a:t>Insurance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07797" y="2016410"/>
                <a:ext cx="2084804" cy="1420087"/>
              </a:xfrm>
              <a:prstGeom prst="rect">
                <a:avLst/>
              </a:prstGeom>
              <a:noFill/>
              <a:ln w="412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solidFill>
                      <a:schemeClr val="tx1"/>
                    </a:solidFill>
                  </a:rPr>
                  <a:t>Premium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4090665" y="2640149"/>
              <a:ext cx="1030682" cy="22199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Insure</a:t>
              </a:r>
            </a:p>
          </p:txBody>
        </p:sp>
      </p:grpSp>
      <p:sp>
        <p:nvSpPr>
          <p:cNvPr id="31" name="Title 3"/>
          <p:cNvSpPr txBox="1">
            <a:spLocks/>
          </p:cNvSpPr>
          <p:nvPr/>
        </p:nvSpPr>
        <p:spPr>
          <a:xfrm>
            <a:off x="45720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Controlling TCOR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8DDF54-6DE1-7A0F-1C49-4792980EBA83}"/>
              </a:ext>
            </a:extLst>
          </p:cNvPr>
          <p:cNvSpPr/>
          <p:nvPr/>
        </p:nvSpPr>
        <p:spPr>
          <a:xfrm>
            <a:off x="984955" y="4641149"/>
            <a:ext cx="2084804" cy="239174"/>
          </a:xfrm>
          <a:prstGeom prst="rect">
            <a:avLst/>
          </a:prstGeom>
          <a:solidFill>
            <a:srgbClr val="FFFF00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2" grpId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Total Cost of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and discuss TCOR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Ways to optimize and utilize TCOR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Examine ways to control TCOR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66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53" y="1579953"/>
            <a:ext cx="3379764" cy="27376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8763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B8FB76-BA85-468A-B3D4-98DB6D5B492B}"/>
              </a:ext>
            </a:extLst>
          </p:cNvPr>
          <p:cNvSpPr txBox="1"/>
          <p:nvPr/>
        </p:nvSpPr>
        <p:spPr>
          <a:xfrm>
            <a:off x="2145030" y="1120023"/>
            <a:ext cx="4903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Sheri Swain</a:t>
            </a:r>
          </a:p>
          <a:p>
            <a:r>
              <a:rPr lang="en-US" dirty="0"/>
              <a:t>Director of Enterprise Risk Management (Retired)</a:t>
            </a:r>
          </a:p>
          <a:p>
            <a:r>
              <a:rPr lang="en-US" dirty="0"/>
              <a:t>Maricopa County Community College District</a:t>
            </a:r>
            <a:br>
              <a:rPr lang="en-US" dirty="0"/>
            </a:br>
            <a:r>
              <a:rPr lang="en-US" dirty="0"/>
              <a:t>928-899-1593</a:t>
            </a:r>
          </a:p>
          <a:p>
            <a:r>
              <a:rPr lang="en-US" dirty="0">
                <a:hlinkClick r:id="rId3"/>
              </a:rPr>
              <a:t>sswaind@outlook.com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Carleen C. Patterson, ARM-P, CIC, CRM</a:t>
            </a:r>
          </a:p>
          <a:p>
            <a:r>
              <a:rPr lang="en-US" dirty="0"/>
              <a:t>National Practice Leader</a:t>
            </a:r>
          </a:p>
          <a:p>
            <a:r>
              <a:rPr lang="en-US" dirty="0"/>
              <a:t>Alliant Insurance Services, Inc.</a:t>
            </a:r>
          </a:p>
          <a:p>
            <a:r>
              <a:rPr lang="en-US" dirty="0"/>
              <a:t>214-973-9811</a:t>
            </a:r>
          </a:p>
          <a:p>
            <a:r>
              <a:rPr lang="en-US" dirty="0">
                <a:hlinkClick r:id="rId4"/>
              </a:rPr>
              <a:t>Carleen.Patterson@alliant.com</a:t>
            </a:r>
            <a:r>
              <a:rPr lang="en-US" dirty="0"/>
              <a:t> </a:t>
            </a:r>
          </a:p>
        </p:txBody>
      </p:sp>
      <p:pic>
        <p:nvPicPr>
          <p:cNvPr id="5" name="Picture 4" descr="A picture containing text, light, lit&#10;&#10;Description automatically generated">
            <a:extLst>
              <a:ext uri="{FF2B5EF4-FFF2-40B4-BE49-F238E27FC236}">
                <a16:creationId xmlns:a16="http://schemas.microsoft.com/office/drawing/2014/main" id="{55CC92CB-6AD4-4B0C-90B8-B8C62EF0B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922" y="5319963"/>
            <a:ext cx="2540156" cy="5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0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41" y="-4257"/>
            <a:ext cx="9446281" cy="5971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46724" y="1111911"/>
            <a:ext cx="17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Employees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1965" y="1099353"/>
            <a:ext cx="1372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Vehicles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2649" y="552113"/>
            <a:ext cx="1453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Property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6934" y="1652208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Public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3571" y="2508578"/>
            <a:ext cx="1751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Retentions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5667" y="2931923"/>
            <a:ext cx="727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TPA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3636" y="2677923"/>
            <a:ext cx="114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Broker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3571" y="3473275"/>
            <a:ext cx="19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Loss Control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63577" y="3894657"/>
            <a:ext cx="2243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Safety Policies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6297" y="3606205"/>
            <a:ext cx="2307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Driver Training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33379" y="2583576"/>
            <a:ext cx="131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Actuary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05667" y="5284285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Inspections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25" y="4107945"/>
            <a:ext cx="230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Environmental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36636" y="3317499"/>
            <a:ext cx="269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Contract Reviews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2775" y="4739726"/>
            <a:ext cx="2782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Safety Committee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73275" y="4782095"/>
            <a:ext cx="179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Reputation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5844" y="5266098"/>
            <a:ext cx="3267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Emergency Response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79059" y="4282356"/>
            <a:ext cx="2343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Enterprise Risk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64805" y="5273625"/>
            <a:ext cx="2178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Storage Tanks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EB3092-5AB9-43A2-BA9B-17E58FC2C3B2}"/>
              </a:ext>
            </a:extLst>
          </p:cNvPr>
          <p:cNvSpPr txBox="1"/>
          <p:nvPr/>
        </p:nvSpPr>
        <p:spPr>
          <a:xfrm>
            <a:off x="3607073" y="3886371"/>
            <a:ext cx="233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Cyber / Breach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74B3AF-78DC-4F3A-B290-D5BFB9D35325}"/>
              </a:ext>
            </a:extLst>
          </p:cNvPr>
          <p:cNvSpPr txBox="1"/>
          <p:nvPr/>
        </p:nvSpPr>
        <p:spPr>
          <a:xfrm>
            <a:off x="3641814" y="4544721"/>
            <a:ext cx="170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Valuations</a:t>
            </a:r>
          </a:p>
        </p:txBody>
      </p:sp>
    </p:spTree>
    <p:extLst>
      <p:ext uri="{BB962C8B-B14F-4D97-AF65-F5344CB8AC3E}">
        <p14:creationId xmlns:p14="http://schemas.microsoft.com/office/powerpoint/2010/main" val="6303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2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595375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/>
              <a:t>What is Total Cost of Risk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833770"/>
            <a:ext cx="8229600" cy="2292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Total Cost of Risk (TCOR) is an objective, quantitative method to calculate total cost of risk and measure risk management performance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6543101" y="4181582"/>
            <a:ext cx="153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measure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1264" y="4561734"/>
            <a:ext cx="2070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4273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Cost of Risk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1020" y="1101530"/>
            <a:ext cx="5819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ndara" panose="020E0502030303020204" pitchFamily="34" charset="0"/>
              </a:rPr>
              <a:t>TCOR and Insurability — Example Risk Universe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983" y="1585522"/>
            <a:ext cx="7606023" cy="3313655"/>
            <a:chOff x="775982" y="1585518"/>
            <a:chExt cx="7606022" cy="3313655"/>
          </a:xfrm>
        </p:grpSpPr>
        <p:grpSp>
          <p:nvGrpSpPr>
            <p:cNvPr id="56" name="Group 55"/>
            <p:cNvGrpSpPr/>
            <p:nvPr/>
          </p:nvGrpSpPr>
          <p:grpSpPr>
            <a:xfrm>
              <a:off x="781575" y="1585518"/>
              <a:ext cx="7594836" cy="665527"/>
              <a:chOff x="781575" y="1585518"/>
              <a:chExt cx="7594836" cy="66552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81575" y="1585519"/>
                <a:ext cx="1266738" cy="6627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Political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49712" y="1586917"/>
                <a:ext cx="1266738" cy="6627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Business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16449" y="1586916"/>
                <a:ext cx="1266738" cy="6627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Economic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83187" y="1588314"/>
                <a:ext cx="1266738" cy="6627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People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849925" y="1585518"/>
                <a:ext cx="1266738" cy="6627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Financial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109673" y="1586916"/>
                <a:ext cx="1266738" cy="6627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Natural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75982" y="2249648"/>
              <a:ext cx="1273729" cy="2645331"/>
              <a:chOff x="775982" y="2249648"/>
              <a:chExt cx="1273729" cy="264533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82973" y="2249648"/>
                <a:ext cx="1266738" cy="66273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Government / Legislation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75982" y="2913777"/>
                <a:ext cx="1266738" cy="66273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Public Opinion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80177" y="3576508"/>
                <a:ext cx="1266738" cy="662731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0">
                    <a:srgbClr val="FFFFFF">
                      <a:alpha val="0"/>
                    </a:srgbClr>
                  </a:gs>
                  <a:gs pos="0">
                    <a:srgbClr val="E6E6E6"/>
                  </a:gs>
                  <a:gs pos="0">
                    <a:srgbClr val="7D8496"/>
                  </a:gs>
                  <a:gs pos="91000">
                    <a:srgbClr val="009900"/>
                  </a:gs>
                  <a:gs pos="100000">
                    <a:srgbClr val="73C073"/>
                  </a:gs>
                  <a:gs pos="0">
                    <a:srgbClr val="FFFF00"/>
                  </a:gs>
                </a:gsLst>
                <a:lin ang="10800000" scaled="1"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Environmental Change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81575" y="4232248"/>
                <a:ext cx="1266738" cy="662731"/>
              </a:xfrm>
              <a:prstGeom prst="rect">
                <a:avLst/>
              </a:prstGeom>
              <a:gradFill>
                <a:gsLst>
                  <a:gs pos="2000">
                    <a:srgbClr val="FF0000"/>
                  </a:gs>
                  <a:gs pos="0">
                    <a:srgbClr val="FF0000"/>
                  </a:gs>
                  <a:gs pos="0">
                    <a:srgbClr val="E6E6E6"/>
                  </a:gs>
                  <a:gs pos="0">
                    <a:srgbClr val="7D8496"/>
                  </a:gs>
                  <a:gs pos="68000">
                    <a:srgbClr val="FFFF00"/>
                  </a:gs>
                  <a:gs pos="14000">
                    <a:srgbClr val="FF0000"/>
                  </a:gs>
                </a:gsLst>
                <a:lin ang="10800000" scaled="1"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War / Terrorism / Riots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042721" y="2251046"/>
              <a:ext cx="1270932" cy="2646729"/>
              <a:chOff x="2042721" y="2251046"/>
              <a:chExt cx="1270932" cy="264672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042721" y="2251046"/>
                <a:ext cx="1266738" cy="66273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Compensation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044119" y="2906786"/>
                <a:ext cx="1266738" cy="66273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Demand</a:t>
                </a: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Failure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45517" y="3570915"/>
                <a:ext cx="1266738" cy="66273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Safety Standards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46915" y="4235044"/>
                <a:ext cx="1266738" cy="66273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Premature Obsolescence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310858" y="2251046"/>
              <a:ext cx="1270932" cy="2648127"/>
              <a:chOff x="3310858" y="2251046"/>
              <a:chExt cx="1270932" cy="2648127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310858" y="2251046"/>
                <a:ext cx="1266738" cy="65574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Cost Inflation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312256" y="2908184"/>
                <a:ext cx="1266738" cy="66273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Global</a:t>
                </a: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Economy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13654" y="3572313"/>
                <a:ext cx="1266738" cy="66273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Local</a:t>
                </a:r>
                <a:b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</a:br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Economy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15052" y="4236442"/>
                <a:ext cx="1266738" cy="662731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0">
                    <a:srgbClr val="FFFFFF">
                      <a:alpha val="0"/>
                    </a:srgbClr>
                  </a:gs>
                  <a:gs pos="0">
                    <a:srgbClr val="E6E6E6"/>
                  </a:gs>
                  <a:gs pos="0">
                    <a:srgbClr val="7D8496"/>
                  </a:gs>
                  <a:gs pos="91000">
                    <a:srgbClr val="009900"/>
                  </a:gs>
                  <a:gs pos="100000">
                    <a:srgbClr val="73C073"/>
                  </a:gs>
                  <a:gs pos="0">
                    <a:srgbClr val="FFFF00"/>
                  </a:gs>
                </a:gsLst>
                <a:lin ang="10800000" scaled="1"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Crime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578995" y="2252444"/>
              <a:ext cx="1270932" cy="2646728"/>
              <a:chOff x="4578995" y="2252444"/>
              <a:chExt cx="1270932" cy="2646728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78995" y="2252444"/>
                <a:ext cx="1266738" cy="65574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Succession</a:t>
                </a:r>
                <a:b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</a:br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Planning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580393" y="2908184"/>
                <a:ext cx="1266738" cy="672518"/>
              </a:xfrm>
              <a:prstGeom prst="rect">
                <a:avLst/>
              </a:prstGeom>
              <a:gradFill>
                <a:gsLst>
                  <a:gs pos="2000">
                    <a:srgbClr val="FF0000"/>
                  </a:gs>
                  <a:gs pos="0">
                    <a:srgbClr val="FF0000"/>
                  </a:gs>
                  <a:gs pos="0">
                    <a:srgbClr val="E6E6E6"/>
                  </a:gs>
                  <a:gs pos="0">
                    <a:srgbClr val="7D8496"/>
                  </a:gs>
                  <a:gs pos="68000">
                    <a:srgbClr val="FFFF00"/>
                  </a:gs>
                  <a:gs pos="14000">
                    <a:srgbClr val="FF0000"/>
                  </a:gs>
                </a:gsLst>
                <a:lin ang="10800000" scaled="1"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Health &amp; Safety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81791" y="3580702"/>
                <a:ext cx="1266738" cy="65574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Labor Relations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583189" y="4236441"/>
                <a:ext cx="1266738" cy="662731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0">
                    <a:srgbClr val="FFFFFF">
                      <a:alpha val="0"/>
                    </a:srgbClr>
                  </a:gs>
                  <a:gs pos="0">
                    <a:srgbClr val="E6E6E6"/>
                  </a:gs>
                  <a:gs pos="0">
                    <a:srgbClr val="7D8496"/>
                  </a:gs>
                  <a:gs pos="91000">
                    <a:srgbClr val="009900"/>
                  </a:gs>
                  <a:gs pos="100000">
                    <a:srgbClr val="73C073"/>
                  </a:gs>
                  <a:gs pos="0">
                    <a:srgbClr val="FFFF00"/>
                  </a:gs>
                </a:gsLst>
                <a:lin ang="10800000" scaled="1"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Human Error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842935" y="2249647"/>
              <a:ext cx="1270932" cy="2648127"/>
              <a:chOff x="5842935" y="2249647"/>
              <a:chExt cx="1270932" cy="264812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842935" y="2249647"/>
                <a:ext cx="1266738" cy="664129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Foreign Exchange / Commodity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44333" y="2913776"/>
                <a:ext cx="1266738" cy="664129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Capital Availability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845731" y="3577905"/>
                <a:ext cx="1266738" cy="65434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Interest Rates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847129" y="4233645"/>
                <a:ext cx="1266738" cy="664129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0">
                    <a:srgbClr val="FFFFFF">
                      <a:alpha val="0"/>
                    </a:srgbClr>
                  </a:gs>
                  <a:gs pos="0">
                    <a:srgbClr val="E6E6E6"/>
                  </a:gs>
                  <a:gs pos="0">
                    <a:srgbClr val="7D8496"/>
                  </a:gs>
                  <a:gs pos="91000">
                    <a:srgbClr val="009900"/>
                  </a:gs>
                  <a:gs pos="100000">
                    <a:srgbClr val="73C073"/>
                  </a:gs>
                  <a:gs pos="0">
                    <a:srgbClr val="FFFF00"/>
                  </a:gs>
                </a:gsLst>
                <a:lin ang="10800000" scaled="1"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Insolvency / Credit Risk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111072" y="2251045"/>
              <a:ext cx="1270932" cy="2648127"/>
              <a:chOff x="7111072" y="2251045"/>
              <a:chExt cx="1270932" cy="264812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7111072" y="2251045"/>
                <a:ext cx="1266738" cy="664129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0">
                    <a:srgbClr val="FFFFFF">
                      <a:alpha val="0"/>
                    </a:srgbClr>
                  </a:gs>
                  <a:gs pos="0">
                    <a:srgbClr val="E6E6E6"/>
                  </a:gs>
                  <a:gs pos="0">
                    <a:srgbClr val="7D8496"/>
                  </a:gs>
                  <a:gs pos="91000">
                    <a:srgbClr val="009900"/>
                  </a:gs>
                  <a:gs pos="100000">
                    <a:srgbClr val="73C073"/>
                  </a:gs>
                  <a:gs pos="0">
                    <a:srgbClr val="FFFF00"/>
                  </a:gs>
                </a:gsLst>
                <a:lin ang="10800000" scaled="1"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Weather</a:t>
                </a: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(Storm / Flood)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112470" y="2915174"/>
                <a:ext cx="1266738" cy="664129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0">
                    <a:srgbClr val="FFFFFF">
                      <a:alpha val="0"/>
                    </a:srgbClr>
                  </a:gs>
                  <a:gs pos="0">
                    <a:srgbClr val="E6E6E6"/>
                  </a:gs>
                  <a:gs pos="0">
                    <a:srgbClr val="7D8496"/>
                  </a:gs>
                  <a:gs pos="91000">
                    <a:srgbClr val="009900"/>
                  </a:gs>
                  <a:gs pos="100000">
                    <a:srgbClr val="73C073"/>
                  </a:gs>
                  <a:gs pos="0">
                    <a:srgbClr val="FFFF00"/>
                  </a:gs>
                </a:gsLst>
                <a:lin ang="10800000" scaled="1"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Climate Change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113868" y="3579303"/>
                <a:ext cx="1266738" cy="652945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0">
                    <a:srgbClr val="FFFFFF">
                      <a:alpha val="0"/>
                    </a:srgbClr>
                  </a:gs>
                  <a:gs pos="0">
                    <a:srgbClr val="E6E6E6"/>
                  </a:gs>
                  <a:gs pos="0">
                    <a:srgbClr val="7D8496"/>
                  </a:gs>
                  <a:gs pos="91000">
                    <a:srgbClr val="009900"/>
                  </a:gs>
                  <a:gs pos="100000">
                    <a:srgbClr val="73C073"/>
                  </a:gs>
                  <a:gs pos="0">
                    <a:srgbClr val="FFFF00"/>
                  </a:gs>
                </a:gsLst>
                <a:lin ang="10800000" scaled="1"/>
              </a:gra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Earthquake / Volcano / Tsunami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15266" y="4235043"/>
                <a:ext cx="1266738" cy="664129"/>
              </a:xfrm>
              <a:prstGeom prst="rect">
                <a:avLst/>
              </a:prstGeom>
              <a:solidFill>
                <a:srgbClr val="009900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Fire / Explosion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837192" y="5038746"/>
            <a:ext cx="6971248" cy="817405"/>
            <a:chOff x="1837192" y="5248712"/>
            <a:chExt cx="6971248" cy="817405"/>
          </a:xfrm>
        </p:grpSpPr>
        <p:sp>
          <p:nvSpPr>
            <p:cNvPr id="7" name="Rectangle 6"/>
            <p:cNvSpPr/>
            <p:nvPr/>
          </p:nvSpPr>
          <p:spPr>
            <a:xfrm>
              <a:off x="7399090" y="5821960"/>
              <a:ext cx="1409350" cy="244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99090" y="5821960"/>
              <a:ext cx="1409350" cy="244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238154" y="5258499"/>
              <a:ext cx="1266738" cy="664129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0">
                  <a:srgbClr val="FFFFFF">
                    <a:alpha val="0"/>
                  </a:srgbClr>
                </a:gs>
                <a:gs pos="0">
                  <a:srgbClr val="E6E6E6"/>
                </a:gs>
                <a:gs pos="0">
                  <a:srgbClr val="7D8496"/>
                </a:gs>
                <a:gs pos="91000">
                  <a:srgbClr val="009900"/>
                </a:gs>
                <a:gs pos="100000">
                  <a:srgbClr val="73C073"/>
                </a:gs>
                <a:gs pos="0">
                  <a:srgbClr val="FFFF00"/>
                </a:gs>
              </a:gsLst>
              <a:lin ang="10800000" scaled="1"/>
            </a:gra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Significantly Insurable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40514" y="5250110"/>
              <a:ext cx="1266738" cy="664129"/>
            </a:xfrm>
            <a:prstGeom prst="rect">
              <a:avLst/>
            </a:prstGeom>
            <a:gradFill>
              <a:gsLst>
                <a:gs pos="2000">
                  <a:srgbClr val="FF0000"/>
                </a:gs>
                <a:gs pos="0">
                  <a:srgbClr val="FF0000"/>
                </a:gs>
                <a:gs pos="0">
                  <a:srgbClr val="E6E6E6"/>
                </a:gs>
                <a:gs pos="0">
                  <a:srgbClr val="7D8496"/>
                </a:gs>
                <a:gs pos="68000">
                  <a:srgbClr val="FFFF00"/>
                </a:gs>
                <a:gs pos="14000">
                  <a:srgbClr val="FF0000"/>
                </a:gs>
              </a:gsLst>
              <a:lin ang="10800000" scaled="1"/>
            </a:gra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Significantly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not Insurable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37192" y="5248712"/>
              <a:ext cx="1266738" cy="664129"/>
            </a:xfrm>
            <a:prstGeom prst="rect">
              <a:avLst/>
            </a:prstGeom>
            <a:solidFill>
              <a:srgbClr val="009900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Wholly Insurable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56855" y="5250110"/>
              <a:ext cx="1266738" cy="66412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Not Insurable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64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Cost of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675" y="1600202"/>
            <a:ext cx="3561127" cy="4525963"/>
          </a:xfrm>
        </p:spPr>
        <p:txBody>
          <a:bodyPr>
            <a:normAutofit/>
          </a:bodyPr>
          <a:lstStyle/>
          <a:p>
            <a:r>
              <a:rPr lang="en-US" dirty="0"/>
              <a:t>Think total cost of </a:t>
            </a:r>
            <a:r>
              <a:rPr lang="en-US" dirty="0">
                <a:solidFill>
                  <a:srgbClr val="FF0000"/>
                </a:solidFill>
              </a:rPr>
              <a:t>insurable</a:t>
            </a:r>
            <a:r>
              <a:rPr lang="en-US" dirty="0"/>
              <a:t> risk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732154"/>
            <a:ext cx="4499523" cy="27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82664" y="1425927"/>
          <a:ext cx="6786693" cy="438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2768" y="5268069"/>
            <a:ext cx="176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Cost of Risk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053" y="427039"/>
            <a:ext cx="87511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2. Identify and discuss TCOR components</a:t>
            </a:r>
          </a:p>
        </p:txBody>
      </p:sp>
      <p:sp>
        <p:nvSpPr>
          <p:cNvPr id="11" name="Freeform 10"/>
          <p:cNvSpPr/>
          <p:nvPr/>
        </p:nvSpPr>
        <p:spPr>
          <a:xfrm rot="2067808">
            <a:off x="4318470" y="1825733"/>
            <a:ext cx="2897817" cy="2240309"/>
          </a:xfrm>
          <a:custGeom>
            <a:avLst/>
            <a:gdLst>
              <a:gd name="connsiteX0" fmla="*/ 675861 w 2568272"/>
              <a:gd name="connsiteY0" fmla="*/ 461175 h 2107095"/>
              <a:gd name="connsiteX1" fmla="*/ 675861 w 2568272"/>
              <a:gd name="connsiteY1" fmla="*/ 461175 h 2107095"/>
              <a:gd name="connsiteX2" fmla="*/ 548640 w 2568272"/>
              <a:gd name="connsiteY2" fmla="*/ 540688 h 2107095"/>
              <a:gd name="connsiteX3" fmla="*/ 516835 w 2568272"/>
              <a:gd name="connsiteY3" fmla="*/ 548640 h 2107095"/>
              <a:gd name="connsiteX4" fmla="*/ 485030 w 2568272"/>
              <a:gd name="connsiteY4" fmla="*/ 564542 h 2107095"/>
              <a:gd name="connsiteX5" fmla="*/ 437322 w 2568272"/>
              <a:gd name="connsiteY5" fmla="*/ 580445 h 2107095"/>
              <a:gd name="connsiteX6" fmla="*/ 413468 w 2568272"/>
              <a:gd name="connsiteY6" fmla="*/ 596348 h 2107095"/>
              <a:gd name="connsiteX7" fmla="*/ 326004 w 2568272"/>
              <a:gd name="connsiteY7" fmla="*/ 644055 h 2107095"/>
              <a:gd name="connsiteX8" fmla="*/ 302150 w 2568272"/>
              <a:gd name="connsiteY8" fmla="*/ 667909 h 2107095"/>
              <a:gd name="connsiteX9" fmla="*/ 270345 w 2568272"/>
              <a:gd name="connsiteY9" fmla="*/ 691763 h 2107095"/>
              <a:gd name="connsiteX10" fmla="*/ 246491 w 2568272"/>
              <a:gd name="connsiteY10" fmla="*/ 723568 h 2107095"/>
              <a:gd name="connsiteX11" fmla="*/ 198783 w 2568272"/>
              <a:gd name="connsiteY11" fmla="*/ 771276 h 2107095"/>
              <a:gd name="connsiteX12" fmla="*/ 166978 w 2568272"/>
              <a:gd name="connsiteY12" fmla="*/ 818984 h 2107095"/>
              <a:gd name="connsiteX13" fmla="*/ 143124 w 2568272"/>
              <a:gd name="connsiteY13" fmla="*/ 874643 h 2107095"/>
              <a:gd name="connsiteX14" fmla="*/ 127221 w 2568272"/>
              <a:gd name="connsiteY14" fmla="*/ 914400 h 2107095"/>
              <a:gd name="connsiteX15" fmla="*/ 119270 w 2568272"/>
              <a:gd name="connsiteY15" fmla="*/ 938254 h 2107095"/>
              <a:gd name="connsiteX16" fmla="*/ 103367 w 2568272"/>
              <a:gd name="connsiteY16" fmla="*/ 962108 h 2107095"/>
              <a:gd name="connsiteX17" fmla="*/ 87465 w 2568272"/>
              <a:gd name="connsiteY17" fmla="*/ 1017767 h 2107095"/>
              <a:gd name="connsiteX18" fmla="*/ 71562 w 2568272"/>
              <a:gd name="connsiteY18" fmla="*/ 1065475 h 2107095"/>
              <a:gd name="connsiteX19" fmla="*/ 63611 w 2568272"/>
              <a:gd name="connsiteY19" fmla="*/ 1089328 h 2107095"/>
              <a:gd name="connsiteX20" fmla="*/ 47708 w 2568272"/>
              <a:gd name="connsiteY20" fmla="*/ 1152939 h 2107095"/>
              <a:gd name="connsiteX21" fmla="*/ 39757 w 2568272"/>
              <a:gd name="connsiteY21" fmla="*/ 1216549 h 2107095"/>
              <a:gd name="connsiteX22" fmla="*/ 23854 w 2568272"/>
              <a:gd name="connsiteY22" fmla="*/ 1280160 h 2107095"/>
              <a:gd name="connsiteX23" fmla="*/ 15903 w 2568272"/>
              <a:gd name="connsiteY23" fmla="*/ 1343770 h 2107095"/>
              <a:gd name="connsiteX24" fmla="*/ 0 w 2568272"/>
              <a:gd name="connsiteY24" fmla="*/ 1407381 h 2107095"/>
              <a:gd name="connsiteX25" fmla="*/ 7952 w 2568272"/>
              <a:gd name="connsiteY25" fmla="*/ 1566407 h 2107095"/>
              <a:gd name="connsiteX26" fmla="*/ 15903 w 2568272"/>
              <a:gd name="connsiteY26" fmla="*/ 1590261 h 2107095"/>
              <a:gd name="connsiteX27" fmla="*/ 63611 w 2568272"/>
              <a:gd name="connsiteY27" fmla="*/ 1661822 h 2107095"/>
              <a:gd name="connsiteX28" fmla="*/ 87465 w 2568272"/>
              <a:gd name="connsiteY28" fmla="*/ 1685676 h 2107095"/>
              <a:gd name="connsiteX29" fmla="*/ 119270 w 2568272"/>
              <a:gd name="connsiteY29" fmla="*/ 1733384 h 2107095"/>
              <a:gd name="connsiteX30" fmla="*/ 135173 w 2568272"/>
              <a:gd name="connsiteY30" fmla="*/ 1757238 h 2107095"/>
              <a:gd name="connsiteX31" fmla="*/ 159027 w 2568272"/>
              <a:gd name="connsiteY31" fmla="*/ 1773141 h 2107095"/>
              <a:gd name="connsiteX32" fmla="*/ 190832 w 2568272"/>
              <a:gd name="connsiteY32" fmla="*/ 1820848 h 2107095"/>
              <a:gd name="connsiteX33" fmla="*/ 198783 w 2568272"/>
              <a:gd name="connsiteY33" fmla="*/ 1844702 h 2107095"/>
              <a:gd name="connsiteX34" fmla="*/ 230588 w 2568272"/>
              <a:gd name="connsiteY34" fmla="*/ 1892410 h 2107095"/>
              <a:gd name="connsiteX35" fmla="*/ 246491 w 2568272"/>
              <a:gd name="connsiteY35" fmla="*/ 1916264 h 2107095"/>
              <a:gd name="connsiteX36" fmla="*/ 270345 w 2568272"/>
              <a:gd name="connsiteY36" fmla="*/ 1963972 h 2107095"/>
              <a:gd name="connsiteX37" fmla="*/ 294199 w 2568272"/>
              <a:gd name="connsiteY37" fmla="*/ 2011680 h 2107095"/>
              <a:gd name="connsiteX38" fmla="*/ 318053 w 2568272"/>
              <a:gd name="connsiteY38" fmla="*/ 2035534 h 2107095"/>
              <a:gd name="connsiteX39" fmla="*/ 357809 w 2568272"/>
              <a:gd name="connsiteY39" fmla="*/ 2067339 h 2107095"/>
              <a:gd name="connsiteX40" fmla="*/ 429371 w 2568272"/>
              <a:gd name="connsiteY40" fmla="*/ 2099144 h 2107095"/>
              <a:gd name="connsiteX41" fmla="*/ 453225 w 2568272"/>
              <a:gd name="connsiteY41" fmla="*/ 2107095 h 2107095"/>
              <a:gd name="connsiteX42" fmla="*/ 500933 w 2568272"/>
              <a:gd name="connsiteY42" fmla="*/ 2083242 h 2107095"/>
              <a:gd name="connsiteX43" fmla="*/ 524787 w 2568272"/>
              <a:gd name="connsiteY43" fmla="*/ 2075290 h 2107095"/>
              <a:gd name="connsiteX44" fmla="*/ 596348 w 2568272"/>
              <a:gd name="connsiteY44" fmla="*/ 2027582 h 2107095"/>
              <a:gd name="connsiteX45" fmla="*/ 644056 w 2568272"/>
              <a:gd name="connsiteY45" fmla="*/ 2011680 h 2107095"/>
              <a:gd name="connsiteX46" fmla="*/ 691764 w 2568272"/>
              <a:gd name="connsiteY46" fmla="*/ 1995777 h 2107095"/>
              <a:gd name="connsiteX47" fmla="*/ 715618 w 2568272"/>
              <a:gd name="connsiteY47" fmla="*/ 1987826 h 2107095"/>
              <a:gd name="connsiteX48" fmla="*/ 795131 w 2568272"/>
              <a:gd name="connsiteY48" fmla="*/ 1979875 h 2107095"/>
              <a:gd name="connsiteX49" fmla="*/ 866693 w 2568272"/>
              <a:gd name="connsiteY49" fmla="*/ 1948069 h 2107095"/>
              <a:gd name="connsiteX50" fmla="*/ 890547 w 2568272"/>
              <a:gd name="connsiteY50" fmla="*/ 1940118 h 2107095"/>
              <a:gd name="connsiteX51" fmla="*/ 906449 w 2568272"/>
              <a:gd name="connsiteY51" fmla="*/ 1916264 h 2107095"/>
              <a:gd name="connsiteX52" fmla="*/ 954157 w 2568272"/>
              <a:gd name="connsiteY52" fmla="*/ 1900362 h 2107095"/>
              <a:gd name="connsiteX53" fmla="*/ 1001865 w 2568272"/>
              <a:gd name="connsiteY53" fmla="*/ 1876508 h 2107095"/>
              <a:gd name="connsiteX54" fmla="*/ 1073427 w 2568272"/>
              <a:gd name="connsiteY54" fmla="*/ 1844702 h 2107095"/>
              <a:gd name="connsiteX55" fmla="*/ 1097280 w 2568272"/>
              <a:gd name="connsiteY55" fmla="*/ 1828800 h 2107095"/>
              <a:gd name="connsiteX56" fmla="*/ 1144988 w 2568272"/>
              <a:gd name="connsiteY56" fmla="*/ 1812897 h 2107095"/>
              <a:gd name="connsiteX57" fmla="*/ 1168842 w 2568272"/>
              <a:gd name="connsiteY57" fmla="*/ 1804946 h 2107095"/>
              <a:gd name="connsiteX58" fmla="*/ 1200647 w 2568272"/>
              <a:gd name="connsiteY58" fmla="*/ 1796995 h 2107095"/>
              <a:gd name="connsiteX59" fmla="*/ 1280160 w 2568272"/>
              <a:gd name="connsiteY59" fmla="*/ 1781092 h 2107095"/>
              <a:gd name="connsiteX60" fmla="*/ 1327868 w 2568272"/>
              <a:gd name="connsiteY60" fmla="*/ 1765189 h 2107095"/>
              <a:gd name="connsiteX61" fmla="*/ 1375576 w 2568272"/>
              <a:gd name="connsiteY61" fmla="*/ 1749287 h 2107095"/>
              <a:gd name="connsiteX62" fmla="*/ 1431235 w 2568272"/>
              <a:gd name="connsiteY62" fmla="*/ 1741335 h 2107095"/>
              <a:gd name="connsiteX63" fmla="*/ 1463040 w 2568272"/>
              <a:gd name="connsiteY63" fmla="*/ 1733384 h 2107095"/>
              <a:gd name="connsiteX64" fmla="*/ 1486894 w 2568272"/>
              <a:gd name="connsiteY64" fmla="*/ 1717482 h 2107095"/>
              <a:gd name="connsiteX65" fmla="*/ 1510748 w 2568272"/>
              <a:gd name="connsiteY65" fmla="*/ 1709530 h 2107095"/>
              <a:gd name="connsiteX66" fmla="*/ 1526651 w 2568272"/>
              <a:gd name="connsiteY66" fmla="*/ 1685676 h 2107095"/>
              <a:gd name="connsiteX67" fmla="*/ 1574359 w 2568272"/>
              <a:gd name="connsiteY67" fmla="*/ 1669774 h 2107095"/>
              <a:gd name="connsiteX68" fmla="*/ 1622067 w 2568272"/>
              <a:gd name="connsiteY68" fmla="*/ 1653871 h 2107095"/>
              <a:gd name="connsiteX69" fmla="*/ 1645920 w 2568272"/>
              <a:gd name="connsiteY69" fmla="*/ 1645920 h 2107095"/>
              <a:gd name="connsiteX70" fmla="*/ 1677726 w 2568272"/>
              <a:gd name="connsiteY70" fmla="*/ 1637968 h 2107095"/>
              <a:gd name="connsiteX71" fmla="*/ 1725434 w 2568272"/>
              <a:gd name="connsiteY71" fmla="*/ 1622066 h 2107095"/>
              <a:gd name="connsiteX72" fmla="*/ 1773141 w 2568272"/>
              <a:gd name="connsiteY72" fmla="*/ 1606163 h 2107095"/>
              <a:gd name="connsiteX73" fmla="*/ 1796995 w 2568272"/>
              <a:gd name="connsiteY73" fmla="*/ 1598212 h 2107095"/>
              <a:gd name="connsiteX74" fmla="*/ 1820849 w 2568272"/>
              <a:gd name="connsiteY74" fmla="*/ 1590261 h 2107095"/>
              <a:gd name="connsiteX75" fmla="*/ 1868557 w 2568272"/>
              <a:gd name="connsiteY75" fmla="*/ 1582309 h 2107095"/>
              <a:gd name="connsiteX76" fmla="*/ 1892411 w 2568272"/>
              <a:gd name="connsiteY76" fmla="*/ 1574358 h 2107095"/>
              <a:gd name="connsiteX77" fmla="*/ 1924216 w 2568272"/>
              <a:gd name="connsiteY77" fmla="*/ 1566407 h 2107095"/>
              <a:gd name="connsiteX78" fmla="*/ 2043486 w 2568272"/>
              <a:gd name="connsiteY78" fmla="*/ 1542553 h 2107095"/>
              <a:gd name="connsiteX79" fmla="*/ 2091194 w 2568272"/>
              <a:gd name="connsiteY79" fmla="*/ 1526650 h 2107095"/>
              <a:gd name="connsiteX80" fmla="*/ 2162755 w 2568272"/>
              <a:gd name="connsiteY80" fmla="*/ 1502796 h 2107095"/>
              <a:gd name="connsiteX81" fmla="*/ 2210463 w 2568272"/>
              <a:gd name="connsiteY81" fmla="*/ 1486894 h 2107095"/>
              <a:gd name="connsiteX82" fmla="*/ 2234317 w 2568272"/>
              <a:gd name="connsiteY82" fmla="*/ 1478942 h 2107095"/>
              <a:gd name="connsiteX83" fmla="*/ 2258171 w 2568272"/>
              <a:gd name="connsiteY83" fmla="*/ 1463040 h 2107095"/>
              <a:gd name="connsiteX84" fmla="*/ 2305879 w 2568272"/>
              <a:gd name="connsiteY84" fmla="*/ 1447137 h 2107095"/>
              <a:gd name="connsiteX85" fmla="*/ 2377440 w 2568272"/>
              <a:gd name="connsiteY85" fmla="*/ 1423283 h 2107095"/>
              <a:gd name="connsiteX86" fmla="*/ 2401294 w 2568272"/>
              <a:gd name="connsiteY86" fmla="*/ 1407381 h 2107095"/>
              <a:gd name="connsiteX87" fmla="*/ 2425148 w 2568272"/>
              <a:gd name="connsiteY87" fmla="*/ 1399429 h 2107095"/>
              <a:gd name="connsiteX88" fmla="*/ 2441051 w 2568272"/>
              <a:gd name="connsiteY88" fmla="*/ 1375575 h 2107095"/>
              <a:gd name="connsiteX89" fmla="*/ 2464905 w 2568272"/>
              <a:gd name="connsiteY89" fmla="*/ 1359673 h 2107095"/>
              <a:gd name="connsiteX90" fmla="*/ 2496710 w 2568272"/>
              <a:gd name="connsiteY90" fmla="*/ 1248355 h 2107095"/>
              <a:gd name="connsiteX91" fmla="*/ 2504661 w 2568272"/>
              <a:gd name="connsiteY91" fmla="*/ 1200647 h 2107095"/>
              <a:gd name="connsiteX92" fmla="*/ 2520564 w 2568272"/>
              <a:gd name="connsiteY92" fmla="*/ 1137036 h 2107095"/>
              <a:gd name="connsiteX93" fmla="*/ 2536467 w 2568272"/>
              <a:gd name="connsiteY93" fmla="*/ 628153 h 2107095"/>
              <a:gd name="connsiteX94" fmla="*/ 2544418 w 2568272"/>
              <a:gd name="connsiteY94" fmla="*/ 604299 h 2107095"/>
              <a:gd name="connsiteX95" fmla="*/ 2552369 w 2568272"/>
              <a:gd name="connsiteY95" fmla="*/ 564542 h 2107095"/>
              <a:gd name="connsiteX96" fmla="*/ 2568272 w 2568272"/>
              <a:gd name="connsiteY96" fmla="*/ 437322 h 2107095"/>
              <a:gd name="connsiteX97" fmla="*/ 2560320 w 2568272"/>
              <a:gd name="connsiteY97" fmla="*/ 357808 h 2107095"/>
              <a:gd name="connsiteX98" fmla="*/ 2528515 w 2568272"/>
              <a:gd name="connsiteY98" fmla="*/ 310101 h 2107095"/>
              <a:gd name="connsiteX99" fmla="*/ 2496710 w 2568272"/>
              <a:gd name="connsiteY99" fmla="*/ 262393 h 2107095"/>
              <a:gd name="connsiteX100" fmla="*/ 2488759 w 2568272"/>
              <a:gd name="connsiteY100" fmla="*/ 238539 h 2107095"/>
              <a:gd name="connsiteX101" fmla="*/ 2449002 w 2568272"/>
              <a:gd name="connsiteY101" fmla="*/ 190831 h 2107095"/>
              <a:gd name="connsiteX102" fmla="*/ 2425148 w 2568272"/>
              <a:gd name="connsiteY102" fmla="*/ 159026 h 2107095"/>
              <a:gd name="connsiteX103" fmla="*/ 2361538 w 2568272"/>
              <a:gd name="connsiteY103" fmla="*/ 119269 h 2107095"/>
              <a:gd name="connsiteX104" fmla="*/ 2297927 w 2568272"/>
              <a:gd name="connsiteY104" fmla="*/ 71562 h 2107095"/>
              <a:gd name="connsiteX105" fmla="*/ 2250220 w 2568272"/>
              <a:gd name="connsiteY105" fmla="*/ 55659 h 2107095"/>
              <a:gd name="connsiteX106" fmla="*/ 2202512 w 2568272"/>
              <a:gd name="connsiteY106" fmla="*/ 15902 h 2107095"/>
              <a:gd name="connsiteX107" fmla="*/ 2146853 w 2568272"/>
              <a:gd name="connsiteY107" fmla="*/ 0 h 2107095"/>
              <a:gd name="connsiteX108" fmla="*/ 1916265 w 2568272"/>
              <a:gd name="connsiteY108" fmla="*/ 7951 h 2107095"/>
              <a:gd name="connsiteX109" fmla="*/ 1860606 w 2568272"/>
              <a:gd name="connsiteY109" fmla="*/ 23854 h 2107095"/>
              <a:gd name="connsiteX110" fmla="*/ 1828800 w 2568272"/>
              <a:gd name="connsiteY110" fmla="*/ 31805 h 2107095"/>
              <a:gd name="connsiteX111" fmla="*/ 1765190 w 2568272"/>
              <a:gd name="connsiteY111" fmla="*/ 55659 h 2107095"/>
              <a:gd name="connsiteX112" fmla="*/ 1733385 w 2568272"/>
              <a:gd name="connsiteY112" fmla="*/ 63610 h 2107095"/>
              <a:gd name="connsiteX113" fmla="*/ 1693628 w 2568272"/>
              <a:gd name="connsiteY113" fmla="*/ 79513 h 2107095"/>
              <a:gd name="connsiteX114" fmla="*/ 1661823 w 2568272"/>
              <a:gd name="connsiteY114" fmla="*/ 87464 h 2107095"/>
              <a:gd name="connsiteX115" fmla="*/ 1598213 w 2568272"/>
              <a:gd name="connsiteY115" fmla="*/ 111318 h 2107095"/>
              <a:gd name="connsiteX116" fmla="*/ 1542554 w 2568272"/>
              <a:gd name="connsiteY116" fmla="*/ 127221 h 2107095"/>
              <a:gd name="connsiteX117" fmla="*/ 1510748 w 2568272"/>
              <a:gd name="connsiteY117" fmla="*/ 143123 h 2107095"/>
              <a:gd name="connsiteX118" fmla="*/ 1470992 w 2568272"/>
              <a:gd name="connsiteY118" fmla="*/ 151075 h 2107095"/>
              <a:gd name="connsiteX119" fmla="*/ 1447138 w 2568272"/>
              <a:gd name="connsiteY119" fmla="*/ 159026 h 2107095"/>
              <a:gd name="connsiteX120" fmla="*/ 1383527 w 2568272"/>
              <a:gd name="connsiteY120" fmla="*/ 174928 h 2107095"/>
              <a:gd name="connsiteX121" fmla="*/ 1343771 w 2568272"/>
              <a:gd name="connsiteY121" fmla="*/ 182880 h 2107095"/>
              <a:gd name="connsiteX122" fmla="*/ 1319917 w 2568272"/>
              <a:gd name="connsiteY122" fmla="*/ 190831 h 2107095"/>
              <a:gd name="connsiteX123" fmla="*/ 1264258 w 2568272"/>
              <a:gd name="connsiteY123" fmla="*/ 206734 h 2107095"/>
              <a:gd name="connsiteX124" fmla="*/ 1208599 w 2568272"/>
              <a:gd name="connsiteY124" fmla="*/ 238539 h 2107095"/>
              <a:gd name="connsiteX125" fmla="*/ 1184745 w 2568272"/>
              <a:gd name="connsiteY125" fmla="*/ 246490 h 2107095"/>
              <a:gd name="connsiteX126" fmla="*/ 1152940 w 2568272"/>
              <a:gd name="connsiteY126" fmla="*/ 262393 h 2107095"/>
              <a:gd name="connsiteX127" fmla="*/ 1113183 w 2568272"/>
              <a:gd name="connsiteY127" fmla="*/ 278295 h 2107095"/>
              <a:gd name="connsiteX128" fmla="*/ 1041621 w 2568272"/>
              <a:gd name="connsiteY128" fmla="*/ 310101 h 2107095"/>
              <a:gd name="connsiteX129" fmla="*/ 993914 w 2568272"/>
              <a:gd name="connsiteY129" fmla="*/ 341906 h 2107095"/>
              <a:gd name="connsiteX130" fmla="*/ 970060 w 2568272"/>
              <a:gd name="connsiteY130" fmla="*/ 349857 h 2107095"/>
              <a:gd name="connsiteX131" fmla="*/ 922352 w 2568272"/>
              <a:gd name="connsiteY131" fmla="*/ 381662 h 2107095"/>
              <a:gd name="connsiteX132" fmla="*/ 874644 w 2568272"/>
              <a:gd name="connsiteY132" fmla="*/ 397565 h 2107095"/>
              <a:gd name="connsiteX133" fmla="*/ 811034 w 2568272"/>
              <a:gd name="connsiteY133" fmla="*/ 413468 h 2107095"/>
              <a:gd name="connsiteX134" fmla="*/ 787180 w 2568272"/>
              <a:gd name="connsiteY134" fmla="*/ 421419 h 2107095"/>
              <a:gd name="connsiteX135" fmla="*/ 755374 w 2568272"/>
              <a:gd name="connsiteY135" fmla="*/ 429370 h 2107095"/>
              <a:gd name="connsiteX136" fmla="*/ 667910 w 2568272"/>
              <a:gd name="connsiteY136" fmla="*/ 453224 h 2107095"/>
              <a:gd name="connsiteX137" fmla="*/ 675861 w 2568272"/>
              <a:gd name="connsiteY137" fmla="*/ 461175 h 210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568272" h="2107095">
                <a:moveTo>
                  <a:pt x="675861" y="461175"/>
                </a:moveTo>
                <a:lnTo>
                  <a:pt x="675861" y="461175"/>
                </a:lnTo>
                <a:cubicBezTo>
                  <a:pt x="661770" y="470569"/>
                  <a:pt x="586360" y="526543"/>
                  <a:pt x="548640" y="540688"/>
                </a:cubicBezTo>
                <a:cubicBezTo>
                  <a:pt x="538408" y="544525"/>
                  <a:pt x="527067" y="544803"/>
                  <a:pt x="516835" y="548640"/>
                </a:cubicBezTo>
                <a:cubicBezTo>
                  <a:pt x="505737" y="552802"/>
                  <a:pt x="496035" y="560140"/>
                  <a:pt x="485030" y="564542"/>
                </a:cubicBezTo>
                <a:cubicBezTo>
                  <a:pt x="469466" y="570768"/>
                  <a:pt x="437322" y="580445"/>
                  <a:pt x="437322" y="580445"/>
                </a:cubicBezTo>
                <a:cubicBezTo>
                  <a:pt x="429371" y="585746"/>
                  <a:pt x="421857" y="591772"/>
                  <a:pt x="413468" y="596348"/>
                </a:cubicBezTo>
                <a:cubicBezTo>
                  <a:pt x="392513" y="607778"/>
                  <a:pt x="348943" y="624940"/>
                  <a:pt x="326004" y="644055"/>
                </a:cubicBezTo>
                <a:cubicBezTo>
                  <a:pt x="317365" y="651254"/>
                  <a:pt x="310688" y="660591"/>
                  <a:pt x="302150" y="667909"/>
                </a:cubicBezTo>
                <a:cubicBezTo>
                  <a:pt x="292088" y="676533"/>
                  <a:pt x="279716" y="682392"/>
                  <a:pt x="270345" y="691763"/>
                </a:cubicBezTo>
                <a:cubicBezTo>
                  <a:pt x="260974" y="701134"/>
                  <a:pt x="255356" y="713718"/>
                  <a:pt x="246491" y="723568"/>
                </a:cubicBezTo>
                <a:cubicBezTo>
                  <a:pt x="231446" y="740284"/>
                  <a:pt x="211258" y="752563"/>
                  <a:pt x="198783" y="771276"/>
                </a:cubicBezTo>
                <a:lnTo>
                  <a:pt x="166978" y="818984"/>
                </a:lnTo>
                <a:cubicBezTo>
                  <a:pt x="150648" y="867977"/>
                  <a:pt x="169325" y="815693"/>
                  <a:pt x="143124" y="874643"/>
                </a:cubicBezTo>
                <a:cubicBezTo>
                  <a:pt x="137327" y="887686"/>
                  <a:pt x="132233" y="901036"/>
                  <a:pt x="127221" y="914400"/>
                </a:cubicBezTo>
                <a:cubicBezTo>
                  <a:pt x="124278" y="922248"/>
                  <a:pt x="123018" y="930757"/>
                  <a:pt x="119270" y="938254"/>
                </a:cubicBezTo>
                <a:cubicBezTo>
                  <a:pt x="114996" y="946801"/>
                  <a:pt x="108668" y="954157"/>
                  <a:pt x="103367" y="962108"/>
                </a:cubicBezTo>
                <a:cubicBezTo>
                  <a:pt x="76636" y="1042303"/>
                  <a:pt x="117429" y="917888"/>
                  <a:pt x="87465" y="1017767"/>
                </a:cubicBezTo>
                <a:cubicBezTo>
                  <a:pt x="82648" y="1033823"/>
                  <a:pt x="76863" y="1049572"/>
                  <a:pt x="71562" y="1065475"/>
                </a:cubicBezTo>
                <a:cubicBezTo>
                  <a:pt x="68912" y="1073426"/>
                  <a:pt x="65255" y="1081110"/>
                  <a:pt x="63611" y="1089328"/>
                </a:cubicBezTo>
                <a:cubicBezTo>
                  <a:pt x="54016" y="1137304"/>
                  <a:pt x="59934" y="1116264"/>
                  <a:pt x="47708" y="1152939"/>
                </a:cubicBezTo>
                <a:cubicBezTo>
                  <a:pt x="45058" y="1174142"/>
                  <a:pt x="43695" y="1195547"/>
                  <a:pt x="39757" y="1216549"/>
                </a:cubicBezTo>
                <a:cubicBezTo>
                  <a:pt x="35729" y="1238031"/>
                  <a:pt x="23854" y="1280160"/>
                  <a:pt x="23854" y="1280160"/>
                </a:cubicBezTo>
                <a:cubicBezTo>
                  <a:pt x="21204" y="1301363"/>
                  <a:pt x="19841" y="1322768"/>
                  <a:pt x="15903" y="1343770"/>
                </a:cubicBezTo>
                <a:cubicBezTo>
                  <a:pt x="11875" y="1365252"/>
                  <a:pt x="0" y="1407381"/>
                  <a:pt x="0" y="1407381"/>
                </a:cubicBezTo>
                <a:cubicBezTo>
                  <a:pt x="2651" y="1460390"/>
                  <a:pt x="3354" y="1513532"/>
                  <a:pt x="7952" y="1566407"/>
                </a:cubicBezTo>
                <a:cubicBezTo>
                  <a:pt x="8678" y="1574757"/>
                  <a:pt x="11833" y="1582934"/>
                  <a:pt x="15903" y="1590261"/>
                </a:cubicBezTo>
                <a:lnTo>
                  <a:pt x="63611" y="1661822"/>
                </a:lnTo>
                <a:cubicBezTo>
                  <a:pt x="69849" y="1671178"/>
                  <a:pt x="80561" y="1676800"/>
                  <a:pt x="87465" y="1685676"/>
                </a:cubicBezTo>
                <a:cubicBezTo>
                  <a:pt x="99199" y="1700763"/>
                  <a:pt x="108668" y="1717481"/>
                  <a:pt x="119270" y="1733384"/>
                </a:cubicBezTo>
                <a:cubicBezTo>
                  <a:pt x="124571" y="1741335"/>
                  <a:pt x="127222" y="1751937"/>
                  <a:pt x="135173" y="1757238"/>
                </a:cubicBezTo>
                <a:lnTo>
                  <a:pt x="159027" y="1773141"/>
                </a:lnTo>
                <a:cubicBezTo>
                  <a:pt x="177933" y="1829860"/>
                  <a:pt x="151125" y="1761288"/>
                  <a:pt x="190832" y="1820848"/>
                </a:cubicBezTo>
                <a:cubicBezTo>
                  <a:pt x="195481" y="1827822"/>
                  <a:pt x="194713" y="1837375"/>
                  <a:pt x="198783" y="1844702"/>
                </a:cubicBezTo>
                <a:cubicBezTo>
                  <a:pt x="208065" y="1861409"/>
                  <a:pt x="219986" y="1876507"/>
                  <a:pt x="230588" y="1892410"/>
                </a:cubicBezTo>
                <a:lnTo>
                  <a:pt x="246491" y="1916264"/>
                </a:lnTo>
                <a:cubicBezTo>
                  <a:pt x="266476" y="1976221"/>
                  <a:pt x="239517" y="1902317"/>
                  <a:pt x="270345" y="1963972"/>
                </a:cubicBezTo>
                <a:cubicBezTo>
                  <a:pt x="288277" y="1999835"/>
                  <a:pt x="265713" y="1977497"/>
                  <a:pt x="294199" y="2011680"/>
                </a:cubicBezTo>
                <a:cubicBezTo>
                  <a:pt x="301398" y="2020319"/>
                  <a:pt x="310854" y="2026895"/>
                  <a:pt x="318053" y="2035534"/>
                </a:cubicBezTo>
                <a:cubicBezTo>
                  <a:pt x="345719" y="2068733"/>
                  <a:pt x="318649" y="2054286"/>
                  <a:pt x="357809" y="2067339"/>
                </a:cubicBezTo>
                <a:cubicBezTo>
                  <a:pt x="395610" y="2092540"/>
                  <a:pt x="372597" y="2080220"/>
                  <a:pt x="429371" y="2099144"/>
                </a:cubicBezTo>
                <a:lnTo>
                  <a:pt x="453225" y="2107095"/>
                </a:lnTo>
                <a:cubicBezTo>
                  <a:pt x="513176" y="2087112"/>
                  <a:pt x="439285" y="2114066"/>
                  <a:pt x="500933" y="2083242"/>
                </a:cubicBezTo>
                <a:cubicBezTo>
                  <a:pt x="508430" y="2079494"/>
                  <a:pt x="517460" y="2079360"/>
                  <a:pt x="524787" y="2075290"/>
                </a:cubicBezTo>
                <a:lnTo>
                  <a:pt x="596348" y="2027582"/>
                </a:lnTo>
                <a:cubicBezTo>
                  <a:pt x="610295" y="2018284"/>
                  <a:pt x="628153" y="2016981"/>
                  <a:pt x="644056" y="2011680"/>
                </a:cubicBezTo>
                <a:lnTo>
                  <a:pt x="691764" y="1995777"/>
                </a:lnTo>
                <a:cubicBezTo>
                  <a:pt x="699715" y="1993127"/>
                  <a:pt x="707278" y="1988660"/>
                  <a:pt x="715618" y="1987826"/>
                </a:cubicBezTo>
                <a:lnTo>
                  <a:pt x="795131" y="1979875"/>
                </a:lnTo>
                <a:cubicBezTo>
                  <a:pt x="832932" y="1954674"/>
                  <a:pt x="809920" y="1966993"/>
                  <a:pt x="866693" y="1948069"/>
                </a:cubicBezTo>
                <a:lnTo>
                  <a:pt x="890547" y="1940118"/>
                </a:lnTo>
                <a:cubicBezTo>
                  <a:pt x="895848" y="1932167"/>
                  <a:pt x="898345" y="1921329"/>
                  <a:pt x="906449" y="1916264"/>
                </a:cubicBezTo>
                <a:cubicBezTo>
                  <a:pt x="920664" y="1907380"/>
                  <a:pt x="954157" y="1900362"/>
                  <a:pt x="954157" y="1900362"/>
                </a:cubicBezTo>
                <a:cubicBezTo>
                  <a:pt x="1022520" y="1854786"/>
                  <a:pt x="936025" y="1909428"/>
                  <a:pt x="1001865" y="1876508"/>
                </a:cubicBezTo>
                <a:cubicBezTo>
                  <a:pt x="1077473" y="1838704"/>
                  <a:pt x="950337" y="1885733"/>
                  <a:pt x="1073427" y="1844702"/>
                </a:cubicBezTo>
                <a:cubicBezTo>
                  <a:pt x="1082493" y="1841680"/>
                  <a:pt x="1088548" y="1832681"/>
                  <a:pt x="1097280" y="1828800"/>
                </a:cubicBezTo>
                <a:cubicBezTo>
                  <a:pt x="1112598" y="1821992"/>
                  <a:pt x="1129085" y="1818198"/>
                  <a:pt x="1144988" y="1812897"/>
                </a:cubicBezTo>
                <a:cubicBezTo>
                  <a:pt x="1152939" y="1810247"/>
                  <a:pt x="1160711" y="1806979"/>
                  <a:pt x="1168842" y="1804946"/>
                </a:cubicBezTo>
                <a:cubicBezTo>
                  <a:pt x="1179444" y="1802296"/>
                  <a:pt x="1189931" y="1799138"/>
                  <a:pt x="1200647" y="1796995"/>
                </a:cubicBezTo>
                <a:cubicBezTo>
                  <a:pt x="1243619" y="1788400"/>
                  <a:pt x="1243231" y="1792171"/>
                  <a:pt x="1280160" y="1781092"/>
                </a:cubicBezTo>
                <a:cubicBezTo>
                  <a:pt x="1296216" y="1776275"/>
                  <a:pt x="1311965" y="1770490"/>
                  <a:pt x="1327868" y="1765189"/>
                </a:cubicBezTo>
                <a:lnTo>
                  <a:pt x="1375576" y="1749287"/>
                </a:lnTo>
                <a:cubicBezTo>
                  <a:pt x="1393356" y="1743361"/>
                  <a:pt x="1412796" y="1744688"/>
                  <a:pt x="1431235" y="1741335"/>
                </a:cubicBezTo>
                <a:cubicBezTo>
                  <a:pt x="1441987" y="1739380"/>
                  <a:pt x="1452438" y="1736034"/>
                  <a:pt x="1463040" y="1733384"/>
                </a:cubicBezTo>
                <a:cubicBezTo>
                  <a:pt x="1470991" y="1728083"/>
                  <a:pt x="1478347" y="1721756"/>
                  <a:pt x="1486894" y="1717482"/>
                </a:cubicBezTo>
                <a:cubicBezTo>
                  <a:pt x="1494391" y="1713734"/>
                  <a:pt x="1504203" y="1714766"/>
                  <a:pt x="1510748" y="1709530"/>
                </a:cubicBezTo>
                <a:cubicBezTo>
                  <a:pt x="1518210" y="1703560"/>
                  <a:pt x="1518547" y="1690741"/>
                  <a:pt x="1526651" y="1685676"/>
                </a:cubicBezTo>
                <a:cubicBezTo>
                  <a:pt x="1540866" y="1676792"/>
                  <a:pt x="1558456" y="1675075"/>
                  <a:pt x="1574359" y="1669774"/>
                </a:cubicBezTo>
                <a:lnTo>
                  <a:pt x="1622067" y="1653871"/>
                </a:lnTo>
                <a:cubicBezTo>
                  <a:pt x="1630018" y="1651221"/>
                  <a:pt x="1637789" y="1647953"/>
                  <a:pt x="1645920" y="1645920"/>
                </a:cubicBezTo>
                <a:cubicBezTo>
                  <a:pt x="1656522" y="1643269"/>
                  <a:pt x="1667259" y="1641108"/>
                  <a:pt x="1677726" y="1637968"/>
                </a:cubicBezTo>
                <a:cubicBezTo>
                  <a:pt x="1693782" y="1633151"/>
                  <a:pt x="1709531" y="1627367"/>
                  <a:pt x="1725434" y="1622066"/>
                </a:cubicBezTo>
                <a:lnTo>
                  <a:pt x="1773141" y="1606163"/>
                </a:lnTo>
                <a:lnTo>
                  <a:pt x="1796995" y="1598212"/>
                </a:lnTo>
                <a:cubicBezTo>
                  <a:pt x="1804946" y="1595562"/>
                  <a:pt x="1812582" y="1591639"/>
                  <a:pt x="1820849" y="1590261"/>
                </a:cubicBezTo>
                <a:cubicBezTo>
                  <a:pt x="1836752" y="1587610"/>
                  <a:pt x="1852819" y="1585806"/>
                  <a:pt x="1868557" y="1582309"/>
                </a:cubicBezTo>
                <a:cubicBezTo>
                  <a:pt x="1876739" y="1580491"/>
                  <a:pt x="1884352" y="1576660"/>
                  <a:pt x="1892411" y="1574358"/>
                </a:cubicBezTo>
                <a:cubicBezTo>
                  <a:pt x="1902918" y="1571356"/>
                  <a:pt x="1913531" y="1568697"/>
                  <a:pt x="1924216" y="1566407"/>
                </a:cubicBezTo>
                <a:cubicBezTo>
                  <a:pt x="1924314" y="1566386"/>
                  <a:pt x="2023559" y="1546538"/>
                  <a:pt x="2043486" y="1542553"/>
                </a:cubicBezTo>
                <a:cubicBezTo>
                  <a:pt x="2059923" y="1539266"/>
                  <a:pt x="2075291" y="1531951"/>
                  <a:pt x="2091194" y="1526650"/>
                </a:cubicBezTo>
                <a:lnTo>
                  <a:pt x="2162755" y="1502796"/>
                </a:lnTo>
                <a:lnTo>
                  <a:pt x="2210463" y="1486894"/>
                </a:lnTo>
                <a:cubicBezTo>
                  <a:pt x="2218414" y="1484243"/>
                  <a:pt x="2227343" y="1483591"/>
                  <a:pt x="2234317" y="1478942"/>
                </a:cubicBezTo>
                <a:cubicBezTo>
                  <a:pt x="2242268" y="1473641"/>
                  <a:pt x="2249438" y="1466921"/>
                  <a:pt x="2258171" y="1463040"/>
                </a:cubicBezTo>
                <a:cubicBezTo>
                  <a:pt x="2273489" y="1456232"/>
                  <a:pt x="2289976" y="1452438"/>
                  <a:pt x="2305879" y="1447137"/>
                </a:cubicBezTo>
                <a:lnTo>
                  <a:pt x="2377440" y="1423283"/>
                </a:lnTo>
                <a:cubicBezTo>
                  <a:pt x="2386506" y="1420261"/>
                  <a:pt x="2392747" y="1411655"/>
                  <a:pt x="2401294" y="1407381"/>
                </a:cubicBezTo>
                <a:cubicBezTo>
                  <a:pt x="2408791" y="1403633"/>
                  <a:pt x="2417197" y="1402080"/>
                  <a:pt x="2425148" y="1399429"/>
                </a:cubicBezTo>
                <a:cubicBezTo>
                  <a:pt x="2430449" y="1391478"/>
                  <a:pt x="2434294" y="1382332"/>
                  <a:pt x="2441051" y="1375575"/>
                </a:cubicBezTo>
                <a:cubicBezTo>
                  <a:pt x="2447808" y="1368818"/>
                  <a:pt x="2459840" y="1367777"/>
                  <a:pt x="2464905" y="1359673"/>
                </a:cubicBezTo>
                <a:cubicBezTo>
                  <a:pt x="2474409" y="1344467"/>
                  <a:pt x="2494095" y="1258816"/>
                  <a:pt x="2496710" y="1248355"/>
                </a:cubicBezTo>
                <a:cubicBezTo>
                  <a:pt x="2500620" y="1232714"/>
                  <a:pt x="2501283" y="1216411"/>
                  <a:pt x="2504661" y="1200647"/>
                </a:cubicBezTo>
                <a:cubicBezTo>
                  <a:pt x="2509241" y="1179276"/>
                  <a:pt x="2520564" y="1137036"/>
                  <a:pt x="2520564" y="1137036"/>
                </a:cubicBezTo>
                <a:cubicBezTo>
                  <a:pt x="2543840" y="880988"/>
                  <a:pt x="2515458" y="1216403"/>
                  <a:pt x="2536467" y="628153"/>
                </a:cubicBezTo>
                <a:cubicBezTo>
                  <a:pt x="2536766" y="619777"/>
                  <a:pt x="2542385" y="612430"/>
                  <a:pt x="2544418" y="604299"/>
                </a:cubicBezTo>
                <a:cubicBezTo>
                  <a:pt x="2547696" y="591188"/>
                  <a:pt x="2549951" y="577839"/>
                  <a:pt x="2552369" y="564542"/>
                </a:cubicBezTo>
                <a:cubicBezTo>
                  <a:pt x="2563329" y="504261"/>
                  <a:pt x="2560979" y="510241"/>
                  <a:pt x="2568272" y="437322"/>
                </a:cubicBezTo>
                <a:cubicBezTo>
                  <a:pt x="2565621" y="410817"/>
                  <a:pt x="2568265" y="383232"/>
                  <a:pt x="2560320" y="357808"/>
                </a:cubicBezTo>
                <a:cubicBezTo>
                  <a:pt x="2554619" y="339566"/>
                  <a:pt x="2528515" y="310101"/>
                  <a:pt x="2528515" y="310101"/>
                </a:cubicBezTo>
                <a:cubicBezTo>
                  <a:pt x="2509609" y="253382"/>
                  <a:pt x="2536417" y="321954"/>
                  <a:pt x="2496710" y="262393"/>
                </a:cubicBezTo>
                <a:cubicBezTo>
                  <a:pt x="2492061" y="255419"/>
                  <a:pt x="2492507" y="246036"/>
                  <a:pt x="2488759" y="238539"/>
                </a:cubicBezTo>
                <a:cubicBezTo>
                  <a:pt x="2474701" y="210423"/>
                  <a:pt x="2470103" y="215449"/>
                  <a:pt x="2449002" y="190831"/>
                </a:cubicBezTo>
                <a:cubicBezTo>
                  <a:pt x="2440378" y="180769"/>
                  <a:pt x="2434519" y="168397"/>
                  <a:pt x="2425148" y="159026"/>
                </a:cubicBezTo>
                <a:cubicBezTo>
                  <a:pt x="2390423" y="124301"/>
                  <a:pt x="2399326" y="144461"/>
                  <a:pt x="2361538" y="119269"/>
                </a:cubicBezTo>
                <a:cubicBezTo>
                  <a:pt x="2339485" y="104567"/>
                  <a:pt x="2323071" y="79944"/>
                  <a:pt x="2297927" y="71562"/>
                </a:cubicBezTo>
                <a:lnTo>
                  <a:pt x="2250220" y="55659"/>
                </a:lnTo>
                <a:cubicBezTo>
                  <a:pt x="2232636" y="38075"/>
                  <a:pt x="2224651" y="26972"/>
                  <a:pt x="2202512" y="15902"/>
                </a:cubicBezTo>
                <a:cubicBezTo>
                  <a:pt x="2191106" y="10199"/>
                  <a:pt x="2157042" y="2547"/>
                  <a:pt x="2146853" y="0"/>
                </a:cubicBezTo>
                <a:cubicBezTo>
                  <a:pt x="2069990" y="2650"/>
                  <a:pt x="1993032" y="3299"/>
                  <a:pt x="1916265" y="7951"/>
                </a:cubicBezTo>
                <a:cubicBezTo>
                  <a:pt x="1900484" y="8907"/>
                  <a:pt x="1876300" y="19370"/>
                  <a:pt x="1860606" y="23854"/>
                </a:cubicBezTo>
                <a:cubicBezTo>
                  <a:pt x="1850098" y="26856"/>
                  <a:pt x="1839167" y="28349"/>
                  <a:pt x="1828800" y="31805"/>
                </a:cubicBezTo>
                <a:cubicBezTo>
                  <a:pt x="1807317" y="38966"/>
                  <a:pt x="1786673" y="48498"/>
                  <a:pt x="1765190" y="55659"/>
                </a:cubicBezTo>
                <a:cubicBezTo>
                  <a:pt x="1754823" y="59115"/>
                  <a:pt x="1743752" y="60154"/>
                  <a:pt x="1733385" y="63610"/>
                </a:cubicBezTo>
                <a:cubicBezTo>
                  <a:pt x="1719844" y="68124"/>
                  <a:pt x="1707169" y="74999"/>
                  <a:pt x="1693628" y="79513"/>
                </a:cubicBezTo>
                <a:cubicBezTo>
                  <a:pt x="1683261" y="82969"/>
                  <a:pt x="1672190" y="84008"/>
                  <a:pt x="1661823" y="87464"/>
                </a:cubicBezTo>
                <a:cubicBezTo>
                  <a:pt x="1611405" y="104270"/>
                  <a:pt x="1637299" y="100151"/>
                  <a:pt x="1598213" y="111318"/>
                </a:cubicBezTo>
                <a:cubicBezTo>
                  <a:pt x="1578024" y="117086"/>
                  <a:pt x="1561629" y="119046"/>
                  <a:pt x="1542554" y="127221"/>
                </a:cubicBezTo>
                <a:cubicBezTo>
                  <a:pt x="1531659" y="131890"/>
                  <a:pt x="1521993" y="139375"/>
                  <a:pt x="1510748" y="143123"/>
                </a:cubicBezTo>
                <a:cubicBezTo>
                  <a:pt x="1497927" y="147397"/>
                  <a:pt x="1484103" y="147797"/>
                  <a:pt x="1470992" y="151075"/>
                </a:cubicBezTo>
                <a:cubicBezTo>
                  <a:pt x="1462861" y="153108"/>
                  <a:pt x="1455224" y="156821"/>
                  <a:pt x="1447138" y="159026"/>
                </a:cubicBezTo>
                <a:cubicBezTo>
                  <a:pt x="1426052" y="164776"/>
                  <a:pt x="1404731" y="169627"/>
                  <a:pt x="1383527" y="174928"/>
                </a:cubicBezTo>
                <a:cubicBezTo>
                  <a:pt x="1370416" y="178206"/>
                  <a:pt x="1356882" y="179602"/>
                  <a:pt x="1343771" y="182880"/>
                </a:cubicBezTo>
                <a:cubicBezTo>
                  <a:pt x="1335640" y="184913"/>
                  <a:pt x="1327976" y="188529"/>
                  <a:pt x="1319917" y="190831"/>
                </a:cubicBezTo>
                <a:cubicBezTo>
                  <a:pt x="1299733" y="196598"/>
                  <a:pt x="1283330" y="198560"/>
                  <a:pt x="1264258" y="206734"/>
                </a:cubicBezTo>
                <a:cubicBezTo>
                  <a:pt x="1166660" y="248562"/>
                  <a:pt x="1288469" y="198604"/>
                  <a:pt x="1208599" y="238539"/>
                </a:cubicBezTo>
                <a:cubicBezTo>
                  <a:pt x="1201102" y="242287"/>
                  <a:pt x="1192449" y="243188"/>
                  <a:pt x="1184745" y="246490"/>
                </a:cubicBezTo>
                <a:cubicBezTo>
                  <a:pt x="1173850" y="251159"/>
                  <a:pt x="1163772" y="257579"/>
                  <a:pt x="1152940" y="262393"/>
                </a:cubicBezTo>
                <a:cubicBezTo>
                  <a:pt x="1139897" y="268190"/>
                  <a:pt x="1125949" y="271912"/>
                  <a:pt x="1113183" y="278295"/>
                </a:cubicBezTo>
                <a:cubicBezTo>
                  <a:pt x="1037572" y="316100"/>
                  <a:pt x="1164717" y="269068"/>
                  <a:pt x="1041621" y="310101"/>
                </a:cubicBezTo>
                <a:cubicBezTo>
                  <a:pt x="1023490" y="316145"/>
                  <a:pt x="1012046" y="335862"/>
                  <a:pt x="993914" y="341906"/>
                </a:cubicBezTo>
                <a:lnTo>
                  <a:pt x="970060" y="349857"/>
                </a:lnTo>
                <a:lnTo>
                  <a:pt x="922352" y="381662"/>
                </a:lnTo>
                <a:cubicBezTo>
                  <a:pt x="908404" y="390960"/>
                  <a:pt x="890547" y="392264"/>
                  <a:pt x="874644" y="397565"/>
                </a:cubicBezTo>
                <a:cubicBezTo>
                  <a:pt x="820126" y="415738"/>
                  <a:pt x="887779" y="394281"/>
                  <a:pt x="811034" y="413468"/>
                </a:cubicBezTo>
                <a:cubicBezTo>
                  <a:pt x="802903" y="415501"/>
                  <a:pt x="795239" y="419117"/>
                  <a:pt x="787180" y="421419"/>
                </a:cubicBezTo>
                <a:cubicBezTo>
                  <a:pt x="776672" y="424421"/>
                  <a:pt x="765841" y="426230"/>
                  <a:pt x="755374" y="429370"/>
                </a:cubicBezTo>
                <a:cubicBezTo>
                  <a:pt x="713181" y="442028"/>
                  <a:pt x="709322" y="448048"/>
                  <a:pt x="667910" y="453224"/>
                </a:cubicBezTo>
                <a:cubicBezTo>
                  <a:pt x="660020" y="454210"/>
                  <a:pt x="674536" y="459850"/>
                  <a:pt x="675861" y="46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42243">
            <a:off x="1941443" y="1933499"/>
            <a:ext cx="2568272" cy="2107095"/>
          </a:xfrm>
          <a:custGeom>
            <a:avLst/>
            <a:gdLst>
              <a:gd name="connsiteX0" fmla="*/ 675861 w 2568272"/>
              <a:gd name="connsiteY0" fmla="*/ 461175 h 2107095"/>
              <a:gd name="connsiteX1" fmla="*/ 675861 w 2568272"/>
              <a:gd name="connsiteY1" fmla="*/ 461175 h 2107095"/>
              <a:gd name="connsiteX2" fmla="*/ 548640 w 2568272"/>
              <a:gd name="connsiteY2" fmla="*/ 540688 h 2107095"/>
              <a:gd name="connsiteX3" fmla="*/ 516835 w 2568272"/>
              <a:gd name="connsiteY3" fmla="*/ 548640 h 2107095"/>
              <a:gd name="connsiteX4" fmla="*/ 485030 w 2568272"/>
              <a:gd name="connsiteY4" fmla="*/ 564542 h 2107095"/>
              <a:gd name="connsiteX5" fmla="*/ 437322 w 2568272"/>
              <a:gd name="connsiteY5" fmla="*/ 580445 h 2107095"/>
              <a:gd name="connsiteX6" fmla="*/ 413468 w 2568272"/>
              <a:gd name="connsiteY6" fmla="*/ 596348 h 2107095"/>
              <a:gd name="connsiteX7" fmla="*/ 326004 w 2568272"/>
              <a:gd name="connsiteY7" fmla="*/ 644055 h 2107095"/>
              <a:gd name="connsiteX8" fmla="*/ 302150 w 2568272"/>
              <a:gd name="connsiteY8" fmla="*/ 667909 h 2107095"/>
              <a:gd name="connsiteX9" fmla="*/ 270345 w 2568272"/>
              <a:gd name="connsiteY9" fmla="*/ 691763 h 2107095"/>
              <a:gd name="connsiteX10" fmla="*/ 246491 w 2568272"/>
              <a:gd name="connsiteY10" fmla="*/ 723568 h 2107095"/>
              <a:gd name="connsiteX11" fmla="*/ 198783 w 2568272"/>
              <a:gd name="connsiteY11" fmla="*/ 771276 h 2107095"/>
              <a:gd name="connsiteX12" fmla="*/ 166978 w 2568272"/>
              <a:gd name="connsiteY12" fmla="*/ 818984 h 2107095"/>
              <a:gd name="connsiteX13" fmla="*/ 143124 w 2568272"/>
              <a:gd name="connsiteY13" fmla="*/ 874643 h 2107095"/>
              <a:gd name="connsiteX14" fmla="*/ 127221 w 2568272"/>
              <a:gd name="connsiteY14" fmla="*/ 914400 h 2107095"/>
              <a:gd name="connsiteX15" fmla="*/ 119270 w 2568272"/>
              <a:gd name="connsiteY15" fmla="*/ 938254 h 2107095"/>
              <a:gd name="connsiteX16" fmla="*/ 103367 w 2568272"/>
              <a:gd name="connsiteY16" fmla="*/ 962108 h 2107095"/>
              <a:gd name="connsiteX17" fmla="*/ 87465 w 2568272"/>
              <a:gd name="connsiteY17" fmla="*/ 1017767 h 2107095"/>
              <a:gd name="connsiteX18" fmla="*/ 71562 w 2568272"/>
              <a:gd name="connsiteY18" fmla="*/ 1065475 h 2107095"/>
              <a:gd name="connsiteX19" fmla="*/ 63611 w 2568272"/>
              <a:gd name="connsiteY19" fmla="*/ 1089328 h 2107095"/>
              <a:gd name="connsiteX20" fmla="*/ 47708 w 2568272"/>
              <a:gd name="connsiteY20" fmla="*/ 1152939 h 2107095"/>
              <a:gd name="connsiteX21" fmla="*/ 39757 w 2568272"/>
              <a:gd name="connsiteY21" fmla="*/ 1216549 h 2107095"/>
              <a:gd name="connsiteX22" fmla="*/ 23854 w 2568272"/>
              <a:gd name="connsiteY22" fmla="*/ 1280160 h 2107095"/>
              <a:gd name="connsiteX23" fmla="*/ 15903 w 2568272"/>
              <a:gd name="connsiteY23" fmla="*/ 1343770 h 2107095"/>
              <a:gd name="connsiteX24" fmla="*/ 0 w 2568272"/>
              <a:gd name="connsiteY24" fmla="*/ 1407381 h 2107095"/>
              <a:gd name="connsiteX25" fmla="*/ 7952 w 2568272"/>
              <a:gd name="connsiteY25" fmla="*/ 1566407 h 2107095"/>
              <a:gd name="connsiteX26" fmla="*/ 15903 w 2568272"/>
              <a:gd name="connsiteY26" fmla="*/ 1590261 h 2107095"/>
              <a:gd name="connsiteX27" fmla="*/ 63611 w 2568272"/>
              <a:gd name="connsiteY27" fmla="*/ 1661822 h 2107095"/>
              <a:gd name="connsiteX28" fmla="*/ 87465 w 2568272"/>
              <a:gd name="connsiteY28" fmla="*/ 1685676 h 2107095"/>
              <a:gd name="connsiteX29" fmla="*/ 119270 w 2568272"/>
              <a:gd name="connsiteY29" fmla="*/ 1733384 h 2107095"/>
              <a:gd name="connsiteX30" fmla="*/ 135173 w 2568272"/>
              <a:gd name="connsiteY30" fmla="*/ 1757238 h 2107095"/>
              <a:gd name="connsiteX31" fmla="*/ 159027 w 2568272"/>
              <a:gd name="connsiteY31" fmla="*/ 1773141 h 2107095"/>
              <a:gd name="connsiteX32" fmla="*/ 190832 w 2568272"/>
              <a:gd name="connsiteY32" fmla="*/ 1820848 h 2107095"/>
              <a:gd name="connsiteX33" fmla="*/ 198783 w 2568272"/>
              <a:gd name="connsiteY33" fmla="*/ 1844702 h 2107095"/>
              <a:gd name="connsiteX34" fmla="*/ 230588 w 2568272"/>
              <a:gd name="connsiteY34" fmla="*/ 1892410 h 2107095"/>
              <a:gd name="connsiteX35" fmla="*/ 246491 w 2568272"/>
              <a:gd name="connsiteY35" fmla="*/ 1916264 h 2107095"/>
              <a:gd name="connsiteX36" fmla="*/ 270345 w 2568272"/>
              <a:gd name="connsiteY36" fmla="*/ 1963972 h 2107095"/>
              <a:gd name="connsiteX37" fmla="*/ 294199 w 2568272"/>
              <a:gd name="connsiteY37" fmla="*/ 2011680 h 2107095"/>
              <a:gd name="connsiteX38" fmla="*/ 318053 w 2568272"/>
              <a:gd name="connsiteY38" fmla="*/ 2035534 h 2107095"/>
              <a:gd name="connsiteX39" fmla="*/ 357809 w 2568272"/>
              <a:gd name="connsiteY39" fmla="*/ 2067339 h 2107095"/>
              <a:gd name="connsiteX40" fmla="*/ 429371 w 2568272"/>
              <a:gd name="connsiteY40" fmla="*/ 2099144 h 2107095"/>
              <a:gd name="connsiteX41" fmla="*/ 453225 w 2568272"/>
              <a:gd name="connsiteY41" fmla="*/ 2107095 h 2107095"/>
              <a:gd name="connsiteX42" fmla="*/ 500933 w 2568272"/>
              <a:gd name="connsiteY42" fmla="*/ 2083242 h 2107095"/>
              <a:gd name="connsiteX43" fmla="*/ 524787 w 2568272"/>
              <a:gd name="connsiteY43" fmla="*/ 2075290 h 2107095"/>
              <a:gd name="connsiteX44" fmla="*/ 596348 w 2568272"/>
              <a:gd name="connsiteY44" fmla="*/ 2027582 h 2107095"/>
              <a:gd name="connsiteX45" fmla="*/ 644056 w 2568272"/>
              <a:gd name="connsiteY45" fmla="*/ 2011680 h 2107095"/>
              <a:gd name="connsiteX46" fmla="*/ 691764 w 2568272"/>
              <a:gd name="connsiteY46" fmla="*/ 1995777 h 2107095"/>
              <a:gd name="connsiteX47" fmla="*/ 715618 w 2568272"/>
              <a:gd name="connsiteY47" fmla="*/ 1987826 h 2107095"/>
              <a:gd name="connsiteX48" fmla="*/ 795131 w 2568272"/>
              <a:gd name="connsiteY48" fmla="*/ 1979875 h 2107095"/>
              <a:gd name="connsiteX49" fmla="*/ 866693 w 2568272"/>
              <a:gd name="connsiteY49" fmla="*/ 1948069 h 2107095"/>
              <a:gd name="connsiteX50" fmla="*/ 890547 w 2568272"/>
              <a:gd name="connsiteY50" fmla="*/ 1940118 h 2107095"/>
              <a:gd name="connsiteX51" fmla="*/ 906449 w 2568272"/>
              <a:gd name="connsiteY51" fmla="*/ 1916264 h 2107095"/>
              <a:gd name="connsiteX52" fmla="*/ 954157 w 2568272"/>
              <a:gd name="connsiteY52" fmla="*/ 1900362 h 2107095"/>
              <a:gd name="connsiteX53" fmla="*/ 1001865 w 2568272"/>
              <a:gd name="connsiteY53" fmla="*/ 1876508 h 2107095"/>
              <a:gd name="connsiteX54" fmla="*/ 1073427 w 2568272"/>
              <a:gd name="connsiteY54" fmla="*/ 1844702 h 2107095"/>
              <a:gd name="connsiteX55" fmla="*/ 1097280 w 2568272"/>
              <a:gd name="connsiteY55" fmla="*/ 1828800 h 2107095"/>
              <a:gd name="connsiteX56" fmla="*/ 1144988 w 2568272"/>
              <a:gd name="connsiteY56" fmla="*/ 1812897 h 2107095"/>
              <a:gd name="connsiteX57" fmla="*/ 1168842 w 2568272"/>
              <a:gd name="connsiteY57" fmla="*/ 1804946 h 2107095"/>
              <a:gd name="connsiteX58" fmla="*/ 1200647 w 2568272"/>
              <a:gd name="connsiteY58" fmla="*/ 1796995 h 2107095"/>
              <a:gd name="connsiteX59" fmla="*/ 1280160 w 2568272"/>
              <a:gd name="connsiteY59" fmla="*/ 1781092 h 2107095"/>
              <a:gd name="connsiteX60" fmla="*/ 1327868 w 2568272"/>
              <a:gd name="connsiteY60" fmla="*/ 1765189 h 2107095"/>
              <a:gd name="connsiteX61" fmla="*/ 1375576 w 2568272"/>
              <a:gd name="connsiteY61" fmla="*/ 1749287 h 2107095"/>
              <a:gd name="connsiteX62" fmla="*/ 1431235 w 2568272"/>
              <a:gd name="connsiteY62" fmla="*/ 1741335 h 2107095"/>
              <a:gd name="connsiteX63" fmla="*/ 1463040 w 2568272"/>
              <a:gd name="connsiteY63" fmla="*/ 1733384 h 2107095"/>
              <a:gd name="connsiteX64" fmla="*/ 1486894 w 2568272"/>
              <a:gd name="connsiteY64" fmla="*/ 1717482 h 2107095"/>
              <a:gd name="connsiteX65" fmla="*/ 1510748 w 2568272"/>
              <a:gd name="connsiteY65" fmla="*/ 1709530 h 2107095"/>
              <a:gd name="connsiteX66" fmla="*/ 1526651 w 2568272"/>
              <a:gd name="connsiteY66" fmla="*/ 1685676 h 2107095"/>
              <a:gd name="connsiteX67" fmla="*/ 1574359 w 2568272"/>
              <a:gd name="connsiteY67" fmla="*/ 1669774 h 2107095"/>
              <a:gd name="connsiteX68" fmla="*/ 1622067 w 2568272"/>
              <a:gd name="connsiteY68" fmla="*/ 1653871 h 2107095"/>
              <a:gd name="connsiteX69" fmla="*/ 1645920 w 2568272"/>
              <a:gd name="connsiteY69" fmla="*/ 1645920 h 2107095"/>
              <a:gd name="connsiteX70" fmla="*/ 1677726 w 2568272"/>
              <a:gd name="connsiteY70" fmla="*/ 1637968 h 2107095"/>
              <a:gd name="connsiteX71" fmla="*/ 1725434 w 2568272"/>
              <a:gd name="connsiteY71" fmla="*/ 1622066 h 2107095"/>
              <a:gd name="connsiteX72" fmla="*/ 1773141 w 2568272"/>
              <a:gd name="connsiteY72" fmla="*/ 1606163 h 2107095"/>
              <a:gd name="connsiteX73" fmla="*/ 1796995 w 2568272"/>
              <a:gd name="connsiteY73" fmla="*/ 1598212 h 2107095"/>
              <a:gd name="connsiteX74" fmla="*/ 1820849 w 2568272"/>
              <a:gd name="connsiteY74" fmla="*/ 1590261 h 2107095"/>
              <a:gd name="connsiteX75" fmla="*/ 1868557 w 2568272"/>
              <a:gd name="connsiteY75" fmla="*/ 1582309 h 2107095"/>
              <a:gd name="connsiteX76" fmla="*/ 1892411 w 2568272"/>
              <a:gd name="connsiteY76" fmla="*/ 1574358 h 2107095"/>
              <a:gd name="connsiteX77" fmla="*/ 1924216 w 2568272"/>
              <a:gd name="connsiteY77" fmla="*/ 1566407 h 2107095"/>
              <a:gd name="connsiteX78" fmla="*/ 2043486 w 2568272"/>
              <a:gd name="connsiteY78" fmla="*/ 1542553 h 2107095"/>
              <a:gd name="connsiteX79" fmla="*/ 2091194 w 2568272"/>
              <a:gd name="connsiteY79" fmla="*/ 1526650 h 2107095"/>
              <a:gd name="connsiteX80" fmla="*/ 2162755 w 2568272"/>
              <a:gd name="connsiteY80" fmla="*/ 1502796 h 2107095"/>
              <a:gd name="connsiteX81" fmla="*/ 2210463 w 2568272"/>
              <a:gd name="connsiteY81" fmla="*/ 1486894 h 2107095"/>
              <a:gd name="connsiteX82" fmla="*/ 2234317 w 2568272"/>
              <a:gd name="connsiteY82" fmla="*/ 1478942 h 2107095"/>
              <a:gd name="connsiteX83" fmla="*/ 2258171 w 2568272"/>
              <a:gd name="connsiteY83" fmla="*/ 1463040 h 2107095"/>
              <a:gd name="connsiteX84" fmla="*/ 2305879 w 2568272"/>
              <a:gd name="connsiteY84" fmla="*/ 1447137 h 2107095"/>
              <a:gd name="connsiteX85" fmla="*/ 2377440 w 2568272"/>
              <a:gd name="connsiteY85" fmla="*/ 1423283 h 2107095"/>
              <a:gd name="connsiteX86" fmla="*/ 2401294 w 2568272"/>
              <a:gd name="connsiteY86" fmla="*/ 1407381 h 2107095"/>
              <a:gd name="connsiteX87" fmla="*/ 2425148 w 2568272"/>
              <a:gd name="connsiteY87" fmla="*/ 1399429 h 2107095"/>
              <a:gd name="connsiteX88" fmla="*/ 2441051 w 2568272"/>
              <a:gd name="connsiteY88" fmla="*/ 1375575 h 2107095"/>
              <a:gd name="connsiteX89" fmla="*/ 2464905 w 2568272"/>
              <a:gd name="connsiteY89" fmla="*/ 1359673 h 2107095"/>
              <a:gd name="connsiteX90" fmla="*/ 2496710 w 2568272"/>
              <a:gd name="connsiteY90" fmla="*/ 1248355 h 2107095"/>
              <a:gd name="connsiteX91" fmla="*/ 2504661 w 2568272"/>
              <a:gd name="connsiteY91" fmla="*/ 1200647 h 2107095"/>
              <a:gd name="connsiteX92" fmla="*/ 2520564 w 2568272"/>
              <a:gd name="connsiteY92" fmla="*/ 1137036 h 2107095"/>
              <a:gd name="connsiteX93" fmla="*/ 2536467 w 2568272"/>
              <a:gd name="connsiteY93" fmla="*/ 628153 h 2107095"/>
              <a:gd name="connsiteX94" fmla="*/ 2544418 w 2568272"/>
              <a:gd name="connsiteY94" fmla="*/ 604299 h 2107095"/>
              <a:gd name="connsiteX95" fmla="*/ 2552369 w 2568272"/>
              <a:gd name="connsiteY95" fmla="*/ 564542 h 2107095"/>
              <a:gd name="connsiteX96" fmla="*/ 2568272 w 2568272"/>
              <a:gd name="connsiteY96" fmla="*/ 437322 h 2107095"/>
              <a:gd name="connsiteX97" fmla="*/ 2560320 w 2568272"/>
              <a:gd name="connsiteY97" fmla="*/ 357808 h 2107095"/>
              <a:gd name="connsiteX98" fmla="*/ 2528515 w 2568272"/>
              <a:gd name="connsiteY98" fmla="*/ 310101 h 2107095"/>
              <a:gd name="connsiteX99" fmla="*/ 2496710 w 2568272"/>
              <a:gd name="connsiteY99" fmla="*/ 262393 h 2107095"/>
              <a:gd name="connsiteX100" fmla="*/ 2488759 w 2568272"/>
              <a:gd name="connsiteY100" fmla="*/ 238539 h 2107095"/>
              <a:gd name="connsiteX101" fmla="*/ 2449002 w 2568272"/>
              <a:gd name="connsiteY101" fmla="*/ 190831 h 2107095"/>
              <a:gd name="connsiteX102" fmla="*/ 2425148 w 2568272"/>
              <a:gd name="connsiteY102" fmla="*/ 159026 h 2107095"/>
              <a:gd name="connsiteX103" fmla="*/ 2361538 w 2568272"/>
              <a:gd name="connsiteY103" fmla="*/ 119269 h 2107095"/>
              <a:gd name="connsiteX104" fmla="*/ 2297927 w 2568272"/>
              <a:gd name="connsiteY104" fmla="*/ 71562 h 2107095"/>
              <a:gd name="connsiteX105" fmla="*/ 2250220 w 2568272"/>
              <a:gd name="connsiteY105" fmla="*/ 55659 h 2107095"/>
              <a:gd name="connsiteX106" fmla="*/ 2202512 w 2568272"/>
              <a:gd name="connsiteY106" fmla="*/ 15902 h 2107095"/>
              <a:gd name="connsiteX107" fmla="*/ 2146853 w 2568272"/>
              <a:gd name="connsiteY107" fmla="*/ 0 h 2107095"/>
              <a:gd name="connsiteX108" fmla="*/ 1916265 w 2568272"/>
              <a:gd name="connsiteY108" fmla="*/ 7951 h 2107095"/>
              <a:gd name="connsiteX109" fmla="*/ 1860606 w 2568272"/>
              <a:gd name="connsiteY109" fmla="*/ 23854 h 2107095"/>
              <a:gd name="connsiteX110" fmla="*/ 1828800 w 2568272"/>
              <a:gd name="connsiteY110" fmla="*/ 31805 h 2107095"/>
              <a:gd name="connsiteX111" fmla="*/ 1765190 w 2568272"/>
              <a:gd name="connsiteY111" fmla="*/ 55659 h 2107095"/>
              <a:gd name="connsiteX112" fmla="*/ 1733385 w 2568272"/>
              <a:gd name="connsiteY112" fmla="*/ 63610 h 2107095"/>
              <a:gd name="connsiteX113" fmla="*/ 1693628 w 2568272"/>
              <a:gd name="connsiteY113" fmla="*/ 79513 h 2107095"/>
              <a:gd name="connsiteX114" fmla="*/ 1661823 w 2568272"/>
              <a:gd name="connsiteY114" fmla="*/ 87464 h 2107095"/>
              <a:gd name="connsiteX115" fmla="*/ 1598213 w 2568272"/>
              <a:gd name="connsiteY115" fmla="*/ 111318 h 2107095"/>
              <a:gd name="connsiteX116" fmla="*/ 1542554 w 2568272"/>
              <a:gd name="connsiteY116" fmla="*/ 127221 h 2107095"/>
              <a:gd name="connsiteX117" fmla="*/ 1510748 w 2568272"/>
              <a:gd name="connsiteY117" fmla="*/ 143123 h 2107095"/>
              <a:gd name="connsiteX118" fmla="*/ 1470992 w 2568272"/>
              <a:gd name="connsiteY118" fmla="*/ 151075 h 2107095"/>
              <a:gd name="connsiteX119" fmla="*/ 1447138 w 2568272"/>
              <a:gd name="connsiteY119" fmla="*/ 159026 h 2107095"/>
              <a:gd name="connsiteX120" fmla="*/ 1383527 w 2568272"/>
              <a:gd name="connsiteY120" fmla="*/ 174928 h 2107095"/>
              <a:gd name="connsiteX121" fmla="*/ 1343771 w 2568272"/>
              <a:gd name="connsiteY121" fmla="*/ 182880 h 2107095"/>
              <a:gd name="connsiteX122" fmla="*/ 1319917 w 2568272"/>
              <a:gd name="connsiteY122" fmla="*/ 190831 h 2107095"/>
              <a:gd name="connsiteX123" fmla="*/ 1264258 w 2568272"/>
              <a:gd name="connsiteY123" fmla="*/ 206734 h 2107095"/>
              <a:gd name="connsiteX124" fmla="*/ 1208599 w 2568272"/>
              <a:gd name="connsiteY124" fmla="*/ 238539 h 2107095"/>
              <a:gd name="connsiteX125" fmla="*/ 1184745 w 2568272"/>
              <a:gd name="connsiteY125" fmla="*/ 246490 h 2107095"/>
              <a:gd name="connsiteX126" fmla="*/ 1152940 w 2568272"/>
              <a:gd name="connsiteY126" fmla="*/ 262393 h 2107095"/>
              <a:gd name="connsiteX127" fmla="*/ 1113183 w 2568272"/>
              <a:gd name="connsiteY127" fmla="*/ 278295 h 2107095"/>
              <a:gd name="connsiteX128" fmla="*/ 1041621 w 2568272"/>
              <a:gd name="connsiteY128" fmla="*/ 310101 h 2107095"/>
              <a:gd name="connsiteX129" fmla="*/ 993914 w 2568272"/>
              <a:gd name="connsiteY129" fmla="*/ 341906 h 2107095"/>
              <a:gd name="connsiteX130" fmla="*/ 970060 w 2568272"/>
              <a:gd name="connsiteY130" fmla="*/ 349857 h 2107095"/>
              <a:gd name="connsiteX131" fmla="*/ 922352 w 2568272"/>
              <a:gd name="connsiteY131" fmla="*/ 381662 h 2107095"/>
              <a:gd name="connsiteX132" fmla="*/ 874644 w 2568272"/>
              <a:gd name="connsiteY132" fmla="*/ 397565 h 2107095"/>
              <a:gd name="connsiteX133" fmla="*/ 811034 w 2568272"/>
              <a:gd name="connsiteY133" fmla="*/ 413468 h 2107095"/>
              <a:gd name="connsiteX134" fmla="*/ 787180 w 2568272"/>
              <a:gd name="connsiteY134" fmla="*/ 421419 h 2107095"/>
              <a:gd name="connsiteX135" fmla="*/ 755374 w 2568272"/>
              <a:gd name="connsiteY135" fmla="*/ 429370 h 2107095"/>
              <a:gd name="connsiteX136" fmla="*/ 667910 w 2568272"/>
              <a:gd name="connsiteY136" fmla="*/ 453224 h 2107095"/>
              <a:gd name="connsiteX137" fmla="*/ 675861 w 2568272"/>
              <a:gd name="connsiteY137" fmla="*/ 461175 h 210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568272" h="2107095">
                <a:moveTo>
                  <a:pt x="675861" y="461175"/>
                </a:moveTo>
                <a:lnTo>
                  <a:pt x="675861" y="461175"/>
                </a:lnTo>
                <a:cubicBezTo>
                  <a:pt x="661770" y="470569"/>
                  <a:pt x="586360" y="526543"/>
                  <a:pt x="548640" y="540688"/>
                </a:cubicBezTo>
                <a:cubicBezTo>
                  <a:pt x="538408" y="544525"/>
                  <a:pt x="527067" y="544803"/>
                  <a:pt x="516835" y="548640"/>
                </a:cubicBezTo>
                <a:cubicBezTo>
                  <a:pt x="505737" y="552802"/>
                  <a:pt x="496035" y="560140"/>
                  <a:pt x="485030" y="564542"/>
                </a:cubicBezTo>
                <a:cubicBezTo>
                  <a:pt x="469466" y="570768"/>
                  <a:pt x="437322" y="580445"/>
                  <a:pt x="437322" y="580445"/>
                </a:cubicBezTo>
                <a:cubicBezTo>
                  <a:pt x="429371" y="585746"/>
                  <a:pt x="421857" y="591772"/>
                  <a:pt x="413468" y="596348"/>
                </a:cubicBezTo>
                <a:cubicBezTo>
                  <a:pt x="392513" y="607778"/>
                  <a:pt x="348943" y="624940"/>
                  <a:pt x="326004" y="644055"/>
                </a:cubicBezTo>
                <a:cubicBezTo>
                  <a:pt x="317365" y="651254"/>
                  <a:pt x="310688" y="660591"/>
                  <a:pt x="302150" y="667909"/>
                </a:cubicBezTo>
                <a:cubicBezTo>
                  <a:pt x="292088" y="676533"/>
                  <a:pt x="279716" y="682392"/>
                  <a:pt x="270345" y="691763"/>
                </a:cubicBezTo>
                <a:cubicBezTo>
                  <a:pt x="260974" y="701134"/>
                  <a:pt x="255356" y="713718"/>
                  <a:pt x="246491" y="723568"/>
                </a:cubicBezTo>
                <a:cubicBezTo>
                  <a:pt x="231446" y="740284"/>
                  <a:pt x="211258" y="752563"/>
                  <a:pt x="198783" y="771276"/>
                </a:cubicBezTo>
                <a:lnTo>
                  <a:pt x="166978" y="818984"/>
                </a:lnTo>
                <a:cubicBezTo>
                  <a:pt x="150648" y="867977"/>
                  <a:pt x="169325" y="815693"/>
                  <a:pt x="143124" y="874643"/>
                </a:cubicBezTo>
                <a:cubicBezTo>
                  <a:pt x="137327" y="887686"/>
                  <a:pt x="132233" y="901036"/>
                  <a:pt x="127221" y="914400"/>
                </a:cubicBezTo>
                <a:cubicBezTo>
                  <a:pt x="124278" y="922248"/>
                  <a:pt x="123018" y="930757"/>
                  <a:pt x="119270" y="938254"/>
                </a:cubicBezTo>
                <a:cubicBezTo>
                  <a:pt x="114996" y="946801"/>
                  <a:pt x="108668" y="954157"/>
                  <a:pt x="103367" y="962108"/>
                </a:cubicBezTo>
                <a:cubicBezTo>
                  <a:pt x="76636" y="1042303"/>
                  <a:pt x="117429" y="917888"/>
                  <a:pt x="87465" y="1017767"/>
                </a:cubicBezTo>
                <a:cubicBezTo>
                  <a:pt x="82648" y="1033823"/>
                  <a:pt x="76863" y="1049572"/>
                  <a:pt x="71562" y="1065475"/>
                </a:cubicBezTo>
                <a:cubicBezTo>
                  <a:pt x="68912" y="1073426"/>
                  <a:pt x="65255" y="1081110"/>
                  <a:pt x="63611" y="1089328"/>
                </a:cubicBezTo>
                <a:cubicBezTo>
                  <a:pt x="54016" y="1137304"/>
                  <a:pt x="59934" y="1116264"/>
                  <a:pt x="47708" y="1152939"/>
                </a:cubicBezTo>
                <a:cubicBezTo>
                  <a:pt x="45058" y="1174142"/>
                  <a:pt x="43695" y="1195547"/>
                  <a:pt x="39757" y="1216549"/>
                </a:cubicBezTo>
                <a:cubicBezTo>
                  <a:pt x="35729" y="1238031"/>
                  <a:pt x="23854" y="1280160"/>
                  <a:pt x="23854" y="1280160"/>
                </a:cubicBezTo>
                <a:cubicBezTo>
                  <a:pt x="21204" y="1301363"/>
                  <a:pt x="19841" y="1322768"/>
                  <a:pt x="15903" y="1343770"/>
                </a:cubicBezTo>
                <a:cubicBezTo>
                  <a:pt x="11875" y="1365252"/>
                  <a:pt x="0" y="1407381"/>
                  <a:pt x="0" y="1407381"/>
                </a:cubicBezTo>
                <a:cubicBezTo>
                  <a:pt x="2651" y="1460390"/>
                  <a:pt x="3354" y="1513532"/>
                  <a:pt x="7952" y="1566407"/>
                </a:cubicBezTo>
                <a:cubicBezTo>
                  <a:pt x="8678" y="1574757"/>
                  <a:pt x="11833" y="1582934"/>
                  <a:pt x="15903" y="1590261"/>
                </a:cubicBezTo>
                <a:lnTo>
                  <a:pt x="63611" y="1661822"/>
                </a:lnTo>
                <a:cubicBezTo>
                  <a:pt x="69849" y="1671178"/>
                  <a:pt x="80561" y="1676800"/>
                  <a:pt x="87465" y="1685676"/>
                </a:cubicBezTo>
                <a:cubicBezTo>
                  <a:pt x="99199" y="1700763"/>
                  <a:pt x="108668" y="1717481"/>
                  <a:pt x="119270" y="1733384"/>
                </a:cubicBezTo>
                <a:cubicBezTo>
                  <a:pt x="124571" y="1741335"/>
                  <a:pt x="127222" y="1751937"/>
                  <a:pt x="135173" y="1757238"/>
                </a:cubicBezTo>
                <a:lnTo>
                  <a:pt x="159027" y="1773141"/>
                </a:lnTo>
                <a:cubicBezTo>
                  <a:pt x="177933" y="1829860"/>
                  <a:pt x="151125" y="1761288"/>
                  <a:pt x="190832" y="1820848"/>
                </a:cubicBezTo>
                <a:cubicBezTo>
                  <a:pt x="195481" y="1827822"/>
                  <a:pt x="194713" y="1837375"/>
                  <a:pt x="198783" y="1844702"/>
                </a:cubicBezTo>
                <a:cubicBezTo>
                  <a:pt x="208065" y="1861409"/>
                  <a:pt x="219986" y="1876507"/>
                  <a:pt x="230588" y="1892410"/>
                </a:cubicBezTo>
                <a:lnTo>
                  <a:pt x="246491" y="1916264"/>
                </a:lnTo>
                <a:cubicBezTo>
                  <a:pt x="266476" y="1976221"/>
                  <a:pt x="239517" y="1902317"/>
                  <a:pt x="270345" y="1963972"/>
                </a:cubicBezTo>
                <a:cubicBezTo>
                  <a:pt x="288277" y="1999835"/>
                  <a:pt x="265713" y="1977497"/>
                  <a:pt x="294199" y="2011680"/>
                </a:cubicBezTo>
                <a:cubicBezTo>
                  <a:pt x="301398" y="2020319"/>
                  <a:pt x="310854" y="2026895"/>
                  <a:pt x="318053" y="2035534"/>
                </a:cubicBezTo>
                <a:cubicBezTo>
                  <a:pt x="345719" y="2068733"/>
                  <a:pt x="318649" y="2054286"/>
                  <a:pt x="357809" y="2067339"/>
                </a:cubicBezTo>
                <a:cubicBezTo>
                  <a:pt x="395610" y="2092540"/>
                  <a:pt x="372597" y="2080220"/>
                  <a:pt x="429371" y="2099144"/>
                </a:cubicBezTo>
                <a:lnTo>
                  <a:pt x="453225" y="2107095"/>
                </a:lnTo>
                <a:cubicBezTo>
                  <a:pt x="513176" y="2087112"/>
                  <a:pt x="439285" y="2114066"/>
                  <a:pt x="500933" y="2083242"/>
                </a:cubicBezTo>
                <a:cubicBezTo>
                  <a:pt x="508430" y="2079494"/>
                  <a:pt x="517460" y="2079360"/>
                  <a:pt x="524787" y="2075290"/>
                </a:cubicBezTo>
                <a:lnTo>
                  <a:pt x="596348" y="2027582"/>
                </a:lnTo>
                <a:cubicBezTo>
                  <a:pt x="610295" y="2018284"/>
                  <a:pt x="628153" y="2016981"/>
                  <a:pt x="644056" y="2011680"/>
                </a:cubicBezTo>
                <a:lnTo>
                  <a:pt x="691764" y="1995777"/>
                </a:lnTo>
                <a:cubicBezTo>
                  <a:pt x="699715" y="1993127"/>
                  <a:pt x="707278" y="1988660"/>
                  <a:pt x="715618" y="1987826"/>
                </a:cubicBezTo>
                <a:lnTo>
                  <a:pt x="795131" y="1979875"/>
                </a:lnTo>
                <a:cubicBezTo>
                  <a:pt x="832932" y="1954674"/>
                  <a:pt x="809920" y="1966993"/>
                  <a:pt x="866693" y="1948069"/>
                </a:cubicBezTo>
                <a:lnTo>
                  <a:pt x="890547" y="1940118"/>
                </a:lnTo>
                <a:cubicBezTo>
                  <a:pt x="895848" y="1932167"/>
                  <a:pt x="898345" y="1921329"/>
                  <a:pt x="906449" y="1916264"/>
                </a:cubicBezTo>
                <a:cubicBezTo>
                  <a:pt x="920664" y="1907380"/>
                  <a:pt x="954157" y="1900362"/>
                  <a:pt x="954157" y="1900362"/>
                </a:cubicBezTo>
                <a:cubicBezTo>
                  <a:pt x="1022520" y="1854786"/>
                  <a:pt x="936025" y="1909428"/>
                  <a:pt x="1001865" y="1876508"/>
                </a:cubicBezTo>
                <a:cubicBezTo>
                  <a:pt x="1077473" y="1838704"/>
                  <a:pt x="950337" y="1885733"/>
                  <a:pt x="1073427" y="1844702"/>
                </a:cubicBezTo>
                <a:cubicBezTo>
                  <a:pt x="1082493" y="1841680"/>
                  <a:pt x="1088548" y="1832681"/>
                  <a:pt x="1097280" y="1828800"/>
                </a:cubicBezTo>
                <a:cubicBezTo>
                  <a:pt x="1112598" y="1821992"/>
                  <a:pt x="1129085" y="1818198"/>
                  <a:pt x="1144988" y="1812897"/>
                </a:cubicBezTo>
                <a:cubicBezTo>
                  <a:pt x="1152939" y="1810247"/>
                  <a:pt x="1160711" y="1806979"/>
                  <a:pt x="1168842" y="1804946"/>
                </a:cubicBezTo>
                <a:cubicBezTo>
                  <a:pt x="1179444" y="1802296"/>
                  <a:pt x="1189931" y="1799138"/>
                  <a:pt x="1200647" y="1796995"/>
                </a:cubicBezTo>
                <a:cubicBezTo>
                  <a:pt x="1243619" y="1788400"/>
                  <a:pt x="1243231" y="1792171"/>
                  <a:pt x="1280160" y="1781092"/>
                </a:cubicBezTo>
                <a:cubicBezTo>
                  <a:pt x="1296216" y="1776275"/>
                  <a:pt x="1311965" y="1770490"/>
                  <a:pt x="1327868" y="1765189"/>
                </a:cubicBezTo>
                <a:lnTo>
                  <a:pt x="1375576" y="1749287"/>
                </a:lnTo>
                <a:cubicBezTo>
                  <a:pt x="1393356" y="1743361"/>
                  <a:pt x="1412796" y="1744688"/>
                  <a:pt x="1431235" y="1741335"/>
                </a:cubicBezTo>
                <a:cubicBezTo>
                  <a:pt x="1441987" y="1739380"/>
                  <a:pt x="1452438" y="1736034"/>
                  <a:pt x="1463040" y="1733384"/>
                </a:cubicBezTo>
                <a:cubicBezTo>
                  <a:pt x="1470991" y="1728083"/>
                  <a:pt x="1478347" y="1721756"/>
                  <a:pt x="1486894" y="1717482"/>
                </a:cubicBezTo>
                <a:cubicBezTo>
                  <a:pt x="1494391" y="1713734"/>
                  <a:pt x="1504203" y="1714766"/>
                  <a:pt x="1510748" y="1709530"/>
                </a:cubicBezTo>
                <a:cubicBezTo>
                  <a:pt x="1518210" y="1703560"/>
                  <a:pt x="1518547" y="1690741"/>
                  <a:pt x="1526651" y="1685676"/>
                </a:cubicBezTo>
                <a:cubicBezTo>
                  <a:pt x="1540866" y="1676792"/>
                  <a:pt x="1558456" y="1675075"/>
                  <a:pt x="1574359" y="1669774"/>
                </a:cubicBezTo>
                <a:lnTo>
                  <a:pt x="1622067" y="1653871"/>
                </a:lnTo>
                <a:cubicBezTo>
                  <a:pt x="1630018" y="1651221"/>
                  <a:pt x="1637789" y="1647953"/>
                  <a:pt x="1645920" y="1645920"/>
                </a:cubicBezTo>
                <a:cubicBezTo>
                  <a:pt x="1656522" y="1643269"/>
                  <a:pt x="1667259" y="1641108"/>
                  <a:pt x="1677726" y="1637968"/>
                </a:cubicBezTo>
                <a:cubicBezTo>
                  <a:pt x="1693782" y="1633151"/>
                  <a:pt x="1709531" y="1627367"/>
                  <a:pt x="1725434" y="1622066"/>
                </a:cubicBezTo>
                <a:lnTo>
                  <a:pt x="1773141" y="1606163"/>
                </a:lnTo>
                <a:lnTo>
                  <a:pt x="1796995" y="1598212"/>
                </a:lnTo>
                <a:cubicBezTo>
                  <a:pt x="1804946" y="1595562"/>
                  <a:pt x="1812582" y="1591639"/>
                  <a:pt x="1820849" y="1590261"/>
                </a:cubicBezTo>
                <a:cubicBezTo>
                  <a:pt x="1836752" y="1587610"/>
                  <a:pt x="1852819" y="1585806"/>
                  <a:pt x="1868557" y="1582309"/>
                </a:cubicBezTo>
                <a:cubicBezTo>
                  <a:pt x="1876739" y="1580491"/>
                  <a:pt x="1884352" y="1576660"/>
                  <a:pt x="1892411" y="1574358"/>
                </a:cubicBezTo>
                <a:cubicBezTo>
                  <a:pt x="1902918" y="1571356"/>
                  <a:pt x="1913531" y="1568697"/>
                  <a:pt x="1924216" y="1566407"/>
                </a:cubicBezTo>
                <a:cubicBezTo>
                  <a:pt x="1924314" y="1566386"/>
                  <a:pt x="2023559" y="1546538"/>
                  <a:pt x="2043486" y="1542553"/>
                </a:cubicBezTo>
                <a:cubicBezTo>
                  <a:pt x="2059923" y="1539266"/>
                  <a:pt x="2075291" y="1531951"/>
                  <a:pt x="2091194" y="1526650"/>
                </a:cubicBezTo>
                <a:lnTo>
                  <a:pt x="2162755" y="1502796"/>
                </a:lnTo>
                <a:lnTo>
                  <a:pt x="2210463" y="1486894"/>
                </a:lnTo>
                <a:cubicBezTo>
                  <a:pt x="2218414" y="1484243"/>
                  <a:pt x="2227343" y="1483591"/>
                  <a:pt x="2234317" y="1478942"/>
                </a:cubicBezTo>
                <a:cubicBezTo>
                  <a:pt x="2242268" y="1473641"/>
                  <a:pt x="2249438" y="1466921"/>
                  <a:pt x="2258171" y="1463040"/>
                </a:cubicBezTo>
                <a:cubicBezTo>
                  <a:pt x="2273489" y="1456232"/>
                  <a:pt x="2289976" y="1452438"/>
                  <a:pt x="2305879" y="1447137"/>
                </a:cubicBezTo>
                <a:lnTo>
                  <a:pt x="2377440" y="1423283"/>
                </a:lnTo>
                <a:cubicBezTo>
                  <a:pt x="2386506" y="1420261"/>
                  <a:pt x="2392747" y="1411655"/>
                  <a:pt x="2401294" y="1407381"/>
                </a:cubicBezTo>
                <a:cubicBezTo>
                  <a:pt x="2408791" y="1403633"/>
                  <a:pt x="2417197" y="1402080"/>
                  <a:pt x="2425148" y="1399429"/>
                </a:cubicBezTo>
                <a:cubicBezTo>
                  <a:pt x="2430449" y="1391478"/>
                  <a:pt x="2434294" y="1382332"/>
                  <a:pt x="2441051" y="1375575"/>
                </a:cubicBezTo>
                <a:cubicBezTo>
                  <a:pt x="2447808" y="1368818"/>
                  <a:pt x="2459840" y="1367777"/>
                  <a:pt x="2464905" y="1359673"/>
                </a:cubicBezTo>
                <a:cubicBezTo>
                  <a:pt x="2474409" y="1344467"/>
                  <a:pt x="2494095" y="1258816"/>
                  <a:pt x="2496710" y="1248355"/>
                </a:cubicBezTo>
                <a:cubicBezTo>
                  <a:pt x="2500620" y="1232714"/>
                  <a:pt x="2501283" y="1216411"/>
                  <a:pt x="2504661" y="1200647"/>
                </a:cubicBezTo>
                <a:cubicBezTo>
                  <a:pt x="2509241" y="1179276"/>
                  <a:pt x="2520564" y="1137036"/>
                  <a:pt x="2520564" y="1137036"/>
                </a:cubicBezTo>
                <a:cubicBezTo>
                  <a:pt x="2543840" y="880988"/>
                  <a:pt x="2515458" y="1216403"/>
                  <a:pt x="2536467" y="628153"/>
                </a:cubicBezTo>
                <a:cubicBezTo>
                  <a:pt x="2536766" y="619777"/>
                  <a:pt x="2542385" y="612430"/>
                  <a:pt x="2544418" y="604299"/>
                </a:cubicBezTo>
                <a:cubicBezTo>
                  <a:pt x="2547696" y="591188"/>
                  <a:pt x="2549951" y="577839"/>
                  <a:pt x="2552369" y="564542"/>
                </a:cubicBezTo>
                <a:cubicBezTo>
                  <a:pt x="2563329" y="504261"/>
                  <a:pt x="2560979" y="510241"/>
                  <a:pt x="2568272" y="437322"/>
                </a:cubicBezTo>
                <a:cubicBezTo>
                  <a:pt x="2565621" y="410817"/>
                  <a:pt x="2568265" y="383232"/>
                  <a:pt x="2560320" y="357808"/>
                </a:cubicBezTo>
                <a:cubicBezTo>
                  <a:pt x="2554619" y="339566"/>
                  <a:pt x="2528515" y="310101"/>
                  <a:pt x="2528515" y="310101"/>
                </a:cubicBezTo>
                <a:cubicBezTo>
                  <a:pt x="2509609" y="253382"/>
                  <a:pt x="2536417" y="321954"/>
                  <a:pt x="2496710" y="262393"/>
                </a:cubicBezTo>
                <a:cubicBezTo>
                  <a:pt x="2492061" y="255419"/>
                  <a:pt x="2492507" y="246036"/>
                  <a:pt x="2488759" y="238539"/>
                </a:cubicBezTo>
                <a:cubicBezTo>
                  <a:pt x="2474701" y="210423"/>
                  <a:pt x="2470103" y="215449"/>
                  <a:pt x="2449002" y="190831"/>
                </a:cubicBezTo>
                <a:cubicBezTo>
                  <a:pt x="2440378" y="180769"/>
                  <a:pt x="2434519" y="168397"/>
                  <a:pt x="2425148" y="159026"/>
                </a:cubicBezTo>
                <a:cubicBezTo>
                  <a:pt x="2390423" y="124301"/>
                  <a:pt x="2399326" y="144461"/>
                  <a:pt x="2361538" y="119269"/>
                </a:cubicBezTo>
                <a:cubicBezTo>
                  <a:pt x="2339485" y="104567"/>
                  <a:pt x="2323071" y="79944"/>
                  <a:pt x="2297927" y="71562"/>
                </a:cubicBezTo>
                <a:lnTo>
                  <a:pt x="2250220" y="55659"/>
                </a:lnTo>
                <a:cubicBezTo>
                  <a:pt x="2232636" y="38075"/>
                  <a:pt x="2224651" y="26972"/>
                  <a:pt x="2202512" y="15902"/>
                </a:cubicBezTo>
                <a:cubicBezTo>
                  <a:pt x="2191106" y="10199"/>
                  <a:pt x="2157042" y="2547"/>
                  <a:pt x="2146853" y="0"/>
                </a:cubicBezTo>
                <a:cubicBezTo>
                  <a:pt x="2069990" y="2650"/>
                  <a:pt x="1993032" y="3299"/>
                  <a:pt x="1916265" y="7951"/>
                </a:cubicBezTo>
                <a:cubicBezTo>
                  <a:pt x="1900484" y="8907"/>
                  <a:pt x="1876300" y="19370"/>
                  <a:pt x="1860606" y="23854"/>
                </a:cubicBezTo>
                <a:cubicBezTo>
                  <a:pt x="1850098" y="26856"/>
                  <a:pt x="1839167" y="28349"/>
                  <a:pt x="1828800" y="31805"/>
                </a:cubicBezTo>
                <a:cubicBezTo>
                  <a:pt x="1807317" y="38966"/>
                  <a:pt x="1786673" y="48498"/>
                  <a:pt x="1765190" y="55659"/>
                </a:cubicBezTo>
                <a:cubicBezTo>
                  <a:pt x="1754823" y="59115"/>
                  <a:pt x="1743752" y="60154"/>
                  <a:pt x="1733385" y="63610"/>
                </a:cubicBezTo>
                <a:cubicBezTo>
                  <a:pt x="1719844" y="68124"/>
                  <a:pt x="1707169" y="74999"/>
                  <a:pt x="1693628" y="79513"/>
                </a:cubicBezTo>
                <a:cubicBezTo>
                  <a:pt x="1683261" y="82969"/>
                  <a:pt x="1672190" y="84008"/>
                  <a:pt x="1661823" y="87464"/>
                </a:cubicBezTo>
                <a:cubicBezTo>
                  <a:pt x="1611405" y="104270"/>
                  <a:pt x="1637299" y="100151"/>
                  <a:pt x="1598213" y="111318"/>
                </a:cubicBezTo>
                <a:cubicBezTo>
                  <a:pt x="1578024" y="117086"/>
                  <a:pt x="1561629" y="119046"/>
                  <a:pt x="1542554" y="127221"/>
                </a:cubicBezTo>
                <a:cubicBezTo>
                  <a:pt x="1531659" y="131890"/>
                  <a:pt x="1521993" y="139375"/>
                  <a:pt x="1510748" y="143123"/>
                </a:cubicBezTo>
                <a:cubicBezTo>
                  <a:pt x="1497927" y="147397"/>
                  <a:pt x="1484103" y="147797"/>
                  <a:pt x="1470992" y="151075"/>
                </a:cubicBezTo>
                <a:cubicBezTo>
                  <a:pt x="1462861" y="153108"/>
                  <a:pt x="1455224" y="156821"/>
                  <a:pt x="1447138" y="159026"/>
                </a:cubicBezTo>
                <a:cubicBezTo>
                  <a:pt x="1426052" y="164776"/>
                  <a:pt x="1404731" y="169627"/>
                  <a:pt x="1383527" y="174928"/>
                </a:cubicBezTo>
                <a:cubicBezTo>
                  <a:pt x="1370416" y="178206"/>
                  <a:pt x="1356882" y="179602"/>
                  <a:pt x="1343771" y="182880"/>
                </a:cubicBezTo>
                <a:cubicBezTo>
                  <a:pt x="1335640" y="184913"/>
                  <a:pt x="1327976" y="188529"/>
                  <a:pt x="1319917" y="190831"/>
                </a:cubicBezTo>
                <a:cubicBezTo>
                  <a:pt x="1299733" y="196598"/>
                  <a:pt x="1283330" y="198560"/>
                  <a:pt x="1264258" y="206734"/>
                </a:cubicBezTo>
                <a:cubicBezTo>
                  <a:pt x="1166660" y="248562"/>
                  <a:pt x="1288469" y="198604"/>
                  <a:pt x="1208599" y="238539"/>
                </a:cubicBezTo>
                <a:cubicBezTo>
                  <a:pt x="1201102" y="242287"/>
                  <a:pt x="1192449" y="243188"/>
                  <a:pt x="1184745" y="246490"/>
                </a:cubicBezTo>
                <a:cubicBezTo>
                  <a:pt x="1173850" y="251159"/>
                  <a:pt x="1163772" y="257579"/>
                  <a:pt x="1152940" y="262393"/>
                </a:cubicBezTo>
                <a:cubicBezTo>
                  <a:pt x="1139897" y="268190"/>
                  <a:pt x="1125949" y="271912"/>
                  <a:pt x="1113183" y="278295"/>
                </a:cubicBezTo>
                <a:cubicBezTo>
                  <a:pt x="1037572" y="316100"/>
                  <a:pt x="1164717" y="269068"/>
                  <a:pt x="1041621" y="310101"/>
                </a:cubicBezTo>
                <a:cubicBezTo>
                  <a:pt x="1023490" y="316145"/>
                  <a:pt x="1012046" y="335862"/>
                  <a:pt x="993914" y="341906"/>
                </a:cubicBezTo>
                <a:lnTo>
                  <a:pt x="970060" y="349857"/>
                </a:lnTo>
                <a:lnTo>
                  <a:pt x="922352" y="381662"/>
                </a:lnTo>
                <a:cubicBezTo>
                  <a:pt x="908404" y="390960"/>
                  <a:pt x="890547" y="392264"/>
                  <a:pt x="874644" y="397565"/>
                </a:cubicBezTo>
                <a:cubicBezTo>
                  <a:pt x="820126" y="415738"/>
                  <a:pt x="887779" y="394281"/>
                  <a:pt x="811034" y="413468"/>
                </a:cubicBezTo>
                <a:cubicBezTo>
                  <a:pt x="802903" y="415501"/>
                  <a:pt x="795239" y="419117"/>
                  <a:pt x="787180" y="421419"/>
                </a:cubicBezTo>
                <a:cubicBezTo>
                  <a:pt x="776672" y="424421"/>
                  <a:pt x="765841" y="426230"/>
                  <a:pt x="755374" y="429370"/>
                </a:cubicBezTo>
                <a:cubicBezTo>
                  <a:pt x="713181" y="442028"/>
                  <a:pt x="709322" y="448048"/>
                  <a:pt x="667910" y="453224"/>
                </a:cubicBezTo>
                <a:cubicBezTo>
                  <a:pt x="660020" y="454210"/>
                  <a:pt x="674536" y="459850"/>
                  <a:pt x="675861" y="46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42243">
            <a:off x="2319458" y="3044423"/>
            <a:ext cx="4509873" cy="2405855"/>
          </a:xfrm>
          <a:custGeom>
            <a:avLst/>
            <a:gdLst>
              <a:gd name="connsiteX0" fmla="*/ 675861 w 2568272"/>
              <a:gd name="connsiteY0" fmla="*/ 461175 h 2107095"/>
              <a:gd name="connsiteX1" fmla="*/ 675861 w 2568272"/>
              <a:gd name="connsiteY1" fmla="*/ 461175 h 2107095"/>
              <a:gd name="connsiteX2" fmla="*/ 548640 w 2568272"/>
              <a:gd name="connsiteY2" fmla="*/ 540688 h 2107095"/>
              <a:gd name="connsiteX3" fmla="*/ 516835 w 2568272"/>
              <a:gd name="connsiteY3" fmla="*/ 548640 h 2107095"/>
              <a:gd name="connsiteX4" fmla="*/ 485030 w 2568272"/>
              <a:gd name="connsiteY4" fmla="*/ 564542 h 2107095"/>
              <a:gd name="connsiteX5" fmla="*/ 437322 w 2568272"/>
              <a:gd name="connsiteY5" fmla="*/ 580445 h 2107095"/>
              <a:gd name="connsiteX6" fmla="*/ 413468 w 2568272"/>
              <a:gd name="connsiteY6" fmla="*/ 596348 h 2107095"/>
              <a:gd name="connsiteX7" fmla="*/ 326004 w 2568272"/>
              <a:gd name="connsiteY7" fmla="*/ 644055 h 2107095"/>
              <a:gd name="connsiteX8" fmla="*/ 302150 w 2568272"/>
              <a:gd name="connsiteY8" fmla="*/ 667909 h 2107095"/>
              <a:gd name="connsiteX9" fmla="*/ 270345 w 2568272"/>
              <a:gd name="connsiteY9" fmla="*/ 691763 h 2107095"/>
              <a:gd name="connsiteX10" fmla="*/ 246491 w 2568272"/>
              <a:gd name="connsiteY10" fmla="*/ 723568 h 2107095"/>
              <a:gd name="connsiteX11" fmla="*/ 198783 w 2568272"/>
              <a:gd name="connsiteY11" fmla="*/ 771276 h 2107095"/>
              <a:gd name="connsiteX12" fmla="*/ 166978 w 2568272"/>
              <a:gd name="connsiteY12" fmla="*/ 818984 h 2107095"/>
              <a:gd name="connsiteX13" fmla="*/ 143124 w 2568272"/>
              <a:gd name="connsiteY13" fmla="*/ 874643 h 2107095"/>
              <a:gd name="connsiteX14" fmla="*/ 127221 w 2568272"/>
              <a:gd name="connsiteY14" fmla="*/ 914400 h 2107095"/>
              <a:gd name="connsiteX15" fmla="*/ 119270 w 2568272"/>
              <a:gd name="connsiteY15" fmla="*/ 938254 h 2107095"/>
              <a:gd name="connsiteX16" fmla="*/ 103367 w 2568272"/>
              <a:gd name="connsiteY16" fmla="*/ 962108 h 2107095"/>
              <a:gd name="connsiteX17" fmla="*/ 87465 w 2568272"/>
              <a:gd name="connsiteY17" fmla="*/ 1017767 h 2107095"/>
              <a:gd name="connsiteX18" fmla="*/ 71562 w 2568272"/>
              <a:gd name="connsiteY18" fmla="*/ 1065475 h 2107095"/>
              <a:gd name="connsiteX19" fmla="*/ 63611 w 2568272"/>
              <a:gd name="connsiteY19" fmla="*/ 1089328 h 2107095"/>
              <a:gd name="connsiteX20" fmla="*/ 47708 w 2568272"/>
              <a:gd name="connsiteY20" fmla="*/ 1152939 h 2107095"/>
              <a:gd name="connsiteX21" fmla="*/ 39757 w 2568272"/>
              <a:gd name="connsiteY21" fmla="*/ 1216549 h 2107095"/>
              <a:gd name="connsiteX22" fmla="*/ 23854 w 2568272"/>
              <a:gd name="connsiteY22" fmla="*/ 1280160 h 2107095"/>
              <a:gd name="connsiteX23" fmla="*/ 15903 w 2568272"/>
              <a:gd name="connsiteY23" fmla="*/ 1343770 h 2107095"/>
              <a:gd name="connsiteX24" fmla="*/ 0 w 2568272"/>
              <a:gd name="connsiteY24" fmla="*/ 1407381 h 2107095"/>
              <a:gd name="connsiteX25" fmla="*/ 7952 w 2568272"/>
              <a:gd name="connsiteY25" fmla="*/ 1566407 h 2107095"/>
              <a:gd name="connsiteX26" fmla="*/ 15903 w 2568272"/>
              <a:gd name="connsiteY26" fmla="*/ 1590261 h 2107095"/>
              <a:gd name="connsiteX27" fmla="*/ 63611 w 2568272"/>
              <a:gd name="connsiteY27" fmla="*/ 1661822 h 2107095"/>
              <a:gd name="connsiteX28" fmla="*/ 87465 w 2568272"/>
              <a:gd name="connsiteY28" fmla="*/ 1685676 h 2107095"/>
              <a:gd name="connsiteX29" fmla="*/ 119270 w 2568272"/>
              <a:gd name="connsiteY29" fmla="*/ 1733384 h 2107095"/>
              <a:gd name="connsiteX30" fmla="*/ 135173 w 2568272"/>
              <a:gd name="connsiteY30" fmla="*/ 1757238 h 2107095"/>
              <a:gd name="connsiteX31" fmla="*/ 159027 w 2568272"/>
              <a:gd name="connsiteY31" fmla="*/ 1773141 h 2107095"/>
              <a:gd name="connsiteX32" fmla="*/ 190832 w 2568272"/>
              <a:gd name="connsiteY32" fmla="*/ 1820848 h 2107095"/>
              <a:gd name="connsiteX33" fmla="*/ 198783 w 2568272"/>
              <a:gd name="connsiteY33" fmla="*/ 1844702 h 2107095"/>
              <a:gd name="connsiteX34" fmla="*/ 230588 w 2568272"/>
              <a:gd name="connsiteY34" fmla="*/ 1892410 h 2107095"/>
              <a:gd name="connsiteX35" fmla="*/ 246491 w 2568272"/>
              <a:gd name="connsiteY35" fmla="*/ 1916264 h 2107095"/>
              <a:gd name="connsiteX36" fmla="*/ 270345 w 2568272"/>
              <a:gd name="connsiteY36" fmla="*/ 1963972 h 2107095"/>
              <a:gd name="connsiteX37" fmla="*/ 294199 w 2568272"/>
              <a:gd name="connsiteY37" fmla="*/ 2011680 h 2107095"/>
              <a:gd name="connsiteX38" fmla="*/ 318053 w 2568272"/>
              <a:gd name="connsiteY38" fmla="*/ 2035534 h 2107095"/>
              <a:gd name="connsiteX39" fmla="*/ 357809 w 2568272"/>
              <a:gd name="connsiteY39" fmla="*/ 2067339 h 2107095"/>
              <a:gd name="connsiteX40" fmla="*/ 429371 w 2568272"/>
              <a:gd name="connsiteY40" fmla="*/ 2099144 h 2107095"/>
              <a:gd name="connsiteX41" fmla="*/ 453225 w 2568272"/>
              <a:gd name="connsiteY41" fmla="*/ 2107095 h 2107095"/>
              <a:gd name="connsiteX42" fmla="*/ 500933 w 2568272"/>
              <a:gd name="connsiteY42" fmla="*/ 2083242 h 2107095"/>
              <a:gd name="connsiteX43" fmla="*/ 524787 w 2568272"/>
              <a:gd name="connsiteY43" fmla="*/ 2075290 h 2107095"/>
              <a:gd name="connsiteX44" fmla="*/ 596348 w 2568272"/>
              <a:gd name="connsiteY44" fmla="*/ 2027582 h 2107095"/>
              <a:gd name="connsiteX45" fmla="*/ 644056 w 2568272"/>
              <a:gd name="connsiteY45" fmla="*/ 2011680 h 2107095"/>
              <a:gd name="connsiteX46" fmla="*/ 691764 w 2568272"/>
              <a:gd name="connsiteY46" fmla="*/ 1995777 h 2107095"/>
              <a:gd name="connsiteX47" fmla="*/ 715618 w 2568272"/>
              <a:gd name="connsiteY47" fmla="*/ 1987826 h 2107095"/>
              <a:gd name="connsiteX48" fmla="*/ 795131 w 2568272"/>
              <a:gd name="connsiteY48" fmla="*/ 1979875 h 2107095"/>
              <a:gd name="connsiteX49" fmla="*/ 866693 w 2568272"/>
              <a:gd name="connsiteY49" fmla="*/ 1948069 h 2107095"/>
              <a:gd name="connsiteX50" fmla="*/ 890547 w 2568272"/>
              <a:gd name="connsiteY50" fmla="*/ 1940118 h 2107095"/>
              <a:gd name="connsiteX51" fmla="*/ 906449 w 2568272"/>
              <a:gd name="connsiteY51" fmla="*/ 1916264 h 2107095"/>
              <a:gd name="connsiteX52" fmla="*/ 954157 w 2568272"/>
              <a:gd name="connsiteY52" fmla="*/ 1900362 h 2107095"/>
              <a:gd name="connsiteX53" fmla="*/ 1001865 w 2568272"/>
              <a:gd name="connsiteY53" fmla="*/ 1876508 h 2107095"/>
              <a:gd name="connsiteX54" fmla="*/ 1073427 w 2568272"/>
              <a:gd name="connsiteY54" fmla="*/ 1844702 h 2107095"/>
              <a:gd name="connsiteX55" fmla="*/ 1097280 w 2568272"/>
              <a:gd name="connsiteY55" fmla="*/ 1828800 h 2107095"/>
              <a:gd name="connsiteX56" fmla="*/ 1144988 w 2568272"/>
              <a:gd name="connsiteY56" fmla="*/ 1812897 h 2107095"/>
              <a:gd name="connsiteX57" fmla="*/ 1168842 w 2568272"/>
              <a:gd name="connsiteY57" fmla="*/ 1804946 h 2107095"/>
              <a:gd name="connsiteX58" fmla="*/ 1200647 w 2568272"/>
              <a:gd name="connsiteY58" fmla="*/ 1796995 h 2107095"/>
              <a:gd name="connsiteX59" fmla="*/ 1280160 w 2568272"/>
              <a:gd name="connsiteY59" fmla="*/ 1781092 h 2107095"/>
              <a:gd name="connsiteX60" fmla="*/ 1327868 w 2568272"/>
              <a:gd name="connsiteY60" fmla="*/ 1765189 h 2107095"/>
              <a:gd name="connsiteX61" fmla="*/ 1375576 w 2568272"/>
              <a:gd name="connsiteY61" fmla="*/ 1749287 h 2107095"/>
              <a:gd name="connsiteX62" fmla="*/ 1431235 w 2568272"/>
              <a:gd name="connsiteY62" fmla="*/ 1741335 h 2107095"/>
              <a:gd name="connsiteX63" fmla="*/ 1463040 w 2568272"/>
              <a:gd name="connsiteY63" fmla="*/ 1733384 h 2107095"/>
              <a:gd name="connsiteX64" fmla="*/ 1486894 w 2568272"/>
              <a:gd name="connsiteY64" fmla="*/ 1717482 h 2107095"/>
              <a:gd name="connsiteX65" fmla="*/ 1510748 w 2568272"/>
              <a:gd name="connsiteY65" fmla="*/ 1709530 h 2107095"/>
              <a:gd name="connsiteX66" fmla="*/ 1526651 w 2568272"/>
              <a:gd name="connsiteY66" fmla="*/ 1685676 h 2107095"/>
              <a:gd name="connsiteX67" fmla="*/ 1574359 w 2568272"/>
              <a:gd name="connsiteY67" fmla="*/ 1669774 h 2107095"/>
              <a:gd name="connsiteX68" fmla="*/ 1622067 w 2568272"/>
              <a:gd name="connsiteY68" fmla="*/ 1653871 h 2107095"/>
              <a:gd name="connsiteX69" fmla="*/ 1645920 w 2568272"/>
              <a:gd name="connsiteY69" fmla="*/ 1645920 h 2107095"/>
              <a:gd name="connsiteX70" fmla="*/ 1677726 w 2568272"/>
              <a:gd name="connsiteY70" fmla="*/ 1637968 h 2107095"/>
              <a:gd name="connsiteX71" fmla="*/ 1725434 w 2568272"/>
              <a:gd name="connsiteY71" fmla="*/ 1622066 h 2107095"/>
              <a:gd name="connsiteX72" fmla="*/ 1773141 w 2568272"/>
              <a:gd name="connsiteY72" fmla="*/ 1606163 h 2107095"/>
              <a:gd name="connsiteX73" fmla="*/ 1796995 w 2568272"/>
              <a:gd name="connsiteY73" fmla="*/ 1598212 h 2107095"/>
              <a:gd name="connsiteX74" fmla="*/ 1820849 w 2568272"/>
              <a:gd name="connsiteY74" fmla="*/ 1590261 h 2107095"/>
              <a:gd name="connsiteX75" fmla="*/ 1868557 w 2568272"/>
              <a:gd name="connsiteY75" fmla="*/ 1582309 h 2107095"/>
              <a:gd name="connsiteX76" fmla="*/ 1892411 w 2568272"/>
              <a:gd name="connsiteY76" fmla="*/ 1574358 h 2107095"/>
              <a:gd name="connsiteX77" fmla="*/ 1924216 w 2568272"/>
              <a:gd name="connsiteY77" fmla="*/ 1566407 h 2107095"/>
              <a:gd name="connsiteX78" fmla="*/ 2043486 w 2568272"/>
              <a:gd name="connsiteY78" fmla="*/ 1542553 h 2107095"/>
              <a:gd name="connsiteX79" fmla="*/ 2091194 w 2568272"/>
              <a:gd name="connsiteY79" fmla="*/ 1526650 h 2107095"/>
              <a:gd name="connsiteX80" fmla="*/ 2162755 w 2568272"/>
              <a:gd name="connsiteY80" fmla="*/ 1502796 h 2107095"/>
              <a:gd name="connsiteX81" fmla="*/ 2210463 w 2568272"/>
              <a:gd name="connsiteY81" fmla="*/ 1486894 h 2107095"/>
              <a:gd name="connsiteX82" fmla="*/ 2234317 w 2568272"/>
              <a:gd name="connsiteY82" fmla="*/ 1478942 h 2107095"/>
              <a:gd name="connsiteX83" fmla="*/ 2258171 w 2568272"/>
              <a:gd name="connsiteY83" fmla="*/ 1463040 h 2107095"/>
              <a:gd name="connsiteX84" fmla="*/ 2305879 w 2568272"/>
              <a:gd name="connsiteY84" fmla="*/ 1447137 h 2107095"/>
              <a:gd name="connsiteX85" fmla="*/ 2377440 w 2568272"/>
              <a:gd name="connsiteY85" fmla="*/ 1423283 h 2107095"/>
              <a:gd name="connsiteX86" fmla="*/ 2401294 w 2568272"/>
              <a:gd name="connsiteY86" fmla="*/ 1407381 h 2107095"/>
              <a:gd name="connsiteX87" fmla="*/ 2425148 w 2568272"/>
              <a:gd name="connsiteY87" fmla="*/ 1399429 h 2107095"/>
              <a:gd name="connsiteX88" fmla="*/ 2441051 w 2568272"/>
              <a:gd name="connsiteY88" fmla="*/ 1375575 h 2107095"/>
              <a:gd name="connsiteX89" fmla="*/ 2464905 w 2568272"/>
              <a:gd name="connsiteY89" fmla="*/ 1359673 h 2107095"/>
              <a:gd name="connsiteX90" fmla="*/ 2496710 w 2568272"/>
              <a:gd name="connsiteY90" fmla="*/ 1248355 h 2107095"/>
              <a:gd name="connsiteX91" fmla="*/ 2504661 w 2568272"/>
              <a:gd name="connsiteY91" fmla="*/ 1200647 h 2107095"/>
              <a:gd name="connsiteX92" fmla="*/ 2520564 w 2568272"/>
              <a:gd name="connsiteY92" fmla="*/ 1137036 h 2107095"/>
              <a:gd name="connsiteX93" fmla="*/ 2536467 w 2568272"/>
              <a:gd name="connsiteY93" fmla="*/ 628153 h 2107095"/>
              <a:gd name="connsiteX94" fmla="*/ 2544418 w 2568272"/>
              <a:gd name="connsiteY94" fmla="*/ 604299 h 2107095"/>
              <a:gd name="connsiteX95" fmla="*/ 2552369 w 2568272"/>
              <a:gd name="connsiteY95" fmla="*/ 564542 h 2107095"/>
              <a:gd name="connsiteX96" fmla="*/ 2568272 w 2568272"/>
              <a:gd name="connsiteY96" fmla="*/ 437322 h 2107095"/>
              <a:gd name="connsiteX97" fmla="*/ 2560320 w 2568272"/>
              <a:gd name="connsiteY97" fmla="*/ 357808 h 2107095"/>
              <a:gd name="connsiteX98" fmla="*/ 2528515 w 2568272"/>
              <a:gd name="connsiteY98" fmla="*/ 310101 h 2107095"/>
              <a:gd name="connsiteX99" fmla="*/ 2496710 w 2568272"/>
              <a:gd name="connsiteY99" fmla="*/ 262393 h 2107095"/>
              <a:gd name="connsiteX100" fmla="*/ 2488759 w 2568272"/>
              <a:gd name="connsiteY100" fmla="*/ 238539 h 2107095"/>
              <a:gd name="connsiteX101" fmla="*/ 2449002 w 2568272"/>
              <a:gd name="connsiteY101" fmla="*/ 190831 h 2107095"/>
              <a:gd name="connsiteX102" fmla="*/ 2425148 w 2568272"/>
              <a:gd name="connsiteY102" fmla="*/ 159026 h 2107095"/>
              <a:gd name="connsiteX103" fmla="*/ 2361538 w 2568272"/>
              <a:gd name="connsiteY103" fmla="*/ 119269 h 2107095"/>
              <a:gd name="connsiteX104" fmla="*/ 2297927 w 2568272"/>
              <a:gd name="connsiteY104" fmla="*/ 71562 h 2107095"/>
              <a:gd name="connsiteX105" fmla="*/ 2250220 w 2568272"/>
              <a:gd name="connsiteY105" fmla="*/ 55659 h 2107095"/>
              <a:gd name="connsiteX106" fmla="*/ 2202512 w 2568272"/>
              <a:gd name="connsiteY106" fmla="*/ 15902 h 2107095"/>
              <a:gd name="connsiteX107" fmla="*/ 2146853 w 2568272"/>
              <a:gd name="connsiteY107" fmla="*/ 0 h 2107095"/>
              <a:gd name="connsiteX108" fmla="*/ 1916265 w 2568272"/>
              <a:gd name="connsiteY108" fmla="*/ 7951 h 2107095"/>
              <a:gd name="connsiteX109" fmla="*/ 1860606 w 2568272"/>
              <a:gd name="connsiteY109" fmla="*/ 23854 h 2107095"/>
              <a:gd name="connsiteX110" fmla="*/ 1828800 w 2568272"/>
              <a:gd name="connsiteY110" fmla="*/ 31805 h 2107095"/>
              <a:gd name="connsiteX111" fmla="*/ 1765190 w 2568272"/>
              <a:gd name="connsiteY111" fmla="*/ 55659 h 2107095"/>
              <a:gd name="connsiteX112" fmla="*/ 1733385 w 2568272"/>
              <a:gd name="connsiteY112" fmla="*/ 63610 h 2107095"/>
              <a:gd name="connsiteX113" fmla="*/ 1693628 w 2568272"/>
              <a:gd name="connsiteY113" fmla="*/ 79513 h 2107095"/>
              <a:gd name="connsiteX114" fmla="*/ 1661823 w 2568272"/>
              <a:gd name="connsiteY114" fmla="*/ 87464 h 2107095"/>
              <a:gd name="connsiteX115" fmla="*/ 1598213 w 2568272"/>
              <a:gd name="connsiteY115" fmla="*/ 111318 h 2107095"/>
              <a:gd name="connsiteX116" fmla="*/ 1542554 w 2568272"/>
              <a:gd name="connsiteY116" fmla="*/ 127221 h 2107095"/>
              <a:gd name="connsiteX117" fmla="*/ 1510748 w 2568272"/>
              <a:gd name="connsiteY117" fmla="*/ 143123 h 2107095"/>
              <a:gd name="connsiteX118" fmla="*/ 1470992 w 2568272"/>
              <a:gd name="connsiteY118" fmla="*/ 151075 h 2107095"/>
              <a:gd name="connsiteX119" fmla="*/ 1447138 w 2568272"/>
              <a:gd name="connsiteY119" fmla="*/ 159026 h 2107095"/>
              <a:gd name="connsiteX120" fmla="*/ 1383527 w 2568272"/>
              <a:gd name="connsiteY120" fmla="*/ 174928 h 2107095"/>
              <a:gd name="connsiteX121" fmla="*/ 1343771 w 2568272"/>
              <a:gd name="connsiteY121" fmla="*/ 182880 h 2107095"/>
              <a:gd name="connsiteX122" fmla="*/ 1319917 w 2568272"/>
              <a:gd name="connsiteY122" fmla="*/ 190831 h 2107095"/>
              <a:gd name="connsiteX123" fmla="*/ 1264258 w 2568272"/>
              <a:gd name="connsiteY123" fmla="*/ 206734 h 2107095"/>
              <a:gd name="connsiteX124" fmla="*/ 1208599 w 2568272"/>
              <a:gd name="connsiteY124" fmla="*/ 238539 h 2107095"/>
              <a:gd name="connsiteX125" fmla="*/ 1184745 w 2568272"/>
              <a:gd name="connsiteY125" fmla="*/ 246490 h 2107095"/>
              <a:gd name="connsiteX126" fmla="*/ 1152940 w 2568272"/>
              <a:gd name="connsiteY126" fmla="*/ 262393 h 2107095"/>
              <a:gd name="connsiteX127" fmla="*/ 1113183 w 2568272"/>
              <a:gd name="connsiteY127" fmla="*/ 278295 h 2107095"/>
              <a:gd name="connsiteX128" fmla="*/ 1041621 w 2568272"/>
              <a:gd name="connsiteY128" fmla="*/ 310101 h 2107095"/>
              <a:gd name="connsiteX129" fmla="*/ 993914 w 2568272"/>
              <a:gd name="connsiteY129" fmla="*/ 341906 h 2107095"/>
              <a:gd name="connsiteX130" fmla="*/ 970060 w 2568272"/>
              <a:gd name="connsiteY130" fmla="*/ 349857 h 2107095"/>
              <a:gd name="connsiteX131" fmla="*/ 922352 w 2568272"/>
              <a:gd name="connsiteY131" fmla="*/ 381662 h 2107095"/>
              <a:gd name="connsiteX132" fmla="*/ 874644 w 2568272"/>
              <a:gd name="connsiteY132" fmla="*/ 397565 h 2107095"/>
              <a:gd name="connsiteX133" fmla="*/ 811034 w 2568272"/>
              <a:gd name="connsiteY133" fmla="*/ 413468 h 2107095"/>
              <a:gd name="connsiteX134" fmla="*/ 787180 w 2568272"/>
              <a:gd name="connsiteY134" fmla="*/ 421419 h 2107095"/>
              <a:gd name="connsiteX135" fmla="*/ 755374 w 2568272"/>
              <a:gd name="connsiteY135" fmla="*/ 429370 h 2107095"/>
              <a:gd name="connsiteX136" fmla="*/ 667910 w 2568272"/>
              <a:gd name="connsiteY136" fmla="*/ 453224 h 2107095"/>
              <a:gd name="connsiteX137" fmla="*/ 675861 w 2568272"/>
              <a:gd name="connsiteY137" fmla="*/ 461175 h 210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568272" h="2107095">
                <a:moveTo>
                  <a:pt x="675861" y="461175"/>
                </a:moveTo>
                <a:lnTo>
                  <a:pt x="675861" y="461175"/>
                </a:lnTo>
                <a:cubicBezTo>
                  <a:pt x="661770" y="470569"/>
                  <a:pt x="586360" y="526543"/>
                  <a:pt x="548640" y="540688"/>
                </a:cubicBezTo>
                <a:cubicBezTo>
                  <a:pt x="538408" y="544525"/>
                  <a:pt x="527067" y="544803"/>
                  <a:pt x="516835" y="548640"/>
                </a:cubicBezTo>
                <a:cubicBezTo>
                  <a:pt x="505737" y="552802"/>
                  <a:pt x="496035" y="560140"/>
                  <a:pt x="485030" y="564542"/>
                </a:cubicBezTo>
                <a:cubicBezTo>
                  <a:pt x="469466" y="570768"/>
                  <a:pt x="437322" y="580445"/>
                  <a:pt x="437322" y="580445"/>
                </a:cubicBezTo>
                <a:cubicBezTo>
                  <a:pt x="429371" y="585746"/>
                  <a:pt x="421857" y="591772"/>
                  <a:pt x="413468" y="596348"/>
                </a:cubicBezTo>
                <a:cubicBezTo>
                  <a:pt x="392513" y="607778"/>
                  <a:pt x="348943" y="624940"/>
                  <a:pt x="326004" y="644055"/>
                </a:cubicBezTo>
                <a:cubicBezTo>
                  <a:pt x="317365" y="651254"/>
                  <a:pt x="310688" y="660591"/>
                  <a:pt x="302150" y="667909"/>
                </a:cubicBezTo>
                <a:cubicBezTo>
                  <a:pt x="292088" y="676533"/>
                  <a:pt x="279716" y="682392"/>
                  <a:pt x="270345" y="691763"/>
                </a:cubicBezTo>
                <a:cubicBezTo>
                  <a:pt x="260974" y="701134"/>
                  <a:pt x="255356" y="713718"/>
                  <a:pt x="246491" y="723568"/>
                </a:cubicBezTo>
                <a:cubicBezTo>
                  <a:pt x="231446" y="740284"/>
                  <a:pt x="211258" y="752563"/>
                  <a:pt x="198783" y="771276"/>
                </a:cubicBezTo>
                <a:lnTo>
                  <a:pt x="166978" y="818984"/>
                </a:lnTo>
                <a:cubicBezTo>
                  <a:pt x="150648" y="867977"/>
                  <a:pt x="169325" y="815693"/>
                  <a:pt x="143124" y="874643"/>
                </a:cubicBezTo>
                <a:cubicBezTo>
                  <a:pt x="137327" y="887686"/>
                  <a:pt x="132233" y="901036"/>
                  <a:pt x="127221" y="914400"/>
                </a:cubicBezTo>
                <a:cubicBezTo>
                  <a:pt x="124278" y="922248"/>
                  <a:pt x="123018" y="930757"/>
                  <a:pt x="119270" y="938254"/>
                </a:cubicBezTo>
                <a:cubicBezTo>
                  <a:pt x="114996" y="946801"/>
                  <a:pt x="108668" y="954157"/>
                  <a:pt x="103367" y="962108"/>
                </a:cubicBezTo>
                <a:cubicBezTo>
                  <a:pt x="76636" y="1042303"/>
                  <a:pt x="117429" y="917888"/>
                  <a:pt x="87465" y="1017767"/>
                </a:cubicBezTo>
                <a:cubicBezTo>
                  <a:pt x="82648" y="1033823"/>
                  <a:pt x="76863" y="1049572"/>
                  <a:pt x="71562" y="1065475"/>
                </a:cubicBezTo>
                <a:cubicBezTo>
                  <a:pt x="68912" y="1073426"/>
                  <a:pt x="65255" y="1081110"/>
                  <a:pt x="63611" y="1089328"/>
                </a:cubicBezTo>
                <a:cubicBezTo>
                  <a:pt x="54016" y="1137304"/>
                  <a:pt x="59934" y="1116264"/>
                  <a:pt x="47708" y="1152939"/>
                </a:cubicBezTo>
                <a:cubicBezTo>
                  <a:pt x="45058" y="1174142"/>
                  <a:pt x="43695" y="1195547"/>
                  <a:pt x="39757" y="1216549"/>
                </a:cubicBezTo>
                <a:cubicBezTo>
                  <a:pt x="35729" y="1238031"/>
                  <a:pt x="23854" y="1280160"/>
                  <a:pt x="23854" y="1280160"/>
                </a:cubicBezTo>
                <a:cubicBezTo>
                  <a:pt x="21204" y="1301363"/>
                  <a:pt x="19841" y="1322768"/>
                  <a:pt x="15903" y="1343770"/>
                </a:cubicBezTo>
                <a:cubicBezTo>
                  <a:pt x="11875" y="1365252"/>
                  <a:pt x="0" y="1407381"/>
                  <a:pt x="0" y="1407381"/>
                </a:cubicBezTo>
                <a:cubicBezTo>
                  <a:pt x="2651" y="1460390"/>
                  <a:pt x="3354" y="1513532"/>
                  <a:pt x="7952" y="1566407"/>
                </a:cubicBezTo>
                <a:cubicBezTo>
                  <a:pt x="8678" y="1574757"/>
                  <a:pt x="11833" y="1582934"/>
                  <a:pt x="15903" y="1590261"/>
                </a:cubicBezTo>
                <a:lnTo>
                  <a:pt x="63611" y="1661822"/>
                </a:lnTo>
                <a:cubicBezTo>
                  <a:pt x="69849" y="1671178"/>
                  <a:pt x="80561" y="1676800"/>
                  <a:pt x="87465" y="1685676"/>
                </a:cubicBezTo>
                <a:cubicBezTo>
                  <a:pt x="99199" y="1700763"/>
                  <a:pt x="108668" y="1717481"/>
                  <a:pt x="119270" y="1733384"/>
                </a:cubicBezTo>
                <a:cubicBezTo>
                  <a:pt x="124571" y="1741335"/>
                  <a:pt x="127222" y="1751937"/>
                  <a:pt x="135173" y="1757238"/>
                </a:cubicBezTo>
                <a:lnTo>
                  <a:pt x="159027" y="1773141"/>
                </a:lnTo>
                <a:cubicBezTo>
                  <a:pt x="177933" y="1829860"/>
                  <a:pt x="151125" y="1761288"/>
                  <a:pt x="190832" y="1820848"/>
                </a:cubicBezTo>
                <a:cubicBezTo>
                  <a:pt x="195481" y="1827822"/>
                  <a:pt x="194713" y="1837375"/>
                  <a:pt x="198783" y="1844702"/>
                </a:cubicBezTo>
                <a:cubicBezTo>
                  <a:pt x="208065" y="1861409"/>
                  <a:pt x="219986" y="1876507"/>
                  <a:pt x="230588" y="1892410"/>
                </a:cubicBezTo>
                <a:lnTo>
                  <a:pt x="246491" y="1916264"/>
                </a:lnTo>
                <a:cubicBezTo>
                  <a:pt x="266476" y="1976221"/>
                  <a:pt x="239517" y="1902317"/>
                  <a:pt x="270345" y="1963972"/>
                </a:cubicBezTo>
                <a:cubicBezTo>
                  <a:pt x="288277" y="1999835"/>
                  <a:pt x="265713" y="1977497"/>
                  <a:pt x="294199" y="2011680"/>
                </a:cubicBezTo>
                <a:cubicBezTo>
                  <a:pt x="301398" y="2020319"/>
                  <a:pt x="310854" y="2026895"/>
                  <a:pt x="318053" y="2035534"/>
                </a:cubicBezTo>
                <a:cubicBezTo>
                  <a:pt x="345719" y="2068733"/>
                  <a:pt x="318649" y="2054286"/>
                  <a:pt x="357809" y="2067339"/>
                </a:cubicBezTo>
                <a:cubicBezTo>
                  <a:pt x="395610" y="2092540"/>
                  <a:pt x="372597" y="2080220"/>
                  <a:pt x="429371" y="2099144"/>
                </a:cubicBezTo>
                <a:lnTo>
                  <a:pt x="453225" y="2107095"/>
                </a:lnTo>
                <a:cubicBezTo>
                  <a:pt x="513176" y="2087112"/>
                  <a:pt x="439285" y="2114066"/>
                  <a:pt x="500933" y="2083242"/>
                </a:cubicBezTo>
                <a:cubicBezTo>
                  <a:pt x="508430" y="2079494"/>
                  <a:pt x="517460" y="2079360"/>
                  <a:pt x="524787" y="2075290"/>
                </a:cubicBezTo>
                <a:lnTo>
                  <a:pt x="596348" y="2027582"/>
                </a:lnTo>
                <a:cubicBezTo>
                  <a:pt x="610295" y="2018284"/>
                  <a:pt x="628153" y="2016981"/>
                  <a:pt x="644056" y="2011680"/>
                </a:cubicBezTo>
                <a:lnTo>
                  <a:pt x="691764" y="1995777"/>
                </a:lnTo>
                <a:cubicBezTo>
                  <a:pt x="699715" y="1993127"/>
                  <a:pt x="707278" y="1988660"/>
                  <a:pt x="715618" y="1987826"/>
                </a:cubicBezTo>
                <a:lnTo>
                  <a:pt x="795131" y="1979875"/>
                </a:lnTo>
                <a:cubicBezTo>
                  <a:pt x="832932" y="1954674"/>
                  <a:pt x="809920" y="1966993"/>
                  <a:pt x="866693" y="1948069"/>
                </a:cubicBezTo>
                <a:lnTo>
                  <a:pt x="890547" y="1940118"/>
                </a:lnTo>
                <a:cubicBezTo>
                  <a:pt x="895848" y="1932167"/>
                  <a:pt x="898345" y="1921329"/>
                  <a:pt x="906449" y="1916264"/>
                </a:cubicBezTo>
                <a:cubicBezTo>
                  <a:pt x="920664" y="1907380"/>
                  <a:pt x="954157" y="1900362"/>
                  <a:pt x="954157" y="1900362"/>
                </a:cubicBezTo>
                <a:cubicBezTo>
                  <a:pt x="1022520" y="1854786"/>
                  <a:pt x="936025" y="1909428"/>
                  <a:pt x="1001865" y="1876508"/>
                </a:cubicBezTo>
                <a:cubicBezTo>
                  <a:pt x="1077473" y="1838704"/>
                  <a:pt x="950337" y="1885733"/>
                  <a:pt x="1073427" y="1844702"/>
                </a:cubicBezTo>
                <a:cubicBezTo>
                  <a:pt x="1082493" y="1841680"/>
                  <a:pt x="1088548" y="1832681"/>
                  <a:pt x="1097280" y="1828800"/>
                </a:cubicBezTo>
                <a:cubicBezTo>
                  <a:pt x="1112598" y="1821992"/>
                  <a:pt x="1129085" y="1818198"/>
                  <a:pt x="1144988" y="1812897"/>
                </a:cubicBezTo>
                <a:cubicBezTo>
                  <a:pt x="1152939" y="1810247"/>
                  <a:pt x="1160711" y="1806979"/>
                  <a:pt x="1168842" y="1804946"/>
                </a:cubicBezTo>
                <a:cubicBezTo>
                  <a:pt x="1179444" y="1802296"/>
                  <a:pt x="1189931" y="1799138"/>
                  <a:pt x="1200647" y="1796995"/>
                </a:cubicBezTo>
                <a:cubicBezTo>
                  <a:pt x="1243619" y="1788400"/>
                  <a:pt x="1243231" y="1792171"/>
                  <a:pt x="1280160" y="1781092"/>
                </a:cubicBezTo>
                <a:cubicBezTo>
                  <a:pt x="1296216" y="1776275"/>
                  <a:pt x="1311965" y="1770490"/>
                  <a:pt x="1327868" y="1765189"/>
                </a:cubicBezTo>
                <a:lnTo>
                  <a:pt x="1375576" y="1749287"/>
                </a:lnTo>
                <a:cubicBezTo>
                  <a:pt x="1393356" y="1743361"/>
                  <a:pt x="1412796" y="1744688"/>
                  <a:pt x="1431235" y="1741335"/>
                </a:cubicBezTo>
                <a:cubicBezTo>
                  <a:pt x="1441987" y="1739380"/>
                  <a:pt x="1452438" y="1736034"/>
                  <a:pt x="1463040" y="1733384"/>
                </a:cubicBezTo>
                <a:cubicBezTo>
                  <a:pt x="1470991" y="1728083"/>
                  <a:pt x="1478347" y="1721756"/>
                  <a:pt x="1486894" y="1717482"/>
                </a:cubicBezTo>
                <a:cubicBezTo>
                  <a:pt x="1494391" y="1713734"/>
                  <a:pt x="1504203" y="1714766"/>
                  <a:pt x="1510748" y="1709530"/>
                </a:cubicBezTo>
                <a:cubicBezTo>
                  <a:pt x="1518210" y="1703560"/>
                  <a:pt x="1518547" y="1690741"/>
                  <a:pt x="1526651" y="1685676"/>
                </a:cubicBezTo>
                <a:cubicBezTo>
                  <a:pt x="1540866" y="1676792"/>
                  <a:pt x="1558456" y="1675075"/>
                  <a:pt x="1574359" y="1669774"/>
                </a:cubicBezTo>
                <a:lnTo>
                  <a:pt x="1622067" y="1653871"/>
                </a:lnTo>
                <a:cubicBezTo>
                  <a:pt x="1630018" y="1651221"/>
                  <a:pt x="1637789" y="1647953"/>
                  <a:pt x="1645920" y="1645920"/>
                </a:cubicBezTo>
                <a:cubicBezTo>
                  <a:pt x="1656522" y="1643269"/>
                  <a:pt x="1667259" y="1641108"/>
                  <a:pt x="1677726" y="1637968"/>
                </a:cubicBezTo>
                <a:cubicBezTo>
                  <a:pt x="1693782" y="1633151"/>
                  <a:pt x="1709531" y="1627367"/>
                  <a:pt x="1725434" y="1622066"/>
                </a:cubicBezTo>
                <a:lnTo>
                  <a:pt x="1773141" y="1606163"/>
                </a:lnTo>
                <a:lnTo>
                  <a:pt x="1796995" y="1598212"/>
                </a:lnTo>
                <a:cubicBezTo>
                  <a:pt x="1804946" y="1595562"/>
                  <a:pt x="1812582" y="1591639"/>
                  <a:pt x="1820849" y="1590261"/>
                </a:cubicBezTo>
                <a:cubicBezTo>
                  <a:pt x="1836752" y="1587610"/>
                  <a:pt x="1852819" y="1585806"/>
                  <a:pt x="1868557" y="1582309"/>
                </a:cubicBezTo>
                <a:cubicBezTo>
                  <a:pt x="1876739" y="1580491"/>
                  <a:pt x="1884352" y="1576660"/>
                  <a:pt x="1892411" y="1574358"/>
                </a:cubicBezTo>
                <a:cubicBezTo>
                  <a:pt x="1902918" y="1571356"/>
                  <a:pt x="1913531" y="1568697"/>
                  <a:pt x="1924216" y="1566407"/>
                </a:cubicBezTo>
                <a:cubicBezTo>
                  <a:pt x="1924314" y="1566386"/>
                  <a:pt x="2023559" y="1546538"/>
                  <a:pt x="2043486" y="1542553"/>
                </a:cubicBezTo>
                <a:cubicBezTo>
                  <a:pt x="2059923" y="1539266"/>
                  <a:pt x="2075291" y="1531951"/>
                  <a:pt x="2091194" y="1526650"/>
                </a:cubicBezTo>
                <a:lnTo>
                  <a:pt x="2162755" y="1502796"/>
                </a:lnTo>
                <a:lnTo>
                  <a:pt x="2210463" y="1486894"/>
                </a:lnTo>
                <a:cubicBezTo>
                  <a:pt x="2218414" y="1484243"/>
                  <a:pt x="2227343" y="1483591"/>
                  <a:pt x="2234317" y="1478942"/>
                </a:cubicBezTo>
                <a:cubicBezTo>
                  <a:pt x="2242268" y="1473641"/>
                  <a:pt x="2249438" y="1466921"/>
                  <a:pt x="2258171" y="1463040"/>
                </a:cubicBezTo>
                <a:cubicBezTo>
                  <a:pt x="2273489" y="1456232"/>
                  <a:pt x="2289976" y="1452438"/>
                  <a:pt x="2305879" y="1447137"/>
                </a:cubicBezTo>
                <a:lnTo>
                  <a:pt x="2377440" y="1423283"/>
                </a:lnTo>
                <a:cubicBezTo>
                  <a:pt x="2386506" y="1420261"/>
                  <a:pt x="2392747" y="1411655"/>
                  <a:pt x="2401294" y="1407381"/>
                </a:cubicBezTo>
                <a:cubicBezTo>
                  <a:pt x="2408791" y="1403633"/>
                  <a:pt x="2417197" y="1402080"/>
                  <a:pt x="2425148" y="1399429"/>
                </a:cubicBezTo>
                <a:cubicBezTo>
                  <a:pt x="2430449" y="1391478"/>
                  <a:pt x="2434294" y="1382332"/>
                  <a:pt x="2441051" y="1375575"/>
                </a:cubicBezTo>
                <a:cubicBezTo>
                  <a:pt x="2447808" y="1368818"/>
                  <a:pt x="2459840" y="1367777"/>
                  <a:pt x="2464905" y="1359673"/>
                </a:cubicBezTo>
                <a:cubicBezTo>
                  <a:pt x="2474409" y="1344467"/>
                  <a:pt x="2494095" y="1258816"/>
                  <a:pt x="2496710" y="1248355"/>
                </a:cubicBezTo>
                <a:cubicBezTo>
                  <a:pt x="2500620" y="1232714"/>
                  <a:pt x="2501283" y="1216411"/>
                  <a:pt x="2504661" y="1200647"/>
                </a:cubicBezTo>
                <a:cubicBezTo>
                  <a:pt x="2509241" y="1179276"/>
                  <a:pt x="2520564" y="1137036"/>
                  <a:pt x="2520564" y="1137036"/>
                </a:cubicBezTo>
                <a:cubicBezTo>
                  <a:pt x="2543840" y="880988"/>
                  <a:pt x="2515458" y="1216403"/>
                  <a:pt x="2536467" y="628153"/>
                </a:cubicBezTo>
                <a:cubicBezTo>
                  <a:pt x="2536766" y="619777"/>
                  <a:pt x="2542385" y="612430"/>
                  <a:pt x="2544418" y="604299"/>
                </a:cubicBezTo>
                <a:cubicBezTo>
                  <a:pt x="2547696" y="591188"/>
                  <a:pt x="2549951" y="577839"/>
                  <a:pt x="2552369" y="564542"/>
                </a:cubicBezTo>
                <a:cubicBezTo>
                  <a:pt x="2563329" y="504261"/>
                  <a:pt x="2560979" y="510241"/>
                  <a:pt x="2568272" y="437322"/>
                </a:cubicBezTo>
                <a:cubicBezTo>
                  <a:pt x="2565621" y="410817"/>
                  <a:pt x="2568265" y="383232"/>
                  <a:pt x="2560320" y="357808"/>
                </a:cubicBezTo>
                <a:cubicBezTo>
                  <a:pt x="2554619" y="339566"/>
                  <a:pt x="2528515" y="310101"/>
                  <a:pt x="2528515" y="310101"/>
                </a:cubicBezTo>
                <a:cubicBezTo>
                  <a:pt x="2509609" y="253382"/>
                  <a:pt x="2536417" y="321954"/>
                  <a:pt x="2496710" y="262393"/>
                </a:cubicBezTo>
                <a:cubicBezTo>
                  <a:pt x="2492061" y="255419"/>
                  <a:pt x="2492507" y="246036"/>
                  <a:pt x="2488759" y="238539"/>
                </a:cubicBezTo>
                <a:cubicBezTo>
                  <a:pt x="2474701" y="210423"/>
                  <a:pt x="2470103" y="215449"/>
                  <a:pt x="2449002" y="190831"/>
                </a:cubicBezTo>
                <a:cubicBezTo>
                  <a:pt x="2440378" y="180769"/>
                  <a:pt x="2434519" y="168397"/>
                  <a:pt x="2425148" y="159026"/>
                </a:cubicBezTo>
                <a:cubicBezTo>
                  <a:pt x="2390423" y="124301"/>
                  <a:pt x="2399326" y="144461"/>
                  <a:pt x="2361538" y="119269"/>
                </a:cubicBezTo>
                <a:cubicBezTo>
                  <a:pt x="2339485" y="104567"/>
                  <a:pt x="2323071" y="79944"/>
                  <a:pt x="2297927" y="71562"/>
                </a:cubicBezTo>
                <a:lnTo>
                  <a:pt x="2250220" y="55659"/>
                </a:lnTo>
                <a:cubicBezTo>
                  <a:pt x="2232636" y="38075"/>
                  <a:pt x="2224651" y="26972"/>
                  <a:pt x="2202512" y="15902"/>
                </a:cubicBezTo>
                <a:cubicBezTo>
                  <a:pt x="2191106" y="10199"/>
                  <a:pt x="2157042" y="2547"/>
                  <a:pt x="2146853" y="0"/>
                </a:cubicBezTo>
                <a:cubicBezTo>
                  <a:pt x="2069990" y="2650"/>
                  <a:pt x="1993032" y="3299"/>
                  <a:pt x="1916265" y="7951"/>
                </a:cubicBezTo>
                <a:cubicBezTo>
                  <a:pt x="1900484" y="8907"/>
                  <a:pt x="1876300" y="19370"/>
                  <a:pt x="1860606" y="23854"/>
                </a:cubicBezTo>
                <a:cubicBezTo>
                  <a:pt x="1850098" y="26856"/>
                  <a:pt x="1839167" y="28349"/>
                  <a:pt x="1828800" y="31805"/>
                </a:cubicBezTo>
                <a:cubicBezTo>
                  <a:pt x="1807317" y="38966"/>
                  <a:pt x="1786673" y="48498"/>
                  <a:pt x="1765190" y="55659"/>
                </a:cubicBezTo>
                <a:cubicBezTo>
                  <a:pt x="1754823" y="59115"/>
                  <a:pt x="1743752" y="60154"/>
                  <a:pt x="1733385" y="63610"/>
                </a:cubicBezTo>
                <a:cubicBezTo>
                  <a:pt x="1719844" y="68124"/>
                  <a:pt x="1707169" y="74999"/>
                  <a:pt x="1693628" y="79513"/>
                </a:cubicBezTo>
                <a:cubicBezTo>
                  <a:pt x="1683261" y="82969"/>
                  <a:pt x="1672190" y="84008"/>
                  <a:pt x="1661823" y="87464"/>
                </a:cubicBezTo>
                <a:cubicBezTo>
                  <a:pt x="1611405" y="104270"/>
                  <a:pt x="1637299" y="100151"/>
                  <a:pt x="1598213" y="111318"/>
                </a:cubicBezTo>
                <a:cubicBezTo>
                  <a:pt x="1578024" y="117086"/>
                  <a:pt x="1561629" y="119046"/>
                  <a:pt x="1542554" y="127221"/>
                </a:cubicBezTo>
                <a:cubicBezTo>
                  <a:pt x="1531659" y="131890"/>
                  <a:pt x="1521993" y="139375"/>
                  <a:pt x="1510748" y="143123"/>
                </a:cubicBezTo>
                <a:cubicBezTo>
                  <a:pt x="1497927" y="147397"/>
                  <a:pt x="1484103" y="147797"/>
                  <a:pt x="1470992" y="151075"/>
                </a:cubicBezTo>
                <a:cubicBezTo>
                  <a:pt x="1462861" y="153108"/>
                  <a:pt x="1455224" y="156821"/>
                  <a:pt x="1447138" y="159026"/>
                </a:cubicBezTo>
                <a:cubicBezTo>
                  <a:pt x="1426052" y="164776"/>
                  <a:pt x="1404731" y="169627"/>
                  <a:pt x="1383527" y="174928"/>
                </a:cubicBezTo>
                <a:cubicBezTo>
                  <a:pt x="1370416" y="178206"/>
                  <a:pt x="1356882" y="179602"/>
                  <a:pt x="1343771" y="182880"/>
                </a:cubicBezTo>
                <a:cubicBezTo>
                  <a:pt x="1335640" y="184913"/>
                  <a:pt x="1327976" y="188529"/>
                  <a:pt x="1319917" y="190831"/>
                </a:cubicBezTo>
                <a:cubicBezTo>
                  <a:pt x="1299733" y="196598"/>
                  <a:pt x="1283330" y="198560"/>
                  <a:pt x="1264258" y="206734"/>
                </a:cubicBezTo>
                <a:cubicBezTo>
                  <a:pt x="1166660" y="248562"/>
                  <a:pt x="1288469" y="198604"/>
                  <a:pt x="1208599" y="238539"/>
                </a:cubicBezTo>
                <a:cubicBezTo>
                  <a:pt x="1201102" y="242287"/>
                  <a:pt x="1192449" y="243188"/>
                  <a:pt x="1184745" y="246490"/>
                </a:cubicBezTo>
                <a:cubicBezTo>
                  <a:pt x="1173850" y="251159"/>
                  <a:pt x="1163772" y="257579"/>
                  <a:pt x="1152940" y="262393"/>
                </a:cubicBezTo>
                <a:cubicBezTo>
                  <a:pt x="1139897" y="268190"/>
                  <a:pt x="1125949" y="271912"/>
                  <a:pt x="1113183" y="278295"/>
                </a:cubicBezTo>
                <a:cubicBezTo>
                  <a:pt x="1037572" y="316100"/>
                  <a:pt x="1164717" y="269068"/>
                  <a:pt x="1041621" y="310101"/>
                </a:cubicBezTo>
                <a:cubicBezTo>
                  <a:pt x="1023490" y="316145"/>
                  <a:pt x="1012046" y="335862"/>
                  <a:pt x="993914" y="341906"/>
                </a:cubicBezTo>
                <a:lnTo>
                  <a:pt x="970060" y="349857"/>
                </a:lnTo>
                <a:lnTo>
                  <a:pt x="922352" y="381662"/>
                </a:lnTo>
                <a:cubicBezTo>
                  <a:pt x="908404" y="390960"/>
                  <a:pt x="890547" y="392264"/>
                  <a:pt x="874644" y="397565"/>
                </a:cubicBezTo>
                <a:cubicBezTo>
                  <a:pt x="820126" y="415738"/>
                  <a:pt x="887779" y="394281"/>
                  <a:pt x="811034" y="413468"/>
                </a:cubicBezTo>
                <a:cubicBezTo>
                  <a:pt x="802903" y="415501"/>
                  <a:pt x="795239" y="419117"/>
                  <a:pt x="787180" y="421419"/>
                </a:cubicBezTo>
                <a:cubicBezTo>
                  <a:pt x="776672" y="424421"/>
                  <a:pt x="765841" y="426230"/>
                  <a:pt x="755374" y="429370"/>
                </a:cubicBezTo>
                <a:cubicBezTo>
                  <a:pt x="713181" y="442028"/>
                  <a:pt x="709322" y="448048"/>
                  <a:pt x="667910" y="453224"/>
                </a:cubicBezTo>
                <a:cubicBezTo>
                  <a:pt x="660020" y="454210"/>
                  <a:pt x="674536" y="459850"/>
                  <a:pt x="675861" y="461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56175" y="3750703"/>
            <a:ext cx="1413180" cy="755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46391" y="5153771"/>
            <a:ext cx="1875183" cy="755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56175" y="3556288"/>
            <a:ext cx="1413180" cy="755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5955" y="3178602"/>
            <a:ext cx="1413180" cy="755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872" y="1586782"/>
            <a:ext cx="4184019" cy="580939"/>
          </a:xfrm>
        </p:spPr>
        <p:txBody>
          <a:bodyPr>
            <a:normAutofit/>
          </a:bodyPr>
          <a:lstStyle/>
          <a:p>
            <a:pPr marL="571486" indent="-514338">
              <a:buFont typeface="+mj-lt"/>
              <a:buAutoNum type="arabicPeriod"/>
            </a:pPr>
            <a:r>
              <a:rPr lang="en-US" dirty="0"/>
              <a:t>Risk transfer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07" y="1450013"/>
            <a:ext cx="2873231" cy="287323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946592" y="2629115"/>
            <a:ext cx="3950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Policy Premiums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Taxes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Fees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Retail broker commission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Wholesale broker commission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26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1428</Words>
  <Application>Microsoft Office PowerPoint</Application>
  <PresentationFormat>On-screen Show (4:3)</PresentationFormat>
  <Paragraphs>472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Berlin Sans FB</vt:lpstr>
      <vt:lpstr>Bradley Hand ITC</vt:lpstr>
      <vt:lpstr>Britannic Bold</vt:lpstr>
      <vt:lpstr>Calibri</vt:lpstr>
      <vt:lpstr>Calibri Light</vt:lpstr>
      <vt:lpstr>Candara</vt:lpstr>
      <vt:lpstr>Century Gothic</vt:lpstr>
      <vt:lpstr>Comic Sans MS</vt:lpstr>
      <vt:lpstr>Gill Sans Ultra Bold Condensed</vt:lpstr>
      <vt:lpstr>Raleway</vt:lpstr>
      <vt:lpstr>Segoe UI</vt:lpstr>
      <vt:lpstr>Wingdings</vt:lpstr>
      <vt:lpstr>Office Theme</vt:lpstr>
      <vt:lpstr>Total Cost of Risk:   Understanding and Application</vt:lpstr>
      <vt:lpstr>Learning Objectives</vt:lpstr>
      <vt:lpstr>PowerPoint Presentation</vt:lpstr>
      <vt:lpstr>PowerPoint Presentation</vt:lpstr>
      <vt:lpstr>What is Total Cost of Risk</vt:lpstr>
      <vt:lpstr>Total Cost of Risk</vt:lpstr>
      <vt:lpstr>Total Cost of Risk</vt:lpstr>
      <vt:lpstr>PowerPoint Presentation</vt:lpstr>
      <vt:lpstr>TCOR Components</vt:lpstr>
      <vt:lpstr>TCOR Components</vt:lpstr>
      <vt:lpstr>TCOR Components</vt:lpstr>
      <vt:lpstr>Internal Costs</vt:lpstr>
      <vt:lpstr>PowerPoint Presentation</vt:lpstr>
      <vt:lpstr>PowerPoint Presentation</vt:lpstr>
      <vt:lpstr>Total Cost of Risk</vt:lpstr>
      <vt:lpstr>PowerPoint Presentation</vt:lpstr>
      <vt:lpstr>Optimizing TCOR</vt:lpstr>
      <vt:lpstr>Utilizing TCOR-Retention Decision</vt:lpstr>
      <vt:lpstr>Utilizing TCOR-Retention Decision</vt:lpstr>
      <vt:lpstr>Utilizing TCOR-Retention Decision</vt:lpstr>
      <vt:lpstr>Utilizing TCOR-Retention Decision</vt:lpstr>
      <vt:lpstr>Utilizing TCOR—Market Access</vt:lpstr>
      <vt:lpstr>Utilizing TCOR—Market Access</vt:lpstr>
      <vt:lpstr>Utilizing TCOR—Market Access</vt:lpstr>
      <vt:lpstr>Utilizing TCOR – Broker Selection</vt:lpstr>
      <vt:lpstr>TCOR - Valuations</vt:lpstr>
      <vt:lpstr>4. Examine ways to control TCOR</vt:lpstr>
      <vt:lpstr>Controlling TCOR - Reduce</vt:lpstr>
      <vt:lpstr>Controlling TCOR - Reduce</vt:lpstr>
      <vt:lpstr>Controlling TCOR</vt:lpstr>
      <vt:lpstr>Controlling TCOR</vt:lpstr>
      <vt:lpstr>Strong Risk Finance Program</vt:lpstr>
      <vt:lpstr>Premium Calculation</vt:lpstr>
      <vt:lpstr>PowerPoint Presentation</vt:lpstr>
      <vt:lpstr>PowerPoint Presentation</vt:lpstr>
      <vt:lpstr>Learning Objectives - Summary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 Howard</dc:creator>
  <cp:lastModifiedBy>Taquan Gilbert</cp:lastModifiedBy>
  <cp:revision>19</cp:revision>
  <cp:lastPrinted>2023-08-22T12:54:43Z</cp:lastPrinted>
  <dcterms:created xsi:type="dcterms:W3CDTF">2019-12-04T20:30:03Z</dcterms:created>
  <dcterms:modified xsi:type="dcterms:W3CDTF">2023-10-26T12:34:41Z</dcterms:modified>
</cp:coreProperties>
</file>