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handoutMasterIdLst>
    <p:handoutMasterId r:id="rId23"/>
  </p:handoutMasterIdLst>
  <p:sldIdLst>
    <p:sldId id="262" r:id="rId5"/>
    <p:sldId id="261" r:id="rId6"/>
    <p:sldId id="285" r:id="rId7"/>
    <p:sldId id="273" r:id="rId8"/>
    <p:sldId id="275" r:id="rId9"/>
    <p:sldId id="274" r:id="rId10"/>
    <p:sldId id="280" r:id="rId11"/>
    <p:sldId id="281" r:id="rId12"/>
    <p:sldId id="282" r:id="rId13"/>
    <p:sldId id="276" r:id="rId14"/>
    <p:sldId id="278" r:id="rId15"/>
    <p:sldId id="283" r:id="rId16"/>
    <p:sldId id="284" r:id="rId17"/>
    <p:sldId id="286" r:id="rId18"/>
    <p:sldId id="265" r:id="rId19"/>
    <p:sldId id="277"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ADCFA-F656-4542-8B64-264CD471AD99}" v="5" dt="2023-10-10T19:56:03.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2821"/>
    <p:restoredTop sz="96405"/>
  </p:normalViewPr>
  <p:slideViewPr>
    <p:cSldViewPr snapToGrid="0" snapToObjects="1">
      <p:cViewPr varScale="1">
        <p:scale>
          <a:sx n="67" d="100"/>
          <a:sy n="67" d="100"/>
        </p:scale>
        <p:origin x="1368" y="44"/>
      </p:cViewPr>
      <p:guideLst/>
    </p:cSldViewPr>
  </p:slideViewPr>
  <p:notesTextViewPr>
    <p:cViewPr>
      <p:scale>
        <a:sx n="1" d="1"/>
        <a:sy n="1" d="1"/>
      </p:scale>
      <p:origin x="0" y="0"/>
    </p:cViewPr>
  </p:notesTextViewPr>
  <p:notesViewPr>
    <p:cSldViewPr snapToGrid="0" snapToObjects="1">
      <p:cViewPr varScale="1">
        <p:scale>
          <a:sx n="51" d="100"/>
          <a:sy n="51" d="100"/>
        </p:scale>
        <p:origin x="26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quan Gilbert" userId="cccb3b1d-7701-4d88-9db7-7c2f45dc5b88" providerId="ADAL" clId="{DAAADCFA-F656-4542-8B64-264CD471AD99}"/>
    <pc:docChg chg="modHandout">
      <pc:chgData name="Taquan Gilbert" userId="cccb3b1d-7701-4d88-9db7-7c2f45dc5b88" providerId="ADAL" clId="{DAAADCFA-F656-4542-8B64-264CD471AD99}" dt="2023-10-10T19:56:03.971" v="3"/>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0A057B-9EFE-41C7-BB99-8493357C7E27}" type="doc">
      <dgm:prSet loTypeId="urn:microsoft.com/office/officeart/2005/8/layout/equation2" loCatId="process" qsTypeId="urn:microsoft.com/office/officeart/2005/8/quickstyle/3d1" qsCatId="3D" csTypeId="urn:microsoft.com/office/officeart/2005/8/colors/accent1_2" csCatId="accent1" phldr="1"/>
      <dgm:spPr/>
      <dgm:t>
        <a:bodyPr/>
        <a:lstStyle/>
        <a:p>
          <a:endParaRPr lang="en-US"/>
        </a:p>
      </dgm:t>
    </dgm:pt>
    <dgm:pt modelId="{A7F4AEAB-8D79-42C4-A640-C29DA975FA62}">
      <dgm:prSet phldrT="[Text]"/>
      <dgm:spPr>
        <a:solidFill>
          <a:schemeClr val="accent2"/>
        </a:solidFill>
      </dgm:spPr>
      <dgm:t>
        <a:bodyPr/>
        <a:lstStyle/>
        <a:p>
          <a:r>
            <a:rPr lang="en-US" dirty="0"/>
            <a:t>Risk Management</a:t>
          </a:r>
        </a:p>
      </dgm:t>
    </dgm:pt>
    <dgm:pt modelId="{FF9A8BAC-8D36-4EE8-A0D1-7F0BDE11978F}" type="parTrans" cxnId="{3D487FB9-87C4-46F3-844C-7ADFAEFE1DBE}">
      <dgm:prSet/>
      <dgm:spPr/>
      <dgm:t>
        <a:bodyPr/>
        <a:lstStyle/>
        <a:p>
          <a:endParaRPr lang="en-US"/>
        </a:p>
      </dgm:t>
    </dgm:pt>
    <dgm:pt modelId="{D57A8480-3F42-4EB5-9812-17AEDAA5739B}" type="sibTrans" cxnId="{3D487FB9-87C4-46F3-844C-7ADFAEFE1DBE}">
      <dgm:prSet/>
      <dgm:spPr/>
      <dgm:t>
        <a:bodyPr/>
        <a:lstStyle/>
        <a:p>
          <a:endParaRPr lang="en-US"/>
        </a:p>
      </dgm:t>
    </dgm:pt>
    <dgm:pt modelId="{05203522-883C-4513-B97E-2648419EFC8A}">
      <dgm:prSet phldrT="[Text]"/>
      <dgm:spPr>
        <a:solidFill>
          <a:schemeClr val="accent6"/>
        </a:solidFill>
      </dgm:spPr>
      <dgm:t>
        <a:bodyPr/>
        <a:lstStyle/>
        <a:p>
          <a:r>
            <a:rPr lang="en-US" dirty="0"/>
            <a:t>Procurement</a:t>
          </a:r>
        </a:p>
      </dgm:t>
    </dgm:pt>
    <dgm:pt modelId="{183F03C1-3F79-44CA-9328-118C94A9D670}" type="parTrans" cxnId="{63FF5483-B4CE-4257-A5D0-DD668D6C8A2B}">
      <dgm:prSet/>
      <dgm:spPr/>
      <dgm:t>
        <a:bodyPr/>
        <a:lstStyle/>
        <a:p>
          <a:endParaRPr lang="en-US"/>
        </a:p>
      </dgm:t>
    </dgm:pt>
    <dgm:pt modelId="{496FF421-D572-4A88-B5D4-F37852270633}" type="sibTrans" cxnId="{63FF5483-B4CE-4257-A5D0-DD668D6C8A2B}">
      <dgm:prSet/>
      <dgm:spPr/>
      <dgm:t>
        <a:bodyPr/>
        <a:lstStyle/>
        <a:p>
          <a:endParaRPr lang="en-US"/>
        </a:p>
      </dgm:t>
    </dgm:pt>
    <dgm:pt modelId="{DDF26AF8-9878-4731-8EF9-1CAD3DFE061E}">
      <dgm:prSet phldrT="[Text]"/>
      <dgm:spPr/>
      <dgm:t>
        <a:bodyPr/>
        <a:lstStyle/>
        <a:p>
          <a:r>
            <a:rPr lang="en-US" dirty="0"/>
            <a:t>RFP/RFQ</a:t>
          </a:r>
        </a:p>
      </dgm:t>
    </dgm:pt>
    <dgm:pt modelId="{AE9EAA25-E145-4B45-81EF-528F5908EB03}" type="parTrans" cxnId="{42634167-0D6F-4681-A709-472D3F0C9E86}">
      <dgm:prSet/>
      <dgm:spPr/>
      <dgm:t>
        <a:bodyPr/>
        <a:lstStyle/>
        <a:p>
          <a:endParaRPr lang="en-US"/>
        </a:p>
      </dgm:t>
    </dgm:pt>
    <dgm:pt modelId="{3A993E36-A40B-463E-AB8C-3CA36BD2AB39}" type="sibTrans" cxnId="{42634167-0D6F-4681-A709-472D3F0C9E86}">
      <dgm:prSet/>
      <dgm:spPr/>
      <dgm:t>
        <a:bodyPr/>
        <a:lstStyle/>
        <a:p>
          <a:endParaRPr lang="en-US"/>
        </a:p>
      </dgm:t>
    </dgm:pt>
    <dgm:pt modelId="{C7120D2F-36AD-458B-8E3B-51477D8A7A8E}" type="pres">
      <dgm:prSet presAssocID="{970A057B-9EFE-41C7-BB99-8493357C7E27}" presName="Name0" presStyleCnt="0">
        <dgm:presLayoutVars>
          <dgm:dir/>
          <dgm:resizeHandles val="exact"/>
        </dgm:presLayoutVars>
      </dgm:prSet>
      <dgm:spPr/>
    </dgm:pt>
    <dgm:pt modelId="{657E19D9-8015-47D7-969F-DF654E96D9B1}" type="pres">
      <dgm:prSet presAssocID="{970A057B-9EFE-41C7-BB99-8493357C7E27}" presName="vNodes" presStyleCnt="0"/>
      <dgm:spPr/>
    </dgm:pt>
    <dgm:pt modelId="{82D11431-4068-4F9D-8849-8DEF18D6DB07}" type="pres">
      <dgm:prSet presAssocID="{A7F4AEAB-8D79-42C4-A640-C29DA975FA62}" presName="node" presStyleLbl="node1" presStyleIdx="0" presStyleCnt="3" custScaleX="228931" custScaleY="228931">
        <dgm:presLayoutVars>
          <dgm:bulletEnabled val="1"/>
        </dgm:presLayoutVars>
      </dgm:prSet>
      <dgm:spPr/>
    </dgm:pt>
    <dgm:pt modelId="{710618F9-9B55-4BE0-A9C0-385A3FAD140E}" type="pres">
      <dgm:prSet presAssocID="{D57A8480-3F42-4EB5-9812-17AEDAA5739B}" presName="spacerT" presStyleCnt="0"/>
      <dgm:spPr/>
    </dgm:pt>
    <dgm:pt modelId="{5E47FDBC-1F8E-428B-A660-587641D179B4}" type="pres">
      <dgm:prSet presAssocID="{D57A8480-3F42-4EB5-9812-17AEDAA5739B}" presName="sibTrans" presStyleLbl="sibTrans2D1" presStyleIdx="0" presStyleCnt="2"/>
      <dgm:spPr/>
    </dgm:pt>
    <dgm:pt modelId="{A2119BF6-4BA7-47C0-80CE-969174E2697A}" type="pres">
      <dgm:prSet presAssocID="{D57A8480-3F42-4EB5-9812-17AEDAA5739B}" presName="spacerB" presStyleCnt="0"/>
      <dgm:spPr/>
    </dgm:pt>
    <dgm:pt modelId="{9E608DA7-FE42-4B2A-902D-E28EBB2EDD17}" type="pres">
      <dgm:prSet presAssocID="{05203522-883C-4513-B97E-2648419EFC8A}" presName="node" presStyleLbl="node1" presStyleIdx="1" presStyleCnt="3" custScaleX="228931" custScaleY="228931">
        <dgm:presLayoutVars>
          <dgm:bulletEnabled val="1"/>
        </dgm:presLayoutVars>
      </dgm:prSet>
      <dgm:spPr/>
    </dgm:pt>
    <dgm:pt modelId="{66327C97-87F6-4F3E-B34E-C67E0C6D489D}" type="pres">
      <dgm:prSet presAssocID="{970A057B-9EFE-41C7-BB99-8493357C7E27}" presName="sibTransLast" presStyleLbl="sibTrans2D1" presStyleIdx="1" presStyleCnt="2"/>
      <dgm:spPr/>
    </dgm:pt>
    <dgm:pt modelId="{1E83B9DE-2DDC-4136-B4E5-8109E2B75CA4}" type="pres">
      <dgm:prSet presAssocID="{970A057B-9EFE-41C7-BB99-8493357C7E27}" presName="connectorText" presStyleLbl="sibTrans2D1" presStyleIdx="1" presStyleCnt="2"/>
      <dgm:spPr/>
    </dgm:pt>
    <dgm:pt modelId="{F736F7EA-3496-4AE8-9D7B-8C74B4D5A35C}" type="pres">
      <dgm:prSet presAssocID="{970A057B-9EFE-41C7-BB99-8493357C7E27}" presName="lastNode" presStyleLbl="node1" presStyleIdx="2" presStyleCnt="3" custScaleX="119649" custScaleY="119649">
        <dgm:presLayoutVars>
          <dgm:bulletEnabled val="1"/>
        </dgm:presLayoutVars>
      </dgm:prSet>
      <dgm:spPr/>
    </dgm:pt>
  </dgm:ptLst>
  <dgm:cxnLst>
    <dgm:cxn modelId="{4EEA1925-96A4-4EC8-93FB-DF1CA499E10C}" type="presOf" srcId="{A7F4AEAB-8D79-42C4-A640-C29DA975FA62}" destId="{82D11431-4068-4F9D-8849-8DEF18D6DB07}" srcOrd="0" destOrd="0" presId="urn:microsoft.com/office/officeart/2005/8/layout/equation2"/>
    <dgm:cxn modelId="{47023861-9B7F-4CCB-BEC2-3597078EE6A6}" type="presOf" srcId="{496FF421-D572-4A88-B5D4-F37852270633}" destId="{1E83B9DE-2DDC-4136-B4E5-8109E2B75CA4}" srcOrd="1" destOrd="0" presId="urn:microsoft.com/office/officeart/2005/8/layout/equation2"/>
    <dgm:cxn modelId="{42634167-0D6F-4681-A709-472D3F0C9E86}" srcId="{970A057B-9EFE-41C7-BB99-8493357C7E27}" destId="{DDF26AF8-9878-4731-8EF9-1CAD3DFE061E}" srcOrd="2" destOrd="0" parTransId="{AE9EAA25-E145-4B45-81EF-528F5908EB03}" sibTransId="{3A993E36-A40B-463E-AB8C-3CA36BD2AB39}"/>
    <dgm:cxn modelId="{3009D57E-96EC-4303-AE16-9BCEBAB852DD}" type="presOf" srcId="{496FF421-D572-4A88-B5D4-F37852270633}" destId="{66327C97-87F6-4F3E-B34E-C67E0C6D489D}" srcOrd="0" destOrd="0" presId="urn:microsoft.com/office/officeart/2005/8/layout/equation2"/>
    <dgm:cxn modelId="{63FF5483-B4CE-4257-A5D0-DD668D6C8A2B}" srcId="{970A057B-9EFE-41C7-BB99-8493357C7E27}" destId="{05203522-883C-4513-B97E-2648419EFC8A}" srcOrd="1" destOrd="0" parTransId="{183F03C1-3F79-44CA-9328-118C94A9D670}" sibTransId="{496FF421-D572-4A88-B5D4-F37852270633}"/>
    <dgm:cxn modelId="{3D487FB9-87C4-46F3-844C-7ADFAEFE1DBE}" srcId="{970A057B-9EFE-41C7-BB99-8493357C7E27}" destId="{A7F4AEAB-8D79-42C4-A640-C29DA975FA62}" srcOrd="0" destOrd="0" parTransId="{FF9A8BAC-8D36-4EE8-A0D1-7F0BDE11978F}" sibTransId="{D57A8480-3F42-4EB5-9812-17AEDAA5739B}"/>
    <dgm:cxn modelId="{6EB45EC9-3E25-4BA2-90F2-B80FDD1C0156}" type="presOf" srcId="{D57A8480-3F42-4EB5-9812-17AEDAA5739B}" destId="{5E47FDBC-1F8E-428B-A660-587641D179B4}" srcOrd="0" destOrd="0" presId="urn:microsoft.com/office/officeart/2005/8/layout/equation2"/>
    <dgm:cxn modelId="{E3AC7BC9-4014-4AFD-95F0-BA54ABC45DE8}" type="presOf" srcId="{970A057B-9EFE-41C7-BB99-8493357C7E27}" destId="{C7120D2F-36AD-458B-8E3B-51477D8A7A8E}" srcOrd="0" destOrd="0" presId="urn:microsoft.com/office/officeart/2005/8/layout/equation2"/>
    <dgm:cxn modelId="{07B51BDA-2685-4EDF-8306-4A55FB4A7BC6}" type="presOf" srcId="{DDF26AF8-9878-4731-8EF9-1CAD3DFE061E}" destId="{F736F7EA-3496-4AE8-9D7B-8C74B4D5A35C}" srcOrd="0" destOrd="0" presId="urn:microsoft.com/office/officeart/2005/8/layout/equation2"/>
    <dgm:cxn modelId="{A3D847F1-A0C0-4B56-BF70-BD5AE968AB96}" type="presOf" srcId="{05203522-883C-4513-B97E-2648419EFC8A}" destId="{9E608DA7-FE42-4B2A-902D-E28EBB2EDD17}" srcOrd="0" destOrd="0" presId="urn:microsoft.com/office/officeart/2005/8/layout/equation2"/>
    <dgm:cxn modelId="{10D89B99-C78E-4890-936F-FF9E9A5D08C7}" type="presParOf" srcId="{C7120D2F-36AD-458B-8E3B-51477D8A7A8E}" destId="{657E19D9-8015-47D7-969F-DF654E96D9B1}" srcOrd="0" destOrd="0" presId="urn:microsoft.com/office/officeart/2005/8/layout/equation2"/>
    <dgm:cxn modelId="{406BCDAA-4E90-4DFE-B21F-BF606A96172F}" type="presParOf" srcId="{657E19D9-8015-47D7-969F-DF654E96D9B1}" destId="{82D11431-4068-4F9D-8849-8DEF18D6DB07}" srcOrd="0" destOrd="0" presId="urn:microsoft.com/office/officeart/2005/8/layout/equation2"/>
    <dgm:cxn modelId="{71372949-8F36-4682-9913-6A4BEF6096F8}" type="presParOf" srcId="{657E19D9-8015-47D7-969F-DF654E96D9B1}" destId="{710618F9-9B55-4BE0-A9C0-385A3FAD140E}" srcOrd="1" destOrd="0" presId="urn:microsoft.com/office/officeart/2005/8/layout/equation2"/>
    <dgm:cxn modelId="{2990D582-4F2F-4641-A99D-0C632FF40A58}" type="presParOf" srcId="{657E19D9-8015-47D7-969F-DF654E96D9B1}" destId="{5E47FDBC-1F8E-428B-A660-587641D179B4}" srcOrd="2" destOrd="0" presId="urn:microsoft.com/office/officeart/2005/8/layout/equation2"/>
    <dgm:cxn modelId="{13081B5C-9AFE-4258-B4D0-7FA81302D25C}" type="presParOf" srcId="{657E19D9-8015-47D7-969F-DF654E96D9B1}" destId="{A2119BF6-4BA7-47C0-80CE-969174E2697A}" srcOrd="3" destOrd="0" presId="urn:microsoft.com/office/officeart/2005/8/layout/equation2"/>
    <dgm:cxn modelId="{5AE33B42-83D5-4901-AA94-07262ED702DC}" type="presParOf" srcId="{657E19D9-8015-47D7-969F-DF654E96D9B1}" destId="{9E608DA7-FE42-4B2A-902D-E28EBB2EDD17}" srcOrd="4" destOrd="0" presId="urn:microsoft.com/office/officeart/2005/8/layout/equation2"/>
    <dgm:cxn modelId="{B74B5371-0B70-4167-98D4-C25B909151F0}" type="presParOf" srcId="{C7120D2F-36AD-458B-8E3B-51477D8A7A8E}" destId="{66327C97-87F6-4F3E-B34E-C67E0C6D489D}" srcOrd="1" destOrd="0" presId="urn:microsoft.com/office/officeart/2005/8/layout/equation2"/>
    <dgm:cxn modelId="{5F1C281C-08CF-446F-AF36-10D50CE9E265}" type="presParOf" srcId="{66327C97-87F6-4F3E-B34E-C67E0C6D489D}" destId="{1E83B9DE-2DDC-4136-B4E5-8109E2B75CA4}" srcOrd="0" destOrd="0" presId="urn:microsoft.com/office/officeart/2005/8/layout/equation2"/>
    <dgm:cxn modelId="{366F8E3D-9D6C-4A57-A0CF-EA34E0081593}" type="presParOf" srcId="{C7120D2F-36AD-458B-8E3B-51477D8A7A8E}" destId="{F736F7EA-3496-4AE8-9D7B-8C74B4D5A35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9E6A4A-657A-4C6B-8D0F-346A59B9EF40}"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4E919A92-31F9-46F0-A3A6-A682EF2918BD}">
      <dgm:prSet phldrT="[Text]"/>
      <dgm:spPr>
        <a:effectLst>
          <a:glow rad="63500">
            <a:schemeClr val="accent1">
              <a:satMod val="175000"/>
              <a:alpha val="40000"/>
            </a:schemeClr>
          </a:glow>
        </a:effectLst>
      </dgm:spPr>
      <dgm:t>
        <a:bodyPr/>
        <a:lstStyle/>
        <a:p>
          <a:r>
            <a:rPr lang="en-US" dirty="0"/>
            <a:t>Stewardship</a:t>
          </a:r>
        </a:p>
      </dgm:t>
    </dgm:pt>
    <dgm:pt modelId="{77485500-E3C2-4106-B943-6E0A529EBAE5}" type="parTrans" cxnId="{DC630F34-806E-4D43-BBE6-247A0788F2D5}">
      <dgm:prSet/>
      <dgm:spPr/>
      <dgm:t>
        <a:bodyPr/>
        <a:lstStyle/>
        <a:p>
          <a:endParaRPr lang="en-US"/>
        </a:p>
      </dgm:t>
    </dgm:pt>
    <dgm:pt modelId="{D8B848AD-E0A9-41CB-9785-07452F83EBDF}" type="sibTrans" cxnId="{DC630F34-806E-4D43-BBE6-247A0788F2D5}">
      <dgm:prSet/>
      <dgm:spPr/>
      <dgm:t>
        <a:bodyPr/>
        <a:lstStyle/>
        <a:p>
          <a:endParaRPr lang="en-US"/>
        </a:p>
      </dgm:t>
    </dgm:pt>
    <dgm:pt modelId="{8A74C0B0-539C-4BD3-9C0B-47BD523312A9}">
      <dgm:prSet phldrT="[Text]"/>
      <dgm:spPr>
        <a:effectLst>
          <a:glow rad="63500">
            <a:schemeClr val="accent1">
              <a:satMod val="175000"/>
              <a:alpha val="40000"/>
            </a:schemeClr>
          </a:glow>
        </a:effectLst>
      </dgm:spPr>
      <dgm:t>
        <a:bodyPr/>
        <a:lstStyle/>
        <a:p>
          <a:r>
            <a:rPr lang="en-US" dirty="0"/>
            <a:t>Insurance Procurement</a:t>
          </a:r>
        </a:p>
      </dgm:t>
    </dgm:pt>
    <dgm:pt modelId="{7BE36202-9B5F-43BC-B295-DE360982FE1B}" type="parTrans" cxnId="{48F92C7D-7F2D-48CE-9813-742B25A7E2D4}">
      <dgm:prSet/>
      <dgm:spPr/>
      <dgm:t>
        <a:bodyPr/>
        <a:lstStyle/>
        <a:p>
          <a:endParaRPr lang="en-US"/>
        </a:p>
      </dgm:t>
    </dgm:pt>
    <dgm:pt modelId="{F578F049-2943-43C2-B451-3549470835F6}" type="sibTrans" cxnId="{48F92C7D-7F2D-48CE-9813-742B25A7E2D4}">
      <dgm:prSet/>
      <dgm:spPr/>
      <dgm:t>
        <a:bodyPr/>
        <a:lstStyle/>
        <a:p>
          <a:endParaRPr lang="en-US"/>
        </a:p>
      </dgm:t>
    </dgm:pt>
    <dgm:pt modelId="{1DD1C5AF-2923-43BA-9E2B-62822D2DB8EC}">
      <dgm:prSet phldrT="[Text]"/>
      <dgm:spPr>
        <a:effectLst>
          <a:glow rad="63500">
            <a:schemeClr val="accent1">
              <a:satMod val="175000"/>
              <a:alpha val="40000"/>
            </a:schemeClr>
          </a:glow>
        </a:effectLst>
      </dgm:spPr>
      <dgm:t>
        <a:bodyPr/>
        <a:lstStyle/>
        <a:p>
          <a:r>
            <a:rPr lang="en-US" dirty="0"/>
            <a:t>Claims Advocacy</a:t>
          </a:r>
        </a:p>
      </dgm:t>
    </dgm:pt>
    <dgm:pt modelId="{489DA54B-D764-41CD-B1DA-A652574A5B51}" type="parTrans" cxnId="{B9386769-4CDD-4E41-8E7D-940145DABF44}">
      <dgm:prSet/>
      <dgm:spPr/>
      <dgm:t>
        <a:bodyPr/>
        <a:lstStyle/>
        <a:p>
          <a:endParaRPr lang="en-US"/>
        </a:p>
      </dgm:t>
    </dgm:pt>
    <dgm:pt modelId="{0E683110-EA7F-4C65-826D-32D75CCDFC22}" type="sibTrans" cxnId="{B9386769-4CDD-4E41-8E7D-940145DABF44}">
      <dgm:prSet/>
      <dgm:spPr/>
      <dgm:t>
        <a:bodyPr/>
        <a:lstStyle/>
        <a:p>
          <a:endParaRPr lang="en-US"/>
        </a:p>
      </dgm:t>
    </dgm:pt>
    <dgm:pt modelId="{6A1ED486-CD36-4C2F-AC44-642033A12DAF}">
      <dgm:prSet phldrT="[Text]"/>
      <dgm:spPr>
        <a:effectLst>
          <a:glow rad="63500">
            <a:schemeClr val="accent1">
              <a:satMod val="175000"/>
              <a:alpha val="40000"/>
            </a:schemeClr>
          </a:glow>
        </a:effectLst>
      </dgm:spPr>
      <dgm:t>
        <a:bodyPr/>
        <a:lstStyle/>
        <a:p>
          <a:r>
            <a:rPr lang="en-US" dirty="0"/>
            <a:t>Risk Management Consulting</a:t>
          </a:r>
        </a:p>
      </dgm:t>
    </dgm:pt>
    <dgm:pt modelId="{AAF8C651-1D06-4101-B19E-0551F65FB43A}" type="parTrans" cxnId="{4C1CF73E-FEC0-44E8-B0A9-D7D2A9EB8A8D}">
      <dgm:prSet/>
      <dgm:spPr/>
      <dgm:t>
        <a:bodyPr/>
        <a:lstStyle/>
        <a:p>
          <a:endParaRPr lang="en-US"/>
        </a:p>
      </dgm:t>
    </dgm:pt>
    <dgm:pt modelId="{CCC0D9FA-9937-4C6A-BCC3-73063C6D5974}" type="sibTrans" cxnId="{4C1CF73E-FEC0-44E8-B0A9-D7D2A9EB8A8D}">
      <dgm:prSet/>
      <dgm:spPr/>
      <dgm:t>
        <a:bodyPr/>
        <a:lstStyle/>
        <a:p>
          <a:endParaRPr lang="en-US"/>
        </a:p>
      </dgm:t>
    </dgm:pt>
    <dgm:pt modelId="{721DDD44-8D61-4F0F-B976-A4484E757F32}">
      <dgm:prSet phldrT="[Text]"/>
      <dgm:spPr>
        <a:effectLst>
          <a:glow rad="63500">
            <a:schemeClr val="accent1">
              <a:satMod val="175000"/>
              <a:alpha val="40000"/>
            </a:schemeClr>
          </a:glow>
        </a:effectLst>
      </dgm:spPr>
      <dgm:t>
        <a:bodyPr/>
        <a:lstStyle/>
        <a:p>
          <a:r>
            <a:rPr lang="en-US" dirty="0"/>
            <a:t>Loss Control and Safety</a:t>
          </a:r>
        </a:p>
      </dgm:t>
    </dgm:pt>
    <dgm:pt modelId="{9B163884-4ACE-4D98-B1CE-D61A6C46DCB7}" type="parTrans" cxnId="{9A82C6E8-5C78-402E-928A-B67B1A820E93}">
      <dgm:prSet/>
      <dgm:spPr/>
      <dgm:t>
        <a:bodyPr/>
        <a:lstStyle/>
        <a:p>
          <a:endParaRPr lang="en-US"/>
        </a:p>
      </dgm:t>
    </dgm:pt>
    <dgm:pt modelId="{AE54355A-A640-4EEB-B35A-FD1A76FE0156}" type="sibTrans" cxnId="{9A82C6E8-5C78-402E-928A-B67B1A820E93}">
      <dgm:prSet/>
      <dgm:spPr/>
      <dgm:t>
        <a:bodyPr/>
        <a:lstStyle/>
        <a:p>
          <a:endParaRPr lang="en-US"/>
        </a:p>
      </dgm:t>
    </dgm:pt>
    <dgm:pt modelId="{DDCD3D4B-62D1-454D-9834-DADFA4109804}" type="pres">
      <dgm:prSet presAssocID="{839E6A4A-657A-4C6B-8D0F-346A59B9EF40}" presName="diagram" presStyleCnt="0">
        <dgm:presLayoutVars>
          <dgm:chMax val="1"/>
          <dgm:dir/>
          <dgm:animLvl val="ctr"/>
          <dgm:resizeHandles val="exact"/>
        </dgm:presLayoutVars>
      </dgm:prSet>
      <dgm:spPr/>
    </dgm:pt>
    <dgm:pt modelId="{6711A36F-A95B-4DD7-975A-4A2BD4CCF3C2}" type="pres">
      <dgm:prSet presAssocID="{839E6A4A-657A-4C6B-8D0F-346A59B9EF40}" presName="matrix" presStyleCnt="0"/>
      <dgm:spPr/>
    </dgm:pt>
    <dgm:pt modelId="{E45E3252-8D2F-4B12-B9A0-C7621D8C96E5}" type="pres">
      <dgm:prSet presAssocID="{839E6A4A-657A-4C6B-8D0F-346A59B9EF40}" presName="tile1" presStyleLbl="node1" presStyleIdx="0" presStyleCnt="4"/>
      <dgm:spPr/>
    </dgm:pt>
    <dgm:pt modelId="{E9BD170E-6E3E-4B15-8E9B-D225A1C41603}" type="pres">
      <dgm:prSet presAssocID="{839E6A4A-657A-4C6B-8D0F-346A59B9EF40}" presName="tile1text" presStyleLbl="node1" presStyleIdx="0" presStyleCnt="4">
        <dgm:presLayoutVars>
          <dgm:chMax val="0"/>
          <dgm:chPref val="0"/>
          <dgm:bulletEnabled val="1"/>
        </dgm:presLayoutVars>
      </dgm:prSet>
      <dgm:spPr/>
    </dgm:pt>
    <dgm:pt modelId="{B369CBB5-9CD5-4B91-A097-CA70B2207802}" type="pres">
      <dgm:prSet presAssocID="{839E6A4A-657A-4C6B-8D0F-346A59B9EF40}" presName="tile2" presStyleLbl="node1" presStyleIdx="1" presStyleCnt="4"/>
      <dgm:spPr/>
    </dgm:pt>
    <dgm:pt modelId="{0B66CB43-7581-467A-8FC2-A95EEE6B7D2F}" type="pres">
      <dgm:prSet presAssocID="{839E6A4A-657A-4C6B-8D0F-346A59B9EF40}" presName="tile2text" presStyleLbl="node1" presStyleIdx="1" presStyleCnt="4">
        <dgm:presLayoutVars>
          <dgm:chMax val="0"/>
          <dgm:chPref val="0"/>
          <dgm:bulletEnabled val="1"/>
        </dgm:presLayoutVars>
      </dgm:prSet>
      <dgm:spPr/>
    </dgm:pt>
    <dgm:pt modelId="{5D1B621A-5406-4193-88F9-BFF46140EE08}" type="pres">
      <dgm:prSet presAssocID="{839E6A4A-657A-4C6B-8D0F-346A59B9EF40}" presName="tile3" presStyleLbl="node1" presStyleIdx="2" presStyleCnt="4"/>
      <dgm:spPr/>
    </dgm:pt>
    <dgm:pt modelId="{7CEE75F7-EC73-4AA6-AC43-C60A418777A4}" type="pres">
      <dgm:prSet presAssocID="{839E6A4A-657A-4C6B-8D0F-346A59B9EF40}" presName="tile3text" presStyleLbl="node1" presStyleIdx="2" presStyleCnt="4">
        <dgm:presLayoutVars>
          <dgm:chMax val="0"/>
          <dgm:chPref val="0"/>
          <dgm:bulletEnabled val="1"/>
        </dgm:presLayoutVars>
      </dgm:prSet>
      <dgm:spPr/>
    </dgm:pt>
    <dgm:pt modelId="{F3DB6CE1-D299-4D1B-9BE5-9EF061E38E36}" type="pres">
      <dgm:prSet presAssocID="{839E6A4A-657A-4C6B-8D0F-346A59B9EF40}" presName="tile4" presStyleLbl="node1" presStyleIdx="3" presStyleCnt="4" custLinFactNeighborX="2118" custLinFactNeighborY="0"/>
      <dgm:spPr/>
    </dgm:pt>
    <dgm:pt modelId="{AA2D207E-3A38-4509-B4D2-796B4C02A1BD}" type="pres">
      <dgm:prSet presAssocID="{839E6A4A-657A-4C6B-8D0F-346A59B9EF40}" presName="tile4text" presStyleLbl="node1" presStyleIdx="3" presStyleCnt="4">
        <dgm:presLayoutVars>
          <dgm:chMax val="0"/>
          <dgm:chPref val="0"/>
          <dgm:bulletEnabled val="1"/>
        </dgm:presLayoutVars>
      </dgm:prSet>
      <dgm:spPr/>
    </dgm:pt>
    <dgm:pt modelId="{72352BC4-D62A-47AE-AC40-9EB419B8AFC8}" type="pres">
      <dgm:prSet presAssocID="{839E6A4A-657A-4C6B-8D0F-346A59B9EF40}" presName="centerTile" presStyleLbl="fgShp" presStyleIdx="0" presStyleCnt="1">
        <dgm:presLayoutVars>
          <dgm:chMax val="0"/>
          <dgm:chPref val="0"/>
        </dgm:presLayoutVars>
      </dgm:prSet>
      <dgm:spPr/>
    </dgm:pt>
  </dgm:ptLst>
  <dgm:cxnLst>
    <dgm:cxn modelId="{6A66C604-A082-4CA9-A3D6-DAA173C905AC}" type="presOf" srcId="{1DD1C5AF-2923-43BA-9E2B-62822D2DB8EC}" destId="{B369CBB5-9CD5-4B91-A097-CA70B2207802}" srcOrd="0" destOrd="0" presId="urn:microsoft.com/office/officeart/2005/8/layout/matrix1"/>
    <dgm:cxn modelId="{DC630F34-806E-4D43-BBE6-247A0788F2D5}" srcId="{839E6A4A-657A-4C6B-8D0F-346A59B9EF40}" destId="{4E919A92-31F9-46F0-A3A6-A682EF2918BD}" srcOrd="0" destOrd="0" parTransId="{77485500-E3C2-4106-B943-6E0A529EBAE5}" sibTransId="{D8B848AD-E0A9-41CB-9785-07452F83EBDF}"/>
    <dgm:cxn modelId="{B992E83D-164C-402F-87FC-63B44B0159A2}" type="presOf" srcId="{6A1ED486-CD36-4C2F-AC44-642033A12DAF}" destId="{5D1B621A-5406-4193-88F9-BFF46140EE08}" srcOrd="0" destOrd="0" presId="urn:microsoft.com/office/officeart/2005/8/layout/matrix1"/>
    <dgm:cxn modelId="{4C1CF73E-FEC0-44E8-B0A9-D7D2A9EB8A8D}" srcId="{4E919A92-31F9-46F0-A3A6-A682EF2918BD}" destId="{6A1ED486-CD36-4C2F-AC44-642033A12DAF}" srcOrd="2" destOrd="0" parTransId="{AAF8C651-1D06-4101-B19E-0551F65FB43A}" sibTransId="{CCC0D9FA-9937-4C6A-BCC3-73063C6D5974}"/>
    <dgm:cxn modelId="{B57C0A5F-1E97-47CE-91FE-958C0355E347}" type="presOf" srcId="{721DDD44-8D61-4F0F-B976-A4484E757F32}" destId="{AA2D207E-3A38-4509-B4D2-796B4C02A1BD}" srcOrd="1" destOrd="0" presId="urn:microsoft.com/office/officeart/2005/8/layout/matrix1"/>
    <dgm:cxn modelId="{B9386769-4CDD-4E41-8E7D-940145DABF44}" srcId="{4E919A92-31F9-46F0-A3A6-A682EF2918BD}" destId="{1DD1C5AF-2923-43BA-9E2B-62822D2DB8EC}" srcOrd="1" destOrd="0" parTransId="{489DA54B-D764-41CD-B1DA-A652574A5B51}" sibTransId="{0E683110-EA7F-4C65-826D-32D75CCDFC22}"/>
    <dgm:cxn modelId="{8FEE6969-C6D2-40C7-9A5B-584D908D9F29}" type="presOf" srcId="{8A74C0B0-539C-4BD3-9C0B-47BD523312A9}" destId="{E9BD170E-6E3E-4B15-8E9B-D225A1C41603}" srcOrd="1" destOrd="0" presId="urn:microsoft.com/office/officeart/2005/8/layout/matrix1"/>
    <dgm:cxn modelId="{C63B9754-651F-41A0-ABF5-04C7768CE55F}" type="presOf" srcId="{721DDD44-8D61-4F0F-B976-A4484E757F32}" destId="{F3DB6CE1-D299-4D1B-9BE5-9EF061E38E36}" srcOrd="0" destOrd="0" presId="urn:microsoft.com/office/officeart/2005/8/layout/matrix1"/>
    <dgm:cxn modelId="{99360176-FECD-475A-AC75-C637B197111B}" type="presOf" srcId="{839E6A4A-657A-4C6B-8D0F-346A59B9EF40}" destId="{DDCD3D4B-62D1-454D-9834-DADFA4109804}" srcOrd="0" destOrd="0" presId="urn:microsoft.com/office/officeart/2005/8/layout/matrix1"/>
    <dgm:cxn modelId="{DC3F8D78-DB61-4D42-A48E-F32E4CF607CD}" type="presOf" srcId="{1DD1C5AF-2923-43BA-9E2B-62822D2DB8EC}" destId="{0B66CB43-7581-467A-8FC2-A95EEE6B7D2F}" srcOrd="1" destOrd="0" presId="urn:microsoft.com/office/officeart/2005/8/layout/matrix1"/>
    <dgm:cxn modelId="{48F92C7D-7F2D-48CE-9813-742B25A7E2D4}" srcId="{4E919A92-31F9-46F0-A3A6-A682EF2918BD}" destId="{8A74C0B0-539C-4BD3-9C0B-47BD523312A9}" srcOrd="0" destOrd="0" parTransId="{7BE36202-9B5F-43BC-B295-DE360982FE1B}" sibTransId="{F578F049-2943-43C2-B451-3549470835F6}"/>
    <dgm:cxn modelId="{4C60178C-3EB7-4D36-84C9-4C8F6313F0D9}" type="presOf" srcId="{6A1ED486-CD36-4C2F-AC44-642033A12DAF}" destId="{7CEE75F7-EC73-4AA6-AC43-C60A418777A4}" srcOrd="1" destOrd="0" presId="urn:microsoft.com/office/officeart/2005/8/layout/matrix1"/>
    <dgm:cxn modelId="{06F0F6C0-D282-4BC1-BEE5-0A0431448334}" type="presOf" srcId="{4E919A92-31F9-46F0-A3A6-A682EF2918BD}" destId="{72352BC4-D62A-47AE-AC40-9EB419B8AFC8}" srcOrd="0" destOrd="0" presId="urn:microsoft.com/office/officeart/2005/8/layout/matrix1"/>
    <dgm:cxn modelId="{05687ACB-14FC-401B-9944-656081A50001}" type="presOf" srcId="{8A74C0B0-539C-4BD3-9C0B-47BD523312A9}" destId="{E45E3252-8D2F-4B12-B9A0-C7621D8C96E5}" srcOrd="0" destOrd="0" presId="urn:microsoft.com/office/officeart/2005/8/layout/matrix1"/>
    <dgm:cxn modelId="{9A82C6E8-5C78-402E-928A-B67B1A820E93}" srcId="{4E919A92-31F9-46F0-A3A6-A682EF2918BD}" destId="{721DDD44-8D61-4F0F-B976-A4484E757F32}" srcOrd="3" destOrd="0" parTransId="{9B163884-4ACE-4D98-B1CE-D61A6C46DCB7}" sibTransId="{AE54355A-A640-4EEB-B35A-FD1A76FE0156}"/>
    <dgm:cxn modelId="{A5380481-EE30-4604-8853-031338FC0CC8}" type="presParOf" srcId="{DDCD3D4B-62D1-454D-9834-DADFA4109804}" destId="{6711A36F-A95B-4DD7-975A-4A2BD4CCF3C2}" srcOrd="0" destOrd="0" presId="urn:microsoft.com/office/officeart/2005/8/layout/matrix1"/>
    <dgm:cxn modelId="{A3D1432A-0188-436E-87F8-D8B0DFECA58B}" type="presParOf" srcId="{6711A36F-A95B-4DD7-975A-4A2BD4CCF3C2}" destId="{E45E3252-8D2F-4B12-B9A0-C7621D8C96E5}" srcOrd="0" destOrd="0" presId="urn:microsoft.com/office/officeart/2005/8/layout/matrix1"/>
    <dgm:cxn modelId="{5106322C-FB8A-46EF-8BE6-E867D1C715A7}" type="presParOf" srcId="{6711A36F-A95B-4DD7-975A-4A2BD4CCF3C2}" destId="{E9BD170E-6E3E-4B15-8E9B-D225A1C41603}" srcOrd="1" destOrd="0" presId="urn:microsoft.com/office/officeart/2005/8/layout/matrix1"/>
    <dgm:cxn modelId="{30F7C5CE-9916-46A6-AF79-79028B8B4F65}" type="presParOf" srcId="{6711A36F-A95B-4DD7-975A-4A2BD4CCF3C2}" destId="{B369CBB5-9CD5-4B91-A097-CA70B2207802}" srcOrd="2" destOrd="0" presId="urn:microsoft.com/office/officeart/2005/8/layout/matrix1"/>
    <dgm:cxn modelId="{5BB604DF-E27C-439B-9E2B-2A90E14A5883}" type="presParOf" srcId="{6711A36F-A95B-4DD7-975A-4A2BD4CCF3C2}" destId="{0B66CB43-7581-467A-8FC2-A95EEE6B7D2F}" srcOrd="3" destOrd="0" presId="urn:microsoft.com/office/officeart/2005/8/layout/matrix1"/>
    <dgm:cxn modelId="{16C52C2F-171C-47DC-BD12-5E2B7EF80664}" type="presParOf" srcId="{6711A36F-A95B-4DD7-975A-4A2BD4CCF3C2}" destId="{5D1B621A-5406-4193-88F9-BFF46140EE08}" srcOrd="4" destOrd="0" presId="urn:microsoft.com/office/officeart/2005/8/layout/matrix1"/>
    <dgm:cxn modelId="{E69123C9-368D-4015-BCBB-96761D921854}" type="presParOf" srcId="{6711A36F-A95B-4DD7-975A-4A2BD4CCF3C2}" destId="{7CEE75F7-EC73-4AA6-AC43-C60A418777A4}" srcOrd="5" destOrd="0" presId="urn:microsoft.com/office/officeart/2005/8/layout/matrix1"/>
    <dgm:cxn modelId="{9A3DA0F8-6D79-49BC-B4AA-DDC10FD6DC4C}" type="presParOf" srcId="{6711A36F-A95B-4DD7-975A-4A2BD4CCF3C2}" destId="{F3DB6CE1-D299-4D1B-9BE5-9EF061E38E36}" srcOrd="6" destOrd="0" presId="urn:microsoft.com/office/officeart/2005/8/layout/matrix1"/>
    <dgm:cxn modelId="{728BF33D-02EB-4765-9930-20D6B1ABD733}" type="presParOf" srcId="{6711A36F-A95B-4DD7-975A-4A2BD4CCF3C2}" destId="{AA2D207E-3A38-4509-B4D2-796B4C02A1BD}" srcOrd="7" destOrd="0" presId="urn:microsoft.com/office/officeart/2005/8/layout/matrix1"/>
    <dgm:cxn modelId="{A6659318-B5F9-40F2-B536-E2712F4BB346}" type="presParOf" srcId="{DDCD3D4B-62D1-454D-9834-DADFA4109804}" destId="{72352BC4-D62A-47AE-AC40-9EB419B8AFC8}" srcOrd="1" destOrd="0" presId="urn:microsoft.com/office/officeart/2005/8/layout/matrix1"/>
  </dgm:cxnLst>
  <dgm:bg>
    <a:effectLst>
      <a:glow rad="63500">
        <a:schemeClr val="accent1">
          <a:satMod val="175000"/>
          <a:alpha val="40000"/>
        </a:schemeClr>
      </a:glo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DD6007-817D-44CD-ABC5-3A6E29D75AB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2DDE33E-514D-4DC1-BDAD-35AADE1EEB6E}">
      <dgm:prSet phldrT="[Text]"/>
      <dgm:spPr>
        <a:solidFill>
          <a:srgbClr val="00B050"/>
        </a:solidFill>
      </dgm:spPr>
      <dgm:t>
        <a:bodyPr/>
        <a:lstStyle/>
        <a:p>
          <a:r>
            <a:rPr lang="en-US" b="1" dirty="0"/>
            <a:t>Insurance Placement</a:t>
          </a:r>
        </a:p>
      </dgm:t>
    </dgm:pt>
    <dgm:pt modelId="{8B57FA7C-6D03-4161-8664-000A5F7228AB}" type="parTrans" cxnId="{0F6ABAB1-CE7A-4751-9974-E5A8A36501C7}">
      <dgm:prSet/>
      <dgm:spPr/>
      <dgm:t>
        <a:bodyPr/>
        <a:lstStyle/>
        <a:p>
          <a:endParaRPr lang="en-US"/>
        </a:p>
      </dgm:t>
    </dgm:pt>
    <dgm:pt modelId="{15A7616E-6733-4EAF-AF8C-FFDFC2C78C72}" type="sibTrans" cxnId="{0F6ABAB1-CE7A-4751-9974-E5A8A36501C7}">
      <dgm:prSet/>
      <dgm:spPr/>
      <dgm:t>
        <a:bodyPr/>
        <a:lstStyle/>
        <a:p>
          <a:endParaRPr lang="en-US"/>
        </a:p>
      </dgm:t>
    </dgm:pt>
    <dgm:pt modelId="{FA2B26EE-3A20-4AAB-BDED-00E4147A001E}">
      <dgm:prSet phldrT="[Text]"/>
      <dgm:spPr>
        <a:solidFill>
          <a:srgbClr val="00B050"/>
        </a:solidFill>
      </dgm:spPr>
      <dgm:t>
        <a:bodyPr/>
        <a:lstStyle/>
        <a:p>
          <a:r>
            <a:rPr lang="en-US" dirty="0"/>
            <a:t>Coverage recommendations</a:t>
          </a:r>
        </a:p>
      </dgm:t>
    </dgm:pt>
    <dgm:pt modelId="{174F3889-9568-4626-81A9-3CC9954CE06A}" type="parTrans" cxnId="{90714C4C-D4E0-4991-8EC3-650C8138907C}">
      <dgm:prSet/>
      <dgm:spPr/>
      <dgm:t>
        <a:bodyPr/>
        <a:lstStyle/>
        <a:p>
          <a:endParaRPr lang="en-US"/>
        </a:p>
      </dgm:t>
    </dgm:pt>
    <dgm:pt modelId="{BEBBB782-20A7-469B-85EA-FC981FE0C6F8}" type="sibTrans" cxnId="{90714C4C-D4E0-4991-8EC3-650C8138907C}">
      <dgm:prSet/>
      <dgm:spPr/>
      <dgm:t>
        <a:bodyPr/>
        <a:lstStyle/>
        <a:p>
          <a:endParaRPr lang="en-US"/>
        </a:p>
      </dgm:t>
    </dgm:pt>
    <dgm:pt modelId="{3D6CED85-11AC-4AEA-B79C-689F28C3A2E9}">
      <dgm:prSet phldrT="[Text]"/>
      <dgm:spPr>
        <a:solidFill>
          <a:srgbClr val="00B050"/>
        </a:solidFill>
      </dgm:spPr>
      <dgm:t>
        <a:bodyPr/>
        <a:lstStyle/>
        <a:p>
          <a:r>
            <a:rPr lang="en-US" dirty="0"/>
            <a:t>Benchmarking</a:t>
          </a:r>
        </a:p>
      </dgm:t>
    </dgm:pt>
    <dgm:pt modelId="{E564D5F6-0824-448D-B728-80CB176FCF62}" type="parTrans" cxnId="{74220F68-370C-479B-B7D6-9DB22FF6EC9E}">
      <dgm:prSet/>
      <dgm:spPr/>
      <dgm:t>
        <a:bodyPr/>
        <a:lstStyle/>
        <a:p>
          <a:endParaRPr lang="en-US"/>
        </a:p>
      </dgm:t>
    </dgm:pt>
    <dgm:pt modelId="{3BA7D315-961A-49D0-AA73-5651518EC14A}" type="sibTrans" cxnId="{74220F68-370C-479B-B7D6-9DB22FF6EC9E}">
      <dgm:prSet/>
      <dgm:spPr/>
      <dgm:t>
        <a:bodyPr/>
        <a:lstStyle/>
        <a:p>
          <a:endParaRPr lang="en-US"/>
        </a:p>
      </dgm:t>
    </dgm:pt>
    <dgm:pt modelId="{3D902B0C-10AC-4F14-8625-6EE4605B6B73}">
      <dgm:prSet phldrT="[Text]"/>
      <dgm:spPr>
        <a:solidFill>
          <a:srgbClr val="7030A0"/>
        </a:solidFill>
      </dgm:spPr>
      <dgm:t>
        <a:bodyPr/>
        <a:lstStyle/>
        <a:p>
          <a:r>
            <a:rPr lang="en-US" b="1" dirty="0"/>
            <a:t>Claims Advocacy</a:t>
          </a:r>
        </a:p>
      </dgm:t>
    </dgm:pt>
    <dgm:pt modelId="{5CCFEFC0-1ABE-4920-A760-DC95DF0B120A}" type="parTrans" cxnId="{A773BA3E-16B4-4E14-98CE-668E46B7021A}">
      <dgm:prSet/>
      <dgm:spPr/>
      <dgm:t>
        <a:bodyPr/>
        <a:lstStyle/>
        <a:p>
          <a:endParaRPr lang="en-US"/>
        </a:p>
      </dgm:t>
    </dgm:pt>
    <dgm:pt modelId="{22D4A8B4-2E18-47B2-8F3C-C83DA16280E0}" type="sibTrans" cxnId="{A773BA3E-16B4-4E14-98CE-668E46B7021A}">
      <dgm:prSet/>
      <dgm:spPr/>
      <dgm:t>
        <a:bodyPr/>
        <a:lstStyle/>
        <a:p>
          <a:endParaRPr lang="en-US"/>
        </a:p>
      </dgm:t>
    </dgm:pt>
    <dgm:pt modelId="{36125155-08D4-4155-B204-39A3D31373EA}">
      <dgm:prSet phldrT="[Text]"/>
      <dgm:spPr>
        <a:solidFill>
          <a:srgbClr val="7030A0"/>
        </a:solidFill>
      </dgm:spPr>
      <dgm:t>
        <a:bodyPr/>
        <a:lstStyle/>
        <a:p>
          <a:r>
            <a:rPr lang="en-US" dirty="0"/>
            <a:t>Loss trending and analysis</a:t>
          </a:r>
        </a:p>
      </dgm:t>
    </dgm:pt>
    <dgm:pt modelId="{1F9833FB-9DCD-427E-9AA9-E3A37AB45DCF}" type="parTrans" cxnId="{17D88882-8942-45DA-ABCA-673E290BBCF8}">
      <dgm:prSet/>
      <dgm:spPr/>
      <dgm:t>
        <a:bodyPr/>
        <a:lstStyle/>
        <a:p>
          <a:endParaRPr lang="en-US"/>
        </a:p>
      </dgm:t>
    </dgm:pt>
    <dgm:pt modelId="{0AA7055C-FA05-4779-8BFD-200EB2ACE815}" type="sibTrans" cxnId="{17D88882-8942-45DA-ABCA-673E290BBCF8}">
      <dgm:prSet/>
      <dgm:spPr/>
      <dgm:t>
        <a:bodyPr/>
        <a:lstStyle/>
        <a:p>
          <a:endParaRPr lang="en-US"/>
        </a:p>
      </dgm:t>
    </dgm:pt>
    <dgm:pt modelId="{055371BF-CC69-496B-9B76-0B4EB843828C}">
      <dgm:prSet phldrT="[Text]"/>
      <dgm:spPr>
        <a:solidFill>
          <a:srgbClr val="7030A0"/>
        </a:solidFill>
      </dgm:spPr>
      <dgm:t>
        <a:bodyPr/>
        <a:lstStyle/>
        <a:p>
          <a:r>
            <a:rPr lang="en-US" dirty="0"/>
            <a:t>Claim reviews</a:t>
          </a:r>
        </a:p>
      </dgm:t>
    </dgm:pt>
    <dgm:pt modelId="{B21495AA-68BB-4922-9D66-25AB0D9C065B}" type="parTrans" cxnId="{BDF7157E-9863-4E71-8C77-034117B14E7C}">
      <dgm:prSet/>
      <dgm:spPr/>
      <dgm:t>
        <a:bodyPr/>
        <a:lstStyle/>
        <a:p>
          <a:endParaRPr lang="en-US"/>
        </a:p>
      </dgm:t>
    </dgm:pt>
    <dgm:pt modelId="{F3B9BB82-C9D1-4A5D-81D4-5962A9756049}" type="sibTrans" cxnId="{BDF7157E-9863-4E71-8C77-034117B14E7C}">
      <dgm:prSet/>
      <dgm:spPr/>
      <dgm:t>
        <a:bodyPr/>
        <a:lstStyle/>
        <a:p>
          <a:endParaRPr lang="en-US"/>
        </a:p>
      </dgm:t>
    </dgm:pt>
    <dgm:pt modelId="{1A405BF8-601E-4A5E-998B-4E3A21B4BF21}">
      <dgm:prSet phldrT="[Text]"/>
      <dgm:spPr>
        <a:solidFill>
          <a:schemeClr val="accent4"/>
        </a:solidFill>
      </dgm:spPr>
      <dgm:t>
        <a:bodyPr/>
        <a:lstStyle/>
        <a:p>
          <a:r>
            <a:rPr lang="en-US" b="1" dirty="0"/>
            <a:t>Loss Control and Safety</a:t>
          </a:r>
        </a:p>
      </dgm:t>
    </dgm:pt>
    <dgm:pt modelId="{929F3D84-A348-47BD-BDBA-AFB7D6E5C211}" type="parTrans" cxnId="{BD2B3D1F-C48B-454E-A911-136D64560008}">
      <dgm:prSet/>
      <dgm:spPr/>
      <dgm:t>
        <a:bodyPr/>
        <a:lstStyle/>
        <a:p>
          <a:endParaRPr lang="en-US"/>
        </a:p>
      </dgm:t>
    </dgm:pt>
    <dgm:pt modelId="{09815CCF-FCA9-4648-8C56-E4FF0D1819B3}" type="sibTrans" cxnId="{BD2B3D1F-C48B-454E-A911-136D64560008}">
      <dgm:prSet/>
      <dgm:spPr/>
      <dgm:t>
        <a:bodyPr/>
        <a:lstStyle/>
        <a:p>
          <a:endParaRPr lang="en-US"/>
        </a:p>
      </dgm:t>
    </dgm:pt>
    <dgm:pt modelId="{C2DB8792-68F5-456B-A28B-5E3A602CA426}">
      <dgm:prSet phldrT="[Text]"/>
      <dgm:spPr>
        <a:solidFill>
          <a:schemeClr val="accent4"/>
        </a:solidFill>
      </dgm:spPr>
      <dgm:t>
        <a:bodyPr/>
        <a:lstStyle/>
        <a:p>
          <a:r>
            <a:rPr lang="en-US" dirty="0"/>
            <a:t>Risk assessments</a:t>
          </a:r>
        </a:p>
      </dgm:t>
    </dgm:pt>
    <dgm:pt modelId="{67CDC848-87D3-4557-B048-9DEFC266004A}" type="parTrans" cxnId="{009584E3-C34C-4D7F-8F27-FE5C93B43482}">
      <dgm:prSet/>
      <dgm:spPr/>
      <dgm:t>
        <a:bodyPr/>
        <a:lstStyle/>
        <a:p>
          <a:endParaRPr lang="en-US"/>
        </a:p>
      </dgm:t>
    </dgm:pt>
    <dgm:pt modelId="{C7B5AAAC-8F0E-4941-855B-CDFDB4207056}" type="sibTrans" cxnId="{009584E3-C34C-4D7F-8F27-FE5C93B43482}">
      <dgm:prSet/>
      <dgm:spPr/>
      <dgm:t>
        <a:bodyPr/>
        <a:lstStyle/>
        <a:p>
          <a:endParaRPr lang="en-US"/>
        </a:p>
      </dgm:t>
    </dgm:pt>
    <dgm:pt modelId="{8ECBE1BB-FA22-4611-919F-B6F99727908F}">
      <dgm:prSet phldrT="[Text]"/>
      <dgm:spPr>
        <a:solidFill>
          <a:schemeClr val="accent4"/>
        </a:solidFill>
      </dgm:spPr>
      <dgm:t>
        <a:bodyPr/>
        <a:lstStyle/>
        <a:p>
          <a:r>
            <a:rPr lang="en-US" dirty="0"/>
            <a:t>Risk/Safety educational consulting</a:t>
          </a:r>
        </a:p>
      </dgm:t>
    </dgm:pt>
    <dgm:pt modelId="{23854B51-0AD6-42A9-BA92-3D70DE9963A1}" type="parTrans" cxnId="{D6E9C059-573E-4B5C-ADC7-AE3755D0EDCC}">
      <dgm:prSet/>
      <dgm:spPr/>
      <dgm:t>
        <a:bodyPr/>
        <a:lstStyle/>
        <a:p>
          <a:endParaRPr lang="en-US"/>
        </a:p>
      </dgm:t>
    </dgm:pt>
    <dgm:pt modelId="{B05171E4-7704-46C2-A5D4-F2A6E497582C}" type="sibTrans" cxnId="{D6E9C059-573E-4B5C-ADC7-AE3755D0EDCC}">
      <dgm:prSet/>
      <dgm:spPr/>
      <dgm:t>
        <a:bodyPr/>
        <a:lstStyle/>
        <a:p>
          <a:endParaRPr lang="en-US"/>
        </a:p>
      </dgm:t>
    </dgm:pt>
    <dgm:pt modelId="{54648615-6A5D-4FD2-844E-04F1C4CE8DFE}">
      <dgm:prSet phldrT="[Text]"/>
      <dgm:spPr>
        <a:solidFill>
          <a:srgbClr val="00B050"/>
        </a:solidFill>
      </dgm:spPr>
      <dgm:t>
        <a:bodyPr/>
        <a:lstStyle/>
        <a:p>
          <a:r>
            <a:rPr lang="en-US" dirty="0"/>
            <a:t>Submission Development</a:t>
          </a:r>
        </a:p>
      </dgm:t>
    </dgm:pt>
    <dgm:pt modelId="{AE28506F-6F62-4CA1-B3FB-2B5CF24ED2E0}" type="parTrans" cxnId="{41E71956-C06F-4ED9-8862-ADA09DBF6DFD}">
      <dgm:prSet/>
      <dgm:spPr/>
      <dgm:t>
        <a:bodyPr/>
        <a:lstStyle/>
        <a:p>
          <a:endParaRPr lang="en-US"/>
        </a:p>
      </dgm:t>
    </dgm:pt>
    <dgm:pt modelId="{F3574121-1A99-4B94-BC30-1F77FA597867}" type="sibTrans" cxnId="{41E71956-C06F-4ED9-8862-ADA09DBF6DFD}">
      <dgm:prSet/>
      <dgm:spPr/>
      <dgm:t>
        <a:bodyPr/>
        <a:lstStyle/>
        <a:p>
          <a:endParaRPr lang="en-US"/>
        </a:p>
      </dgm:t>
    </dgm:pt>
    <dgm:pt modelId="{3B97FEE2-64BF-4666-A137-B9F2043EDFBC}">
      <dgm:prSet phldrT="[Text]"/>
      <dgm:spPr/>
      <dgm:t>
        <a:bodyPr/>
        <a:lstStyle/>
        <a:p>
          <a:r>
            <a:rPr lang="en-US" b="1" dirty="0"/>
            <a:t>Account Stewardship</a:t>
          </a:r>
        </a:p>
      </dgm:t>
    </dgm:pt>
    <dgm:pt modelId="{B5620DFA-B92D-4F48-A1B1-619BAA4B170A}" type="parTrans" cxnId="{D6834AA6-4A30-427E-80FD-8EB7EAE48E01}">
      <dgm:prSet/>
      <dgm:spPr/>
      <dgm:t>
        <a:bodyPr/>
        <a:lstStyle/>
        <a:p>
          <a:endParaRPr lang="en-US"/>
        </a:p>
      </dgm:t>
    </dgm:pt>
    <dgm:pt modelId="{E4B1057B-597D-4C4C-9F19-376E650DA2C3}" type="sibTrans" cxnId="{D6834AA6-4A30-427E-80FD-8EB7EAE48E01}">
      <dgm:prSet/>
      <dgm:spPr/>
      <dgm:t>
        <a:bodyPr/>
        <a:lstStyle/>
        <a:p>
          <a:endParaRPr lang="en-US"/>
        </a:p>
      </dgm:t>
    </dgm:pt>
    <dgm:pt modelId="{2761EA41-2AFE-4248-85A4-8EB419AEB4DD}">
      <dgm:prSet phldrT="[Text]"/>
      <dgm:spPr>
        <a:solidFill>
          <a:schemeClr val="accent2"/>
        </a:solidFill>
      </dgm:spPr>
      <dgm:t>
        <a:bodyPr/>
        <a:lstStyle/>
        <a:p>
          <a:r>
            <a:rPr lang="en-US" b="1" dirty="0"/>
            <a:t>Risk </a:t>
          </a:r>
          <a:r>
            <a:rPr lang="en-US" b="1" dirty="0" err="1"/>
            <a:t>Mgmt</a:t>
          </a:r>
          <a:r>
            <a:rPr lang="en-US" b="1" dirty="0"/>
            <a:t> Services</a:t>
          </a:r>
        </a:p>
      </dgm:t>
    </dgm:pt>
    <dgm:pt modelId="{0D961ECA-204B-4E73-99F3-9D025B2E93C3}" type="parTrans" cxnId="{14C2A795-0EB0-4DC0-A471-BAE90C7B3DBC}">
      <dgm:prSet/>
      <dgm:spPr/>
      <dgm:t>
        <a:bodyPr/>
        <a:lstStyle/>
        <a:p>
          <a:endParaRPr lang="en-US"/>
        </a:p>
      </dgm:t>
    </dgm:pt>
    <dgm:pt modelId="{E2136A88-AC5D-4210-A3E4-30ECF5FFCBBC}" type="sibTrans" cxnId="{14C2A795-0EB0-4DC0-A471-BAE90C7B3DBC}">
      <dgm:prSet/>
      <dgm:spPr/>
      <dgm:t>
        <a:bodyPr/>
        <a:lstStyle/>
        <a:p>
          <a:endParaRPr lang="en-US"/>
        </a:p>
      </dgm:t>
    </dgm:pt>
    <dgm:pt modelId="{4E74426C-5EE3-492A-A842-5F68A8FE4FBF}">
      <dgm:prSet phldrT="[Text]"/>
      <dgm:spPr/>
      <dgm:t>
        <a:bodyPr/>
        <a:lstStyle/>
        <a:p>
          <a:r>
            <a:rPr lang="en-US" dirty="0"/>
            <a:t>Insurance budgeting &amp; forecasting</a:t>
          </a:r>
        </a:p>
      </dgm:t>
    </dgm:pt>
    <dgm:pt modelId="{2A650192-A11D-40EE-BB79-46574253ED58}" type="parTrans" cxnId="{12CD4980-F4BD-433A-A4BD-46E4575EFF48}">
      <dgm:prSet/>
      <dgm:spPr/>
      <dgm:t>
        <a:bodyPr/>
        <a:lstStyle/>
        <a:p>
          <a:endParaRPr lang="en-US"/>
        </a:p>
      </dgm:t>
    </dgm:pt>
    <dgm:pt modelId="{D3A2CB1A-7D1E-4FDD-86B3-D93D504435F6}" type="sibTrans" cxnId="{12CD4980-F4BD-433A-A4BD-46E4575EFF48}">
      <dgm:prSet/>
      <dgm:spPr/>
      <dgm:t>
        <a:bodyPr/>
        <a:lstStyle/>
        <a:p>
          <a:endParaRPr lang="en-US"/>
        </a:p>
      </dgm:t>
    </dgm:pt>
    <dgm:pt modelId="{0EB206A7-AA51-43CE-98E9-FAD6A3D67C0C}">
      <dgm:prSet phldrT="[Text]"/>
      <dgm:spPr>
        <a:solidFill>
          <a:srgbClr val="00B050"/>
        </a:solidFill>
      </dgm:spPr>
      <dgm:t>
        <a:bodyPr/>
        <a:lstStyle/>
        <a:p>
          <a:r>
            <a:rPr lang="en-US" dirty="0"/>
            <a:t>Gap analyses</a:t>
          </a:r>
        </a:p>
      </dgm:t>
    </dgm:pt>
    <dgm:pt modelId="{71A99EF1-A409-4E91-A5C6-A46B02FEFB99}" type="parTrans" cxnId="{CB677CA7-BBE9-47D9-891C-BF74446912AA}">
      <dgm:prSet/>
      <dgm:spPr/>
      <dgm:t>
        <a:bodyPr/>
        <a:lstStyle/>
        <a:p>
          <a:endParaRPr lang="en-US"/>
        </a:p>
      </dgm:t>
    </dgm:pt>
    <dgm:pt modelId="{6AA240D5-2E4E-46E5-8C37-9A7CB78E8844}" type="sibTrans" cxnId="{CB677CA7-BBE9-47D9-891C-BF74446912AA}">
      <dgm:prSet/>
      <dgm:spPr/>
      <dgm:t>
        <a:bodyPr/>
        <a:lstStyle/>
        <a:p>
          <a:endParaRPr lang="en-US"/>
        </a:p>
      </dgm:t>
    </dgm:pt>
    <dgm:pt modelId="{31C2F0F8-D3EF-4B86-B53F-0A0B7ADF0BAF}">
      <dgm:prSet phldrT="[Text]"/>
      <dgm:spPr>
        <a:solidFill>
          <a:srgbClr val="00B050"/>
        </a:solidFill>
      </dgm:spPr>
      <dgm:t>
        <a:bodyPr/>
        <a:lstStyle/>
        <a:p>
          <a:r>
            <a:rPr lang="en-US" dirty="0"/>
            <a:t>Program design</a:t>
          </a:r>
        </a:p>
      </dgm:t>
    </dgm:pt>
    <dgm:pt modelId="{0AEC8516-235D-44B5-AF8B-091E9EA6161D}" type="parTrans" cxnId="{C0A7E8EF-95C6-4937-9869-A38907201985}">
      <dgm:prSet/>
      <dgm:spPr/>
      <dgm:t>
        <a:bodyPr/>
        <a:lstStyle/>
        <a:p>
          <a:endParaRPr lang="en-US"/>
        </a:p>
      </dgm:t>
    </dgm:pt>
    <dgm:pt modelId="{6D9FE9CD-16A7-40CB-A48E-E0E173AAFA95}" type="sibTrans" cxnId="{C0A7E8EF-95C6-4937-9869-A38907201985}">
      <dgm:prSet/>
      <dgm:spPr/>
      <dgm:t>
        <a:bodyPr/>
        <a:lstStyle/>
        <a:p>
          <a:endParaRPr lang="en-US"/>
        </a:p>
      </dgm:t>
    </dgm:pt>
    <dgm:pt modelId="{456BE11F-CBC5-416C-AB3D-E2D71496E189}">
      <dgm:prSet phldrT="[Text]"/>
      <dgm:spPr>
        <a:solidFill>
          <a:srgbClr val="7030A0"/>
        </a:solidFill>
      </dgm:spPr>
      <dgm:t>
        <a:bodyPr/>
        <a:lstStyle/>
        <a:p>
          <a:endParaRPr lang="en-US" dirty="0"/>
        </a:p>
      </dgm:t>
    </dgm:pt>
    <dgm:pt modelId="{C74FCF44-539B-49AB-976F-306DAFBDF077}" type="parTrans" cxnId="{C37950FC-AEDD-471E-83ED-92A3985B1654}">
      <dgm:prSet/>
      <dgm:spPr/>
      <dgm:t>
        <a:bodyPr/>
        <a:lstStyle/>
        <a:p>
          <a:endParaRPr lang="en-US"/>
        </a:p>
      </dgm:t>
    </dgm:pt>
    <dgm:pt modelId="{E8FE0615-6570-4651-B8EE-A19F5C15FF43}" type="sibTrans" cxnId="{C37950FC-AEDD-471E-83ED-92A3985B1654}">
      <dgm:prSet/>
      <dgm:spPr/>
      <dgm:t>
        <a:bodyPr/>
        <a:lstStyle/>
        <a:p>
          <a:endParaRPr lang="en-US"/>
        </a:p>
      </dgm:t>
    </dgm:pt>
    <dgm:pt modelId="{A4F6BF35-906C-4AE6-ADED-88716B0D6DF5}">
      <dgm:prSet phldrT="[Text]"/>
      <dgm:spPr/>
      <dgm:t>
        <a:bodyPr/>
        <a:lstStyle/>
        <a:p>
          <a:endParaRPr lang="en-US" dirty="0"/>
        </a:p>
      </dgm:t>
    </dgm:pt>
    <dgm:pt modelId="{F3A0B243-215A-4B48-B905-E4C3130DCC79}" type="parTrans" cxnId="{E5F4BB15-77D6-4708-BE20-853599F5FC36}">
      <dgm:prSet/>
      <dgm:spPr/>
      <dgm:t>
        <a:bodyPr/>
        <a:lstStyle/>
        <a:p>
          <a:endParaRPr lang="en-US"/>
        </a:p>
      </dgm:t>
    </dgm:pt>
    <dgm:pt modelId="{16758060-FF23-4A6B-8E11-2DE0FD039F5B}" type="sibTrans" cxnId="{E5F4BB15-77D6-4708-BE20-853599F5FC36}">
      <dgm:prSet/>
      <dgm:spPr/>
      <dgm:t>
        <a:bodyPr/>
        <a:lstStyle/>
        <a:p>
          <a:endParaRPr lang="en-US"/>
        </a:p>
      </dgm:t>
    </dgm:pt>
    <dgm:pt modelId="{D0E1050D-8E20-499C-B9D3-F995C0E567A5}">
      <dgm:prSet phldrT="[Text]"/>
      <dgm:spPr/>
      <dgm:t>
        <a:bodyPr/>
        <a:lstStyle/>
        <a:p>
          <a:endParaRPr lang="en-US" dirty="0"/>
        </a:p>
      </dgm:t>
    </dgm:pt>
    <dgm:pt modelId="{E911CDFF-F7D1-400A-BA0D-FFD2B5EC09B6}" type="parTrans" cxnId="{D0B25044-1308-4F45-9354-24E01AABDCEF}">
      <dgm:prSet/>
      <dgm:spPr/>
      <dgm:t>
        <a:bodyPr/>
        <a:lstStyle/>
        <a:p>
          <a:endParaRPr lang="en-US"/>
        </a:p>
      </dgm:t>
    </dgm:pt>
    <dgm:pt modelId="{603960E3-5351-49CC-8453-F1AD59B620D9}" type="sibTrans" cxnId="{D0B25044-1308-4F45-9354-24E01AABDCEF}">
      <dgm:prSet/>
      <dgm:spPr/>
      <dgm:t>
        <a:bodyPr/>
        <a:lstStyle/>
        <a:p>
          <a:endParaRPr lang="en-US"/>
        </a:p>
      </dgm:t>
    </dgm:pt>
    <dgm:pt modelId="{6BDFDCB7-5A07-40E4-AFE3-252D17CB1C7C}">
      <dgm:prSet phldrT="[Text]"/>
      <dgm:spPr>
        <a:solidFill>
          <a:srgbClr val="7030A0"/>
        </a:solidFill>
      </dgm:spPr>
      <dgm:t>
        <a:bodyPr/>
        <a:lstStyle/>
        <a:p>
          <a:r>
            <a:rPr lang="en-US" dirty="0"/>
            <a:t>Claim negotiations</a:t>
          </a:r>
        </a:p>
      </dgm:t>
    </dgm:pt>
    <dgm:pt modelId="{1074C26E-8BD9-4F10-B365-D76429A2F42E}" type="parTrans" cxnId="{7E0A07EA-CF34-452E-8584-DDBC5090CEB7}">
      <dgm:prSet/>
      <dgm:spPr/>
      <dgm:t>
        <a:bodyPr/>
        <a:lstStyle/>
        <a:p>
          <a:endParaRPr lang="en-US"/>
        </a:p>
      </dgm:t>
    </dgm:pt>
    <dgm:pt modelId="{50C23B0A-3199-4749-8F22-5148DA353FCC}" type="sibTrans" cxnId="{7E0A07EA-CF34-452E-8584-DDBC5090CEB7}">
      <dgm:prSet/>
      <dgm:spPr/>
      <dgm:t>
        <a:bodyPr/>
        <a:lstStyle/>
        <a:p>
          <a:endParaRPr lang="en-US"/>
        </a:p>
      </dgm:t>
    </dgm:pt>
    <dgm:pt modelId="{BA3E5BD7-216A-4445-A80E-469FC7BDE2D6}">
      <dgm:prSet phldrT="[Text]"/>
      <dgm:spPr>
        <a:solidFill>
          <a:schemeClr val="accent2"/>
        </a:solidFill>
      </dgm:spPr>
      <dgm:t>
        <a:bodyPr/>
        <a:lstStyle/>
        <a:p>
          <a:r>
            <a:rPr lang="en-US" dirty="0"/>
            <a:t>Contract review</a:t>
          </a:r>
        </a:p>
      </dgm:t>
    </dgm:pt>
    <dgm:pt modelId="{FFB209AF-01D2-4240-A3B4-7B1F5BC5D7EF}" type="parTrans" cxnId="{2747C3A1-312D-4DA3-B7A1-2D0123AD8A2B}">
      <dgm:prSet/>
      <dgm:spPr/>
      <dgm:t>
        <a:bodyPr/>
        <a:lstStyle/>
        <a:p>
          <a:endParaRPr lang="en-US"/>
        </a:p>
      </dgm:t>
    </dgm:pt>
    <dgm:pt modelId="{DAD2479D-6340-41AA-850E-71296CDE0359}" type="sibTrans" cxnId="{2747C3A1-312D-4DA3-B7A1-2D0123AD8A2B}">
      <dgm:prSet/>
      <dgm:spPr/>
      <dgm:t>
        <a:bodyPr/>
        <a:lstStyle/>
        <a:p>
          <a:endParaRPr lang="en-US"/>
        </a:p>
      </dgm:t>
    </dgm:pt>
    <dgm:pt modelId="{F8B934BE-03F4-43B0-A1BE-C727882AC57E}">
      <dgm:prSet phldrT="[Text]"/>
      <dgm:spPr>
        <a:solidFill>
          <a:schemeClr val="accent2"/>
        </a:solidFill>
      </dgm:spPr>
      <dgm:t>
        <a:bodyPr/>
        <a:lstStyle/>
        <a:p>
          <a:endParaRPr lang="en-US" dirty="0"/>
        </a:p>
      </dgm:t>
    </dgm:pt>
    <dgm:pt modelId="{B6903FE5-58CF-4794-B66A-AF3868F6D10D}" type="parTrans" cxnId="{C737CFA2-A8C1-45A7-83F3-E2093F097C35}">
      <dgm:prSet/>
      <dgm:spPr/>
      <dgm:t>
        <a:bodyPr/>
        <a:lstStyle/>
        <a:p>
          <a:endParaRPr lang="en-US"/>
        </a:p>
      </dgm:t>
    </dgm:pt>
    <dgm:pt modelId="{20EAC614-0074-4884-BECE-65F4F6416D1A}" type="sibTrans" cxnId="{C737CFA2-A8C1-45A7-83F3-E2093F097C35}">
      <dgm:prSet/>
      <dgm:spPr/>
      <dgm:t>
        <a:bodyPr/>
        <a:lstStyle/>
        <a:p>
          <a:endParaRPr lang="en-US"/>
        </a:p>
      </dgm:t>
    </dgm:pt>
    <dgm:pt modelId="{61A80F6F-CF41-4D3A-A72F-587E438ED69D}">
      <dgm:prSet phldrT="[Text]"/>
      <dgm:spPr>
        <a:solidFill>
          <a:schemeClr val="accent4"/>
        </a:solidFill>
      </dgm:spPr>
      <dgm:t>
        <a:bodyPr/>
        <a:lstStyle/>
        <a:p>
          <a:r>
            <a:rPr lang="en-US" dirty="0"/>
            <a:t>Fleet safety</a:t>
          </a:r>
        </a:p>
      </dgm:t>
    </dgm:pt>
    <dgm:pt modelId="{3322F9AA-8C14-43AF-BE80-31E4135F2560}" type="parTrans" cxnId="{21FC87C5-542E-491D-9F07-BE16FB191C41}">
      <dgm:prSet/>
      <dgm:spPr/>
      <dgm:t>
        <a:bodyPr/>
        <a:lstStyle/>
        <a:p>
          <a:endParaRPr lang="en-US"/>
        </a:p>
      </dgm:t>
    </dgm:pt>
    <dgm:pt modelId="{CBE467E0-DAB5-4895-B193-C89951308870}" type="sibTrans" cxnId="{21FC87C5-542E-491D-9F07-BE16FB191C41}">
      <dgm:prSet/>
      <dgm:spPr/>
      <dgm:t>
        <a:bodyPr/>
        <a:lstStyle/>
        <a:p>
          <a:endParaRPr lang="en-US"/>
        </a:p>
      </dgm:t>
    </dgm:pt>
    <dgm:pt modelId="{D3A56E00-5FBB-406B-9686-7947B1C7AC0E}">
      <dgm:prSet phldrT="[Text]"/>
      <dgm:spPr>
        <a:solidFill>
          <a:schemeClr val="accent4"/>
        </a:solidFill>
      </dgm:spPr>
      <dgm:t>
        <a:bodyPr/>
        <a:lstStyle/>
        <a:p>
          <a:r>
            <a:rPr lang="en-US" dirty="0"/>
            <a:t>Coordinate carrier resources</a:t>
          </a:r>
        </a:p>
      </dgm:t>
    </dgm:pt>
    <dgm:pt modelId="{23A05E7A-B0C9-4B14-B30A-E4E0F1BD5BA9}" type="parTrans" cxnId="{5DE2B173-4696-40F1-9607-B14E88CCD29E}">
      <dgm:prSet/>
      <dgm:spPr/>
      <dgm:t>
        <a:bodyPr/>
        <a:lstStyle/>
        <a:p>
          <a:endParaRPr lang="en-US"/>
        </a:p>
      </dgm:t>
    </dgm:pt>
    <dgm:pt modelId="{2224668C-517B-436A-A886-A173611DB29D}" type="sibTrans" cxnId="{5DE2B173-4696-40F1-9607-B14E88CCD29E}">
      <dgm:prSet/>
      <dgm:spPr/>
      <dgm:t>
        <a:bodyPr/>
        <a:lstStyle/>
        <a:p>
          <a:endParaRPr lang="en-US"/>
        </a:p>
      </dgm:t>
    </dgm:pt>
    <dgm:pt modelId="{A177B1BA-4437-4D66-A9B4-83AD363DBE8F}">
      <dgm:prSet phldrT="[Text]"/>
      <dgm:spPr/>
      <dgm:t>
        <a:bodyPr/>
        <a:lstStyle/>
        <a:p>
          <a:endParaRPr lang="en-US" dirty="0"/>
        </a:p>
      </dgm:t>
    </dgm:pt>
    <dgm:pt modelId="{1DCB3D20-60BB-451B-952A-573990B58A5A}" type="parTrans" cxnId="{907FF1B2-455B-4F9E-AD70-17CFD246F278}">
      <dgm:prSet/>
      <dgm:spPr/>
      <dgm:t>
        <a:bodyPr/>
        <a:lstStyle/>
        <a:p>
          <a:endParaRPr lang="en-US"/>
        </a:p>
      </dgm:t>
    </dgm:pt>
    <dgm:pt modelId="{017A530C-ED52-401C-AE1C-14A8F0418ABA}" type="sibTrans" cxnId="{907FF1B2-455B-4F9E-AD70-17CFD246F278}">
      <dgm:prSet/>
      <dgm:spPr/>
      <dgm:t>
        <a:bodyPr/>
        <a:lstStyle/>
        <a:p>
          <a:endParaRPr lang="en-US"/>
        </a:p>
      </dgm:t>
    </dgm:pt>
    <dgm:pt modelId="{1453EBA0-06CF-4B06-A822-B5A340F853A6}">
      <dgm:prSet phldrT="[Text]"/>
      <dgm:spPr>
        <a:solidFill>
          <a:srgbClr val="7030A0"/>
        </a:solidFill>
      </dgm:spPr>
      <dgm:t>
        <a:bodyPr/>
        <a:lstStyle/>
        <a:p>
          <a:r>
            <a:rPr lang="en-US" dirty="0"/>
            <a:t>Loss consultation</a:t>
          </a:r>
        </a:p>
      </dgm:t>
    </dgm:pt>
    <dgm:pt modelId="{2D1A5585-DD22-431B-8915-FA8664470073}" type="parTrans" cxnId="{E6308830-15E6-4B9E-9095-DD2D8C10B30F}">
      <dgm:prSet/>
      <dgm:spPr/>
      <dgm:t>
        <a:bodyPr/>
        <a:lstStyle/>
        <a:p>
          <a:endParaRPr lang="en-US"/>
        </a:p>
      </dgm:t>
    </dgm:pt>
    <dgm:pt modelId="{DFFEE834-B1AE-48B6-89C2-079C137C0C25}" type="sibTrans" cxnId="{E6308830-15E6-4B9E-9095-DD2D8C10B30F}">
      <dgm:prSet/>
      <dgm:spPr/>
      <dgm:t>
        <a:bodyPr/>
        <a:lstStyle/>
        <a:p>
          <a:endParaRPr lang="en-US"/>
        </a:p>
      </dgm:t>
    </dgm:pt>
    <dgm:pt modelId="{912F15CC-D3F9-4A25-97E8-DDF80BDDDA42}">
      <dgm:prSet phldrT="[Text]"/>
      <dgm:spPr/>
      <dgm:t>
        <a:bodyPr/>
        <a:lstStyle/>
        <a:p>
          <a:r>
            <a:rPr lang="en-US" dirty="0"/>
            <a:t>Renewal strategy development</a:t>
          </a:r>
        </a:p>
      </dgm:t>
    </dgm:pt>
    <dgm:pt modelId="{291CFD5C-9BE2-40D4-9960-EE0BE47C6DDB}" type="parTrans" cxnId="{94A42BA7-5054-40B0-B0E5-CBE6E38AF82E}">
      <dgm:prSet/>
      <dgm:spPr/>
      <dgm:t>
        <a:bodyPr/>
        <a:lstStyle/>
        <a:p>
          <a:endParaRPr lang="en-US"/>
        </a:p>
      </dgm:t>
    </dgm:pt>
    <dgm:pt modelId="{0BFD458F-72A7-423A-B86E-295E68350CFD}" type="sibTrans" cxnId="{94A42BA7-5054-40B0-B0E5-CBE6E38AF82E}">
      <dgm:prSet/>
      <dgm:spPr/>
      <dgm:t>
        <a:bodyPr/>
        <a:lstStyle/>
        <a:p>
          <a:endParaRPr lang="en-US"/>
        </a:p>
      </dgm:t>
    </dgm:pt>
    <dgm:pt modelId="{395F9678-1B28-4C48-91D7-516F9FED3756}">
      <dgm:prSet phldrT="[Text]"/>
      <dgm:spPr/>
      <dgm:t>
        <a:bodyPr/>
        <a:lstStyle/>
        <a:p>
          <a:r>
            <a:rPr lang="en-US" dirty="0"/>
            <a:t>Board level reports</a:t>
          </a:r>
        </a:p>
      </dgm:t>
    </dgm:pt>
    <dgm:pt modelId="{4C142EFB-7F2E-4666-92FF-4D84A928985E}" type="parTrans" cxnId="{0363C6E5-B7FA-4C20-B2D8-A010BC1AA6F5}">
      <dgm:prSet/>
      <dgm:spPr/>
      <dgm:t>
        <a:bodyPr/>
        <a:lstStyle/>
        <a:p>
          <a:endParaRPr lang="en-US"/>
        </a:p>
      </dgm:t>
    </dgm:pt>
    <dgm:pt modelId="{D65B12CA-111B-408D-B8B1-C059A5AFAB0A}" type="sibTrans" cxnId="{0363C6E5-B7FA-4C20-B2D8-A010BC1AA6F5}">
      <dgm:prSet/>
      <dgm:spPr/>
      <dgm:t>
        <a:bodyPr/>
        <a:lstStyle/>
        <a:p>
          <a:endParaRPr lang="en-US"/>
        </a:p>
      </dgm:t>
    </dgm:pt>
    <dgm:pt modelId="{72A64AA8-BA66-42F8-A3E3-D2BD2EB4F07B}">
      <dgm:prSet phldrT="[Text]"/>
      <dgm:spPr>
        <a:solidFill>
          <a:srgbClr val="7030A0"/>
        </a:solidFill>
      </dgm:spPr>
      <dgm:t>
        <a:bodyPr/>
        <a:lstStyle/>
        <a:p>
          <a:r>
            <a:rPr lang="en-US" dirty="0"/>
            <a:t>TPA Oversight</a:t>
          </a:r>
        </a:p>
      </dgm:t>
    </dgm:pt>
    <dgm:pt modelId="{3497BF9C-7C80-4F42-95DE-F4A7A5694305}" type="parTrans" cxnId="{D841213D-A0FC-4B0C-8184-533FCCC016F1}">
      <dgm:prSet/>
      <dgm:spPr/>
      <dgm:t>
        <a:bodyPr/>
        <a:lstStyle/>
        <a:p>
          <a:endParaRPr lang="en-US"/>
        </a:p>
      </dgm:t>
    </dgm:pt>
    <dgm:pt modelId="{6A128FC3-E183-4171-90DD-6CE5A92C1DF1}" type="sibTrans" cxnId="{D841213D-A0FC-4B0C-8184-533FCCC016F1}">
      <dgm:prSet/>
      <dgm:spPr/>
      <dgm:t>
        <a:bodyPr/>
        <a:lstStyle/>
        <a:p>
          <a:endParaRPr lang="en-US"/>
        </a:p>
      </dgm:t>
    </dgm:pt>
    <dgm:pt modelId="{9A644DEE-1A99-43F3-8E2C-B01416426C32}">
      <dgm:prSet phldrT="[Text]"/>
      <dgm:spPr>
        <a:solidFill>
          <a:srgbClr val="00B050"/>
        </a:solidFill>
      </dgm:spPr>
      <dgm:t>
        <a:bodyPr/>
        <a:lstStyle/>
        <a:p>
          <a:r>
            <a:rPr lang="en-US" dirty="0"/>
            <a:t>Market negotiation</a:t>
          </a:r>
        </a:p>
      </dgm:t>
    </dgm:pt>
    <dgm:pt modelId="{C7F8F849-B4FE-42D1-9CD5-01BAD8B024C1}" type="parTrans" cxnId="{120CD996-4702-467D-8357-F7D4F5DDAC28}">
      <dgm:prSet/>
      <dgm:spPr/>
      <dgm:t>
        <a:bodyPr/>
        <a:lstStyle/>
        <a:p>
          <a:endParaRPr lang="en-US"/>
        </a:p>
      </dgm:t>
    </dgm:pt>
    <dgm:pt modelId="{3D8F9302-AC93-42D4-B715-4A5A773C6063}" type="sibTrans" cxnId="{120CD996-4702-467D-8357-F7D4F5DDAC28}">
      <dgm:prSet/>
      <dgm:spPr/>
      <dgm:t>
        <a:bodyPr/>
        <a:lstStyle/>
        <a:p>
          <a:endParaRPr lang="en-US"/>
        </a:p>
      </dgm:t>
    </dgm:pt>
    <dgm:pt modelId="{9DF9AFBA-8F6E-4350-871D-C91A0553A895}">
      <dgm:prSet phldrT="[Text]"/>
      <dgm:spPr>
        <a:solidFill>
          <a:srgbClr val="00B050"/>
        </a:solidFill>
      </dgm:spPr>
      <dgm:t>
        <a:bodyPr/>
        <a:lstStyle/>
        <a:p>
          <a:endParaRPr lang="en-US" dirty="0"/>
        </a:p>
      </dgm:t>
    </dgm:pt>
    <dgm:pt modelId="{3F99CEB0-E6C9-4E81-8E8D-E3DF47C69A51}" type="parTrans" cxnId="{F3EBC64E-123A-4CD8-9A41-D22F9869F745}">
      <dgm:prSet/>
      <dgm:spPr/>
      <dgm:t>
        <a:bodyPr/>
        <a:lstStyle/>
        <a:p>
          <a:endParaRPr lang="en-US"/>
        </a:p>
      </dgm:t>
    </dgm:pt>
    <dgm:pt modelId="{F08D538E-6217-4FAB-AD6B-C93FFCF9D92F}" type="sibTrans" cxnId="{F3EBC64E-123A-4CD8-9A41-D22F9869F745}">
      <dgm:prSet/>
      <dgm:spPr/>
      <dgm:t>
        <a:bodyPr/>
        <a:lstStyle/>
        <a:p>
          <a:endParaRPr lang="en-US"/>
        </a:p>
      </dgm:t>
    </dgm:pt>
    <dgm:pt modelId="{25DE6AE2-8072-47AA-8376-344123B4BDA0}">
      <dgm:prSet phldrT="[Text]"/>
      <dgm:spPr>
        <a:solidFill>
          <a:srgbClr val="7030A0"/>
        </a:solidFill>
      </dgm:spPr>
      <dgm:t>
        <a:bodyPr/>
        <a:lstStyle/>
        <a:p>
          <a:endParaRPr lang="en-US" dirty="0"/>
        </a:p>
      </dgm:t>
    </dgm:pt>
    <dgm:pt modelId="{22C472FA-E528-4E33-BA87-404C85115ACE}" type="parTrans" cxnId="{9A64D236-AA62-4755-8A23-A0F01C8E0AB4}">
      <dgm:prSet/>
      <dgm:spPr/>
      <dgm:t>
        <a:bodyPr/>
        <a:lstStyle/>
        <a:p>
          <a:endParaRPr lang="en-US"/>
        </a:p>
      </dgm:t>
    </dgm:pt>
    <dgm:pt modelId="{E119CB0F-B3CF-494C-82AF-C0952D588E43}" type="sibTrans" cxnId="{9A64D236-AA62-4755-8A23-A0F01C8E0AB4}">
      <dgm:prSet/>
      <dgm:spPr/>
      <dgm:t>
        <a:bodyPr/>
        <a:lstStyle/>
        <a:p>
          <a:endParaRPr lang="en-US"/>
        </a:p>
      </dgm:t>
    </dgm:pt>
    <dgm:pt modelId="{C12974DA-0445-474C-B84F-77F00F279974}">
      <dgm:prSet phldrT="[Text]"/>
      <dgm:spPr>
        <a:solidFill>
          <a:schemeClr val="accent4"/>
        </a:solidFill>
      </dgm:spPr>
      <dgm:t>
        <a:bodyPr/>
        <a:lstStyle/>
        <a:p>
          <a:endParaRPr lang="en-US" dirty="0"/>
        </a:p>
      </dgm:t>
    </dgm:pt>
    <dgm:pt modelId="{63B72764-3163-48A7-BE64-81CCFFEFF302}" type="parTrans" cxnId="{1D8A9BF1-EC8A-4E81-94A9-8F31F7521A6D}">
      <dgm:prSet/>
      <dgm:spPr/>
      <dgm:t>
        <a:bodyPr/>
        <a:lstStyle/>
        <a:p>
          <a:endParaRPr lang="en-US"/>
        </a:p>
      </dgm:t>
    </dgm:pt>
    <dgm:pt modelId="{DD33A9FB-CDF4-4A61-89A4-90DCFDCE3BB0}" type="sibTrans" cxnId="{1D8A9BF1-EC8A-4E81-94A9-8F31F7521A6D}">
      <dgm:prSet/>
      <dgm:spPr/>
      <dgm:t>
        <a:bodyPr/>
        <a:lstStyle/>
        <a:p>
          <a:endParaRPr lang="en-US"/>
        </a:p>
      </dgm:t>
    </dgm:pt>
    <dgm:pt modelId="{9F52D05D-244F-4F8C-AF3E-AA9959B5E39A}">
      <dgm:prSet phldrT="[Text]"/>
      <dgm:spPr>
        <a:solidFill>
          <a:schemeClr val="accent2"/>
        </a:solidFill>
      </dgm:spPr>
      <dgm:t>
        <a:bodyPr/>
        <a:lstStyle/>
        <a:p>
          <a:endParaRPr lang="en-US" dirty="0"/>
        </a:p>
      </dgm:t>
    </dgm:pt>
    <dgm:pt modelId="{977BE5EF-815A-4E28-94E7-5AF6DF9EA625}" type="parTrans" cxnId="{9DC652A6-C66B-4531-9369-FAE9F968147C}">
      <dgm:prSet/>
      <dgm:spPr/>
      <dgm:t>
        <a:bodyPr/>
        <a:lstStyle/>
        <a:p>
          <a:endParaRPr lang="en-US"/>
        </a:p>
      </dgm:t>
    </dgm:pt>
    <dgm:pt modelId="{DBDCB681-58E3-42DC-9829-58C3DD32CDAC}" type="sibTrans" cxnId="{9DC652A6-C66B-4531-9369-FAE9F968147C}">
      <dgm:prSet/>
      <dgm:spPr/>
      <dgm:t>
        <a:bodyPr/>
        <a:lstStyle/>
        <a:p>
          <a:endParaRPr lang="en-US"/>
        </a:p>
      </dgm:t>
    </dgm:pt>
    <dgm:pt modelId="{CAD4DECA-9ABB-46FF-95DD-0760F6C2C403}">
      <dgm:prSet phldrT="[Text]"/>
      <dgm:spPr/>
      <dgm:t>
        <a:bodyPr/>
        <a:lstStyle/>
        <a:p>
          <a:endParaRPr lang="en-US" dirty="0"/>
        </a:p>
      </dgm:t>
    </dgm:pt>
    <dgm:pt modelId="{1C3B7C09-97A5-4ED7-8E93-310F65E3840B}" type="parTrans" cxnId="{E2A2DEBC-39A1-45BA-AC29-420D2094C78E}">
      <dgm:prSet/>
      <dgm:spPr/>
      <dgm:t>
        <a:bodyPr/>
        <a:lstStyle/>
        <a:p>
          <a:endParaRPr lang="en-US"/>
        </a:p>
      </dgm:t>
    </dgm:pt>
    <dgm:pt modelId="{4682D5DD-8084-46D6-A2F6-CCC9C6826C4C}" type="sibTrans" cxnId="{E2A2DEBC-39A1-45BA-AC29-420D2094C78E}">
      <dgm:prSet/>
      <dgm:spPr/>
      <dgm:t>
        <a:bodyPr/>
        <a:lstStyle/>
        <a:p>
          <a:endParaRPr lang="en-US"/>
        </a:p>
      </dgm:t>
    </dgm:pt>
    <dgm:pt modelId="{9B087646-B981-4CC6-9CE3-97461A658144}">
      <dgm:prSet phldrT="[Text]"/>
      <dgm:spPr>
        <a:solidFill>
          <a:schemeClr val="accent2"/>
        </a:solidFill>
      </dgm:spPr>
      <dgm:t>
        <a:bodyPr/>
        <a:lstStyle/>
        <a:p>
          <a:r>
            <a:rPr lang="en-US" dirty="0"/>
            <a:t>TCOR calculations</a:t>
          </a:r>
        </a:p>
      </dgm:t>
    </dgm:pt>
    <dgm:pt modelId="{26894C77-239C-4A30-AF79-FFB559B84B0C}" type="parTrans" cxnId="{2B144B1B-F98B-42D7-9C78-697BA12CE420}">
      <dgm:prSet/>
      <dgm:spPr/>
      <dgm:t>
        <a:bodyPr/>
        <a:lstStyle/>
        <a:p>
          <a:endParaRPr lang="en-US"/>
        </a:p>
      </dgm:t>
    </dgm:pt>
    <dgm:pt modelId="{69811D52-DE92-4AE3-B980-3FAF30978EAD}" type="sibTrans" cxnId="{2B144B1B-F98B-42D7-9C78-697BA12CE420}">
      <dgm:prSet/>
      <dgm:spPr/>
      <dgm:t>
        <a:bodyPr/>
        <a:lstStyle/>
        <a:p>
          <a:endParaRPr lang="en-US"/>
        </a:p>
      </dgm:t>
    </dgm:pt>
    <dgm:pt modelId="{03B587C7-2D97-4A54-8624-C27DD812647E}">
      <dgm:prSet phldrT="[Text]"/>
      <dgm:spPr>
        <a:solidFill>
          <a:schemeClr val="accent2"/>
        </a:solidFill>
      </dgm:spPr>
      <dgm:t>
        <a:bodyPr/>
        <a:lstStyle/>
        <a:p>
          <a:r>
            <a:rPr lang="en-US" dirty="0"/>
            <a:t>Premium allocations</a:t>
          </a:r>
        </a:p>
      </dgm:t>
    </dgm:pt>
    <dgm:pt modelId="{55333E37-F5F3-447D-BE66-693933010CB0}" type="parTrans" cxnId="{09710358-AB71-4952-B5AB-68489F83321B}">
      <dgm:prSet/>
      <dgm:spPr/>
      <dgm:t>
        <a:bodyPr/>
        <a:lstStyle/>
        <a:p>
          <a:endParaRPr lang="en-US"/>
        </a:p>
      </dgm:t>
    </dgm:pt>
    <dgm:pt modelId="{B11CF3DE-2EF3-459C-8075-508BDD0367BA}" type="sibTrans" cxnId="{09710358-AB71-4952-B5AB-68489F83321B}">
      <dgm:prSet/>
      <dgm:spPr/>
      <dgm:t>
        <a:bodyPr/>
        <a:lstStyle/>
        <a:p>
          <a:endParaRPr lang="en-US"/>
        </a:p>
      </dgm:t>
    </dgm:pt>
    <dgm:pt modelId="{FBA6B0C5-AFBB-4D6C-9DA2-420B3BD94F38}">
      <dgm:prSet phldrT="[Text]"/>
      <dgm:spPr>
        <a:solidFill>
          <a:schemeClr val="accent2"/>
        </a:solidFill>
      </dgm:spPr>
      <dgm:t>
        <a:bodyPr/>
        <a:lstStyle/>
        <a:p>
          <a:r>
            <a:rPr lang="en-US" dirty="0"/>
            <a:t>Risk profile improvement</a:t>
          </a:r>
        </a:p>
      </dgm:t>
    </dgm:pt>
    <dgm:pt modelId="{B2B6E815-4660-44BC-84BE-4E4000CA613F}" type="parTrans" cxnId="{7C956025-4C9B-4166-A9D1-A58E4535570F}">
      <dgm:prSet/>
      <dgm:spPr/>
      <dgm:t>
        <a:bodyPr/>
        <a:lstStyle/>
        <a:p>
          <a:endParaRPr lang="en-US"/>
        </a:p>
      </dgm:t>
    </dgm:pt>
    <dgm:pt modelId="{ED03B31E-5961-4065-96CA-93ED4C0A6E18}" type="sibTrans" cxnId="{7C956025-4C9B-4166-A9D1-A58E4535570F}">
      <dgm:prSet/>
      <dgm:spPr/>
      <dgm:t>
        <a:bodyPr/>
        <a:lstStyle/>
        <a:p>
          <a:endParaRPr lang="en-US"/>
        </a:p>
      </dgm:t>
    </dgm:pt>
    <dgm:pt modelId="{D6063118-0979-4FFE-ABB5-C3793D7D8399}" type="pres">
      <dgm:prSet presAssocID="{0EDD6007-817D-44CD-ABC5-3A6E29D75AB3}" presName="Name0" presStyleCnt="0">
        <dgm:presLayoutVars>
          <dgm:dir/>
          <dgm:resizeHandles val="exact"/>
        </dgm:presLayoutVars>
      </dgm:prSet>
      <dgm:spPr/>
    </dgm:pt>
    <dgm:pt modelId="{7B33378B-6971-408E-8075-75D639C2F5C6}" type="pres">
      <dgm:prSet presAssocID="{C2DDE33E-514D-4DC1-BDAD-35AADE1EEB6E}" presName="node" presStyleLbl="node1" presStyleIdx="0" presStyleCnt="5">
        <dgm:presLayoutVars>
          <dgm:bulletEnabled val="1"/>
        </dgm:presLayoutVars>
      </dgm:prSet>
      <dgm:spPr/>
    </dgm:pt>
    <dgm:pt modelId="{F2C24C45-1476-483E-893D-1989107961B4}" type="pres">
      <dgm:prSet presAssocID="{15A7616E-6733-4EAF-AF8C-FFDFC2C78C72}" presName="sibTrans" presStyleCnt="0"/>
      <dgm:spPr/>
    </dgm:pt>
    <dgm:pt modelId="{D5775B80-961E-4B7B-97DD-B4A104452C45}" type="pres">
      <dgm:prSet presAssocID="{3D902B0C-10AC-4F14-8625-6EE4605B6B73}" presName="node" presStyleLbl="node1" presStyleIdx="1" presStyleCnt="5">
        <dgm:presLayoutVars>
          <dgm:bulletEnabled val="1"/>
        </dgm:presLayoutVars>
      </dgm:prSet>
      <dgm:spPr/>
    </dgm:pt>
    <dgm:pt modelId="{7C77D374-E230-4CB9-8EE0-002047C38CB6}" type="pres">
      <dgm:prSet presAssocID="{22D4A8B4-2E18-47B2-8F3C-C83DA16280E0}" presName="sibTrans" presStyleCnt="0"/>
      <dgm:spPr/>
    </dgm:pt>
    <dgm:pt modelId="{2788BBD3-3151-4874-AC5B-434AC8A0D244}" type="pres">
      <dgm:prSet presAssocID="{1A405BF8-601E-4A5E-998B-4E3A21B4BF21}" presName="node" presStyleLbl="node1" presStyleIdx="2" presStyleCnt="5">
        <dgm:presLayoutVars>
          <dgm:bulletEnabled val="1"/>
        </dgm:presLayoutVars>
      </dgm:prSet>
      <dgm:spPr/>
    </dgm:pt>
    <dgm:pt modelId="{993F9230-F437-4F3C-9FA2-75A079E75848}" type="pres">
      <dgm:prSet presAssocID="{09815CCF-FCA9-4648-8C56-E4FF0D1819B3}" presName="sibTrans" presStyleCnt="0"/>
      <dgm:spPr/>
    </dgm:pt>
    <dgm:pt modelId="{5B154A46-EC78-459D-BAFC-EAF18E48B1FC}" type="pres">
      <dgm:prSet presAssocID="{2761EA41-2AFE-4248-85A4-8EB419AEB4DD}" presName="node" presStyleLbl="node1" presStyleIdx="3" presStyleCnt="5">
        <dgm:presLayoutVars>
          <dgm:bulletEnabled val="1"/>
        </dgm:presLayoutVars>
      </dgm:prSet>
      <dgm:spPr/>
    </dgm:pt>
    <dgm:pt modelId="{48231088-645B-41F5-AA4C-E3A3AFBAA8A6}" type="pres">
      <dgm:prSet presAssocID="{E2136A88-AC5D-4210-A3E4-30ECF5FFCBBC}" presName="sibTrans" presStyleCnt="0"/>
      <dgm:spPr/>
    </dgm:pt>
    <dgm:pt modelId="{B8DB8D32-B59E-4F07-9803-CCAC1D305B26}" type="pres">
      <dgm:prSet presAssocID="{3B97FEE2-64BF-4666-A137-B9F2043EDFBC}" presName="node" presStyleLbl="node1" presStyleIdx="4" presStyleCnt="5">
        <dgm:presLayoutVars>
          <dgm:bulletEnabled val="1"/>
        </dgm:presLayoutVars>
      </dgm:prSet>
      <dgm:spPr/>
    </dgm:pt>
  </dgm:ptLst>
  <dgm:cxnLst>
    <dgm:cxn modelId="{63FD2002-A027-40B5-B00B-E94C9F72AE2C}" type="presOf" srcId="{C2DDE33E-514D-4DC1-BDAD-35AADE1EEB6E}" destId="{7B33378B-6971-408E-8075-75D639C2F5C6}" srcOrd="0" destOrd="0" presId="urn:microsoft.com/office/officeart/2005/8/layout/hList6"/>
    <dgm:cxn modelId="{D6656308-161A-41AA-B01B-D13A30677982}" type="presOf" srcId="{36125155-08D4-4155-B204-39A3D31373EA}" destId="{D5775B80-961E-4B7B-97DD-B4A104452C45}" srcOrd="0" destOrd="2" presId="urn:microsoft.com/office/officeart/2005/8/layout/hList6"/>
    <dgm:cxn modelId="{E5F4BB15-77D6-4708-BE20-853599F5FC36}" srcId="{3B97FEE2-64BF-4666-A137-B9F2043EDFBC}" destId="{A4F6BF35-906C-4AE6-ADED-88716B0D6DF5}" srcOrd="6" destOrd="0" parTransId="{F3A0B243-215A-4B48-B905-E4C3130DCC79}" sibTransId="{16758060-FF23-4A6B-8E11-2DE0FD039F5B}"/>
    <dgm:cxn modelId="{2B144B1B-F98B-42D7-9C78-697BA12CE420}" srcId="{2761EA41-2AFE-4248-85A4-8EB419AEB4DD}" destId="{9B087646-B981-4CC6-9CE3-97461A658144}" srcOrd="1" destOrd="0" parTransId="{26894C77-239C-4A30-AF79-FFB559B84B0C}" sibTransId="{69811D52-DE92-4AE3-B980-3FAF30978EAD}"/>
    <dgm:cxn modelId="{FEAD491D-A0BF-43EB-907A-6FF2A13794FD}" type="presOf" srcId="{6BDFDCB7-5A07-40E4-AFE3-252D17CB1C7C}" destId="{D5775B80-961E-4B7B-97DD-B4A104452C45}" srcOrd="0" destOrd="5" presId="urn:microsoft.com/office/officeart/2005/8/layout/hList6"/>
    <dgm:cxn modelId="{BD2B3D1F-C48B-454E-A911-136D64560008}" srcId="{0EDD6007-817D-44CD-ABC5-3A6E29D75AB3}" destId="{1A405BF8-601E-4A5E-998B-4E3A21B4BF21}" srcOrd="2" destOrd="0" parTransId="{929F3D84-A348-47BD-BDBA-AFB7D6E5C211}" sibTransId="{09815CCF-FCA9-4648-8C56-E4FF0D1819B3}"/>
    <dgm:cxn modelId="{7C956025-4C9B-4166-A9D1-A58E4535570F}" srcId="{2761EA41-2AFE-4248-85A4-8EB419AEB4DD}" destId="{FBA6B0C5-AFBB-4D6C-9DA2-420B3BD94F38}" srcOrd="3" destOrd="0" parTransId="{B2B6E815-4660-44BC-84BE-4E4000CA613F}" sibTransId="{ED03B31E-5961-4065-96CA-93ED4C0A6E18}"/>
    <dgm:cxn modelId="{0D96F427-BE9C-48F5-99C2-E8819D12D0FF}" type="presOf" srcId="{3D902B0C-10AC-4F14-8625-6EE4605B6B73}" destId="{D5775B80-961E-4B7B-97DD-B4A104452C45}" srcOrd="0" destOrd="0" presId="urn:microsoft.com/office/officeart/2005/8/layout/hList6"/>
    <dgm:cxn modelId="{B0A75B29-5DED-40DF-ADF5-B1025206A9E9}" type="presOf" srcId="{9DF9AFBA-8F6E-4350-871D-C91A0553A895}" destId="{7B33378B-6971-408E-8075-75D639C2F5C6}" srcOrd="0" destOrd="1" presId="urn:microsoft.com/office/officeart/2005/8/layout/hList6"/>
    <dgm:cxn modelId="{5366AE2A-5C38-485B-9972-B449860EDECC}" type="presOf" srcId="{9F52D05D-244F-4F8C-AF3E-AA9959B5E39A}" destId="{5B154A46-EC78-459D-BAFC-EAF18E48B1FC}" srcOrd="0" destOrd="1" presId="urn:microsoft.com/office/officeart/2005/8/layout/hList6"/>
    <dgm:cxn modelId="{E6308830-15E6-4B9E-9095-DD2D8C10B30F}" srcId="{3D902B0C-10AC-4F14-8625-6EE4605B6B73}" destId="{1453EBA0-06CF-4B06-A822-B5A340F853A6}" srcOrd="2" destOrd="0" parTransId="{2D1A5585-DD22-431B-8915-FA8664470073}" sibTransId="{DFFEE834-B1AE-48B6-89C2-079C137C0C25}"/>
    <dgm:cxn modelId="{0C45C235-D359-43CC-8E6C-E5E2E6D854EF}" type="presOf" srcId="{0EDD6007-817D-44CD-ABC5-3A6E29D75AB3}" destId="{D6063118-0979-4FFE-ABB5-C3793D7D8399}" srcOrd="0" destOrd="0" presId="urn:microsoft.com/office/officeart/2005/8/layout/hList6"/>
    <dgm:cxn modelId="{9A64D236-AA62-4755-8A23-A0F01C8E0AB4}" srcId="{3D902B0C-10AC-4F14-8625-6EE4605B6B73}" destId="{25DE6AE2-8072-47AA-8376-344123B4BDA0}" srcOrd="0" destOrd="0" parTransId="{22C472FA-E528-4E33-BA87-404C85115ACE}" sibTransId="{E119CB0F-B3CF-494C-82AF-C0952D588E43}"/>
    <dgm:cxn modelId="{47B9AF39-2DD6-44D6-B2E0-167A72D1D718}" type="presOf" srcId="{0EB206A7-AA51-43CE-98E9-FAD6A3D67C0C}" destId="{7B33378B-6971-408E-8075-75D639C2F5C6}" srcOrd="0" destOrd="7" presId="urn:microsoft.com/office/officeart/2005/8/layout/hList6"/>
    <dgm:cxn modelId="{D841213D-A0FC-4B0C-8184-533FCCC016F1}" srcId="{3D902B0C-10AC-4F14-8625-6EE4605B6B73}" destId="{72A64AA8-BA66-42F8-A3E3-D2BD2EB4F07B}" srcOrd="5" destOrd="0" parTransId="{3497BF9C-7C80-4F42-95DE-F4A7A5694305}" sibTransId="{6A128FC3-E183-4171-90DD-6CE5A92C1DF1}"/>
    <dgm:cxn modelId="{A773BA3E-16B4-4E14-98CE-668E46B7021A}" srcId="{0EDD6007-817D-44CD-ABC5-3A6E29D75AB3}" destId="{3D902B0C-10AC-4F14-8625-6EE4605B6B73}" srcOrd="1" destOrd="0" parTransId="{5CCFEFC0-1ABE-4920-A760-DC95DF0B120A}" sibTransId="{22D4A8B4-2E18-47B2-8F3C-C83DA16280E0}"/>
    <dgm:cxn modelId="{B4359B5E-3072-4933-B285-6D3A0E4844E4}" type="presOf" srcId="{31C2F0F8-D3EF-4B86-B53F-0A0B7ADF0BAF}" destId="{7B33378B-6971-408E-8075-75D639C2F5C6}" srcOrd="0" destOrd="2" presId="urn:microsoft.com/office/officeart/2005/8/layout/hList6"/>
    <dgm:cxn modelId="{24DC0664-1FAC-45EB-A78B-19401E90923F}" type="presOf" srcId="{25DE6AE2-8072-47AA-8376-344123B4BDA0}" destId="{D5775B80-961E-4B7B-97DD-B4A104452C45}" srcOrd="0" destOrd="1" presId="urn:microsoft.com/office/officeart/2005/8/layout/hList6"/>
    <dgm:cxn modelId="{D0B25044-1308-4F45-9354-24E01AABDCEF}" srcId="{3B97FEE2-64BF-4666-A137-B9F2043EDFBC}" destId="{D0E1050D-8E20-499C-B9D3-F995C0E567A5}" srcOrd="5" destOrd="0" parTransId="{E911CDFF-F7D1-400A-BA0D-FFD2B5EC09B6}" sibTransId="{603960E3-5351-49CC-8453-F1AD59B620D9}"/>
    <dgm:cxn modelId="{A68D4266-CD19-4035-BADA-062A925B3F7B}" type="presOf" srcId="{FA2B26EE-3A20-4AAB-BDED-00E4147A001E}" destId="{7B33378B-6971-408E-8075-75D639C2F5C6}" srcOrd="0" destOrd="3" presId="urn:microsoft.com/office/officeart/2005/8/layout/hList6"/>
    <dgm:cxn modelId="{A679C666-8966-47C7-8A11-F213A5D2E48A}" type="presOf" srcId="{3B97FEE2-64BF-4666-A137-B9F2043EDFBC}" destId="{B8DB8D32-B59E-4F07-9803-CCAC1D305B26}" srcOrd="0" destOrd="0" presId="urn:microsoft.com/office/officeart/2005/8/layout/hList6"/>
    <dgm:cxn modelId="{CF232C47-BC58-447F-AF13-57393F93B8E6}" type="presOf" srcId="{BA3E5BD7-216A-4445-A80E-469FC7BDE2D6}" destId="{5B154A46-EC78-459D-BAFC-EAF18E48B1FC}" srcOrd="0" destOrd="5" presId="urn:microsoft.com/office/officeart/2005/8/layout/hList6"/>
    <dgm:cxn modelId="{FAEF6747-E3A1-4AAD-AED9-826A21FFDEA7}" type="presOf" srcId="{2761EA41-2AFE-4248-85A4-8EB419AEB4DD}" destId="{5B154A46-EC78-459D-BAFC-EAF18E48B1FC}" srcOrd="0" destOrd="0" presId="urn:microsoft.com/office/officeart/2005/8/layout/hList6"/>
    <dgm:cxn modelId="{74220F68-370C-479B-B7D6-9DB22FF6EC9E}" srcId="{C2DDE33E-514D-4DC1-BDAD-35AADE1EEB6E}" destId="{3D6CED85-11AC-4AEA-B79C-689F28C3A2E9}" srcOrd="5" destOrd="0" parTransId="{E564D5F6-0824-448D-B728-80CB176FCF62}" sibTransId="{3BA7D315-961A-49D0-AA73-5651518EC14A}"/>
    <dgm:cxn modelId="{E35DF748-C4EC-423B-B19B-881A837A72F1}" type="presOf" srcId="{C12974DA-0445-474C-B84F-77F00F279974}" destId="{2788BBD3-3151-4874-AC5B-434AC8A0D244}" srcOrd="0" destOrd="1" presId="urn:microsoft.com/office/officeart/2005/8/layout/hList6"/>
    <dgm:cxn modelId="{90714C4C-D4E0-4991-8EC3-650C8138907C}" srcId="{C2DDE33E-514D-4DC1-BDAD-35AADE1EEB6E}" destId="{FA2B26EE-3A20-4AAB-BDED-00E4147A001E}" srcOrd="2" destOrd="0" parTransId="{174F3889-9568-4626-81A9-3CC9954CE06A}" sibTransId="{BEBBB782-20A7-469B-85EA-FC981FE0C6F8}"/>
    <dgm:cxn modelId="{59227A6D-E696-4D54-9EE0-1150361E63BA}" type="presOf" srcId="{D0E1050D-8E20-499C-B9D3-F995C0E567A5}" destId="{B8DB8D32-B59E-4F07-9803-CCAC1D305B26}" srcOrd="0" destOrd="6" presId="urn:microsoft.com/office/officeart/2005/8/layout/hList6"/>
    <dgm:cxn modelId="{F3EBC64E-123A-4CD8-9A41-D22F9869F745}" srcId="{C2DDE33E-514D-4DC1-BDAD-35AADE1EEB6E}" destId="{9DF9AFBA-8F6E-4350-871D-C91A0553A895}" srcOrd="0" destOrd="0" parTransId="{3F99CEB0-E6C9-4E81-8E8D-E3DF47C69A51}" sibTransId="{F08D538E-6217-4FAB-AD6B-C93FFCF9D92F}"/>
    <dgm:cxn modelId="{6899D650-CFDE-4D42-AA5A-9C0FADF0323F}" type="presOf" srcId="{1A405BF8-601E-4A5E-998B-4E3A21B4BF21}" destId="{2788BBD3-3151-4874-AC5B-434AC8A0D244}" srcOrd="0" destOrd="0" presId="urn:microsoft.com/office/officeart/2005/8/layout/hList6"/>
    <dgm:cxn modelId="{5DE2B173-4696-40F1-9607-B14E88CCD29E}" srcId="{1A405BF8-601E-4A5E-998B-4E3A21B4BF21}" destId="{D3A56E00-5FBB-406B-9686-7947B1C7AC0E}" srcOrd="4" destOrd="0" parTransId="{23A05E7A-B0C9-4B14-B30A-E4E0F1BD5BA9}" sibTransId="{2224668C-517B-436A-A886-A173611DB29D}"/>
    <dgm:cxn modelId="{41E71956-C06F-4ED9-8862-ADA09DBF6DFD}" srcId="{C2DDE33E-514D-4DC1-BDAD-35AADE1EEB6E}" destId="{54648615-6A5D-4FD2-844E-04F1C4CE8DFE}" srcOrd="3" destOrd="0" parTransId="{AE28506F-6F62-4CA1-B3FB-2B5CF24ED2E0}" sibTransId="{F3574121-1A99-4B94-BC30-1F77FA597867}"/>
    <dgm:cxn modelId="{E8DD6476-DEFD-4ADA-9C18-DF05C4DDC96B}" type="presOf" srcId="{03B587C7-2D97-4A54-8624-C27DD812647E}" destId="{5B154A46-EC78-459D-BAFC-EAF18E48B1FC}" srcOrd="0" destOrd="3" presId="urn:microsoft.com/office/officeart/2005/8/layout/hList6"/>
    <dgm:cxn modelId="{82C5CB77-A40E-4015-B3AC-0FBF70EC0F36}" type="presOf" srcId="{FBA6B0C5-AFBB-4D6C-9DA2-420B3BD94F38}" destId="{5B154A46-EC78-459D-BAFC-EAF18E48B1FC}" srcOrd="0" destOrd="4" presId="urn:microsoft.com/office/officeart/2005/8/layout/hList6"/>
    <dgm:cxn modelId="{09710358-AB71-4952-B5AB-68489F83321B}" srcId="{2761EA41-2AFE-4248-85A4-8EB419AEB4DD}" destId="{03B587C7-2D97-4A54-8624-C27DD812647E}" srcOrd="2" destOrd="0" parTransId="{55333E37-F5F3-447D-BE66-693933010CB0}" sibTransId="{B11CF3DE-2EF3-459C-8075-508BDD0367BA}"/>
    <dgm:cxn modelId="{D6E9C059-573E-4B5C-ADC7-AE3755D0EDCC}" srcId="{1A405BF8-601E-4A5E-998B-4E3A21B4BF21}" destId="{8ECBE1BB-FA22-4611-919F-B6F99727908F}" srcOrd="2" destOrd="0" parTransId="{23854B51-0AD6-42A9-BA92-3D70DE9963A1}" sibTransId="{B05171E4-7704-46C2-A5D4-F2A6E497582C}"/>
    <dgm:cxn modelId="{BDF7157E-9863-4E71-8C77-034117B14E7C}" srcId="{3D902B0C-10AC-4F14-8625-6EE4605B6B73}" destId="{055371BF-CC69-496B-9B76-0B4EB843828C}" srcOrd="3" destOrd="0" parTransId="{B21495AA-68BB-4922-9D66-25AB0D9C065B}" sibTransId="{F3B9BB82-C9D1-4A5D-81D4-5962A9756049}"/>
    <dgm:cxn modelId="{12CD4980-F4BD-433A-A4BD-46E4575EFF48}" srcId="{3B97FEE2-64BF-4666-A137-B9F2043EDFBC}" destId="{4E74426C-5EE3-492A-A842-5F68A8FE4FBF}" srcOrd="1" destOrd="0" parTransId="{2A650192-A11D-40EE-BB79-46574253ED58}" sibTransId="{D3A2CB1A-7D1E-4FDD-86B3-D93D504435F6}"/>
    <dgm:cxn modelId="{17D88882-8942-45DA-ABCA-673E290BBCF8}" srcId="{3D902B0C-10AC-4F14-8625-6EE4605B6B73}" destId="{36125155-08D4-4155-B204-39A3D31373EA}" srcOrd="1" destOrd="0" parTransId="{1F9833FB-9DCD-427E-9AA9-E3A37AB45DCF}" sibTransId="{0AA7055C-FA05-4779-8BFD-200EB2ACE815}"/>
    <dgm:cxn modelId="{66372984-838B-4960-8556-10667318F0CC}" type="presOf" srcId="{72A64AA8-BA66-42F8-A3E3-D2BD2EB4F07B}" destId="{D5775B80-961E-4B7B-97DD-B4A104452C45}" srcOrd="0" destOrd="6" presId="urn:microsoft.com/office/officeart/2005/8/layout/hList6"/>
    <dgm:cxn modelId="{2D551485-5E9A-4CA6-8B14-F3B7DEDD55B4}" type="presOf" srcId="{D3A56E00-5FBB-406B-9686-7947B1C7AC0E}" destId="{2788BBD3-3151-4874-AC5B-434AC8A0D244}" srcOrd="0" destOrd="5" presId="urn:microsoft.com/office/officeart/2005/8/layout/hList6"/>
    <dgm:cxn modelId="{EE4C6B8F-A85C-48DD-AB72-8CEA36E17412}" type="presOf" srcId="{912F15CC-D3F9-4A25-97E8-DDF80BDDDA42}" destId="{B8DB8D32-B59E-4F07-9803-CCAC1D305B26}" srcOrd="0" destOrd="3" presId="urn:microsoft.com/office/officeart/2005/8/layout/hList6"/>
    <dgm:cxn modelId="{FD44528F-0B23-4FDE-A7DF-DF7DD4C15370}" type="presOf" srcId="{F8B934BE-03F4-43B0-A1BE-C727882AC57E}" destId="{5B154A46-EC78-459D-BAFC-EAF18E48B1FC}" srcOrd="0" destOrd="6" presId="urn:microsoft.com/office/officeart/2005/8/layout/hList6"/>
    <dgm:cxn modelId="{69976F91-C9FB-40D5-8676-4D5E82F56631}" type="presOf" srcId="{3D6CED85-11AC-4AEA-B79C-689F28C3A2E9}" destId="{7B33378B-6971-408E-8075-75D639C2F5C6}" srcOrd="0" destOrd="6" presId="urn:microsoft.com/office/officeart/2005/8/layout/hList6"/>
    <dgm:cxn modelId="{14C2A795-0EB0-4DC0-A471-BAE90C7B3DBC}" srcId="{0EDD6007-817D-44CD-ABC5-3A6E29D75AB3}" destId="{2761EA41-2AFE-4248-85A4-8EB419AEB4DD}" srcOrd="3" destOrd="0" parTransId="{0D961ECA-204B-4E73-99F3-9D025B2E93C3}" sibTransId="{E2136A88-AC5D-4210-A3E4-30ECF5FFCBBC}"/>
    <dgm:cxn modelId="{11ADBB96-1733-49C6-8BBB-A7555971E553}" type="presOf" srcId="{395F9678-1B28-4C48-91D7-516F9FED3756}" destId="{B8DB8D32-B59E-4F07-9803-CCAC1D305B26}" srcOrd="0" destOrd="4" presId="urn:microsoft.com/office/officeart/2005/8/layout/hList6"/>
    <dgm:cxn modelId="{120CD996-4702-467D-8357-F7D4F5DDAC28}" srcId="{C2DDE33E-514D-4DC1-BDAD-35AADE1EEB6E}" destId="{9A644DEE-1A99-43F3-8E2C-B01416426C32}" srcOrd="4" destOrd="0" parTransId="{C7F8F849-B4FE-42D1-9CD5-01BAD8B024C1}" sibTransId="{3D8F9302-AC93-42D4-B715-4A5A773C6063}"/>
    <dgm:cxn modelId="{2747C3A1-312D-4DA3-B7A1-2D0123AD8A2B}" srcId="{2761EA41-2AFE-4248-85A4-8EB419AEB4DD}" destId="{BA3E5BD7-216A-4445-A80E-469FC7BDE2D6}" srcOrd="4" destOrd="0" parTransId="{FFB209AF-01D2-4240-A3B4-7B1F5BC5D7EF}" sibTransId="{DAD2479D-6340-41AA-850E-71296CDE0359}"/>
    <dgm:cxn modelId="{C737CFA2-A8C1-45A7-83F3-E2093F097C35}" srcId="{2761EA41-2AFE-4248-85A4-8EB419AEB4DD}" destId="{F8B934BE-03F4-43B0-A1BE-C727882AC57E}" srcOrd="5" destOrd="0" parTransId="{B6903FE5-58CF-4794-B66A-AF3868F6D10D}" sibTransId="{20EAC614-0074-4884-BECE-65F4F6416D1A}"/>
    <dgm:cxn modelId="{D6834AA6-4A30-427E-80FD-8EB7EAE48E01}" srcId="{0EDD6007-817D-44CD-ABC5-3A6E29D75AB3}" destId="{3B97FEE2-64BF-4666-A137-B9F2043EDFBC}" srcOrd="4" destOrd="0" parTransId="{B5620DFA-B92D-4F48-A1B1-619BAA4B170A}" sibTransId="{E4B1057B-597D-4C4C-9F19-376E650DA2C3}"/>
    <dgm:cxn modelId="{9DC652A6-C66B-4531-9369-FAE9F968147C}" srcId="{2761EA41-2AFE-4248-85A4-8EB419AEB4DD}" destId="{9F52D05D-244F-4F8C-AF3E-AA9959B5E39A}" srcOrd="0" destOrd="0" parTransId="{977BE5EF-815A-4E28-94E7-5AF6DF9EA625}" sibTransId="{DBDCB681-58E3-42DC-9829-58C3DD32CDAC}"/>
    <dgm:cxn modelId="{94A42BA7-5054-40B0-B0E5-CBE6E38AF82E}" srcId="{3B97FEE2-64BF-4666-A137-B9F2043EDFBC}" destId="{912F15CC-D3F9-4A25-97E8-DDF80BDDDA42}" srcOrd="2" destOrd="0" parTransId="{291CFD5C-9BE2-40D4-9960-EE0BE47C6DDB}" sibTransId="{0BFD458F-72A7-423A-B86E-295E68350CFD}"/>
    <dgm:cxn modelId="{CB677CA7-BBE9-47D9-891C-BF74446912AA}" srcId="{C2DDE33E-514D-4DC1-BDAD-35AADE1EEB6E}" destId="{0EB206A7-AA51-43CE-98E9-FAD6A3D67C0C}" srcOrd="6" destOrd="0" parTransId="{71A99EF1-A409-4E91-A5C6-A46B02FEFB99}" sibTransId="{6AA240D5-2E4E-46E5-8C37-9A7CB78E8844}"/>
    <dgm:cxn modelId="{95B85AA9-AB57-497F-B0FC-41B20E514AA2}" type="presOf" srcId="{055371BF-CC69-496B-9B76-0B4EB843828C}" destId="{D5775B80-961E-4B7B-97DD-B4A104452C45}" srcOrd="0" destOrd="4" presId="urn:microsoft.com/office/officeart/2005/8/layout/hList6"/>
    <dgm:cxn modelId="{0F6ABAB1-CE7A-4751-9974-E5A8A36501C7}" srcId="{0EDD6007-817D-44CD-ABC5-3A6E29D75AB3}" destId="{C2DDE33E-514D-4DC1-BDAD-35AADE1EEB6E}" srcOrd="0" destOrd="0" parTransId="{8B57FA7C-6D03-4161-8664-000A5F7228AB}" sibTransId="{15A7616E-6733-4EAF-AF8C-FFDFC2C78C72}"/>
    <dgm:cxn modelId="{92C0E8B2-11F0-46D4-9632-9B8BB5A26BBF}" type="presOf" srcId="{9B087646-B981-4CC6-9CE3-97461A658144}" destId="{5B154A46-EC78-459D-BAFC-EAF18E48B1FC}" srcOrd="0" destOrd="2" presId="urn:microsoft.com/office/officeart/2005/8/layout/hList6"/>
    <dgm:cxn modelId="{907FF1B2-455B-4F9E-AD70-17CFD246F278}" srcId="{3B97FEE2-64BF-4666-A137-B9F2043EDFBC}" destId="{A177B1BA-4437-4D66-A9B4-83AD363DBE8F}" srcOrd="4" destOrd="0" parTransId="{1DCB3D20-60BB-451B-952A-573990B58A5A}" sibTransId="{017A530C-ED52-401C-AE1C-14A8F0418ABA}"/>
    <dgm:cxn modelId="{EFC319B8-6117-4BFC-8EB2-D747E8C1441B}" type="presOf" srcId="{54648615-6A5D-4FD2-844E-04F1C4CE8DFE}" destId="{7B33378B-6971-408E-8075-75D639C2F5C6}" srcOrd="0" destOrd="4" presId="urn:microsoft.com/office/officeart/2005/8/layout/hList6"/>
    <dgm:cxn modelId="{D853F9B9-9535-4B30-AA27-DDAF2504D4B0}" type="presOf" srcId="{1453EBA0-06CF-4B06-A822-B5A340F853A6}" destId="{D5775B80-961E-4B7B-97DD-B4A104452C45}" srcOrd="0" destOrd="3" presId="urn:microsoft.com/office/officeart/2005/8/layout/hList6"/>
    <dgm:cxn modelId="{E2A2DEBC-39A1-45BA-AC29-420D2094C78E}" srcId="{3B97FEE2-64BF-4666-A137-B9F2043EDFBC}" destId="{CAD4DECA-9ABB-46FF-95DD-0760F6C2C403}" srcOrd="0" destOrd="0" parTransId="{1C3B7C09-97A5-4ED7-8E93-310F65E3840B}" sibTransId="{4682D5DD-8084-46D6-A2F6-CCC9C6826C4C}"/>
    <dgm:cxn modelId="{56D609BD-82BE-4063-A87A-0BBD8A665B0B}" type="presOf" srcId="{9A644DEE-1A99-43F3-8E2C-B01416426C32}" destId="{7B33378B-6971-408E-8075-75D639C2F5C6}" srcOrd="0" destOrd="5" presId="urn:microsoft.com/office/officeart/2005/8/layout/hList6"/>
    <dgm:cxn modelId="{21FC87C5-542E-491D-9F07-BE16FB191C41}" srcId="{1A405BF8-601E-4A5E-998B-4E3A21B4BF21}" destId="{61A80F6F-CF41-4D3A-A72F-587E438ED69D}" srcOrd="3" destOrd="0" parTransId="{3322F9AA-8C14-43AF-BE80-31E4135F2560}" sibTransId="{CBE467E0-DAB5-4895-B193-C89951308870}"/>
    <dgm:cxn modelId="{B91032CD-24C5-4953-8CC2-A13C5219E836}" type="presOf" srcId="{A4F6BF35-906C-4AE6-ADED-88716B0D6DF5}" destId="{B8DB8D32-B59E-4F07-9803-CCAC1D305B26}" srcOrd="0" destOrd="7" presId="urn:microsoft.com/office/officeart/2005/8/layout/hList6"/>
    <dgm:cxn modelId="{670632D7-AA37-433B-A4A3-EE0726886CC7}" type="presOf" srcId="{C2DB8792-68F5-456B-A28B-5E3A602CA426}" destId="{2788BBD3-3151-4874-AC5B-434AC8A0D244}" srcOrd="0" destOrd="2" presId="urn:microsoft.com/office/officeart/2005/8/layout/hList6"/>
    <dgm:cxn modelId="{1C5EEFE0-2D01-463D-9335-7D87AF183B96}" type="presOf" srcId="{61A80F6F-CF41-4D3A-A72F-587E438ED69D}" destId="{2788BBD3-3151-4874-AC5B-434AC8A0D244}" srcOrd="0" destOrd="4" presId="urn:microsoft.com/office/officeart/2005/8/layout/hList6"/>
    <dgm:cxn modelId="{009584E3-C34C-4D7F-8F27-FE5C93B43482}" srcId="{1A405BF8-601E-4A5E-998B-4E3A21B4BF21}" destId="{C2DB8792-68F5-456B-A28B-5E3A602CA426}" srcOrd="1" destOrd="0" parTransId="{67CDC848-87D3-4557-B048-9DEFC266004A}" sibTransId="{C7B5AAAC-8F0E-4941-855B-CDFDB4207056}"/>
    <dgm:cxn modelId="{B28F4FE4-6C28-4116-8C2B-E262D4D77486}" type="presOf" srcId="{456BE11F-CBC5-416C-AB3D-E2D71496E189}" destId="{D5775B80-961E-4B7B-97DD-B4A104452C45}" srcOrd="0" destOrd="7" presId="urn:microsoft.com/office/officeart/2005/8/layout/hList6"/>
    <dgm:cxn modelId="{0363C6E5-B7FA-4C20-B2D8-A010BC1AA6F5}" srcId="{3B97FEE2-64BF-4666-A137-B9F2043EDFBC}" destId="{395F9678-1B28-4C48-91D7-516F9FED3756}" srcOrd="3" destOrd="0" parTransId="{4C142EFB-7F2E-4666-92FF-4D84A928985E}" sibTransId="{D65B12CA-111B-408D-B8B1-C059A5AFAB0A}"/>
    <dgm:cxn modelId="{7E0A07EA-CF34-452E-8584-DDBC5090CEB7}" srcId="{3D902B0C-10AC-4F14-8625-6EE4605B6B73}" destId="{6BDFDCB7-5A07-40E4-AFE3-252D17CB1C7C}" srcOrd="4" destOrd="0" parTransId="{1074C26E-8BD9-4F10-B365-D76429A2F42E}" sibTransId="{50C23B0A-3199-4749-8F22-5148DA353FCC}"/>
    <dgm:cxn modelId="{DD28D6EB-44C7-4F0D-96A4-DB9BFE071041}" type="presOf" srcId="{8ECBE1BB-FA22-4611-919F-B6F99727908F}" destId="{2788BBD3-3151-4874-AC5B-434AC8A0D244}" srcOrd="0" destOrd="3" presId="urn:microsoft.com/office/officeart/2005/8/layout/hList6"/>
    <dgm:cxn modelId="{7C5417EF-3757-457E-B139-4118C1421C00}" type="presOf" srcId="{CAD4DECA-9ABB-46FF-95DD-0760F6C2C403}" destId="{B8DB8D32-B59E-4F07-9803-CCAC1D305B26}" srcOrd="0" destOrd="1" presId="urn:microsoft.com/office/officeart/2005/8/layout/hList6"/>
    <dgm:cxn modelId="{F020D7EF-3826-4BEA-8817-25E252F9E330}" type="presOf" srcId="{A177B1BA-4437-4D66-A9B4-83AD363DBE8F}" destId="{B8DB8D32-B59E-4F07-9803-CCAC1D305B26}" srcOrd="0" destOrd="5" presId="urn:microsoft.com/office/officeart/2005/8/layout/hList6"/>
    <dgm:cxn modelId="{C0A7E8EF-95C6-4937-9869-A38907201985}" srcId="{C2DDE33E-514D-4DC1-BDAD-35AADE1EEB6E}" destId="{31C2F0F8-D3EF-4B86-B53F-0A0B7ADF0BAF}" srcOrd="1" destOrd="0" parTransId="{0AEC8516-235D-44B5-AF8B-091E9EA6161D}" sibTransId="{6D9FE9CD-16A7-40CB-A48E-E0E173AAFA95}"/>
    <dgm:cxn modelId="{1D8A9BF1-EC8A-4E81-94A9-8F31F7521A6D}" srcId="{1A405BF8-601E-4A5E-998B-4E3A21B4BF21}" destId="{C12974DA-0445-474C-B84F-77F00F279974}" srcOrd="0" destOrd="0" parTransId="{63B72764-3163-48A7-BE64-81CCFFEFF302}" sibTransId="{DD33A9FB-CDF4-4A61-89A4-90DCFDCE3BB0}"/>
    <dgm:cxn modelId="{E5090AF3-20FE-424F-B81C-AAA4A437DA8D}" type="presOf" srcId="{4E74426C-5EE3-492A-A842-5F68A8FE4FBF}" destId="{B8DB8D32-B59E-4F07-9803-CCAC1D305B26}" srcOrd="0" destOrd="2" presId="urn:microsoft.com/office/officeart/2005/8/layout/hList6"/>
    <dgm:cxn modelId="{C37950FC-AEDD-471E-83ED-92A3985B1654}" srcId="{3D902B0C-10AC-4F14-8625-6EE4605B6B73}" destId="{456BE11F-CBC5-416C-AB3D-E2D71496E189}" srcOrd="6" destOrd="0" parTransId="{C74FCF44-539B-49AB-976F-306DAFBDF077}" sibTransId="{E8FE0615-6570-4651-B8EE-A19F5C15FF43}"/>
    <dgm:cxn modelId="{C1FE6C10-D1D1-40AC-9AE9-E44C8562D778}" type="presParOf" srcId="{D6063118-0979-4FFE-ABB5-C3793D7D8399}" destId="{7B33378B-6971-408E-8075-75D639C2F5C6}" srcOrd="0" destOrd="0" presId="urn:microsoft.com/office/officeart/2005/8/layout/hList6"/>
    <dgm:cxn modelId="{082205AC-0351-4FB9-B3AC-DEE100CB69E5}" type="presParOf" srcId="{D6063118-0979-4FFE-ABB5-C3793D7D8399}" destId="{F2C24C45-1476-483E-893D-1989107961B4}" srcOrd="1" destOrd="0" presId="urn:microsoft.com/office/officeart/2005/8/layout/hList6"/>
    <dgm:cxn modelId="{F858CEB1-5566-46DD-927C-2F4F1CBC33D1}" type="presParOf" srcId="{D6063118-0979-4FFE-ABB5-C3793D7D8399}" destId="{D5775B80-961E-4B7B-97DD-B4A104452C45}" srcOrd="2" destOrd="0" presId="urn:microsoft.com/office/officeart/2005/8/layout/hList6"/>
    <dgm:cxn modelId="{FF19AFCF-8EC7-4783-9280-998DA96CDD48}" type="presParOf" srcId="{D6063118-0979-4FFE-ABB5-C3793D7D8399}" destId="{7C77D374-E230-4CB9-8EE0-002047C38CB6}" srcOrd="3" destOrd="0" presId="urn:microsoft.com/office/officeart/2005/8/layout/hList6"/>
    <dgm:cxn modelId="{E0D151F3-BA36-48DB-AB5B-80A45E901043}" type="presParOf" srcId="{D6063118-0979-4FFE-ABB5-C3793D7D8399}" destId="{2788BBD3-3151-4874-AC5B-434AC8A0D244}" srcOrd="4" destOrd="0" presId="urn:microsoft.com/office/officeart/2005/8/layout/hList6"/>
    <dgm:cxn modelId="{F3380E5C-1E4D-4404-AD49-5D4C33041B20}" type="presParOf" srcId="{D6063118-0979-4FFE-ABB5-C3793D7D8399}" destId="{993F9230-F437-4F3C-9FA2-75A079E75848}" srcOrd="5" destOrd="0" presId="urn:microsoft.com/office/officeart/2005/8/layout/hList6"/>
    <dgm:cxn modelId="{D17FE833-0DD2-470E-B825-0EB8E8509EA3}" type="presParOf" srcId="{D6063118-0979-4FFE-ABB5-C3793D7D8399}" destId="{5B154A46-EC78-459D-BAFC-EAF18E48B1FC}" srcOrd="6" destOrd="0" presId="urn:microsoft.com/office/officeart/2005/8/layout/hList6"/>
    <dgm:cxn modelId="{9FCE7CB5-89D9-42FD-A3AD-F6EF640C0E07}" type="presParOf" srcId="{D6063118-0979-4FFE-ABB5-C3793D7D8399}" destId="{48231088-645B-41F5-AA4C-E3A3AFBAA8A6}" srcOrd="7" destOrd="0" presId="urn:microsoft.com/office/officeart/2005/8/layout/hList6"/>
    <dgm:cxn modelId="{F52A5A22-2C5F-4A9F-9D1C-081357932D69}" type="presParOf" srcId="{D6063118-0979-4FFE-ABB5-C3793D7D8399}" destId="{B8DB8D32-B59E-4F07-9803-CCAC1D305B26}"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11431-4068-4F9D-8849-8DEF18D6DB07}">
      <dsp:nvSpPr>
        <dsp:cNvPr id="0" name=""/>
        <dsp:cNvSpPr/>
      </dsp:nvSpPr>
      <dsp:spPr>
        <a:xfrm>
          <a:off x="267238" y="1396"/>
          <a:ext cx="1338155" cy="1338155"/>
        </a:xfrm>
        <a:prstGeom prst="ellipse">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Risk Management</a:t>
          </a:r>
        </a:p>
      </dsp:txBody>
      <dsp:txXfrm>
        <a:off x="463206" y="197364"/>
        <a:ext cx="946219" cy="946219"/>
      </dsp:txXfrm>
    </dsp:sp>
    <dsp:sp modelId="{5E47FDBC-1F8E-428B-A660-587641D179B4}">
      <dsp:nvSpPr>
        <dsp:cNvPr id="0" name=""/>
        <dsp:cNvSpPr/>
      </dsp:nvSpPr>
      <dsp:spPr>
        <a:xfrm>
          <a:off x="766804" y="1387015"/>
          <a:ext cx="339023" cy="339023"/>
        </a:xfrm>
        <a:prstGeom prst="mathPlus">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11741" y="1516657"/>
        <a:ext cx="249149" cy="79739"/>
      </dsp:txXfrm>
    </dsp:sp>
    <dsp:sp modelId="{9E608DA7-FE42-4B2A-902D-E28EBB2EDD17}">
      <dsp:nvSpPr>
        <dsp:cNvPr id="0" name=""/>
        <dsp:cNvSpPr/>
      </dsp:nvSpPr>
      <dsp:spPr>
        <a:xfrm>
          <a:off x="267238" y="1773502"/>
          <a:ext cx="1338155" cy="1338155"/>
        </a:xfrm>
        <a:prstGeom prst="ellipse">
          <a:avLst/>
        </a:prstGeom>
        <a:solidFill>
          <a:schemeClr val="accent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Procurement</a:t>
          </a:r>
        </a:p>
      </dsp:txBody>
      <dsp:txXfrm>
        <a:off x="463206" y="1969470"/>
        <a:ext cx="946219" cy="946219"/>
      </dsp:txXfrm>
    </dsp:sp>
    <dsp:sp modelId="{66327C97-87F6-4F3E-B34E-C67E0C6D489D}">
      <dsp:nvSpPr>
        <dsp:cNvPr id="0" name=""/>
        <dsp:cNvSpPr/>
      </dsp:nvSpPr>
      <dsp:spPr>
        <a:xfrm>
          <a:off x="1693072" y="1447805"/>
          <a:ext cx="185878" cy="217442"/>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693072" y="1491293"/>
        <a:ext cx="130115" cy="130466"/>
      </dsp:txXfrm>
    </dsp:sp>
    <dsp:sp modelId="{F736F7EA-3496-4AE8-9D7B-8C74B4D5A35C}">
      <dsp:nvSpPr>
        <dsp:cNvPr id="0" name=""/>
        <dsp:cNvSpPr/>
      </dsp:nvSpPr>
      <dsp:spPr>
        <a:xfrm>
          <a:off x="1956108" y="857150"/>
          <a:ext cx="1398752" cy="139875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RFP/RFQ</a:t>
          </a:r>
        </a:p>
      </dsp:txBody>
      <dsp:txXfrm>
        <a:off x="2160950" y="1061992"/>
        <a:ext cx="989068" cy="989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E3252-8D2F-4B12-B9A0-C7621D8C96E5}">
      <dsp:nvSpPr>
        <dsp:cNvPr id="0" name=""/>
        <dsp:cNvSpPr/>
      </dsp:nvSpPr>
      <dsp:spPr>
        <a:xfrm rot="16200000">
          <a:off x="488372" y="-488372"/>
          <a:ext cx="1758142" cy="2734887"/>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Insurance Procurement</a:t>
          </a:r>
        </a:p>
      </dsp:txBody>
      <dsp:txXfrm rot="5400000">
        <a:off x="0" y="0"/>
        <a:ext cx="2734887" cy="1318606"/>
      </dsp:txXfrm>
    </dsp:sp>
    <dsp:sp modelId="{B369CBB5-9CD5-4B91-A097-CA70B2207802}">
      <dsp:nvSpPr>
        <dsp:cNvPr id="0" name=""/>
        <dsp:cNvSpPr/>
      </dsp:nvSpPr>
      <dsp:spPr>
        <a:xfrm>
          <a:off x="2734887" y="0"/>
          <a:ext cx="2734887" cy="1758142"/>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Claims Advocacy</a:t>
          </a:r>
        </a:p>
      </dsp:txBody>
      <dsp:txXfrm>
        <a:off x="2734887" y="0"/>
        <a:ext cx="2734887" cy="1318606"/>
      </dsp:txXfrm>
    </dsp:sp>
    <dsp:sp modelId="{5D1B621A-5406-4193-88F9-BFF46140EE08}">
      <dsp:nvSpPr>
        <dsp:cNvPr id="0" name=""/>
        <dsp:cNvSpPr/>
      </dsp:nvSpPr>
      <dsp:spPr>
        <a:xfrm rot="10800000">
          <a:off x="0" y="1758142"/>
          <a:ext cx="2734887" cy="1758142"/>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Risk Management Consulting</a:t>
          </a:r>
        </a:p>
      </dsp:txBody>
      <dsp:txXfrm rot="10800000">
        <a:off x="0" y="2197677"/>
        <a:ext cx="2734887" cy="1318606"/>
      </dsp:txXfrm>
    </dsp:sp>
    <dsp:sp modelId="{F3DB6CE1-D299-4D1B-9BE5-9EF061E38E36}">
      <dsp:nvSpPr>
        <dsp:cNvPr id="0" name=""/>
        <dsp:cNvSpPr/>
      </dsp:nvSpPr>
      <dsp:spPr>
        <a:xfrm rot="5400000">
          <a:off x="3223259" y="1269769"/>
          <a:ext cx="1758142" cy="2734887"/>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Loss Control and Safety</a:t>
          </a:r>
        </a:p>
      </dsp:txBody>
      <dsp:txXfrm rot="-5400000">
        <a:off x="2734887" y="2197677"/>
        <a:ext cx="2734887" cy="1318606"/>
      </dsp:txXfrm>
    </dsp:sp>
    <dsp:sp modelId="{72352BC4-D62A-47AE-AC40-9EB419B8AFC8}">
      <dsp:nvSpPr>
        <dsp:cNvPr id="0" name=""/>
        <dsp:cNvSpPr/>
      </dsp:nvSpPr>
      <dsp:spPr>
        <a:xfrm>
          <a:off x="1914420" y="1318606"/>
          <a:ext cx="1640932" cy="879071"/>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a:glow rad="63500">
            <a:schemeClr val="accent1">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Stewardship</a:t>
          </a:r>
        </a:p>
      </dsp:txBody>
      <dsp:txXfrm>
        <a:off x="1957333" y="1361519"/>
        <a:ext cx="1555106" cy="7932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3378B-6971-408E-8075-75D639C2F5C6}">
      <dsp:nvSpPr>
        <dsp:cNvPr id="0" name=""/>
        <dsp:cNvSpPr/>
      </dsp:nvSpPr>
      <dsp:spPr>
        <a:xfrm rot="16200000">
          <a:off x="-1428203" y="1432439"/>
          <a:ext cx="4351338" cy="1486458"/>
        </a:xfrm>
        <a:prstGeom prst="flowChartManualOperati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t" anchorCtr="0">
          <a:noAutofit/>
        </a:bodyPr>
        <a:lstStyle/>
        <a:p>
          <a:pPr marL="0" lvl="0" indent="0" algn="l" defTabSz="711200">
            <a:lnSpc>
              <a:spcPct val="90000"/>
            </a:lnSpc>
            <a:spcBef>
              <a:spcPct val="0"/>
            </a:spcBef>
            <a:spcAft>
              <a:spcPct val="35000"/>
            </a:spcAft>
            <a:buNone/>
          </a:pPr>
          <a:r>
            <a:rPr lang="en-US" sz="1600" b="1" kern="1200" dirty="0"/>
            <a:t>Insurance Placement</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Program design</a:t>
          </a:r>
        </a:p>
        <a:p>
          <a:pPr marL="114300" lvl="1" indent="-114300" algn="l" defTabSz="533400">
            <a:lnSpc>
              <a:spcPct val="90000"/>
            </a:lnSpc>
            <a:spcBef>
              <a:spcPct val="0"/>
            </a:spcBef>
            <a:spcAft>
              <a:spcPct val="15000"/>
            </a:spcAft>
            <a:buChar char="•"/>
          </a:pPr>
          <a:r>
            <a:rPr lang="en-US" sz="1200" kern="1200" dirty="0"/>
            <a:t>Coverage recommendations</a:t>
          </a:r>
        </a:p>
        <a:p>
          <a:pPr marL="114300" lvl="1" indent="-114300" algn="l" defTabSz="533400">
            <a:lnSpc>
              <a:spcPct val="90000"/>
            </a:lnSpc>
            <a:spcBef>
              <a:spcPct val="0"/>
            </a:spcBef>
            <a:spcAft>
              <a:spcPct val="15000"/>
            </a:spcAft>
            <a:buChar char="•"/>
          </a:pPr>
          <a:r>
            <a:rPr lang="en-US" sz="1200" kern="1200" dirty="0"/>
            <a:t>Submission Development</a:t>
          </a:r>
        </a:p>
        <a:p>
          <a:pPr marL="114300" lvl="1" indent="-114300" algn="l" defTabSz="533400">
            <a:lnSpc>
              <a:spcPct val="90000"/>
            </a:lnSpc>
            <a:spcBef>
              <a:spcPct val="0"/>
            </a:spcBef>
            <a:spcAft>
              <a:spcPct val="15000"/>
            </a:spcAft>
            <a:buChar char="•"/>
          </a:pPr>
          <a:r>
            <a:rPr lang="en-US" sz="1200" kern="1200" dirty="0"/>
            <a:t>Market negotiation</a:t>
          </a:r>
        </a:p>
        <a:p>
          <a:pPr marL="114300" lvl="1" indent="-114300" algn="l" defTabSz="533400">
            <a:lnSpc>
              <a:spcPct val="90000"/>
            </a:lnSpc>
            <a:spcBef>
              <a:spcPct val="0"/>
            </a:spcBef>
            <a:spcAft>
              <a:spcPct val="15000"/>
            </a:spcAft>
            <a:buChar char="•"/>
          </a:pPr>
          <a:r>
            <a:rPr lang="en-US" sz="1200" kern="1200" dirty="0"/>
            <a:t>Benchmarking</a:t>
          </a:r>
        </a:p>
        <a:p>
          <a:pPr marL="114300" lvl="1" indent="-114300" algn="l" defTabSz="533400">
            <a:lnSpc>
              <a:spcPct val="90000"/>
            </a:lnSpc>
            <a:spcBef>
              <a:spcPct val="0"/>
            </a:spcBef>
            <a:spcAft>
              <a:spcPct val="15000"/>
            </a:spcAft>
            <a:buChar char="•"/>
          </a:pPr>
          <a:r>
            <a:rPr lang="en-US" sz="1200" kern="1200" dirty="0"/>
            <a:t>Gap analyses</a:t>
          </a:r>
        </a:p>
      </dsp:txBody>
      <dsp:txXfrm rot="5400000">
        <a:off x="4237" y="870267"/>
        <a:ext cx="1486458" cy="2610802"/>
      </dsp:txXfrm>
    </dsp:sp>
    <dsp:sp modelId="{D5775B80-961E-4B7B-97DD-B4A104452C45}">
      <dsp:nvSpPr>
        <dsp:cNvPr id="0" name=""/>
        <dsp:cNvSpPr/>
      </dsp:nvSpPr>
      <dsp:spPr>
        <a:xfrm rot="16200000">
          <a:off x="169738" y="1432439"/>
          <a:ext cx="4351338" cy="1486458"/>
        </a:xfrm>
        <a:prstGeom prst="flowChartManualOperation">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t" anchorCtr="0">
          <a:noAutofit/>
        </a:bodyPr>
        <a:lstStyle/>
        <a:p>
          <a:pPr marL="0" lvl="0" indent="0" algn="l" defTabSz="711200">
            <a:lnSpc>
              <a:spcPct val="90000"/>
            </a:lnSpc>
            <a:spcBef>
              <a:spcPct val="0"/>
            </a:spcBef>
            <a:spcAft>
              <a:spcPct val="35000"/>
            </a:spcAft>
            <a:buNone/>
          </a:pPr>
          <a:r>
            <a:rPr lang="en-US" sz="1600" b="1" kern="1200" dirty="0"/>
            <a:t>Claims Advocacy</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Loss trending and analysis</a:t>
          </a:r>
        </a:p>
        <a:p>
          <a:pPr marL="114300" lvl="1" indent="-114300" algn="l" defTabSz="533400">
            <a:lnSpc>
              <a:spcPct val="90000"/>
            </a:lnSpc>
            <a:spcBef>
              <a:spcPct val="0"/>
            </a:spcBef>
            <a:spcAft>
              <a:spcPct val="15000"/>
            </a:spcAft>
            <a:buChar char="•"/>
          </a:pPr>
          <a:r>
            <a:rPr lang="en-US" sz="1200" kern="1200" dirty="0"/>
            <a:t>Loss consultation</a:t>
          </a:r>
        </a:p>
        <a:p>
          <a:pPr marL="114300" lvl="1" indent="-114300" algn="l" defTabSz="533400">
            <a:lnSpc>
              <a:spcPct val="90000"/>
            </a:lnSpc>
            <a:spcBef>
              <a:spcPct val="0"/>
            </a:spcBef>
            <a:spcAft>
              <a:spcPct val="15000"/>
            </a:spcAft>
            <a:buChar char="•"/>
          </a:pPr>
          <a:r>
            <a:rPr lang="en-US" sz="1200" kern="1200" dirty="0"/>
            <a:t>Claim reviews</a:t>
          </a:r>
        </a:p>
        <a:p>
          <a:pPr marL="114300" lvl="1" indent="-114300" algn="l" defTabSz="533400">
            <a:lnSpc>
              <a:spcPct val="90000"/>
            </a:lnSpc>
            <a:spcBef>
              <a:spcPct val="0"/>
            </a:spcBef>
            <a:spcAft>
              <a:spcPct val="15000"/>
            </a:spcAft>
            <a:buChar char="•"/>
          </a:pPr>
          <a:r>
            <a:rPr lang="en-US" sz="1200" kern="1200" dirty="0"/>
            <a:t>Claim negotiations</a:t>
          </a:r>
        </a:p>
        <a:p>
          <a:pPr marL="114300" lvl="1" indent="-114300" algn="l" defTabSz="533400">
            <a:lnSpc>
              <a:spcPct val="90000"/>
            </a:lnSpc>
            <a:spcBef>
              <a:spcPct val="0"/>
            </a:spcBef>
            <a:spcAft>
              <a:spcPct val="15000"/>
            </a:spcAft>
            <a:buChar char="•"/>
          </a:pPr>
          <a:r>
            <a:rPr lang="en-US" sz="1200" kern="1200" dirty="0"/>
            <a:t>TPA Oversight</a:t>
          </a:r>
        </a:p>
        <a:p>
          <a:pPr marL="114300" lvl="1" indent="-114300" algn="l" defTabSz="533400">
            <a:lnSpc>
              <a:spcPct val="90000"/>
            </a:lnSpc>
            <a:spcBef>
              <a:spcPct val="0"/>
            </a:spcBef>
            <a:spcAft>
              <a:spcPct val="15000"/>
            </a:spcAft>
            <a:buChar char="•"/>
          </a:pPr>
          <a:endParaRPr lang="en-US" sz="1200" kern="1200" dirty="0"/>
        </a:p>
      </dsp:txBody>
      <dsp:txXfrm rot="5400000">
        <a:off x="1602178" y="870267"/>
        <a:ext cx="1486458" cy="2610802"/>
      </dsp:txXfrm>
    </dsp:sp>
    <dsp:sp modelId="{2788BBD3-3151-4874-AC5B-434AC8A0D244}">
      <dsp:nvSpPr>
        <dsp:cNvPr id="0" name=""/>
        <dsp:cNvSpPr/>
      </dsp:nvSpPr>
      <dsp:spPr>
        <a:xfrm rot="16200000">
          <a:off x="1767680" y="1432439"/>
          <a:ext cx="4351338" cy="1486458"/>
        </a:xfrm>
        <a:prstGeom prst="flowChartManualOperati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t" anchorCtr="0">
          <a:noAutofit/>
        </a:bodyPr>
        <a:lstStyle/>
        <a:p>
          <a:pPr marL="0" lvl="0" indent="0" algn="l" defTabSz="711200">
            <a:lnSpc>
              <a:spcPct val="90000"/>
            </a:lnSpc>
            <a:spcBef>
              <a:spcPct val="0"/>
            </a:spcBef>
            <a:spcAft>
              <a:spcPct val="35000"/>
            </a:spcAft>
            <a:buNone/>
          </a:pPr>
          <a:r>
            <a:rPr lang="en-US" sz="1600" b="1" kern="1200" dirty="0"/>
            <a:t>Loss Control and Safety</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Risk assessments</a:t>
          </a:r>
        </a:p>
        <a:p>
          <a:pPr marL="114300" lvl="1" indent="-114300" algn="l" defTabSz="533400">
            <a:lnSpc>
              <a:spcPct val="90000"/>
            </a:lnSpc>
            <a:spcBef>
              <a:spcPct val="0"/>
            </a:spcBef>
            <a:spcAft>
              <a:spcPct val="15000"/>
            </a:spcAft>
            <a:buChar char="•"/>
          </a:pPr>
          <a:r>
            <a:rPr lang="en-US" sz="1200" kern="1200" dirty="0"/>
            <a:t>Risk/Safety educational consulting</a:t>
          </a:r>
        </a:p>
        <a:p>
          <a:pPr marL="114300" lvl="1" indent="-114300" algn="l" defTabSz="533400">
            <a:lnSpc>
              <a:spcPct val="90000"/>
            </a:lnSpc>
            <a:spcBef>
              <a:spcPct val="0"/>
            </a:spcBef>
            <a:spcAft>
              <a:spcPct val="15000"/>
            </a:spcAft>
            <a:buChar char="•"/>
          </a:pPr>
          <a:r>
            <a:rPr lang="en-US" sz="1200" kern="1200" dirty="0"/>
            <a:t>Fleet safety</a:t>
          </a:r>
        </a:p>
        <a:p>
          <a:pPr marL="114300" lvl="1" indent="-114300" algn="l" defTabSz="533400">
            <a:lnSpc>
              <a:spcPct val="90000"/>
            </a:lnSpc>
            <a:spcBef>
              <a:spcPct val="0"/>
            </a:spcBef>
            <a:spcAft>
              <a:spcPct val="15000"/>
            </a:spcAft>
            <a:buChar char="•"/>
          </a:pPr>
          <a:r>
            <a:rPr lang="en-US" sz="1200" kern="1200" dirty="0"/>
            <a:t>Coordinate carrier resources</a:t>
          </a:r>
        </a:p>
      </dsp:txBody>
      <dsp:txXfrm rot="5400000">
        <a:off x="3200120" y="870267"/>
        <a:ext cx="1486458" cy="2610802"/>
      </dsp:txXfrm>
    </dsp:sp>
    <dsp:sp modelId="{5B154A46-EC78-459D-BAFC-EAF18E48B1FC}">
      <dsp:nvSpPr>
        <dsp:cNvPr id="0" name=""/>
        <dsp:cNvSpPr/>
      </dsp:nvSpPr>
      <dsp:spPr>
        <a:xfrm rot="16200000">
          <a:off x="3365623" y="1432439"/>
          <a:ext cx="4351338" cy="1486458"/>
        </a:xfrm>
        <a:prstGeom prst="flowChartManualOperati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t" anchorCtr="0">
          <a:noAutofit/>
        </a:bodyPr>
        <a:lstStyle/>
        <a:p>
          <a:pPr marL="0" lvl="0" indent="0" algn="l" defTabSz="711200">
            <a:lnSpc>
              <a:spcPct val="90000"/>
            </a:lnSpc>
            <a:spcBef>
              <a:spcPct val="0"/>
            </a:spcBef>
            <a:spcAft>
              <a:spcPct val="35000"/>
            </a:spcAft>
            <a:buNone/>
          </a:pPr>
          <a:r>
            <a:rPr lang="en-US" sz="1600" b="1" kern="1200" dirty="0"/>
            <a:t>Risk </a:t>
          </a:r>
          <a:r>
            <a:rPr lang="en-US" sz="1600" b="1" kern="1200" dirty="0" err="1"/>
            <a:t>Mgmt</a:t>
          </a:r>
          <a:r>
            <a:rPr lang="en-US" sz="1600" b="1" kern="1200" dirty="0"/>
            <a:t> Services</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TCOR calculations</a:t>
          </a:r>
        </a:p>
        <a:p>
          <a:pPr marL="114300" lvl="1" indent="-114300" algn="l" defTabSz="533400">
            <a:lnSpc>
              <a:spcPct val="90000"/>
            </a:lnSpc>
            <a:spcBef>
              <a:spcPct val="0"/>
            </a:spcBef>
            <a:spcAft>
              <a:spcPct val="15000"/>
            </a:spcAft>
            <a:buChar char="•"/>
          </a:pPr>
          <a:r>
            <a:rPr lang="en-US" sz="1200" kern="1200" dirty="0"/>
            <a:t>Premium allocations</a:t>
          </a:r>
        </a:p>
        <a:p>
          <a:pPr marL="114300" lvl="1" indent="-114300" algn="l" defTabSz="533400">
            <a:lnSpc>
              <a:spcPct val="90000"/>
            </a:lnSpc>
            <a:spcBef>
              <a:spcPct val="0"/>
            </a:spcBef>
            <a:spcAft>
              <a:spcPct val="15000"/>
            </a:spcAft>
            <a:buChar char="•"/>
          </a:pPr>
          <a:r>
            <a:rPr lang="en-US" sz="1200" kern="1200" dirty="0"/>
            <a:t>Risk profile improvement</a:t>
          </a:r>
        </a:p>
        <a:p>
          <a:pPr marL="114300" lvl="1" indent="-114300" algn="l" defTabSz="533400">
            <a:lnSpc>
              <a:spcPct val="90000"/>
            </a:lnSpc>
            <a:spcBef>
              <a:spcPct val="0"/>
            </a:spcBef>
            <a:spcAft>
              <a:spcPct val="15000"/>
            </a:spcAft>
            <a:buChar char="•"/>
          </a:pPr>
          <a:r>
            <a:rPr lang="en-US" sz="1200" kern="1200" dirty="0"/>
            <a:t>Contract review</a:t>
          </a:r>
        </a:p>
        <a:p>
          <a:pPr marL="114300" lvl="1" indent="-114300" algn="l" defTabSz="533400">
            <a:lnSpc>
              <a:spcPct val="90000"/>
            </a:lnSpc>
            <a:spcBef>
              <a:spcPct val="0"/>
            </a:spcBef>
            <a:spcAft>
              <a:spcPct val="15000"/>
            </a:spcAft>
            <a:buChar char="•"/>
          </a:pPr>
          <a:endParaRPr lang="en-US" sz="1200" kern="1200" dirty="0"/>
        </a:p>
      </dsp:txBody>
      <dsp:txXfrm rot="5400000">
        <a:off x="4798063" y="870267"/>
        <a:ext cx="1486458" cy="2610802"/>
      </dsp:txXfrm>
    </dsp:sp>
    <dsp:sp modelId="{B8DB8D32-B59E-4F07-9803-CCAC1D305B26}">
      <dsp:nvSpPr>
        <dsp:cNvPr id="0" name=""/>
        <dsp:cNvSpPr/>
      </dsp:nvSpPr>
      <dsp:spPr>
        <a:xfrm rot="16200000">
          <a:off x="4963565" y="1432439"/>
          <a:ext cx="4351338" cy="148645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t" anchorCtr="0">
          <a:noAutofit/>
        </a:bodyPr>
        <a:lstStyle/>
        <a:p>
          <a:pPr marL="0" lvl="0" indent="0" algn="l" defTabSz="711200">
            <a:lnSpc>
              <a:spcPct val="90000"/>
            </a:lnSpc>
            <a:spcBef>
              <a:spcPct val="0"/>
            </a:spcBef>
            <a:spcAft>
              <a:spcPct val="35000"/>
            </a:spcAft>
            <a:buNone/>
          </a:pPr>
          <a:r>
            <a:rPr lang="en-US" sz="1600" b="1" kern="1200" dirty="0"/>
            <a:t>Account Stewardship</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Insurance budgeting &amp; forecasting</a:t>
          </a:r>
        </a:p>
        <a:p>
          <a:pPr marL="114300" lvl="1" indent="-114300" algn="l" defTabSz="533400">
            <a:lnSpc>
              <a:spcPct val="90000"/>
            </a:lnSpc>
            <a:spcBef>
              <a:spcPct val="0"/>
            </a:spcBef>
            <a:spcAft>
              <a:spcPct val="15000"/>
            </a:spcAft>
            <a:buChar char="•"/>
          </a:pPr>
          <a:r>
            <a:rPr lang="en-US" sz="1200" kern="1200" dirty="0"/>
            <a:t>Renewal strategy development</a:t>
          </a:r>
        </a:p>
        <a:p>
          <a:pPr marL="114300" lvl="1" indent="-114300" algn="l" defTabSz="533400">
            <a:lnSpc>
              <a:spcPct val="90000"/>
            </a:lnSpc>
            <a:spcBef>
              <a:spcPct val="0"/>
            </a:spcBef>
            <a:spcAft>
              <a:spcPct val="15000"/>
            </a:spcAft>
            <a:buChar char="•"/>
          </a:pPr>
          <a:r>
            <a:rPr lang="en-US" sz="1200" kern="1200" dirty="0"/>
            <a:t>Board level reports</a:t>
          </a: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rot="5400000">
        <a:off x="6396005" y="870267"/>
        <a:ext cx="1486458" cy="261080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655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74196-02B4-4FB8-A71B-07834DBFEC59}" type="datetimeFigureOut">
              <a:rPr lang="en-US" smtClean="0"/>
              <a:t>10/10/2023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A359B-D0C0-4A00-AA37-D8427F9CF31C}" type="slidenum">
              <a:rPr lang="en-US" smtClean="0"/>
              <a:t>‹#›</a:t>
            </a:fld>
            <a:endParaRPr lang="en-US"/>
          </a:p>
        </p:txBody>
      </p:sp>
    </p:spTree>
    <p:extLst>
      <p:ext uri="{BB962C8B-B14F-4D97-AF65-F5344CB8AC3E}">
        <p14:creationId xmlns:p14="http://schemas.microsoft.com/office/powerpoint/2010/main" val="13163009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5C360F-F7A5-4B89-96B2-DAF960A97E4C}"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14313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54731-9240-4E2D-A6A4-653DD221F565}"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46672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6EFA5-5EC5-4F8E-B192-5D0B12D0A5D4}"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00227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508084"/>
          </a:xfrm>
        </p:spPr>
        <p:txBody>
          <a:bodyPr>
            <a:normAutofit/>
          </a:bodyPr>
          <a:lstStyle>
            <a:lvl1pPr>
              <a:defRPr sz="2400" b="1">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34D82C-AB18-4C8B-897B-D6E05195B929}"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53806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6B21A8-474A-4A8A-BEB5-E8984CBEF2B7}"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276099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FF895-1316-4389-BDF3-E1DBA3452FFB}"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3086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5BECE-CFBB-4448-8269-CC5A75ED96E8}" type="datetime1">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208237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F4E5C3-1EBE-4170-9DE0-18363AA81F4C}" type="datetime1">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42510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312C3-9DA1-4FD9-9E30-CCAC2852D441}" type="datetime1">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07885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F59366-B5B1-44BC-9FBC-D388A350234D}"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65739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FC605E-4731-4A68-8D01-F8F404227445}"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91215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671C-17AC-4726-9CEC-DEFE9FBFD29F}" type="datetime1">
              <a:rPr lang="en-US" smtClean="0"/>
              <a:t>10/10/2023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2956A-57BA-1E41-A8BE-6568AB4F7849}" type="slidenum">
              <a:rPr lang="en-US" smtClean="0"/>
              <a:t>‹#›</a:t>
            </a:fld>
            <a:endParaRPr lang="en-US"/>
          </a:p>
        </p:txBody>
      </p:sp>
    </p:spTree>
    <p:extLst>
      <p:ext uri="{BB962C8B-B14F-4D97-AF65-F5344CB8AC3E}">
        <p14:creationId xmlns:p14="http://schemas.microsoft.com/office/powerpoint/2010/main" val="12327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Matt_Simmons@aj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AA13-22B1-AB41-88F5-C8D91204ACDC}"/>
              </a:ext>
            </a:extLst>
          </p:cNvPr>
          <p:cNvSpPr>
            <a:spLocks noGrp="1"/>
          </p:cNvSpPr>
          <p:nvPr>
            <p:ph type="ctrTitle"/>
          </p:nvPr>
        </p:nvSpPr>
        <p:spPr/>
        <p:txBody>
          <a:bodyPr/>
          <a:lstStyle/>
          <a:p>
            <a:r>
              <a:rPr lang="en-US" dirty="0"/>
              <a:t>Broker RFP</a:t>
            </a:r>
          </a:p>
        </p:txBody>
      </p:sp>
      <p:sp>
        <p:nvSpPr>
          <p:cNvPr id="3" name="Subtitle 2">
            <a:extLst>
              <a:ext uri="{FF2B5EF4-FFF2-40B4-BE49-F238E27FC236}">
                <a16:creationId xmlns:a16="http://schemas.microsoft.com/office/drawing/2014/main" id="{27C8BE99-6F90-0D4F-A0BD-116465B980FC}"/>
              </a:ext>
            </a:extLst>
          </p:cNvPr>
          <p:cNvSpPr>
            <a:spLocks noGrp="1"/>
          </p:cNvSpPr>
          <p:nvPr>
            <p:ph type="subTitle" idx="1"/>
          </p:nvPr>
        </p:nvSpPr>
        <p:spPr/>
        <p:txBody>
          <a:bodyPr/>
          <a:lstStyle/>
          <a:p>
            <a:r>
              <a:rPr lang="en-US" dirty="0"/>
              <a:t>What your broker should do for you</a:t>
            </a:r>
          </a:p>
        </p:txBody>
      </p:sp>
      <p:sp>
        <p:nvSpPr>
          <p:cNvPr id="4" name="TextBox 3"/>
          <p:cNvSpPr txBox="1"/>
          <p:nvPr/>
        </p:nvSpPr>
        <p:spPr>
          <a:xfrm>
            <a:off x="498764" y="4879571"/>
            <a:ext cx="8096596" cy="646331"/>
          </a:xfrm>
          <a:prstGeom prst="rect">
            <a:avLst/>
          </a:prstGeom>
          <a:noFill/>
        </p:spPr>
        <p:txBody>
          <a:bodyPr wrap="square" rtlCol="0">
            <a:spAutoFit/>
          </a:bodyPr>
          <a:lstStyle/>
          <a:p>
            <a:r>
              <a:rPr lang="en-US" dirty="0"/>
              <a:t>Presented by:</a:t>
            </a:r>
          </a:p>
          <a:p>
            <a:r>
              <a:rPr lang="en-US" dirty="0"/>
              <a:t>Matt Simmons | Director – Gallagher Public Sector and K-12 Education Practice</a:t>
            </a:r>
          </a:p>
        </p:txBody>
      </p:sp>
    </p:spTree>
    <p:extLst>
      <p:ext uri="{BB962C8B-B14F-4D97-AF65-F5344CB8AC3E}">
        <p14:creationId xmlns:p14="http://schemas.microsoft.com/office/powerpoint/2010/main" val="160249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096" y="1509741"/>
            <a:ext cx="7886700" cy="4351338"/>
          </a:xfrm>
        </p:spPr>
        <p:txBody>
          <a:bodyPr/>
          <a:lstStyle/>
          <a:p>
            <a:pPr marL="0" indent="0">
              <a:buNone/>
            </a:pPr>
            <a:r>
              <a:rPr lang="en-US" dirty="0">
                <a:solidFill>
                  <a:srgbClr val="525252"/>
                </a:solidFill>
                <a:latin typeface="Arial"/>
                <a:cs typeface="Arial"/>
              </a:rPr>
              <a:t>Clear</a:t>
            </a:r>
            <a:r>
              <a:rPr lang="en-US" spc="-55" dirty="0">
                <a:solidFill>
                  <a:srgbClr val="525252"/>
                </a:solidFill>
                <a:latin typeface="Arial"/>
                <a:cs typeface="Arial"/>
              </a:rPr>
              <a:t> </a:t>
            </a:r>
            <a:r>
              <a:rPr lang="en-US" spc="-10" dirty="0">
                <a:solidFill>
                  <a:srgbClr val="525252"/>
                </a:solidFill>
                <a:latin typeface="Arial"/>
                <a:cs typeface="Arial"/>
              </a:rPr>
              <a:t>evaluation</a:t>
            </a:r>
            <a:r>
              <a:rPr lang="en-US" spc="-60" dirty="0">
                <a:solidFill>
                  <a:srgbClr val="525252"/>
                </a:solidFill>
                <a:latin typeface="Arial"/>
                <a:cs typeface="Arial"/>
              </a:rPr>
              <a:t> </a:t>
            </a:r>
            <a:r>
              <a:rPr lang="en-US" dirty="0">
                <a:solidFill>
                  <a:srgbClr val="525252"/>
                </a:solidFill>
                <a:latin typeface="Arial"/>
                <a:cs typeface="Arial"/>
              </a:rPr>
              <a:t>criteria</a:t>
            </a:r>
            <a:r>
              <a:rPr lang="en-US" spc="-55" dirty="0">
                <a:solidFill>
                  <a:srgbClr val="525252"/>
                </a:solidFill>
                <a:latin typeface="Arial"/>
                <a:cs typeface="Arial"/>
              </a:rPr>
              <a:t> </a:t>
            </a:r>
            <a:r>
              <a:rPr lang="en-US" dirty="0">
                <a:solidFill>
                  <a:srgbClr val="525252"/>
                </a:solidFill>
                <a:latin typeface="Arial"/>
                <a:cs typeface="Arial"/>
              </a:rPr>
              <a:t>and</a:t>
            </a:r>
            <a:r>
              <a:rPr lang="en-US" spc="-35" dirty="0">
                <a:solidFill>
                  <a:srgbClr val="525252"/>
                </a:solidFill>
                <a:latin typeface="Arial"/>
                <a:cs typeface="Arial"/>
              </a:rPr>
              <a:t> </a:t>
            </a:r>
            <a:r>
              <a:rPr lang="en-US" dirty="0">
                <a:solidFill>
                  <a:srgbClr val="525252"/>
                </a:solidFill>
                <a:latin typeface="Arial"/>
                <a:cs typeface="Arial"/>
              </a:rPr>
              <a:t>weighted</a:t>
            </a:r>
            <a:r>
              <a:rPr lang="en-US" spc="-40" dirty="0">
                <a:solidFill>
                  <a:srgbClr val="525252"/>
                </a:solidFill>
                <a:latin typeface="Arial"/>
                <a:cs typeface="Arial"/>
              </a:rPr>
              <a:t> </a:t>
            </a:r>
            <a:r>
              <a:rPr lang="en-US" dirty="0">
                <a:solidFill>
                  <a:srgbClr val="525252"/>
                </a:solidFill>
                <a:latin typeface="Arial"/>
                <a:cs typeface="Arial"/>
              </a:rPr>
              <a:t>scoring</a:t>
            </a:r>
            <a:r>
              <a:rPr lang="en-US" spc="-60" dirty="0">
                <a:solidFill>
                  <a:srgbClr val="525252"/>
                </a:solidFill>
                <a:latin typeface="Arial"/>
                <a:cs typeface="Arial"/>
              </a:rPr>
              <a:t> </a:t>
            </a:r>
            <a:r>
              <a:rPr lang="en-US" dirty="0">
                <a:solidFill>
                  <a:srgbClr val="525252"/>
                </a:solidFill>
                <a:latin typeface="Arial"/>
                <a:cs typeface="Arial"/>
              </a:rPr>
              <a:t>will</a:t>
            </a:r>
            <a:r>
              <a:rPr lang="en-US" spc="-55" dirty="0">
                <a:solidFill>
                  <a:srgbClr val="525252"/>
                </a:solidFill>
                <a:latin typeface="Arial"/>
                <a:cs typeface="Arial"/>
              </a:rPr>
              <a:t> </a:t>
            </a:r>
            <a:r>
              <a:rPr lang="en-US" dirty="0">
                <a:solidFill>
                  <a:srgbClr val="525252"/>
                </a:solidFill>
                <a:latin typeface="Arial"/>
                <a:cs typeface="Arial"/>
              </a:rPr>
              <a:t>“level</a:t>
            </a:r>
            <a:r>
              <a:rPr lang="en-US" spc="-25" dirty="0">
                <a:solidFill>
                  <a:srgbClr val="525252"/>
                </a:solidFill>
                <a:latin typeface="Arial"/>
                <a:cs typeface="Arial"/>
              </a:rPr>
              <a:t> </a:t>
            </a:r>
            <a:r>
              <a:rPr lang="en-US" dirty="0">
                <a:solidFill>
                  <a:srgbClr val="525252"/>
                </a:solidFill>
                <a:latin typeface="Arial"/>
                <a:cs typeface="Arial"/>
              </a:rPr>
              <a:t>the</a:t>
            </a:r>
            <a:r>
              <a:rPr lang="en-US" spc="-40" dirty="0">
                <a:solidFill>
                  <a:srgbClr val="525252"/>
                </a:solidFill>
                <a:latin typeface="Arial"/>
                <a:cs typeface="Arial"/>
              </a:rPr>
              <a:t> </a:t>
            </a:r>
            <a:r>
              <a:rPr lang="en-US" dirty="0">
                <a:solidFill>
                  <a:srgbClr val="525252"/>
                </a:solidFill>
                <a:latin typeface="Arial"/>
                <a:cs typeface="Arial"/>
              </a:rPr>
              <a:t>playing</a:t>
            </a:r>
            <a:r>
              <a:rPr lang="en-US" spc="-40" dirty="0">
                <a:solidFill>
                  <a:srgbClr val="525252"/>
                </a:solidFill>
                <a:latin typeface="Arial"/>
                <a:cs typeface="Arial"/>
              </a:rPr>
              <a:t> </a:t>
            </a:r>
            <a:r>
              <a:rPr lang="en-US" dirty="0">
                <a:solidFill>
                  <a:srgbClr val="525252"/>
                </a:solidFill>
                <a:latin typeface="Arial"/>
                <a:cs typeface="Arial"/>
              </a:rPr>
              <a:t>field”</a:t>
            </a:r>
            <a:r>
              <a:rPr lang="en-US" spc="-40" dirty="0">
                <a:solidFill>
                  <a:srgbClr val="525252"/>
                </a:solidFill>
                <a:latin typeface="Arial"/>
                <a:cs typeface="Arial"/>
              </a:rPr>
              <a:t> </a:t>
            </a:r>
            <a:r>
              <a:rPr lang="en-US" dirty="0">
                <a:solidFill>
                  <a:srgbClr val="525252"/>
                </a:solidFill>
                <a:latin typeface="Arial"/>
                <a:cs typeface="Arial"/>
              </a:rPr>
              <a:t>to</a:t>
            </a:r>
            <a:r>
              <a:rPr lang="en-US" spc="-40" dirty="0">
                <a:solidFill>
                  <a:srgbClr val="525252"/>
                </a:solidFill>
                <a:latin typeface="Arial"/>
                <a:cs typeface="Arial"/>
              </a:rPr>
              <a:t> </a:t>
            </a:r>
            <a:r>
              <a:rPr lang="en-US" spc="-10" dirty="0">
                <a:solidFill>
                  <a:srgbClr val="525252"/>
                </a:solidFill>
                <a:latin typeface="Arial"/>
                <a:cs typeface="Arial"/>
              </a:rPr>
              <a:t>judge </a:t>
            </a:r>
            <a:r>
              <a:rPr lang="en-US" dirty="0">
                <a:solidFill>
                  <a:srgbClr val="525252"/>
                </a:solidFill>
                <a:latin typeface="Arial"/>
                <a:cs typeface="Arial"/>
              </a:rPr>
              <a:t>competitors</a:t>
            </a:r>
            <a:r>
              <a:rPr lang="en-US" spc="-80" dirty="0">
                <a:solidFill>
                  <a:srgbClr val="525252"/>
                </a:solidFill>
                <a:latin typeface="Arial"/>
                <a:cs typeface="Arial"/>
              </a:rPr>
              <a:t> </a:t>
            </a:r>
            <a:r>
              <a:rPr lang="en-US" spc="-10" dirty="0">
                <a:solidFill>
                  <a:srgbClr val="525252"/>
                </a:solidFill>
                <a:latin typeface="Arial"/>
                <a:cs typeface="Arial"/>
              </a:rPr>
              <a:t>fairly. Ask yourselves what is most important in this </a:t>
            </a:r>
            <a:r>
              <a:rPr lang="en-US" spc="-10" dirty="0">
                <a:solidFill>
                  <a:srgbClr val="525252"/>
                </a:solidFill>
                <a:cs typeface="Arial" panose="020B0604020202020204" pitchFamily="34" charset="0"/>
              </a:rPr>
              <a:t>partnership</a:t>
            </a:r>
            <a:r>
              <a:rPr lang="en-US" spc="-10" dirty="0">
                <a:solidFill>
                  <a:srgbClr val="525252"/>
                </a:solidFill>
                <a:latin typeface="Arial"/>
                <a:cs typeface="Arial"/>
              </a:rPr>
              <a:t>.</a:t>
            </a:r>
            <a:endParaRPr lang="en-US" spc="-25" dirty="0">
              <a:solidFill>
                <a:srgbClr val="525252"/>
              </a:solidFill>
              <a:latin typeface="Arial"/>
              <a:cs typeface="Arial"/>
            </a:endParaRPr>
          </a:p>
          <a:p>
            <a:pPr marL="0" indent="0" fontAlgn="t">
              <a:lnSpc>
                <a:spcPct val="100000"/>
              </a:lnSpc>
              <a:spcBef>
                <a:spcPts val="0"/>
              </a:spcBef>
              <a:buClr>
                <a:srgbClr val="0070C0"/>
              </a:buClr>
              <a:buNone/>
            </a:pPr>
            <a:endParaRPr lang="en-US" sz="1600" spc="-25" dirty="0">
              <a:solidFill>
                <a:srgbClr val="525252"/>
              </a:solidFill>
              <a:latin typeface="Arial" panose="020B0604020202020204" pitchFamily="34" charset="0"/>
              <a:cs typeface="Arial" panose="020B0604020202020204" pitchFamily="34" charset="0"/>
            </a:endParaRPr>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Which process is right for my entity?</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Scoring Model</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2824745608"/>
              </p:ext>
            </p:extLst>
          </p:nvPr>
        </p:nvGraphicFramePr>
        <p:xfrm>
          <a:off x="667096" y="2521302"/>
          <a:ext cx="3453594" cy="1476212"/>
        </p:xfrm>
        <a:graphic>
          <a:graphicData uri="http://schemas.openxmlformats.org/drawingml/2006/table">
            <a:tbl>
              <a:tblPr firstRow="1" bandRow="1">
                <a:tableStyleId>{5C22544A-7EE6-4342-B048-85BDC9FD1C3A}</a:tableStyleId>
              </a:tblPr>
              <a:tblGrid>
                <a:gridCol w="1726797">
                  <a:extLst>
                    <a:ext uri="{9D8B030D-6E8A-4147-A177-3AD203B41FA5}">
                      <a16:colId xmlns:a16="http://schemas.microsoft.com/office/drawing/2014/main" val="1059342573"/>
                    </a:ext>
                  </a:extLst>
                </a:gridCol>
                <a:gridCol w="1726797">
                  <a:extLst>
                    <a:ext uri="{9D8B030D-6E8A-4147-A177-3AD203B41FA5}">
                      <a16:colId xmlns:a16="http://schemas.microsoft.com/office/drawing/2014/main" val="1242392584"/>
                    </a:ext>
                  </a:extLst>
                </a:gridCol>
              </a:tblGrid>
              <a:tr h="268784">
                <a:tc>
                  <a:txBody>
                    <a:bodyPr/>
                    <a:lstStyle/>
                    <a:p>
                      <a:r>
                        <a:rPr lang="en-US" sz="1200" dirty="0"/>
                        <a:t>Criteria</a:t>
                      </a:r>
                    </a:p>
                  </a:txBody>
                  <a:tcPr/>
                </a:tc>
                <a:tc>
                  <a:txBody>
                    <a:bodyPr/>
                    <a:lstStyle/>
                    <a:p>
                      <a:r>
                        <a:rPr lang="en-US" sz="1200" dirty="0"/>
                        <a:t>Maximum</a:t>
                      </a:r>
                      <a:r>
                        <a:rPr lang="en-US" sz="1200" baseline="0" dirty="0"/>
                        <a:t> Points</a:t>
                      </a:r>
                      <a:endParaRPr lang="en-US" sz="1200" dirty="0"/>
                    </a:p>
                  </a:txBody>
                  <a:tcPr/>
                </a:tc>
                <a:extLst>
                  <a:ext uri="{0D108BD9-81ED-4DB2-BD59-A6C34878D82A}">
                    <a16:rowId xmlns:a16="http://schemas.microsoft.com/office/drawing/2014/main" val="3891353474"/>
                  </a:ext>
                </a:extLst>
              </a:tr>
              <a:tr h="470372">
                <a:tc>
                  <a:txBody>
                    <a:bodyPr/>
                    <a:lstStyle/>
                    <a:p>
                      <a:r>
                        <a:rPr lang="en-US" sz="1200" dirty="0"/>
                        <a:t>General Qualifications</a:t>
                      </a:r>
                    </a:p>
                  </a:txBody>
                  <a:tcPr/>
                </a:tc>
                <a:tc>
                  <a:txBody>
                    <a:bodyPr/>
                    <a:lstStyle/>
                    <a:p>
                      <a:r>
                        <a:rPr lang="en-US" sz="1200" dirty="0"/>
                        <a:t>20</a:t>
                      </a:r>
                    </a:p>
                  </a:txBody>
                  <a:tcPr/>
                </a:tc>
                <a:extLst>
                  <a:ext uri="{0D108BD9-81ED-4DB2-BD59-A6C34878D82A}">
                    <a16:rowId xmlns:a16="http://schemas.microsoft.com/office/drawing/2014/main" val="643059417"/>
                  </a:ext>
                </a:extLst>
              </a:tr>
              <a:tr h="358546">
                <a:tc>
                  <a:txBody>
                    <a:bodyPr/>
                    <a:lstStyle/>
                    <a:p>
                      <a:r>
                        <a:rPr lang="en-US" sz="1200" dirty="0"/>
                        <a:t>Technical Qualifications and Experience</a:t>
                      </a:r>
                    </a:p>
                  </a:txBody>
                  <a:tcPr/>
                </a:tc>
                <a:tc>
                  <a:txBody>
                    <a:bodyPr/>
                    <a:lstStyle/>
                    <a:p>
                      <a:r>
                        <a:rPr lang="en-US" sz="1200" dirty="0"/>
                        <a:t>70</a:t>
                      </a:r>
                    </a:p>
                  </a:txBody>
                  <a:tcPr/>
                </a:tc>
                <a:extLst>
                  <a:ext uri="{0D108BD9-81ED-4DB2-BD59-A6C34878D82A}">
                    <a16:rowId xmlns:a16="http://schemas.microsoft.com/office/drawing/2014/main" val="1338156101"/>
                  </a:ext>
                </a:extLst>
              </a:tr>
              <a:tr h="268784">
                <a:tc>
                  <a:txBody>
                    <a:bodyPr/>
                    <a:lstStyle/>
                    <a:p>
                      <a:r>
                        <a:rPr lang="en-US" sz="1200" dirty="0"/>
                        <a:t>Compensation</a:t>
                      </a:r>
                    </a:p>
                  </a:txBody>
                  <a:tcPr/>
                </a:tc>
                <a:tc>
                  <a:txBody>
                    <a:bodyPr/>
                    <a:lstStyle/>
                    <a:p>
                      <a:r>
                        <a:rPr lang="en-US" sz="1200" dirty="0"/>
                        <a:t>10</a:t>
                      </a:r>
                    </a:p>
                  </a:txBody>
                  <a:tcPr/>
                </a:tc>
                <a:extLst>
                  <a:ext uri="{0D108BD9-81ED-4DB2-BD59-A6C34878D82A}">
                    <a16:rowId xmlns:a16="http://schemas.microsoft.com/office/drawing/2014/main" val="231435802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66375307"/>
              </p:ext>
            </p:extLst>
          </p:nvPr>
        </p:nvGraphicFramePr>
        <p:xfrm>
          <a:off x="5045481" y="2542410"/>
          <a:ext cx="3342056" cy="1554480"/>
        </p:xfrm>
        <a:graphic>
          <a:graphicData uri="http://schemas.openxmlformats.org/drawingml/2006/table">
            <a:tbl>
              <a:tblPr firstRow="1" bandRow="1">
                <a:tableStyleId>{21E4AEA4-8DFA-4A89-87EB-49C32662AFE0}</a:tableStyleId>
              </a:tblPr>
              <a:tblGrid>
                <a:gridCol w="1671028">
                  <a:extLst>
                    <a:ext uri="{9D8B030D-6E8A-4147-A177-3AD203B41FA5}">
                      <a16:colId xmlns:a16="http://schemas.microsoft.com/office/drawing/2014/main" val="1059342573"/>
                    </a:ext>
                  </a:extLst>
                </a:gridCol>
                <a:gridCol w="1671028">
                  <a:extLst>
                    <a:ext uri="{9D8B030D-6E8A-4147-A177-3AD203B41FA5}">
                      <a16:colId xmlns:a16="http://schemas.microsoft.com/office/drawing/2014/main" val="1242392584"/>
                    </a:ext>
                  </a:extLst>
                </a:gridCol>
              </a:tblGrid>
              <a:tr h="179593">
                <a:tc>
                  <a:txBody>
                    <a:bodyPr/>
                    <a:lstStyle/>
                    <a:p>
                      <a:r>
                        <a:rPr lang="en-US" sz="1200" dirty="0"/>
                        <a:t>Criteria</a:t>
                      </a:r>
                    </a:p>
                  </a:txBody>
                  <a:tcPr/>
                </a:tc>
                <a:tc>
                  <a:txBody>
                    <a:bodyPr/>
                    <a:lstStyle/>
                    <a:p>
                      <a:r>
                        <a:rPr lang="en-US" sz="1200" dirty="0"/>
                        <a:t>Maximum</a:t>
                      </a:r>
                      <a:r>
                        <a:rPr lang="en-US" sz="1200" baseline="0" dirty="0"/>
                        <a:t> Points</a:t>
                      </a:r>
                      <a:endParaRPr lang="en-US" sz="1200" dirty="0"/>
                    </a:p>
                  </a:txBody>
                  <a:tcPr/>
                </a:tc>
                <a:extLst>
                  <a:ext uri="{0D108BD9-81ED-4DB2-BD59-A6C34878D82A}">
                    <a16:rowId xmlns:a16="http://schemas.microsoft.com/office/drawing/2014/main" val="3891353474"/>
                  </a:ext>
                </a:extLst>
              </a:tr>
              <a:tr h="299322">
                <a:tc>
                  <a:txBody>
                    <a:bodyPr/>
                    <a:lstStyle/>
                    <a:p>
                      <a:r>
                        <a:rPr lang="en-US" sz="1200" dirty="0"/>
                        <a:t>Experience</a:t>
                      </a:r>
                      <a:r>
                        <a:rPr lang="en-US" sz="1200" baseline="0" dirty="0"/>
                        <a:t> and Qualifications</a:t>
                      </a:r>
                      <a:endParaRPr lang="en-US" sz="1200" dirty="0"/>
                    </a:p>
                  </a:txBody>
                  <a:tcPr/>
                </a:tc>
                <a:tc>
                  <a:txBody>
                    <a:bodyPr/>
                    <a:lstStyle/>
                    <a:p>
                      <a:r>
                        <a:rPr lang="en-US" sz="1200" dirty="0"/>
                        <a:t>50</a:t>
                      </a:r>
                    </a:p>
                  </a:txBody>
                  <a:tcPr/>
                </a:tc>
                <a:extLst>
                  <a:ext uri="{0D108BD9-81ED-4DB2-BD59-A6C34878D82A}">
                    <a16:rowId xmlns:a16="http://schemas.microsoft.com/office/drawing/2014/main" val="643059417"/>
                  </a:ext>
                </a:extLst>
              </a:tr>
              <a:tr h="179593">
                <a:tc>
                  <a:txBody>
                    <a:bodyPr/>
                    <a:lstStyle/>
                    <a:p>
                      <a:r>
                        <a:rPr lang="en-US" sz="1200" dirty="0"/>
                        <a:t>Scope of Services</a:t>
                      </a:r>
                    </a:p>
                  </a:txBody>
                  <a:tcPr/>
                </a:tc>
                <a:tc>
                  <a:txBody>
                    <a:bodyPr/>
                    <a:lstStyle/>
                    <a:p>
                      <a:r>
                        <a:rPr lang="en-US" sz="1200" dirty="0"/>
                        <a:t>35</a:t>
                      </a:r>
                    </a:p>
                  </a:txBody>
                  <a:tcPr/>
                </a:tc>
                <a:extLst>
                  <a:ext uri="{0D108BD9-81ED-4DB2-BD59-A6C34878D82A}">
                    <a16:rowId xmlns:a16="http://schemas.microsoft.com/office/drawing/2014/main" val="1338156101"/>
                  </a:ext>
                </a:extLst>
              </a:tr>
              <a:tr h="179593">
                <a:tc>
                  <a:txBody>
                    <a:bodyPr/>
                    <a:lstStyle/>
                    <a:p>
                      <a:r>
                        <a:rPr lang="en-US" sz="1200" dirty="0"/>
                        <a:t>Key Personnel</a:t>
                      </a:r>
                    </a:p>
                  </a:txBody>
                  <a:tcPr/>
                </a:tc>
                <a:tc>
                  <a:txBody>
                    <a:bodyPr/>
                    <a:lstStyle/>
                    <a:p>
                      <a:r>
                        <a:rPr lang="en-US" sz="1200" dirty="0"/>
                        <a:t>20</a:t>
                      </a:r>
                    </a:p>
                  </a:txBody>
                  <a:tcPr/>
                </a:tc>
                <a:extLst>
                  <a:ext uri="{0D108BD9-81ED-4DB2-BD59-A6C34878D82A}">
                    <a16:rowId xmlns:a16="http://schemas.microsoft.com/office/drawing/2014/main" val="2314358027"/>
                  </a:ext>
                </a:extLst>
              </a:tr>
              <a:tr h="261747">
                <a:tc>
                  <a:txBody>
                    <a:bodyPr/>
                    <a:lstStyle/>
                    <a:p>
                      <a:r>
                        <a:rPr lang="en-US" sz="1200" dirty="0"/>
                        <a:t>Cost of Services</a:t>
                      </a:r>
                    </a:p>
                  </a:txBody>
                  <a:tcPr/>
                </a:tc>
                <a:tc>
                  <a:txBody>
                    <a:bodyPr/>
                    <a:lstStyle/>
                    <a:p>
                      <a:r>
                        <a:rPr lang="en-US" sz="1200" dirty="0"/>
                        <a:t>15</a:t>
                      </a:r>
                    </a:p>
                  </a:txBody>
                  <a:tcPr/>
                </a:tc>
                <a:extLst>
                  <a:ext uri="{0D108BD9-81ED-4DB2-BD59-A6C34878D82A}">
                    <a16:rowId xmlns:a16="http://schemas.microsoft.com/office/drawing/2014/main" val="412153579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24104100"/>
              </p:ext>
            </p:extLst>
          </p:nvPr>
        </p:nvGraphicFramePr>
        <p:xfrm>
          <a:off x="2853347" y="4306599"/>
          <a:ext cx="3342056" cy="2311002"/>
        </p:xfrm>
        <a:graphic>
          <a:graphicData uri="http://schemas.openxmlformats.org/drawingml/2006/table">
            <a:tbl>
              <a:tblPr firstRow="1" bandRow="1">
                <a:tableStyleId>{93296810-A885-4BE3-A3E7-6D5BEEA58F35}</a:tableStyleId>
              </a:tblPr>
              <a:tblGrid>
                <a:gridCol w="1671028">
                  <a:extLst>
                    <a:ext uri="{9D8B030D-6E8A-4147-A177-3AD203B41FA5}">
                      <a16:colId xmlns:a16="http://schemas.microsoft.com/office/drawing/2014/main" val="1059342573"/>
                    </a:ext>
                  </a:extLst>
                </a:gridCol>
                <a:gridCol w="1671028">
                  <a:extLst>
                    <a:ext uri="{9D8B030D-6E8A-4147-A177-3AD203B41FA5}">
                      <a16:colId xmlns:a16="http://schemas.microsoft.com/office/drawing/2014/main" val="1242392584"/>
                    </a:ext>
                  </a:extLst>
                </a:gridCol>
              </a:tblGrid>
              <a:tr h="179593">
                <a:tc>
                  <a:txBody>
                    <a:bodyPr/>
                    <a:lstStyle/>
                    <a:p>
                      <a:r>
                        <a:rPr lang="en-US" sz="1200" dirty="0"/>
                        <a:t>Criteria</a:t>
                      </a:r>
                    </a:p>
                  </a:txBody>
                  <a:tcPr/>
                </a:tc>
                <a:tc>
                  <a:txBody>
                    <a:bodyPr/>
                    <a:lstStyle/>
                    <a:p>
                      <a:r>
                        <a:rPr lang="en-US" sz="1200" dirty="0"/>
                        <a:t>Maximum</a:t>
                      </a:r>
                      <a:r>
                        <a:rPr lang="en-US" sz="1200" baseline="0" dirty="0"/>
                        <a:t> Points</a:t>
                      </a:r>
                      <a:endParaRPr lang="en-US" sz="1200" dirty="0"/>
                    </a:p>
                  </a:txBody>
                  <a:tcPr/>
                </a:tc>
                <a:extLst>
                  <a:ext uri="{0D108BD9-81ED-4DB2-BD59-A6C34878D82A}">
                    <a16:rowId xmlns:a16="http://schemas.microsoft.com/office/drawing/2014/main" val="3891353474"/>
                  </a:ext>
                </a:extLst>
              </a:tr>
              <a:tr h="299322">
                <a:tc>
                  <a:txBody>
                    <a:bodyPr/>
                    <a:lstStyle/>
                    <a:p>
                      <a:r>
                        <a:rPr lang="en-US" sz="1200" dirty="0"/>
                        <a:t>Scope</a:t>
                      </a:r>
                      <a:r>
                        <a:rPr lang="en-US" sz="1200" baseline="0" dirty="0"/>
                        <a:t> of Services</a:t>
                      </a:r>
                      <a:endParaRPr lang="en-US" sz="1200" dirty="0"/>
                    </a:p>
                  </a:txBody>
                  <a:tcPr/>
                </a:tc>
                <a:tc>
                  <a:txBody>
                    <a:bodyPr/>
                    <a:lstStyle/>
                    <a:p>
                      <a:r>
                        <a:rPr lang="en-US" sz="1200" dirty="0"/>
                        <a:t>25</a:t>
                      </a:r>
                    </a:p>
                  </a:txBody>
                  <a:tcPr/>
                </a:tc>
                <a:extLst>
                  <a:ext uri="{0D108BD9-81ED-4DB2-BD59-A6C34878D82A}">
                    <a16:rowId xmlns:a16="http://schemas.microsoft.com/office/drawing/2014/main" val="643059417"/>
                  </a:ext>
                </a:extLst>
              </a:tr>
              <a:tr h="179593">
                <a:tc>
                  <a:txBody>
                    <a:bodyPr/>
                    <a:lstStyle/>
                    <a:p>
                      <a:r>
                        <a:rPr lang="en-US" sz="1200" dirty="0"/>
                        <a:t>Qualifications</a:t>
                      </a:r>
                      <a:r>
                        <a:rPr lang="en-US" sz="1200" baseline="0" dirty="0"/>
                        <a:t> of the Firm</a:t>
                      </a:r>
                      <a:endParaRPr lang="en-US" sz="1200" dirty="0"/>
                    </a:p>
                  </a:txBody>
                  <a:tcPr/>
                </a:tc>
                <a:tc>
                  <a:txBody>
                    <a:bodyPr/>
                    <a:lstStyle/>
                    <a:p>
                      <a:r>
                        <a:rPr lang="en-US" sz="1200" dirty="0"/>
                        <a:t>10</a:t>
                      </a:r>
                    </a:p>
                  </a:txBody>
                  <a:tcPr/>
                </a:tc>
                <a:extLst>
                  <a:ext uri="{0D108BD9-81ED-4DB2-BD59-A6C34878D82A}">
                    <a16:rowId xmlns:a16="http://schemas.microsoft.com/office/drawing/2014/main" val="1338156101"/>
                  </a:ext>
                </a:extLst>
              </a:tr>
              <a:tr h="179593">
                <a:tc>
                  <a:txBody>
                    <a:bodyPr/>
                    <a:lstStyle/>
                    <a:p>
                      <a:r>
                        <a:rPr lang="en-US" sz="1200" dirty="0"/>
                        <a:t>Qualifications of the assigned team</a:t>
                      </a:r>
                    </a:p>
                  </a:txBody>
                  <a:tcPr/>
                </a:tc>
                <a:tc>
                  <a:txBody>
                    <a:bodyPr/>
                    <a:lstStyle/>
                    <a:p>
                      <a:r>
                        <a:rPr lang="en-US" sz="1200" dirty="0"/>
                        <a:t>20</a:t>
                      </a:r>
                    </a:p>
                  </a:txBody>
                  <a:tcPr/>
                </a:tc>
                <a:extLst>
                  <a:ext uri="{0D108BD9-81ED-4DB2-BD59-A6C34878D82A}">
                    <a16:rowId xmlns:a16="http://schemas.microsoft.com/office/drawing/2014/main" val="2314358027"/>
                  </a:ext>
                </a:extLst>
              </a:tr>
              <a:tr h="261747">
                <a:tc>
                  <a:txBody>
                    <a:bodyPr/>
                    <a:lstStyle/>
                    <a:p>
                      <a:r>
                        <a:rPr lang="en-US" sz="1200" dirty="0"/>
                        <a:t>Compensation</a:t>
                      </a:r>
                    </a:p>
                  </a:txBody>
                  <a:tcPr/>
                </a:tc>
                <a:tc>
                  <a:txBody>
                    <a:bodyPr/>
                    <a:lstStyle/>
                    <a:p>
                      <a:r>
                        <a:rPr lang="en-US" sz="1200" dirty="0"/>
                        <a:t>25</a:t>
                      </a:r>
                    </a:p>
                  </a:txBody>
                  <a:tcPr/>
                </a:tc>
                <a:extLst>
                  <a:ext uri="{0D108BD9-81ED-4DB2-BD59-A6C34878D82A}">
                    <a16:rowId xmlns:a16="http://schemas.microsoft.com/office/drawing/2014/main" val="4121535793"/>
                  </a:ext>
                </a:extLst>
              </a:tr>
              <a:tr h="261747">
                <a:tc>
                  <a:txBody>
                    <a:bodyPr/>
                    <a:lstStyle/>
                    <a:p>
                      <a:r>
                        <a:rPr lang="en-US" sz="1200" dirty="0"/>
                        <a:t>References</a:t>
                      </a:r>
                    </a:p>
                  </a:txBody>
                  <a:tcPr/>
                </a:tc>
                <a:tc>
                  <a:txBody>
                    <a:bodyPr/>
                    <a:lstStyle/>
                    <a:p>
                      <a:r>
                        <a:rPr lang="en-US" sz="1200" dirty="0"/>
                        <a:t>10</a:t>
                      </a:r>
                    </a:p>
                  </a:txBody>
                  <a:tcPr/>
                </a:tc>
                <a:extLst>
                  <a:ext uri="{0D108BD9-81ED-4DB2-BD59-A6C34878D82A}">
                    <a16:rowId xmlns:a16="http://schemas.microsoft.com/office/drawing/2014/main" val="797698863"/>
                  </a:ext>
                </a:extLst>
              </a:tr>
              <a:tr h="261747">
                <a:tc>
                  <a:txBody>
                    <a:bodyPr/>
                    <a:lstStyle/>
                    <a:p>
                      <a:r>
                        <a:rPr lang="en-US" sz="1200" dirty="0"/>
                        <a:t>Stability of firm</a:t>
                      </a:r>
                    </a:p>
                  </a:txBody>
                  <a:tcPr/>
                </a:tc>
                <a:tc>
                  <a:txBody>
                    <a:bodyPr/>
                    <a:lstStyle/>
                    <a:p>
                      <a:r>
                        <a:rPr lang="en-US" sz="1200" dirty="0"/>
                        <a:t>10</a:t>
                      </a:r>
                    </a:p>
                  </a:txBody>
                  <a:tcPr/>
                </a:tc>
                <a:extLst>
                  <a:ext uri="{0D108BD9-81ED-4DB2-BD59-A6C34878D82A}">
                    <a16:rowId xmlns:a16="http://schemas.microsoft.com/office/drawing/2014/main" val="705148419"/>
                  </a:ext>
                </a:extLst>
              </a:tr>
            </a:tbl>
          </a:graphicData>
        </a:graphic>
      </p:graphicFrame>
    </p:spTree>
    <p:extLst>
      <p:ext uri="{BB962C8B-B14F-4D97-AF65-F5344CB8AC3E}">
        <p14:creationId xmlns:p14="http://schemas.microsoft.com/office/powerpoint/2010/main" val="309169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Don’t rush the process</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Timeline</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pic>
        <p:nvPicPr>
          <p:cNvPr id="12" name="object 5"/>
          <p:cNvPicPr/>
          <p:nvPr/>
        </p:nvPicPr>
        <p:blipFill>
          <a:blip r:embed="rId2" cstate="print"/>
          <a:stretch>
            <a:fillRect/>
          </a:stretch>
        </p:blipFill>
        <p:spPr>
          <a:xfrm>
            <a:off x="6358128" y="723478"/>
            <a:ext cx="2492308" cy="5565394"/>
          </a:xfrm>
          <a:prstGeom prst="rect">
            <a:avLst/>
          </a:prstGeom>
        </p:spPr>
      </p:pic>
      <p:sp>
        <p:nvSpPr>
          <p:cNvPr id="13" name="object 6"/>
          <p:cNvSpPr txBox="1"/>
          <p:nvPr/>
        </p:nvSpPr>
        <p:spPr>
          <a:xfrm>
            <a:off x="7301553" y="1238717"/>
            <a:ext cx="95504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Arial"/>
                <a:cs typeface="Arial"/>
              </a:rPr>
              <a:t>RFP</a:t>
            </a:r>
            <a:r>
              <a:rPr sz="1400" spc="-40" dirty="0">
                <a:latin typeface="Arial"/>
                <a:cs typeface="Arial"/>
              </a:rPr>
              <a:t> </a:t>
            </a:r>
            <a:r>
              <a:rPr sz="1400" spc="-10" dirty="0">
                <a:latin typeface="Arial"/>
                <a:cs typeface="Arial"/>
              </a:rPr>
              <a:t>Issued</a:t>
            </a:r>
            <a:endParaRPr sz="1400">
              <a:latin typeface="Arial"/>
              <a:cs typeface="Arial"/>
            </a:endParaRPr>
          </a:p>
        </p:txBody>
      </p:sp>
      <p:sp>
        <p:nvSpPr>
          <p:cNvPr id="14" name="object 7"/>
          <p:cNvSpPr txBox="1"/>
          <p:nvPr/>
        </p:nvSpPr>
        <p:spPr>
          <a:xfrm>
            <a:off x="7120706" y="2093428"/>
            <a:ext cx="49085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Arial"/>
                <a:cs typeface="Arial"/>
              </a:rPr>
              <a:t>Q</a:t>
            </a:r>
            <a:r>
              <a:rPr sz="1400" spc="-10" dirty="0">
                <a:latin typeface="Arial"/>
                <a:cs typeface="Arial"/>
              </a:rPr>
              <a:t> </a:t>
            </a:r>
            <a:r>
              <a:rPr sz="1400" dirty="0">
                <a:latin typeface="Arial"/>
                <a:cs typeface="Arial"/>
              </a:rPr>
              <a:t>&amp;</a:t>
            </a:r>
            <a:r>
              <a:rPr sz="1400" spc="-80" dirty="0">
                <a:latin typeface="Arial"/>
                <a:cs typeface="Arial"/>
              </a:rPr>
              <a:t> </a:t>
            </a:r>
            <a:r>
              <a:rPr sz="1400" spc="-50" dirty="0">
                <a:latin typeface="Arial"/>
                <a:cs typeface="Arial"/>
              </a:rPr>
              <a:t>A</a:t>
            </a:r>
            <a:endParaRPr sz="1400">
              <a:latin typeface="Arial"/>
              <a:cs typeface="Arial"/>
            </a:endParaRPr>
          </a:p>
        </p:txBody>
      </p:sp>
      <p:sp>
        <p:nvSpPr>
          <p:cNvPr id="15" name="object 8"/>
          <p:cNvSpPr txBox="1"/>
          <p:nvPr/>
        </p:nvSpPr>
        <p:spPr>
          <a:xfrm>
            <a:off x="7133533" y="2947757"/>
            <a:ext cx="129032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Arial"/>
                <a:cs typeface="Arial"/>
              </a:rPr>
              <a:t>Responses</a:t>
            </a:r>
            <a:r>
              <a:rPr sz="1400" spc="-35" dirty="0">
                <a:latin typeface="Arial"/>
                <a:cs typeface="Arial"/>
              </a:rPr>
              <a:t> </a:t>
            </a:r>
            <a:r>
              <a:rPr sz="1400" spc="-25" dirty="0">
                <a:latin typeface="Arial"/>
                <a:cs typeface="Arial"/>
              </a:rPr>
              <a:t>Due</a:t>
            </a:r>
            <a:endParaRPr sz="1400">
              <a:latin typeface="Arial"/>
              <a:cs typeface="Arial"/>
            </a:endParaRPr>
          </a:p>
        </p:txBody>
      </p:sp>
      <p:sp>
        <p:nvSpPr>
          <p:cNvPr id="16" name="object 9"/>
          <p:cNvSpPr txBox="1"/>
          <p:nvPr/>
        </p:nvSpPr>
        <p:spPr>
          <a:xfrm>
            <a:off x="6937572" y="3802467"/>
            <a:ext cx="85598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Arial"/>
                <a:cs typeface="Arial"/>
              </a:rPr>
              <a:t>Evaluation</a:t>
            </a:r>
            <a:endParaRPr sz="1400" dirty="0">
              <a:latin typeface="Arial"/>
              <a:cs typeface="Arial"/>
            </a:endParaRPr>
          </a:p>
        </p:txBody>
      </p:sp>
      <p:sp>
        <p:nvSpPr>
          <p:cNvPr id="17" name="object 10"/>
          <p:cNvSpPr txBox="1"/>
          <p:nvPr/>
        </p:nvSpPr>
        <p:spPr>
          <a:xfrm>
            <a:off x="7219258" y="4655906"/>
            <a:ext cx="112331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Arial"/>
                <a:cs typeface="Arial"/>
              </a:rPr>
              <a:t>Oral</a:t>
            </a:r>
            <a:r>
              <a:rPr sz="1400" spc="-25" dirty="0">
                <a:latin typeface="Arial"/>
                <a:cs typeface="Arial"/>
              </a:rPr>
              <a:t> </a:t>
            </a:r>
            <a:r>
              <a:rPr sz="1400" spc="-10" dirty="0">
                <a:latin typeface="Arial"/>
                <a:cs typeface="Arial"/>
              </a:rPr>
              <a:t>Interview</a:t>
            </a:r>
            <a:endParaRPr sz="1400">
              <a:latin typeface="Arial"/>
              <a:cs typeface="Arial"/>
            </a:endParaRPr>
          </a:p>
        </p:txBody>
      </p:sp>
      <p:sp>
        <p:nvSpPr>
          <p:cNvPr id="18" name="object 11"/>
          <p:cNvSpPr txBox="1"/>
          <p:nvPr/>
        </p:nvSpPr>
        <p:spPr>
          <a:xfrm>
            <a:off x="7102418" y="5510185"/>
            <a:ext cx="525780" cy="240029"/>
          </a:xfrm>
          <a:prstGeom prst="rect">
            <a:avLst/>
          </a:prstGeom>
        </p:spPr>
        <p:txBody>
          <a:bodyPr vert="horz" wrap="square" lIns="0" tIns="13335" rIns="0" bIns="0" rtlCol="0">
            <a:spAutoFit/>
          </a:bodyPr>
          <a:lstStyle/>
          <a:p>
            <a:pPr marL="12700">
              <a:lnSpc>
                <a:spcPct val="100000"/>
              </a:lnSpc>
              <a:spcBef>
                <a:spcPts val="105"/>
              </a:spcBef>
            </a:pPr>
            <a:r>
              <a:rPr sz="1400" spc="-10" dirty="0">
                <a:latin typeface="Arial"/>
                <a:cs typeface="Arial"/>
              </a:rPr>
              <a:t>Award</a:t>
            </a:r>
            <a:endParaRPr sz="1400">
              <a:latin typeface="Arial"/>
              <a:cs typeface="Arial"/>
            </a:endParaRPr>
          </a:p>
        </p:txBody>
      </p:sp>
      <p:grpSp>
        <p:nvGrpSpPr>
          <p:cNvPr id="19" name="object 12"/>
          <p:cNvGrpSpPr/>
          <p:nvPr/>
        </p:nvGrpSpPr>
        <p:grpSpPr>
          <a:xfrm>
            <a:off x="5251012" y="1232240"/>
            <a:ext cx="1036955" cy="4625340"/>
            <a:chOff x="413004" y="1054607"/>
            <a:chExt cx="1036955" cy="4625340"/>
          </a:xfrm>
        </p:grpSpPr>
        <p:pic>
          <p:nvPicPr>
            <p:cNvPr id="20" name="object 13"/>
            <p:cNvPicPr/>
            <p:nvPr/>
          </p:nvPicPr>
          <p:blipFill>
            <a:blip r:embed="rId3" cstate="print"/>
            <a:stretch>
              <a:fillRect/>
            </a:stretch>
          </p:blipFill>
          <p:spPr>
            <a:xfrm>
              <a:off x="413004" y="1054607"/>
              <a:ext cx="1036332" cy="4625340"/>
            </a:xfrm>
            <a:prstGeom prst="rect">
              <a:avLst/>
            </a:prstGeom>
          </p:spPr>
        </p:pic>
        <p:pic>
          <p:nvPicPr>
            <p:cNvPr id="21" name="object 14"/>
            <p:cNvPicPr/>
            <p:nvPr/>
          </p:nvPicPr>
          <p:blipFill>
            <a:blip r:embed="rId4" cstate="print"/>
            <a:stretch>
              <a:fillRect/>
            </a:stretch>
          </p:blipFill>
          <p:spPr>
            <a:xfrm>
              <a:off x="684276" y="2468880"/>
              <a:ext cx="560844" cy="1562100"/>
            </a:xfrm>
            <a:prstGeom prst="rect">
              <a:avLst/>
            </a:prstGeom>
          </p:spPr>
        </p:pic>
        <p:pic>
          <p:nvPicPr>
            <p:cNvPr id="22" name="object 15"/>
            <p:cNvPicPr/>
            <p:nvPr/>
          </p:nvPicPr>
          <p:blipFill>
            <a:blip r:embed="rId5" cstate="print"/>
            <a:stretch>
              <a:fillRect/>
            </a:stretch>
          </p:blipFill>
          <p:spPr>
            <a:xfrm>
              <a:off x="466344" y="1078991"/>
              <a:ext cx="934212" cy="4533900"/>
            </a:xfrm>
            <a:prstGeom prst="rect">
              <a:avLst/>
            </a:prstGeom>
          </p:spPr>
        </p:pic>
        <p:sp>
          <p:nvSpPr>
            <p:cNvPr id="23" name="object 16"/>
            <p:cNvSpPr/>
            <p:nvPr/>
          </p:nvSpPr>
          <p:spPr>
            <a:xfrm>
              <a:off x="466344" y="1078991"/>
              <a:ext cx="934719" cy="4533900"/>
            </a:xfrm>
            <a:custGeom>
              <a:avLst/>
              <a:gdLst/>
              <a:ahLst/>
              <a:cxnLst/>
              <a:rect l="l" t="t" r="r" b="b"/>
              <a:pathLst>
                <a:path w="934719" h="4533900">
                  <a:moveTo>
                    <a:pt x="0" y="4066794"/>
                  </a:moveTo>
                  <a:lnTo>
                    <a:pt x="233553" y="4066794"/>
                  </a:lnTo>
                  <a:lnTo>
                    <a:pt x="233553" y="0"/>
                  </a:lnTo>
                  <a:lnTo>
                    <a:pt x="700659" y="0"/>
                  </a:lnTo>
                  <a:lnTo>
                    <a:pt x="700659" y="4066794"/>
                  </a:lnTo>
                  <a:lnTo>
                    <a:pt x="934212" y="4066794"/>
                  </a:lnTo>
                  <a:lnTo>
                    <a:pt x="467106" y="4533900"/>
                  </a:lnTo>
                  <a:lnTo>
                    <a:pt x="0" y="4066794"/>
                  </a:lnTo>
                  <a:close/>
                </a:path>
              </a:pathLst>
            </a:custGeom>
            <a:ln w="9144">
              <a:solidFill>
                <a:srgbClr val="00243D"/>
              </a:solidFill>
            </a:ln>
          </p:spPr>
          <p:txBody>
            <a:bodyPr wrap="square" lIns="0" tIns="0" rIns="0" bIns="0" rtlCol="0"/>
            <a:lstStyle/>
            <a:p>
              <a:endParaRPr/>
            </a:p>
          </p:txBody>
        </p:sp>
      </p:grpSp>
      <p:sp>
        <p:nvSpPr>
          <p:cNvPr id="24" name="object 17"/>
          <p:cNvSpPr txBox="1"/>
          <p:nvPr/>
        </p:nvSpPr>
        <p:spPr>
          <a:xfrm>
            <a:off x="5637308" y="2792427"/>
            <a:ext cx="281305" cy="1232535"/>
          </a:xfrm>
          <a:prstGeom prst="rect">
            <a:avLst/>
          </a:prstGeom>
        </p:spPr>
        <p:txBody>
          <a:bodyPr vert="vert270" wrap="square" lIns="0" tIns="0" rIns="0" bIns="0" rtlCol="0">
            <a:spAutoFit/>
          </a:bodyPr>
          <a:lstStyle/>
          <a:p>
            <a:pPr marL="12700">
              <a:lnSpc>
                <a:spcPts val="2090"/>
              </a:lnSpc>
            </a:pPr>
            <a:r>
              <a:rPr sz="1800" b="1" spc="-20" dirty="0">
                <a:solidFill>
                  <a:srgbClr val="F1F1F1"/>
                </a:solidFill>
                <a:latin typeface="Arial"/>
                <a:cs typeface="Arial"/>
              </a:rPr>
              <a:t>1-</a:t>
            </a:r>
            <a:r>
              <a:rPr sz="1800" b="1" dirty="0">
                <a:solidFill>
                  <a:srgbClr val="F1F1F1"/>
                </a:solidFill>
                <a:latin typeface="Arial"/>
                <a:cs typeface="Arial"/>
              </a:rPr>
              <a:t>2</a:t>
            </a:r>
            <a:r>
              <a:rPr sz="1800" b="1" spc="5" dirty="0">
                <a:solidFill>
                  <a:srgbClr val="F1F1F1"/>
                </a:solidFill>
                <a:latin typeface="Arial"/>
                <a:cs typeface="Arial"/>
              </a:rPr>
              <a:t> </a:t>
            </a:r>
            <a:r>
              <a:rPr sz="1800" b="1" spc="-10" dirty="0">
                <a:solidFill>
                  <a:srgbClr val="F1F1F1"/>
                </a:solidFill>
                <a:latin typeface="Arial"/>
                <a:cs typeface="Arial"/>
              </a:rPr>
              <a:t>Months</a:t>
            </a:r>
            <a:endParaRPr sz="1800">
              <a:latin typeface="Arial"/>
              <a:cs typeface="Arial"/>
            </a:endParaRPr>
          </a:p>
        </p:txBody>
      </p:sp>
      <p:sp>
        <p:nvSpPr>
          <p:cNvPr id="25" name="TextBox 24"/>
          <p:cNvSpPr txBox="1"/>
          <p:nvPr/>
        </p:nvSpPr>
        <p:spPr>
          <a:xfrm>
            <a:off x="548640" y="1396538"/>
            <a:ext cx="4064924" cy="3416320"/>
          </a:xfrm>
          <a:prstGeom prst="rect">
            <a:avLst/>
          </a:prstGeom>
          <a:noFill/>
        </p:spPr>
        <p:txBody>
          <a:bodyPr wrap="square" rtlCol="0">
            <a:spAutoFit/>
          </a:bodyPr>
          <a:lstStyle/>
          <a:p>
            <a:r>
              <a:rPr lang="en-US" dirty="0"/>
              <a:t>When you’re planning to issue an RFP/RFQ, ensure you have adequate time for the process to unfold. A few tips:</a:t>
            </a:r>
          </a:p>
          <a:p>
            <a:endParaRPr lang="en-US" dirty="0"/>
          </a:p>
          <a:p>
            <a:pPr marL="342900" indent="-342900">
              <a:buFont typeface="+mj-lt"/>
              <a:buAutoNum type="arabicPeriod"/>
            </a:pPr>
            <a:r>
              <a:rPr lang="en-US" dirty="0"/>
              <a:t>Do not put yourself or the selected broker in a bind for renewal. Complete the process AT LEAST 3 months out</a:t>
            </a:r>
          </a:p>
          <a:p>
            <a:pPr marL="342900" indent="-342900">
              <a:buFont typeface="+mj-lt"/>
              <a:buAutoNum type="arabicPeriod"/>
            </a:pPr>
            <a:r>
              <a:rPr lang="en-US" dirty="0"/>
              <a:t>Give respondents time to respond. If you ask 100 questions, give them time to answer</a:t>
            </a:r>
          </a:p>
          <a:p>
            <a:pPr marL="342900" indent="-342900">
              <a:buFont typeface="+mj-lt"/>
              <a:buAutoNum type="arabicPeriod"/>
            </a:pPr>
            <a:r>
              <a:rPr lang="en-US" dirty="0"/>
              <a:t>Provide answers to questions timely</a:t>
            </a:r>
          </a:p>
        </p:txBody>
      </p:sp>
    </p:spTree>
    <p:extLst>
      <p:ext uri="{BB962C8B-B14F-4D97-AF65-F5344CB8AC3E}">
        <p14:creationId xmlns:p14="http://schemas.microsoft.com/office/powerpoint/2010/main" val="247564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41222"/>
            <a:ext cx="7886700" cy="4351338"/>
          </a:xfrm>
        </p:spPr>
        <p:txBody>
          <a:bodyPr/>
          <a:lstStyle/>
          <a:p>
            <a:pPr marL="0" indent="0">
              <a:buNone/>
            </a:pPr>
            <a:r>
              <a:rPr lang="en-US" dirty="0"/>
              <a:t>Once you’ve completed the response stage of the process, select respondents to interview. This accomplishes several goals:</a:t>
            </a:r>
          </a:p>
          <a:p>
            <a:pPr marL="342900" indent="-342900">
              <a:buAutoNum type="arabicPeriod"/>
            </a:pPr>
            <a:r>
              <a:rPr lang="en-US" dirty="0"/>
              <a:t>Allows for dialogue to understand the scope of their services</a:t>
            </a:r>
          </a:p>
          <a:p>
            <a:pPr marL="342900" indent="-342900">
              <a:buAutoNum type="arabicPeriod"/>
            </a:pPr>
            <a:r>
              <a:rPr lang="en-US" dirty="0"/>
              <a:t>Allows them to get clarity on what really matters to you</a:t>
            </a:r>
          </a:p>
          <a:p>
            <a:pPr marL="342900" indent="-342900">
              <a:buAutoNum type="arabicPeriod"/>
            </a:pPr>
            <a:r>
              <a:rPr lang="en-US" dirty="0"/>
              <a:t>Provide the ability to ask questions that may arise during the review process</a:t>
            </a:r>
          </a:p>
          <a:p>
            <a:pPr marL="342900" indent="-342900">
              <a:buAutoNum type="arabicPeriod"/>
            </a:pPr>
            <a:r>
              <a:rPr lang="en-US" dirty="0"/>
              <a:t>Allows you to determine if you like them. This is a very important criterion!</a:t>
            </a:r>
          </a:p>
          <a:p>
            <a:pPr marL="342900" indent="-342900">
              <a:buAutoNum type="arabicPeriod"/>
            </a:pPr>
            <a:endParaRPr lang="en-US" dirty="0"/>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After you read the story, hear the story</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Oral Interviews</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pic>
        <p:nvPicPr>
          <p:cNvPr id="2" name="Picture 1" descr="Hablemos de liderazgo: PREPARAR LA REUNIÓN. CÓMO DIRIGIR REUNIONES II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937" y="3723929"/>
            <a:ext cx="2428875" cy="2419350"/>
          </a:xfrm>
          <a:prstGeom prst="rect">
            <a:avLst/>
          </a:prstGeom>
        </p:spPr>
      </p:pic>
    </p:spTree>
    <p:extLst>
      <p:ext uri="{BB962C8B-B14F-4D97-AF65-F5344CB8AC3E}">
        <p14:creationId xmlns:p14="http://schemas.microsoft.com/office/powerpoint/2010/main" val="48959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41222"/>
            <a:ext cx="7886700" cy="4351338"/>
          </a:xfrm>
        </p:spPr>
        <p:txBody>
          <a:bodyPr/>
          <a:lstStyle/>
          <a:p>
            <a:pPr marL="12700" marR="99695" indent="0">
              <a:spcBef>
                <a:spcPts val="1555"/>
              </a:spcBef>
              <a:buClr>
                <a:srgbClr val="6EACDE"/>
              </a:buClr>
              <a:buNone/>
              <a:tabLst>
                <a:tab pos="355600" algn="l"/>
              </a:tabLst>
            </a:pPr>
            <a:r>
              <a:rPr lang="en-US" dirty="0">
                <a:cs typeface="Arial"/>
              </a:rPr>
              <a:t>Shifting</a:t>
            </a:r>
            <a:r>
              <a:rPr lang="en-US" spc="-35" dirty="0">
                <a:cs typeface="Arial"/>
              </a:rPr>
              <a:t> </a:t>
            </a:r>
            <a:r>
              <a:rPr lang="en-US" dirty="0">
                <a:cs typeface="Arial"/>
              </a:rPr>
              <a:t>the</a:t>
            </a:r>
            <a:r>
              <a:rPr lang="en-US" spc="-55" dirty="0">
                <a:cs typeface="Arial"/>
              </a:rPr>
              <a:t> </a:t>
            </a:r>
            <a:r>
              <a:rPr lang="en-US" dirty="0">
                <a:cs typeface="Arial"/>
              </a:rPr>
              <a:t>focus</a:t>
            </a:r>
            <a:r>
              <a:rPr lang="en-US" spc="-40" dirty="0">
                <a:cs typeface="Arial"/>
              </a:rPr>
              <a:t> </a:t>
            </a:r>
            <a:r>
              <a:rPr lang="en-US" dirty="0">
                <a:cs typeface="Arial"/>
              </a:rPr>
              <a:t>to</a:t>
            </a:r>
            <a:r>
              <a:rPr lang="en-US" spc="-60" dirty="0">
                <a:cs typeface="Arial"/>
              </a:rPr>
              <a:t> </a:t>
            </a:r>
            <a:r>
              <a:rPr lang="en-US" dirty="0">
                <a:cs typeface="Arial"/>
              </a:rPr>
              <a:t>the</a:t>
            </a:r>
            <a:r>
              <a:rPr lang="en-US" spc="-40" dirty="0">
                <a:cs typeface="Arial"/>
              </a:rPr>
              <a:t> </a:t>
            </a:r>
            <a:r>
              <a:rPr lang="en-US" dirty="0">
                <a:cs typeface="Arial"/>
              </a:rPr>
              <a:t>qualifications</a:t>
            </a:r>
            <a:r>
              <a:rPr lang="en-US" spc="5" dirty="0">
                <a:cs typeface="Arial"/>
              </a:rPr>
              <a:t> </a:t>
            </a:r>
            <a:r>
              <a:rPr lang="en-US" dirty="0">
                <a:cs typeface="Arial"/>
              </a:rPr>
              <a:t>of</a:t>
            </a:r>
            <a:r>
              <a:rPr lang="en-US" spc="-55" dirty="0">
                <a:cs typeface="Arial"/>
              </a:rPr>
              <a:t> </a:t>
            </a:r>
            <a:r>
              <a:rPr lang="en-US" dirty="0">
                <a:cs typeface="Arial"/>
              </a:rPr>
              <a:t>a</a:t>
            </a:r>
            <a:r>
              <a:rPr lang="en-US" spc="-50" dirty="0">
                <a:cs typeface="Arial"/>
              </a:rPr>
              <a:t> </a:t>
            </a:r>
            <a:r>
              <a:rPr lang="en-US" dirty="0">
                <a:cs typeface="Arial"/>
              </a:rPr>
              <a:t>partner</a:t>
            </a:r>
            <a:r>
              <a:rPr lang="en-US" spc="-30" dirty="0">
                <a:cs typeface="Arial"/>
              </a:rPr>
              <a:t> </a:t>
            </a:r>
            <a:r>
              <a:rPr lang="en-US" dirty="0">
                <a:cs typeface="Arial"/>
              </a:rPr>
              <a:t>including</a:t>
            </a:r>
            <a:r>
              <a:rPr lang="en-US" spc="-5" dirty="0">
                <a:cs typeface="Arial"/>
              </a:rPr>
              <a:t> </a:t>
            </a:r>
            <a:r>
              <a:rPr lang="en-US" dirty="0">
                <a:cs typeface="Arial"/>
              </a:rPr>
              <a:t>their</a:t>
            </a:r>
            <a:r>
              <a:rPr lang="en-US" spc="-40" dirty="0">
                <a:cs typeface="Arial"/>
              </a:rPr>
              <a:t> </a:t>
            </a:r>
            <a:r>
              <a:rPr lang="en-US" spc="-10" dirty="0">
                <a:cs typeface="Arial"/>
              </a:rPr>
              <a:t>services </a:t>
            </a:r>
            <a:r>
              <a:rPr lang="en-US" dirty="0">
                <a:cs typeface="Arial"/>
              </a:rPr>
              <a:t>and</a:t>
            </a:r>
            <a:r>
              <a:rPr lang="en-US" spc="-50" dirty="0">
                <a:cs typeface="Arial"/>
              </a:rPr>
              <a:t> </a:t>
            </a:r>
            <a:r>
              <a:rPr lang="en-US" dirty="0">
                <a:cs typeface="Arial"/>
              </a:rPr>
              <a:t>resources</a:t>
            </a:r>
            <a:r>
              <a:rPr lang="en-US" spc="-30" dirty="0">
                <a:cs typeface="Arial"/>
              </a:rPr>
              <a:t> </a:t>
            </a:r>
            <a:r>
              <a:rPr lang="en-US" dirty="0">
                <a:cs typeface="Arial"/>
              </a:rPr>
              <a:t>allows</a:t>
            </a:r>
            <a:r>
              <a:rPr lang="en-US" spc="-35" dirty="0">
                <a:cs typeface="Arial"/>
              </a:rPr>
              <a:t> </a:t>
            </a:r>
            <a:r>
              <a:rPr lang="en-US" dirty="0">
                <a:cs typeface="Arial"/>
              </a:rPr>
              <a:t>you</a:t>
            </a:r>
            <a:r>
              <a:rPr lang="en-US" spc="-50" dirty="0">
                <a:cs typeface="Arial"/>
              </a:rPr>
              <a:t> </a:t>
            </a:r>
            <a:r>
              <a:rPr lang="en-US" dirty="0">
                <a:cs typeface="Arial"/>
              </a:rPr>
              <a:t>to</a:t>
            </a:r>
            <a:r>
              <a:rPr lang="en-US" spc="-50" dirty="0">
                <a:cs typeface="Arial"/>
              </a:rPr>
              <a:t> </a:t>
            </a:r>
            <a:r>
              <a:rPr lang="en-US" dirty="0">
                <a:cs typeface="Arial"/>
              </a:rPr>
              <a:t>evaluate</a:t>
            </a:r>
            <a:r>
              <a:rPr lang="en-US" spc="-40" dirty="0">
                <a:cs typeface="Arial"/>
              </a:rPr>
              <a:t> </a:t>
            </a:r>
            <a:r>
              <a:rPr lang="en-US" dirty="0">
                <a:cs typeface="Arial"/>
              </a:rPr>
              <a:t>three</a:t>
            </a:r>
            <a:r>
              <a:rPr lang="en-US" spc="-40" dirty="0">
                <a:cs typeface="Arial"/>
              </a:rPr>
              <a:t> </a:t>
            </a:r>
            <a:r>
              <a:rPr lang="en-US" dirty="0">
                <a:cs typeface="Arial"/>
              </a:rPr>
              <a:t>paramount</a:t>
            </a:r>
            <a:r>
              <a:rPr lang="en-US" spc="-30" dirty="0">
                <a:cs typeface="Arial"/>
              </a:rPr>
              <a:t> </a:t>
            </a:r>
            <a:r>
              <a:rPr lang="en-US" spc="-10" dirty="0">
                <a:cs typeface="Arial"/>
              </a:rPr>
              <a:t>criteria</a:t>
            </a:r>
            <a:endParaRPr lang="en-US" dirty="0">
              <a:cs typeface="Arial"/>
            </a:endParaRPr>
          </a:p>
          <a:p>
            <a:pPr marL="927100" marR="511809" lvl="1" indent="-457834">
              <a:spcBef>
                <a:spcPts val="915"/>
              </a:spcBef>
              <a:buClr>
                <a:srgbClr val="6EACDE"/>
              </a:buClr>
              <a:buAutoNum type="alphaUcPeriod"/>
              <a:tabLst>
                <a:tab pos="927100" algn="l"/>
              </a:tabLst>
            </a:pPr>
            <a:r>
              <a:rPr lang="en-US" dirty="0">
                <a:cs typeface="Arial"/>
              </a:rPr>
              <a:t>Do I want a broker for just market access and placement or do I want resources and services?</a:t>
            </a:r>
          </a:p>
          <a:p>
            <a:pPr marL="927100" marR="511809" lvl="1" indent="-457834">
              <a:spcBef>
                <a:spcPts val="915"/>
              </a:spcBef>
              <a:buClr>
                <a:srgbClr val="6EACDE"/>
              </a:buClr>
              <a:buAutoNum type="alphaUcPeriod"/>
              <a:tabLst>
                <a:tab pos="927100" algn="l"/>
              </a:tabLst>
            </a:pPr>
            <a:r>
              <a:rPr lang="en-US" dirty="0">
                <a:cs typeface="Arial"/>
              </a:rPr>
              <a:t>Can</a:t>
            </a:r>
            <a:r>
              <a:rPr lang="en-US" spc="-15" dirty="0">
                <a:cs typeface="Arial"/>
              </a:rPr>
              <a:t> </a:t>
            </a:r>
            <a:r>
              <a:rPr lang="en-US" dirty="0">
                <a:cs typeface="Arial"/>
              </a:rPr>
              <a:t>the</a:t>
            </a:r>
            <a:r>
              <a:rPr lang="en-US" spc="-10" dirty="0">
                <a:cs typeface="Arial"/>
              </a:rPr>
              <a:t> </a:t>
            </a:r>
            <a:r>
              <a:rPr lang="en-US" dirty="0">
                <a:cs typeface="Arial"/>
              </a:rPr>
              <a:t>broker</a:t>
            </a:r>
            <a:r>
              <a:rPr lang="en-US" spc="-15" dirty="0">
                <a:cs typeface="Arial"/>
              </a:rPr>
              <a:t> </a:t>
            </a:r>
            <a:r>
              <a:rPr lang="en-US" dirty="0">
                <a:cs typeface="Arial"/>
              </a:rPr>
              <a:t>develop,</a:t>
            </a:r>
            <a:r>
              <a:rPr lang="en-US" spc="-15" dirty="0">
                <a:cs typeface="Arial"/>
              </a:rPr>
              <a:t> </a:t>
            </a:r>
            <a:r>
              <a:rPr lang="en-US" dirty="0">
                <a:cs typeface="Arial"/>
              </a:rPr>
              <a:t>enhance</a:t>
            </a:r>
            <a:r>
              <a:rPr lang="en-US" spc="5" dirty="0">
                <a:cs typeface="Arial"/>
              </a:rPr>
              <a:t> </a:t>
            </a:r>
            <a:r>
              <a:rPr lang="en-US" dirty="0">
                <a:cs typeface="Arial"/>
              </a:rPr>
              <a:t>and</a:t>
            </a:r>
            <a:r>
              <a:rPr lang="en-US" spc="-10" dirty="0">
                <a:cs typeface="Arial"/>
              </a:rPr>
              <a:t> </a:t>
            </a:r>
            <a:r>
              <a:rPr lang="en-US" dirty="0">
                <a:cs typeface="Arial"/>
              </a:rPr>
              <a:t>execute</a:t>
            </a:r>
            <a:r>
              <a:rPr lang="en-US" spc="-5" dirty="0">
                <a:cs typeface="Arial"/>
              </a:rPr>
              <a:t> </a:t>
            </a:r>
            <a:r>
              <a:rPr lang="en-US" dirty="0">
                <a:cs typeface="Arial"/>
              </a:rPr>
              <a:t>a</a:t>
            </a:r>
            <a:r>
              <a:rPr lang="en-US" spc="-10" dirty="0">
                <a:cs typeface="Arial"/>
              </a:rPr>
              <a:t> </a:t>
            </a:r>
            <a:r>
              <a:rPr lang="en-US" dirty="0">
                <a:cs typeface="Arial"/>
              </a:rPr>
              <a:t>strategic</a:t>
            </a:r>
            <a:r>
              <a:rPr lang="en-US" spc="-10" dirty="0">
                <a:cs typeface="Arial"/>
              </a:rPr>
              <a:t> </a:t>
            </a:r>
            <a:r>
              <a:rPr lang="en-US" dirty="0">
                <a:cs typeface="Arial"/>
              </a:rPr>
              <a:t>vision</a:t>
            </a:r>
            <a:r>
              <a:rPr lang="en-US" spc="-35" dirty="0">
                <a:cs typeface="Arial"/>
              </a:rPr>
              <a:t> </a:t>
            </a:r>
            <a:r>
              <a:rPr lang="en-US" dirty="0">
                <a:cs typeface="Arial"/>
              </a:rPr>
              <a:t>for</a:t>
            </a:r>
            <a:r>
              <a:rPr lang="en-US" spc="-10" dirty="0">
                <a:cs typeface="Arial"/>
              </a:rPr>
              <a:t> </a:t>
            </a:r>
            <a:r>
              <a:rPr lang="en-US" spc="-20" dirty="0">
                <a:cs typeface="Arial"/>
              </a:rPr>
              <a:t>risk </a:t>
            </a:r>
            <a:r>
              <a:rPr lang="en-US" spc="-10" dirty="0">
                <a:cs typeface="Arial"/>
              </a:rPr>
              <a:t>management?</a:t>
            </a:r>
            <a:endParaRPr lang="en-US" dirty="0">
              <a:cs typeface="Arial"/>
            </a:endParaRPr>
          </a:p>
          <a:p>
            <a:pPr marL="927100" marR="701675" lvl="1" indent="-457834">
              <a:spcBef>
                <a:spcPts val="905"/>
              </a:spcBef>
              <a:buClr>
                <a:srgbClr val="6EACDE"/>
              </a:buClr>
              <a:buAutoNum type="alphaUcPeriod"/>
              <a:tabLst>
                <a:tab pos="927100" algn="l"/>
              </a:tabLst>
            </a:pPr>
            <a:r>
              <a:rPr lang="en-US" dirty="0">
                <a:cs typeface="Arial"/>
              </a:rPr>
              <a:t>Can</a:t>
            </a:r>
            <a:r>
              <a:rPr lang="en-US" spc="-15" dirty="0">
                <a:cs typeface="Arial"/>
              </a:rPr>
              <a:t> </a:t>
            </a:r>
            <a:r>
              <a:rPr lang="en-US" dirty="0">
                <a:cs typeface="Arial"/>
              </a:rPr>
              <a:t>the</a:t>
            </a:r>
            <a:r>
              <a:rPr lang="en-US" spc="-10" dirty="0">
                <a:cs typeface="Arial"/>
              </a:rPr>
              <a:t> </a:t>
            </a:r>
            <a:r>
              <a:rPr lang="en-US" dirty="0">
                <a:cs typeface="Arial"/>
              </a:rPr>
              <a:t>broker</a:t>
            </a:r>
            <a:r>
              <a:rPr lang="en-US" spc="-15" dirty="0">
                <a:cs typeface="Arial"/>
              </a:rPr>
              <a:t> </a:t>
            </a:r>
            <a:r>
              <a:rPr lang="en-US" dirty="0">
                <a:cs typeface="Arial"/>
              </a:rPr>
              <a:t>accommodate</a:t>
            </a:r>
            <a:r>
              <a:rPr lang="en-US" spc="-15" dirty="0">
                <a:cs typeface="Arial"/>
              </a:rPr>
              <a:t> </a:t>
            </a:r>
            <a:r>
              <a:rPr lang="en-US" dirty="0">
                <a:cs typeface="Arial"/>
              </a:rPr>
              <a:t>the needs, known and</a:t>
            </a:r>
            <a:r>
              <a:rPr lang="en-US" spc="-10" dirty="0">
                <a:cs typeface="Arial"/>
              </a:rPr>
              <a:t> </a:t>
            </a:r>
            <a:r>
              <a:rPr lang="en-US" dirty="0">
                <a:cs typeface="Arial"/>
              </a:rPr>
              <a:t>unknown,</a:t>
            </a:r>
            <a:r>
              <a:rPr lang="en-US" spc="5" dirty="0">
                <a:cs typeface="Arial"/>
              </a:rPr>
              <a:t> </a:t>
            </a:r>
            <a:r>
              <a:rPr lang="en-US" dirty="0">
                <a:cs typeface="Arial"/>
              </a:rPr>
              <a:t>of</a:t>
            </a:r>
            <a:r>
              <a:rPr lang="en-US" spc="-10" dirty="0">
                <a:cs typeface="Arial"/>
              </a:rPr>
              <a:t> </a:t>
            </a:r>
            <a:r>
              <a:rPr lang="en-US" spc="-25" dirty="0">
                <a:cs typeface="Arial"/>
              </a:rPr>
              <a:t>our </a:t>
            </a:r>
            <a:r>
              <a:rPr lang="en-US" spc="-10" dirty="0">
                <a:cs typeface="Arial"/>
              </a:rPr>
              <a:t>organization?</a:t>
            </a:r>
            <a:endParaRPr lang="en-US" dirty="0">
              <a:cs typeface="Arial"/>
            </a:endParaRPr>
          </a:p>
          <a:p>
            <a:pPr marL="927100" marR="5080" lvl="1" indent="-457834">
              <a:spcBef>
                <a:spcPts val="894"/>
              </a:spcBef>
              <a:buClr>
                <a:srgbClr val="6EACDE"/>
              </a:buClr>
              <a:buAutoNum type="alphaUcPeriod"/>
              <a:tabLst>
                <a:tab pos="927100" algn="l"/>
              </a:tabLst>
            </a:pPr>
            <a:r>
              <a:rPr lang="en-US" dirty="0">
                <a:cs typeface="Arial"/>
              </a:rPr>
              <a:t>Does</a:t>
            </a:r>
            <a:r>
              <a:rPr lang="en-US" spc="-10" dirty="0">
                <a:cs typeface="Arial"/>
              </a:rPr>
              <a:t> </a:t>
            </a:r>
            <a:r>
              <a:rPr lang="en-US" dirty="0">
                <a:cs typeface="Arial"/>
              </a:rPr>
              <a:t>the broker’s</a:t>
            </a:r>
            <a:r>
              <a:rPr lang="en-US" spc="-5" dirty="0">
                <a:cs typeface="Arial"/>
              </a:rPr>
              <a:t> </a:t>
            </a:r>
            <a:r>
              <a:rPr lang="en-US" dirty="0">
                <a:cs typeface="Arial"/>
              </a:rPr>
              <a:t>approach fit</a:t>
            </a:r>
            <a:r>
              <a:rPr lang="en-US" spc="-10" dirty="0">
                <a:cs typeface="Arial"/>
              </a:rPr>
              <a:t> </a:t>
            </a:r>
            <a:r>
              <a:rPr lang="en-US" dirty="0">
                <a:cs typeface="Arial"/>
              </a:rPr>
              <a:t>into our</a:t>
            </a:r>
            <a:r>
              <a:rPr lang="en-US" spc="-5" dirty="0">
                <a:cs typeface="Arial"/>
              </a:rPr>
              <a:t> </a:t>
            </a:r>
            <a:r>
              <a:rPr lang="en-US" dirty="0">
                <a:cs typeface="Arial"/>
              </a:rPr>
              <a:t>culture</a:t>
            </a:r>
            <a:r>
              <a:rPr lang="en-US" spc="-20" dirty="0">
                <a:cs typeface="Arial"/>
              </a:rPr>
              <a:t> </a:t>
            </a:r>
            <a:r>
              <a:rPr lang="en-US" dirty="0">
                <a:cs typeface="Arial"/>
              </a:rPr>
              <a:t>of</a:t>
            </a:r>
            <a:r>
              <a:rPr lang="en-US" spc="5" dirty="0">
                <a:cs typeface="Arial"/>
              </a:rPr>
              <a:t> </a:t>
            </a:r>
            <a:r>
              <a:rPr lang="en-US" dirty="0">
                <a:cs typeface="Arial"/>
              </a:rPr>
              <a:t>risk,</a:t>
            </a:r>
            <a:r>
              <a:rPr lang="en-US" spc="-20" dirty="0">
                <a:cs typeface="Arial"/>
              </a:rPr>
              <a:t> </a:t>
            </a:r>
            <a:r>
              <a:rPr lang="en-US" dirty="0">
                <a:cs typeface="Arial"/>
              </a:rPr>
              <a:t>safety and </a:t>
            </a:r>
            <a:r>
              <a:rPr lang="en-US" spc="-10" dirty="0">
                <a:cs typeface="Arial"/>
              </a:rPr>
              <a:t>governance </a:t>
            </a:r>
            <a:r>
              <a:rPr lang="en-US" dirty="0">
                <a:cs typeface="Arial"/>
              </a:rPr>
              <a:t>(either</a:t>
            </a:r>
            <a:r>
              <a:rPr lang="en-US" spc="-5" dirty="0">
                <a:cs typeface="Arial"/>
              </a:rPr>
              <a:t> </a:t>
            </a:r>
            <a:r>
              <a:rPr lang="en-US" dirty="0">
                <a:cs typeface="Arial"/>
              </a:rPr>
              <a:t>current</a:t>
            </a:r>
            <a:r>
              <a:rPr lang="en-US" spc="-5" dirty="0">
                <a:cs typeface="Arial"/>
              </a:rPr>
              <a:t> </a:t>
            </a:r>
            <a:r>
              <a:rPr lang="en-US" dirty="0">
                <a:cs typeface="Arial"/>
              </a:rPr>
              <a:t>or </a:t>
            </a:r>
            <a:r>
              <a:rPr lang="en-US" spc="-10" dirty="0">
                <a:cs typeface="Arial"/>
              </a:rPr>
              <a:t>desired)?</a:t>
            </a:r>
          </a:p>
          <a:p>
            <a:pPr marL="927100" marR="5080" lvl="1" indent="-457834">
              <a:spcBef>
                <a:spcPts val="894"/>
              </a:spcBef>
              <a:buClr>
                <a:srgbClr val="6EACDE"/>
              </a:buClr>
              <a:buAutoNum type="alphaUcPeriod"/>
              <a:tabLst>
                <a:tab pos="927100" algn="l"/>
              </a:tabLst>
            </a:pPr>
            <a:r>
              <a:rPr lang="en-US" spc="-10" dirty="0">
                <a:cs typeface="Arial"/>
              </a:rPr>
              <a:t>Does the broker have access to markets and resources to manage your program?</a:t>
            </a:r>
            <a:endParaRPr lang="en-US" dirty="0">
              <a:cs typeface="Arial"/>
            </a:endParaRPr>
          </a:p>
          <a:p>
            <a:pPr marL="342900" indent="-342900">
              <a:buAutoNum type="arabicPeriod"/>
            </a:pPr>
            <a:endParaRPr lang="en-US" dirty="0"/>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What should we look for in a broker?</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The Right Fit</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Tree>
    <p:extLst>
      <p:ext uri="{BB962C8B-B14F-4D97-AF65-F5344CB8AC3E}">
        <p14:creationId xmlns:p14="http://schemas.microsoft.com/office/powerpoint/2010/main" val="1301151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What should the broker do for you?</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The Right Fit</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1588947"/>
              </p:ext>
            </p:extLst>
          </p:nvPr>
        </p:nvGraphicFramePr>
        <p:xfrm>
          <a:off x="628650" y="128427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66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25" y="1166864"/>
            <a:ext cx="7886700" cy="678562"/>
          </a:xfrm>
          <a:solidFill>
            <a:schemeClr val="accent3">
              <a:lumMod val="60000"/>
              <a:lumOff val="40000"/>
            </a:schemeClr>
          </a:solidFill>
          <a:scene3d>
            <a:camera prst="orthographicFront"/>
            <a:lightRig rig="threePt" dir="t"/>
          </a:scene3d>
          <a:sp3d>
            <a:bevelT/>
          </a:sp3d>
        </p:spPr>
        <p:txBody>
          <a:bodyPr>
            <a:normAutofit/>
          </a:bodyPr>
          <a:lstStyle/>
          <a:p>
            <a:pPr marL="0" indent="0">
              <a:buNone/>
            </a:pPr>
            <a:r>
              <a:rPr lang="en-US" dirty="0"/>
              <a:t>“Our procurement standards are to select the lowest bid. We have to be good stewards of the taxpayers.”</a:t>
            </a:r>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The right process will drive the desired results</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Service over Price</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8" name="TextBox 7"/>
          <p:cNvSpPr txBox="1"/>
          <p:nvPr/>
        </p:nvSpPr>
        <p:spPr>
          <a:xfrm>
            <a:off x="689089" y="2126002"/>
            <a:ext cx="8080838" cy="1200329"/>
          </a:xfrm>
          <a:prstGeom prst="rect">
            <a:avLst/>
          </a:prstGeom>
          <a:noFill/>
        </p:spPr>
        <p:txBody>
          <a:bodyPr wrap="square" rtlCol="0">
            <a:spAutoFit/>
          </a:bodyPr>
          <a:lstStyle/>
          <a:p>
            <a:r>
              <a:rPr lang="en-US" dirty="0"/>
              <a:t>Understanding what your ultimate goals are will justify the process and selection criteria. Is the broker contract price more important than maximizing your Total Cost of Risk?</a:t>
            </a:r>
          </a:p>
          <a:p>
            <a:endParaRPr lang="en-US" dirty="0"/>
          </a:p>
        </p:txBody>
      </p:sp>
      <p:sp>
        <p:nvSpPr>
          <p:cNvPr id="9" name="object 4"/>
          <p:cNvSpPr txBox="1"/>
          <p:nvPr/>
        </p:nvSpPr>
        <p:spPr>
          <a:xfrm>
            <a:off x="780667" y="3326331"/>
            <a:ext cx="2366645" cy="1869439"/>
          </a:xfrm>
          <a:prstGeom prst="rect">
            <a:avLst/>
          </a:prstGeom>
        </p:spPr>
        <p:txBody>
          <a:bodyPr vert="horz" wrap="square" lIns="0" tIns="12065" rIns="0" bIns="0" rtlCol="0">
            <a:spAutoFit/>
          </a:bodyPr>
          <a:lstStyle/>
          <a:p>
            <a:pPr marL="355600" indent="-342900">
              <a:lnSpc>
                <a:spcPct val="100000"/>
              </a:lnSpc>
              <a:spcBef>
                <a:spcPts val="95"/>
              </a:spcBef>
              <a:buClr>
                <a:srgbClr val="6EACDE"/>
              </a:buClr>
              <a:buAutoNum type="arabicPeriod"/>
              <a:tabLst>
                <a:tab pos="355600" algn="l"/>
              </a:tabLst>
            </a:pPr>
            <a:r>
              <a:rPr sz="1300" dirty="0">
                <a:solidFill>
                  <a:srgbClr val="525252"/>
                </a:solidFill>
                <a:latin typeface="Arial"/>
                <a:cs typeface="Arial"/>
              </a:rPr>
              <a:t>$6.5M</a:t>
            </a:r>
            <a:r>
              <a:rPr sz="1300" spc="-40" dirty="0">
                <a:solidFill>
                  <a:srgbClr val="525252"/>
                </a:solidFill>
                <a:latin typeface="Arial"/>
                <a:cs typeface="Arial"/>
              </a:rPr>
              <a:t> </a:t>
            </a:r>
            <a:r>
              <a:rPr sz="1300" spc="-25" dirty="0">
                <a:solidFill>
                  <a:srgbClr val="525252"/>
                </a:solidFill>
                <a:latin typeface="Arial"/>
                <a:cs typeface="Arial"/>
              </a:rPr>
              <a:t>Total </a:t>
            </a:r>
            <a:r>
              <a:rPr sz="1300" dirty="0">
                <a:solidFill>
                  <a:srgbClr val="525252"/>
                </a:solidFill>
                <a:latin typeface="Arial"/>
                <a:cs typeface="Arial"/>
              </a:rPr>
              <a:t>Cost</a:t>
            </a:r>
            <a:r>
              <a:rPr sz="1300" spc="-30" dirty="0">
                <a:solidFill>
                  <a:srgbClr val="525252"/>
                </a:solidFill>
                <a:latin typeface="Arial"/>
                <a:cs typeface="Arial"/>
              </a:rPr>
              <a:t> </a:t>
            </a:r>
            <a:r>
              <a:rPr sz="1300" dirty="0">
                <a:solidFill>
                  <a:srgbClr val="525252"/>
                </a:solidFill>
                <a:latin typeface="Arial"/>
                <a:cs typeface="Arial"/>
              </a:rPr>
              <a:t>of</a:t>
            </a:r>
            <a:r>
              <a:rPr sz="1300" spc="-25" dirty="0">
                <a:solidFill>
                  <a:srgbClr val="525252"/>
                </a:solidFill>
                <a:latin typeface="Arial"/>
                <a:cs typeface="Arial"/>
              </a:rPr>
              <a:t> </a:t>
            </a:r>
            <a:r>
              <a:rPr sz="1300" spc="-10" dirty="0">
                <a:solidFill>
                  <a:srgbClr val="525252"/>
                </a:solidFill>
                <a:latin typeface="Arial"/>
                <a:cs typeface="Arial"/>
              </a:rPr>
              <a:t>Risk:</a:t>
            </a:r>
            <a:endParaRPr sz="1300" dirty="0">
              <a:latin typeface="Arial"/>
              <a:cs typeface="Arial"/>
            </a:endParaRPr>
          </a:p>
          <a:p>
            <a:pPr>
              <a:lnSpc>
                <a:spcPct val="100000"/>
              </a:lnSpc>
              <a:spcBef>
                <a:spcPts val="10"/>
              </a:spcBef>
              <a:buClr>
                <a:srgbClr val="6EACDE"/>
              </a:buClr>
              <a:buFont typeface="Arial"/>
              <a:buAutoNum type="arabicPeriod"/>
            </a:pPr>
            <a:endParaRPr sz="1450" dirty="0">
              <a:latin typeface="Arial"/>
              <a:cs typeface="Arial"/>
            </a:endParaRPr>
          </a:p>
          <a:p>
            <a:pPr marL="591820" lvl="1" indent="-342900">
              <a:lnSpc>
                <a:spcPct val="100000"/>
              </a:lnSpc>
              <a:buClr>
                <a:srgbClr val="6EACDE"/>
              </a:buClr>
              <a:buAutoNum type="alphaLcParenR"/>
              <a:tabLst>
                <a:tab pos="591820" algn="l"/>
              </a:tabLst>
            </a:pPr>
            <a:r>
              <a:rPr sz="1300" dirty="0">
                <a:solidFill>
                  <a:srgbClr val="525252"/>
                </a:solidFill>
                <a:latin typeface="Arial"/>
                <a:cs typeface="Arial"/>
              </a:rPr>
              <a:t>$2M</a:t>
            </a:r>
            <a:r>
              <a:rPr sz="1300" spc="-10" dirty="0">
                <a:solidFill>
                  <a:srgbClr val="525252"/>
                </a:solidFill>
                <a:latin typeface="Arial"/>
                <a:cs typeface="Arial"/>
              </a:rPr>
              <a:t> Premium</a:t>
            </a:r>
            <a:endParaRPr sz="1300" dirty="0">
              <a:latin typeface="Arial"/>
              <a:cs typeface="Arial"/>
            </a:endParaRPr>
          </a:p>
          <a:p>
            <a:pPr lvl="1">
              <a:lnSpc>
                <a:spcPct val="100000"/>
              </a:lnSpc>
              <a:spcBef>
                <a:spcPts val="15"/>
              </a:spcBef>
              <a:buClr>
                <a:srgbClr val="6EACDE"/>
              </a:buClr>
              <a:buFont typeface="Arial"/>
              <a:buAutoNum type="alphaLcParenR"/>
            </a:pPr>
            <a:endParaRPr sz="1450" dirty="0">
              <a:latin typeface="Arial"/>
              <a:cs typeface="Arial"/>
            </a:endParaRPr>
          </a:p>
          <a:p>
            <a:pPr marL="591820" lvl="1" indent="-342900">
              <a:lnSpc>
                <a:spcPct val="100000"/>
              </a:lnSpc>
              <a:buClr>
                <a:srgbClr val="6EACDE"/>
              </a:buClr>
              <a:buAutoNum type="alphaLcParenR"/>
              <a:tabLst>
                <a:tab pos="591820" algn="l"/>
              </a:tabLst>
            </a:pPr>
            <a:r>
              <a:rPr sz="1300" dirty="0">
                <a:solidFill>
                  <a:srgbClr val="525252"/>
                </a:solidFill>
                <a:latin typeface="Arial"/>
                <a:cs typeface="Arial"/>
              </a:rPr>
              <a:t>$4M</a:t>
            </a:r>
            <a:r>
              <a:rPr sz="1300" spc="-25" dirty="0">
                <a:solidFill>
                  <a:srgbClr val="525252"/>
                </a:solidFill>
                <a:latin typeface="Arial"/>
                <a:cs typeface="Arial"/>
              </a:rPr>
              <a:t> </a:t>
            </a:r>
            <a:r>
              <a:rPr sz="1300" dirty="0">
                <a:solidFill>
                  <a:srgbClr val="525252"/>
                </a:solidFill>
                <a:latin typeface="Arial"/>
                <a:cs typeface="Arial"/>
              </a:rPr>
              <a:t>in</a:t>
            </a:r>
            <a:r>
              <a:rPr sz="1300" spc="-40" dirty="0">
                <a:solidFill>
                  <a:srgbClr val="525252"/>
                </a:solidFill>
                <a:latin typeface="Arial"/>
                <a:cs typeface="Arial"/>
              </a:rPr>
              <a:t> </a:t>
            </a:r>
            <a:r>
              <a:rPr sz="1300" dirty="0">
                <a:solidFill>
                  <a:srgbClr val="525252"/>
                </a:solidFill>
                <a:latin typeface="Arial"/>
                <a:cs typeface="Arial"/>
              </a:rPr>
              <a:t>retained</a:t>
            </a:r>
            <a:r>
              <a:rPr sz="1300" spc="-15" dirty="0">
                <a:solidFill>
                  <a:srgbClr val="525252"/>
                </a:solidFill>
                <a:latin typeface="Arial"/>
                <a:cs typeface="Arial"/>
              </a:rPr>
              <a:t> </a:t>
            </a:r>
            <a:r>
              <a:rPr sz="1300" spc="-10" dirty="0">
                <a:solidFill>
                  <a:srgbClr val="525252"/>
                </a:solidFill>
                <a:latin typeface="Arial"/>
                <a:cs typeface="Arial"/>
              </a:rPr>
              <a:t>losses</a:t>
            </a:r>
            <a:endParaRPr sz="1300" dirty="0">
              <a:latin typeface="Arial"/>
              <a:cs typeface="Arial"/>
            </a:endParaRPr>
          </a:p>
          <a:p>
            <a:pPr lvl="1">
              <a:lnSpc>
                <a:spcPct val="100000"/>
              </a:lnSpc>
              <a:spcBef>
                <a:spcPts val="10"/>
              </a:spcBef>
              <a:buClr>
                <a:srgbClr val="6EACDE"/>
              </a:buClr>
              <a:buFont typeface="Arial"/>
              <a:buAutoNum type="alphaLcParenR"/>
            </a:pPr>
            <a:endParaRPr sz="1450" dirty="0">
              <a:latin typeface="Arial"/>
              <a:cs typeface="Arial"/>
            </a:endParaRPr>
          </a:p>
          <a:p>
            <a:pPr marL="591820" lvl="1" indent="-342900">
              <a:lnSpc>
                <a:spcPct val="100000"/>
              </a:lnSpc>
              <a:buClr>
                <a:srgbClr val="6EACDE"/>
              </a:buClr>
              <a:buAutoNum type="alphaLcParenR"/>
              <a:tabLst>
                <a:tab pos="591820" algn="l"/>
              </a:tabLst>
            </a:pPr>
            <a:r>
              <a:rPr sz="1300" dirty="0">
                <a:solidFill>
                  <a:srgbClr val="525252"/>
                </a:solidFill>
                <a:latin typeface="Arial"/>
                <a:cs typeface="Arial"/>
              </a:rPr>
              <a:t>$430K</a:t>
            </a:r>
            <a:r>
              <a:rPr sz="1300" spc="-20" dirty="0">
                <a:solidFill>
                  <a:srgbClr val="525252"/>
                </a:solidFill>
                <a:latin typeface="Arial"/>
                <a:cs typeface="Arial"/>
              </a:rPr>
              <a:t> </a:t>
            </a:r>
            <a:r>
              <a:rPr sz="1300" dirty="0">
                <a:solidFill>
                  <a:srgbClr val="525252"/>
                </a:solidFill>
                <a:latin typeface="Arial"/>
                <a:cs typeface="Arial"/>
              </a:rPr>
              <a:t>in</a:t>
            </a:r>
            <a:r>
              <a:rPr sz="1300" spc="-35" dirty="0">
                <a:solidFill>
                  <a:srgbClr val="525252"/>
                </a:solidFill>
                <a:latin typeface="Arial"/>
                <a:cs typeface="Arial"/>
              </a:rPr>
              <a:t> </a:t>
            </a:r>
            <a:r>
              <a:rPr sz="1300" spc="-10" dirty="0">
                <a:solidFill>
                  <a:srgbClr val="525252"/>
                </a:solidFill>
                <a:latin typeface="Arial"/>
                <a:cs typeface="Arial"/>
              </a:rPr>
              <a:t>Systems/Staff</a:t>
            </a:r>
            <a:endParaRPr sz="1300" dirty="0">
              <a:latin typeface="Arial"/>
              <a:cs typeface="Arial"/>
            </a:endParaRPr>
          </a:p>
          <a:p>
            <a:pPr lvl="1">
              <a:lnSpc>
                <a:spcPct val="100000"/>
              </a:lnSpc>
              <a:spcBef>
                <a:spcPts val="15"/>
              </a:spcBef>
              <a:buClr>
                <a:srgbClr val="6EACDE"/>
              </a:buClr>
              <a:buFont typeface="Arial"/>
              <a:buAutoNum type="alphaLcParenR"/>
            </a:pPr>
            <a:endParaRPr sz="1450" dirty="0">
              <a:latin typeface="Arial"/>
              <a:cs typeface="Arial"/>
            </a:endParaRPr>
          </a:p>
          <a:p>
            <a:pPr marL="591820" lvl="1" indent="-342900">
              <a:lnSpc>
                <a:spcPct val="100000"/>
              </a:lnSpc>
              <a:buClr>
                <a:srgbClr val="6EACDE"/>
              </a:buClr>
              <a:buAutoNum type="alphaLcParenR"/>
              <a:tabLst>
                <a:tab pos="591820" algn="l"/>
              </a:tabLst>
            </a:pPr>
            <a:r>
              <a:rPr sz="1300" dirty="0">
                <a:solidFill>
                  <a:srgbClr val="525252"/>
                </a:solidFill>
                <a:latin typeface="Arial"/>
                <a:cs typeface="Arial"/>
              </a:rPr>
              <a:t>$70K</a:t>
            </a:r>
            <a:r>
              <a:rPr sz="1300" spc="-25" dirty="0">
                <a:solidFill>
                  <a:srgbClr val="525252"/>
                </a:solidFill>
                <a:latin typeface="Arial"/>
                <a:cs typeface="Arial"/>
              </a:rPr>
              <a:t> </a:t>
            </a:r>
            <a:r>
              <a:rPr sz="1300" dirty="0">
                <a:solidFill>
                  <a:srgbClr val="525252"/>
                </a:solidFill>
                <a:latin typeface="Arial"/>
                <a:cs typeface="Arial"/>
              </a:rPr>
              <a:t>in</a:t>
            </a:r>
            <a:r>
              <a:rPr sz="1300" spc="-25" dirty="0">
                <a:solidFill>
                  <a:srgbClr val="525252"/>
                </a:solidFill>
                <a:latin typeface="Arial"/>
                <a:cs typeface="Arial"/>
              </a:rPr>
              <a:t> </a:t>
            </a:r>
            <a:r>
              <a:rPr sz="1300" dirty="0">
                <a:solidFill>
                  <a:srgbClr val="525252"/>
                </a:solidFill>
                <a:latin typeface="Arial"/>
                <a:cs typeface="Arial"/>
              </a:rPr>
              <a:t>Broker</a:t>
            </a:r>
            <a:r>
              <a:rPr sz="1300" spc="-5" dirty="0">
                <a:solidFill>
                  <a:srgbClr val="525252"/>
                </a:solidFill>
                <a:latin typeface="Arial"/>
                <a:cs typeface="Arial"/>
              </a:rPr>
              <a:t> </a:t>
            </a:r>
            <a:r>
              <a:rPr sz="1300" spc="-10" dirty="0">
                <a:solidFill>
                  <a:srgbClr val="525252"/>
                </a:solidFill>
                <a:latin typeface="Arial"/>
                <a:cs typeface="Arial"/>
              </a:rPr>
              <a:t>Contract</a:t>
            </a:r>
            <a:endParaRPr sz="1300" dirty="0">
              <a:latin typeface="Arial"/>
              <a:cs typeface="Arial"/>
            </a:endParaRPr>
          </a:p>
        </p:txBody>
      </p:sp>
      <p:grpSp>
        <p:nvGrpSpPr>
          <p:cNvPr id="10" name="object 5"/>
          <p:cNvGrpSpPr/>
          <p:nvPr/>
        </p:nvGrpSpPr>
        <p:grpSpPr>
          <a:xfrm>
            <a:off x="3502135" y="3791681"/>
            <a:ext cx="4993005" cy="2251075"/>
            <a:chOff x="3502135" y="3791681"/>
            <a:chExt cx="4993005" cy="2251075"/>
          </a:xfrm>
        </p:grpSpPr>
        <p:pic>
          <p:nvPicPr>
            <p:cNvPr id="11" name="object 6"/>
            <p:cNvPicPr/>
            <p:nvPr/>
          </p:nvPicPr>
          <p:blipFill>
            <a:blip r:embed="rId2" cstate="print"/>
            <a:stretch>
              <a:fillRect/>
            </a:stretch>
          </p:blipFill>
          <p:spPr>
            <a:xfrm>
              <a:off x="3502135" y="3791681"/>
              <a:ext cx="4992657" cy="2251009"/>
            </a:xfrm>
            <a:prstGeom prst="rect">
              <a:avLst/>
            </a:prstGeom>
          </p:spPr>
        </p:pic>
        <p:pic>
          <p:nvPicPr>
            <p:cNvPr id="12" name="object 7"/>
            <p:cNvPicPr/>
            <p:nvPr/>
          </p:nvPicPr>
          <p:blipFill>
            <a:blip r:embed="rId3" cstate="print"/>
            <a:stretch>
              <a:fillRect/>
            </a:stretch>
          </p:blipFill>
          <p:spPr>
            <a:xfrm>
              <a:off x="3540252" y="4318761"/>
              <a:ext cx="121031" cy="121031"/>
            </a:xfrm>
            <a:prstGeom prst="rect">
              <a:avLst/>
            </a:prstGeom>
          </p:spPr>
        </p:pic>
        <p:pic>
          <p:nvPicPr>
            <p:cNvPr id="13" name="object 8"/>
            <p:cNvPicPr/>
            <p:nvPr/>
          </p:nvPicPr>
          <p:blipFill>
            <a:blip r:embed="rId4" cstate="print"/>
            <a:stretch>
              <a:fillRect/>
            </a:stretch>
          </p:blipFill>
          <p:spPr>
            <a:xfrm>
              <a:off x="4072763" y="3806459"/>
              <a:ext cx="4388373" cy="2179923"/>
            </a:xfrm>
            <a:prstGeom prst="rect">
              <a:avLst/>
            </a:prstGeom>
          </p:spPr>
        </p:pic>
        <p:pic>
          <p:nvPicPr>
            <p:cNvPr id="14" name="object 9"/>
            <p:cNvPicPr/>
            <p:nvPr/>
          </p:nvPicPr>
          <p:blipFill>
            <a:blip r:embed="rId5" cstate="print"/>
            <a:stretch>
              <a:fillRect/>
            </a:stretch>
          </p:blipFill>
          <p:spPr>
            <a:xfrm>
              <a:off x="3746881" y="4306188"/>
              <a:ext cx="242189" cy="242188"/>
            </a:xfrm>
            <a:prstGeom prst="rect">
              <a:avLst/>
            </a:prstGeom>
          </p:spPr>
        </p:pic>
        <p:sp>
          <p:nvSpPr>
            <p:cNvPr id="15" name="object 10"/>
            <p:cNvSpPr/>
            <p:nvPr/>
          </p:nvSpPr>
          <p:spPr>
            <a:xfrm>
              <a:off x="4414656" y="3806459"/>
              <a:ext cx="4046854" cy="2179955"/>
            </a:xfrm>
            <a:custGeom>
              <a:avLst/>
              <a:gdLst/>
              <a:ahLst/>
              <a:cxnLst/>
              <a:rect l="l" t="t" r="r" b="b"/>
              <a:pathLst>
                <a:path w="4046854" h="2179954">
                  <a:moveTo>
                    <a:pt x="368290" y="717788"/>
                  </a:moveTo>
                  <a:lnTo>
                    <a:pt x="363246" y="677916"/>
                  </a:lnTo>
                  <a:lnTo>
                    <a:pt x="362843" y="638537"/>
                  </a:lnTo>
                  <a:lnTo>
                    <a:pt x="366921" y="599806"/>
                  </a:lnTo>
                  <a:lnTo>
                    <a:pt x="375317" y="561881"/>
                  </a:lnTo>
                  <a:lnTo>
                    <a:pt x="387868" y="524916"/>
                  </a:lnTo>
                  <a:lnTo>
                    <a:pt x="404413" y="489069"/>
                  </a:lnTo>
                  <a:lnTo>
                    <a:pt x="424790" y="454496"/>
                  </a:lnTo>
                  <a:lnTo>
                    <a:pt x="448837" y="421354"/>
                  </a:lnTo>
                  <a:lnTo>
                    <a:pt x="476391" y="389799"/>
                  </a:lnTo>
                  <a:lnTo>
                    <a:pt x="507290" y="359987"/>
                  </a:lnTo>
                  <a:lnTo>
                    <a:pt x="541373" y="332075"/>
                  </a:lnTo>
                  <a:lnTo>
                    <a:pt x="578477" y="306220"/>
                  </a:lnTo>
                  <a:lnTo>
                    <a:pt x="618440" y="282577"/>
                  </a:lnTo>
                  <a:lnTo>
                    <a:pt x="661100" y="261303"/>
                  </a:lnTo>
                  <a:lnTo>
                    <a:pt x="706295" y="242555"/>
                  </a:lnTo>
                  <a:lnTo>
                    <a:pt x="753863" y="226488"/>
                  </a:lnTo>
                  <a:lnTo>
                    <a:pt x="803642" y="213260"/>
                  </a:lnTo>
                  <a:lnTo>
                    <a:pt x="855469" y="203027"/>
                  </a:lnTo>
                  <a:lnTo>
                    <a:pt x="909183" y="195945"/>
                  </a:lnTo>
                  <a:lnTo>
                    <a:pt x="961782" y="192331"/>
                  </a:lnTo>
                  <a:lnTo>
                    <a:pt x="1014337" y="191942"/>
                  </a:lnTo>
                  <a:lnTo>
                    <a:pt x="1066580" y="194742"/>
                  </a:lnTo>
                  <a:lnTo>
                    <a:pt x="1118241" y="200691"/>
                  </a:lnTo>
                  <a:lnTo>
                    <a:pt x="1169051" y="209755"/>
                  </a:lnTo>
                  <a:lnTo>
                    <a:pt x="1218740" y="221894"/>
                  </a:lnTo>
                  <a:lnTo>
                    <a:pt x="1267039" y="237073"/>
                  </a:lnTo>
                  <a:lnTo>
                    <a:pt x="1313678" y="255254"/>
                  </a:lnTo>
                  <a:lnTo>
                    <a:pt x="1339887" y="223038"/>
                  </a:lnTo>
                  <a:lnTo>
                    <a:pt x="1369805" y="193497"/>
                  </a:lnTo>
                  <a:lnTo>
                    <a:pt x="1403094" y="166706"/>
                  </a:lnTo>
                  <a:lnTo>
                    <a:pt x="1439414" y="142744"/>
                  </a:lnTo>
                  <a:lnTo>
                    <a:pt x="1478428" y="121685"/>
                  </a:lnTo>
                  <a:lnTo>
                    <a:pt x="1519795" y="103605"/>
                  </a:lnTo>
                  <a:lnTo>
                    <a:pt x="1563179" y="88582"/>
                  </a:lnTo>
                  <a:lnTo>
                    <a:pt x="1608239" y="76692"/>
                  </a:lnTo>
                  <a:lnTo>
                    <a:pt x="1654637" y="68010"/>
                  </a:lnTo>
                  <a:lnTo>
                    <a:pt x="1702034" y="62613"/>
                  </a:lnTo>
                  <a:lnTo>
                    <a:pt x="1750092" y="60578"/>
                  </a:lnTo>
                  <a:lnTo>
                    <a:pt x="1798471" y="61980"/>
                  </a:lnTo>
                  <a:lnTo>
                    <a:pt x="1846833" y="66895"/>
                  </a:lnTo>
                  <a:lnTo>
                    <a:pt x="1894839" y="75401"/>
                  </a:lnTo>
                  <a:lnTo>
                    <a:pt x="1942151" y="87574"/>
                  </a:lnTo>
                  <a:lnTo>
                    <a:pt x="1988429" y="103489"/>
                  </a:lnTo>
                  <a:lnTo>
                    <a:pt x="2049453" y="131683"/>
                  </a:lnTo>
                  <a:lnTo>
                    <a:pt x="2104380" y="165973"/>
                  </a:lnTo>
                  <a:lnTo>
                    <a:pt x="2130074" y="133354"/>
                  </a:lnTo>
                  <a:lnTo>
                    <a:pt x="2160390" y="103986"/>
                  </a:lnTo>
                  <a:lnTo>
                    <a:pt x="2194814" y="77994"/>
                  </a:lnTo>
                  <a:lnTo>
                    <a:pt x="2232833" y="55505"/>
                  </a:lnTo>
                  <a:lnTo>
                    <a:pt x="2273932" y="36643"/>
                  </a:lnTo>
                  <a:lnTo>
                    <a:pt x="2317599" y="21536"/>
                  </a:lnTo>
                  <a:lnTo>
                    <a:pt x="2363320" y="10310"/>
                  </a:lnTo>
                  <a:lnTo>
                    <a:pt x="2410580" y="3089"/>
                  </a:lnTo>
                  <a:lnTo>
                    <a:pt x="2458867" y="0"/>
                  </a:lnTo>
                  <a:lnTo>
                    <a:pt x="2507667" y="1168"/>
                  </a:lnTo>
                  <a:lnTo>
                    <a:pt x="2556465" y="6720"/>
                  </a:lnTo>
                  <a:lnTo>
                    <a:pt x="2604749" y="16782"/>
                  </a:lnTo>
                  <a:lnTo>
                    <a:pt x="2652004" y="31480"/>
                  </a:lnTo>
                  <a:lnTo>
                    <a:pt x="2692521" y="48494"/>
                  </a:lnTo>
                  <a:lnTo>
                    <a:pt x="2730014" y="68723"/>
                  </a:lnTo>
                  <a:lnTo>
                    <a:pt x="2764125" y="91952"/>
                  </a:lnTo>
                  <a:lnTo>
                    <a:pt x="2794498" y="117967"/>
                  </a:lnTo>
                  <a:lnTo>
                    <a:pt x="2831101" y="89832"/>
                  </a:lnTo>
                  <a:lnTo>
                    <a:pt x="2871030" y="65483"/>
                  </a:lnTo>
                  <a:lnTo>
                    <a:pt x="2913806" y="44948"/>
                  </a:lnTo>
                  <a:lnTo>
                    <a:pt x="2958948" y="28259"/>
                  </a:lnTo>
                  <a:lnTo>
                    <a:pt x="3005977" y="15444"/>
                  </a:lnTo>
                  <a:lnTo>
                    <a:pt x="3054412" y="6533"/>
                  </a:lnTo>
                  <a:lnTo>
                    <a:pt x="3103775" y="1555"/>
                  </a:lnTo>
                  <a:lnTo>
                    <a:pt x="3153584" y="542"/>
                  </a:lnTo>
                  <a:lnTo>
                    <a:pt x="3203361" y="3521"/>
                  </a:lnTo>
                  <a:lnTo>
                    <a:pt x="3252626" y="10524"/>
                  </a:lnTo>
                  <a:lnTo>
                    <a:pt x="3300897" y="21579"/>
                  </a:lnTo>
                  <a:lnTo>
                    <a:pt x="3347697" y="36717"/>
                  </a:lnTo>
                  <a:lnTo>
                    <a:pt x="3392544" y="55967"/>
                  </a:lnTo>
                  <a:lnTo>
                    <a:pt x="3434959" y="79359"/>
                  </a:lnTo>
                  <a:lnTo>
                    <a:pt x="3479980" y="111483"/>
                  </a:lnTo>
                  <a:lnTo>
                    <a:pt x="3518277" y="147587"/>
                  </a:lnTo>
                  <a:lnTo>
                    <a:pt x="3549405" y="187112"/>
                  </a:lnTo>
                  <a:lnTo>
                    <a:pt x="3572920" y="229495"/>
                  </a:lnTo>
                  <a:lnTo>
                    <a:pt x="3588375" y="274177"/>
                  </a:lnTo>
                  <a:lnTo>
                    <a:pt x="3643623" y="287796"/>
                  </a:lnTo>
                  <a:lnTo>
                    <a:pt x="3695272" y="305621"/>
                  </a:lnTo>
                  <a:lnTo>
                    <a:pt x="3743060" y="327315"/>
                  </a:lnTo>
                  <a:lnTo>
                    <a:pt x="3786722" y="352538"/>
                  </a:lnTo>
                  <a:lnTo>
                    <a:pt x="3825998" y="380954"/>
                  </a:lnTo>
                  <a:lnTo>
                    <a:pt x="3860622" y="412223"/>
                  </a:lnTo>
                  <a:lnTo>
                    <a:pt x="3890333" y="446008"/>
                  </a:lnTo>
                  <a:lnTo>
                    <a:pt x="3914868" y="481970"/>
                  </a:lnTo>
                  <a:lnTo>
                    <a:pt x="3933963" y="519770"/>
                  </a:lnTo>
                  <a:lnTo>
                    <a:pt x="3947356" y="559071"/>
                  </a:lnTo>
                  <a:lnTo>
                    <a:pt x="3954783" y="599535"/>
                  </a:lnTo>
                  <a:lnTo>
                    <a:pt x="3955981" y="640823"/>
                  </a:lnTo>
                  <a:lnTo>
                    <a:pt x="3950688" y="682597"/>
                  </a:lnTo>
                  <a:lnTo>
                    <a:pt x="3938641" y="724519"/>
                  </a:lnTo>
                  <a:lnTo>
                    <a:pt x="3922353" y="760970"/>
                  </a:lnTo>
                  <a:lnTo>
                    <a:pt x="3915781" y="772779"/>
                  </a:lnTo>
                  <a:lnTo>
                    <a:pt x="3948869" y="807509"/>
                  </a:lnTo>
                  <a:lnTo>
                    <a:pt x="3977083" y="843644"/>
                  </a:lnTo>
                  <a:lnTo>
                    <a:pt x="4000464" y="880952"/>
                  </a:lnTo>
                  <a:lnTo>
                    <a:pt x="4019052" y="919205"/>
                  </a:lnTo>
                  <a:lnTo>
                    <a:pt x="4032891" y="958171"/>
                  </a:lnTo>
                  <a:lnTo>
                    <a:pt x="4042019" y="997621"/>
                  </a:lnTo>
                  <a:lnTo>
                    <a:pt x="4046479" y="1037323"/>
                  </a:lnTo>
                  <a:lnTo>
                    <a:pt x="4046312" y="1077049"/>
                  </a:lnTo>
                  <a:lnTo>
                    <a:pt x="4041559" y="1116568"/>
                  </a:lnTo>
                  <a:lnTo>
                    <a:pt x="4032260" y="1155649"/>
                  </a:lnTo>
                  <a:lnTo>
                    <a:pt x="4018458" y="1194062"/>
                  </a:lnTo>
                  <a:lnTo>
                    <a:pt x="4000194" y="1231578"/>
                  </a:lnTo>
                  <a:lnTo>
                    <a:pt x="3977508" y="1267966"/>
                  </a:lnTo>
                  <a:lnTo>
                    <a:pt x="3950441" y="1302995"/>
                  </a:lnTo>
                  <a:lnTo>
                    <a:pt x="3919035" y="1336435"/>
                  </a:lnTo>
                  <a:lnTo>
                    <a:pt x="3883332" y="1368057"/>
                  </a:lnTo>
                  <a:lnTo>
                    <a:pt x="3843371" y="1397630"/>
                  </a:lnTo>
                  <a:lnTo>
                    <a:pt x="3799195" y="1424924"/>
                  </a:lnTo>
                  <a:lnTo>
                    <a:pt x="3754749" y="1447855"/>
                  </a:lnTo>
                  <a:lnTo>
                    <a:pt x="3707957" y="1467826"/>
                  </a:lnTo>
                  <a:lnTo>
                    <a:pt x="3659098" y="1484757"/>
                  </a:lnTo>
                  <a:lnTo>
                    <a:pt x="3608451" y="1498565"/>
                  </a:lnTo>
                  <a:lnTo>
                    <a:pt x="3556293" y="1509170"/>
                  </a:lnTo>
                  <a:lnTo>
                    <a:pt x="3502904" y="1516491"/>
                  </a:lnTo>
                  <a:lnTo>
                    <a:pt x="3499662" y="1557055"/>
                  </a:lnTo>
                  <a:lnTo>
                    <a:pt x="3491025" y="1596415"/>
                  </a:lnTo>
                  <a:lnTo>
                    <a:pt x="3477266" y="1634373"/>
                  </a:lnTo>
                  <a:lnTo>
                    <a:pt x="3458660" y="1670731"/>
                  </a:lnTo>
                  <a:lnTo>
                    <a:pt x="3435483" y="1705291"/>
                  </a:lnTo>
                  <a:lnTo>
                    <a:pt x="3408008" y="1737855"/>
                  </a:lnTo>
                  <a:lnTo>
                    <a:pt x="3376511" y="1768226"/>
                  </a:lnTo>
                  <a:lnTo>
                    <a:pt x="3341265" y="1796205"/>
                  </a:lnTo>
                  <a:lnTo>
                    <a:pt x="3302545" y="1821595"/>
                  </a:lnTo>
                  <a:lnTo>
                    <a:pt x="3260627" y="1844198"/>
                  </a:lnTo>
                  <a:lnTo>
                    <a:pt x="3215784" y="1863816"/>
                  </a:lnTo>
                  <a:lnTo>
                    <a:pt x="3168291" y="1880251"/>
                  </a:lnTo>
                  <a:lnTo>
                    <a:pt x="3118423" y="1893305"/>
                  </a:lnTo>
                  <a:lnTo>
                    <a:pt x="3066454" y="1902780"/>
                  </a:lnTo>
                  <a:lnTo>
                    <a:pt x="3012659" y="1908479"/>
                  </a:lnTo>
                  <a:lnTo>
                    <a:pt x="2957312" y="1910203"/>
                  </a:lnTo>
                  <a:lnTo>
                    <a:pt x="2907622" y="1908234"/>
                  </a:lnTo>
                  <a:lnTo>
                    <a:pt x="2858577" y="1902953"/>
                  </a:lnTo>
                  <a:lnTo>
                    <a:pt x="2810484" y="1894424"/>
                  </a:lnTo>
                  <a:lnTo>
                    <a:pt x="2763651" y="1882711"/>
                  </a:lnTo>
                  <a:lnTo>
                    <a:pt x="2718385" y="1867880"/>
                  </a:lnTo>
                  <a:lnTo>
                    <a:pt x="2674991" y="1849993"/>
                  </a:lnTo>
                  <a:lnTo>
                    <a:pt x="2656979" y="1887889"/>
                  </a:lnTo>
                  <a:lnTo>
                    <a:pt x="2635023" y="1923917"/>
                  </a:lnTo>
                  <a:lnTo>
                    <a:pt x="2609361" y="1957982"/>
                  </a:lnTo>
                  <a:lnTo>
                    <a:pt x="2580228" y="1989992"/>
                  </a:lnTo>
                  <a:lnTo>
                    <a:pt x="2547860" y="2019854"/>
                  </a:lnTo>
                  <a:lnTo>
                    <a:pt x="2512493" y="2047475"/>
                  </a:lnTo>
                  <a:lnTo>
                    <a:pt x="2474365" y="2072761"/>
                  </a:lnTo>
                  <a:lnTo>
                    <a:pt x="2433710" y="2095620"/>
                  </a:lnTo>
                  <a:lnTo>
                    <a:pt x="2390766" y="2115958"/>
                  </a:lnTo>
                  <a:lnTo>
                    <a:pt x="2345767" y="2133682"/>
                  </a:lnTo>
                  <a:lnTo>
                    <a:pt x="2298951" y="2148699"/>
                  </a:lnTo>
                  <a:lnTo>
                    <a:pt x="2250554" y="2160917"/>
                  </a:lnTo>
                  <a:lnTo>
                    <a:pt x="2200812" y="2170241"/>
                  </a:lnTo>
                  <a:lnTo>
                    <a:pt x="2149961" y="2176579"/>
                  </a:lnTo>
                  <a:lnTo>
                    <a:pt x="2098237" y="2179837"/>
                  </a:lnTo>
                  <a:lnTo>
                    <a:pt x="2045876" y="2179923"/>
                  </a:lnTo>
                  <a:lnTo>
                    <a:pt x="1993115" y="2176744"/>
                  </a:lnTo>
                  <a:lnTo>
                    <a:pt x="1940190" y="2170206"/>
                  </a:lnTo>
                  <a:lnTo>
                    <a:pt x="1887337" y="2160216"/>
                  </a:lnTo>
                  <a:lnTo>
                    <a:pt x="1835788" y="2146912"/>
                  </a:lnTo>
                  <a:lnTo>
                    <a:pt x="1786267" y="2130483"/>
                  </a:lnTo>
                  <a:lnTo>
                    <a:pt x="1739017" y="2111059"/>
                  </a:lnTo>
                  <a:lnTo>
                    <a:pt x="1694281" y="2088773"/>
                  </a:lnTo>
                  <a:lnTo>
                    <a:pt x="1652302" y="2063757"/>
                  </a:lnTo>
                  <a:lnTo>
                    <a:pt x="1613321" y="2036141"/>
                  </a:lnTo>
                  <a:lnTo>
                    <a:pt x="1577581" y="2006058"/>
                  </a:lnTo>
                  <a:lnTo>
                    <a:pt x="1545326" y="1973640"/>
                  </a:lnTo>
                  <a:lnTo>
                    <a:pt x="1500183" y="1992064"/>
                  </a:lnTo>
                  <a:lnTo>
                    <a:pt x="1454052" y="2007880"/>
                  </a:lnTo>
                  <a:lnTo>
                    <a:pt x="1407101" y="2021117"/>
                  </a:lnTo>
                  <a:lnTo>
                    <a:pt x="1359498" y="2031806"/>
                  </a:lnTo>
                  <a:lnTo>
                    <a:pt x="1311411" y="2039979"/>
                  </a:lnTo>
                  <a:lnTo>
                    <a:pt x="1263006" y="2045666"/>
                  </a:lnTo>
                  <a:lnTo>
                    <a:pt x="1214452" y="2048898"/>
                  </a:lnTo>
                  <a:lnTo>
                    <a:pt x="1165916" y="2049706"/>
                  </a:lnTo>
                  <a:lnTo>
                    <a:pt x="1117567" y="2048120"/>
                  </a:lnTo>
                  <a:lnTo>
                    <a:pt x="1069571" y="2044171"/>
                  </a:lnTo>
                  <a:lnTo>
                    <a:pt x="1022096" y="2037889"/>
                  </a:lnTo>
                  <a:lnTo>
                    <a:pt x="975311" y="2029307"/>
                  </a:lnTo>
                  <a:lnTo>
                    <a:pt x="929382" y="2018454"/>
                  </a:lnTo>
                  <a:lnTo>
                    <a:pt x="884477" y="2005361"/>
                  </a:lnTo>
                  <a:lnTo>
                    <a:pt x="840764" y="1990060"/>
                  </a:lnTo>
                  <a:lnTo>
                    <a:pt x="798411" y="1972580"/>
                  </a:lnTo>
                  <a:lnTo>
                    <a:pt x="757585" y="1952952"/>
                  </a:lnTo>
                  <a:lnTo>
                    <a:pt x="718454" y="1931208"/>
                  </a:lnTo>
                  <a:lnTo>
                    <a:pt x="681186" y="1907378"/>
                  </a:lnTo>
                  <a:lnTo>
                    <a:pt x="645948" y="1881493"/>
                  </a:lnTo>
                  <a:lnTo>
                    <a:pt x="612907" y="1853583"/>
                  </a:lnTo>
                  <a:lnTo>
                    <a:pt x="582233" y="1823680"/>
                  </a:lnTo>
                  <a:lnTo>
                    <a:pt x="554091" y="1791814"/>
                  </a:lnTo>
                  <a:lnTo>
                    <a:pt x="546471" y="1782238"/>
                  </a:lnTo>
                  <a:lnTo>
                    <a:pt x="491086" y="1784252"/>
                  </a:lnTo>
                  <a:lnTo>
                    <a:pt x="437114" y="1780894"/>
                  </a:lnTo>
                  <a:lnTo>
                    <a:pt x="385094" y="1772477"/>
                  </a:lnTo>
                  <a:lnTo>
                    <a:pt x="335566" y="1759313"/>
                  </a:lnTo>
                  <a:lnTo>
                    <a:pt x="289071" y="1741713"/>
                  </a:lnTo>
                  <a:lnTo>
                    <a:pt x="246148" y="1719991"/>
                  </a:lnTo>
                  <a:lnTo>
                    <a:pt x="207336" y="1694458"/>
                  </a:lnTo>
                  <a:lnTo>
                    <a:pt x="173176" y="1665426"/>
                  </a:lnTo>
                  <a:lnTo>
                    <a:pt x="144207" y="1633207"/>
                  </a:lnTo>
                  <a:lnTo>
                    <a:pt x="120968" y="1598114"/>
                  </a:lnTo>
                  <a:lnTo>
                    <a:pt x="104000" y="1560460"/>
                  </a:lnTo>
                  <a:lnTo>
                    <a:pt x="93843" y="1520555"/>
                  </a:lnTo>
                  <a:lnTo>
                    <a:pt x="91244" y="1476983"/>
                  </a:lnTo>
                  <a:lnTo>
                    <a:pt x="97225" y="1434068"/>
                  </a:lnTo>
                  <a:lnTo>
                    <a:pt x="111496" y="1392444"/>
                  </a:lnTo>
                  <a:lnTo>
                    <a:pt x="133768" y="1352745"/>
                  </a:lnTo>
                  <a:lnTo>
                    <a:pt x="163752" y="1315609"/>
                  </a:lnTo>
                  <a:lnTo>
                    <a:pt x="201158" y="1281668"/>
                  </a:lnTo>
                  <a:lnTo>
                    <a:pt x="155446" y="1258744"/>
                  </a:lnTo>
                  <a:lnTo>
                    <a:pt x="115263" y="1232143"/>
                  </a:lnTo>
                  <a:lnTo>
                    <a:pt x="80782" y="1202354"/>
                  </a:lnTo>
                  <a:lnTo>
                    <a:pt x="52178" y="1169865"/>
                  </a:lnTo>
                  <a:lnTo>
                    <a:pt x="29624" y="1135165"/>
                  </a:lnTo>
                  <a:lnTo>
                    <a:pt x="13293" y="1098740"/>
                  </a:lnTo>
                  <a:lnTo>
                    <a:pt x="3361" y="1061080"/>
                  </a:lnTo>
                  <a:lnTo>
                    <a:pt x="0" y="1022672"/>
                  </a:lnTo>
                  <a:lnTo>
                    <a:pt x="3383" y="984006"/>
                  </a:lnTo>
                  <a:lnTo>
                    <a:pt x="13686" y="945568"/>
                  </a:lnTo>
                  <a:lnTo>
                    <a:pt x="31081" y="907847"/>
                  </a:lnTo>
                  <a:lnTo>
                    <a:pt x="55743" y="871331"/>
                  </a:lnTo>
                  <a:lnTo>
                    <a:pt x="86742" y="837766"/>
                  </a:lnTo>
                  <a:lnTo>
                    <a:pt x="123158" y="807916"/>
                  </a:lnTo>
                  <a:lnTo>
                    <a:pt x="164371" y="782073"/>
                  </a:lnTo>
                  <a:lnTo>
                    <a:pt x="209766" y="760532"/>
                  </a:lnTo>
                  <a:lnTo>
                    <a:pt x="258725" y="743585"/>
                  </a:lnTo>
                  <a:lnTo>
                    <a:pt x="310629" y="731525"/>
                  </a:lnTo>
                  <a:lnTo>
                    <a:pt x="364861" y="724646"/>
                  </a:lnTo>
                  <a:lnTo>
                    <a:pt x="368290" y="717788"/>
                  </a:lnTo>
                  <a:close/>
                </a:path>
              </a:pathLst>
            </a:custGeom>
            <a:ln w="9144">
              <a:solidFill>
                <a:srgbClr val="00243D"/>
              </a:solidFill>
            </a:ln>
          </p:spPr>
          <p:txBody>
            <a:bodyPr wrap="square" lIns="0" tIns="0" rIns="0" bIns="0" rtlCol="0"/>
            <a:lstStyle/>
            <a:p>
              <a:endParaRPr/>
            </a:p>
          </p:txBody>
        </p:sp>
        <p:pic>
          <p:nvPicPr>
            <p:cNvPr id="16" name="object 11"/>
            <p:cNvPicPr/>
            <p:nvPr/>
          </p:nvPicPr>
          <p:blipFill>
            <a:blip r:embed="rId6" cstate="print"/>
            <a:stretch>
              <a:fillRect/>
            </a:stretch>
          </p:blipFill>
          <p:spPr>
            <a:xfrm>
              <a:off x="3535680" y="4314189"/>
              <a:ext cx="130175" cy="130175"/>
            </a:xfrm>
            <a:prstGeom prst="rect">
              <a:avLst/>
            </a:prstGeom>
          </p:spPr>
        </p:pic>
        <p:pic>
          <p:nvPicPr>
            <p:cNvPr id="17" name="object 12"/>
            <p:cNvPicPr/>
            <p:nvPr/>
          </p:nvPicPr>
          <p:blipFill>
            <a:blip r:embed="rId7" cstate="print"/>
            <a:stretch>
              <a:fillRect/>
            </a:stretch>
          </p:blipFill>
          <p:spPr>
            <a:xfrm>
              <a:off x="3742309" y="4301616"/>
              <a:ext cx="251333" cy="251333"/>
            </a:xfrm>
            <a:prstGeom prst="rect">
              <a:avLst/>
            </a:prstGeom>
          </p:spPr>
        </p:pic>
        <p:sp>
          <p:nvSpPr>
            <p:cNvPr id="18" name="object 13"/>
            <p:cNvSpPr/>
            <p:nvPr/>
          </p:nvSpPr>
          <p:spPr>
            <a:xfrm>
              <a:off x="4072763" y="3917441"/>
              <a:ext cx="4255770" cy="1854200"/>
            </a:xfrm>
            <a:custGeom>
              <a:avLst/>
              <a:gdLst/>
              <a:ahLst/>
              <a:cxnLst/>
              <a:rect l="l" t="t" r="r" b="b"/>
              <a:pathLst>
                <a:path w="4255770" h="1854200">
                  <a:moveTo>
                    <a:pt x="363220" y="579246"/>
                  </a:moveTo>
                  <a:lnTo>
                    <a:pt x="356734" y="627536"/>
                  </a:lnTo>
                  <a:lnTo>
                    <a:pt x="338431" y="670922"/>
                  </a:lnTo>
                  <a:lnTo>
                    <a:pt x="310038" y="707675"/>
                  </a:lnTo>
                  <a:lnTo>
                    <a:pt x="273285" y="736068"/>
                  </a:lnTo>
                  <a:lnTo>
                    <a:pt x="229899" y="754371"/>
                  </a:lnTo>
                  <a:lnTo>
                    <a:pt x="181610" y="760856"/>
                  </a:lnTo>
                  <a:lnTo>
                    <a:pt x="133320" y="754371"/>
                  </a:lnTo>
                  <a:lnTo>
                    <a:pt x="89934" y="736068"/>
                  </a:lnTo>
                  <a:lnTo>
                    <a:pt x="53181" y="707675"/>
                  </a:lnTo>
                  <a:lnTo>
                    <a:pt x="24788" y="670922"/>
                  </a:lnTo>
                  <a:lnTo>
                    <a:pt x="6485" y="627536"/>
                  </a:lnTo>
                  <a:lnTo>
                    <a:pt x="0" y="579246"/>
                  </a:lnTo>
                  <a:lnTo>
                    <a:pt x="6485" y="530957"/>
                  </a:lnTo>
                  <a:lnTo>
                    <a:pt x="24788" y="487571"/>
                  </a:lnTo>
                  <a:lnTo>
                    <a:pt x="53181" y="450818"/>
                  </a:lnTo>
                  <a:lnTo>
                    <a:pt x="89934" y="422425"/>
                  </a:lnTo>
                  <a:lnTo>
                    <a:pt x="133320" y="404122"/>
                  </a:lnTo>
                  <a:lnTo>
                    <a:pt x="181610" y="397636"/>
                  </a:lnTo>
                  <a:lnTo>
                    <a:pt x="229899" y="404122"/>
                  </a:lnTo>
                  <a:lnTo>
                    <a:pt x="273285" y="422425"/>
                  </a:lnTo>
                  <a:lnTo>
                    <a:pt x="310038" y="450818"/>
                  </a:lnTo>
                  <a:lnTo>
                    <a:pt x="338431" y="487571"/>
                  </a:lnTo>
                  <a:lnTo>
                    <a:pt x="356734" y="530957"/>
                  </a:lnTo>
                  <a:lnTo>
                    <a:pt x="363220" y="579246"/>
                  </a:lnTo>
                  <a:close/>
                </a:path>
                <a:path w="4255770" h="1854200">
                  <a:moveTo>
                    <a:pt x="784351" y="1202435"/>
                  </a:moveTo>
                  <a:lnTo>
                    <a:pt x="734834" y="1203077"/>
                  </a:lnTo>
                  <a:lnTo>
                    <a:pt x="685846" y="1199274"/>
                  </a:lnTo>
                  <a:lnTo>
                    <a:pt x="637919" y="1191124"/>
                  </a:lnTo>
                  <a:lnTo>
                    <a:pt x="591584" y="1178726"/>
                  </a:lnTo>
                  <a:lnTo>
                    <a:pt x="547370" y="1162176"/>
                  </a:lnTo>
                </a:path>
                <a:path w="4255770" h="1854200">
                  <a:moveTo>
                    <a:pt x="993521" y="1642490"/>
                  </a:moveTo>
                  <a:lnTo>
                    <a:pt x="968271" y="1649130"/>
                  </a:lnTo>
                  <a:lnTo>
                    <a:pt x="942498" y="1654555"/>
                  </a:lnTo>
                  <a:lnTo>
                    <a:pt x="916297" y="1658743"/>
                  </a:lnTo>
                  <a:lnTo>
                    <a:pt x="889762" y="1661667"/>
                  </a:lnTo>
                </a:path>
                <a:path w="4255770" h="1854200">
                  <a:moveTo>
                    <a:pt x="1886965" y="1853869"/>
                  </a:moveTo>
                  <a:lnTo>
                    <a:pt x="1868969" y="1832872"/>
                  </a:lnTo>
                  <a:lnTo>
                    <a:pt x="1852533" y="1811212"/>
                  </a:lnTo>
                  <a:lnTo>
                    <a:pt x="1837691" y="1788934"/>
                  </a:lnTo>
                  <a:lnTo>
                    <a:pt x="1824482" y="1766087"/>
                  </a:lnTo>
                </a:path>
                <a:path w="4255770" h="1854200">
                  <a:moveTo>
                    <a:pt x="3042285" y="1634997"/>
                  </a:moveTo>
                  <a:lnTo>
                    <a:pt x="3038643" y="1659403"/>
                  </a:lnTo>
                  <a:lnTo>
                    <a:pt x="3033252" y="1683626"/>
                  </a:lnTo>
                  <a:lnTo>
                    <a:pt x="3026122" y="1707610"/>
                  </a:lnTo>
                  <a:lnTo>
                    <a:pt x="3017266" y="1731302"/>
                  </a:lnTo>
                </a:path>
                <a:path w="4255770" h="1854200">
                  <a:moveTo>
                    <a:pt x="3538346" y="1039875"/>
                  </a:moveTo>
                  <a:lnTo>
                    <a:pt x="3587719" y="1059897"/>
                  </a:lnTo>
                  <a:lnTo>
                    <a:pt x="3633435" y="1083274"/>
                  </a:lnTo>
                  <a:lnTo>
                    <a:pt x="3675267" y="1109735"/>
                  </a:lnTo>
                  <a:lnTo>
                    <a:pt x="3712984" y="1139007"/>
                  </a:lnTo>
                  <a:lnTo>
                    <a:pt x="3746357" y="1170819"/>
                  </a:lnTo>
                  <a:lnTo>
                    <a:pt x="3775156" y="1204899"/>
                  </a:lnTo>
                  <a:lnTo>
                    <a:pt x="3799152" y="1240974"/>
                  </a:lnTo>
                  <a:lnTo>
                    <a:pt x="3818115" y="1278773"/>
                  </a:lnTo>
                  <a:lnTo>
                    <a:pt x="3831816" y="1318024"/>
                  </a:lnTo>
                  <a:lnTo>
                    <a:pt x="3840024" y="1358455"/>
                  </a:lnTo>
                  <a:lnTo>
                    <a:pt x="3842512" y="1399793"/>
                  </a:lnTo>
                </a:path>
                <a:path w="4255770" h="1854200">
                  <a:moveTo>
                    <a:pt x="4255770" y="656462"/>
                  </a:moveTo>
                  <a:lnTo>
                    <a:pt x="4230062" y="694362"/>
                  </a:lnTo>
                  <a:lnTo>
                    <a:pt x="4198699" y="729726"/>
                  </a:lnTo>
                  <a:lnTo>
                    <a:pt x="4162026" y="762208"/>
                  </a:lnTo>
                  <a:lnTo>
                    <a:pt x="4120388" y="791463"/>
                  </a:lnTo>
                </a:path>
                <a:path w="4255770" h="1854200">
                  <a:moveTo>
                    <a:pt x="3930777" y="155574"/>
                  </a:moveTo>
                  <a:lnTo>
                    <a:pt x="3934156" y="171430"/>
                  </a:lnTo>
                  <a:lnTo>
                    <a:pt x="3936476" y="187356"/>
                  </a:lnTo>
                  <a:lnTo>
                    <a:pt x="3937724" y="203330"/>
                  </a:lnTo>
                  <a:lnTo>
                    <a:pt x="3937889" y="219328"/>
                  </a:lnTo>
                </a:path>
                <a:path w="4255770" h="1854200">
                  <a:moveTo>
                    <a:pt x="3065780" y="81279"/>
                  </a:moveTo>
                  <a:lnTo>
                    <a:pt x="3080079" y="59596"/>
                  </a:lnTo>
                  <a:lnTo>
                    <a:pt x="3096450" y="38782"/>
                  </a:lnTo>
                  <a:lnTo>
                    <a:pt x="3114821" y="18897"/>
                  </a:lnTo>
                  <a:lnTo>
                    <a:pt x="3135121" y="0"/>
                  </a:lnTo>
                </a:path>
                <a:path w="4255770" h="1854200">
                  <a:moveTo>
                    <a:pt x="2416810" y="120014"/>
                  </a:moveTo>
                  <a:lnTo>
                    <a:pt x="2422923" y="101953"/>
                  </a:lnTo>
                  <a:lnTo>
                    <a:pt x="2430573" y="84200"/>
                  </a:lnTo>
                  <a:lnTo>
                    <a:pt x="2439723" y="66829"/>
                  </a:lnTo>
                  <a:lnTo>
                    <a:pt x="2450338" y="49910"/>
                  </a:lnTo>
                </a:path>
                <a:path w="4255770" h="1854200">
                  <a:moveTo>
                    <a:pt x="1655064" y="143763"/>
                  </a:moveTo>
                  <a:lnTo>
                    <a:pt x="1687558" y="158757"/>
                  </a:lnTo>
                  <a:lnTo>
                    <a:pt x="1718706" y="175132"/>
                  </a:lnTo>
                  <a:lnTo>
                    <a:pt x="1748450" y="192841"/>
                  </a:lnTo>
                  <a:lnTo>
                    <a:pt x="1776729" y="211835"/>
                  </a:lnTo>
                </a:path>
                <a:path w="4255770" h="1854200">
                  <a:moveTo>
                    <a:pt x="731392" y="678433"/>
                  </a:moveTo>
                  <a:lnTo>
                    <a:pt x="724632" y="660741"/>
                  </a:lnTo>
                  <a:lnTo>
                    <a:pt x="718835" y="642905"/>
                  </a:lnTo>
                  <a:lnTo>
                    <a:pt x="714015" y="624927"/>
                  </a:lnTo>
                  <a:lnTo>
                    <a:pt x="710184" y="606805"/>
                  </a:lnTo>
                </a:path>
              </a:pathLst>
            </a:custGeom>
            <a:ln w="9144">
              <a:solidFill>
                <a:srgbClr val="00243D"/>
              </a:solidFill>
            </a:ln>
          </p:spPr>
          <p:txBody>
            <a:bodyPr wrap="square" lIns="0" tIns="0" rIns="0" bIns="0" rtlCol="0"/>
            <a:lstStyle/>
            <a:p>
              <a:endParaRPr/>
            </a:p>
          </p:txBody>
        </p:sp>
      </p:grpSp>
      <p:sp>
        <p:nvSpPr>
          <p:cNvPr id="19" name="object 14"/>
          <p:cNvSpPr txBox="1"/>
          <p:nvPr/>
        </p:nvSpPr>
        <p:spPr>
          <a:xfrm>
            <a:off x="5071109" y="4271898"/>
            <a:ext cx="2451100" cy="1123315"/>
          </a:xfrm>
          <a:prstGeom prst="rect">
            <a:avLst/>
          </a:prstGeom>
        </p:spPr>
        <p:txBody>
          <a:bodyPr vert="horz" wrap="square" lIns="0" tIns="12700" rIns="0" bIns="0" rtlCol="0">
            <a:spAutoFit/>
          </a:bodyPr>
          <a:lstStyle/>
          <a:p>
            <a:pPr marL="12700" marR="5080" indent="-3810" algn="ctr">
              <a:lnSpc>
                <a:spcPct val="100000"/>
              </a:lnSpc>
              <a:spcBef>
                <a:spcPts val="100"/>
              </a:spcBef>
            </a:pPr>
            <a:r>
              <a:rPr sz="1800" dirty="0">
                <a:solidFill>
                  <a:srgbClr val="FFFFFF"/>
                </a:solidFill>
                <a:latin typeface="Arial"/>
                <a:cs typeface="Arial"/>
              </a:rPr>
              <a:t>If</a:t>
            </a:r>
            <a:r>
              <a:rPr sz="1800" spc="-20" dirty="0">
                <a:solidFill>
                  <a:srgbClr val="FFFFFF"/>
                </a:solidFill>
                <a:latin typeface="Arial"/>
                <a:cs typeface="Arial"/>
              </a:rPr>
              <a:t> </a:t>
            </a:r>
            <a:r>
              <a:rPr sz="1800" dirty="0">
                <a:solidFill>
                  <a:srgbClr val="FFFFFF"/>
                </a:solidFill>
                <a:latin typeface="Arial"/>
                <a:cs typeface="Arial"/>
              </a:rPr>
              <a:t>you</a:t>
            </a:r>
            <a:r>
              <a:rPr sz="1800" spc="5" dirty="0">
                <a:solidFill>
                  <a:srgbClr val="FFFFFF"/>
                </a:solidFill>
                <a:latin typeface="Arial"/>
                <a:cs typeface="Arial"/>
              </a:rPr>
              <a:t> </a:t>
            </a:r>
            <a:r>
              <a:rPr sz="1800" dirty="0">
                <a:solidFill>
                  <a:srgbClr val="FFFFFF"/>
                </a:solidFill>
                <a:latin typeface="Arial"/>
                <a:cs typeface="Arial"/>
              </a:rPr>
              <a:t>need</a:t>
            </a:r>
            <a:r>
              <a:rPr sz="1800" spc="-5" dirty="0">
                <a:solidFill>
                  <a:srgbClr val="FFFFFF"/>
                </a:solidFill>
                <a:latin typeface="Arial"/>
                <a:cs typeface="Arial"/>
              </a:rPr>
              <a:t> </a:t>
            </a:r>
            <a:r>
              <a:rPr sz="1800" dirty="0">
                <a:solidFill>
                  <a:srgbClr val="FFFFFF"/>
                </a:solidFill>
                <a:latin typeface="Arial"/>
                <a:cs typeface="Arial"/>
              </a:rPr>
              <a:t>to</a:t>
            </a:r>
            <a:r>
              <a:rPr sz="1800" spc="-10" dirty="0">
                <a:solidFill>
                  <a:srgbClr val="FFFFFF"/>
                </a:solidFill>
                <a:latin typeface="Arial"/>
                <a:cs typeface="Arial"/>
              </a:rPr>
              <a:t> </a:t>
            </a:r>
            <a:r>
              <a:rPr sz="1800" dirty="0">
                <a:solidFill>
                  <a:srgbClr val="FFFFFF"/>
                </a:solidFill>
                <a:latin typeface="Arial"/>
                <a:cs typeface="Arial"/>
              </a:rPr>
              <a:t>cut</a:t>
            </a:r>
            <a:r>
              <a:rPr sz="1800" spc="-10" dirty="0">
                <a:solidFill>
                  <a:srgbClr val="FFFFFF"/>
                </a:solidFill>
                <a:latin typeface="Arial"/>
                <a:cs typeface="Arial"/>
              </a:rPr>
              <a:t> costs, </a:t>
            </a:r>
            <a:r>
              <a:rPr sz="1800" dirty="0">
                <a:solidFill>
                  <a:srgbClr val="FFFFFF"/>
                </a:solidFill>
                <a:latin typeface="Arial"/>
                <a:cs typeface="Arial"/>
              </a:rPr>
              <a:t>which</a:t>
            </a:r>
            <a:r>
              <a:rPr sz="1800" spc="-5" dirty="0">
                <a:solidFill>
                  <a:srgbClr val="FFFFFF"/>
                </a:solidFill>
                <a:latin typeface="Arial"/>
                <a:cs typeface="Arial"/>
              </a:rPr>
              <a:t> </a:t>
            </a:r>
            <a:r>
              <a:rPr sz="1800" dirty="0">
                <a:solidFill>
                  <a:srgbClr val="FFFFFF"/>
                </a:solidFill>
                <a:latin typeface="Arial"/>
                <a:cs typeface="Arial"/>
              </a:rPr>
              <a:t>line</a:t>
            </a:r>
            <a:r>
              <a:rPr sz="1800" spc="-25" dirty="0">
                <a:solidFill>
                  <a:srgbClr val="FFFFFF"/>
                </a:solidFill>
                <a:latin typeface="Arial"/>
                <a:cs typeface="Arial"/>
              </a:rPr>
              <a:t> </a:t>
            </a:r>
            <a:r>
              <a:rPr sz="1800" dirty="0">
                <a:solidFill>
                  <a:srgbClr val="FFFFFF"/>
                </a:solidFill>
                <a:latin typeface="Arial"/>
                <a:cs typeface="Arial"/>
              </a:rPr>
              <a:t>item</a:t>
            </a:r>
            <a:r>
              <a:rPr sz="1800" spc="-30" dirty="0">
                <a:solidFill>
                  <a:srgbClr val="FFFFFF"/>
                </a:solidFill>
                <a:latin typeface="Arial"/>
                <a:cs typeface="Arial"/>
              </a:rPr>
              <a:t> </a:t>
            </a:r>
            <a:r>
              <a:rPr sz="1800" dirty="0">
                <a:solidFill>
                  <a:srgbClr val="FFFFFF"/>
                </a:solidFill>
                <a:latin typeface="Arial"/>
                <a:cs typeface="Arial"/>
              </a:rPr>
              <a:t>will</a:t>
            </a:r>
            <a:r>
              <a:rPr sz="1800" spc="10" dirty="0">
                <a:solidFill>
                  <a:srgbClr val="FFFFFF"/>
                </a:solidFill>
                <a:latin typeface="Arial"/>
                <a:cs typeface="Arial"/>
              </a:rPr>
              <a:t> </a:t>
            </a:r>
            <a:r>
              <a:rPr sz="1800" spc="-20" dirty="0">
                <a:solidFill>
                  <a:srgbClr val="FFFFFF"/>
                </a:solidFill>
                <a:latin typeface="Arial"/>
                <a:cs typeface="Arial"/>
              </a:rPr>
              <a:t>save </a:t>
            </a:r>
            <a:r>
              <a:rPr sz="1800" dirty="0">
                <a:solidFill>
                  <a:srgbClr val="FFFFFF"/>
                </a:solidFill>
                <a:latin typeface="Arial"/>
                <a:cs typeface="Arial"/>
              </a:rPr>
              <a:t>the</a:t>
            </a:r>
            <a:r>
              <a:rPr sz="1800" spc="-30" dirty="0">
                <a:solidFill>
                  <a:srgbClr val="FFFFFF"/>
                </a:solidFill>
                <a:latin typeface="Arial"/>
                <a:cs typeface="Arial"/>
              </a:rPr>
              <a:t> </a:t>
            </a:r>
            <a:r>
              <a:rPr sz="1800" dirty="0">
                <a:solidFill>
                  <a:srgbClr val="FFFFFF"/>
                </a:solidFill>
                <a:latin typeface="Arial"/>
                <a:cs typeface="Arial"/>
              </a:rPr>
              <a:t>most</a:t>
            </a:r>
            <a:r>
              <a:rPr sz="1800" spc="-5" dirty="0">
                <a:solidFill>
                  <a:srgbClr val="FFFFFF"/>
                </a:solidFill>
                <a:latin typeface="Arial"/>
                <a:cs typeface="Arial"/>
              </a:rPr>
              <a:t> </a:t>
            </a:r>
            <a:r>
              <a:rPr sz="1800" dirty="0">
                <a:solidFill>
                  <a:srgbClr val="FFFFFF"/>
                </a:solidFill>
                <a:latin typeface="Arial"/>
                <a:cs typeface="Arial"/>
              </a:rPr>
              <a:t>money</a:t>
            </a:r>
            <a:r>
              <a:rPr sz="1800" spc="-10" dirty="0">
                <a:solidFill>
                  <a:srgbClr val="FFFFFF"/>
                </a:solidFill>
                <a:latin typeface="Arial"/>
                <a:cs typeface="Arial"/>
              </a:rPr>
              <a:t> </a:t>
            </a:r>
            <a:r>
              <a:rPr sz="1800" spc="-50" dirty="0">
                <a:solidFill>
                  <a:srgbClr val="FFFFFF"/>
                </a:solidFill>
                <a:latin typeface="Arial"/>
                <a:cs typeface="Arial"/>
              </a:rPr>
              <a:t>– </a:t>
            </a:r>
            <a:r>
              <a:rPr sz="1800" dirty="0">
                <a:solidFill>
                  <a:srgbClr val="FFFFFF"/>
                </a:solidFill>
                <a:latin typeface="Arial"/>
                <a:cs typeface="Arial"/>
              </a:rPr>
              <a:t>without</a:t>
            </a:r>
            <a:r>
              <a:rPr sz="1800" spc="-45" dirty="0">
                <a:solidFill>
                  <a:srgbClr val="FFFFFF"/>
                </a:solidFill>
                <a:latin typeface="Arial"/>
                <a:cs typeface="Arial"/>
              </a:rPr>
              <a:t> </a:t>
            </a:r>
            <a:r>
              <a:rPr sz="1800" dirty="0">
                <a:solidFill>
                  <a:srgbClr val="FFFFFF"/>
                </a:solidFill>
                <a:latin typeface="Arial"/>
                <a:cs typeface="Arial"/>
              </a:rPr>
              <a:t>increasing</a:t>
            </a:r>
            <a:r>
              <a:rPr sz="1800" spc="-55" dirty="0">
                <a:solidFill>
                  <a:srgbClr val="FFFFFF"/>
                </a:solidFill>
                <a:latin typeface="Arial"/>
                <a:cs typeface="Arial"/>
              </a:rPr>
              <a:t> </a:t>
            </a:r>
            <a:r>
              <a:rPr sz="1800" spc="-20" dirty="0">
                <a:solidFill>
                  <a:srgbClr val="FFFFFF"/>
                </a:solidFill>
                <a:latin typeface="Arial"/>
                <a:cs typeface="Arial"/>
              </a:rPr>
              <a:t>risk?</a:t>
            </a:r>
            <a:endParaRPr sz="1800" dirty="0">
              <a:latin typeface="Arial"/>
              <a:cs typeface="Arial"/>
            </a:endParaRPr>
          </a:p>
        </p:txBody>
      </p:sp>
    </p:spTree>
    <p:extLst>
      <p:ext uri="{BB962C8B-B14F-4D97-AF65-F5344CB8AC3E}">
        <p14:creationId xmlns:p14="http://schemas.microsoft.com/office/powerpoint/2010/main" val="10082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25" y="853036"/>
            <a:ext cx="7886700" cy="4351338"/>
          </a:xfrm>
        </p:spPr>
        <p:txBody>
          <a:bodyPr/>
          <a:lstStyle/>
          <a:p>
            <a:pPr marL="342900" indent="-342900">
              <a:buFont typeface="+mj-lt"/>
              <a:buAutoNum type="arabicPeriod"/>
            </a:pPr>
            <a:r>
              <a:rPr lang="en-US" dirty="0"/>
              <a:t>The most important party in the broker selection process is your entity. Making a decision that provides the most benefit to you is always the right one.</a:t>
            </a:r>
          </a:p>
          <a:p>
            <a:pPr marL="342900" indent="-342900">
              <a:buFont typeface="+mj-lt"/>
              <a:buAutoNum type="arabicPeriod"/>
            </a:pPr>
            <a:r>
              <a:rPr lang="en-US" dirty="0"/>
              <a:t>The onus is on Risk Management to clearly articulate what you’re looking for. Work with Procurement to design your solicitation. Take the time to make sure your needs are met.</a:t>
            </a:r>
          </a:p>
          <a:p>
            <a:pPr marL="342900" indent="-342900">
              <a:buFont typeface="+mj-lt"/>
              <a:buAutoNum type="arabicPeriod"/>
            </a:pPr>
            <a:r>
              <a:rPr lang="en-US" dirty="0"/>
              <a:t>If you ask for references, contact the references. Reading a compelling story is good. Hearing that it’s all true is great.</a:t>
            </a:r>
          </a:p>
          <a:p>
            <a:pPr marL="342900" indent="-342900">
              <a:buFont typeface="+mj-lt"/>
              <a:buAutoNum type="arabicPeriod"/>
            </a:pPr>
            <a:r>
              <a:rPr lang="en-US" dirty="0"/>
              <a:t>There are four things that make for a good partner:</a:t>
            </a:r>
          </a:p>
          <a:p>
            <a:pPr marL="800100" lvl="1" indent="-342900">
              <a:buFont typeface="+mj-lt"/>
              <a:buAutoNum type="arabicPeriod"/>
            </a:pPr>
            <a:r>
              <a:rPr lang="en-US" dirty="0"/>
              <a:t>Experience</a:t>
            </a:r>
          </a:p>
          <a:p>
            <a:pPr marL="800100" lvl="1" indent="-342900">
              <a:buFont typeface="+mj-lt"/>
              <a:buAutoNum type="arabicPeriod"/>
            </a:pPr>
            <a:r>
              <a:rPr lang="en-US" dirty="0"/>
              <a:t>Resources</a:t>
            </a:r>
          </a:p>
          <a:p>
            <a:pPr marL="800100" lvl="1" indent="-342900">
              <a:buFont typeface="+mj-lt"/>
              <a:buAutoNum type="arabicPeriod"/>
            </a:pPr>
            <a:r>
              <a:rPr lang="en-US" dirty="0"/>
              <a:t>Strategy</a:t>
            </a:r>
          </a:p>
          <a:p>
            <a:pPr marL="800100" lvl="1" indent="-342900">
              <a:buFont typeface="+mj-lt"/>
              <a:buAutoNum type="arabicPeriod"/>
            </a:pPr>
            <a:r>
              <a:rPr lang="en-US" dirty="0"/>
              <a:t>Chemistry – DO YOU LIKE THEM?</a:t>
            </a:r>
          </a:p>
          <a:p>
            <a:pPr marL="800100" lvl="1" indent="-342900">
              <a:buFont typeface="+mj-lt"/>
              <a:buAutoNum type="arabicPeriod"/>
            </a:pPr>
            <a:endParaRPr lang="en-US" dirty="0"/>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noProof="0" dirty="0">
                <a:solidFill>
                  <a:srgbClr val="00263E"/>
                </a:solidFill>
                <a:latin typeface="Arial"/>
              </a:rPr>
              <a:t>A few things to remember</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Tree>
    <p:extLst>
      <p:ext uri="{BB962C8B-B14F-4D97-AF65-F5344CB8AC3E}">
        <p14:creationId xmlns:p14="http://schemas.microsoft.com/office/powerpoint/2010/main" val="13940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6" name="Rectangle 5"/>
          <p:cNvSpPr/>
          <p:nvPr/>
        </p:nvSpPr>
        <p:spPr>
          <a:xfrm>
            <a:off x="2979785" y="1748135"/>
            <a:ext cx="3089179"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Thank you</a:t>
            </a:r>
          </a:p>
        </p:txBody>
      </p:sp>
      <p:sp>
        <p:nvSpPr>
          <p:cNvPr id="8" name="TextBox 7"/>
          <p:cNvSpPr txBox="1"/>
          <p:nvPr/>
        </p:nvSpPr>
        <p:spPr>
          <a:xfrm>
            <a:off x="409575" y="4333985"/>
            <a:ext cx="5313025" cy="1200329"/>
          </a:xfrm>
          <a:prstGeom prst="rect">
            <a:avLst/>
          </a:prstGeom>
          <a:noFill/>
        </p:spPr>
        <p:txBody>
          <a:bodyPr wrap="square" rtlCol="0">
            <a:spAutoFit/>
          </a:bodyPr>
          <a:lstStyle/>
          <a:p>
            <a:r>
              <a:rPr lang="en-US" dirty="0"/>
              <a:t>Matt Simmons | Gallagher</a:t>
            </a:r>
          </a:p>
          <a:p>
            <a:r>
              <a:rPr lang="en-US" dirty="0"/>
              <a:t>Director – Public Sector and K-12 Education Practice</a:t>
            </a:r>
          </a:p>
          <a:p>
            <a:r>
              <a:rPr lang="en-US" dirty="0">
                <a:hlinkClick r:id="rId2"/>
              </a:rPr>
              <a:t>Matt_Simmons@ajg.com</a:t>
            </a:r>
            <a:endParaRPr lang="en-US" dirty="0"/>
          </a:p>
          <a:p>
            <a:endParaRPr lang="en-US" dirty="0"/>
          </a:p>
        </p:txBody>
      </p:sp>
    </p:spTree>
    <p:extLst>
      <p:ext uri="{BB962C8B-B14F-4D97-AF65-F5344CB8AC3E}">
        <p14:creationId xmlns:p14="http://schemas.microsoft.com/office/powerpoint/2010/main" val="118691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p:txBody>
          <a:bodyPr>
            <a:noAutofit/>
          </a:bodyPr>
          <a:lstStyle/>
          <a:p>
            <a:r>
              <a:rPr lang="en-US" sz="3200" dirty="0">
                <a:solidFill>
                  <a:schemeClr val="tx1"/>
                </a:solidFill>
              </a:rPr>
              <a:t>Learning Objectives</a:t>
            </a:r>
          </a:p>
        </p:txBody>
      </p:sp>
      <p:sp>
        <p:nvSpPr>
          <p:cNvPr id="3" name="Content Placeholder 2">
            <a:extLst>
              <a:ext uri="{FF2B5EF4-FFF2-40B4-BE49-F238E27FC236}">
                <a16:creationId xmlns:a16="http://schemas.microsoft.com/office/drawing/2014/main" id="{FED94357-EF39-B74D-BBAE-9C74DEBC00DD}"/>
              </a:ext>
            </a:extLst>
          </p:cNvPr>
          <p:cNvSpPr>
            <a:spLocks noGrp="1"/>
          </p:cNvSpPr>
          <p:nvPr>
            <p:ph idx="1"/>
          </p:nvPr>
        </p:nvSpPr>
        <p:spPr/>
        <p:txBody>
          <a:bodyPr/>
          <a:lstStyle/>
          <a:p>
            <a:pPr marL="514350" indent="-514350">
              <a:buFont typeface="+mj-lt"/>
              <a:buAutoNum type="arabicPeriod"/>
            </a:pPr>
            <a:r>
              <a:rPr lang="en-US" dirty="0"/>
              <a:t>Common pitfalls to avoid when drafting/issuing an RFP</a:t>
            </a:r>
          </a:p>
          <a:p>
            <a:pPr marL="514350" indent="-514350">
              <a:buFont typeface="+mj-lt"/>
              <a:buAutoNum type="arabicPeriod"/>
            </a:pPr>
            <a:r>
              <a:rPr lang="en-US" dirty="0"/>
              <a:t>How can evaluation and scoring assure a fair process and result in the insurance brokerage services your entity needs</a:t>
            </a:r>
          </a:p>
          <a:p>
            <a:pPr marL="514350" indent="-514350">
              <a:buFont typeface="+mj-lt"/>
              <a:buAutoNum type="arabicPeriod"/>
            </a:pPr>
            <a:r>
              <a:rPr lang="en-US" dirty="0"/>
              <a:t>What can make a broker the right fit for your entity</a:t>
            </a:r>
          </a:p>
        </p:txBody>
      </p:sp>
    </p:spTree>
    <p:extLst>
      <p:ext uri="{BB962C8B-B14F-4D97-AF65-F5344CB8AC3E}">
        <p14:creationId xmlns:p14="http://schemas.microsoft.com/office/powerpoint/2010/main" val="16106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098472" y="3627979"/>
            <a:ext cx="3059084" cy="2053244"/>
          </a:xfrm>
          <a:prstGeom prst="rect">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221970" y="3627979"/>
            <a:ext cx="3059084" cy="2053244"/>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098472" y="1465104"/>
            <a:ext cx="3059084" cy="2053244"/>
          </a:xfrm>
          <a:prstGeom prst="rect">
            <a:avLst/>
          </a:prstGeom>
          <a:solidFill>
            <a:schemeClr val="accent5">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21970" y="1468294"/>
            <a:ext cx="3059084" cy="2053244"/>
          </a:xfrm>
          <a:prstGeom prst="rect">
            <a:avLst/>
          </a:prstGeom>
          <a:solidFill>
            <a:schemeClr val="accent6">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What are they, and what’s the difference?</a:t>
            </a:r>
          </a:p>
          <a:p>
            <a:endParaRPr lang="en-US" altLang="en-US" sz="1800" dirty="0">
              <a:latin typeface="Arial" charset="0"/>
            </a:endParaRPr>
          </a:p>
        </p:txBody>
      </p:sp>
      <p:sp>
        <p:nvSpPr>
          <p:cNvPr id="8"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Procurement Options</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10" name="Rectangle 9"/>
          <p:cNvSpPr/>
          <p:nvPr/>
        </p:nvSpPr>
        <p:spPr>
          <a:xfrm>
            <a:off x="1864191" y="1792182"/>
            <a:ext cx="1841145"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Invitation to Bid</a:t>
            </a:r>
          </a:p>
        </p:txBody>
      </p:sp>
      <p:sp>
        <p:nvSpPr>
          <p:cNvPr id="11" name="Rectangle 10"/>
          <p:cNvSpPr/>
          <p:nvPr/>
        </p:nvSpPr>
        <p:spPr>
          <a:xfrm>
            <a:off x="1347318" y="3876721"/>
            <a:ext cx="2874890"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Request for Qualifications</a:t>
            </a:r>
          </a:p>
        </p:txBody>
      </p:sp>
      <p:sp>
        <p:nvSpPr>
          <p:cNvPr id="12" name="Rectangle 11"/>
          <p:cNvSpPr/>
          <p:nvPr/>
        </p:nvSpPr>
        <p:spPr>
          <a:xfrm>
            <a:off x="5350748" y="3878220"/>
            <a:ext cx="2349490"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Request for Proposal</a:t>
            </a:r>
          </a:p>
        </p:txBody>
      </p:sp>
      <p:sp>
        <p:nvSpPr>
          <p:cNvPr id="13" name="Rectangle 12"/>
          <p:cNvSpPr/>
          <p:nvPr/>
        </p:nvSpPr>
        <p:spPr>
          <a:xfrm>
            <a:off x="5272908" y="1792182"/>
            <a:ext cx="2505173"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Request for Quotation</a:t>
            </a:r>
          </a:p>
        </p:txBody>
      </p:sp>
      <p:sp>
        <p:nvSpPr>
          <p:cNvPr id="14" name="TextBox 13"/>
          <p:cNvSpPr txBox="1"/>
          <p:nvPr/>
        </p:nvSpPr>
        <p:spPr>
          <a:xfrm>
            <a:off x="1475837" y="2192290"/>
            <a:ext cx="2617852" cy="1015663"/>
          </a:xfrm>
          <a:prstGeom prst="rect">
            <a:avLst/>
          </a:prstGeom>
          <a:noFill/>
        </p:spPr>
        <p:txBody>
          <a:bodyPr wrap="square" rtlCol="0">
            <a:spAutoFit/>
          </a:bodyPr>
          <a:lstStyle/>
          <a:p>
            <a:r>
              <a:rPr lang="en-US" sz="1200" dirty="0"/>
              <a:t>A simple request for submission of proposals for your actual insurance program. Bids are usually awarded to the lowest bidder regardless of experience or reputation</a:t>
            </a:r>
          </a:p>
        </p:txBody>
      </p:sp>
      <p:sp>
        <p:nvSpPr>
          <p:cNvPr id="15" name="TextBox 14"/>
          <p:cNvSpPr txBox="1"/>
          <p:nvPr/>
        </p:nvSpPr>
        <p:spPr>
          <a:xfrm>
            <a:off x="5216567" y="2192291"/>
            <a:ext cx="2617852" cy="1015663"/>
          </a:xfrm>
          <a:prstGeom prst="rect">
            <a:avLst/>
          </a:prstGeom>
          <a:noFill/>
        </p:spPr>
        <p:txBody>
          <a:bodyPr wrap="square" rtlCol="0">
            <a:spAutoFit/>
          </a:bodyPr>
          <a:lstStyle/>
          <a:p>
            <a:r>
              <a:rPr lang="en-US" sz="1200" dirty="0"/>
              <a:t>Solicitation for pricing and payment information. Organizations use this type of request when they know what type of solution they want and are only evaluating vendors based on price.</a:t>
            </a:r>
          </a:p>
        </p:txBody>
      </p:sp>
      <p:sp>
        <p:nvSpPr>
          <p:cNvPr id="16" name="TextBox 15"/>
          <p:cNvSpPr txBox="1"/>
          <p:nvPr/>
        </p:nvSpPr>
        <p:spPr>
          <a:xfrm>
            <a:off x="1475837" y="4278330"/>
            <a:ext cx="2617852" cy="1200329"/>
          </a:xfrm>
          <a:prstGeom prst="rect">
            <a:avLst/>
          </a:prstGeom>
          <a:noFill/>
        </p:spPr>
        <p:txBody>
          <a:bodyPr wrap="square" rtlCol="0">
            <a:spAutoFit/>
          </a:bodyPr>
          <a:lstStyle/>
          <a:p>
            <a:r>
              <a:rPr lang="en-US" sz="1200" dirty="0"/>
              <a:t>Solicitation for information regarding respondents’ qualifications and ability to provide services required. This RFQ process focuses on capabilities and may or may not be focuses on the price of services. Similar to an RFP</a:t>
            </a:r>
          </a:p>
        </p:txBody>
      </p:sp>
      <p:sp>
        <p:nvSpPr>
          <p:cNvPr id="18" name="TextBox 17"/>
          <p:cNvSpPr txBox="1"/>
          <p:nvPr/>
        </p:nvSpPr>
        <p:spPr>
          <a:xfrm>
            <a:off x="5215910" y="4276831"/>
            <a:ext cx="2617852" cy="1384995"/>
          </a:xfrm>
          <a:prstGeom prst="rect">
            <a:avLst/>
          </a:prstGeom>
          <a:noFill/>
        </p:spPr>
        <p:txBody>
          <a:bodyPr wrap="square" rtlCol="0">
            <a:spAutoFit/>
          </a:bodyPr>
          <a:lstStyle/>
          <a:p>
            <a:r>
              <a:rPr lang="en-US" sz="1200" dirty="0"/>
              <a:t>Solicitation for vendors to provide bids for products, solutions and services. The RFP process allows issuers to determine which vendors are best qualified to help them overcome a challenge or achieve a business strategy.</a:t>
            </a:r>
          </a:p>
        </p:txBody>
      </p:sp>
    </p:spTree>
    <p:extLst>
      <p:ext uri="{BB962C8B-B14F-4D97-AF65-F5344CB8AC3E}">
        <p14:creationId xmlns:p14="http://schemas.microsoft.com/office/powerpoint/2010/main" val="285405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down)">
                                      <p:cBhvr>
                                        <p:cTn id="21" dur="500"/>
                                        <p:tgtEl>
                                          <p:spTgt spid="1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down)">
                                      <p:cBhvr>
                                        <p:cTn id="40" dur="500"/>
                                        <p:tgtEl>
                                          <p:spTgt spid="1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00"/>
                                        <p:tgtEl>
                                          <p:spTgt spid="2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0" grpId="0" animBg="1"/>
      <p:bldP spid="19" grpId="0" animBg="1"/>
      <p:bldP spid="10" grpId="0"/>
      <p:bldP spid="11" grpId="0"/>
      <p:bldP spid="12" grpId="0"/>
      <p:bldP spid="13" grpId="0"/>
      <p:bldP spid="14" grpId="0"/>
      <p:bldP spid="15" grpId="0"/>
      <p:bldP spid="16"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Which process is right for my entity?</a:t>
            </a:r>
          </a:p>
          <a:p>
            <a:endParaRPr lang="en-US" altLang="en-US" sz="1800" dirty="0">
              <a:latin typeface="Arial" charset="0"/>
            </a:endParaRPr>
          </a:p>
        </p:txBody>
      </p:sp>
      <p:sp>
        <p:nvSpPr>
          <p:cNvPr id="8"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Procurement Options</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2" name="TextBox 1"/>
          <p:cNvSpPr txBox="1"/>
          <p:nvPr/>
        </p:nvSpPr>
        <p:spPr>
          <a:xfrm>
            <a:off x="490451" y="1155469"/>
            <a:ext cx="6492240" cy="2308324"/>
          </a:xfrm>
          <a:prstGeom prst="rect">
            <a:avLst/>
          </a:prstGeom>
          <a:noFill/>
        </p:spPr>
        <p:txBody>
          <a:bodyPr wrap="square" rtlCol="0">
            <a:spAutoFit/>
          </a:bodyPr>
          <a:lstStyle/>
          <a:p>
            <a:r>
              <a:rPr lang="en-US" dirty="0"/>
              <a:t>The first question to ask is, what is the goal of this process?</a:t>
            </a:r>
          </a:p>
          <a:p>
            <a:endParaRPr lang="en-US" dirty="0"/>
          </a:p>
          <a:p>
            <a:pPr marL="342900" indent="-342900">
              <a:buFont typeface="+mj-lt"/>
              <a:buAutoNum type="alphaUcPeriod"/>
            </a:pPr>
            <a:r>
              <a:rPr lang="en-US" dirty="0"/>
              <a:t>Get insurance quotes?</a:t>
            </a:r>
          </a:p>
          <a:p>
            <a:pPr marL="342900" indent="-342900">
              <a:buFont typeface="+mj-lt"/>
              <a:buAutoNum type="alphaUcPeriod"/>
            </a:pPr>
            <a:r>
              <a:rPr lang="en-US" dirty="0"/>
              <a:t>Save money?</a:t>
            </a:r>
          </a:p>
          <a:p>
            <a:pPr marL="342900" indent="-342900">
              <a:buFont typeface="+mj-lt"/>
              <a:buAutoNum type="alphaUcPeriod"/>
            </a:pPr>
            <a:r>
              <a:rPr lang="en-US" dirty="0"/>
              <a:t>Make sure we’re properly covered?</a:t>
            </a:r>
          </a:p>
          <a:p>
            <a:pPr marL="342900" indent="-342900">
              <a:buFont typeface="+mj-lt"/>
              <a:buAutoNum type="alphaUcPeriod"/>
            </a:pPr>
            <a:r>
              <a:rPr lang="en-US" dirty="0"/>
              <a:t>Service?</a:t>
            </a:r>
          </a:p>
          <a:p>
            <a:pPr marL="342900" indent="-342900">
              <a:buFont typeface="+mj-lt"/>
              <a:buAutoNum type="alphaUcPeriod"/>
            </a:pPr>
            <a:r>
              <a:rPr lang="en-US" dirty="0"/>
              <a:t>All of the above?</a:t>
            </a:r>
          </a:p>
          <a:p>
            <a:pPr marL="342900" indent="-342900">
              <a:buFont typeface="+mj-lt"/>
              <a:buAutoNum type="alphaUcPeriod"/>
            </a:pPr>
            <a:endParaRPr lang="en-US" dirty="0"/>
          </a:p>
        </p:txBody>
      </p:sp>
      <p:sp>
        <p:nvSpPr>
          <p:cNvPr id="3" name="TextBox 2"/>
          <p:cNvSpPr txBox="1"/>
          <p:nvPr/>
        </p:nvSpPr>
        <p:spPr>
          <a:xfrm>
            <a:off x="1781175" y="3469500"/>
            <a:ext cx="5486400" cy="369332"/>
          </a:xfrm>
          <a:prstGeom prst="rect">
            <a:avLst/>
          </a:prstGeom>
          <a:noFill/>
        </p:spPr>
        <p:txBody>
          <a:bodyPr wrap="square" rtlCol="0">
            <a:spAutoFit/>
          </a:bodyPr>
          <a:lstStyle/>
          <a:p>
            <a:r>
              <a:rPr lang="en-US" dirty="0"/>
              <a:t>Not all processes can achieve everything, but some can</a:t>
            </a:r>
          </a:p>
        </p:txBody>
      </p:sp>
      <p:sp>
        <p:nvSpPr>
          <p:cNvPr id="5" name="Rounded Rectangle 4"/>
          <p:cNvSpPr/>
          <p:nvPr/>
        </p:nvSpPr>
        <p:spPr>
          <a:xfrm>
            <a:off x="1313151" y="3855457"/>
            <a:ext cx="2556164" cy="832921"/>
          </a:xfrm>
          <a:prstGeom prst="roundRect">
            <a:avLst/>
          </a:prstGeom>
          <a:solidFill>
            <a:schemeClr val="accent6">
              <a:lumMod val="75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Price &gt; Service</a:t>
            </a:r>
          </a:p>
        </p:txBody>
      </p:sp>
      <p:sp>
        <p:nvSpPr>
          <p:cNvPr id="17" name="Rounded Rectangle 16"/>
          <p:cNvSpPr/>
          <p:nvPr/>
        </p:nvSpPr>
        <p:spPr>
          <a:xfrm>
            <a:off x="4514677" y="3855458"/>
            <a:ext cx="2556164" cy="832921"/>
          </a:xfrm>
          <a:prstGeom prst="roundRect">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Service </a:t>
            </a:r>
            <a:r>
              <a:rPr lang="en-US" u="sng" dirty="0"/>
              <a:t>&gt;</a:t>
            </a:r>
            <a:r>
              <a:rPr lang="en-US" dirty="0"/>
              <a:t> Price</a:t>
            </a:r>
          </a:p>
        </p:txBody>
      </p:sp>
      <p:sp>
        <p:nvSpPr>
          <p:cNvPr id="18" name="TextBox 17"/>
          <p:cNvSpPr txBox="1"/>
          <p:nvPr/>
        </p:nvSpPr>
        <p:spPr>
          <a:xfrm>
            <a:off x="1462780" y="4829695"/>
            <a:ext cx="2256906" cy="584775"/>
          </a:xfrm>
          <a:prstGeom prst="rect">
            <a:avLst/>
          </a:prstGeom>
          <a:noFill/>
        </p:spPr>
        <p:txBody>
          <a:bodyPr wrap="square" rtlCol="0">
            <a:spAutoFit/>
          </a:bodyPr>
          <a:lstStyle/>
          <a:p>
            <a:r>
              <a:rPr lang="en-US" sz="1600" dirty="0"/>
              <a:t>Invitation to Bid</a:t>
            </a:r>
          </a:p>
          <a:p>
            <a:r>
              <a:rPr lang="en-US" sz="1600" dirty="0"/>
              <a:t>Request for Quotation</a:t>
            </a:r>
          </a:p>
        </p:txBody>
      </p:sp>
      <p:sp>
        <p:nvSpPr>
          <p:cNvPr id="19" name="TextBox 18"/>
          <p:cNvSpPr txBox="1"/>
          <p:nvPr/>
        </p:nvSpPr>
        <p:spPr>
          <a:xfrm>
            <a:off x="4514677" y="4829694"/>
            <a:ext cx="2556163" cy="584775"/>
          </a:xfrm>
          <a:prstGeom prst="rect">
            <a:avLst/>
          </a:prstGeom>
          <a:noFill/>
        </p:spPr>
        <p:txBody>
          <a:bodyPr wrap="square" rtlCol="0">
            <a:spAutoFit/>
          </a:bodyPr>
          <a:lstStyle/>
          <a:p>
            <a:r>
              <a:rPr lang="en-US" sz="1600" dirty="0"/>
              <a:t>Request for Qualifications</a:t>
            </a:r>
          </a:p>
          <a:p>
            <a:r>
              <a:rPr lang="en-US" sz="1600" dirty="0"/>
              <a:t>Request for Proposal</a:t>
            </a:r>
          </a:p>
        </p:txBody>
      </p:sp>
    </p:spTree>
    <p:extLst>
      <p:ext uri="{BB962C8B-B14F-4D97-AF65-F5344CB8AC3E}">
        <p14:creationId xmlns:p14="http://schemas.microsoft.com/office/powerpoint/2010/main" val="97027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7" grpId="0" animBg="1"/>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Where to begin</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Developing your RFP/RFQ</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22197843"/>
              </p:ext>
            </p:extLst>
          </p:nvPr>
        </p:nvGraphicFramePr>
        <p:xfrm>
          <a:off x="4613564" y="1341222"/>
          <a:ext cx="3622100" cy="3113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498764" y="1284270"/>
            <a:ext cx="4025611" cy="3139321"/>
          </a:xfrm>
          <a:prstGeom prst="rect">
            <a:avLst/>
          </a:prstGeom>
          <a:noFill/>
        </p:spPr>
        <p:txBody>
          <a:bodyPr wrap="square" rtlCol="0">
            <a:spAutoFit/>
          </a:bodyPr>
          <a:lstStyle/>
          <a:p>
            <a:r>
              <a:rPr lang="en-US" dirty="0"/>
              <a:t>Risk Management and Procurement should work together to develop your solicitation:</a:t>
            </a:r>
          </a:p>
          <a:p>
            <a:endParaRPr lang="en-US" dirty="0"/>
          </a:p>
          <a:p>
            <a:pPr marL="342900" indent="-342900">
              <a:buFont typeface="+mj-lt"/>
              <a:buAutoNum type="arabicPeriod"/>
            </a:pPr>
            <a:r>
              <a:rPr lang="en-US" dirty="0"/>
              <a:t>Minimum Qualifications</a:t>
            </a:r>
          </a:p>
          <a:p>
            <a:pPr marL="342900" indent="-342900">
              <a:buFont typeface="+mj-lt"/>
              <a:buAutoNum type="arabicPeriod"/>
            </a:pPr>
            <a:r>
              <a:rPr lang="en-US" dirty="0"/>
              <a:t>Scope of Work</a:t>
            </a:r>
          </a:p>
          <a:p>
            <a:pPr marL="342900" indent="-342900">
              <a:buFont typeface="+mj-lt"/>
              <a:buAutoNum type="arabicPeriod"/>
            </a:pPr>
            <a:r>
              <a:rPr lang="en-US" dirty="0"/>
              <a:t>Questions to be asked</a:t>
            </a:r>
          </a:p>
          <a:p>
            <a:pPr marL="342900" indent="-342900">
              <a:buFont typeface="+mj-lt"/>
              <a:buAutoNum type="arabicPeriod"/>
            </a:pPr>
            <a:r>
              <a:rPr lang="en-US" dirty="0"/>
              <a:t>Evaluation Criteria</a:t>
            </a:r>
          </a:p>
          <a:p>
            <a:pPr marL="342900" indent="-342900">
              <a:buFont typeface="+mj-lt"/>
              <a:buAutoNum type="arabicPeriod"/>
            </a:pPr>
            <a:r>
              <a:rPr lang="en-US" dirty="0"/>
              <a:t>Scoring</a:t>
            </a:r>
          </a:p>
          <a:p>
            <a:pPr marL="342900" indent="-342900">
              <a:buFont typeface="+mj-lt"/>
              <a:buAutoNum type="arabicPeriod"/>
            </a:pPr>
            <a:r>
              <a:rPr lang="en-US" dirty="0"/>
              <a:t>Timeline</a:t>
            </a:r>
          </a:p>
          <a:p>
            <a:endParaRPr lang="en-US" dirty="0"/>
          </a:p>
        </p:txBody>
      </p:sp>
      <p:sp>
        <p:nvSpPr>
          <p:cNvPr id="12" name="TextBox 11"/>
          <p:cNvSpPr txBox="1"/>
          <p:nvPr/>
        </p:nvSpPr>
        <p:spPr>
          <a:xfrm>
            <a:off x="1415414" y="5245331"/>
            <a:ext cx="6498301" cy="646331"/>
          </a:xfrm>
          <a:prstGeom prst="rect">
            <a:avLst/>
          </a:prstGeom>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dirty="0">
                <a:ln w="0"/>
                <a:solidFill>
                  <a:schemeClr val="tx1"/>
                </a:solidFill>
                <a:effectLst>
                  <a:outerShdw blurRad="38100" dist="19050" dir="2700000" algn="tl" rotWithShape="0">
                    <a:schemeClr val="dk1">
                      <a:alpha val="40000"/>
                    </a:schemeClr>
                  </a:outerShdw>
                </a:effectLst>
              </a:rPr>
              <a:t>Your goal is to select a partner to help protect your entity. Make sure what they are responding to is tailored for the work required.</a:t>
            </a:r>
          </a:p>
        </p:txBody>
      </p:sp>
    </p:spTree>
    <p:extLst>
      <p:ext uri="{BB962C8B-B14F-4D97-AF65-F5344CB8AC3E}">
        <p14:creationId xmlns:p14="http://schemas.microsoft.com/office/powerpoint/2010/main" val="361079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270"/>
            <a:ext cx="7886700" cy="4351338"/>
          </a:xfrm>
        </p:spPr>
        <p:txBody>
          <a:bodyPr/>
          <a:lstStyle/>
          <a:p>
            <a:pPr marL="0" indent="0">
              <a:buNone/>
            </a:pPr>
            <a:r>
              <a:rPr lang="en-US" dirty="0"/>
              <a:t>Most public entities face similar risks. However, not all public entities are alike. When looking for a broker, ensure that they have experience working with an entity like yours. A few keys markers are:</a:t>
            </a:r>
          </a:p>
          <a:p>
            <a:pPr marL="342900" indent="-342900">
              <a:buFont typeface="+mj-lt"/>
              <a:buAutoNum type="arabicPeriod"/>
            </a:pPr>
            <a:r>
              <a:rPr lang="en-US" dirty="0"/>
              <a:t>Experience with your type of entity: Municipality, County, Authority, Special District, School District</a:t>
            </a:r>
          </a:p>
          <a:p>
            <a:pPr marL="342900" indent="-342900">
              <a:buFont typeface="+mj-lt"/>
              <a:buAutoNum type="arabicPeriod"/>
            </a:pPr>
            <a:r>
              <a:rPr lang="en-US" dirty="0"/>
              <a:t>If you have a large property schedule or are coastal, program development and brokering can require special expertise</a:t>
            </a:r>
          </a:p>
          <a:p>
            <a:pPr marL="342900" indent="-342900">
              <a:buFont typeface="+mj-lt"/>
              <a:buAutoNum type="arabicPeriod"/>
            </a:pPr>
            <a:r>
              <a:rPr lang="en-US" dirty="0"/>
              <a:t>What is your program structure? Guaranteed Cost and Self-Insured are different concepts</a:t>
            </a:r>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Do you have the requisite experience</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Minimum Qualifications</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Tree>
    <p:extLst>
      <p:ext uri="{BB962C8B-B14F-4D97-AF65-F5344CB8AC3E}">
        <p14:creationId xmlns:p14="http://schemas.microsoft.com/office/powerpoint/2010/main" val="339151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9550" y="1215329"/>
            <a:ext cx="6387293" cy="1111019"/>
          </a:xfrm>
        </p:spPr>
        <p:txBody>
          <a:bodyPr>
            <a:normAutofit/>
          </a:bodyPr>
          <a:lstStyle/>
          <a:p>
            <a:pPr marL="0" indent="0">
              <a:buNone/>
            </a:pPr>
            <a:r>
              <a:rPr lang="en-US" dirty="0"/>
              <a:t>The Scope of Work is very important to lay out what’s expected.</a:t>
            </a:r>
          </a:p>
          <a:p>
            <a:pPr marL="0" indent="0">
              <a:buNone/>
            </a:pPr>
            <a:endParaRPr lang="en-US" dirty="0"/>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What services do you require?</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Scope of Work</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6" name="Rectangle 5"/>
          <p:cNvSpPr/>
          <p:nvPr/>
        </p:nvSpPr>
        <p:spPr>
          <a:xfrm>
            <a:off x="1716317" y="5678993"/>
            <a:ext cx="5827222" cy="369332"/>
          </a:xfrm>
          <a:prstGeom prst="rect">
            <a:avLst/>
          </a:prstGeom>
        </p:spPr>
        <p:txBody>
          <a:bodyPr wrap="square">
            <a:spAutoFit/>
          </a:bodyPr>
          <a:lstStyle/>
          <a:p>
            <a:r>
              <a:rPr lang="en-US" dirty="0"/>
              <a:t>This is also where you identify what it is you actually need. </a:t>
            </a:r>
          </a:p>
        </p:txBody>
      </p:sp>
      <p:graphicFrame>
        <p:nvGraphicFramePr>
          <p:cNvPr id="7" name="Diagram 6"/>
          <p:cNvGraphicFramePr/>
          <p:nvPr>
            <p:extLst>
              <p:ext uri="{D42A27DB-BD31-4B8C-83A1-F6EECF244321}">
                <p14:modId xmlns:p14="http://schemas.microsoft.com/office/powerpoint/2010/main" val="2646702536"/>
              </p:ext>
            </p:extLst>
          </p:nvPr>
        </p:nvGraphicFramePr>
        <p:xfrm>
          <a:off x="1837113" y="1870363"/>
          <a:ext cx="5469774" cy="3516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84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estion Mark Free Stock Photo - Public Domain Pictures"/>
          <p:cNvPicPr>
            <a:picLocks noChangeAspect="1"/>
          </p:cNvPicPr>
          <p:nvPr/>
        </p:nvPicPr>
        <p:blipFill rotWithShape="1">
          <a:blip r:embed="rId2">
            <a:extLst>
              <a:ext uri="{28A0092B-C50C-407E-A947-70E740481C1C}">
                <a14:useLocalDpi xmlns:a14="http://schemas.microsoft.com/office/drawing/2010/main" val="0"/>
              </a:ext>
            </a:extLst>
          </a:blip>
          <a:srcRect l="11247" r="21467"/>
          <a:stretch/>
        </p:blipFill>
        <p:spPr>
          <a:xfrm>
            <a:off x="6076604" y="1341222"/>
            <a:ext cx="2859578" cy="3399906"/>
          </a:xfrm>
          <a:prstGeom prst="rect">
            <a:avLst/>
          </a:prstGeom>
        </p:spPr>
      </p:pic>
      <p:sp>
        <p:nvSpPr>
          <p:cNvPr id="3" name="Content Placeholder 2"/>
          <p:cNvSpPr>
            <a:spLocks noGrp="1"/>
          </p:cNvSpPr>
          <p:nvPr>
            <p:ph idx="1"/>
          </p:nvPr>
        </p:nvSpPr>
        <p:spPr>
          <a:xfrm>
            <a:off x="628650" y="1284270"/>
            <a:ext cx="5597583" cy="3835342"/>
          </a:xfrm>
        </p:spPr>
        <p:txBody>
          <a:bodyPr>
            <a:noAutofit/>
          </a:bodyPr>
          <a:lstStyle/>
          <a:p>
            <a:pPr marL="0" indent="0">
              <a:lnSpc>
                <a:spcPct val="120000"/>
              </a:lnSpc>
              <a:buNone/>
            </a:pPr>
            <a:r>
              <a:rPr lang="en-US" sz="1600" dirty="0"/>
              <a:t>The Scope of Work lays out the basic services you require. The questions you ask can help you understand how they will execute the services, not just if they will.</a:t>
            </a:r>
          </a:p>
          <a:p>
            <a:pPr marL="342900" indent="-342900">
              <a:lnSpc>
                <a:spcPct val="120000"/>
              </a:lnSpc>
              <a:buFont typeface="+mj-lt"/>
              <a:buAutoNum type="arabicPeriod"/>
            </a:pPr>
            <a:r>
              <a:rPr lang="en-US" sz="1200" dirty="0"/>
              <a:t>Basic procurement questions regarding the organization itself will be a part of any solicitation</a:t>
            </a:r>
          </a:p>
          <a:p>
            <a:pPr marL="342900" indent="-342900">
              <a:lnSpc>
                <a:spcPct val="120000"/>
              </a:lnSpc>
              <a:buFont typeface="+mj-lt"/>
              <a:buAutoNum type="arabicPeriod"/>
            </a:pPr>
            <a:r>
              <a:rPr lang="en-US" sz="1200" dirty="0"/>
              <a:t>Ask creative questions, with intent, to elicit meaningful responses</a:t>
            </a:r>
          </a:p>
          <a:p>
            <a:pPr marL="800100" lvl="1" indent="-342900">
              <a:lnSpc>
                <a:spcPct val="120000"/>
              </a:lnSpc>
              <a:buFont typeface="+mj-lt"/>
              <a:buAutoNum type="arabicPeriod"/>
            </a:pPr>
            <a:r>
              <a:rPr lang="en-US" sz="1100" dirty="0"/>
              <a:t>What is your approach to helping us managing Total Cost of Risk?</a:t>
            </a:r>
          </a:p>
          <a:p>
            <a:pPr marL="800100" lvl="1" indent="-342900">
              <a:lnSpc>
                <a:spcPct val="120000"/>
              </a:lnSpc>
              <a:buFont typeface="+mj-lt"/>
              <a:buAutoNum type="arabicPeriod"/>
            </a:pPr>
            <a:r>
              <a:rPr lang="en-US" sz="1100" dirty="0"/>
              <a:t>How does your firm use data to drive recommendations and decision making?</a:t>
            </a:r>
          </a:p>
          <a:p>
            <a:pPr marL="800100" lvl="1" indent="-342900">
              <a:lnSpc>
                <a:spcPct val="120000"/>
              </a:lnSpc>
              <a:buFont typeface="+mj-lt"/>
              <a:buAutoNum type="arabicPeriod"/>
            </a:pPr>
            <a:r>
              <a:rPr lang="en-US" sz="1100" dirty="0"/>
              <a:t>Can you access the markets directly, or do you use an intermediary?</a:t>
            </a:r>
          </a:p>
          <a:p>
            <a:pPr marL="342900" indent="-342900">
              <a:lnSpc>
                <a:spcPct val="120000"/>
              </a:lnSpc>
              <a:buFont typeface="+mj-lt"/>
              <a:buAutoNum type="arabicPeriod"/>
            </a:pPr>
            <a:r>
              <a:rPr lang="en-US" sz="1200" dirty="0"/>
              <a:t>Be clear in what you’re asking for</a:t>
            </a:r>
          </a:p>
          <a:p>
            <a:pPr marL="800100" lvl="1" indent="-342900">
              <a:lnSpc>
                <a:spcPct val="120000"/>
              </a:lnSpc>
              <a:buFont typeface="+mj-lt"/>
              <a:buAutoNum type="arabicPeriod"/>
            </a:pPr>
            <a:r>
              <a:rPr lang="en-US" sz="1100" dirty="0"/>
              <a:t>How does your firm handle certificates of insurance?</a:t>
            </a:r>
          </a:p>
          <a:p>
            <a:pPr marL="1257300" lvl="2" indent="-342900">
              <a:lnSpc>
                <a:spcPct val="120000"/>
              </a:lnSpc>
              <a:buFont typeface="+mj-lt"/>
              <a:buAutoNum type="alphaLcPeriod"/>
            </a:pPr>
            <a:r>
              <a:rPr lang="en-US" sz="1000" dirty="0"/>
              <a:t>Issuing?</a:t>
            </a:r>
          </a:p>
          <a:p>
            <a:pPr marL="1257300" lvl="2" indent="-342900">
              <a:lnSpc>
                <a:spcPct val="120000"/>
              </a:lnSpc>
              <a:buFont typeface="+mj-lt"/>
              <a:buAutoNum type="alphaLcPeriod"/>
            </a:pPr>
            <a:r>
              <a:rPr lang="en-US" sz="1000" dirty="0"/>
              <a:t>Tracking?</a:t>
            </a:r>
          </a:p>
          <a:p>
            <a:pPr marL="342900" indent="-342900">
              <a:lnSpc>
                <a:spcPct val="120000"/>
              </a:lnSpc>
              <a:buFont typeface="+mj-lt"/>
              <a:buAutoNum type="arabicPeriod"/>
            </a:pPr>
            <a:r>
              <a:rPr lang="en-US" sz="1200" dirty="0"/>
              <a:t>Beware of redundancy</a:t>
            </a:r>
          </a:p>
          <a:p>
            <a:pPr marL="342900" indent="-342900">
              <a:lnSpc>
                <a:spcPct val="120000"/>
              </a:lnSpc>
              <a:buFont typeface="+mj-lt"/>
              <a:buAutoNum type="arabicPeriod"/>
            </a:pPr>
            <a:r>
              <a:rPr lang="en-US" sz="1200" dirty="0"/>
              <a:t>Beware of redundancy</a:t>
            </a:r>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What do you need to know?</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Questions to be asked</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Tree>
    <p:extLst>
      <p:ext uri="{BB962C8B-B14F-4D97-AF65-F5344CB8AC3E}">
        <p14:creationId xmlns:p14="http://schemas.microsoft.com/office/powerpoint/2010/main" val="328884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ircle(in)">
                                      <p:cBhvr>
                                        <p:cTn id="38" dur="2000"/>
                                        <p:tgtEl>
                                          <p:spTgt spid="3">
                                            <p:txEl>
                                              <p:pRg st="8" end="8"/>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circle(in)">
                                      <p:cBhvr>
                                        <p:cTn id="41" dur="20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circle(in)">
                                      <p:cBhvr>
                                        <p:cTn id="46" dur="20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25" y="1308361"/>
            <a:ext cx="7886700" cy="4351338"/>
          </a:xfrm>
        </p:spPr>
        <p:txBody>
          <a:bodyPr>
            <a:normAutofit/>
          </a:bodyPr>
          <a:lstStyle/>
          <a:p>
            <a:pPr marL="0" indent="0">
              <a:buNone/>
            </a:pPr>
            <a:r>
              <a:rPr lang="en-US" dirty="0"/>
              <a:t>Prioritizing your evaluation criteria not only give respondents an understanding of what’s important to but also provides clarity to you about what you’re truly looking for.</a:t>
            </a:r>
          </a:p>
          <a:p>
            <a:pPr marL="865505" lvl="1" indent="-342900">
              <a:lnSpc>
                <a:spcPct val="100000"/>
              </a:lnSpc>
              <a:spcBef>
                <a:spcPts val="5"/>
              </a:spcBef>
              <a:buClr>
                <a:srgbClr val="6EACDE"/>
              </a:buClr>
              <a:buAutoNum type="arabicPeriod"/>
              <a:tabLst>
                <a:tab pos="865505" algn="l"/>
              </a:tabLst>
            </a:pPr>
            <a:r>
              <a:rPr lang="en-US" sz="1400" dirty="0">
                <a:solidFill>
                  <a:srgbClr val="525252"/>
                </a:solidFill>
                <a:latin typeface="Arial"/>
                <a:cs typeface="Arial"/>
              </a:rPr>
              <a:t>Experience</a:t>
            </a:r>
            <a:r>
              <a:rPr lang="en-US" sz="1400" spc="-45" dirty="0">
                <a:solidFill>
                  <a:srgbClr val="525252"/>
                </a:solidFill>
                <a:latin typeface="Arial"/>
                <a:cs typeface="Arial"/>
              </a:rPr>
              <a:t> </a:t>
            </a:r>
            <a:r>
              <a:rPr lang="en-US" sz="1400" dirty="0">
                <a:solidFill>
                  <a:srgbClr val="525252"/>
                </a:solidFill>
                <a:latin typeface="Arial"/>
                <a:cs typeface="Arial"/>
              </a:rPr>
              <a:t>and</a:t>
            </a:r>
            <a:r>
              <a:rPr lang="en-US" sz="1400" spc="-30" dirty="0">
                <a:solidFill>
                  <a:srgbClr val="525252"/>
                </a:solidFill>
                <a:latin typeface="Arial"/>
                <a:cs typeface="Arial"/>
              </a:rPr>
              <a:t> </a:t>
            </a:r>
            <a:r>
              <a:rPr lang="en-US" sz="1400" dirty="0">
                <a:solidFill>
                  <a:srgbClr val="525252"/>
                </a:solidFill>
                <a:latin typeface="Arial"/>
                <a:cs typeface="Arial"/>
              </a:rPr>
              <a:t>technical</a:t>
            </a:r>
            <a:r>
              <a:rPr lang="en-US" sz="1400" spc="-55" dirty="0">
                <a:solidFill>
                  <a:srgbClr val="525252"/>
                </a:solidFill>
                <a:latin typeface="Arial"/>
                <a:cs typeface="Arial"/>
              </a:rPr>
              <a:t> </a:t>
            </a:r>
            <a:r>
              <a:rPr lang="en-US" sz="1400" dirty="0">
                <a:solidFill>
                  <a:srgbClr val="525252"/>
                </a:solidFill>
                <a:latin typeface="Arial"/>
                <a:cs typeface="Arial"/>
              </a:rPr>
              <a:t>competence</a:t>
            </a:r>
            <a:r>
              <a:rPr lang="en-US" sz="1400" spc="-60" dirty="0">
                <a:solidFill>
                  <a:srgbClr val="525252"/>
                </a:solidFill>
                <a:latin typeface="Arial"/>
                <a:cs typeface="Arial"/>
              </a:rPr>
              <a:t> </a:t>
            </a:r>
            <a:r>
              <a:rPr lang="en-US" sz="1400" dirty="0">
                <a:solidFill>
                  <a:srgbClr val="525252"/>
                </a:solidFill>
                <a:latin typeface="Arial"/>
                <a:cs typeface="Arial"/>
              </a:rPr>
              <a:t>of</a:t>
            </a:r>
            <a:r>
              <a:rPr lang="en-US" sz="1400" spc="-25" dirty="0">
                <a:solidFill>
                  <a:srgbClr val="525252"/>
                </a:solidFill>
                <a:latin typeface="Arial"/>
                <a:cs typeface="Arial"/>
              </a:rPr>
              <a:t> </a:t>
            </a:r>
            <a:r>
              <a:rPr lang="en-US" sz="1400" dirty="0">
                <a:solidFill>
                  <a:srgbClr val="525252"/>
                </a:solidFill>
                <a:latin typeface="Arial"/>
                <a:cs typeface="Arial"/>
              </a:rPr>
              <a:t>the</a:t>
            </a:r>
            <a:r>
              <a:rPr lang="en-US" sz="1400" spc="-30" dirty="0">
                <a:solidFill>
                  <a:srgbClr val="525252"/>
                </a:solidFill>
                <a:latin typeface="Arial"/>
                <a:cs typeface="Arial"/>
              </a:rPr>
              <a:t> </a:t>
            </a:r>
            <a:r>
              <a:rPr lang="en-US" sz="1400" dirty="0">
                <a:solidFill>
                  <a:srgbClr val="525252"/>
                </a:solidFill>
                <a:latin typeface="Arial"/>
                <a:cs typeface="Arial"/>
              </a:rPr>
              <a:t>firm</a:t>
            </a:r>
            <a:r>
              <a:rPr lang="en-US" sz="1400" spc="-40" dirty="0">
                <a:solidFill>
                  <a:srgbClr val="525252"/>
                </a:solidFill>
                <a:latin typeface="Arial"/>
                <a:cs typeface="Arial"/>
              </a:rPr>
              <a:t> </a:t>
            </a:r>
            <a:r>
              <a:rPr lang="en-US" sz="1400" dirty="0">
                <a:solidFill>
                  <a:srgbClr val="525252"/>
                </a:solidFill>
                <a:latin typeface="Arial"/>
                <a:cs typeface="Arial"/>
              </a:rPr>
              <a:t>in</a:t>
            </a:r>
            <a:r>
              <a:rPr lang="en-US" sz="1400" spc="-20" dirty="0">
                <a:solidFill>
                  <a:srgbClr val="525252"/>
                </a:solidFill>
                <a:latin typeface="Arial"/>
                <a:cs typeface="Arial"/>
              </a:rPr>
              <a:t> </a:t>
            </a:r>
            <a:r>
              <a:rPr lang="en-US" sz="1400" dirty="0">
                <a:solidFill>
                  <a:srgbClr val="525252"/>
                </a:solidFill>
                <a:latin typeface="Arial"/>
                <a:cs typeface="Arial"/>
              </a:rPr>
              <a:t>performing</a:t>
            </a:r>
            <a:r>
              <a:rPr lang="en-US" sz="1400" spc="-55" dirty="0">
                <a:solidFill>
                  <a:srgbClr val="525252"/>
                </a:solidFill>
                <a:latin typeface="Arial"/>
                <a:cs typeface="Arial"/>
              </a:rPr>
              <a:t> </a:t>
            </a:r>
            <a:r>
              <a:rPr lang="en-US" sz="1400" dirty="0">
                <a:solidFill>
                  <a:srgbClr val="525252"/>
                </a:solidFill>
                <a:latin typeface="Arial"/>
                <a:cs typeface="Arial"/>
              </a:rPr>
              <a:t>similar</a:t>
            </a:r>
            <a:r>
              <a:rPr lang="en-US" sz="1400" spc="-30" dirty="0">
                <a:solidFill>
                  <a:srgbClr val="525252"/>
                </a:solidFill>
                <a:latin typeface="Arial"/>
                <a:cs typeface="Arial"/>
              </a:rPr>
              <a:t> </a:t>
            </a:r>
            <a:r>
              <a:rPr lang="en-US" sz="1400" spc="-10" dirty="0">
                <a:solidFill>
                  <a:srgbClr val="525252"/>
                </a:solidFill>
                <a:latin typeface="Arial"/>
                <a:cs typeface="Arial"/>
              </a:rPr>
              <a:t>services</a:t>
            </a:r>
            <a:endParaRPr lang="en-US" sz="1400" dirty="0">
              <a:latin typeface="Arial"/>
              <a:cs typeface="Arial"/>
            </a:endParaRPr>
          </a:p>
          <a:p>
            <a:pPr marL="865505" marR="65405" lvl="1" indent="-342900">
              <a:lnSpc>
                <a:spcPct val="100000"/>
              </a:lnSpc>
              <a:spcBef>
                <a:spcPts val="1200"/>
              </a:spcBef>
              <a:buClr>
                <a:srgbClr val="6EACDE"/>
              </a:buClr>
              <a:buAutoNum type="arabicPeriod"/>
              <a:tabLst>
                <a:tab pos="865505" algn="l"/>
              </a:tabLst>
            </a:pPr>
            <a:r>
              <a:rPr lang="en-US" sz="1400" dirty="0">
                <a:solidFill>
                  <a:srgbClr val="525252"/>
                </a:solidFill>
                <a:latin typeface="Arial"/>
                <a:cs typeface="Arial"/>
              </a:rPr>
              <a:t>Qualifications</a:t>
            </a:r>
            <a:r>
              <a:rPr lang="en-US" sz="1400" spc="-65" dirty="0">
                <a:solidFill>
                  <a:srgbClr val="525252"/>
                </a:solidFill>
                <a:latin typeface="Arial"/>
                <a:cs typeface="Arial"/>
              </a:rPr>
              <a:t> </a:t>
            </a:r>
            <a:r>
              <a:rPr lang="en-US" sz="1400" dirty="0">
                <a:solidFill>
                  <a:srgbClr val="525252"/>
                </a:solidFill>
                <a:latin typeface="Arial"/>
                <a:cs typeface="Arial"/>
              </a:rPr>
              <a:t>and</a:t>
            </a:r>
            <a:r>
              <a:rPr lang="en-US" sz="1400" spc="-35" dirty="0">
                <a:solidFill>
                  <a:srgbClr val="525252"/>
                </a:solidFill>
                <a:latin typeface="Arial"/>
                <a:cs typeface="Arial"/>
              </a:rPr>
              <a:t> </a:t>
            </a:r>
            <a:r>
              <a:rPr lang="en-US" sz="1400" dirty="0">
                <a:solidFill>
                  <a:srgbClr val="525252"/>
                </a:solidFill>
                <a:latin typeface="Arial"/>
                <a:cs typeface="Arial"/>
              </a:rPr>
              <a:t>technical</a:t>
            </a:r>
            <a:r>
              <a:rPr lang="en-US" sz="1400" spc="-60" dirty="0">
                <a:solidFill>
                  <a:srgbClr val="525252"/>
                </a:solidFill>
                <a:latin typeface="Arial"/>
                <a:cs typeface="Arial"/>
              </a:rPr>
              <a:t> </a:t>
            </a:r>
            <a:r>
              <a:rPr lang="en-US" sz="1400" dirty="0">
                <a:solidFill>
                  <a:srgbClr val="525252"/>
                </a:solidFill>
                <a:latin typeface="Arial"/>
                <a:cs typeface="Arial"/>
              </a:rPr>
              <a:t>competence</a:t>
            </a:r>
            <a:r>
              <a:rPr lang="en-US" sz="1400" spc="-60" dirty="0">
                <a:solidFill>
                  <a:srgbClr val="525252"/>
                </a:solidFill>
                <a:latin typeface="Arial"/>
                <a:cs typeface="Arial"/>
              </a:rPr>
              <a:t> </a:t>
            </a:r>
            <a:r>
              <a:rPr lang="en-US" sz="1400" dirty="0">
                <a:solidFill>
                  <a:srgbClr val="525252"/>
                </a:solidFill>
                <a:latin typeface="Arial"/>
                <a:cs typeface="Arial"/>
              </a:rPr>
              <a:t>of</a:t>
            </a:r>
            <a:r>
              <a:rPr lang="en-US" sz="1400" spc="-30" dirty="0">
                <a:solidFill>
                  <a:srgbClr val="525252"/>
                </a:solidFill>
                <a:latin typeface="Arial"/>
                <a:cs typeface="Arial"/>
              </a:rPr>
              <a:t> </a:t>
            </a:r>
            <a:r>
              <a:rPr lang="en-US" sz="1400" dirty="0">
                <a:solidFill>
                  <a:srgbClr val="525252"/>
                </a:solidFill>
                <a:latin typeface="Arial"/>
                <a:cs typeface="Arial"/>
              </a:rPr>
              <a:t>the</a:t>
            </a:r>
            <a:r>
              <a:rPr lang="en-US" sz="1400" spc="-35" dirty="0">
                <a:solidFill>
                  <a:srgbClr val="525252"/>
                </a:solidFill>
                <a:latin typeface="Arial"/>
                <a:cs typeface="Arial"/>
              </a:rPr>
              <a:t> </a:t>
            </a:r>
            <a:r>
              <a:rPr lang="en-US" sz="1400" dirty="0">
                <a:solidFill>
                  <a:srgbClr val="525252"/>
                </a:solidFill>
                <a:latin typeface="Arial"/>
                <a:cs typeface="Arial"/>
              </a:rPr>
              <a:t>personnel</a:t>
            </a:r>
            <a:r>
              <a:rPr lang="en-US" sz="1400" spc="-60" dirty="0">
                <a:solidFill>
                  <a:srgbClr val="525252"/>
                </a:solidFill>
                <a:latin typeface="Arial"/>
                <a:cs typeface="Arial"/>
              </a:rPr>
              <a:t> </a:t>
            </a:r>
            <a:r>
              <a:rPr lang="en-US" sz="1400" dirty="0">
                <a:solidFill>
                  <a:srgbClr val="525252"/>
                </a:solidFill>
                <a:latin typeface="Arial"/>
                <a:cs typeface="Arial"/>
              </a:rPr>
              <a:t>assigned</a:t>
            </a:r>
            <a:r>
              <a:rPr lang="en-US" sz="1400" spc="-55" dirty="0">
                <a:solidFill>
                  <a:srgbClr val="525252"/>
                </a:solidFill>
                <a:latin typeface="Arial"/>
                <a:cs typeface="Arial"/>
              </a:rPr>
              <a:t> </a:t>
            </a:r>
            <a:r>
              <a:rPr lang="en-US" sz="1400" dirty="0">
                <a:solidFill>
                  <a:srgbClr val="525252"/>
                </a:solidFill>
                <a:latin typeface="Arial"/>
                <a:cs typeface="Arial"/>
              </a:rPr>
              <a:t>to</a:t>
            </a:r>
            <a:r>
              <a:rPr lang="en-US" sz="1400" spc="-35" dirty="0">
                <a:solidFill>
                  <a:srgbClr val="525252"/>
                </a:solidFill>
                <a:latin typeface="Arial"/>
                <a:cs typeface="Arial"/>
              </a:rPr>
              <a:t> </a:t>
            </a:r>
            <a:r>
              <a:rPr lang="en-US" sz="1400" dirty="0">
                <a:solidFill>
                  <a:srgbClr val="525252"/>
                </a:solidFill>
                <a:latin typeface="Arial"/>
                <a:cs typeface="Arial"/>
              </a:rPr>
              <a:t>provide</a:t>
            </a:r>
            <a:r>
              <a:rPr lang="en-US" sz="1400" spc="-30" dirty="0">
                <a:solidFill>
                  <a:srgbClr val="525252"/>
                </a:solidFill>
                <a:latin typeface="Arial"/>
                <a:cs typeface="Arial"/>
              </a:rPr>
              <a:t> </a:t>
            </a:r>
            <a:r>
              <a:rPr lang="en-US" sz="1400" dirty="0">
                <a:solidFill>
                  <a:srgbClr val="525252"/>
                </a:solidFill>
                <a:latin typeface="Arial"/>
                <a:cs typeface="Arial"/>
              </a:rPr>
              <a:t>services</a:t>
            </a:r>
            <a:r>
              <a:rPr lang="en-US" sz="1400" spc="-40" dirty="0">
                <a:solidFill>
                  <a:srgbClr val="525252"/>
                </a:solidFill>
                <a:latin typeface="Arial"/>
                <a:cs typeface="Arial"/>
              </a:rPr>
              <a:t> </a:t>
            </a:r>
            <a:r>
              <a:rPr lang="en-US" sz="1400" spc="-10" dirty="0">
                <a:solidFill>
                  <a:srgbClr val="525252"/>
                </a:solidFill>
                <a:latin typeface="Arial"/>
                <a:cs typeface="Arial"/>
              </a:rPr>
              <a:t>under </a:t>
            </a:r>
            <a:r>
              <a:rPr lang="en-US" sz="1400" dirty="0">
                <a:solidFill>
                  <a:srgbClr val="525252"/>
                </a:solidFill>
                <a:latin typeface="Arial"/>
                <a:cs typeface="Arial"/>
              </a:rPr>
              <a:t>this</a:t>
            </a:r>
            <a:r>
              <a:rPr lang="en-US" sz="1400" spc="-30" dirty="0">
                <a:solidFill>
                  <a:srgbClr val="525252"/>
                </a:solidFill>
                <a:latin typeface="Arial"/>
                <a:cs typeface="Arial"/>
              </a:rPr>
              <a:t> </a:t>
            </a:r>
            <a:r>
              <a:rPr lang="en-US" sz="1400" dirty="0">
                <a:solidFill>
                  <a:srgbClr val="525252"/>
                </a:solidFill>
                <a:latin typeface="Arial"/>
                <a:cs typeface="Arial"/>
              </a:rPr>
              <a:t>contract</a:t>
            </a:r>
            <a:r>
              <a:rPr lang="en-US" sz="1400" spc="-60" dirty="0">
                <a:solidFill>
                  <a:srgbClr val="525252"/>
                </a:solidFill>
                <a:latin typeface="Arial"/>
                <a:cs typeface="Arial"/>
              </a:rPr>
              <a:t> </a:t>
            </a:r>
            <a:r>
              <a:rPr lang="en-US" sz="1400" dirty="0">
                <a:solidFill>
                  <a:srgbClr val="525252"/>
                </a:solidFill>
                <a:latin typeface="Arial"/>
                <a:cs typeface="Arial"/>
              </a:rPr>
              <a:t>based</a:t>
            </a:r>
            <a:r>
              <a:rPr lang="en-US" sz="1400" spc="-40" dirty="0">
                <a:solidFill>
                  <a:srgbClr val="525252"/>
                </a:solidFill>
                <a:latin typeface="Arial"/>
                <a:cs typeface="Arial"/>
              </a:rPr>
              <a:t> </a:t>
            </a:r>
            <a:r>
              <a:rPr lang="en-US" sz="1400" dirty="0">
                <a:solidFill>
                  <a:srgbClr val="525252"/>
                </a:solidFill>
                <a:latin typeface="Arial"/>
                <a:cs typeface="Arial"/>
              </a:rPr>
              <a:t>on</a:t>
            </a:r>
            <a:r>
              <a:rPr lang="en-US" sz="1400" spc="-25" dirty="0">
                <a:solidFill>
                  <a:srgbClr val="525252"/>
                </a:solidFill>
                <a:latin typeface="Arial"/>
                <a:cs typeface="Arial"/>
              </a:rPr>
              <a:t> </a:t>
            </a:r>
            <a:r>
              <a:rPr lang="en-US" sz="1400" dirty="0">
                <a:solidFill>
                  <a:srgbClr val="525252"/>
                </a:solidFill>
                <a:latin typeface="Arial"/>
                <a:cs typeface="Arial"/>
              </a:rPr>
              <a:t>individual</a:t>
            </a:r>
            <a:r>
              <a:rPr lang="en-US" sz="1400" spc="-20" dirty="0">
                <a:solidFill>
                  <a:srgbClr val="525252"/>
                </a:solidFill>
                <a:latin typeface="Arial"/>
                <a:cs typeface="Arial"/>
              </a:rPr>
              <a:t> </a:t>
            </a:r>
            <a:r>
              <a:rPr lang="en-US" sz="1400" dirty="0">
                <a:solidFill>
                  <a:srgbClr val="525252"/>
                </a:solidFill>
                <a:latin typeface="Arial"/>
                <a:cs typeface="Arial"/>
              </a:rPr>
              <a:t>resumes.</a:t>
            </a:r>
            <a:r>
              <a:rPr lang="en-US" sz="1400" spc="325" dirty="0">
                <a:solidFill>
                  <a:srgbClr val="525252"/>
                </a:solidFill>
                <a:latin typeface="Arial"/>
                <a:cs typeface="Arial"/>
              </a:rPr>
              <a:t> </a:t>
            </a:r>
            <a:r>
              <a:rPr lang="en-US" sz="1400" dirty="0">
                <a:solidFill>
                  <a:srgbClr val="525252"/>
                </a:solidFill>
                <a:latin typeface="Arial"/>
                <a:cs typeface="Arial"/>
              </a:rPr>
              <a:t>Resumes</a:t>
            </a:r>
            <a:r>
              <a:rPr lang="en-US" sz="1400" spc="-50" dirty="0">
                <a:solidFill>
                  <a:srgbClr val="525252"/>
                </a:solidFill>
                <a:latin typeface="Arial"/>
                <a:cs typeface="Arial"/>
              </a:rPr>
              <a:t> </a:t>
            </a:r>
            <a:r>
              <a:rPr lang="en-US" sz="1400" dirty="0">
                <a:solidFill>
                  <a:srgbClr val="525252"/>
                </a:solidFill>
                <a:latin typeface="Arial"/>
                <a:cs typeface="Arial"/>
              </a:rPr>
              <a:t>shall</a:t>
            </a:r>
            <a:r>
              <a:rPr lang="en-US" sz="1400" spc="-30" dirty="0">
                <a:solidFill>
                  <a:srgbClr val="525252"/>
                </a:solidFill>
                <a:latin typeface="Arial"/>
                <a:cs typeface="Arial"/>
              </a:rPr>
              <a:t> </a:t>
            </a:r>
            <a:r>
              <a:rPr lang="en-US" sz="1400" dirty="0">
                <a:solidFill>
                  <a:srgbClr val="525252"/>
                </a:solidFill>
                <a:latin typeface="Arial"/>
                <a:cs typeface="Arial"/>
              </a:rPr>
              <a:t>list</a:t>
            </a:r>
            <a:r>
              <a:rPr lang="en-US" sz="1400" spc="-30" dirty="0">
                <a:solidFill>
                  <a:srgbClr val="525252"/>
                </a:solidFill>
                <a:latin typeface="Arial"/>
                <a:cs typeface="Arial"/>
              </a:rPr>
              <a:t> </a:t>
            </a:r>
            <a:r>
              <a:rPr lang="en-US" sz="1400" dirty="0">
                <a:solidFill>
                  <a:srgbClr val="525252"/>
                </a:solidFill>
                <a:latin typeface="Arial"/>
                <a:cs typeface="Arial"/>
              </a:rPr>
              <a:t>only</a:t>
            </a:r>
            <a:r>
              <a:rPr lang="en-US" sz="1400" spc="-25" dirty="0">
                <a:solidFill>
                  <a:srgbClr val="525252"/>
                </a:solidFill>
                <a:latin typeface="Arial"/>
                <a:cs typeface="Arial"/>
              </a:rPr>
              <a:t> </a:t>
            </a:r>
            <a:r>
              <a:rPr lang="en-US" sz="1400" dirty="0">
                <a:solidFill>
                  <a:srgbClr val="525252"/>
                </a:solidFill>
                <a:latin typeface="Arial"/>
                <a:cs typeface="Arial"/>
              </a:rPr>
              <a:t>relevant</a:t>
            </a:r>
            <a:r>
              <a:rPr lang="en-US" sz="1400" spc="-25" dirty="0">
                <a:solidFill>
                  <a:srgbClr val="525252"/>
                </a:solidFill>
                <a:latin typeface="Arial"/>
                <a:cs typeface="Arial"/>
              </a:rPr>
              <a:t> </a:t>
            </a:r>
            <a:r>
              <a:rPr lang="en-US" sz="1400" spc="-10" dirty="0">
                <a:solidFill>
                  <a:srgbClr val="525252"/>
                </a:solidFill>
                <a:latin typeface="Arial"/>
                <a:cs typeface="Arial"/>
              </a:rPr>
              <a:t>experience.</a:t>
            </a:r>
            <a:endParaRPr lang="en-US" sz="1400" dirty="0">
              <a:latin typeface="Arial"/>
              <a:cs typeface="Arial"/>
            </a:endParaRPr>
          </a:p>
          <a:p>
            <a:pPr marL="865505" marR="186690" lvl="1" indent="-342900">
              <a:lnSpc>
                <a:spcPct val="100000"/>
              </a:lnSpc>
              <a:spcBef>
                <a:spcPts val="900"/>
              </a:spcBef>
              <a:buClr>
                <a:srgbClr val="6EACDE"/>
              </a:buClr>
              <a:buAutoNum type="arabicPeriod"/>
              <a:tabLst>
                <a:tab pos="865505" algn="l"/>
              </a:tabLst>
            </a:pPr>
            <a:r>
              <a:rPr lang="en-US" sz="1400" dirty="0">
                <a:solidFill>
                  <a:srgbClr val="525252"/>
                </a:solidFill>
                <a:latin typeface="Arial"/>
                <a:cs typeface="Arial"/>
              </a:rPr>
              <a:t>Depth</a:t>
            </a:r>
            <a:r>
              <a:rPr lang="en-US" sz="1400" spc="-45" dirty="0">
                <a:solidFill>
                  <a:srgbClr val="525252"/>
                </a:solidFill>
                <a:latin typeface="Arial"/>
                <a:cs typeface="Arial"/>
              </a:rPr>
              <a:t> </a:t>
            </a:r>
            <a:r>
              <a:rPr lang="en-US" sz="1400" dirty="0">
                <a:solidFill>
                  <a:srgbClr val="525252"/>
                </a:solidFill>
                <a:latin typeface="Arial"/>
                <a:cs typeface="Arial"/>
              </a:rPr>
              <a:t>and</a:t>
            </a:r>
            <a:r>
              <a:rPr lang="en-US" sz="1400" spc="-35" dirty="0">
                <a:solidFill>
                  <a:srgbClr val="525252"/>
                </a:solidFill>
                <a:latin typeface="Arial"/>
                <a:cs typeface="Arial"/>
              </a:rPr>
              <a:t> </a:t>
            </a:r>
            <a:r>
              <a:rPr lang="en-US" sz="1400" dirty="0">
                <a:solidFill>
                  <a:srgbClr val="525252"/>
                </a:solidFill>
                <a:latin typeface="Arial"/>
                <a:cs typeface="Arial"/>
              </a:rPr>
              <a:t>breadth</a:t>
            </a:r>
            <a:r>
              <a:rPr lang="en-US" sz="1400" spc="-50" dirty="0">
                <a:solidFill>
                  <a:srgbClr val="525252"/>
                </a:solidFill>
                <a:latin typeface="Arial"/>
                <a:cs typeface="Arial"/>
              </a:rPr>
              <a:t> </a:t>
            </a:r>
            <a:r>
              <a:rPr lang="en-US" sz="1400" dirty="0">
                <a:solidFill>
                  <a:srgbClr val="525252"/>
                </a:solidFill>
                <a:latin typeface="Arial"/>
                <a:cs typeface="Arial"/>
              </a:rPr>
              <a:t>of</a:t>
            </a:r>
            <a:r>
              <a:rPr lang="en-US" sz="1400" spc="-30" dirty="0">
                <a:solidFill>
                  <a:srgbClr val="525252"/>
                </a:solidFill>
                <a:latin typeface="Arial"/>
                <a:cs typeface="Arial"/>
              </a:rPr>
              <a:t> </a:t>
            </a:r>
            <a:r>
              <a:rPr lang="en-US" sz="1400" dirty="0">
                <a:solidFill>
                  <a:srgbClr val="525252"/>
                </a:solidFill>
                <a:latin typeface="Arial"/>
                <a:cs typeface="Arial"/>
              </a:rPr>
              <a:t>experience</a:t>
            </a:r>
            <a:r>
              <a:rPr lang="en-US" sz="1400" spc="-45" dirty="0">
                <a:solidFill>
                  <a:srgbClr val="525252"/>
                </a:solidFill>
                <a:latin typeface="Arial"/>
                <a:cs typeface="Arial"/>
              </a:rPr>
              <a:t> </a:t>
            </a:r>
            <a:r>
              <a:rPr lang="en-US" sz="1400" dirty="0">
                <a:solidFill>
                  <a:srgbClr val="525252"/>
                </a:solidFill>
                <a:latin typeface="Arial"/>
                <a:cs typeface="Arial"/>
              </a:rPr>
              <a:t>of</a:t>
            </a:r>
            <a:r>
              <a:rPr lang="en-US" sz="1400" spc="-25" dirty="0">
                <a:solidFill>
                  <a:srgbClr val="525252"/>
                </a:solidFill>
                <a:latin typeface="Arial"/>
                <a:cs typeface="Arial"/>
              </a:rPr>
              <a:t> </a:t>
            </a:r>
            <a:r>
              <a:rPr lang="en-US" sz="1400" dirty="0">
                <a:solidFill>
                  <a:srgbClr val="525252"/>
                </a:solidFill>
                <a:latin typeface="Arial"/>
                <a:cs typeface="Arial"/>
              </a:rPr>
              <a:t>the</a:t>
            </a:r>
            <a:r>
              <a:rPr lang="en-US" sz="1400" spc="-35" dirty="0">
                <a:solidFill>
                  <a:srgbClr val="525252"/>
                </a:solidFill>
                <a:latin typeface="Arial"/>
                <a:cs typeface="Arial"/>
              </a:rPr>
              <a:t> </a:t>
            </a:r>
            <a:r>
              <a:rPr lang="en-US" sz="1400" dirty="0">
                <a:solidFill>
                  <a:srgbClr val="525252"/>
                </a:solidFill>
                <a:latin typeface="Arial"/>
                <a:cs typeface="Arial"/>
              </a:rPr>
              <a:t>firm</a:t>
            </a:r>
            <a:r>
              <a:rPr lang="en-US" sz="1400" spc="-40" dirty="0">
                <a:solidFill>
                  <a:srgbClr val="525252"/>
                </a:solidFill>
                <a:latin typeface="Arial"/>
                <a:cs typeface="Arial"/>
              </a:rPr>
              <a:t> </a:t>
            </a:r>
            <a:r>
              <a:rPr lang="en-US" sz="1400" dirty="0">
                <a:solidFill>
                  <a:srgbClr val="525252"/>
                </a:solidFill>
                <a:latin typeface="Arial"/>
                <a:cs typeface="Arial"/>
              </a:rPr>
              <a:t>and</a:t>
            </a:r>
            <a:r>
              <a:rPr lang="en-US" sz="1400" spc="-30" dirty="0">
                <a:solidFill>
                  <a:srgbClr val="525252"/>
                </a:solidFill>
                <a:latin typeface="Arial"/>
                <a:cs typeface="Arial"/>
              </a:rPr>
              <a:t> </a:t>
            </a:r>
            <a:r>
              <a:rPr lang="en-US" sz="1400" dirty="0">
                <a:solidFill>
                  <a:srgbClr val="525252"/>
                </a:solidFill>
                <a:latin typeface="Arial"/>
                <a:cs typeface="Arial"/>
              </a:rPr>
              <a:t>the</a:t>
            </a:r>
            <a:r>
              <a:rPr lang="en-US" sz="1400" spc="-35" dirty="0">
                <a:solidFill>
                  <a:srgbClr val="525252"/>
                </a:solidFill>
                <a:latin typeface="Arial"/>
                <a:cs typeface="Arial"/>
              </a:rPr>
              <a:t> </a:t>
            </a:r>
            <a:r>
              <a:rPr lang="en-US" sz="1400" dirty="0">
                <a:solidFill>
                  <a:srgbClr val="525252"/>
                </a:solidFill>
                <a:latin typeface="Arial"/>
                <a:cs typeface="Arial"/>
              </a:rPr>
              <a:t>assigned</a:t>
            </a:r>
            <a:r>
              <a:rPr lang="en-US" sz="1400" spc="-60" dirty="0">
                <a:solidFill>
                  <a:srgbClr val="525252"/>
                </a:solidFill>
                <a:latin typeface="Arial"/>
                <a:cs typeface="Arial"/>
              </a:rPr>
              <a:t> </a:t>
            </a:r>
            <a:r>
              <a:rPr lang="en-US" sz="1400" dirty="0">
                <a:solidFill>
                  <a:srgbClr val="525252"/>
                </a:solidFill>
                <a:latin typeface="Arial"/>
                <a:cs typeface="Arial"/>
              </a:rPr>
              <a:t>personnel</a:t>
            </a:r>
            <a:r>
              <a:rPr lang="en-US" sz="1400" spc="-55" dirty="0">
                <a:solidFill>
                  <a:srgbClr val="525252"/>
                </a:solidFill>
                <a:latin typeface="Arial"/>
                <a:cs typeface="Arial"/>
              </a:rPr>
              <a:t> </a:t>
            </a:r>
            <a:r>
              <a:rPr lang="en-US" sz="1400" dirty="0">
                <a:solidFill>
                  <a:srgbClr val="525252"/>
                </a:solidFill>
                <a:latin typeface="Arial"/>
                <a:cs typeface="Arial"/>
              </a:rPr>
              <a:t>in</a:t>
            </a:r>
            <a:r>
              <a:rPr lang="en-US" sz="1400" spc="-25" dirty="0">
                <a:solidFill>
                  <a:srgbClr val="525252"/>
                </a:solidFill>
                <a:latin typeface="Arial"/>
                <a:cs typeface="Arial"/>
              </a:rPr>
              <a:t> </a:t>
            </a:r>
            <a:r>
              <a:rPr lang="en-US" sz="1400" dirty="0">
                <a:solidFill>
                  <a:srgbClr val="525252"/>
                </a:solidFill>
                <a:latin typeface="Arial"/>
                <a:cs typeface="Arial"/>
              </a:rPr>
              <a:t>providing</a:t>
            </a:r>
            <a:r>
              <a:rPr lang="en-US" sz="1400" spc="-30" dirty="0">
                <a:solidFill>
                  <a:srgbClr val="525252"/>
                </a:solidFill>
                <a:latin typeface="Arial"/>
                <a:cs typeface="Arial"/>
              </a:rPr>
              <a:t> </a:t>
            </a:r>
            <a:r>
              <a:rPr lang="en-US" sz="1400" spc="-10" dirty="0">
                <a:solidFill>
                  <a:srgbClr val="525252"/>
                </a:solidFill>
                <a:latin typeface="Arial"/>
                <a:cs typeface="Arial"/>
              </a:rPr>
              <a:t>similar </a:t>
            </a:r>
            <a:r>
              <a:rPr lang="en-US" sz="1400" dirty="0">
                <a:solidFill>
                  <a:srgbClr val="525252"/>
                </a:solidFill>
                <a:latin typeface="Arial"/>
                <a:cs typeface="Arial"/>
              </a:rPr>
              <a:t>services</a:t>
            </a:r>
            <a:r>
              <a:rPr lang="en-US" sz="1400" spc="-50" dirty="0">
                <a:solidFill>
                  <a:srgbClr val="525252"/>
                </a:solidFill>
                <a:latin typeface="Arial"/>
                <a:cs typeface="Arial"/>
              </a:rPr>
              <a:t> </a:t>
            </a:r>
            <a:r>
              <a:rPr lang="en-US" sz="1400" dirty="0">
                <a:solidFill>
                  <a:srgbClr val="525252"/>
                </a:solidFill>
                <a:latin typeface="Arial"/>
                <a:cs typeface="Arial"/>
              </a:rPr>
              <a:t>to</a:t>
            </a:r>
            <a:r>
              <a:rPr lang="en-US" sz="1400" spc="-25" dirty="0">
                <a:solidFill>
                  <a:srgbClr val="525252"/>
                </a:solidFill>
                <a:latin typeface="Arial"/>
                <a:cs typeface="Arial"/>
              </a:rPr>
              <a:t> </a:t>
            </a:r>
            <a:r>
              <a:rPr lang="en-US" sz="1400" dirty="0">
                <a:solidFill>
                  <a:srgbClr val="525252"/>
                </a:solidFill>
                <a:latin typeface="Arial"/>
                <a:cs typeface="Arial"/>
              </a:rPr>
              <a:t>government</a:t>
            </a:r>
            <a:r>
              <a:rPr lang="en-US" sz="1400" spc="-55" dirty="0">
                <a:solidFill>
                  <a:srgbClr val="525252"/>
                </a:solidFill>
                <a:latin typeface="Arial"/>
                <a:cs typeface="Arial"/>
              </a:rPr>
              <a:t> </a:t>
            </a:r>
            <a:r>
              <a:rPr lang="en-US" sz="1400" spc="-10" dirty="0">
                <a:solidFill>
                  <a:srgbClr val="525252"/>
                </a:solidFill>
                <a:latin typeface="Arial"/>
                <a:cs typeface="Arial"/>
              </a:rPr>
              <a:t>clients.</a:t>
            </a:r>
            <a:endParaRPr lang="en-US" sz="1400" dirty="0">
              <a:latin typeface="Arial"/>
              <a:cs typeface="Arial"/>
            </a:endParaRPr>
          </a:p>
          <a:p>
            <a:pPr marL="865505" marR="77470" lvl="1" indent="-342900">
              <a:lnSpc>
                <a:spcPct val="100000"/>
              </a:lnSpc>
              <a:spcBef>
                <a:spcPts val="900"/>
              </a:spcBef>
              <a:buClr>
                <a:srgbClr val="6EACDE"/>
              </a:buClr>
              <a:buAutoNum type="arabicPeriod"/>
              <a:tabLst>
                <a:tab pos="865505" algn="l"/>
              </a:tabLst>
            </a:pPr>
            <a:r>
              <a:rPr lang="en-US" sz="1400" dirty="0">
                <a:solidFill>
                  <a:srgbClr val="525252"/>
                </a:solidFill>
                <a:latin typeface="Arial"/>
                <a:cs typeface="Arial"/>
              </a:rPr>
              <a:t>Demonstrated</a:t>
            </a:r>
            <a:r>
              <a:rPr lang="en-US" sz="1400" spc="-70" dirty="0">
                <a:solidFill>
                  <a:srgbClr val="525252"/>
                </a:solidFill>
                <a:latin typeface="Arial"/>
                <a:cs typeface="Arial"/>
              </a:rPr>
              <a:t> </a:t>
            </a:r>
            <a:r>
              <a:rPr lang="en-US" sz="1400" dirty="0">
                <a:solidFill>
                  <a:srgbClr val="525252"/>
                </a:solidFill>
                <a:latin typeface="Arial"/>
                <a:cs typeface="Arial"/>
              </a:rPr>
              <a:t>understanding</a:t>
            </a:r>
            <a:r>
              <a:rPr lang="en-US" sz="1400" spc="-60" dirty="0">
                <a:solidFill>
                  <a:srgbClr val="525252"/>
                </a:solidFill>
                <a:latin typeface="Arial"/>
                <a:cs typeface="Arial"/>
              </a:rPr>
              <a:t> </a:t>
            </a:r>
            <a:r>
              <a:rPr lang="en-US" sz="1400" dirty="0">
                <a:solidFill>
                  <a:srgbClr val="525252"/>
                </a:solidFill>
                <a:latin typeface="Arial"/>
                <a:cs typeface="Arial"/>
              </a:rPr>
              <a:t>of</a:t>
            </a:r>
            <a:r>
              <a:rPr lang="en-US" sz="1400" spc="-25" dirty="0">
                <a:solidFill>
                  <a:srgbClr val="525252"/>
                </a:solidFill>
                <a:latin typeface="Arial"/>
                <a:cs typeface="Arial"/>
              </a:rPr>
              <a:t> </a:t>
            </a:r>
            <a:r>
              <a:rPr lang="en-US" sz="1400" dirty="0">
                <a:solidFill>
                  <a:srgbClr val="525252"/>
                </a:solidFill>
                <a:latin typeface="Arial"/>
                <a:cs typeface="Arial"/>
              </a:rPr>
              <a:t>public</a:t>
            </a:r>
            <a:r>
              <a:rPr lang="en-US" sz="1400" spc="-30" dirty="0">
                <a:solidFill>
                  <a:srgbClr val="525252"/>
                </a:solidFill>
                <a:latin typeface="Arial"/>
                <a:cs typeface="Arial"/>
              </a:rPr>
              <a:t> </a:t>
            </a:r>
            <a:r>
              <a:rPr lang="en-US" sz="1400" dirty="0">
                <a:solidFill>
                  <a:srgbClr val="525252"/>
                </a:solidFill>
                <a:latin typeface="Arial"/>
                <a:cs typeface="Arial"/>
              </a:rPr>
              <a:t>entity</a:t>
            </a:r>
            <a:r>
              <a:rPr lang="en-US" sz="1400" spc="-55" dirty="0">
                <a:solidFill>
                  <a:srgbClr val="525252"/>
                </a:solidFill>
                <a:latin typeface="Arial"/>
                <a:cs typeface="Arial"/>
              </a:rPr>
              <a:t> </a:t>
            </a:r>
            <a:r>
              <a:rPr lang="en-US" sz="1400" dirty="0">
                <a:solidFill>
                  <a:srgbClr val="525252"/>
                </a:solidFill>
                <a:latin typeface="Arial"/>
                <a:cs typeface="Arial"/>
              </a:rPr>
              <a:t>insurance</a:t>
            </a:r>
            <a:r>
              <a:rPr lang="en-US" sz="1400" spc="-60" dirty="0">
                <a:solidFill>
                  <a:srgbClr val="525252"/>
                </a:solidFill>
                <a:latin typeface="Arial"/>
                <a:cs typeface="Arial"/>
              </a:rPr>
              <a:t> </a:t>
            </a:r>
            <a:r>
              <a:rPr lang="en-US" sz="1400" dirty="0">
                <a:solidFill>
                  <a:srgbClr val="525252"/>
                </a:solidFill>
                <a:latin typeface="Arial"/>
                <a:cs typeface="Arial"/>
              </a:rPr>
              <a:t>based</a:t>
            </a:r>
            <a:r>
              <a:rPr lang="en-US" sz="1400" spc="-40" dirty="0">
                <a:solidFill>
                  <a:srgbClr val="525252"/>
                </a:solidFill>
                <a:latin typeface="Arial"/>
                <a:cs typeface="Arial"/>
              </a:rPr>
              <a:t> </a:t>
            </a:r>
            <a:r>
              <a:rPr lang="en-US" sz="1400" dirty="0">
                <a:solidFill>
                  <a:srgbClr val="525252"/>
                </a:solidFill>
                <a:latin typeface="Arial"/>
                <a:cs typeface="Arial"/>
              </a:rPr>
              <a:t>on</a:t>
            </a:r>
            <a:r>
              <a:rPr lang="en-US" sz="1400" spc="-35" dirty="0">
                <a:solidFill>
                  <a:srgbClr val="525252"/>
                </a:solidFill>
                <a:latin typeface="Arial"/>
                <a:cs typeface="Arial"/>
              </a:rPr>
              <a:t> </a:t>
            </a:r>
            <a:r>
              <a:rPr lang="en-US" sz="1400" dirty="0">
                <a:solidFill>
                  <a:srgbClr val="525252"/>
                </a:solidFill>
                <a:latin typeface="Arial"/>
                <a:cs typeface="Arial"/>
              </a:rPr>
              <a:t>examples</a:t>
            </a:r>
            <a:r>
              <a:rPr lang="en-US" sz="1400" spc="-30" dirty="0">
                <a:solidFill>
                  <a:srgbClr val="525252"/>
                </a:solidFill>
                <a:latin typeface="Arial"/>
                <a:cs typeface="Arial"/>
              </a:rPr>
              <a:t> </a:t>
            </a:r>
            <a:r>
              <a:rPr lang="en-US" sz="1400" dirty="0">
                <a:solidFill>
                  <a:srgbClr val="525252"/>
                </a:solidFill>
                <a:latin typeface="Arial"/>
                <a:cs typeface="Arial"/>
              </a:rPr>
              <a:t>or</a:t>
            </a:r>
            <a:r>
              <a:rPr lang="en-US" sz="1400" spc="-25" dirty="0">
                <a:solidFill>
                  <a:srgbClr val="525252"/>
                </a:solidFill>
                <a:latin typeface="Arial"/>
                <a:cs typeface="Arial"/>
              </a:rPr>
              <a:t> </a:t>
            </a:r>
            <a:r>
              <a:rPr lang="en-US" sz="1400" dirty="0">
                <a:solidFill>
                  <a:srgbClr val="525252"/>
                </a:solidFill>
                <a:latin typeface="Arial"/>
                <a:cs typeface="Arial"/>
              </a:rPr>
              <a:t>descriptions</a:t>
            </a:r>
            <a:r>
              <a:rPr lang="en-US" sz="1400" spc="-50" dirty="0">
                <a:solidFill>
                  <a:srgbClr val="525252"/>
                </a:solidFill>
                <a:latin typeface="Arial"/>
                <a:cs typeface="Arial"/>
              </a:rPr>
              <a:t> </a:t>
            </a:r>
            <a:r>
              <a:rPr lang="en-US" sz="1400" spc="-25" dirty="0">
                <a:solidFill>
                  <a:srgbClr val="525252"/>
                </a:solidFill>
                <a:latin typeface="Arial"/>
                <a:cs typeface="Arial"/>
              </a:rPr>
              <a:t>of </a:t>
            </a:r>
            <a:r>
              <a:rPr lang="en-US" sz="1400" dirty="0">
                <a:solidFill>
                  <a:srgbClr val="525252"/>
                </a:solidFill>
                <a:latin typeface="Arial"/>
                <a:cs typeface="Arial"/>
              </a:rPr>
              <a:t>projects</a:t>
            </a:r>
            <a:r>
              <a:rPr lang="en-US" sz="1400" spc="-50" dirty="0">
                <a:solidFill>
                  <a:srgbClr val="525252"/>
                </a:solidFill>
                <a:latin typeface="Arial"/>
                <a:cs typeface="Arial"/>
              </a:rPr>
              <a:t> </a:t>
            </a:r>
            <a:r>
              <a:rPr lang="en-US" sz="1400" dirty="0">
                <a:solidFill>
                  <a:srgbClr val="525252"/>
                </a:solidFill>
                <a:latin typeface="Arial"/>
                <a:cs typeface="Arial"/>
              </a:rPr>
              <a:t>completed</a:t>
            </a:r>
            <a:r>
              <a:rPr lang="en-US" sz="1400" spc="-55" dirty="0">
                <a:solidFill>
                  <a:srgbClr val="525252"/>
                </a:solidFill>
                <a:latin typeface="Arial"/>
                <a:cs typeface="Arial"/>
              </a:rPr>
              <a:t> </a:t>
            </a:r>
            <a:r>
              <a:rPr lang="en-US" sz="1400" dirty="0">
                <a:solidFill>
                  <a:srgbClr val="525252"/>
                </a:solidFill>
                <a:latin typeface="Arial"/>
                <a:cs typeface="Arial"/>
              </a:rPr>
              <a:t>for</a:t>
            </a:r>
            <a:r>
              <a:rPr lang="en-US" sz="1400" spc="-30" dirty="0">
                <a:solidFill>
                  <a:srgbClr val="525252"/>
                </a:solidFill>
                <a:latin typeface="Arial"/>
                <a:cs typeface="Arial"/>
              </a:rPr>
              <a:t> </a:t>
            </a:r>
            <a:r>
              <a:rPr lang="en-US" sz="1400" dirty="0">
                <a:solidFill>
                  <a:srgbClr val="525252"/>
                </a:solidFill>
                <a:latin typeface="Arial"/>
                <a:cs typeface="Arial"/>
              </a:rPr>
              <a:t>similar</a:t>
            </a:r>
            <a:r>
              <a:rPr lang="en-US" sz="1400" spc="-25" dirty="0">
                <a:solidFill>
                  <a:srgbClr val="525252"/>
                </a:solidFill>
                <a:latin typeface="Arial"/>
                <a:cs typeface="Arial"/>
              </a:rPr>
              <a:t> </a:t>
            </a:r>
            <a:r>
              <a:rPr lang="en-US" sz="1400" dirty="0">
                <a:solidFill>
                  <a:srgbClr val="525252"/>
                </a:solidFill>
                <a:latin typeface="Arial"/>
                <a:cs typeface="Arial"/>
              </a:rPr>
              <a:t>size</a:t>
            </a:r>
            <a:r>
              <a:rPr lang="en-US" sz="1400" spc="-40" dirty="0">
                <a:solidFill>
                  <a:srgbClr val="525252"/>
                </a:solidFill>
                <a:latin typeface="Arial"/>
                <a:cs typeface="Arial"/>
              </a:rPr>
              <a:t> </a:t>
            </a:r>
            <a:r>
              <a:rPr lang="en-US" sz="1400" dirty="0">
                <a:solidFill>
                  <a:srgbClr val="525252"/>
                </a:solidFill>
                <a:latin typeface="Arial"/>
                <a:cs typeface="Arial"/>
              </a:rPr>
              <a:t>and</a:t>
            </a:r>
            <a:r>
              <a:rPr lang="en-US" sz="1400" spc="-30" dirty="0">
                <a:solidFill>
                  <a:srgbClr val="525252"/>
                </a:solidFill>
                <a:latin typeface="Arial"/>
                <a:cs typeface="Arial"/>
              </a:rPr>
              <a:t> </a:t>
            </a:r>
            <a:r>
              <a:rPr lang="en-US" sz="1400" dirty="0">
                <a:solidFill>
                  <a:srgbClr val="525252"/>
                </a:solidFill>
                <a:latin typeface="Arial"/>
                <a:cs typeface="Arial"/>
              </a:rPr>
              <a:t>type</a:t>
            </a:r>
            <a:r>
              <a:rPr lang="en-US" sz="1400" spc="-10" dirty="0">
                <a:solidFill>
                  <a:srgbClr val="525252"/>
                </a:solidFill>
                <a:latin typeface="Arial"/>
                <a:cs typeface="Arial"/>
              </a:rPr>
              <a:t> </a:t>
            </a:r>
            <a:r>
              <a:rPr lang="en-US" sz="1400" dirty="0">
                <a:solidFill>
                  <a:srgbClr val="525252"/>
                </a:solidFill>
                <a:latin typeface="Arial"/>
                <a:cs typeface="Arial"/>
              </a:rPr>
              <a:t>of</a:t>
            </a:r>
            <a:r>
              <a:rPr lang="en-US" sz="1400" spc="-20" dirty="0">
                <a:solidFill>
                  <a:srgbClr val="525252"/>
                </a:solidFill>
                <a:latin typeface="Arial"/>
                <a:cs typeface="Arial"/>
              </a:rPr>
              <a:t> </a:t>
            </a:r>
            <a:r>
              <a:rPr lang="en-US" sz="1400" spc="-10" dirty="0">
                <a:solidFill>
                  <a:srgbClr val="525252"/>
                </a:solidFill>
                <a:latin typeface="Arial"/>
                <a:cs typeface="Arial"/>
              </a:rPr>
              <a:t>clients.</a:t>
            </a:r>
            <a:endParaRPr lang="en-US" sz="1400" dirty="0">
              <a:latin typeface="Arial"/>
              <a:cs typeface="Arial"/>
            </a:endParaRPr>
          </a:p>
          <a:p>
            <a:pPr marL="865505" lvl="1" indent="-342900">
              <a:lnSpc>
                <a:spcPct val="100000"/>
              </a:lnSpc>
              <a:spcBef>
                <a:spcPts val="900"/>
              </a:spcBef>
              <a:buClr>
                <a:srgbClr val="6EACDE"/>
              </a:buClr>
              <a:buAutoNum type="arabicPeriod"/>
              <a:tabLst>
                <a:tab pos="865505" algn="l"/>
              </a:tabLst>
            </a:pPr>
            <a:r>
              <a:rPr lang="en-US" sz="1400" dirty="0">
                <a:solidFill>
                  <a:srgbClr val="525252"/>
                </a:solidFill>
                <a:latin typeface="Arial"/>
                <a:cs typeface="Arial"/>
              </a:rPr>
              <a:t>A</a:t>
            </a:r>
            <a:r>
              <a:rPr lang="en-US" sz="1400" spc="-95" dirty="0">
                <a:solidFill>
                  <a:srgbClr val="525252"/>
                </a:solidFill>
                <a:latin typeface="Arial"/>
                <a:cs typeface="Arial"/>
              </a:rPr>
              <a:t> </a:t>
            </a:r>
            <a:r>
              <a:rPr lang="en-US" sz="1400" dirty="0">
                <a:solidFill>
                  <a:srgbClr val="525252"/>
                </a:solidFill>
                <a:latin typeface="Arial"/>
                <a:cs typeface="Arial"/>
              </a:rPr>
              <a:t>statement</a:t>
            </a:r>
            <a:r>
              <a:rPr lang="en-US" sz="1400" spc="-55" dirty="0">
                <a:solidFill>
                  <a:srgbClr val="525252"/>
                </a:solidFill>
                <a:latin typeface="Arial"/>
                <a:cs typeface="Arial"/>
              </a:rPr>
              <a:t> </a:t>
            </a:r>
            <a:r>
              <a:rPr lang="en-US" sz="1400" dirty="0">
                <a:solidFill>
                  <a:srgbClr val="525252"/>
                </a:solidFill>
                <a:latin typeface="Arial"/>
                <a:cs typeface="Arial"/>
              </a:rPr>
              <a:t>detailing</a:t>
            </a:r>
            <a:r>
              <a:rPr lang="en-US" sz="1400" spc="-65" dirty="0">
                <a:solidFill>
                  <a:srgbClr val="525252"/>
                </a:solidFill>
                <a:latin typeface="Arial"/>
                <a:cs typeface="Arial"/>
              </a:rPr>
              <a:t> </a:t>
            </a:r>
            <a:r>
              <a:rPr lang="en-US" sz="1400" dirty="0">
                <a:solidFill>
                  <a:srgbClr val="525252"/>
                </a:solidFill>
                <a:latin typeface="Arial"/>
                <a:cs typeface="Arial"/>
              </a:rPr>
              <a:t>the</a:t>
            </a:r>
            <a:r>
              <a:rPr lang="en-US" sz="1400" spc="-40" dirty="0">
                <a:solidFill>
                  <a:srgbClr val="525252"/>
                </a:solidFill>
                <a:latin typeface="Arial"/>
                <a:cs typeface="Arial"/>
              </a:rPr>
              <a:t> </a:t>
            </a:r>
            <a:r>
              <a:rPr lang="en-US" sz="1400" dirty="0">
                <a:solidFill>
                  <a:srgbClr val="525252"/>
                </a:solidFill>
                <a:latin typeface="Arial"/>
                <a:cs typeface="Arial"/>
              </a:rPr>
              <a:t>respondent’s</a:t>
            </a:r>
            <a:r>
              <a:rPr lang="en-US" sz="1400" spc="-55" dirty="0">
                <a:solidFill>
                  <a:srgbClr val="525252"/>
                </a:solidFill>
                <a:latin typeface="Arial"/>
                <a:cs typeface="Arial"/>
              </a:rPr>
              <a:t> </a:t>
            </a:r>
            <a:r>
              <a:rPr lang="en-US" sz="1400" dirty="0">
                <a:solidFill>
                  <a:srgbClr val="525252"/>
                </a:solidFill>
                <a:latin typeface="Arial"/>
                <a:cs typeface="Arial"/>
              </a:rPr>
              <a:t>ability</a:t>
            </a:r>
            <a:r>
              <a:rPr lang="en-US" sz="1400" spc="-40" dirty="0">
                <a:solidFill>
                  <a:srgbClr val="525252"/>
                </a:solidFill>
                <a:latin typeface="Arial"/>
                <a:cs typeface="Arial"/>
              </a:rPr>
              <a:t> </a:t>
            </a:r>
            <a:r>
              <a:rPr lang="en-US" sz="1400" dirty="0">
                <a:solidFill>
                  <a:srgbClr val="525252"/>
                </a:solidFill>
                <a:latin typeface="Arial"/>
                <a:cs typeface="Arial"/>
              </a:rPr>
              <a:t>to</a:t>
            </a:r>
            <a:r>
              <a:rPr lang="en-US" sz="1400" spc="-35" dirty="0">
                <a:solidFill>
                  <a:srgbClr val="525252"/>
                </a:solidFill>
                <a:latin typeface="Arial"/>
                <a:cs typeface="Arial"/>
              </a:rPr>
              <a:t> </a:t>
            </a:r>
            <a:r>
              <a:rPr lang="en-US" sz="1400" dirty="0">
                <a:solidFill>
                  <a:srgbClr val="525252"/>
                </a:solidFill>
                <a:latin typeface="Arial"/>
                <a:cs typeface="Arial"/>
              </a:rPr>
              <a:t>the</a:t>
            </a:r>
            <a:r>
              <a:rPr lang="en-US" sz="1400" spc="-40" dirty="0">
                <a:solidFill>
                  <a:srgbClr val="525252"/>
                </a:solidFill>
                <a:latin typeface="Arial"/>
                <a:cs typeface="Arial"/>
              </a:rPr>
              <a:t> </a:t>
            </a:r>
            <a:r>
              <a:rPr lang="en-US" sz="1400" dirty="0">
                <a:solidFill>
                  <a:srgbClr val="525252"/>
                </a:solidFill>
                <a:latin typeface="Arial"/>
                <a:cs typeface="Arial"/>
              </a:rPr>
              <a:t>respond</a:t>
            </a:r>
            <a:r>
              <a:rPr lang="en-US" sz="1400" spc="-65" dirty="0">
                <a:solidFill>
                  <a:srgbClr val="525252"/>
                </a:solidFill>
                <a:latin typeface="Arial"/>
                <a:cs typeface="Arial"/>
              </a:rPr>
              <a:t> </a:t>
            </a:r>
            <a:r>
              <a:rPr lang="en-US" sz="1400" dirty="0">
                <a:solidFill>
                  <a:srgbClr val="525252"/>
                </a:solidFill>
                <a:latin typeface="Arial"/>
                <a:cs typeface="Arial"/>
              </a:rPr>
              <a:t>to</a:t>
            </a:r>
            <a:r>
              <a:rPr lang="en-US" sz="1400" spc="-35" dirty="0">
                <a:solidFill>
                  <a:srgbClr val="525252"/>
                </a:solidFill>
                <a:latin typeface="Arial"/>
                <a:cs typeface="Arial"/>
              </a:rPr>
              <a:t> </a:t>
            </a:r>
            <a:r>
              <a:rPr lang="en-US" sz="1400" dirty="0">
                <a:solidFill>
                  <a:srgbClr val="525252"/>
                </a:solidFill>
                <a:latin typeface="Arial"/>
                <a:cs typeface="Arial"/>
              </a:rPr>
              <a:t>the</a:t>
            </a:r>
            <a:r>
              <a:rPr lang="en-US" sz="1400" spc="-40" dirty="0">
                <a:solidFill>
                  <a:srgbClr val="525252"/>
                </a:solidFill>
                <a:latin typeface="Arial"/>
                <a:cs typeface="Arial"/>
              </a:rPr>
              <a:t> </a:t>
            </a:r>
            <a:r>
              <a:rPr lang="en-US" sz="1400" dirty="0">
                <a:solidFill>
                  <a:srgbClr val="525252"/>
                </a:solidFill>
                <a:latin typeface="Arial"/>
                <a:cs typeface="Arial"/>
              </a:rPr>
              <a:t>requested</a:t>
            </a:r>
            <a:r>
              <a:rPr lang="en-US" sz="1400" spc="-60" dirty="0">
                <a:solidFill>
                  <a:srgbClr val="525252"/>
                </a:solidFill>
                <a:latin typeface="Arial"/>
                <a:cs typeface="Arial"/>
              </a:rPr>
              <a:t> </a:t>
            </a:r>
            <a:r>
              <a:rPr lang="en-US" sz="1400" dirty="0">
                <a:solidFill>
                  <a:srgbClr val="525252"/>
                </a:solidFill>
                <a:latin typeface="Arial"/>
                <a:cs typeface="Arial"/>
              </a:rPr>
              <a:t>services</a:t>
            </a:r>
            <a:r>
              <a:rPr lang="en-US" sz="1400" spc="-45" dirty="0">
                <a:solidFill>
                  <a:srgbClr val="525252"/>
                </a:solidFill>
                <a:latin typeface="Arial"/>
                <a:cs typeface="Arial"/>
              </a:rPr>
              <a:t> </a:t>
            </a:r>
            <a:r>
              <a:rPr lang="en-US" sz="1400" dirty="0">
                <a:solidFill>
                  <a:srgbClr val="525252"/>
                </a:solidFill>
                <a:latin typeface="Arial"/>
                <a:cs typeface="Arial"/>
              </a:rPr>
              <a:t>and</a:t>
            </a:r>
            <a:r>
              <a:rPr lang="en-US" sz="1400" spc="-40" dirty="0">
                <a:solidFill>
                  <a:srgbClr val="525252"/>
                </a:solidFill>
                <a:latin typeface="Arial"/>
                <a:cs typeface="Arial"/>
              </a:rPr>
              <a:t> </a:t>
            </a:r>
            <a:r>
              <a:rPr lang="en-US" sz="1400" spc="-25" dirty="0">
                <a:solidFill>
                  <a:srgbClr val="525252"/>
                </a:solidFill>
                <a:latin typeface="Arial"/>
                <a:cs typeface="Arial"/>
              </a:rPr>
              <a:t>how</a:t>
            </a:r>
            <a:r>
              <a:rPr lang="en-US" sz="1400" dirty="0">
                <a:latin typeface="Arial"/>
                <a:cs typeface="Arial"/>
              </a:rPr>
              <a:t> </a:t>
            </a:r>
            <a:r>
              <a:rPr lang="en-US" sz="1400" dirty="0">
                <a:solidFill>
                  <a:srgbClr val="525252"/>
                </a:solidFill>
                <a:latin typeface="Arial"/>
                <a:cs typeface="Arial"/>
              </a:rPr>
              <a:t>these</a:t>
            </a:r>
            <a:r>
              <a:rPr lang="en-US" sz="1400" spc="-45" dirty="0">
                <a:solidFill>
                  <a:srgbClr val="525252"/>
                </a:solidFill>
                <a:latin typeface="Arial"/>
                <a:cs typeface="Arial"/>
              </a:rPr>
              <a:t> </a:t>
            </a:r>
            <a:r>
              <a:rPr lang="en-US" sz="1400" dirty="0">
                <a:solidFill>
                  <a:srgbClr val="525252"/>
                </a:solidFill>
                <a:latin typeface="Arial"/>
                <a:cs typeface="Arial"/>
              </a:rPr>
              <a:t>services</a:t>
            </a:r>
            <a:r>
              <a:rPr lang="en-US" sz="1400" spc="-45" dirty="0">
                <a:solidFill>
                  <a:srgbClr val="525252"/>
                </a:solidFill>
                <a:latin typeface="Arial"/>
                <a:cs typeface="Arial"/>
              </a:rPr>
              <a:t> </a:t>
            </a:r>
            <a:r>
              <a:rPr lang="en-US" sz="1400" dirty="0">
                <a:solidFill>
                  <a:srgbClr val="525252"/>
                </a:solidFill>
                <a:latin typeface="Arial"/>
                <a:cs typeface="Arial"/>
              </a:rPr>
              <a:t>will be</a:t>
            </a:r>
            <a:r>
              <a:rPr lang="en-US" sz="1400" spc="-30" dirty="0">
                <a:solidFill>
                  <a:srgbClr val="525252"/>
                </a:solidFill>
                <a:latin typeface="Arial"/>
                <a:cs typeface="Arial"/>
              </a:rPr>
              <a:t> </a:t>
            </a:r>
            <a:r>
              <a:rPr lang="en-US" sz="1400" spc="-10" dirty="0">
                <a:solidFill>
                  <a:srgbClr val="525252"/>
                </a:solidFill>
                <a:latin typeface="Arial"/>
                <a:cs typeface="Arial"/>
              </a:rPr>
              <a:t>delivered.</a:t>
            </a:r>
            <a:endParaRPr lang="en-US" sz="1400" dirty="0">
              <a:latin typeface="Arial"/>
              <a:cs typeface="Arial"/>
            </a:endParaRPr>
          </a:p>
          <a:p>
            <a:pPr marL="865505" lvl="1" indent="-342900">
              <a:lnSpc>
                <a:spcPct val="100000"/>
              </a:lnSpc>
              <a:spcBef>
                <a:spcPts val="900"/>
              </a:spcBef>
              <a:buClr>
                <a:srgbClr val="6EACDE"/>
              </a:buClr>
              <a:buAutoNum type="arabicPeriod" startAt="6"/>
              <a:tabLst>
                <a:tab pos="865505" algn="l"/>
              </a:tabLst>
            </a:pPr>
            <a:r>
              <a:rPr lang="en-US" sz="1400" spc="-10" dirty="0">
                <a:solidFill>
                  <a:srgbClr val="525252"/>
                </a:solidFill>
                <a:latin typeface="Arial"/>
                <a:cs typeface="Arial"/>
              </a:rPr>
              <a:t>Price.</a:t>
            </a:r>
            <a:endParaRPr lang="en-US" sz="1400" dirty="0">
              <a:latin typeface="Arial"/>
              <a:cs typeface="Arial"/>
            </a:endParaRPr>
          </a:p>
          <a:p>
            <a:pPr marL="0" indent="0">
              <a:buNone/>
            </a:pPr>
            <a:endParaRPr lang="en-US" dirty="0"/>
          </a:p>
        </p:txBody>
      </p:sp>
      <p:sp>
        <p:nvSpPr>
          <p:cNvPr id="4" name="Text Placeholder 5"/>
          <p:cNvSpPr txBox="1">
            <a:spLocks/>
          </p:cNvSpPr>
          <p:nvPr/>
        </p:nvSpPr>
        <p:spPr>
          <a:xfrm>
            <a:off x="409575" y="780430"/>
            <a:ext cx="8229600" cy="503840"/>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Tx/>
              <a:buNone/>
              <a:defRPr sz="2000" b="0" i="0" kern="1200" baseline="0">
                <a:solidFill>
                  <a:srgbClr val="EA7600"/>
                </a:solidFill>
                <a:latin typeface="Arial"/>
                <a:ea typeface="+mn-ea"/>
                <a:cs typeface="Times New Roman"/>
              </a:defRPr>
            </a:lvl1pPr>
            <a:lvl2pPr marL="320040" indent="0" algn="l" defTabSz="457200" rtl="0" eaLnBrk="1" latinLnBrk="0" hangingPunct="1">
              <a:spcBef>
                <a:spcPct val="20000"/>
              </a:spcBef>
              <a:buFontTx/>
              <a:buNone/>
              <a:defRPr sz="2000" b="0" i="0" kern="1200">
                <a:solidFill>
                  <a:srgbClr val="EA7600"/>
                </a:solidFill>
                <a:latin typeface="Arial"/>
                <a:ea typeface="+mn-ea"/>
                <a:cs typeface="Times New Roman"/>
              </a:defRPr>
            </a:lvl2pPr>
            <a:lvl3pPr marL="594360" indent="0" algn="l" defTabSz="457200" rtl="0" eaLnBrk="1" latinLnBrk="0" hangingPunct="1">
              <a:spcBef>
                <a:spcPct val="20000"/>
              </a:spcBef>
              <a:buFontTx/>
              <a:buNone/>
              <a:defRPr sz="2000" b="0" i="0" kern="1200">
                <a:solidFill>
                  <a:srgbClr val="EA7600"/>
                </a:solidFill>
                <a:latin typeface="Arial"/>
                <a:ea typeface="+mn-ea"/>
                <a:cs typeface="Times New Roman"/>
              </a:defRPr>
            </a:lvl3pPr>
            <a:lvl4pPr marL="777240" indent="0" algn="l" defTabSz="457200" rtl="0" eaLnBrk="1" latinLnBrk="0" hangingPunct="1">
              <a:spcBef>
                <a:spcPct val="20000"/>
              </a:spcBef>
              <a:buFontTx/>
              <a:buNone/>
              <a:defRPr sz="2000" b="0" i="0" kern="1200">
                <a:solidFill>
                  <a:srgbClr val="EA7600"/>
                </a:solidFill>
                <a:latin typeface="Arial"/>
                <a:ea typeface="+mn-ea"/>
                <a:cs typeface="Times New Roman"/>
              </a:defRPr>
            </a:lvl4pPr>
            <a:lvl5pPr marL="1005840" indent="0" algn="l" defTabSz="457200" rtl="0" eaLnBrk="1" latinLnBrk="0" hangingPunct="1">
              <a:spcBef>
                <a:spcPct val="20000"/>
              </a:spcBef>
              <a:buFontTx/>
              <a:buNone/>
              <a:defRPr sz="2000" b="0" i="0" kern="1200">
                <a:solidFill>
                  <a:srgbClr val="EA7600"/>
                </a:solidFill>
                <a:latin typeface="Arial"/>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1800" dirty="0">
                <a:latin typeface="Arial" charset="0"/>
              </a:rPr>
              <a:t>Prioritizing your review</a:t>
            </a:r>
          </a:p>
          <a:p>
            <a:endParaRPr lang="en-US" altLang="en-US" sz="1800" dirty="0">
              <a:latin typeface="Arial" charset="0"/>
            </a:endParaRPr>
          </a:p>
        </p:txBody>
      </p:sp>
      <p:sp>
        <p:nvSpPr>
          <p:cNvPr id="5" name="Title 4"/>
          <p:cNvSpPr txBox="1">
            <a:spLocks/>
          </p:cNvSpPr>
          <p:nvPr/>
        </p:nvSpPr>
        <p:spPr>
          <a:xfrm>
            <a:off x="409575" y="69111"/>
            <a:ext cx="8229600" cy="654367"/>
          </a:xfrm>
          <a:prstGeom prst="rect">
            <a:avLst/>
          </a:prstGeom>
        </p:spPr>
        <p:txBody>
          <a:bodyPr vert="horz" lIns="91440" tIns="45720" rIns="91440" bIns="45720" rtlCol="0" anchor="b" anchorCtr="0">
            <a:noAutofit/>
          </a:bodyPr>
          <a:lstStyle>
            <a:lvl1pPr algn="l" defTabSz="457200" rtl="0" eaLnBrk="1" latinLnBrk="0" hangingPunct="1">
              <a:spcBef>
                <a:spcPct val="0"/>
              </a:spcBef>
              <a:buNone/>
              <a:defRPr sz="2800" kern="1200">
                <a:solidFill>
                  <a:schemeClr val="accent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400" dirty="0">
                <a:solidFill>
                  <a:srgbClr val="00263E"/>
                </a:solidFill>
                <a:latin typeface="Arial"/>
              </a:rPr>
              <a:t>Evaluation Criteria</a:t>
            </a:r>
            <a:endParaRPr kumimoji="0" lang="en-US" sz="2400" b="0" i="0" u="none" strike="noStrike" kern="1200" cap="none" spc="0" normalizeH="0" baseline="0" noProof="0" dirty="0">
              <a:ln>
                <a:noFill/>
              </a:ln>
              <a:solidFill>
                <a:srgbClr val="00263E"/>
              </a:solidFill>
              <a:effectLst/>
              <a:uLnTx/>
              <a:uFillTx/>
              <a:latin typeface="Arial"/>
              <a:ea typeface="+mj-ea"/>
              <a:cs typeface="+mj-cs"/>
            </a:endParaRPr>
          </a:p>
        </p:txBody>
      </p:sp>
      <p:sp>
        <p:nvSpPr>
          <p:cNvPr id="2" name="Rectangle 1"/>
          <p:cNvSpPr/>
          <p:nvPr/>
        </p:nvSpPr>
        <p:spPr>
          <a:xfrm>
            <a:off x="2711571" y="5395569"/>
            <a:ext cx="3625608" cy="707886"/>
          </a:xfrm>
          <a:prstGeom prst="rect">
            <a:avLst/>
          </a:prstGeom>
          <a:noFill/>
        </p:spPr>
        <p:txBody>
          <a:bodyPr wrap="none" lIns="91440" tIns="45720" rIns="91440" bIns="45720">
            <a:spAutoFit/>
          </a:bodyPr>
          <a:lstStyle/>
          <a:p>
            <a:pPr algn="ctr"/>
            <a:r>
              <a:rPr lang="en-US" sz="2000" b="0" cap="none" spc="0" dirty="0">
                <a:ln w="0"/>
                <a:solidFill>
                  <a:srgbClr val="7030A0"/>
                </a:solidFill>
                <a:effectLst>
                  <a:outerShdw blurRad="38100" dist="19050" dir="2700000" algn="tl" rotWithShape="0">
                    <a:schemeClr val="dk1">
                      <a:alpha val="40000"/>
                    </a:schemeClr>
                  </a:outerShdw>
                </a:effectLst>
              </a:rPr>
              <a:t>Is it mor</a:t>
            </a:r>
            <a:r>
              <a:rPr lang="en-US" sz="2000" dirty="0">
                <a:ln w="0"/>
                <a:solidFill>
                  <a:srgbClr val="7030A0"/>
                </a:solidFill>
                <a:effectLst>
                  <a:outerShdw blurRad="38100" dist="19050" dir="2700000" algn="tl" rotWithShape="0">
                    <a:schemeClr val="dk1">
                      <a:alpha val="40000"/>
                    </a:schemeClr>
                  </a:outerShdw>
                </a:effectLst>
              </a:rPr>
              <a:t>e important to be “local”</a:t>
            </a:r>
          </a:p>
          <a:p>
            <a:pPr algn="ctr"/>
            <a:r>
              <a:rPr lang="en-US" sz="2000" dirty="0">
                <a:ln w="0"/>
                <a:solidFill>
                  <a:srgbClr val="7030A0"/>
                </a:solidFill>
                <a:effectLst>
                  <a:outerShdw blurRad="38100" dist="19050" dir="2700000" algn="tl" rotWithShape="0">
                    <a:schemeClr val="dk1">
                      <a:alpha val="40000"/>
                    </a:schemeClr>
                  </a:outerShdw>
                </a:effectLst>
              </a:rPr>
              <a:t>than it is to be experienced?</a:t>
            </a:r>
            <a:endParaRPr lang="en-US" sz="2000" b="0" cap="none" spc="0" dirty="0">
              <a:ln w="0"/>
              <a:solidFill>
                <a:srgbClr val="7030A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6792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50254FCF5DB448A00E04F48AC924BE" ma:contentTypeVersion="12" ma:contentTypeDescription="Create a new document." ma:contentTypeScope="" ma:versionID="56f416d259df4d7a5210d561825750d2">
  <xsd:schema xmlns:xsd="http://www.w3.org/2001/XMLSchema" xmlns:xs="http://www.w3.org/2001/XMLSchema" xmlns:p="http://schemas.microsoft.com/office/2006/metadata/properties" xmlns:ns2="4908c3b4-d24f-4c82-9723-bfb9549f8143" xmlns:ns3="86487764-5b2e-4cc8-a343-6fa93c41ada3" targetNamespace="http://schemas.microsoft.com/office/2006/metadata/properties" ma:root="true" ma:fieldsID="d71e390d104ebea3eebe5a8abfb92805" ns2:_="" ns3:_="">
    <xsd:import namespace="4908c3b4-d24f-4c82-9723-bfb9549f8143"/>
    <xsd:import namespace="86487764-5b2e-4cc8-a343-6fa93c41ad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8c3b4-d24f-4c82-9723-bfb9549f81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c76f168-b322-4065-b8a8-43d76d7aa74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487764-5b2e-4cc8-a343-6fa93c41ada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6402c6b-4e91-4cce-b59f-b3f0d97a494a}" ma:internalName="TaxCatchAll" ma:showField="CatchAllData" ma:web="86487764-5b2e-4cc8-a343-6fa93c41ad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6487764-5b2e-4cc8-a343-6fa93c41ada3" xsi:nil="true"/>
    <lcf76f155ced4ddcb4097134ff3c332f xmlns="4908c3b4-d24f-4c82-9723-bfb9549f814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90D52D-967C-4247-B823-A1D14C7197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08c3b4-d24f-4c82-9723-bfb9549f8143"/>
    <ds:schemaRef ds:uri="86487764-5b2e-4cc8-a343-6fa93c41a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9D2985-CB38-47A2-9347-4455863FCE4A}">
  <ds:schemaRefs>
    <ds:schemaRef ds:uri="http://schemas.microsoft.com/office/2006/metadata/properties"/>
    <ds:schemaRef ds:uri="http://schemas.microsoft.com/office/infopath/2007/PartnerControls"/>
    <ds:schemaRef ds:uri="86487764-5b2e-4cc8-a343-6fa93c41ada3"/>
    <ds:schemaRef ds:uri="4908c3b4-d24f-4c82-9723-bfb9549f8143"/>
  </ds:schemaRefs>
</ds:datastoreItem>
</file>

<file path=customXml/itemProps3.xml><?xml version="1.0" encoding="utf-8"?>
<ds:datastoreItem xmlns:ds="http://schemas.openxmlformats.org/officeDocument/2006/customXml" ds:itemID="{77AEE52E-E5C3-4304-9EE4-49ED7A1F39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1194</TotalTime>
  <Words>1487</Words>
  <Application>Microsoft Office PowerPoint</Application>
  <PresentationFormat>On-screen Show (4:3)</PresentationFormat>
  <Paragraphs>208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Broker RFP</vt:lpstr>
      <vt:lpstr>Learning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Howard</dc:creator>
  <cp:lastModifiedBy>Taquan Gilbert</cp:lastModifiedBy>
  <cp:revision>43</cp:revision>
  <dcterms:created xsi:type="dcterms:W3CDTF">2019-12-04T20:30:03Z</dcterms:created>
  <dcterms:modified xsi:type="dcterms:W3CDTF">2023-10-10T19:56:08Z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0x010100F550254FCF5DB448A00E04F48AC924BE</vt:lpwstr>
  </property>
  <property fmtid="{D5CDD505-2E9C-101B-9397-08002B2CF9AE}" pid="3" name="Order">
    <vt:r8>12343600</vt:r8>
  </property>
  <property fmtid="{D5CDD505-2E9C-101B-9397-08002B2CF9AE}" pid="4" name="MediaServiceImageTags">
    <vt:lpwstr/>
  </property>
</Properties>
</file>