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1.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62" r:id="rId2"/>
    <p:sldId id="410" r:id="rId3"/>
    <p:sldId id="261" r:id="rId4"/>
    <p:sldId id="266" r:id="rId5"/>
    <p:sldId id="267" r:id="rId6"/>
    <p:sldId id="269" r:id="rId7"/>
    <p:sldId id="268" r:id="rId8"/>
    <p:sldId id="270" r:id="rId9"/>
    <p:sldId id="272" r:id="rId10"/>
    <p:sldId id="273" r:id="rId11"/>
    <p:sldId id="271" r:id="rId12"/>
    <p:sldId id="274" r:id="rId13"/>
    <p:sldId id="277" r:id="rId14"/>
    <p:sldId id="275" r:id="rId15"/>
    <p:sldId id="276" r:id="rId16"/>
    <p:sldId id="278" r:id="rId17"/>
    <p:sldId id="279" r:id="rId18"/>
    <p:sldId id="419" r:id="rId19"/>
    <p:sldId id="420" r:id="rId20"/>
    <p:sldId id="280" r:id="rId21"/>
    <p:sldId id="281" r:id="rId22"/>
    <p:sldId id="413" r:id="rId23"/>
    <p:sldId id="414" r:id="rId24"/>
    <p:sldId id="415" r:id="rId25"/>
    <p:sldId id="416" r:id="rId26"/>
    <p:sldId id="263" r:id="rId27"/>
    <p:sldId id="421" r:id="rId28"/>
    <p:sldId id="422" r:id="rId29"/>
    <p:sldId id="265" r:id="rId30"/>
    <p:sldId id="282" r:id="rId31"/>
    <p:sldId id="285" r:id="rId32"/>
    <p:sldId id="283" r:id="rId33"/>
    <p:sldId id="284" r:id="rId34"/>
    <p:sldId id="287" r:id="rId35"/>
    <p:sldId id="424" r:id="rId36"/>
    <p:sldId id="407" r:id="rId37"/>
    <p:sldId id="406" r:id="rId38"/>
    <p:sldId id="425" r:id="rId39"/>
    <p:sldId id="426" r:id="rId40"/>
    <p:sldId id="423" r:id="rId41"/>
    <p:sldId id="408" r:id="rId42"/>
    <p:sldId id="409" r:id="rId43"/>
    <p:sldId id="403" r:id="rId44"/>
    <p:sldId id="404" r:id="rId45"/>
    <p:sldId id="412" r:id="rId46"/>
    <p:sldId id="405"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2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21"/>
    <p:restoredTop sz="81359" autoAdjust="0"/>
  </p:normalViewPr>
  <p:slideViewPr>
    <p:cSldViewPr snapToGrid="0" snapToObjects="1">
      <p:cViewPr varScale="1">
        <p:scale>
          <a:sx n="89" d="100"/>
          <a:sy n="89" d="100"/>
        </p:scale>
        <p:origin x="232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55"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sp="http://schemas.microsoft.com/office/drawing/2008/diagram" xmlns:dgm="http://schemas.openxmlformats.org/drawingml/2006/diagram" xmlns:a="http://schemas.openxmlformats.org/drawingml/2006/main">
  <dgm:ptLst>
    <dgm:pt modelId="{B742707A-4B82-426F-A916-8B2CE9B8C6A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CF18F1FE-144A-479C-B562-F6B707890C59}" type="parTrans" cxnId="{8DA42806-8650-4FD9-B3A3-809116E91BDB}">
      <dgm:prSet/>
      <dgm:spPr/>
      <dgm:t>
        <a:bodyPr/>
        <a:lstStyle/>
        <a:p>
          <a:endParaRPr lang="en-US"/>
        </a:p>
      </dgm:t>
    </dgm:pt>
    <dgm:pt modelId="{1EAABD76-9CB7-48DD-B375-7E307041AF06}">
      <dgm:prSet/>
      <dgm:spPr/>
      <dgm:t>
        <a:bodyPr anchor="ctr"/>
        <a:lstStyle/>
        <a:p>
          <a:r>
            <a:rPr lang="en-US" dirty="0"/>
            <a:t>Recent Case Developments </a:t>
          </a:r>
        </a:p>
      </dgm:t>
    </dgm:pt>
    <dgm:pt modelId="{5FD3A37F-198E-4E50-A101-3C0D0CB8AABB}" type="sibTrans" cxnId="{8DA42806-8650-4FD9-B3A3-809116E91BDB}">
      <dgm:prSet/>
      <dgm:spPr/>
      <dgm:t>
        <a:bodyPr/>
        <a:lstStyle/>
        <a:p>
          <a:endParaRPr lang="en-US"/>
        </a:p>
      </dgm:t>
    </dgm:pt>
    <dgm:pt modelId="{EE73CB39-07AD-405F-A99B-DBBCE4103A93}" type="parTrans" cxnId="{80F3DC6D-A9A5-4725-835D-E98F836E3A50}">
      <dgm:prSet/>
      <dgm:spPr/>
      <dgm:t>
        <a:bodyPr/>
        <a:lstStyle/>
        <a:p>
          <a:endParaRPr lang="en-US"/>
        </a:p>
      </dgm:t>
    </dgm:pt>
    <dgm:pt modelId="{AA1D084B-814F-498D-AB6D-5AF6D909C313}">
      <dgm:prSet/>
      <dgm:spPr/>
      <dgm:t>
        <a:bodyPr anchor="ctr"/>
        <a:lstStyle/>
        <a:p>
          <a:r>
            <a:rPr lang="en-US" dirty="0"/>
            <a:t>Anticipated Cases and Trends</a:t>
          </a:r>
        </a:p>
      </dgm:t>
    </dgm:pt>
    <dgm:pt modelId="{3AA468CB-C1BE-4D98-BE5B-8B4D8D6AE8BA}" type="sibTrans" cxnId="{80F3DC6D-A9A5-4725-835D-E98F836E3A50}">
      <dgm:prSet/>
      <dgm:spPr/>
      <dgm:t>
        <a:bodyPr/>
        <a:lstStyle/>
        <a:p>
          <a:endParaRPr lang="en-US"/>
        </a:p>
      </dgm:t>
    </dgm:pt>
    <dgm:pt modelId="{4A96919D-737C-4FA5-BE67-C8CADB2C7162}" type="parTrans" cxnId="{47D587E0-251C-4EF9-B244-9C348D88CD67}">
      <dgm:prSet/>
      <dgm:spPr/>
      <dgm:t>
        <a:bodyPr/>
        <a:lstStyle/>
        <a:p>
          <a:endParaRPr lang="en-US"/>
        </a:p>
      </dgm:t>
    </dgm:pt>
    <dgm:pt modelId="{CBE9A1E1-CB24-4330-8717-F14872D8F947}">
      <dgm:prSet/>
      <dgm:spPr/>
      <dgm:t>
        <a:bodyPr anchor="ctr"/>
        <a:lstStyle/>
        <a:p>
          <a:r>
            <a:rPr lang="en-US" dirty="0"/>
            <a:t>High Risk/Emerging Areas</a:t>
          </a:r>
        </a:p>
      </dgm:t>
    </dgm:pt>
    <dgm:pt modelId="{061A67EE-A8EA-4A27-9A26-553B71E5E143}" type="sibTrans" cxnId="{47D587E0-251C-4EF9-B244-9C348D88CD67}">
      <dgm:prSet/>
      <dgm:spPr/>
      <dgm:t>
        <a:bodyPr/>
        <a:lstStyle/>
        <a:p>
          <a:endParaRPr lang="en-US"/>
        </a:p>
      </dgm:t>
    </dgm:pt>
    <dgm:pt modelId="{CD146FE4-24BC-45AC-A28B-A6476DE48EA6}" type="parTrans" cxnId="{5B6A7BAB-BC9D-466C-A5D3-FE0A49CA3CE1}">
      <dgm:prSet/>
      <dgm:spPr/>
      <dgm:t>
        <a:bodyPr/>
        <a:lstStyle/>
        <a:p>
          <a:endParaRPr lang="en-US"/>
        </a:p>
      </dgm:t>
    </dgm:pt>
    <dgm:pt modelId="{21E33CC5-2364-463B-96E2-94B3F89C9FAB}">
      <dgm:prSet/>
      <dgm:spPr/>
      <dgm:t>
        <a:bodyPr anchor="ctr"/>
        <a:lstStyle/>
        <a:p>
          <a:r>
            <a:rPr lang="en-US" dirty="0"/>
            <a:t>Practical Tips</a:t>
          </a:r>
        </a:p>
      </dgm:t>
    </dgm:pt>
    <dgm:pt modelId="{0EBEADE0-09AD-44CB-B032-FC047A1BB097}" type="sibTrans" cxnId="{5B6A7BAB-BC9D-466C-A5D3-FE0A49CA3CE1}">
      <dgm:prSet/>
      <dgm:spPr/>
      <dgm:t>
        <a:bodyPr/>
        <a:lstStyle/>
        <a:p>
          <a:endParaRPr lang="en-US"/>
        </a:p>
      </dgm:t>
    </dgm:pt>
    <dgm:pt modelId="{CE0B4AD0-68C3-4C52-B60A-CED577243F42}" type="pres">
      <dgm:prSet presAssocID="{B742707A-4B82-426F-A916-8B2CE9B8C6A4}" presName="vert0" presStyleCnt="0">
        <dgm:presLayoutVars>
          <dgm:dir/>
          <dgm:animOne val="branch"/>
          <dgm:animLvl val="lvl"/>
        </dgm:presLayoutVars>
      </dgm:prSet>
      <dgm:spPr/>
    </dgm:pt>
    <dgm:pt modelId="{9B2F4425-57C0-4BA7-B3AB-4624E7630847}" type="pres">
      <dgm:prSet presAssocID="{1EAABD76-9CB7-48DD-B375-7E307041AF06}" presName="thickLine" presStyleLbl="alignNode1" presStyleIdx="0" presStyleCnt="4"/>
      <dgm:spPr/>
    </dgm:pt>
    <dgm:pt modelId="{40D44004-783A-4FDA-9A2C-614C9CBAD274}" type="pres">
      <dgm:prSet presAssocID="{1EAABD76-9CB7-48DD-B375-7E307041AF06}" presName="horz1" presStyleCnt="0"/>
      <dgm:spPr/>
    </dgm:pt>
    <dgm:pt modelId="{A767097F-ED56-4A4E-AB97-BB7651D5CC25}" type="pres">
      <dgm:prSet presAssocID="{1EAABD76-9CB7-48DD-B375-7E307041AF06}" presName="tx1" presStyleLbl="revTx" presStyleIdx="0" presStyleCnt="4"/>
      <dgm:spPr/>
    </dgm:pt>
    <dgm:pt modelId="{7E62F2BD-E32C-494A-A029-DA4D0DC6D785}" type="pres">
      <dgm:prSet presAssocID="{1EAABD76-9CB7-48DD-B375-7E307041AF06}" presName="vert1" presStyleCnt="0"/>
      <dgm:spPr/>
    </dgm:pt>
    <dgm:pt modelId="{176A8DA0-1607-427B-B643-92FD5A4D202E}" type="pres">
      <dgm:prSet presAssocID="{AA1D084B-814F-498D-AB6D-5AF6D909C313}" presName="thickLine" presStyleLbl="alignNode1" presStyleIdx="1" presStyleCnt="4"/>
      <dgm:spPr>
        <a:ln>
          <a:solidFill>
            <a:srgbClr val="862633"/>
          </a:solidFill>
        </a:ln>
      </dgm:spPr>
    </dgm:pt>
    <dgm:pt modelId="{C59012B4-13D3-4764-A845-6DA74286FD02}" type="pres">
      <dgm:prSet presAssocID="{AA1D084B-814F-498D-AB6D-5AF6D909C313}" presName="horz1" presStyleCnt="0"/>
      <dgm:spPr/>
    </dgm:pt>
    <dgm:pt modelId="{DBE165C0-B3FA-4AEE-BDB2-5FA6E2427B0D}" type="pres">
      <dgm:prSet presAssocID="{AA1D084B-814F-498D-AB6D-5AF6D909C313}" presName="tx1" presStyleLbl="revTx" presStyleIdx="1" presStyleCnt="4"/>
      <dgm:spPr/>
    </dgm:pt>
    <dgm:pt modelId="{7A0B6B07-F7BD-4AE2-BFD0-BD73FB6EAEE9}" type="pres">
      <dgm:prSet presAssocID="{AA1D084B-814F-498D-AB6D-5AF6D909C313}" presName="vert1" presStyleCnt="0"/>
      <dgm:spPr/>
    </dgm:pt>
    <dgm:pt modelId="{CC454899-482F-4E8F-B77A-5A8525BED06F}" type="pres">
      <dgm:prSet presAssocID="{CBE9A1E1-CB24-4330-8717-F14872D8F947}" presName="thickLine" presStyleLbl="alignNode1" presStyleIdx="2" presStyleCnt="4"/>
      <dgm:spPr>
        <a:ln>
          <a:solidFill>
            <a:srgbClr val="862633"/>
          </a:solidFill>
        </a:ln>
      </dgm:spPr>
    </dgm:pt>
    <dgm:pt modelId="{1CC44EDD-0828-4356-BCF4-1A13CB166DC3}" type="pres">
      <dgm:prSet presAssocID="{CBE9A1E1-CB24-4330-8717-F14872D8F947}" presName="horz1" presStyleCnt="0"/>
      <dgm:spPr/>
    </dgm:pt>
    <dgm:pt modelId="{128AA425-A313-4129-84D3-1E72E2F779E1}" type="pres">
      <dgm:prSet presAssocID="{CBE9A1E1-CB24-4330-8717-F14872D8F947}" presName="tx1" presStyleLbl="revTx" presStyleIdx="2" presStyleCnt="4"/>
      <dgm:spPr/>
    </dgm:pt>
    <dgm:pt modelId="{551248F5-852A-4826-B901-99C00D17AF66}" type="pres">
      <dgm:prSet presAssocID="{CBE9A1E1-CB24-4330-8717-F14872D8F947}" presName="vert1" presStyleCnt="0"/>
      <dgm:spPr/>
    </dgm:pt>
    <dgm:pt modelId="{544C84EC-F0AB-4FE2-BD22-0730D5DF8B6E}" type="pres">
      <dgm:prSet presAssocID="{21E33CC5-2364-463B-96E2-94B3F89C9FAB}" presName="thickLine" presStyleLbl="alignNode1" presStyleIdx="3" presStyleCnt="4"/>
      <dgm:spPr>
        <a:ln>
          <a:solidFill>
            <a:srgbClr val="862633"/>
          </a:solidFill>
        </a:ln>
      </dgm:spPr>
    </dgm:pt>
    <dgm:pt modelId="{25416033-1449-429F-8475-05814193618D}" type="pres">
      <dgm:prSet presAssocID="{21E33CC5-2364-463B-96E2-94B3F89C9FAB}" presName="horz1" presStyleCnt="0"/>
      <dgm:spPr/>
    </dgm:pt>
    <dgm:pt modelId="{38B8106B-CFF8-45E9-830B-3E71882D8D4A}" type="pres">
      <dgm:prSet presAssocID="{21E33CC5-2364-463B-96E2-94B3F89C9FAB}" presName="tx1" presStyleLbl="revTx" presStyleIdx="3" presStyleCnt="4"/>
      <dgm:spPr/>
    </dgm:pt>
    <dgm:pt modelId="{7D22E1D0-7055-4BC3-BC3A-6E5308D4D77C}" type="pres">
      <dgm:prSet presAssocID="{21E33CC5-2364-463B-96E2-94B3F89C9FAB}" presName="vert1" presStyleCnt="0"/>
      <dgm:spPr/>
    </dgm:pt>
  </dgm:ptLst>
  <dgm:cxnLst>
    <dgm:cxn modelId="{56CDFB04-7B8B-44FB-8E53-99BEF30AE0D9}" type="presOf" srcId="{AA1D084B-814F-498D-AB6D-5AF6D909C313}" destId="{DBE165C0-B3FA-4AEE-BDB2-5FA6E2427B0D}" srcOrd="0" destOrd="0" presId="urn:microsoft.com/office/officeart/2008/layout/LinedList"/>
    <dgm:cxn modelId="{8DA42806-8650-4FD9-B3A3-809116E91BDB}" srcId="{B742707A-4B82-426F-A916-8B2CE9B8C6A4}" destId="{1EAABD76-9CB7-48DD-B375-7E307041AF06}" srcOrd="0" destOrd="0" parTransId="{CF18F1FE-144A-479C-B562-F6B707890C59}" sibTransId="{5FD3A37F-198E-4E50-A101-3C0D0CB8AABB}"/>
    <dgm:cxn modelId="{E0CD4108-D692-48C7-9B11-251A3087A5D7}" type="presOf" srcId="{1EAABD76-9CB7-48DD-B375-7E307041AF06}" destId="{A767097F-ED56-4A4E-AB97-BB7651D5CC25}" srcOrd="0" destOrd="0" presId="urn:microsoft.com/office/officeart/2008/layout/LinedList"/>
    <dgm:cxn modelId="{BF85DE0F-6D71-4137-9358-0657841B8125}" type="presOf" srcId="{CBE9A1E1-CB24-4330-8717-F14872D8F947}" destId="{128AA425-A313-4129-84D3-1E72E2F779E1}" srcOrd="0" destOrd="0" presId="urn:microsoft.com/office/officeart/2008/layout/LinedList"/>
    <dgm:cxn modelId="{80F3DC6D-A9A5-4725-835D-E98F836E3A50}" srcId="{B742707A-4B82-426F-A916-8B2CE9B8C6A4}" destId="{AA1D084B-814F-498D-AB6D-5AF6D909C313}" srcOrd="1" destOrd="0" parTransId="{EE73CB39-07AD-405F-A99B-DBBCE4103A93}" sibTransId="{3AA468CB-C1BE-4D98-BE5B-8B4D8D6AE8BA}"/>
    <dgm:cxn modelId="{350B71AB-CE5A-4F26-AB66-C09E5E9F9292}" type="presOf" srcId="{B742707A-4B82-426F-A916-8B2CE9B8C6A4}" destId="{CE0B4AD0-68C3-4C52-B60A-CED577243F42}" srcOrd="0" destOrd="0" presId="urn:microsoft.com/office/officeart/2008/layout/LinedList"/>
    <dgm:cxn modelId="{5B6A7BAB-BC9D-466C-A5D3-FE0A49CA3CE1}" srcId="{B742707A-4B82-426F-A916-8B2CE9B8C6A4}" destId="{21E33CC5-2364-463B-96E2-94B3F89C9FAB}" srcOrd="3" destOrd="0" parTransId="{CD146FE4-24BC-45AC-A28B-A6476DE48EA6}" sibTransId="{0EBEADE0-09AD-44CB-B032-FC047A1BB097}"/>
    <dgm:cxn modelId="{4FFAD5DE-54B1-4CE6-B4AF-34A39E5B76B8}" type="presOf" srcId="{21E33CC5-2364-463B-96E2-94B3F89C9FAB}" destId="{38B8106B-CFF8-45E9-830B-3E71882D8D4A}" srcOrd="0" destOrd="0" presId="urn:microsoft.com/office/officeart/2008/layout/LinedList"/>
    <dgm:cxn modelId="{47D587E0-251C-4EF9-B244-9C348D88CD67}" srcId="{B742707A-4B82-426F-A916-8B2CE9B8C6A4}" destId="{CBE9A1E1-CB24-4330-8717-F14872D8F947}" srcOrd="2" destOrd="0" parTransId="{4A96919D-737C-4FA5-BE67-C8CADB2C7162}" sibTransId="{061A67EE-A8EA-4A27-9A26-553B71E5E143}"/>
    <dgm:cxn modelId="{3C729B74-5742-4C07-9E27-7909A0203B07}" type="presParOf" srcId="{CE0B4AD0-68C3-4C52-B60A-CED577243F42}" destId="{9B2F4425-57C0-4BA7-B3AB-4624E7630847}" srcOrd="0" destOrd="0" presId="urn:microsoft.com/office/officeart/2008/layout/LinedList"/>
    <dgm:cxn modelId="{A13CF32A-6F22-46BF-90BD-CC029D4FE950}" type="presParOf" srcId="{CE0B4AD0-68C3-4C52-B60A-CED577243F42}" destId="{40D44004-783A-4FDA-9A2C-614C9CBAD274}" srcOrd="1" destOrd="0" presId="urn:microsoft.com/office/officeart/2008/layout/LinedList"/>
    <dgm:cxn modelId="{323A0B9B-713B-4252-A68C-58D7CE9362ED}" type="presParOf" srcId="{40D44004-783A-4FDA-9A2C-614C9CBAD274}" destId="{A767097F-ED56-4A4E-AB97-BB7651D5CC25}" srcOrd="0" destOrd="0" presId="urn:microsoft.com/office/officeart/2008/layout/LinedList"/>
    <dgm:cxn modelId="{485A36E2-8B3C-408D-833D-57882B8382E0}" type="presParOf" srcId="{40D44004-783A-4FDA-9A2C-614C9CBAD274}" destId="{7E62F2BD-E32C-494A-A029-DA4D0DC6D785}" srcOrd="1" destOrd="0" presId="urn:microsoft.com/office/officeart/2008/layout/LinedList"/>
    <dgm:cxn modelId="{3BEBCA60-8DCF-4563-BD33-4E3A4BF8F4E3}" type="presParOf" srcId="{CE0B4AD0-68C3-4C52-B60A-CED577243F42}" destId="{176A8DA0-1607-427B-B643-92FD5A4D202E}" srcOrd="2" destOrd="0" presId="urn:microsoft.com/office/officeart/2008/layout/LinedList"/>
    <dgm:cxn modelId="{2C46DD76-C244-4B3E-9985-28720B817686}" type="presParOf" srcId="{CE0B4AD0-68C3-4C52-B60A-CED577243F42}" destId="{C59012B4-13D3-4764-A845-6DA74286FD02}" srcOrd="3" destOrd="0" presId="urn:microsoft.com/office/officeart/2008/layout/LinedList"/>
    <dgm:cxn modelId="{483E234C-5286-43DE-B5A5-59DB674CB49C}" type="presParOf" srcId="{C59012B4-13D3-4764-A845-6DA74286FD02}" destId="{DBE165C0-B3FA-4AEE-BDB2-5FA6E2427B0D}" srcOrd="0" destOrd="0" presId="urn:microsoft.com/office/officeart/2008/layout/LinedList"/>
    <dgm:cxn modelId="{A11ABC4F-D128-4890-A515-B60F06EDAFE1}" type="presParOf" srcId="{C59012B4-13D3-4764-A845-6DA74286FD02}" destId="{7A0B6B07-F7BD-4AE2-BFD0-BD73FB6EAEE9}" srcOrd="1" destOrd="0" presId="urn:microsoft.com/office/officeart/2008/layout/LinedList"/>
    <dgm:cxn modelId="{B23FEA30-CF54-4C46-B78D-930F607DBFEB}" type="presParOf" srcId="{CE0B4AD0-68C3-4C52-B60A-CED577243F42}" destId="{CC454899-482F-4E8F-B77A-5A8525BED06F}" srcOrd="4" destOrd="0" presId="urn:microsoft.com/office/officeart/2008/layout/LinedList"/>
    <dgm:cxn modelId="{345E0B8D-F9DE-4A89-AC2D-7087C02526C7}" type="presParOf" srcId="{CE0B4AD0-68C3-4C52-B60A-CED577243F42}" destId="{1CC44EDD-0828-4356-BCF4-1A13CB166DC3}" srcOrd="5" destOrd="0" presId="urn:microsoft.com/office/officeart/2008/layout/LinedList"/>
    <dgm:cxn modelId="{3F2AF7AB-8C13-486B-9401-FEF6224FC25A}" type="presParOf" srcId="{1CC44EDD-0828-4356-BCF4-1A13CB166DC3}" destId="{128AA425-A313-4129-84D3-1E72E2F779E1}" srcOrd="0" destOrd="0" presId="urn:microsoft.com/office/officeart/2008/layout/LinedList"/>
    <dgm:cxn modelId="{30517F23-E9A9-48DA-8821-C8B92D2A9BFF}" type="presParOf" srcId="{1CC44EDD-0828-4356-BCF4-1A13CB166DC3}" destId="{551248F5-852A-4826-B901-99C00D17AF66}" srcOrd="1" destOrd="0" presId="urn:microsoft.com/office/officeart/2008/layout/LinedList"/>
    <dgm:cxn modelId="{DC5B91E7-33F8-45DC-92FE-BB1DC7C36E28}" type="presParOf" srcId="{CE0B4AD0-68C3-4C52-B60A-CED577243F42}" destId="{544C84EC-F0AB-4FE2-BD22-0730D5DF8B6E}" srcOrd="6" destOrd="0" presId="urn:microsoft.com/office/officeart/2008/layout/LinedList"/>
    <dgm:cxn modelId="{799A9899-96A0-4035-9D24-2DE10FB5A450}" type="presParOf" srcId="{CE0B4AD0-68C3-4C52-B60A-CED577243F42}" destId="{25416033-1449-429F-8475-05814193618D}" srcOrd="7" destOrd="0" presId="urn:microsoft.com/office/officeart/2008/layout/LinedList"/>
    <dgm:cxn modelId="{BF1E345D-03F7-47B7-9BC7-BE50EEA4D390}" type="presParOf" srcId="{25416033-1449-429F-8475-05814193618D}" destId="{38B8106B-CFF8-45E9-830B-3E71882D8D4A}" srcOrd="0" destOrd="0" presId="urn:microsoft.com/office/officeart/2008/layout/LinedList"/>
    <dgm:cxn modelId="{35C8FC47-F2F3-44E4-BEBC-F965E82CBC90}" type="presParOf" srcId="{25416033-1449-429F-8475-05814193618D}" destId="{7D22E1D0-7055-4BC3-BC3A-6E5308D4D77C}" srcOrd="1" destOrd="0" presId="urn:microsoft.com/office/officeart/2008/layout/LinedList"/>
  </dgm:cxnLst>
  <dgm:bg/>
  <dgm:whole>
    <a:ln>
      <a:solidFill>
        <a:srgbClr val="862633"/>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F4425-57C0-4BA7-B3AB-4624E7630847}">
      <dsp:nvSpPr>
        <dsp:cNvPr id="0" name=""/>
        <dsp:cNvSpPr/>
      </dsp:nvSpPr>
      <dsp:spPr>
        <a:xfrm>
          <a:off x="0" y="0"/>
          <a:ext cx="470680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67097F-ED56-4A4E-AB97-BB7651D5CC25}">
      <dsp:nvSpPr>
        <dsp:cNvPr id="0" name=""/>
        <dsp:cNvSpPr/>
      </dsp:nvSpPr>
      <dsp:spPr>
        <a:xfrm>
          <a:off x="0" y="0"/>
          <a:ext cx="4706803" cy="95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Recent Case Developments </a:t>
          </a:r>
        </a:p>
      </dsp:txBody>
      <dsp:txXfrm>
        <a:off x="0" y="0"/>
        <a:ext cx="4706803" cy="951941"/>
      </dsp:txXfrm>
    </dsp:sp>
    <dsp:sp modelId="{176A8DA0-1607-427B-B643-92FD5A4D202E}">
      <dsp:nvSpPr>
        <dsp:cNvPr id="0" name=""/>
        <dsp:cNvSpPr/>
      </dsp:nvSpPr>
      <dsp:spPr>
        <a:xfrm>
          <a:off x="0" y="951941"/>
          <a:ext cx="4706803" cy="0"/>
        </a:xfrm>
        <a:prstGeom prst="line">
          <a:avLst/>
        </a:prstGeom>
        <a:solidFill>
          <a:schemeClr val="accent1">
            <a:hueOff val="0"/>
            <a:satOff val="0"/>
            <a:lumOff val="0"/>
            <a:alphaOff val="0"/>
          </a:schemeClr>
        </a:solidFill>
        <a:ln w="12700" cap="flat" cmpd="sng" algn="ctr">
          <a:solidFill>
            <a:srgbClr val="86263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E165C0-B3FA-4AEE-BDB2-5FA6E2427B0D}">
      <dsp:nvSpPr>
        <dsp:cNvPr id="0" name=""/>
        <dsp:cNvSpPr/>
      </dsp:nvSpPr>
      <dsp:spPr>
        <a:xfrm>
          <a:off x="0" y="951941"/>
          <a:ext cx="4706803" cy="95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Anticipated Cases and Trends</a:t>
          </a:r>
        </a:p>
      </dsp:txBody>
      <dsp:txXfrm>
        <a:off x="0" y="951941"/>
        <a:ext cx="4706803" cy="951941"/>
      </dsp:txXfrm>
    </dsp:sp>
    <dsp:sp modelId="{CC454899-482F-4E8F-B77A-5A8525BED06F}">
      <dsp:nvSpPr>
        <dsp:cNvPr id="0" name=""/>
        <dsp:cNvSpPr/>
      </dsp:nvSpPr>
      <dsp:spPr>
        <a:xfrm>
          <a:off x="0" y="1903883"/>
          <a:ext cx="4706803" cy="0"/>
        </a:xfrm>
        <a:prstGeom prst="line">
          <a:avLst/>
        </a:prstGeom>
        <a:solidFill>
          <a:schemeClr val="accent1">
            <a:hueOff val="0"/>
            <a:satOff val="0"/>
            <a:lumOff val="0"/>
            <a:alphaOff val="0"/>
          </a:schemeClr>
        </a:solidFill>
        <a:ln w="12700" cap="flat" cmpd="sng" algn="ctr">
          <a:solidFill>
            <a:srgbClr val="86263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8AA425-A313-4129-84D3-1E72E2F779E1}">
      <dsp:nvSpPr>
        <dsp:cNvPr id="0" name=""/>
        <dsp:cNvSpPr/>
      </dsp:nvSpPr>
      <dsp:spPr>
        <a:xfrm>
          <a:off x="0" y="1903883"/>
          <a:ext cx="4706803" cy="95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High Risk/Emerging Areas</a:t>
          </a:r>
        </a:p>
      </dsp:txBody>
      <dsp:txXfrm>
        <a:off x="0" y="1903883"/>
        <a:ext cx="4706803" cy="951941"/>
      </dsp:txXfrm>
    </dsp:sp>
    <dsp:sp modelId="{544C84EC-F0AB-4FE2-BD22-0730D5DF8B6E}">
      <dsp:nvSpPr>
        <dsp:cNvPr id="0" name=""/>
        <dsp:cNvSpPr/>
      </dsp:nvSpPr>
      <dsp:spPr>
        <a:xfrm>
          <a:off x="0" y="2855825"/>
          <a:ext cx="4706803" cy="0"/>
        </a:xfrm>
        <a:prstGeom prst="line">
          <a:avLst/>
        </a:prstGeom>
        <a:solidFill>
          <a:schemeClr val="accent1">
            <a:hueOff val="0"/>
            <a:satOff val="0"/>
            <a:lumOff val="0"/>
            <a:alphaOff val="0"/>
          </a:schemeClr>
        </a:solidFill>
        <a:ln w="12700" cap="flat" cmpd="sng" algn="ctr">
          <a:solidFill>
            <a:srgbClr val="862633"/>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B8106B-CFF8-45E9-830B-3E71882D8D4A}">
      <dsp:nvSpPr>
        <dsp:cNvPr id="0" name=""/>
        <dsp:cNvSpPr/>
      </dsp:nvSpPr>
      <dsp:spPr>
        <a:xfrm>
          <a:off x="0" y="2855825"/>
          <a:ext cx="4706803" cy="95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Practical Tips</a:t>
          </a:r>
        </a:p>
      </dsp:txBody>
      <dsp:txXfrm>
        <a:off x="0" y="2855825"/>
        <a:ext cx="4706803" cy="95194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7F2F7A-1BD6-47D0-83B3-57537552C4F0}" type="datetimeFigureOut">
              <a:rPr lang="en-US" smtClean="0"/>
              <a:t>10/6/2023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B62C48-3784-4F6A-BFF2-85A5FD90F2AA}" type="slidenum">
              <a:rPr lang="en-US" smtClean="0"/>
              <a:t>‹#›</a:t>
            </a:fld>
            <a:endParaRPr lang="en-US"/>
          </a:p>
        </p:txBody>
      </p:sp>
    </p:spTree>
    <p:extLst>
      <p:ext uri="{BB962C8B-B14F-4D97-AF65-F5344CB8AC3E}">
        <p14:creationId xmlns:p14="http://schemas.microsoft.com/office/powerpoint/2010/main" val="67497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1</a:t>
            </a:fld>
            <a:endParaRPr lang="en-US"/>
          </a:p>
        </p:txBody>
      </p:sp>
    </p:spTree>
    <p:extLst>
      <p:ext uri="{BB962C8B-B14F-4D97-AF65-F5344CB8AC3E}">
        <p14:creationId xmlns:p14="http://schemas.microsoft.com/office/powerpoint/2010/main" val="3114511565"/>
      </p:ext>
    </p:extLst>
  </p:cSld>
  <p:clrMapOvr>
    <a:masterClrMapping/>
  </p:clrMapOvr>
</p:notes>
</file>

<file path=ppt/notesSlides/notesSlide1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15</a:t>
            </a:fld>
            <a:endParaRPr lang="en-US"/>
          </a:p>
        </p:txBody>
      </p:sp>
    </p:spTree>
    <p:extLst>
      <p:ext uri="{BB962C8B-B14F-4D97-AF65-F5344CB8AC3E}">
        <p14:creationId xmlns:p14="http://schemas.microsoft.com/office/powerpoint/2010/main" val="2992094021"/>
      </p:ext>
    </p:extLst>
  </p:cSld>
  <p:clrMapOvr>
    <a:masterClrMapping/>
  </p:clrMapOvr>
</p:notes>
</file>

<file path=ppt/notesSlides/notesSlide1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16</a:t>
            </a:fld>
            <a:endParaRPr lang="en-US"/>
          </a:p>
        </p:txBody>
      </p:sp>
    </p:spTree>
    <p:extLst>
      <p:ext uri="{BB962C8B-B14F-4D97-AF65-F5344CB8AC3E}">
        <p14:creationId xmlns:p14="http://schemas.microsoft.com/office/powerpoint/2010/main" val="111303112"/>
      </p:ext>
    </p:extLst>
  </p:cSld>
  <p:clrMapOvr>
    <a:masterClrMapping/>
  </p:clrMapOvr>
</p:notes>
</file>

<file path=ppt/notesSlides/notesSlide1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17</a:t>
            </a:fld>
            <a:endParaRPr lang="en-US"/>
          </a:p>
        </p:txBody>
      </p:sp>
    </p:spTree>
    <p:extLst>
      <p:ext uri="{BB962C8B-B14F-4D97-AF65-F5344CB8AC3E}">
        <p14:creationId xmlns:p14="http://schemas.microsoft.com/office/powerpoint/2010/main" val="1793804688"/>
      </p:ext>
    </p:extLst>
  </p:cSld>
  <p:clrMapOvr>
    <a:masterClrMapping/>
  </p:clrMapOvr>
</p:notes>
</file>

<file path=ppt/notesSlides/notesSlide1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18</a:t>
            </a:fld>
            <a:endParaRPr lang="en-US"/>
          </a:p>
        </p:txBody>
      </p:sp>
    </p:spTree>
    <p:extLst>
      <p:ext uri="{BB962C8B-B14F-4D97-AF65-F5344CB8AC3E}">
        <p14:creationId xmlns:p14="http://schemas.microsoft.com/office/powerpoint/2010/main" val="1481447646"/>
      </p:ext>
    </p:extLst>
  </p:cSld>
  <p:clrMapOvr>
    <a:masterClrMapping/>
  </p:clrMapOvr>
</p:notes>
</file>

<file path=ppt/notesSlides/notesSlide1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19</a:t>
            </a:fld>
            <a:endParaRPr lang="en-US"/>
          </a:p>
        </p:txBody>
      </p:sp>
    </p:spTree>
    <p:extLst>
      <p:ext uri="{BB962C8B-B14F-4D97-AF65-F5344CB8AC3E}">
        <p14:creationId xmlns:p14="http://schemas.microsoft.com/office/powerpoint/2010/main" val="1021576569"/>
      </p:ext>
    </p:extLst>
  </p:cSld>
  <p:clrMapOvr>
    <a:masterClrMapping/>
  </p:clrMapOvr>
</p:notes>
</file>

<file path=ppt/notesSlides/notesSlide1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21</a:t>
            </a:fld>
            <a:endParaRPr lang="en-US"/>
          </a:p>
        </p:txBody>
      </p:sp>
    </p:spTree>
    <p:extLst>
      <p:ext uri="{BB962C8B-B14F-4D97-AF65-F5344CB8AC3E}">
        <p14:creationId xmlns:p14="http://schemas.microsoft.com/office/powerpoint/2010/main" val="1315921942"/>
      </p:ext>
    </p:extLst>
  </p:cSld>
  <p:clrMapOvr>
    <a:masterClrMapping/>
  </p:clrMapOvr>
</p:notes>
</file>

<file path=ppt/notesSlides/notesSlide1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22</a:t>
            </a:fld>
            <a:endParaRPr lang="en-US"/>
          </a:p>
        </p:txBody>
      </p:sp>
    </p:spTree>
    <p:extLst>
      <p:ext uri="{BB962C8B-B14F-4D97-AF65-F5344CB8AC3E}">
        <p14:creationId xmlns:p14="http://schemas.microsoft.com/office/powerpoint/2010/main" val="3246654309"/>
      </p:ext>
    </p:extLst>
  </p:cSld>
  <p:clrMapOvr>
    <a:masterClrMapping/>
  </p:clrMapOvr>
</p:notes>
</file>

<file path=ppt/notesSlides/notesSlide1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23</a:t>
            </a:fld>
            <a:endParaRPr lang="en-US"/>
          </a:p>
        </p:txBody>
      </p:sp>
    </p:spTree>
    <p:extLst>
      <p:ext uri="{BB962C8B-B14F-4D97-AF65-F5344CB8AC3E}">
        <p14:creationId xmlns:p14="http://schemas.microsoft.com/office/powerpoint/2010/main" val="364606420"/>
      </p:ext>
    </p:extLst>
  </p:cSld>
  <p:clrMapOvr>
    <a:masterClrMapping/>
  </p:clrMapOvr>
</p:notes>
</file>

<file path=ppt/notesSlides/notesSlide1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24</a:t>
            </a:fld>
            <a:endParaRPr lang="en-US"/>
          </a:p>
        </p:txBody>
      </p:sp>
    </p:spTree>
    <p:extLst>
      <p:ext uri="{BB962C8B-B14F-4D97-AF65-F5344CB8AC3E}">
        <p14:creationId xmlns:p14="http://schemas.microsoft.com/office/powerpoint/2010/main" val="449814824"/>
      </p:ext>
    </p:extLst>
  </p:cSld>
  <p:clrMapOvr>
    <a:masterClrMapping/>
  </p:clrMapOvr>
</p:notes>
</file>

<file path=ppt/notesSlides/notesSlide1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25</a:t>
            </a:fld>
            <a:endParaRPr lang="en-US"/>
          </a:p>
        </p:txBody>
      </p:sp>
    </p:spTree>
    <p:extLst>
      <p:ext uri="{BB962C8B-B14F-4D97-AF65-F5344CB8AC3E}">
        <p14:creationId xmlns:p14="http://schemas.microsoft.com/office/powerpoint/2010/main" val="468628424"/>
      </p:ext>
    </p:extLst>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2</a:t>
            </a:fld>
            <a:endParaRPr lang="en-US"/>
          </a:p>
        </p:txBody>
      </p:sp>
    </p:spTree>
    <p:extLst>
      <p:ext uri="{BB962C8B-B14F-4D97-AF65-F5344CB8AC3E}">
        <p14:creationId xmlns:p14="http://schemas.microsoft.com/office/powerpoint/2010/main" val="1158942923"/>
      </p:ext>
    </p:extLst>
  </p:cSld>
  <p:clrMapOvr>
    <a:masterClrMapping/>
  </p:clrMapOvr>
</p:notes>
</file>

<file path=ppt/notesSlides/notesSlide2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30</a:t>
            </a:fld>
            <a:endParaRPr lang="en-US"/>
          </a:p>
        </p:txBody>
      </p:sp>
    </p:spTree>
    <p:extLst>
      <p:ext uri="{BB962C8B-B14F-4D97-AF65-F5344CB8AC3E}">
        <p14:creationId xmlns:p14="http://schemas.microsoft.com/office/powerpoint/2010/main" val="264578146"/>
      </p:ext>
    </p:extLst>
  </p:cSld>
  <p:clrMapOvr>
    <a:masterClrMapping/>
  </p:clrMapOvr>
</p:notes>
</file>

<file path=ppt/notesSlides/notesSlide2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34</a:t>
            </a:fld>
            <a:endParaRPr lang="en-US"/>
          </a:p>
        </p:txBody>
      </p:sp>
    </p:spTree>
    <p:extLst>
      <p:ext uri="{BB962C8B-B14F-4D97-AF65-F5344CB8AC3E}">
        <p14:creationId xmlns:p14="http://schemas.microsoft.com/office/powerpoint/2010/main" val="36491395"/>
      </p:ext>
    </p:extLst>
  </p:cSld>
  <p:clrMapOvr>
    <a:masterClrMapping/>
  </p:clrMapOvr>
</p:notes>
</file>

<file path=ppt/notesSlides/notesSlide2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35</a:t>
            </a:fld>
            <a:endParaRPr lang="en-US"/>
          </a:p>
        </p:txBody>
      </p:sp>
    </p:spTree>
    <p:extLst>
      <p:ext uri="{BB962C8B-B14F-4D97-AF65-F5344CB8AC3E}">
        <p14:creationId xmlns:p14="http://schemas.microsoft.com/office/powerpoint/2010/main" val="3420460685"/>
      </p:ext>
    </p:extLst>
  </p:cSld>
  <p:clrMapOvr>
    <a:masterClrMapping/>
  </p:clrMapOvr>
</p:notes>
</file>

<file path=ppt/notesSlides/notesSlide2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36</a:t>
            </a:fld>
            <a:endParaRPr lang="en-US"/>
          </a:p>
        </p:txBody>
      </p:sp>
    </p:spTree>
    <p:extLst>
      <p:ext uri="{BB962C8B-B14F-4D97-AF65-F5344CB8AC3E}">
        <p14:creationId xmlns:p14="http://schemas.microsoft.com/office/powerpoint/2010/main" val="2106327955"/>
      </p:ext>
    </p:extLst>
  </p:cSld>
  <p:clrMapOvr>
    <a:masterClrMapping/>
  </p:clrMapOvr>
</p:notes>
</file>

<file path=ppt/notesSlides/notesSlide2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37</a:t>
            </a:fld>
            <a:endParaRPr lang="en-US"/>
          </a:p>
        </p:txBody>
      </p:sp>
    </p:spTree>
    <p:extLst>
      <p:ext uri="{BB962C8B-B14F-4D97-AF65-F5344CB8AC3E}">
        <p14:creationId xmlns:p14="http://schemas.microsoft.com/office/powerpoint/2010/main" val="2080573821"/>
      </p:ext>
    </p:extLst>
  </p:cSld>
  <p:clrMapOvr>
    <a:masterClrMapping/>
  </p:clrMapOvr>
</p:notes>
</file>

<file path=ppt/notesSlides/notesSlide2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38</a:t>
            </a:fld>
            <a:endParaRPr lang="en-US"/>
          </a:p>
        </p:txBody>
      </p:sp>
    </p:spTree>
    <p:extLst>
      <p:ext uri="{BB962C8B-B14F-4D97-AF65-F5344CB8AC3E}">
        <p14:creationId xmlns:p14="http://schemas.microsoft.com/office/powerpoint/2010/main" val="1439431731"/>
      </p:ext>
    </p:extLst>
  </p:cSld>
  <p:clrMapOvr>
    <a:masterClrMapping/>
  </p:clrMapOvr>
</p:notes>
</file>

<file path=ppt/notesSlides/notesSlide2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39</a:t>
            </a:fld>
            <a:endParaRPr lang="en-US"/>
          </a:p>
        </p:txBody>
      </p:sp>
    </p:spTree>
    <p:extLst>
      <p:ext uri="{BB962C8B-B14F-4D97-AF65-F5344CB8AC3E}">
        <p14:creationId xmlns:p14="http://schemas.microsoft.com/office/powerpoint/2010/main" val="4001169338"/>
      </p:ext>
    </p:extLst>
  </p:cSld>
  <p:clrMapOvr>
    <a:masterClrMapping/>
  </p:clrMapOvr>
</p:notes>
</file>

<file path=ppt/notesSlides/notesSlide2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40</a:t>
            </a:fld>
            <a:endParaRPr lang="en-US"/>
          </a:p>
        </p:txBody>
      </p:sp>
    </p:spTree>
    <p:extLst>
      <p:ext uri="{BB962C8B-B14F-4D97-AF65-F5344CB8AC3E}">
        <p14:creationId xmlns:p14="http://schemas.microsoft.com/office/powerpoint/2010/main" val="736204603"/>
      </p:ext>
    </p:extLst>
  </p:cSld>
  <p:clrMapOvr>
    <a:masterClrMapping/>
  </p:clrMapOvr>
</p:notes>
</file>

<file path=ppt/notesSlides/notesSlide2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42</a:t>
            </a:fld>
            <a:endParaRPr lang="en-US"/>
          </a:p>
        </p:txBody>
      </p:sp>
    </p:spTree>
    <p:extLst>
      <p:ext uri="{BB962C8B-B14F-4D97-AF65-F5344CB8AC3E}">
        <p14:creationId xmlns:p14="http://schemas.microsoft.com/office/powerpoint/2010/main" val="2497980239"/>
      </p:ext>
    </p:extLst>
  </p:cSld>
  <p:clrMapOvr>
    <a:masterClrMapping/>
  </p:clrMapOvr>
</p:notes>
</file>

<file path=ppt/notesSlides/notesSlide2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43</a:t>
            </a:fld>
            <a:endParaRPr lang="en-US"/>
          </a:p>
        </p:txBody>
      </p:sp>
    </p:spTree>
    <p:extLst>
      <p:ext uri="{BB962C8B-B14F-4D97-AF65-F5344CB8AC3E}">
        <p14:creationId xmlns:p14="http://schemas.microsoft.com/office/powerpoint/2010/main" val="2662778910"/>
      </p:ext>
    </p:extLst>
  </p:cSld>
  <p:clrMapOvr>
    <a:masterClrMapping/>
  </p:clrMapOvr>
</p:notes>
</file>

<file path=ppt/notesSlides/notesSlide3.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3</a:t>
            </a:fld>
            <a:endParaRPr lang="en-US"/>
          </a:p>
        </p:txBody>
      </p:sp>
    </p:spTree>
    <p:extLst>
      <p:ext uri="{BB962C8B-B14F-4D97-AF65-F5344CB8AC3E}">
        <p14:creationId xmlns:p14="http://schemas.microsoft.com/office/powerpoint/2010/main" val="1667424024"/>
      </p:ext>
    </p:extLst>
  </p:cSld>
  <p:clrMapOvr>
    <a:masterClrMapping/>
  </p:clrMapOvr>
</p:notes>
</file>

<file path=ppt/notesSlides/notesSlide30.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45</a:t>
            </a:fld>
            <a:endParaRPr lang="en-US"/>
          </a:p>
        </p:txBody>
      </p:sp>
    </p:spTree>
    <p:extLst>
      <p:ext uri="{BB962C8B-B14F-4D97-AF65-F5344CB8AC3E}">
        <p14:creationId xmlns:p14="http://schemas.microsoft.com/office/powerpoint/2010/main" val="972050658"/>
      </p:ext>
    </p:extLst>
  </p:cSld>
  <p:clrMapOvr>
    <a:masterClrMapping/>
  </p:clrMapOvr>
</p:notes>
</file>

<file path=ppt/notesSlides/notesSlide31.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46</a:t>
            </a:fld>
            <a:endParaRPr lang="en-US"/>
          </a:p>
        </p:txBody>
      </p:sp>
    </p:spTree>
    <p:extLst>
      <p:ext uri="{BB962C8B-B14F-4D97-AF65-F5344CB8AC3E}">
        <p14:creationId xmlns:p14="http://schemas.microsoft.com/office/powerpoint/2010/main" val="1260138473"/>
      </p:ext>
    </p:extLst>
  </p:cSld>
  <p:clrMapOvr>
    <a:masterClrMapping/>
  </p:clrMapOvr>
</p:notes>
</file>

<file path=ppt/notesSlides/notesSlide4.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5</a:t>
            </a:fld>
            <a:endParaRPr lang="en-US"/>
          </a:p>
        </p:txBody>
      </p:sp>
    </p:spTree>
    <p:extLst>
      <p:ext uri="{BB962C8B-B14F-4D97-AF65-F5344CB8AC3E}">
        <p14:creationId xmlns:p14="http://schemas.microsoft.com/office/powerpoint/2010/main" val="3573740620"/>
      </p:ext>
    </p:extLst>
  </p:cSld>
  <p:clrMapOvr>
    <a:masterClrMapping/>
  </p:clrMapOvr>
</p:notes>
</file>

<file path=ppt/notesSlides/notesSlide5.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6</a:t>
            </a:fld>
            <a:endParaRPr lang="en-US"/>
          </a:p>
        </p:txBody>
      </p:sp>
    </p:spTree>
    <p:extLst>
      <p:ext uri="{BB962C8B-B14F-4D97-AF65-F5344CB8AC3E}">
        <p14:creationId xmlns:p14="http://schemas.microsoft.com/office/powerpoint/2010/main" val="4051404772"/>
      </p:ext>
    </p:extLst>
  </p:cSld>
  <p:clrMapOvr>
    <a:masterClrMapping/>
  </p:clrMapOvr>
</p:notes>
</file>

<file path=ppt/notesSlides/notesSlide6.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7</a:t>
            </a:fld>
            <a:endParaRPr lang="en-US"/>
          </a:p>
        </p:txBody>
      </p:sp>
    </p:spTree>
    <p:extLst>
      <p:ext uri="{BB962C8B-B14F-4D97-AF65-F5344CB8AC3E}">
        <p14:creationId xmlns:p14="http://schemas.microsoft.com/office/powerpoint/2010/main" val="433914715"/>
      </p:ext>
    </p:extLst>
  </p:cSld>
  <p:clrMapOvr>
    <a:masterClrMapping/>
  </p:clrMapOvr>
</p:notes>
</file>

<file path=ppt/notesSlides/notesSlide7.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8</a:t>
            </a:fld>
            <a:endParaRPr lang="en-US"/>
          </a:p>
        </p:txBody>
      </p:sp>
    </p:spTree>
    <p:extLst>
      <p:ext uri="{BB962C8B-B14F-4D97-AF65-F5344CB8AC3E}">
        <p14:creationId xmlns:p14="http://schemas.microsoft.com/office/powerpoint/2010/main" val="916421636"/>
      </p:ext>
    </p:extLst>
  </p:cSld>
  <p:clrMapOvr>
    <a:masterClrMapping/>
  </p:clrMapOvr>
</p:notes>
</file>

<file path=ppt/notesSlides/notesSlide8.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11</a:t>
            </a:fld>
            <a:endParaRPr lang="en-US"/>
          </a:p>
        </p:txBody>
      </p:sp>
    </p:spTree>
    <p:extLst>
      <p:ext uri="{BB962C8B-B14F-4D97-AF65-F5344CB8AC3E}">
        <p14:creationId xmlns:p14="http://schemas.microsoft.com/office/powerpoint/2010/main" val="2165010299"/>
      </p:ext>
    </p:extLst>
  </p:cSld>
  <p:clrMapOvr>
    <a:masterClrMapping/>
  </p:clrMapOvr>
</p:notes>
</file>

<file path=ppt/notesSlides/notesSlide9.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4EB62C48-3784-4F6A-BFF2-85A5FD90F2AA}" type="slidenum">
              <a:rPr lang="en-US" smtClean="0"/>
              <a:t>12</a:t>
            </a:fld>
            <a:endParaRPr lang="en-US"/>
          </a:p>
        </p:txBody>
      </p:sp>
    </p:spTree>
    <p:extLst>
      <p:ext uri="{BB962C8B-B14F-4D97-AF65-F5344CB8AC3E}">
        <p14:creationId xmlns:p14="http://schemas.microsoft.com/office/powerpoint/2010/main" val="925219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DD9308-2EF7-9E42-8310-8DBF6E6BD181}"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143131107"/>
      </p:ext>
    </p:extLst>
  </p:cSld>
  <p:clrMapOvr>
    <a:masterClrMapping/>
  </p:clrMapOvr>
</p:sldLayout>
</file>

<file path=ppt/slideLayouts/slideLayout10.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DD9308-2EF7-9E42-8310-8DBF6E6BD181}"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466721876"/>
      </p:ext>
    </p:extLst>
  </p:cSld>
  <p:clrMapOvr>
    <a:masterClrMapping/>
  </p:clrMapOvr>
</p:sldLayout>
</file>

<file path=ppt/slideLayouts/slideLayout11.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DD9308-2EF7-9E42-8310-8DBF6E6BD181}"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002272963"/>
      </p:ext>
    </p:extLst>
  </p:cSld>
  <p:clrMapOvr>
    <a:masterClrMapping/>
  </p:clrMapOvr>
</p:sldLayout>
</file>

<file path=ppt/slideLayouts/slideLayout2.xml><?xml version="1.0" encoding="utf-8"?>
<p:sldLayout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showMasterSp="0"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descr="Blur blurry lights in a dark background&#10;&#10;Description automatically generated">
            <a:extLst>
              <a:ext uri="{FF2B5EF4-FFF2-40B4-BE49-F238E27FC236}">
                <a16:creationId xmlns:a16="http://schemas.microsoft.com/office/drawing/2014/main" id="{BC8D7169-AA7D-B356-A245-EF7BA0901C29}"/>
              </a:ext>
            </a:extLst>
          </p:cNvPr>
          <p:cNvPicPr>
            <a:picLocks noChangeAspect="1"/>
          </p:cNvPicPr>
          <p:nvPr userDrawn="1"/>
        </p:nvPicPr>
        <p:blipFill rotWithShape="1">
          <a:blip r:embed="rId3"/>
          <a:srcRect l="78042" r="17145"/>
          <a:stretch/>
        </p:blipFill>
        <p:spPr>
          <a:xfrm>
            <a:off x="8515350" y="0"/>
            <a:ext cx="628650" cy="6858000"/>
          </a:xfrm>
          <a:prstGeom prst="rect">
            <a:avLst/>
          </a:prstGeom>
        </p:spPr>
      </p:pic>
      <p:sp>
        <p:nvSpPr>
          <p:cNvPr id="2" name="Title 1"/>
          <p:cNvSpPr>
            <a:spLocks noGrp="1"/>
          </p:cNvSpPr>
          <p:nvPr>
            <p:ph type="title"/>
          </p:nvPr>
        </p:nvSpPr>
        <p:spPr>
          <a:xfrm>
            <a:off x="242047" y="365126"/>
            <a:ext cx="8273303" cy="1325563"/>
          </a:xfrm>
        </p:spPr>
        <p:txBody>
          <a:bodyPr/>
          <a:lstStyle>
            <a:lvl1pPr>
              <a:defRPr b="1">
                <a:latin typeface="+mn-lt"/>
              </a:defRPr>
            </a:lvl1pPr>
          </a:lstStyle>
          <a:p>
            <a:r>
              <a:rPr lang="en-US" dirty="0"/>
              <a:t>Click to edit Master title style</a:t>
            </a:r>
          </a:p>
        </p:txBody>
      </p:sp>
      <p:sp>
        <p:nvSpPr>
          <p:cNvPr id="3" name="Content Placeholder 2"/>
          <p:cNvSpPr>
            <a:spLocks noGrp="1"/>
          </p:cNvSpPr>
          <p:nvPr>
            <p:ph idx="1"/>
          </p:nvPr>
        </p:nvSpPr>
        <p:spPr>
          <a:xfrm>
            <a:off x="242047" y="1825625"/>
            <a:ext cx="8273303"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2DD9308-2EF7-9E42-8310-8DBF6E6BD181}"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538066897"/>
      </p:ext>
    </p:extLst>
  </p:cSld>
  <p:clrMapOvr>
    <a:masterClrMapping/>
  </p:clrMapOvr>
</p:sldLayout>
</file>

<file path=ppt/slideLayouts/slideLayout3.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DD9308-2EF7-9E42-8310-8DBF6E6BD181}"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2760991716"/>
      </p:ext>
    </p:extLst>
  </p:cSld>
  <p:clrMapOvr>
    <a:masterClrMapping/>
  </p:clrMapOvr>
</p:sldLayout>
</file>

<file path=ppt/slideLayouts/slideLayout4.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DD9308-2EF7-9E42-8310-8DBF6E6BD181}"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130863827"/>
      </p:ext>
    </p:extLst>
  </p:cSld>
  <p:clrMapOvr>
    <a:masterClrMapping/>
  </p:clrMapOvr>
</p:sldLayout>
</file>

<file path=ppt/slideLayouts/slideLayout5.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DD9308-2EF7-9E42-8310-8DBF6E6BD181}" type="datetimeFigureOut">
              <a:rPr lang="en-US" smtClean="0"/>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2082379714"/>
      </p:ext>
    </p:extLst>
  </p:cSld>
  <p:clrMapOvr>
    <a:masterClrMapping/>
  </p:clrMapOvr>
</p:sldLayout>
</file>

<file path=ppt/slideLayouts/slideLayout6.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DD9308-2EF7-9E42-8310-8DBF6E6BD181}" type="datetimeFigureOut">
              <a:rPr lang="en-US" smtClean="0"/>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425103111"/>
      </p:ext>
    </p:extLst>
  </p:cSld>
  <p:clrMapOvr>
    <a:masterClrMapping/>
  </p:clrMapOvr>
</p:sldLayout>
</file>

<file path=ppt/slideLayouts/slideLayout7.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DD9308-2EF7-9E42-8310-8DBF6E6BD181}" type="datetimeFigureOut">
              <a:rPr lang="en-US" smtClean="0"/>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078855699"/>
      </p:ext>
    </p:extLst>
  </p:cSld>
  <p:clrMapOvr>
    <a:masterClrMapping/>
  </p:clrMapOvr>
</p:sldLayout>
</file>

<file path=ppt/slideLayouts/slideLayout8.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DD9308-2EF7-9E42-8310-8DBF6E6BD181}"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657394387"/>
      </p:ext>
    </p:extLst>
  </p:cSld>
  <p:clrMapOvr>
    <a:masterClrMapping/>
  </p:clrMapOvr>
</p:sldLayout>
</file>

<file path=ppt/slideLayouts/slideLayout9.xml><?xml version="1.0" encoding="utf-8"?>
<p:sldLayout xmlns:p14="http://schemas.microsoft.com/office/powerpoint/2010/main"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DD9308-2EF7-9E42-8310-8DBF6E6BD181}"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F2956A-57BA-1E41-A8BE-6568AB4F7849}" type="slidenum">
              <a:rPr lang="en-US" smtClean="0"/>
              <a:t>‹#›</a:t>
            </a:fld>
            <a:endParaRPr lang="en-US"/>
          </a:p>
        </p:txBody>
      </p:sp>
    </p:spTree>
    <p:extLst>
      <p:ext uri="{BB962C8B-B14F-4D97-AF65-F5344CB8AC3E}">
        <p14:creationId xmlns:p14="http://schemas.microsoft.com/office/powerpoint/2010/main" val="3912158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DD9308-2EF7-9E42-8310-8DBF6E6BD181}" type="datetimeFigureOut">
              <a:rPr lang="en-US" smtClean="0"/>
              <a:t>10/6/2023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F2956A-57BA-1E41-A8BE-6568AB4F7849}" type="slidenum">
              <a:rPr lang="en-US" smtClean="0"/>
              <a:t>‹#›</a:t>
            </a:fld>
            <a:endParaRPr lang="en-US"/>
          </a:p>
        </p:txBody>
      </p:sp>
    </p:spTree>
    <p:extLst>
      <p:ext uri="{BB962C8B-B14F-4D97-AF65-F5344CB8AC3E}">
        <p14:creationId xmlns:p14="http://schemas.microsoft.com/office/powerpoint/2010/main" val="1232708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E97BAA13-22B1-AB41-88F5-C8D91204ACDC}"/>
              </a:ext>
            </a:extLst>
          </p:cNvPr>
          <p:cNvSpPr>
            <a:spLocks noGrp="1"/>
          </p:cNvSpPr>
          <p:nvPr>
            <p:ph type="ctrTitle"/>
          </p:nvPr>
        </p:nvSpPr>
        <p:spPr/>
        <p:txBody>
          <a:bodyPr>
            <a:normAutofit/>
          </a:bodyPr>
          <a:lstStyle/>
          <a:p>
            <a:r>
              <a:rPr lang="en-US" sz="5400" b="1" dirty="0">
                <a:solidFill>
                  <a:srgbClr val="862633"/>
                </a:solidFill>
              </a:rPr>
              <a:t>Employment Law Update</a:t>
            </a:r>
          </a:p>
        </p:txBody>
      </p:sp>
      <p:sp>
        <p:nvSpPr>
          <p:cNvPr id="3" name="Subtitle 2" descr="" title="">
            <a:extLst>
              <a:ext uri="{FF2B5EF4-FFF2-40B4-BE49-F238E27FC236}">
                <a16:creationId xmlns:a16="http://schemas.microsoft.com/office/drawing/2014/main" id="{27C8BE99-6F90-0D4F-A0BD-116465B980FC}"/>
              </a:ext>
            </a:extLst>
          </p:cNvPr>
          <p:cNvSpPr>
            <a:spLocks noGrp="1"/>
          </p:cNvSpPr>
          <p:nvPr>
            <p:ph type="subTitle" idx="1"/>
          </p:nvPr>
        </p:nvSpPr>
        <p:spPr/>
        <p:txBody>
          <a:bodyPr/>
          <a:lstStyle/>
          <a:p>
            <a:r>
              <a:rPr lang="en-US" dirty="0"/>
              <a:t>October 17, 2023</a:t>
            </a:r>
          </a:p>
          <a:p>
            <a:r>
              <a:rPr lang="en-US" i="1" dirty="0"/>
              <a:t>Presented by Jess Osborne &amp; Amy Robinson</a:t>
            </a:r>
          </a:p>
        </p:txBody>
      </p:sp>
      <p:pic>
        <p:nvPicPr>
          <p:cNvPr id="4" name="Picture 3" descr="" title="">
            <a:extLst>
              <a:ext uri="{FF2B5EF4-FFF2-40B4-BE49-F238E27FC236}">
                <a16:creationId xmlns:a16="http://schemas.microsoft.com/office/drawing/2014/main" id="{3FD48F33-ACAE-FB8A-AB65-DD935178B2D5}"/>
              </a:ext>
            </a:extLst>
          </p:cNvPr>
          <p:cNvPicPr>
            <a:picLocks noChangeAspect="1"/>
          </p:cNvPicPr>
          <p:nvPr/>
        </p:nvPicPr>
        <p:blipFill>
          <a:blip r:embed="rId3"/>
          <a:stretch>
            <a:fillRect/>
          </a:stretch>
        </p:blipFill>
        <p:spPr>
          <a:xfrm>
            <a:off x="3882601" y="6234258"/>
            <a:ext cx="1378797" cy="429660"/>
          </a:xfrm>
          <a:prstGeom prst="rect">
            <a:avLst/>
          </a:prstGeom>
        </p:spPr>
      </p:pic>
    </p:spTree>
    <p:extLst>
      <p:ext uri="{BB962C8B-B14F-4D97-AF65-F5344CB8AC3E}">
        <p14:creationId xmlns:p14="http://schemas.microsoft.com/office/powerpoint/2010/main" val="1602492885"/>
      </p:ext>
    </p:extLst>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4C2C229E-DCDF-47E3-9304-D955A61A2DE5}"/>
              </a:ext>
            </a:extLst>
          </p:cNvPr>
          <p:cNvSpPr>
            <a:spLocks noGrp="1"/>
          </p:cNvSpPr>
          <p:nvPr>
            <p:ph type="title"/>
          </p:nvPr>
        </p:nvSpPr>
        <p:spPr/>
        <p:txBody>
          <a:bodyPr/>
          <a:lstStyle/>
          <a:p>
            <a:r>
              <a:rPr lang="en-US" i="1" dirty="0">
                <a:solidFill>
                  <a:srgbClr val="862633"/>
                </a:solidFill>
              </a:rPr>
              <a:t>303 Creative: </a:t>
            </a:r>
            <a:r>
              <a:rPr lang="en-US" dirty="0">
                <a:solidFill>
                  <a:srgbClr val="862633"/>
                </a:solidFill>
              </a:rPr>
              <a:t>The Backdrop</a:t>
            </a:r>
            <a:endParaRPr lang="en-US" i="1" dirty="0">
              <a:solidFill>
                <a:srgbClr val="862633"/>
              </a:solidFill>
            </a:endParaRPr>
          </a:p>
        </p:txBody>
      </p:sp>
      <p:sp>
        <p:nvSpPr>
          <p:cNvPr id="3" name="Content Placeholder 2" descr="" title="">
            <a:extLst>
              <a:ext uri="{FF2B5EF4-FFF2-40B4-BE49-F238E27FC236}">
                <a16:creationId xmlns:a16="http://schemas.microsoft.com/office/drawing/2014/main" id="{3C46B69F-807C-4FFF-80BA-660D80BDCC14}"/>
              </a:ext>
            </a:extLst>
          </p:cNvPr>
          <p:cNvSpPr>
            <a:spLocks noGrp="1"/>
          </p:cNvSpPr>
          <p:nvPr>
            <p:ph idx="1"/>
          </p:nvPr>
        </p:nvSpPr>
        <p:spPr>
          <a:xfrm>
            <a:off x="242047" y="1582344"/>
            <a:ext cx="5287384" cy="3044088"/>
          </a:xfrm>
        </p:spPr>
        <p:txBody>
          <a:bodyPr>
            <a:normAutofit fontScale="92500" lnSpcReduction="10000"/>
          </a:bodyPr>
          <a:lstStyle/>
          <a:p>
            <a:pPr>
              <a:lnSpc>
                <a:spcPct val="100000"/>
              </a:lnSpc>
              <a:spcBef>
                <a:spcPts val="0"/>
              </a:spcBef>
            </a:pPr>
            <a:r>
              <a:rPr lang="en-US" dirty="0"/>
              <a:t>303 Creative is a website design company in Colorado owned by Lorie Smith. Smith wanted to also do wedding announcement websites but did not want to do them for same-sex weddings, which she believes would go against her Christian beliefs.</a:t>
            </a:r>
          </a:p>
        </p:txBody>
      </p:sp>
      <p:sp>
        <p:nvSpPr>
          <p:cNvPr id="5" name="TextBox 4" descr="" title="">
            <a:extLst>
              <a:ext uri="{FF2B5EF4-FFF2-40B4-BE49-F238E27FC236}">
                <a16:creationId xmlns:a16="http://schemas.microsoft.com/office/drawing/2014/main" id="{861EEDE0-3DA5-4F68-1FAF-ED7161A06B29}"/>
              </a:ext>
            </a:extLst>
          </p:cNvPr>
          <p:cNvSpPr txBox="1"/>
          <p:nvPr/>
        </p:nvSpPr>
        <p:spPr>
          <a:xfrm>
            <a:off x="199016" y="4509292"/>
            <a:ext cx="8010534" cy="1532727"/>
          </a:xfrm>
          <a:prstGeom prst="rect">
            <a:avLst/>
          </a:prstGeom>
          <a:noFill/>
        </p:spPr>
        <p:txBody>
          <a:bodyPr wrap="square" rtlCol="0">
            <a:spAutoFit/>
          </a:bodyPr>
          <a:lstStyle/>
          <a:p>
            <a:pPr marL="285750" indent="-285750">
              <a:lnSpc>
                <a:spcPct val="90000"/>
              </a:lnSpc>
              <a:spcBef>
                <a:spcPts val="1000"/>
              </a:spcBef>
              <a:buFont typeface="Arial" panose="020B0604020202020204" pitchFamily="34" charset="0"/>
              <a:buChar char="•"/>
            </a:pPr>
            <a:r>
              <a:rPr lang="en-US" sz="2600" dirty="0"/>
              <a:t>Smith filed her lawsuit to block enforcement of Colorado’s public accommodations law prior to announcing she would not make same-sex wedding websites.</a:t>
            </a:r>
          </a:p>
        </p:txBody>
      </p:sp>
      <p:pic>
        <p:nvPicPr>
          <p:cNvPr id="7" name="Picture 6" descr="" title="">
            <a:extLst>
              <a:ext uri="{FF2B5EF4-FFF2-40B4-BE49-F238E27FC236}">
                <a16:creationId xmlns:a16="http://schemas.microsoft.com/office/drawing/2014/main" id="{2D3EF2C1-0C35-4E94-8BC3-02B0C1598D7B}"/>
              </a:ext>
            </a:extLst>
          </p:cNvPr>
          <p:cNvPicPr>
            <a:picLocks noChangeAspect="1"/>
          </p:cNvPicPr>
          <p:nvPr/>
        </p:nvPicPr>
        <p:blipFill rotWithShape="1">
          <a:blip r:embed="rId2"/>
          <a:srcRect b="33142"/>
          <a:stretch/>
        </p:blipFill>
        <p:spPr>
          <a:xfrm>
            <a:off x="5310416" y="1841129"/>
            <a:ext cx="3118150" cy="2084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 title="">
            <a:extLst>
              <a:ext uri="{FF2B5EF4-FFF2-40B4-BE49-F238E27FC236}">
                <a16:creationId xmlns:a16="http://schemas.microsoft.com/office/drawing/2014/main" id="{BAA5441C-9FA3-CD57-556C-AF5906373F2D}"/>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2829780055"/>
      </p:ext>
    </p:extLst>
  </p:cSld>
  <p:clrMapOvr>
    <a:masterClrMapping/>
  </p:clrMapOvr>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6BAFBB1F-C29A-43D5-8EC8-043093E6D6FC}"/>
              </a:ext>
            </a:extLst>
          </p:cNvPr>
          <p:cNvSpPr>
            <a:spLocks noGrp="1"/>
          </p:cNvSpPr>
          <p:nvPr>
            <p:ph type="title"/>
          </p:nvPr>
        </p:nvSpPr>
        <p:spPr/>
        <p:txBody>
          <a:bodyPr>
            <a:normAutofit/>
          </a:bodyPr>
          <a:lstStyle/>
          <a:p>
            <a:r>
              <a:rPr lang="en-US" dirty="0">
                <a:solidFill>
                  <a:srgbClr val="862633"/>
                </a:solidFill>
              </a:rPr>
              <a:t>Civil Rights Rollback or </a:t>
            </a:r>
            <a:br>
              <a:rPr lang="en-US" dirty="0">
                <a:solidFill>
                  <a:srgbClr val="862633"/>
                </a:solidFill>
              </a:rPr>
            </a:br>
            <a:r>
              <a:rPr lang="en-US" dirty="0">
                <a:solidFill>
                  <a:srgbClr val="862633"/>
                </a:solidFill>
              </a:rPr>
              <a:t>Free Speech/Religious Liberty?</a:t>
            </a:r>
          </a:p>
        </p:txBody>
      </p:sp>
      <p:pic>
        <p:nvPicPr>
          <p:cNvPr id="5" name="Content Placeholder 4" descr="" title="">
            <a:extLst>
              <a:ext uri="{FF2B5EF4-FFF2-40B4-BE49-F238E27FC236}">
                <a16:creationId xmlns:a16="http://schemas.microsoft.com/office/drawing/2014/main" id="{17AC1D65-E2E2-419A-B348-24D7660FED5E}"/>
              </a:ext>
            </a:extLst>
          </p:cNvPr>
          <p:cNvPicPr>
            <a:picLocks noGrp="1" noChangeAspect="1"/>
          </p:cNvPicPr>
          <p:nvPr>
            <p:ph idx="1"/>
          </p:nvPr>
        </p:nvPicPr>
        <p:blipFill rotWithShape="1">
          <a:blip r:embed="rId3"/>
          <a:srcRect b="11065"/>
          <a:stretch/>
        </p:blipFill>
        <p:spPr>
          <a:xfrm>
            <a:off x="468751" y="1690689"/>
            <a:ext cx="7783830" cy="3817226"/>
          </a:xfrm>
        </p:spPr>
      </p:pic>
      <p:pic>
        <p:nvPicPr>
          <p:cNvPr id="4" name="Picture 3" descr="" title="">
            <a:extLst>
              <a:ext uri="{FF2B5EF4-FFF2-40B4-BE49-F238E27FC236}">
                <a16:creationId xmlns:a16="http://schemas.microsoft.com/office/drawing/2014/main" id="{38ABA80B-60EF-8747-BA5A-17054DAC8478}"/>
              </a:ext>
            </a:extLst>
          </p:cNvPr>
          <p:cNvPicPr>
            <a:picLocks noChangeAspect="1"/>
          </p:cNvPicPr>
          <p:nvPr/>
        </p:nvPicPr>
        <p:blipFill>
          <a:blip r:embed="rId4"/>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3815492228"/>
      </p:ext>
    </p:extLst>
  </p:cSld>
  <p:clrMapOvr>
    <a:masterClrMapping/>
  </p:clrMapOvr>
</p:sld>
</file>

<file path=ppt/slides/slide1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CAB07DE3-92C0-4858-A810-3F59F0485B68}"/>
              </a:ext>
            </a:extLst>
          </p:cNvPr>
          <p:cNvSpPr>
            <a:spLocks noGrp="1"/>
          </p:cNvSpPr>
          <p:nvPr>
            <p:ph type="title"/>
          </p:nvPr>
        </p:nvSpPr>
        <p:spPr/>
        <p:txBody>
          <a:bodyPr/>
          <a:lstStyle/>
          <a:p>
            <a:r>
              <a:rPr lang="en-US" i="1" dirty="0">
                <a:solidFill>
                  <a:srgbClr val="862633"/>
                </a:solidFill>
              </a:rPr>
              <a:t>303 Creative</a:t>
            </a:r>
            <a:r>
              <a:rPr lang="en-US" dirty="0">
                <a:solidFill>
                  <a:srgbClr val="862633"/>
                </a:solidFill>
              </a:rPr>
              <a:t>:</a:t>
            </a:r>
            <a:br>
              <a:rPr lang="en-US" i="1" dirty="0">
                <a:solidFill>
                  <a:srgbClr val="862633"/>
                </a:solidFill>
              </a:rPr>
            </a:br>
            <a:r>
              <a:rPr lang="en-US" dirty="0">
                <a:solidFill>
                  <a:srgbClr val="862633"/>
                </a:solidFill>
              </a:rPr>
              <a:t>Holding in a Nutshell</a:t>
            </a:r>
            <a:endParaRPr lang="en-US" i="1" dirty="0">
              <a:solidFill>
                <a:srgbClr val="862633"/>
              </a:solidFill>
            </a:endParaRPr>
          </a:p>
        </p:txBody>
      </p:sp>
      <p:sp>
        <p:nvSpPr>
          <p:cNvPr id="3" name="Content Placeholder 2" descr="" title="">
            <a:extLst>
              <a:ext uri="{FF2B5EF4-FFF2-40B4-BE49-F238E27FC236}">
                <a16:creationId xmlns:a16="http://schemas.microsoft.com/office/drawing/2014/main" id="{68284A1C-A3EE-45AE-9AC8-A6E184EF8732}"/>
              </a:ext>
            </a:extLst>
          </p:cNvPr>
          <p:cNvSpPr>
            <a:spLocks noGrp="1"/>
          </p:cNvSpPr>
          <p:nvPr>
            <p:ph idx="1"/>
          </p:nvPr>
        </p:nvSpPr>
        <p:spPr>
          <a:xfrm>
            <a:off x="242047" y="1825625"/>
            <a:ext cx="8012953" cy="4351338"/>
          </a:xfrm>
        </p:spPr>
        <p:txBody>
          <a:bodyPr/>
          <a:lstStyle/>
          <a:p>
            <a:r>
              <a:rPr lang="en-US" dirty="0"/>
              <a:t>Smith claimed her website design was “inherently creative” and was, therefore protected under the first amendment.</a:t>
            </a:r>
          </a:p>
          <a:p>
            <a:r>
              <a:rPr lang="en-US" dirty="0"/>
              <a:t>The Supreme Court ultimately sided with Smith on free speech grounds, not religious freedom grounds, holding that public accommodations laws cannot force a creative businessperson to make a work of art that goes against their values.</a:t>
            </a:r>
          </a:p>
        </p:txBody>
      </p:sp>
      <p:pic>
        <p:nvPicPr>
          <p:cNvPr id="5" name="Picture 4" descr="" title="">
            <a:extLst>
              <a:ext uri="{FF2B5EF4-FFF2-40B4-BE49-F238E27FC236}">
                <a16:creationId xmlns:a16="http://schemas.microsoft.com/office/drawing/2014/main" id="{81478825-AE7A-A72B-0DF0-165D4DD9DA1F}"/>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3342979850"/>
      </p:ext>
    </p:extLst>
  </p:cSld>
  <p:clrMapOvr>
    <a:masterClrMapping/>
  </p:clrMapOvr>
</p:sld>
</file>

<file path=ppt/slides/slide1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65F9B939-A224-4D24-AB55-8DE819188EAE}"/>
              </a:ext>
            </a:extLst>
          </p:cNvPr>
          <p:cNvSpPr>
            <a:spLocks noGrp="1"/>
          </p:cNvSpPr>
          <p:nvPr>
            <p:ph type="title"/>
          </p:nvPr>
        </p:nvSpPr>
        <p:spPr/>
        <p:txBody>
          <a:bodyPr/>
          <a:lstStyle/>
          <a:p>
            <a:r>
              <a:rPr lang="en-US" i="1" dirty="0">
                <a:solidFill>
                  <a:srgbClr val="862633"/>
                </a:solidFill>
              </a:rPr>
              <a:t>303 Creative</a:t>
            </a:r>
            <a:r>
              <a:rPr lang="en-US" dirty="0">
                <a:solidFill>
                  <a:srgbClr val="862633"/>
                </a:solidFill>
              </a:rPr>
              <a:t>:</a:t>
            </a:r>
            <a:br>
              <a:rPr lang="en-US" dirty="0">
                <a:solidFill>
                  <a:srgbClr val="862633"/>
                </a:solidFill>
              </a:rPr>
            </a:br>
            <a:r>
              <a:rPr lang="en-US" dirty="0">
                <a:solidFill>
                  <a:srgbClr val="862633"/>
                </a:solidFill>
              </a:rPr>
              <a:t>Boundaries?</a:t>
            </a:r>
            <a:endParaRPr lang="en-US" i="1" dirty="0">
              <a:solidFill>
                <a:srgbClr val="862633"/>
              </a:solidFill>
            </a:endParaRPr>
          </a:p>
        </p:txBody>
      </p:sp>
      <p:sp>
        <p:nvSpPr>
          <p:cNvPr id="3" name="Content Placeholder 2" descr="" title="">
            <a:extLst>
              <a:ext uri="{FF2B5EF4-FFF2-40B4-BE49-F238E27FC236}">
                <a16:creationId xmlns:a16="http://schemas.microsoft.com/office/drawing/2014/main" id="{08F3DD4A-3494-4991-A2CB-EA2DCA451AE5}"/>
              </a:ext>
            </a:extLst>
          </p:cNvPr>
          <p:cNvSpPr>
            <a:spLocks noGrp="1"/>
          </p:cNvSpPr>
          <p:nvPr>
            <p:ph idx="1"/>
          </p:nvPr>
        </p:nvSpPr>
        <p:spPr/>
        <p:txBody>
          <a:bodyPr/>
          <a:lstStyle/>
          <a:p>
            <a:r>
              <a:rPr lang="en-US" dirty="0"/>
              <a:t>The decision relied on things like the assertion that Smith was creating customized websites for each client to demonstrate that it was a protected commercial art. What if she had a more formulaic approach?</a:t>
            </a:r>
          </a:p>
          <a:p>
            <a:r>
              <a:rPr lang="en-US" dirty="0"/>
              <a:t>The decision dismissed the idea that 303 Creative engaged in “innumerable goods and services that no one could argue implicate the First Amendment.” What is the line for this?</a:t>
            </a:r>
          </a:p>
        </p:txBody>
      </p:sp>
      <p:pic>
        <p:nvPicPr>
          <p:cNvPr id="5" name="Picture 4" descr="" title="">
            <a:extLst>
              <a:ext uri="{FF2B5EF4-FFF2-40B4-BE49-F238E27FC236}">
                <a16:creationId xmlns:a16="http://schemas.microsoft.com/office/drawing/2014/main" id="{0B2B921B-2BC4-E829-3176-C63D33532064}"/>
              </a:ext>
            </a:extLst>
          </p:cNvPr>
          <p:cNvPicPr>
            <a:picLocks noChangeAspect="1"/>
          </p:cNvPicPr>
          <p:nvPr/>
        </p:nvPicPr>
        <p:blipFill>
          <a:blip r:embed="rId2"/>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2064804881"/>
      </p:ext>
    </p:extLst>
  </p:cSld>
  <p:clrMapOvr>
    <a:masterClrMapping/>
  </p:clrMapOvr>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79D9D1B0-C419-4BA6-BA2D-D48CA12D0081}"/>
              </a:ext>
            </a:extLst>
          </p:cNvPr>
          <p:cNvSpPr>
            <a:spLocks noGrp="1"/>
          </p:cNvSpPr>
          <p:nvPr>
            <p:ph type="title"/>
          </p:nvPr>
        </p:nvSpPr>
        <p:spPr>
          <a:xfrm>
            <a:off x="242047" y="365126"/>
            <a:ext cx="7454153" cy="1325563"/>
          </a:xfrm>
        </p:spPr>
        <p:txBody>
          <a:bodyPr>
            <a:normAutofit/>
          </a:bodyPr>
          <a:lstStyle/>
          <a:p>
            <a:r>
              <a:rPr lang="en-US" i="1" dirty="0">
                <a:solidFill>
                  <a:srgbClr val="862633"/>
                </a:solidFill>
              </a:rPr>
              <a:t>303 Creative: </a:t>
            </a:r>
            <a:r>
              <a:rPr lang="en-US" dirty="0">
                <a:solidFill>
                  <a:srgbClr val="862633"/>
                </a:solidFill>
              </a:rPr>
              <a:t>Implications to Employers?</a:t>
            </a:r>
          </a:p>
        </p:txBody>
      </p:sp>
      <p:sp>
        <p:nvSpPr>
          <p:cNvPr id="3" name="Content Placeholder 2" descr="" title="">
            <a:extLst>
              <a:ext uri="{FF2B5EF4-FFF2-40B4-BE49-F238E27FC236}">
                <a16:creationId xmlns:a16="http://schemas.microsoft.com/office/drawing/2014/main" id="{EFF32AF5-2612-4EBF-AA2E-3026B9E0BD99}"/>
              </a:ext>
            </a:extLst>
          </p:cNvPr>
          <p:cNvSpPr>
            <a:spLocks noGrp="1"/>
          </p:cNvSpPr>
          <p:nvPr>
            <p:ph idx="1"/>
          </p:nvPr>
        </p:nvSpPr>
        <p:spPr>
          <a:xfrm>
            <a:off x="242047" y="1825625"/>
            <a:ext cx="8000253" cy="4351338"/>
          </a:xfrm>
        </p:spPr>
        <p:txBody>
          <a:bodyPr>
            <a:normAutofit/>
          </a:bodyPr>
          <a:lstStyle/>
          <a:p>
            <a:r>
              <a:rPr lang="en-US" dirty="0"/>
              <a:t>It is unclear what the immediate implications are in an employee/employer relationship if an employee refuses assigned work (or to service customers) due to their first amendment considerations (i.e., free speech or religious freedom). </a:t>
            </a:r>
          </a:p>
          <a:p>
            <a:r>
              <a:rPr lang="en-US" dirty="0"/>
              <a:t>The state of precedent tells us that for private employers, there may be an obligation to go through a religious accommodation process but that free speech is less protected in the workplace. But, stay tuned…</a:t>
            </a:r>
          </a:p>
        </p:txBody>
      </p:sp>
      <p:pic>
        <p:nvPicPr>
          <p:cNvPr id="5" name="Picture 4" descr="" title="">
            <a:extLst>
              <a:ext uri="{FF2B5EF4-FFF2-40B4-BE49-F238E27FC236}">
                <a16:creationId xmlns:a16="http://schemas.microsoft.com/office/drawing/2014/main" id="{F133089F-00E6-F99D-0534-FFE57A2D6319}"/>
              </a:ext>
            </a:extLst>
          </p:cNvPr>
          <p:cNvPicPr>
            <a:picLocks noChangeAspect="1"/>
          </p:cNvPicPr>
          <p:nvPr/>
        </p:nvPicPr>
        <p:blipFill>
          <a:blip r:embed="rId2"/>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177847615"/>
      </p:ext>
    </p:extLst>
  </p:cSld>
  <p:clrMapOvr>
    <a:masterClrMapping/>
  </p:clrMapOvr>
</p:sld>
</file>

<file path=ppt/slides/slide1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A074300B-EC1C-4380-9735-91204D46F43D}"/>
              </a:ext>
            </a:extLst>
          </p:cNvPr>
          <p:cNvSpPr>
            <a:spLocks noGrp="1"/>
          </p:cNvSpPr>
          <p:nvPr>
            <p:ph type="title"/>
          </p:nvPr>
        </p:nvSpPr>
        <p:spPr/>
        <p:txBody>
          <a:bodyPr/>
          <a:lstStyle/>
          <a:p>
            <a:r>
              <a:rPr lang="en-US" i="1" dirty="0">
                <a:solidFill>
                  <a:srgbClr val="862633"/>
                </a:solidFill>
              </a:rPr>
              <a:t>303 Creative: </a:t>
            </a:r>
            <a:r>
              <a:rPr lang="en-US" dirty="0">
                <a:solidFill>
                  <a:srgbClr val="862633"/>
                </a:solidFill>
              </a:rPr>
              <a:t>Now What?</a:t>
            </a:r>
            <a:br>
              <a:rPr lang="en-US" dirty="0"/>
            </a:br>
            <a:endParaRPr lang="en-US" dirty="0"/>
          </a:p>
        </p:txBody>
      </p:sp>
      <p:sp>
        <p:nvSpPr>
          <p:cNvPr id="3" name="Content Placeholder 2" descr="" title="">
            <a:extLst>
              <a:ext uri="{FF2B5EF4-FFF2-40B4-BE49-F238E27FC236}">
                <a16:creationId xmlns:a16="http://schemas.microsoft.com/office/drawing/2014/main" id="{4855DB3C-842E-4662-92B0-0E2ED4345A0A}"/>
              </a:ext>
            </a:extLst>
          </p:cNvPr>
          <p:cNvSpPr>
            <a:spLocks noGrp="1"/>
          </p:cNvSpPr>
          <p:nvPr>
            <p:ph idx="1"/>
          </p:nvPr>
        </p:nvSpPr>
        <p:spPr>
          <a:xfrm>
            <a:off x="242048" y="1825625"/>
            <a:ext cx="8064322" cy="4351338"/>
          </a:xfrm>
        </p:spPr>
        <p:txBody>
          <a:bodyPr>
            <a:normAutofit/>
          </a:bodyPr>
          <a:lstStyle/>
          <a:p>
            <a:r>
              <a:rPr lang="en-US" dirty="0"/>
              <a:t>For public employers, this is likely a changing landscape. </a:t>
            </a:r>
          </a:p>
          <a:p>
            <a:r>
              <a:rPr lang="en-US" dirty="0"/>
              <a:t>Generally speaking, public employees maintain some First Amendment rights to speak out on topics of public concern (with exceptions like military), and other limited carve outs.</a:t>
            </a:r>
          </a:p>
          <a:p>
            <a:r>
              <a:rPr lang="en-US" dirty="0"/>
              <a:t>That said, any speech of a public employee likely is not going to be protected </a:t>
            </a:r>
            <a:r>
              <a:rPr lang="en-US" i="1" dirty="0"/>
              <a:t>if</a:t>
            </a:r>
            <a:r>
              <a:rPr lang="en-US" dirty="0"/>
              <a:t> it disrupts the interest in an efficient workplace. </a:t>
            </a:r>
          </a:p>
          <a:p>
            <a:endParaRPr lang="en-US" sz="2700" dirty="0"/>
          </a:p>
        </p:txBody>
      </p:sp>
      <p:pic>
        <p:nvPicPr>
          <p:cNvPr id="5" name="Picture 4" descr="" title="">
            <a:extLst>
              <a:ext uri="{FF2B5EF4-FFF2-40B4-BE49-F238E27FC236}">
                <a16:creationId xmlns:a16="http://schemas.microsoft.com/office/drawing/2014/main" id="{205A1416-600A-4474-E0B2-B2D96595D15E}"/>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3492126744"/>
      </p:ext>
    </p:extLst>
  </p:cSld>
  <p:clrMapOvr>
    <a:masterClrMapping/>
  </p:clrMapOvr>
</p:sld>
</file>

<file path=ppt/slides/slide1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2CAC61C3-C640-4B6F-8B02-1CB88FCD9125}"/>
              </a:ext>
            </a:extLst>
          </p:cNvPr>
          <p:cNvSpPr>
            <a:spLocks noGrp="1"/>
          </p:cNvSpPr>
          <p:nvPr>
            <p:ph type="title"/>
          </p:nvPr>
        </p:nvSpPr>
        <p:spPr>
          <a:xfrm>
            <a:off x="246888" y="365126"/>
            <a:ext cx="8726080" cy="1325563"/>
          </a:xfrm>
        </p:spPr>
        <p:txBody>
          <a:bodyPr>
            <a:normAutofit/>
          </a:bodyPr>
          <a:lstStyle/>
          <a:p>
            <a:r>
              <a:rPr lang="en-US" i="1" dirty="0">
                <a:solidFill>
                  <a:srgbClr val="862633"/>
                </a:solidFill>
              </a:rPr>
              <a:t>Groff v. </a:t>
            </a:r>
            <a:r>
              <a:rPr lang="en-US" i="1" dirty="0" err="1">
                <a:solidFill>
                  <a:srgbClr val="862633"/>
                </a:solidFill>
              </a:rPr>
              <a:t>DeJoy</a:t>
            </a:r>
            <a:r>
              <a:rPr lang="en-US" i="1" dirty="0">
                <a:solidFill>
                  <a:srgbClr val="862633"/>
                </a:solidFill>
              </a:rPr>
              <a:t> </a:t>
            </a:r>
            <a:r>
              <a:rPr lang="en-US" dirty="0">
                <a:solidFill>
                  <a:srgbClr val="862633"/>
                </a:solidFill>
              </a:rPr>
              <a:t>(</a:t>
            </a:r>
            <a:r>
              <a:rPr lang="en-US" dirty="0" err="1">
                <a:solidFill>
                  <a:srgbClr val="862633"/>
                </a:solidFill>
              </a:rPr>
              <a:t>S.Ct</a:t>
            </a:r>
            <a:r>
              <a:rPr lang="en-US" dirty="0">
                <a:solidFill>
                  <a:srgbClr val="862633"/>
                </a:solidFill>
              </a:rPr>
              <a:t>. June 29, 2023)</a:t>
            </a:r>
            <a:r>
              <a:rPr lang="en-US" dirty="0"/>
              <a:t> </a:t>
            </a:r>
          </a:p>
        </p:txBody>
      </p:sp>
      <p:sp>
        <p:nvSpPr>
          <p:cNvPr id="3" name="Content Placeholder 2" descr="" title="">
            <a:extLst>
              <a:ext uri="{FF2B5EF4-FFF2-40B4-BE49-F238E27FC236}">
                <a16:creationId xmlns:a16="http://schemas.microsoft.com/office/drawing/2014/main" id="{0E05ABBF-0FF5-482E-9C3C-4FF697C9FFD4}"/>
              </a:ext>
            </a:extLst>
          </p:cNvPr>
          <p:cNvSpPr>
            <a:spLocks noGrp="1"/>
          </p:cNvSpPr>
          <p:nvPr>
            <p:ph idx="1"/>
          </p:nvPr>
        </p:nvSpPr>
        <p:spPr>
          <a:xfrm>
            <a:off x="365222" y="1690689"/>
            <a:ext cx="5423738" cy="4351338"/>
          </a:xfrm>
        </p:spPr>
        <p:txBody>
          <a:bodyPr>
            <a:normAutofit lnSpcReduction="10000"/>
          </a:bodyPr>
          <a:lstStyle/>
          <a:p>
            <a:pPr>
              <a:lnSpc>
                <a:spcPct val="100000"/>
              </a:lnSpc>
              <a:spcBef>
                <a:spcPts val="0"/>
              </a:spcBef>
            </a:pPr>
            <a:r>
              <a:rPr lang="en-US" dirty="0"/>
              <a:t>Employment case relating to religious accommodations under Title VII, testing USPS’ denial of an accommodation based on a reduced “undue hardship” determination.</a:t>
            </a:r>
          </a:p>
          <a:p>
            <a:pPr>
              <a:lnSpc>
                <a:spcPct val="100000"/>
              </a:lnSpc>
              <a:spcBef>
                <a:spcPts val="0"/>
              </a:spcBef>
            </a:pPr>
            <a:r>
              <a:rPr lang="en-US" dirty="0"/>
              <a:t>“Clarified” the test for when an employer could lawfully deny accommodation from “more than a </a:t>
            </a:r>
            <a:r>
              <a:rPr lang="en-US" i="1" dirty="0"/>
              <a:t>de minimis </a:t>
            </a:r>
            <a:r>
              <a:rPr lang="en-US" dirty="0"/>
              <a:t>burden” to a “</a:t>
            </a:r>
            <a:r>
              <a:rPr lang="en-US" dirty="0">
                <a:solidFill>
                  <a:srgbClr val="862633"/>
                </a:solidFill>
                <a:effectLst>
                  <a:outerShdw blurRad="38100" dist="38100" dir="2700000" algn="tl">
                    <a:srgbClr val="000000">
                      <a:alpha val="43137"/>
                    </a:srgbClr>
                  </a:outerShdw>
                </a:effectLst>
              </a:rPr>
              <a:t>substantial burden</a:t>
            </a:r>
            <a:r>
              <a:rPr lang="en-US" dirty="0"/>
              <a:t>.”</a:t>
            </a:r>
          </a:p>
        </p:txBody>
      </p:sp>
      <p:pic>
        <p:nvPicPr>
          <p:cNvPr id="9" name="Picture 8" descr="" title="">
            <a:extLst>
              <a:ext uri="{FF2B5EF4-FFF2-40B4-BE49-F238E27FC236}">
                <a16:creationId xmlns:a16="http://schemas.microsoft.com/office/drawing/2014/main" id="{843902E7-CEE3-953B-9F57-E83A172D9A51}"/>
              </a:ext>
            </a:extLst>
          </p:cNvPr>
          <p:cNvPicPr>
            <a:picLocks noChangeAspect="1"/>
          </p:cNvPicPr>
          <p:nvPr/>
        </p:nvPicPr>
        <p:blipFill rotWithShape="1">
          <a:blip r:embed="rId3"/>
          <a:srcRect b="32973"/>
          <a:stretch/>
        </p:blipFill>
        <p:spPr>
          <a:xfrm>
            <a:off x="5670625" y="1690689"/>
            <a:ext cx="2750312" cy="3377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 title="">
            <a:extLst>
              <a:ext uri="{FF2B5EF4-FFF2-40B4-BE49-F238E27FC236}">
                <a16:creationId xmlns:a16="http://schemas.microsoft.com/office/drawing/2014/main" id="{06045040-6E62-9957-390D-0B919FD28EE4}"/>
              </a:ext>
            </a:extLst>
          </p:cNvPr>
          <p:cNvPicPr>
            <a:picLocks noChangeAspect="1"/>
          </p:cNvPicPr>
          <p:nvPr/>
        </p:nvPicPr>
        <p:blipFill>
          <a:blip r:embed="rId4"/>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1703999748"/>
      </p:ext>
    </p:extLst>
  </p:cSld>
  <p:clrMapOvr>
    <a:masterClrMapping/>
  </p:clrMapOvr>
</p:sld>
</file>

<file path=ppt/slides/slide1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CFAB0E79-B353-496A-BA11-CE7C1B689D4A}"/>
              </a:ext>
            </a:extLst>
          </p:cNvPr>
          <p:cNvSpPr>
            <a:spLocks noGrp="1"/>
          </p:cNvSpPr>
          <p:nvPr>
            <p:ph type="title"/>
          </p:nvPr>
        </p:nvSpPr>
        <p:spPr/>
        <p:txBody>
          <a:bodyPr/>
          <a:lstStyle/>
          <a:p>
            <a:r>
              <a:rPr lang="en-US" i="1" dirty="0">
                <a:solidFill>
                  <a:srgbClr val="862633"/>
                </a:solidFill>
              </a:rPr>
              <a:t>Groff: </a:t>
            </a:r>
            <a:r>
              <a:rPr lang="en-US" dirty="0">
                <a:solidFill>
                  <a:srgbClr val="862633"/>
                </a:solidFill>
              </a:rPr>
              <a:t>The Backdrop</a:t>
            </a:r>
          </a:p>
        </p:txBody>
      </p:sp>
      <p:sp>
        <p:nvSpPr>
          <p:cNvPr id="3" name="Content Placeholder 2" descr="" title="">
            <a:extLst>
              <a:ext uri="{FF2B5EF4-FFF2-40B4-BE49-F238E27FC236}">
                <a16:creationId xmlns:a16="http://schemas.microsoft.com/office/drawing/2014/main" id="{64256D3C-1747-4E08-A928-7E6BFAB1DFF8}"/>
              </a:ext>
            </a:extLst>
          </p:cNvPr>
          <p:cNvSpPr>
            <a:spLocks noGrp="1"/>
          </p:cNvSpPr>
          <p:nvPr>
            <p:ph idx="1"/>
          </p:nvPr>
        </p:nvSpPr>
        <p:spPr>
          <a:xfrm>
            <a:off x="242047" y="1690689"/>
            <a:ext cx="7944521" cy="4486274"/>
          </a:xfrm>
        </p:spPr>
        <p:txBody>
          <a:bodyPr>
            <a:normAutofit lnSpcReduction="10000"/>
          </a:bodyPr>
          <a:lstStyle/>
          <a:p>
            <a:r>
              <a:rPr lang="en-US" sz="2600" dirty="0"/>
              <a:t>Groff, a rural postal worker, believes Sunday should be devoted to worship and rest and not work and transporting worldly goods. </a:t>
            </a:r>
          </a:p>
          <a:p>
            <a:r>
              <a:rPr lang="en-US" sz="2600" dirty="0"/>
              <a:t>Over the years, the United States Postal Service (USPS) expanded mail delivery to include Sundays. The union agreement with USPS created a rotation for Sunday staffing and Groff made arrangements to avoid working on Sundays. This prompted the USPS to engage in progressive discipline. Groff resigned and sued under Title VII of the Civil Rights Act of 1964 claiming USPS did not reasonably accommodate his Sunday religious observance.</a:t>
            </a:r>
          </a:p>
        </p:txBody>
      </p:sp>
      <p:pic>
        <p:nvPicPr>
          <p:cNvPr id="8" name="Picture 7" descr="" title="">
            <a:extLst>
              <a:ext uri="{FF2B5EF4-FFF2-40B4-BE49-F238E27FC236}">
                <a16:creationId xmlns:a16="http://schemas.microsoft.com/office/drawing/2014/main" id="{BD06100B-47B5-DDE4-691C-3849C36E8826}"/>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286461274"/>
      </p:ext>
    </p:extLst>
  </p:cSld>
  <p:clrMapOvr>
    <a:masterClrMapping/>
  </p:clrMapOvr>
</p:sld>
</file>

<file path=ppt/slides/slide1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CFAB0E79-B353-496A-BA11-CE7C1B689D4A}"/>
              </a:ext>
            </a:extLst>
          </p:cNvPr>
          <p:cNvSpPr>
            <a:spLocks noGrp="1"/>
          </p:cNvSpPr>
          <p:nvPr>
            <p:ph type="title"/>
          </p:nvPr>
        </p:nvSpPr>
        <p:spPr/>
        <p:txBody>
          <a:bodyPr/>
          <a:lstStyle/>
          <a:p>
            <a:r>
              <a:rPr lang="en-US" i="1" dirty="0">
                <a:solidFill>
                  <a:srgbClr val="862633"/>
                </a:solidFill>
              </a:rPr>
              <a:t>Groff</a:t>
            </a:r>
            <a:r>
              <a:rPr lang="en-US" dirty="0">
                <a:solidFill>
                  <a:srgbClr val="862633"/>
                </a:solidFill>
              </a:rPr>
              <a:t> Decision</a:t>
            </a:r>
            <a:endParaRPr lang="en-US" i="1" dirty="0">
              <a:solidFill>
                <a:srgbClr val="862633"/>
              </a:solidFill>
            </a:endParaRPr>
          </a:p>
        </p:txBody>
      </p:sp>
      <p:sp>
        <p:nvSpPr>
          <p:cNvPr id="3" name="Content Placeholder 2" descr="" title="">
            <a:extLst>
              <a:ext uri="{FF2B5EF4-FFF2-40B4-BE49-F238E27FC236}">
                <a16:creationId xmlns:a16="http://schemas.microsoft.com/office/drawing/2014/main" id="{64256D3C-1747-4E08-A928-7E6BFAB1DFF8}"/>
              </a:ext>
            </a:extLst>
          </p:cNvPr>
          <p:cNvSpPr>
            <a:spLocks noGrp="1"/>
          </p:cNvSpPr>
          <p:nvPr>
            <p:ph idx="1"/>
          </p:nvPr>
        </p:nvSpPr>
        <p:spPr>
          <a:xfrm>
            <a:off x="242047" y="1690689"/>
            <a:ext cx="7944521" cy="4486274"/>
          </a:xfrm>
        </p:spPr>
        <p:txBody>
          <a:bodyPr>
            <a:normAutofit fontScale="92500" lnSpcReduction="10000"/>
          </a:bodyPr>
          <a:lstStyle/>
          <a:p>
            <a:r>
              <a:rPr lang="en-US" sz="2600" dirty="0"/>
              <a:t>USPS justification for reducing Groff’s accommodation were the impacts his absence was having on other employees’ schedules and morale (keep in mind this was a small, rural post office).</a:t>
            </a:r>
          </a:p>
          <a:p>
            <a:r>
              <a:rPr lang="en-US" sz="2600" dirty="0"/>
              <a:t>The Court’s decision states that it is designed to “clarify” what Title VII requires concerning religious accommodations, and contended its prior description of rejecting an accommodation that creates more than a de minimis cost resulted in that phrase taking on a larger role than intended.</a:t>
            </a:r>
          </a:p>
          <a:p>
            <a:r>
              <a:rPr lang="en-US" sz="2600" dirty="0"/>
              <a:t>The Court described what it really meant: an undue hardship that allows rejection of a religious accommodation is shown “</a:t>
            </a:r>
            <a:r>
              <a:rPr lang="en-US" sz="2600" dirty="0">
                <a:solidFill>
                  <a:srgbClr val="862633"/>
                </a:solidFill>
              </a:rPr>
              <a:t>when a burden is substantial in the overall context of an employer’s business</a:t>
            </a:r>
            <a:r>
              <a:rPr lang="en-US" sz="2600" dirty="0"/>
              <a:t>.”</a:t>
            </a:r>
          </a:p>
        </p:txBody>
      </p:sp>
      <p:pic>
        <p:nvPicPr>
          <p:cNvPr id="8" name="Picture 7" descr="" title="">
            <a:extLst>
              <a:ext uri="{FF2B5EF4-FFF2-40B4-BE49-F238E27FC236}">
                <a16:creationId xmlns:a16="http://schemas.microsoft.com/office/drawing/2014/main" id="{BD06100B-47B5-DDE4-691C-3849C36E8826}"/>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2989351451"/>
      </p:ext>
    </p:extLst>
  </p:cSld>
  <p:clrMapOvr>
    <a:masterClrMapping/>
  </p:clrMapOvr>
</p:sld>
</file>

<file path=ppt/slides/slide1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CFAB0E79-B353-496A-BA11-CE7C1B689D4A}"/>
              </a:ext>
            </a:extLst>
          </p:cNvPr>
          <p:cNvSpPr>
            <a:spLocks noGrp="1"/>
          </p:cNvSpPr>
          <p:nvPr>
            <p:ph type="title"/>
          </p:nvPr>
        </p:nvSpPr>
        <p:spPr/>
        <p:txBody>
          <a:bodyPr/>
          <a:lstStyle/>
          <a:p>
            <a:r>
              <a:rPr lang="en-US" i="1" dirty="0">
                <a:solidFill>
                  <a:srgbClr val="862633"/>
                </a:solidFill>
              </a:rPr>
              <a:t>Groff</a:t>
            </a:r>
            <a:r>
              <a:rPr lang="en-US" dirty="0">
                <a:solidFill>
                  <a:srgbClr val="862633"/>
                </a:solidFill>
              </a:rPr>
              <a:t> Decision</a:t>
            </a:r>
            <a:endParaRPr lang="en-US" i="1" dirty="0">
              <a:solidFill>
                <a:srgbClr val="862633"/>
              </a:solidFill>
            </a:endParaRPr>
          </a:p>
        </p:txBody>
      </p:sp>
      <p:sp>
        <p:nvSpPr>
          <p:cNvPr id="3" name="Content Placeholder 2" descr="" title="">
            <a:extLst>
              <a:ext uri="{FF2B5EF4-FFF2-40B4-BE49-F238E27FC236}">
                <a16:creationId xmlns:a16="http://schemas.microsoft.com/office/drawing/2014/main" id="{64256D3C-1747-4E08-A928-7E6BFAB1DFF8}"/>
              </a:ext>
            </a:extLst>
          </p:cNvPr>
          <p:cNvSpPr>
            <a:spLocks noGrp="1"/>
          </p:cNvSpPr>
          <p:nvPr>
            <p:ph idx="1"/>
          </p:nvPr>
        </p:nvSpPr>
        <p:spPr>
          <a:xfrm>
            <a:off x="242047" y="1690689"/>
            <a:ext cx="7944521" cy="4486274"/>
          </a:xfrm>
        </p:spPr>
        <p:txBody>
          <a:bodyPr>
            <a:normAutofit/>
          </a:bodyPr>
          <a:lstStyle/>
          <a:p>
            <a:r>
              <a:rPr lang="en-US" sz="2600" dirty="0"/>
              <a:t>The ultimate result of the case is that the Court sent the case back to the lower courts to apply the standard as described. </a:t>
            </a:r>
          </a:p>
          <a:p>
            <a:r>
              <a:rPr lang="en-US" sz="2600" dirty="0"/>
              <a:t>Justice Alito described that the courts needed to assess, for example, the cost of incentive pay to incentivize others than Groff to work on Sunday or coordination with nearby post stations to allow Groff to be accommodated. The opinion notes that USPS could still prevail—if it does, USPS will have to have made a much more significant record about why it cannot accommodate Groff's Sunday Sabbath observance.</a:t>
            </a:r>
          </a:p>
        </p:txBody>
      </p:sp>
      <p:pic>
        <p:nvPicPr>
          <p:cNvPr id="8" name="Picture 7" descr="" title="">
            <a:extLst>
              <a:ext uri="{FF2B5EF4-FFF2-40B4-BE49-F238E27FC236}">
                <a16:creationId xmlns:a16="http://schemas.microsoft.com/office/drawing/2014/main" id="{BD06100B-47B5-DDE4-691C-3849C36E8826}"/>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1240885792"/>
      </p:ext>
    </p:extLst>
  </p:cSld>
  <p:clrMapOvr>
    <a:masterClrMapping/>
  </p:clrMapOvr>
</p:sld>
</file>

<file path=ppt/slides/slide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F89D5E25-A668-BB38-B8AD-1A0611B77D54}"/>
              </a:ext>
            </a:extLst>
          </p:cNvPr>
          <p:cNvSpPr>
            <a:spLocks noGrp="1"/>
          </p:cNvSpPr>
          <p:nvPr>
            <p:ph type="title"/>
          </p:nvPr>
        </p:nvSpPr>
        <p:spPr/>
        <p:txBody>
          <a:bodyPr/>
          <a:lstStyle/>
          <a:p>
            <a:r>
              <a:rPr lang="en-US" b="1" dirty="0">
                <a:solidFill>
                  <a:srgbClr val="862633"/>
                </a:solidFill>
              </a:rPr>
              <a:t>Speakers</a:t>
            </a:r>
          </a:p>
        </p:txBody>
      </p:sp>
      <p:pic>
        <p:nvPicPr>
          <p:cNvPr id="4" name="Content Placeholder 3" descr="" title="">
            <a:extLst>
              <a:ext uri="{FF2B5EF4-FFF2-40B4-BE49-F238E27FC236}">
                <a16:creationId xmlns:a16="http://schemas.microsoft.com/office/drawing/2014/main" id="{8FFDCB0A-0BBF-FA5A-F82C-883015926ABE}"/>
              </a:ext>
            </a:extLst>
          </p:cNvPr>
          <p:cNvPicPr>
            <a:picLocks noGrp="1" noChangeAspect="1"/>
          </p:cNvPicPr>
          <p:nvPr>
            <p:ph idx="1"/>
          </p:nvPr>
        </p:nvPicPr>
        <p:blipFill>
          <a:blip r:embed="rId3"/>
          <a:stretch>
            <a:fillRect/>
          </a:stretch>
        </p:blipFill>
        <p:spPr>
          <a:xfrm>
            <a:off x="373445" y="1690689"/>
            <a:ext cx="1567689" cy="1552116"/>
          </a:xfrm>
          <a:prstGeom prst="rect">
            <a:avLst/>
          </a:prstGeom>
        </p:spPr>
      </p:pic>
      <p:sp>
        <p:nvSpPr>
          <p:cNvPr id="6" name="TextBox 5" descr="" title="">
            <a:extLst>
              <a:ext uri="{FF2B5EF4-FFF2-40B4-BE49-F238E27FC236}">
                <a16:creationId xmlns:a16="http://schemas.microsoft.com/office/drawing/2014/main" id="{D9486833-E6B8-B39C-05F0-B94854653749}"/>
              </a:ext>
            </a:extLst>
          </p:cNvPr>
          <p:cNvSpPr txBox="1"/>
          <p:nvPr/>
        </p:nvSpPr>
        <p:spPr>
          <a:xfrm>
            <a:off x="2164976" y="1885946"/>
            <a:ext cx="5340137" cy="1318502"/>
          </a:xfrm>
          <a:prstGeom prst="rect">
            <a:avLst/>
          </a:prstGeom>
          <a:noFill/>
        </p:spPr>
        <p:txBody>
          <a:bodyPr wrap="square">
            <a:spAutoFit/>
          </a:bodyPr>
          <a:lstStyle/>
          <a:p>
            <a:pPr marL="0" indent="0">
              <a:spcAft>
                <a:spcPts val="0"/>
              </a:spcAft>
              <a:buNone/>
            </a:pPr>
            <a:r>
              <a:rPr lang="en-US" sz="2400" b="1" dirty="0">
                <a:ea typeface="+mj-ea"/>
                <a:cs typeface="+mj-cs"/>
              </a:rPr>
              <a:t>Amy Robinson</a:t>
            </a:r>
          </a:p>
          <a:p>
            <a:pPr marL="0" indent="0">
              <a:lnSpc>
                <a:spcPct val="120000"/>
              </a:lnSpc>
              <a:buNone/>
            </a:pPr>
            <a:r>
              <a:rPr lang="en-US" sz="2400" dirty="0"/>
              <a:t>amy.robinson@millernash.com</a:t>
            </a:r>
          </a:p>
          <a:p>
            <a:pPr marL="0" indent="0">
              <a:lnSpc>
                <a:spcPct val="120000"/>
              </a:lnSpc>
              <a:buNone/>
            </a:pPr>
            <a:r>
              <a:rPr lang="en-US" sz="2400" dirty="0"/>
              <a:t>360.619.7024</a:t>
            </a:r>
          </a:p>
        </p:txBody>
      </p:sp>
      <p:pic>
        <p:nvPicPr>
          <p:cNvPr id="8" name="Picture 7" descr="" title="">
            <a:extLst>
              <a:ext uri="{FF2B5EF4-FFF2-40B4-BE49-F238E27FC236}">
                <a16:creationId xmlns:a16="http://schemas.microsoft.com/office/drawing/2014/main" id="{EC72C7DB-A202-2572-FFFB-1AD57CD38133}"/>
              </a:ext>
            </a:extLst>
          </p:cNvPr>
          <p:cNvPicPr>
            <a:picLocks noChangeAspect="1"/>
          </p:cNvPicPr>
          <p:nvPr/>
        </p:nvPicPr>
        <p:blipFill>
          <a:blip r:embed="rId4"/>
          <a:stretch>
            <a:fillRect/>
          </a:stretch>
        </p:blipFill>
        <p:spPr>
          <a:xfrm>
            <a:off x="373445" y="3458295"/>
            <a:ext cx="1568599" cy="1552116"/>
          </a:xfrm>
          <a:prstGeom prst="rect">
            <a:avLst/>
          </a:prstGeom>
        </p:spPr>
      </p:pic>
      <p:sp>
        <p:nvSpPr>
          <p:cNvPr id="9" name="TextBox 8" descr="" title="">
            <a:extLst>
              <a:ext uri="{FF2B5EF4-FFF2-40B4-BE49-F238E27FC236}">
                <a16:creationId xmlns:a16="http://schemas.microsoft.com/office/drawing/2014/main" id="{1A389480-203E-FB36-0698-0CBA13D64288}"/>
              </a:ext>
            </a:extLst>
          </p:cNvPr>
          <p:cNvSpPr txBox="1"/>
          <p:nvPr/>
        </p:nvSpPr>
        <p:spPr>
          <a:xfrm>
            <a:off x="2164976" y="3653553"/>
            <a:ext cx="5340137" cy="1318502"/>
          </a:xfrm>
          <a:prstGeom prst="rect">
            <a:avLst/>
          </a:prstGeom>
          <a:noFill/>
        </p:spPr>
        <p:txBody>
          <a:bodyPr wrap="square">
            <a:spAutoFit/>
          </a:bodyPr>
          <a:lstStyle/>
          <a:p>
            <a:pPr marL="0" indent="0">
              <a:spcAft>
                <a:spcPts val="0"/>
              </a:spcAft>
              <a:buNone/>
            </a:pPr>
            <a:r>
              <a:rPr lang="en-US" sz="2400" b="1" dirty="0">
                <a:ea typeface="+mj-ea"/>
                <a:cs typeface="+mj-cs"/>
              </a:rPr>
              <a:t>Jess Osborne</a:t>
            </a:r>
          </a:p>
          <a:p>
            <a:pPr marL="0" indent="0">
              <a:lnSpc>
                <a:spcPct val="120000"/>
              </a:lnSpc>
              <a:buNone/>
            </a:pPr>
            <a:r>
              <a:rPr lang="en-US" sz="2400" dirty="0"/>
              <a:t>jessica.osborne@millernash.com</a:t>
            </a:r>
          </a:p>
          <a:p>
            <a:pPr marL="0" indent="0">
              <a:lnSpc>
                <a:spcPct val="120000"/>
              </a:lnSpc>
              <a:buNone/>
            </a:pPr>
            <a:r>
              <a:rPr lang="en-US" sz="2400" dirty="0"/>
              <a:t>503.205.2578</a:t>
            </a:r>
          </a:p>
        </p:txBody>
      </p:sp>
      <p:pic>
        <p:nvPicPr>
          <p:cNvPr id="11" name="Picture 10" descr="" title="">
            <a:extLst>
              <a:ext uri="{FF2B5EF4-FFF2-40B4-BE49-F238E27FC236}">
                <a16:creationId xmlns:a16="http://schemas.microsoft.com/office/drawing/2014/main" id="{A057A386-DA35-EB97-D983-E013A92230D7}"/>
              </a:ext>
            </a:extLst>
          </p:cNvPr>
          <p:cNvPicPr>
            <a:picLocks noChangeAspect="1"/>
          </p:cNvPicPr>
          <p:nvPr/>
        </p:nvPicPr>
        <p:blipFill>
          <a:blip r:embed="rId5"/>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3967314589"/>
      </p:ext>
    </p:extLst>
  </p:cSld>
  <p:clrMapOvr>
    <a:masterClrMapping/>
  </p:clrMapOvr>
</p:sld>
</file>

<file path=ppt/slides/slide2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CEF24E4B-C372-433D-A865-EE113A86B435}"/>
              </a:ext>
            </a:extLst>
          </p:cNvPr>
          <p:cNvSpPr>
            <a:spLocks noGrp="1"/>
          </p:cNvSpPr>
          <p:nvPr>
            <p:ph type="title"/>
          </p:nvPr>
        </p:nvSpPr>
        <p:spPr/>
        <p:txBody>
          <a:bodyPr/>
          <a:lstStyle/>
          <a:p>
            <a:r>
              <a:rPr lang="en-US" i="1" dirty="0">
                <a:solidFill>
                  <a:srgbClr val="862633"/>
                </a:solidFill>
              </a:rPr>
              <a:t>Groff: </a:t>
            </a:r>
            <a:r>
              <a:rPr lang="en-US" dirty="0">
                <a:solidFill>
                  <a:srgbClr val="862633"/>
                </a:solidFill>
              </a:rPr>
              <a:t>What Is </a:t>
            </a:r>
            <a:r>
              <a:rPr lang="en-US" i="1" dirty="0">
                <a:solidFill>
                  <a:srgbClr val="862633"/>
                </a:solidFill>
              </a:rPr>
              <a:t>“Substantial?”</a:t>
            </a:r>
            <a:endParaRPr lang="en-US" dirty="0">
              <a:solidFill>
                <a:srgbClr val="862633"/>
              </a:solidFill>
            </a:endParaRPr>
          </a:p>
        </p:txBody>
      </p:sp>
      <p:sp>
        <p:nvSpPr>
          <p:cNvPr id="3" name="Content Placeholder 2" descr="" title="">
            <a:extLst>
              <a:ext uri="{FF2B5EF4-FFF2-40B4-BE49-F238E27FC236}">
                <a16:creationId xmlns:a16="http://schemas.microsoft.com/office/drawing/2014/main" id="{DBA0C59B-3D91-4DDC-B0DF-1ECD98E888A5}"/>
              </a:ext>
            </a:extLst>
          </p:cNvPr>
          <p:cNvSpPr>
            <a:spLocks noGrp="1"/>
          </p:cNvSpPr>
          <p:nvPr>
            <p:ph idx="1"/>
          </p:nvPr>
        </p:nvSpPr>
        <p:spPr>
          <a:xfrm>
            <a:off x="242047" y="1712914"/>
            <a:ext cx="7873253" cy="4351338"/>
          </a:xfrm>
        </p:spPr>
        <p:txBody>
          <a:bodyPr>
            <a:normAutofit/>
          </a:bodyPr>
          <a:lstStyle/>
          <a:p>
            <a:r>
              <a:rPr lang="en-US" dirty="0"/>
              <a:t>The nature, size, and operating costs to the employer will be considered in determining the nature of the burden;</a:t>
            </a:r>
          </a:p>
          <a:p>
            <a:r>
              <a:rPr lang="en-US" dirty="0"/>
              <a:t>The impact on coworkers cannot be considered unless the employer can show that the impact affects the “conduct of the business.”</a:t>
            </a:r>
          </a:p>
          <a:p>
            <a:r>
              <a:rPr lang="en-US" dirty="0"/>
              <a:t>Employee unhappiness with the coworker’s religious practice also cannot be considered.</a:t>
            </a:r>
          </a:p>
        </p:txBody>
      </p:sp>
      <p:pic>
        <p:nvPicPr>
          <p:cNvPr id="4" name="Picture 3" descr="" title="">
            <a:extLst>
              <a:ext uri="{FF2B5EF4-FFF2-40B4-BE49-F238E27FC236}">
                <a16:creationId xmlns:a16="http://schemas.microsoft.com/office/drawing/2014/main" id="{E1DD878C-DDCA-C6D6-CBA7-B769EE956A62}"/>
              </a:ext>
            </a:extLst>
          </p:cNvPr>
          <p:cNvPicPr>
            <a:picLocks noChangeAspect="1"/>
          </p:cNvPicPr>
          <p:nvPr/>
        </p:nvPicPr>
        <p:blipFill>
          <a:blip r:embed="rId2"/>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2811861838"/>
      </p:ext>
    </p:extLst>
  </p:cSld>
  <p:clrMapOvr>
    <a:masterClrMapping/>
  </p:clrMapOvr>
</p:sld>
</file>

<file path=ppt/slides/slide2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FF688D6E-F386-4ACF-A0EA-CAC5154401F6}"/>
              </a:ext>
            </a:extLst>
          </p:cNvPr>
          <p:cNvSpPr>
            <a:spLocks noGrp="1"/>
          </p:cNvSpPr>
          <p:nvPr>
            <p:ph type="title"/>
          </p:nvPr>
        </p:nvSpPr>
        <p:spPr/>
        <p:txBody>
          <a:bodyPr/>
          <a:lstStyle/>
          <a:p>
            <a:r>
              <a:rPr lang="en-US" i="1" dirty="0">
                <a:solidFill>
                  <a:srgbClr val="862633"/>
                </a:solidFill>
              </a:rPr>
              <a:t>Groff: </a:t>
            </a:r>
            <a:r>
              <a:rPr lang="en-US" dirty="0">
                <a:solidFill>
                  <a:srgbClr val="862633"/>
                </a:solidFill>
              </a:rPr>
              <a:t>Now What</a:t>
            </a:r>
          </a:p>
        </p:txBody>
      </p:sp>
      <p:sp>
        <p:nvSpPr>
          <p:cNvPr id="3" name="Content Placeholder 2" descr="" title="">
            <a:extLst>
              <a:ext uri="{FF2B5EF4-FFF2-40B4-BE49-F238E27FC236}">
                <a16:creationId xmlns:a16="http://schemas.microsoft.com/office/drawing/2014/main" id="{1BB77856-FFAA-4B68-9D07-8F18F23A1979}"/>
              </a:ext>
            </a:extLst>
          </p:cNvPr>
          <p:cNvSpPr>
            <a:spLocks noGrp="1"/>
          </p:cNvSpPr>
          <p:nvPr>
            <p:ph idx="1"/>
          </p:nvPr>
        </p:nvSpPr>
        <p:spPr/>
        <p:txBody>
          <a:bodyPr/>
          <a:lstStyle/>
          <a:p>
            <a:r>
              <a:rPr lang="en-US" dirty="0"/>
              <a:t>Consider having accommodation processes for religion and disability that are similar in process, especially when contemplating an undue burden determination.</a:t>
            </a:r>
          </a:p>
          <a:p>
            <a:r>
              <a:rPr lang="en-US" dirty="0"/>
              <a:t>Engage the employee in an interactive process.</a:t>
            </a:r>
          </a:p>
          <a:p>
            <a:r>
              <a:rPr lang="en-US" dirty="0"/>
              <a:t>Without a determination of “substantial” costs or hardship to the employer, the religious accommodation must be granted.</a:t>
            </a:r>
          </a:p>
          <a:p>
            <a:endParaRPr lang="en-US" dirty="0"/>
          </a:p>
          <a:p>
            <a:endParaRPr lang="en-US" dirty="0"/>
          </a:p>
        </p:txBody>
      </p:sp>
      <p:pic>
        <p:nvPicPr>
          <p:cNvPr id="4" name="Picture 3" descr="" title="">
            <a:extLst>
              <a:ext uri="{FF2B5EF4-FFF2-40B4-BE49-F238E27FC236}">
                <a16:creationId xmlns:a16="http://schemas.microsoft.com/office/drawing/2014/main" id="{E08732DB-2610-DBA0-53B5-8CE6555F8389}"/>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3983707477"/>
      </p:ext>
    </p:extLst>
  </p:cSld>
  <p:clrMapOvr>
    <a:masterClrMapping/>
  </p:clrMapOvr>
</p:sld>
</file>

<file path=ppt/slides/slide2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B671AF3C-4649-2CDF-0220-CC96B2425000}"/>
              </a:ext>
            </a:extLst>
          </p:cNvPr>
          <p:cNvSpPr>
            <a:spLocks noGrp="1"/>
          </p:cNvSpPr>
          <p:nvPr>
            <p:ph type="title"/>
          </p:nvPr>
        </p:nvSpPr>
        <p:spPr/>
        <p:txBody>
          <a:bodyPr>
            <a:normAutofit/>
          </a:bodyPr>
          <a:lstStyle/>
          <a:p>
            <a:r>
              <a:rPr lang="en-US" sz="4400" i="1" dirty="0">
                <a:solidFill>
                  <a:srgbClr val="862633"/>
                </a:solidFill>
              </a:rPr>
              <a:t>Kennedy v. Bremerton School District, </a:t>
            </a:r>
            <a:r>
              <a:rPr lang="en-US" sz="4400" dirty="0">
                <a:solidFill>
                  <a:srgbClr val="862633"/>
                </a:solidFill>
              </a:rPr>
              <a:t>(S. Ct. June 22, 2022) </a:t>
            </a:r>
            <a:r>
              <a:rPr lang="en-US" sz="4400" i="1" dirty="0">
                <a:solidFill>
                  <a:srgbClr val="862633"/>
                </a:solidFill>
              </a:rPr>
              <a:t>	</a:t>
            </a:r>
            <a:endParaRPr lang="en-US" dirty="0">
              <a:solidFill>
                <a:srgbClr val="862633"/>
              </a:solidFill>
            </a:endParaRPr>
          </a:p>
        </p:txBody>
      </p:sp>
      <p:sp>
        <p:nvSpPr>
          <p:cNvPr id="3" name="Content Placeholder 2" descr="" title="">
            <a:extLst>
              <a:ext uri="{FF2B5EF4-FFF2-40B4-BE49-F238E27FC236}">
                <a16:creationId xmlns:a16="http://schemas.microsoft.com/office/drawing/2014/main" id="{A1B9FCD4-825C-0DF1-FF61-C362E5C2EDB9}"/>
              </a:ext>
            </a:extLst>
          </p:cNvPr>
          <p:cNvSpPr>
            <a:spLocks noGrp="1"/>
          </p:cNvSpPr>
          <p:nvPr>
            <p:ph idx="1"/>
          </p:nvPr>
        </p:nvSpPr>
        <p:spPr>
          <a:xfrm>
            <a:off x="242047" y="1744809"/>
            <a:ext cx="8159419" cy="4351338"/>
          </a:xfrm>
        </p:spPr>
        <p:txBody>
          <a:bodyPr>
            <a:normAutofit/>
          </a:bodyPr>
          <a:lstStyle/>
          <a:p>
            <a:pPr>
              <a:lnSpc>
                <a:spcPct val="100000"/>
              </a:lnSpc>
              <a:spcBef>
                <a:spcPts val="0"/>
              </a:spcBef>
              <a:spcAft>
                <a:spcPts val="1200"/>
              </a:spcAft>
            </a:pPr>
            <a:r>
              <a:rPr lang="en-US" sz="2300" dirty="0"/>
              <a:t>A Bremerton, Washington School District high school football coach alleged that his rights were violated under the First Amendment and Title VII because he was prohibited from praying at the conclusion of football games, in the center of the field, where he was often surrounded by players, students, and members of the community.</a:t>
            </a:r>
          </a:p>
          <a:p>
            <a:pPr>
              <a:lnSpc>
                <a:spcPct val="100000"/>
              </a:lnSpc>
              <a:spcBef>
                <a:spcPts val="0"/>
              </a:spcBef>
              <a:spcAft>
                <a:spcPts val="1200"/>
              </a:spcAft>
            </a:pPr>
            <a:r>
              <a:rPr lang="en-US" sz="2300" dirty="0"/>
              <a:t>The District contended that his actions were not merely personal but disruptive, parents had complained about students feeling coerced to join in, and allowing the conduct would been a violation of the Establishment Clause.</a:t>
            </a:r>
          </a:p>
          <a:p>
            <a:pPr>
              <a:spcBef>
                <a:spcPts val="0"/>
              </a:spcBef>
              <a:spcAft>
                <a:spcPts val="1200"/>
              </a:spcAft>
            </a:pPr>
            <a:endParaRPr lang="en-US" sz="2300" dirty="0"/>
          </a:p>
        </p:txBody>
      </p:sp>
      <p:pic>
        <p:nvPicPr>
          <p:cNvPr id="7" name="Picture 6" descr="" title="">
            <a:extLst>
              <a:ext uri="{FF2B5EF4-FFF2-40B4-BE49-F238E27FC236}">
                <a16:creationId xmlns:a16="http://schemas.microsoft.com/office/drawing/2014/main" id="{DDEBAF19-561C-4AA1-4046-4673E4A48493}"/>
              </a:ext>
            </a:extLst>
          </p:cNvPr>
          <p:cNvPicPr>
            <a:picLocks noChangeAspect="1"/>
          </p:cNvPicPr>
          <p:nvPr/>
        </p:nvPicPr>
        <p:blipFill>
          <a:blip r:embed="rId3"/>
          <a:stretch>
            <a:fillRect/>
          </a:stretch>
        </p:blipFill>
        <p:spPr>
          <a:xfrm rot="18441117">
            <a:off x="7334160" y="205574"/>
            <a:ext cx="1644663" cy="1644663"/>
          </a:xfrm>
          <a:prstGeom prst="rect">
            <a:avLst/>
          </a:prstGeom>
        </p:spPr>
      </p:pic>
      <p:pic>
        <p:nvPicPr>
          <p:cNvPr id="5" name="Picture 4" descr="" title="">
            <a:extLst>
              <a:ext uri="{FF2B5EF4-FFF2-40B4-BE49-F238E27FC236}">
                <a16:creationId xmlns:a16="http://schemas.microsoft.com/office/drawing/2014/main" id="{F71F7F45-9154-107B-7C99-D34E28BF88EB}"/>
              </a:ext>
            </a:extLst>
          </p:cNvPr>
          <p:cNvPicPr>
            <a:picLocks noChangeAspect="1"/>
          </p:cNvPicPr>
          <p:nvPr/>
        </p:nvPicPr>
        <p:blipFill>
          <a:blip r:embed="rId4"/>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2097031110"/>
      </p:ext>
    </p:extLst>
  </p:cSld>
  <p:clrMapOvr>
    <a:masterClrMapping/>
  </p:clrMapOvr>
</p:sld>
</file>

<file path=ppt/slides/slide2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36378399-765C-7DA5-40A1-1B243DD1E3C3}"/>
              </a:ext>
            </a:extLst>
          </p:cNvPr>
          <p:cNvSpPr>
            <a:spLocks noGrp="1"/>
          </p:cNvSpPr>
          <p:nvPr>
            <p:ph type="title"/>
          </p:nvPr>
        </p:nvSpPr>
        <p:spPr/>
        <p:txBody>
          <a:bodyPr/>
          <a:lstStyle/>
          <a:p>
            <a:r>
              <a:rPr lang="en-US" sz="4400" i="1" dirty="0">
                <a:solidFill>
                  <a:srgbClr val="862633"/>
                </a:solidFill>
              </a:rPr>
              <a:t>Kennedy: </a:t>
            </a:r>
            <a:r>
              <a:rPr lang="en-US" sz="4400" dirty="0">
                <a:solidFill>
                  <a:srgbClr val="862633"/>
                </a:solidFill>
              </a:rPr>
              <a:t>The</a:t>
            </a:r>
            <a:r>
              <a:rPr lang="en-US" sz="4400" i="1" dirty="0">
                <a:solidFill>
                  <a:srgbClr val="862633"/>
                </a:solidFill>
              </a:rPr>
              <a:t> </a:t>
            </a:r>
            <a:r>
              <a:rPr lang="en-US" sz="4400" dirty="0">
                <a:solidFill>
                  <a:srgbClr val="862633"/>
                </a:solidFill>
              </a:rPr>
              <a:t>Decision</a:t>
            </a:r>
            <a:r>
              <a:rPr lang="en-US" sz="4400" i="1" dirty="0">
                <a:solidFill>
                  <a:srgbClr val="862633"/>
                </a:solidFill>
              </a:rPr>
              <a:t>	</a:t>
            </a:r>
            <a:endParaRPr lang="en-US" dirty="0">
              <a:solidFill>
                <a:srgbClr val="862633"/>
              </a:solidFill>
            </a:endParaRPr>
          </a:p>
        </p:txBody>
      </p:sp>
      <p:sp>
        <p:nvSpPr>
          <p:cNvPr id="3" name="Content Placeholder 2" descr="" title="">
            <a:extLst>
              <a:ext uri="{FF2B5EF4-FFF2-40B4-BE49-F238E27FC236}">
                <a16:creationId xmlns:a16="http://schemas.microsoft.com/office/drawing/2014/main" id="{2E4FBC4D-C6C0-77AF-6664-7A27654CE160}"/>
              </a:ext>
            </a:extLst>
          </p:cNvPr>
          <p:cNvSpPr>
            <a:spLocks noGrp="1"/>
          </p:cNvSpPr>
          <p:nvPr>
            <p:ph idx="1"/>
          </p:nvPr>
        </p:nvSpPr>
        <p:spPr>
          <a:xfrm>
            <a:off x="242047" y="1603282"/>
            <a:ext cx="8152654" cy="4351338"/>
          </a:xfrm>
        </p:spPr>
        <p:txBody>
          <a:bodyPr>
            <a:noAutofit/>
          </a:bodyPr>
          <a:lstStyle/>
          <a:p>
            <a:pPr>
              <a:lnSpc>
                <a:spcPct val="100000"/>
              </a:lnSpc>
              <a:spcBef>
                <a:spcPts val="0"/>
              </a:spcBef>
              <a:spcAft>
                <a:spcPts val="1200"/>
              </a:spcAft>
            </a:pPr>
            <a:r>
              <a:rPr lang="en-US" sz="2600" dirty="0"/>
              <a:t>SCOTUS viewed the facts remarkably different than the lower courts and held that the burden on the employee’s right to personal prayer under Free Exercise and Free Speech Clauses could not be justified on ground prohibiting his activity was essential to avoid an Establishment Clause violation.</a:t>
            </a:r>
          </a:p>
          <a:p>
            <a:pPr>
              <a:lnSpc>
                <a:spcPct val="100000"/>
              </a:lnSpc>
              <a:spcBef>
                <a:spcPts val="0"/>
              </a:spcBef>
              <a:spcAft>
                <a:spcPts val="1200"/>
              </a:spcAft>
            </a:pPr>
            <a:r>
              <a:rPr lang="en-US" sz="2600" dirty="0"/>
              <a:t>In doing so, it rejected established precedent and created a new standard of analysis for when a public employee’s personal religious speech may be curtailed due to potential for it to be seen as government endorsement of a particular religion.  </a:t>
            </a:r>
            <a:endParaRPr kumimoji="0" lang="en-US" sz="2600" b="0" i="0" u="none" strike="noStrike" kern="1200" cap="none" spc="0" normalizeH="0" baseline="0" noProof="0" dirty="0">
              <a:ln>
                <a:noFill/>
              </a:ln>
              <a:solidFill>
                <a:prstClr val="black"/>
              </a:solidFill>
              <a:effectLst/>
              <a:uLnTx/>
              <a:uFillTx/>
              <a:ea typeface="+mn-ea"/>
              <a:cs typeface="+mn-cs"/>
            </a:endParaRPr>
          </a:p>
          <a:p>
            <a:pPr>
              <a:lnSpc>
                <a:spcPct val="100000"/>
              </a:lnSpc>
              <a:spcBef>
                <a:spcPts val="0"/>
              </a:spcBef>
              <a:spcAft>
                <a:spcPts val="1200"/>
              </a:spcAft>
            </a:pPr>
            <a:endParaRPr lang="en-US" sz="2350" dirty="0"/>
          </a:p>
        </p:txBody>
      </p:sp>
      <p:pic>
        <p:nvPicPr>
          <p:cNvPr id="6" name="Picture 5" descr="" title="">
            <a:extLst>
              <a:ext uri="{FF2B5EF4-FFF2-40B4-BE49-F238E27FC236}">
                <a16:creationId xmlns:a16="http://schemas.microsoft.com/office/drawing/2014/main" id="{DAF343E8-F199-0C4C-4240-83198E1324D4}"/>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2525293989"/>
      </p:ext>
    </p:extLst>
  </p:cSld>
  <p:clrMapOvr>
    <a:masterClrMapping/>
  </p:clrMapOvr>
</p:sld>
</file>

<file path=ppt/slides/slide2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81638CCD-112A-8B70-7F43-8A083874FD6A}"/>
              </a:ext>
            </a:extLst>
          </p:cNvPr>
          <p:cNvSpPr>
            <a:spLocks noGrp="1"/>
          </p:cNvSpPr>
          <p:nvPr>
            <p:ph type="title"/>
          </p:nvPr>
        </p:nvSpPr>
        <p:spPr/>
        <p:txBody>
          <a:bodyPr/>
          <a:lstStyle/>
          <a:p>
            <a:r>
              <a:rPr lang="en-US" i="1" dirty="0">
                <a:solidFill>
                  <a:srgbClr val="862633"/>
                </a:solidFill>
              </a:rPr>
              <a:t>Kennedy: </a:t>
            </a:r>
            <a:r>
              <a:rPr lang="en-US" sz="4400" dirty="0">
                <a:solidFill>
                  <a:srgbClr val="862633"/>
                </a:solidFill>
              </a:rPr>
              <a:t>Now What</a:t>
            </a:r>
            <a:r>
              <a:rPr lang="en-US" dirty="0">
                <a:solidFill>
                  <a:srgbClr val="862633"/>
                </a:solidFill>
              </a:rPr>
              <a:t>?</a:t>
            </a:r>
          </a:p>
        </p:txBody>
      </p:sp>
      <p:sp>
        <p:nvSpPr>
          <p:cNvPr id="3" name="Content Placeholder 2" descr="" title="">
            <a:extLst>
              <a:ext uri="{FF2B5EF4-FFF2-40B4-BE49-F238E27FC236}">
                <a16:creationId xmlns:a16="http://schemas.microsoft.com/office/drawing/2014/main" id="{6459C7B0-AB23-A1C8-8528-FA246C82D16D}"/>
              </a:ext>
            </a:extLst>
          </p:cNvPr>
          <p:cNvSpPr>
            <a:spLocks noGrp="1"/>
          </p:cNvSpPr>
          <p:nvPr>
            <p:ph idx="1"/>
          </p:nvPr>
        </p:nvSpPr>
        <p:spPr>
          <a:xfrm>
            <a:off x="242047" y="1900719"/>
            <a:ext cx="8273303" cy="4664897"/>
          </a:xfrm>
        </p:spPr>
        <p:txBody>
          <a:bodyPr/>
          <a:lstStyle/>
          <a:p>
            <a:pPr marL="285750" indent="-285750">
              <a:buFont typeface="Arial" panose="020B0604020202020204" pitchFamily="34" charset="0"/>
              <a:buChar char="•"/>
            </a:pPr>
            <a:r>
              <a:rPr lang="en-US" sz="2800" dirty="0">
                <a:solidFill>
                  <a:prstClr val="black"/>
                </a:solidFill>
                <a:latin typeface="Calibri" panose="020F0502020204030204"/>
              </a:rPr>
              <a:t>The Court determined that “endorsement” must be evaluated in reference to “historical practices and understandings.”</a:t>
            </a:r>
          </a:p>
          <a:p>
            <a:pPr marL="285750" indent="-285750">
              <a:buFont typeface="Arial" panose="020B0604020202020204" pitchFamily="34" charset="0"/>
              <a:buChar char="•"/>
            </a:pPr>
            <a:r>
              <a:rPr lang="en-US" sz="2800" dirty="0"/>
              <a:t>Now, if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 public entity </a:t>
            </a:r>
            <a:r>
              <a:rPr lang="en-US" sz="2800" dirty="0">
                <a:solidFill>
                  <a:prstClr val="black"/>
                </a:solidFill>
                <a:latin typeface="Calibri" panose="020F0502020204030204"/>
              </a:rPr>
              <a:t>is contemplating taking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action against an employee’s religious activity, it likely needs to be able to show how the action </a:t>
            </a:r>
            <a:r>
              <a:rPr kumimoji="0" lang="en-US" sz="2800" b="0" i="0" strike="noStrike" kern="1200" cap="none" spc="0" normalizeH="0" baseline="0" noProof="0" dirty="0">
                <a:ln>
                  <a:noFill/>
                </a:ln>
                <a:solidFill>
                  <a:prstClr val="black"/>
                </a:solidFill>
                <a:effectLst/>
                <a:uLnTx/>
                <a:uFillTx/>
                <a:latin typeface="Calibri" panose="020F0502020204030204"/>
                <a:ea typeface="+mn-ea"/>
                <a:cs typeface="+mn-cs"/>
              </a:rPr>
              <a:t>actually coerces others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or undertake a deep dive on what else might be a historical practice or understanding that might relate to the situation.</a:t>
            </a:r>
            <a:endParaRPr lang="en-US" sz="2800" dirty="0"/>
          </a:p>
        </p:txBody>
      </p:sp>
      <p:pic>
        <p:nvPicPr>
          <p:cNvPr id="4" name="Picture 3" descr="" title="">
            <a:extLst>
              <a:ext uri="{FF2B5EF4-FFF2-40B4-BE49-F238E27FC236}">
                <a16:creationId xmlns:a16="http://schemas.microsoft.com/office/drawing/2014/main" id="{B3448405-EEA3-91B4-92DA-2BC50E1EDDD3}"/>
              </a:ext>
            </a:extLst>
          </p:cNvPr>
          <p:cNvPicPr>
            <a:picLocks noChangeAspect="1"/>
          </p:cNvPicPr>
          <p:nvPr/>
        </p:nvPicPr>
        <p:blipFill>
          <a:blip r:embed="rId3"/>
          <a:stretch>
            <a:fillRect/>
          </a:stretch>
        </p:blipFill>
        <p:spPr>
          <a:xfrm>
            <a:off x="6927572" y="6184237"/>
            <a:ext cx="1378797" cy="429660"/>
          </a:xfrm>
          <a:prstGeom prst="rect">
            <a:avLst/>
          </a:prstGeom>
        </p:spPr>
      </p:pic>
      <p:pic>
        <p:nvPicPr>
          <p:cNvPr id="5" name="Picture 4" descr="" title="">
            <a:extLst>
              <a:ext uri="{FF2B5EF4-FFF2-40B4-BE49-F238E27FC236}">
                <a16:creationId xmlns:a16="http://schemas.microsoft.com/office/drawing/2014/main" id="{AC2D27BF-A279-A738-24BF-886B86173FD2}"/>
              </a:ext>
            </a:extLst>
          </p:cNvPr>
          <p:cNvPicPr>
            <a:picLocks noChangeAspect="1"/>
          </p:cNvPicPr>
          <p:nvPr/>
        </p:nvPicPr>
        <p:blipFill>
          <a:blip r:embed="rId4"/>
          <a:stretch>
            <a:fillRect/>
          </a:stretch>
        </p:blipFill>
        <p:spPr>
          <a:xfrm>
            <a:off x="5430874" y="244103"/>
            <a:ext cx="2993395" cy="1670449"/>
          </a:xfrm>
          <a:prstGeom prst="rect">
            <a:avLst/>
          </a:prstGeom>
        </p:spPr>
      </p:pic>
    </p:spTree>
    <p:extLst>
      <p:ext uri="{BB962C8B-B14F-4D97-AF65-F5344CB8AC3E}">
        <p14:creationId xmlns:p14="http://schemas.microsoft.com/office/powerpoint/2010/main" val="3011101218"/>
      </p:ext>
    </p:extLst>
  </p:cSld>
  <p:clrMapOvr>
    <a:masterClrMapping/>
  </p:clrMapOvr>
</p:sld>
</file>

<file path=ppt/slides/slide2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ABA0FF1D-853F-5219-9A2E-2C7C3A8541AD}"/>
              </a:ext>
            </a:extLst>
          </p:cNvPr>
          <p:cNvSpPr>
            <a:spLocks noGrp="1"/>
          </p:cNvSpPr>
          <p:nvPr>
            <p:ph type="title"/>
          </p:nvPr>
        </p:nvSpPr>
        <p:spPr/>
        <p:txBody>
          <a:bodyPr/>
          <a:lstStyle/>
          <a:p>
            <a:r>
              <a:rPr lang="en-US" i="1" dirty="0">
                <a:solidFill>
                  <a:srgbClr val="862633"/>
                </a:solidFill>
                <a:ea typeface="+mn-ea"/>
                <a:cs typeface="+mn-cs"/>
              </a:rPr>
              <a:t>Kennedy: </a:t>
            </a:r>
            <a:r>
              <a:rPr kumimoji="0" lang="en-US" sz="4400" i="0" u="none" strike="noStrike" kern="1200" cap="none" spc="0" normalizeH="0" baseline="0" noProof="0" dirty="0">
                <a:ln>
                  <a:noFill/>
                </a:ln>
                <a:solidFill>
                  <a:srgbClr val="862633"/>
                </a:solidFill>
                <a:effectLst/>
                <a:uLnTx/>
                <a:uFillTx/>
                <a:ea typeface="+mn-ea"/>
                <a:cs typeface="+mn-cs"/>
              </a:rPr>
              <a:t>Now What?</a:t>
            </a:r>
            <a:endParaRPr lang="en-US" dirty="0">
              <a:solidFill>
                <a:srgbClr val="862633"/>
              </a:solidFill>
            </a:endParaRPr>
          </a:p>
        </p:txBody>
      </p:sp>
      <p:sp>
        <p:nvSpPr>
          <p:cNvPr id="3" name="Content Placeholder 2" descr="" title="">
            <a:extLst>
              <a:ext uri="{FF2B5EF4-FFF2-40B4-BE49-F238E27FC236}">
                <a16:creationId xmlns:a16="http://schemas.microsoft.com/office/drawing/2014/main" id="{2D6EF6B0-DEB4-FC48-D059-291113C77386}"/>
              </a:ext>
            </a:extLst>
          </p:cNvPr>
          <p:cNvSpPr>
            <a:spLocks noGrp="1"/>
          </p:cNvSpPr>
          <p:nvPr>
            <p:ph idx="1"/>
          </p:nvPr>
        </p:nvSpPr>
        <p:spPr>
          <a:xfrm>
            <a:off x="242048" y="1825625"/>
            <a:ext cx="8064322" cy="4351338"/>
          </a:xfrm>
        </p:spPr>
        <p:txBody>
          <a:bodyPr>
            <a:normAutofit fontScale="92500" lnSpcReduction="10000"/>
          </a:bodyPr>
          <a:lstStyle/>
          <a:p>
            <a:pPr marL="283464" lvl="1" indent="-283464">
              <a:lnSpc>
                <a:spcPct val="100000"/>
              </a:lnSpc>
              <a:spcBef>
                <a:spcPts val="0"/>
              </a:spcBef>
              <a:spcAft>
                <a:spcPts val="1200"/>
              </a:spcAft>
            </a:pPr>
            <a:r>
              <a:rPr lang="en-US" sz="2800" dirty="0"/>
              <a:t>The case also illustrated that the Court is on the watch for hostility to speech simply because it is religious and is prepared to recognize heightened protections for religious speech, suggesting such speech has “double protection” under the First Amendment. </a:t>
            </a:r>
          </a:p>
          <a:p>
            <a:pPr marL="283464" lvl="1" indent="-283464">
              <a:lnSpc>
                <a:spcPct val="100000"/>
              </a:lnSpc>
              <a:spcBef>
                <a:spcPts val="0"/>
              </a:spcBef>
              <a:spcAft>
                <a:spcPts val="1200"/>
              </a:spcAft>
            </a:pPr>
            <a:r>
              <a:rPr lang="en-US" sz="2800" dirty="0">
                <a:solidFill>
                  <a:prstClr val="black"/>
                </a:solidFill>
                <a:latin typeface="Calibri" panose="020F0502020204030204"/>
              </a:rPr>
              <a:t>To mitigate risks, public employers should review and update applicable policies, and c</a:t>
            </a:r>
            <a:r>
              <a:rPr lang="en-US" sz="2800" dirty="0">
                <a:solidFill>
                  <a:prstClr val="black"/>
                </a:solidFill>
              </a:rPr>
              <a:t>onsider additional training to ensure that their actions align with the changing and nuanced standards when addressing employee religious issues.</a:t>
            </a:r>
            <a:endParaRPr lang="en-US" sz="2800" dirty="0">
              <a:solidFill>
                <a:prstClr val="black"/>
              </a:solidFill>
              <a:latin typeface="Calibri" panose="020F0502020204030204"/>
            </a:endParaRPr>
          </a:p>
          <a:p>
            <a:pPr marL="283464" indent="-283464">
              <a:spcBef>
                <a:spcPts val="0"/>
              </a:spcBef>
              <a:spcAft>
                <a:spcPts val="1200"/>
              </a:spcAft>
            </a:pPr>
            <a:endParaRPr lang="en-US" sz="2400" dirty="0"/>
          </a:p>
        </p:txBody>
      </p:sp>
      <p:pic>
        <p:nvPicPr>
          <p:cNvPr id="5" name="Picture 4" descr="" title="">
            <a:extLst>
              <a:ext uri="{FF2B5EF4-FFF2-40B4-BE49-F238E27FC236}">
                <a16:creationId xmlns:a16="http://schemas.microsoft.com/office/drawing/2014/main" id="{776EE3B5-4610-23BA-4D0D-218DC66C7BEF}"/>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2002259384"/>
      </p:ext>
    </p:extLst>
  </p:cSld>
  <p:clrMapOvr>
    <a:masterClrMapping/>
  </p:clrMapOvr>
</p:sld>
</file>

<file path=ppt/slides/slide2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7BB059FD-E31D-49C9-A7DC-370F1A5C992B}"/>
              </a:ext>
            </a:extLst>
          </p:cNvPr>
          <p:cNvSpPr>
            <a:spLocks noGrp="1"/>
          </p:cNvSpPr>
          <p:nvPr>
            <p:ph type="title"/>
          </p:nvPr>
        </p:nvSpPr>
        <p:spPr/>
        <p:txBody>
          <a:bodyPr>
            <a:normAutofit/>
          </a:bodyPr>
          <a:lstStyle/>
          <a:p>
            <a:r>
              <a:rPr lang="en-US" i="1" dirty="0">
                <a:solidFill>
                  <a:srgbClr val="862633"/>
                </a:solidFill>
              </a:rPr>
              <a:t>Helix Energy Solutions Group, Inc. v. Hewitt </a:t>
            </a:r>
            <a:r>
              <a:rPr lang="en-US" dirty="0">
                <a:solidFill>
                  <a:srgbClr val="862633"/>
                </a:solidFill>
              </a:rPr>
              <a:t>(S. Ct. February 22, 2023)</a:t>
            </a:r>
            <a:endParaRPr lang="en-US" i="1" dirty="0">
              <a:solidFill>
                <a:srgbClr val="862633"/>
              </a:solidFill>
            </a:endParaRPr>
          </a:p>
        </p:txBody>
      </p:sp>
      <p:sp>
        <p:nvSpPr>
          <p:cNvPr id="3" name="Content Placeholder 2" descr="" title="">
            <a:extLst>
              <a:ext uri="{FF2B5EF4-FFF2-40B4-BE49-F238E27FC236}">
                <a16:creationId xmlns:a16="http://schemas.microsoft.com/office/drawing/2014/main" id="{7C285585-7F76-4972-853C-B976CD803CC2}"/>
              </a:ext>
            </a:extLst>
          </p:cNvPr>
          <p:cNvSpPr>
            <a:spLocks noGrp="1"/>
          </p:cNvSpPr>
          <p:nvPr>
            <p:ph idx="1"/>
          </p:nvPr>
        </p:nvSpPr>
        <p:spPr/>
        <p:txBody>
          <a:bodyPr>
            <a:normAutofit lnSpcReduction="10000"/>
          </a:bodyPr>
          <a:lstStyle/>
          <a:p>
            <a:r>
              <a:rPr lang="en-US" dirty="0"/>
              <a:t>Hewitt worked as a supervisor on an offshore oil rig, working an average of 84 hours per week. He made over $200,000 annually but was paid on a daily rate, with no overtime. </a:t>
            </a:r>
          </a:p>
          <a:p>
            <a:r>
              <a:rPr lang="en-US" dirty="0"/>
              <a:t>He sued his employer asserting he did not qualify for the exemption because he wasn’t paid on a salary basis. </a:t>
            </a:r>
          </a:p>
          <a:p>
            <a:r>
              <a:rPr lang="en-US" dirty="0"/>
              <a:t>The employer asserted that Hewitt fell within the "bona fide executive" exception to overtime requirements under the FLSA and that he was paid on a salary basis. </a:t>
            </a:r>
          </a:p>
        </p:txBody>
      </p:sp>
      <p:pic>
        <p:nvPicPr>
          <p:cNvPr id="5" name="Picture 4" descr="" title="">
            <a:extLst>
              <a:ext uri="{FF2B5EF4-FFF2-40B4-BE49-F238E27FC236}">
                <a16:creationId xmlns:a16="http://schemas.microsoft.com/office/drawing/2014/main" id="{C32EF10F-98A5-FE3C-4809-4A72A08D7E79}"/>
              </a:ext>
            </a:extLst>
          </p:cNvPr>
          <p:cNvPicPr>
            <a:picLocks noChangeAspect="1"/>
          </p:cNvPicPr>
          <p:nvPr/>
        </p:nvPicPr>
        <p:blipFill>
          <a:blip r:embed="rId2"/>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3191401053"/>
      </p:ext>
    </p:extLst>
  </p:cSld>
  <p:clrMapOvr>
    <a:masterClrMapping/>
  </p:clrMapOvr>
</p:sld>
</file>

<file path=ppt/slides/slide2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7BB059FD-E31D-49C9-A7DC-370F1A5C992B}"/>
              </a:ext>
            </a:extLst>
          </p:cNvPr>
          <p:cNvSpPr>
            <a:spLocks noGrp="1"/>
          </p:cNvSpPr>
          <p:nvPr>
            <p:ph type="title"/>
          </p:nvPr>
        </p:nvSpPr>
        <p:spPr/>
        <p:txBody>
          <a:bodyPr>
            <a:normAutofit/>
          </a:bodyPr>
          <a:lstStyle/>
          <a:p>
            <a:r>
              <a:rPr lang="en-US" i="1" dirty="0">
                <a:solidFill>
                  <a:srgbClr val="862633"/>
                </a:solidFill>
              </a:rPr>
              <a:t>Hewitt: </a:t>
            </a:r>
            <a:r>
              <a:rPr lang="en-US" dirty="0">
                <a:solidFill>
                  <a:srgbClr val="862633"/>
                </a:solidFill>
              </a:rPr>
              <a:t>The Decision</a:t>
            </a:r>
          </a:p>
        </p:txBody>
      </p:sp>
      <p:sp>
        <p:nvSpPr>
          <p:cNvPr id="3" name="Content Placeholder 2" descr="" title="">
            <a:extLst>
              <a:ext uri="{FF2B5EF4-FFF2-40B4-BE49-F238E27FC236}">
                <a16:creationId xmlns:a16="http://schemas.microsoft.com/office/drawing/2014/main" id="{7C285585-7F76-4972-853C-B976CD803CC2}"/>
              </a:ext>
            </a:extLst>
          </p:cNvPr>
          <p:cNvSpPr>
            <a:spLocks noGrp="1"/>
          </p:cNvSpPr>
          <p:nvPr>
            <p:ph idx="1"/>
          </p:nvPr>
        </p:nvSpPr>
        <p:spPr/>
        <p:txBody>
          <a:bodyPr>
            <a:normAutofit/>
          </a:bodyPr>
          <a:lstStyle/>
          <a:p>
            <a:r>
              <a:rPr lang="en-US" dirty="0"/>
              <a:t>The "bona fide executive" exception only applies to employees paid by the week or longer, and whenever an employee works at all in a week, they must get paid their predetermined full salary for that week. This requirement was not met with Hewitt who, as a daily-rate worker, was paid by the day. The plain language of the applicable regulation, Sec. 541.602(a), excluded daily-rate workers from the "bona fide executive" exception, entitling them to overtime. </a:t>
            </a:r>
          </a:p>
        </p:txBody>
      </p:sp>
      <p:pic>
        <p:nvPicPr>
          <p:cNvPr id="5" name="Picture 4" descr="" title="">
            <a:extLst>
              <a:ext uri="{FF2B5EF4-FFF2-40B4-BE49-F238E27FC236}">
                <a16:creationId xmlns:a16="http://schemas.microsoft.com/office/drawing/2014/main" id="{C32EF10F-98A5-FE3C-4809-4A72A08D7E79}"/>
              </a:ext>
            </a:extLst>
          </p:cNvPr>
          <p:cNvPicPr>
            <a:picLocks noChangeAspect="1"/>
          </p:cNvPicPr>
          <p:nvPr/>
        </p:nvPicPr>
        <p:blipFill>
          <a:blip r:embed="rId2"/>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3717244140"/>
      </p:ext>
    </p:extLst>
  </p:cSld>
  <p:clrMapOvr>
    <a:masterClrMapping/>
  </p:clrMapOvr>
</p:sld>
</file>

<file path=ppt/slides/slide2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7BB059FD-E31D-49C9-A7DC-370F1A5C992B}"/>
              </a:ext>
            </a:extLst>
          </p:cNvPr>
          <p:cNvSpPr>
            <a:spLocks noGrp="1"/>
          </p:cNvSpPr>
          <p:nvPr>
            <p:ph type="title"/>
          </p:nvPr>
        </p:nvSpPr>
        <p:spPr/>
        <p:txBody>
          <a:bodyPr>
            <a:normAutofit/>
          </a:bodyPr>
          <a:lstStyle/>
          <a:p>
            <a:r>
              <a:rPr lang="en-US" i="1" dirty="0">
                <a:solidFill>
                  <a:srgbClr val="862633"/>
                </a:solidFill>
              </a:rPr>
              <a:t>Hewitt: </a:t>
            </a:r>
            <a:r>
              <a:rPr lang="en-US" dirty="0">
                <a:solidFill>
                  <a:srgbClr val="862633"/>
                </a:solidFill>
              </a:rPr>
              <a:t>The Decision</a:t>
            </a:r>
          </a:p>
        </p:txBody>
      </p:sp>
      <p:sp>
        <p:nvSpPr>
          <p:cNvPr id="3" name="Content Placeholder 2" descr="" title="">
            <a:extLst>
              <a:ext uri="{FF2B5EF4-FFF2-40B4-BE49-F238E27FC236}">
                <a16:creationId xmlns:a16="http://schemas.microsoft.com/office/drawing/2014/main" id="{7C285585-7F76-4972-853C-B976CD803CC2}"/>
              </a:ext>
            </a:extLst>
          </p:cNvPr>
          <p:cNvSpPr>
            <a:spLocks noGrp="1"/>
          </p:cNvSpPr>
          <p:nvPr>
            <p:ph idx="1"/>
          </p:nvPr>
        </p:nvSpPr>
        <p:spPr/>
        <p:txBody>
          <a:bodyPr>
            <a:normAutofit/>
          </a:bodyPr>
          <a:lstStyle/>
          <a:p>
            <a:r>
              <a:rPr lang="en-US" dirty="0"/>
              <a:t>The "bona fide executive" and “highly compensated employee” exception to the overtime requirement only applies to employees paid by the week or longer.</a:t>
            </a:r>
          </a:p>
          <a:p>
            <a:r>
              <a:rPr lang="en-US" dirty="0"/>
              <a:t>This requirement was not met with Hewitt who, as a daily-rate worker, was paid by the day. The plain language of the applicable regulation, Sec. 541.602(a), excluded daily-rate workers from the "bona fide executive" exception, entitling them to overtime. </a:t>
            </a:r>
          </a:p>
        </p:txBody>
      </p:sp>
      <p:pic>
        <p:nvPicPr>
          <p:cNvPr id="5" name="Picture 4" descr="" title="">
            <a:extLst>
              <a:ext uri="{FF2B5EF4-FFF2-40B4-BE49-F238E27FC236}">
                <a16:creationId xmlns:a16="http://schemas.microsoft.com/office/drawing/2014/main" id="{C32EF10F-98A5-FE3C-4809-4A72A08D7E79}"/>
              </a:ext>
            </a:extLst>
          </p:cNvPr>
          <p:cNvPicPr>
            <a:picLocks noChangeAspect="1"/>
          </p:cNvPicPr>
          <p:nvPr/>
        </p:nvPicPr>
        <p:blipFill>
          <a:blip r:embed="rId2"/>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3154752201"/>
      </p:ext>
    </p:extLst>
  </p:cSld>
  <p:clrMapOvr>
    <a:masterClrMapping/>
  </p:clrMapOvr>
</p:sld>
</file>

<file path=ppt/slides/slide2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846B811F-B8E8-4246-B3A4-10B97344D68E}"/>
              </a:ext>
            </a:extLst>
          </p:cNvPr>
          <p:cNvSpPr>
            <a:spLocks noGrp="1"/>
          </p:cNvSpPr>
          <p:nvPr>
            <p:ph type="title"/>
          </p:nvPr>
        </p:nvSpPr>
        <p:spPr/>
        <p:txBody>
          <a:bodyPr/>
          <a:lstStyle/>
          <a:p>
            <a:r>
              <a:rPr lang="en-US" i="1" dirty="0">
                <a:solidFill>
                  <a:srgbClr val="862633"/>
                </a:solidFill>
              </a:rPr>
              <a:t>Hewitt: </a:t>
            </a:r>
            <a:r>
              <a:rPr lang="en-US" dirty="0">
                <a:solidFill>
                  <a:srgbClr val="862633"/>
                </a:solidFill>
              </a:rPr>
              <a:t>Now What? </a:t>
            </a:r>
            <a:endParaRPr lang="en-US" dirty="0"/>
          </a:p>
        </p:txBody>
      </p:sp>
      <p:sp>
        <p:nvSpPr>
          <p:cNvPr id="3" name="Content Placeholder 2" descr="" title="">
            <a:extLst>
              <a:ext uri="{FF2B5EF4-FFF2-40B4-BE49-F238E27FC236}">
                <a16:creationId xmlns:a16="http://schemas.microsoft.com/office/drawing/2014/main" id="{EC558E96-29CA-4330-8F81-1AB7C6193593}"/>
              </a:ext>
            </a:extLst>
          </p:cNvPr>
          <p:cNvSpPr>
            <a:spLocks noGrp="1"/>
          </p:cNvSpPr>
          <p:nvPr>
            <p:ph idx="1"/>
          </p:nvPr>
        </p:nvSpPr>
        <p:spPr>
          <a:xfrm>
            <a:off x="293417" y="1933113"/>
            <a:ext cx="5311317" cy="3482939"/>
          </a:xfrm>
        </p:spPr>
        <p:txBody>
          <a:bodyPr>
            <a:normAutofit fontScale="92500"/>
          </a:bodyPr>
          <a:lstStyle/>
          <a:p>
            <a:r>
              <a:rPr lang="en-US" dirty="0"/>
              <a:t>Confirm that employees held as exempt are paid on a weekly basis “without regard to the number of days or hours worked.”</a:t>
            </a:r>
          </a:p>
          <a:p>
            <a:r>
              <a:rPr lang="en-US" dirty="0"/>
              <a:t>While you are at it, you may as well confirm that they fit the tests for exemption under FLSA and state wage and hour laws where they work)</a:t>
            </a:r>
          </a:p>
        </p:txBody>
      </p:sp>
      <p:pic>
        <p:nvPicPr>
          <p:cNvPr id="5" name="Picture 4" descr="" title="">
            <a:extLst>
              <a:ext uri="{FF2B5EF4-FFF2-40B4-BE49-F238E27FC236}">
                <a16:creationId xmlns:a16="http://schemas.microsoft.com/office/drawing/2014/main" id="{62528D2F-74A1-D370-3035-8BCCFD9B693C}"/>
              </a:ext>
            </a:extLst>
          </p:cNvPr>
          <p:cNvPicPr>
            <a:picLocks noChangeAspect="1"/>
          </p:cNvPicPr>
          <p:nvPr/>
        </p:nvPicPr>
        <p:blipFill>
          <a:blip r:embed="rId2"/>
          <a:stretch>
            <a:fillRect/>
          </a:stretch>
        </p:blipFill>
        <p:spPr>
          <a:xfrm>
            <a:off x="6927572" y="6184237"/>
            <a:ext cx="1378797" cy="429660"/>
          </a:xfrm>
          <a:prstGeom prst="rect">
            <a:avLst/>
          </a:prstGeom>
        </p:spPr>
      </p:pic>
      <p:pic>
        <p:nvPicPr>
          <p:cNvPr id="4" name="Picture 3" descr="" title="">
            <a:extLst>
              <a:ext uri="{FF2B5EF4-FFF2-40B4-BE49-F238E27FC236}">
                <a16:creationId xmlns:a16="http://schemas.microsoft.com/office/drawing/2014/main" id="{323EA215-ADB8-34AD-3DF1-0018D58CF318}"/>
              </a:ext>
            </a:extLst>
          </p:cNvPr>
          <p:cNvPicPr>
            <a:picLocks noChangeAspect="1"/>
          </p:cNvPicPr>
          <p:nvPr/>
        </p:nvPicPr>
        <p:blipFill>
          <a:blip r:embed="rId3"/>
          <a:stretch>
            <a:fillRect/>
          </a:stretch>
        </p:blipFill>
        <p:spPr>
          <a:xfrm>
            <a:off x="5464886" y="2383536"/>
            <a:ext cx="3050464" cy="2090927"/>
          </a:xfrm>
          <a:prstGeom prst="rect">
            <a:avLst/>
          </a:prstGeom>
        </p:spPr>
      </p:pic>
    </p:spTree>
    <p:extLst>
      <p:ext uri="{BB962C8B-B14F-4D97-AF65-F5344CB8AC3E}">
        <p14:creationId xmlns:p14="http://schemas.microsoft.com/office/powerpoint/2010/main" val="776973434"/>
      </p:ext>
    </p:extLst>
  </p:cSld>
  <p:clrMapOvr>
    <a:masterClrMapping/>
  </p:clrMapOvr>
</p:sld>
</file>

<file path=ppt/slides/slide3.xml><?xml version="1.0" encoding="utf-8"?>
<p:sld xmlns:a16="http://schemas.microsoft.com/office/drawing/2014/main" xmlns:p14="http://schemas.microsoft.com/office/powerpoint/2010/main" xmlns:dgm="http://schemas.openxmlformats.org/drawingml/2006/diagram"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graphicFrame>
        <p:nvGraphicFramePr>
          <p:cNvPr id="5" name="Content Placeholder 2" descr="" title="">
            <a:extLst>
              <a:ext uri="{FF2B5EF4-FFF2-40B4-BE49-F238E27FC236}">
                <a16:creationId xmlns:a16="http://schemas.microsoft.com/office/drawing/2014/main" id="{C2BB5FDA-C5B0-456E-A1C9-0C690029E2AA}"/>
              </a:ext>
            </a:extLst>
          </p:cNvPr>
          <p:cNvGraphicFramePr/>
          <p:nvPr>
            <p:extLst>
              <p:ext uri="{D42A27DB-BD31-4B8C-83A1-F6EECF244321}">
                <p14:modId xmlns:p14="http://schemas.microsoft.com/office/powerpoint/2010/main" val="4025011665"/>
              </p:ext>
            </p:extLst>
          </p:nvPr>
        </p:nvGraphicFramePr>
        <p:xfrm>
          <a:off x="3599566" y="1373378"/>
          <a:ext cx="4706803" cy="3807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 title="">
            <a:extLst>
              <a:ext uri="{FF2B5EF4-FFF2-40B4-BE49-F238E27FC236}">
                <a16:creationId xmlns:a16="http://schemas.microsoft.com/office/drawing/2014/main" id="{FE82A64F-9CC6-0459-7B25-34ECAE31CD3F}"/>
              </a:ext>
            </a:extLst>
          </p:cNvPr>
          <p:cNvPicPr>
            <a:picLocks noChangeAspect="1"/>
          </p:cNvPicPr>
          <p:nvPr/>
        </p:nvPicPr>
        <p:blipFill>
          <a:blip r:embed="rId8"/>
          <a:stretch>
            <a:fillRect/>
          </a:stretch>
        </p:blipFill>
        <p:spPr>
          <a:xfrm>
            <a:off x="6927572" y="6184237"/>
            <a:ext cx="1378797" cy="429660"/>
          </a:xfrm>
          <a:prstGeom prst="rect">
            <a:avLst/>
          </a:prstGeom>
        </p:spPr>
      </p:pic>
      <p:pic>
        <p:nvPicPr>
          <p:cNvPr id="7" name="Picture 6" descr="" title="">
            <a:extLst>
              <a:ext uri="{FF2B5EF4-FFF2-40B4-BE49-F238E27FC236}">
                <a16:creationId xmlns:a16="http://schemas.microsoft.com/office/drawing/2014/main" id="{CD270A18-E910-C0E9-F654-966E78F8E988}"/>
              </a:ext>
            </a:extLst>
          </p:cNvPr>
          <p:cNvPicPr>
            <a:picLocks noChangeAspect="1"/>
          </p:cNvPicPr>
          <p:nvPr/>
        </p:nvPicPr>
        <p:blipFill>
          <a:blip r:embed="rId9"/>
          <a:stretch>
            <a:fillRect/>
          </a:stretch>
        </p:blipFill>
        <p:spPr>
          <a:xfrm>
            <a:off x="0" y="1361041"/>
            <a:ext cx="3807766" cy="3807766"/>
          </a:xfrm>
          <a:prstGeom prst="rect">
            <a:avLst/>
          </a:prstGeom>
        </p:spPr>
      </p:pic>
      <p:sp>
        <p:nvSpPr>
          <p:cNvPr id="8" name="Title 1" descr="" title="">
            <a:extLst>
              <a:ext uri="{FF2B5EF4-FFF2-40B4-BE49-F238E27FC236}">
                <a16:creationId xmlns:a16="http://schemas.microsoft.com/office/drawing/2014/main" id="{4B9B2760-B7B0-AD1D-489C-27D327F69C80}"/>
              </a:ext>
            </a:extLst>
          </p:cNvPr>
          <p:cNvSpPr>
            <a:spLocks noGrp="1"/>
          </p:cNvSpPr>
          <p:nvPr>
            <p:ph type="title"/>
          </p:nvPr>
        </p:nvSpPr>
        <p:spPr>
          <a:xfrm>
            <a:off x="242047" y="365126"/>
            <a:ext cx="8273303" cy="1325563"/>
          </a:xfrm>
        </p:spPr>
        <p:txBody>
          <a:bodyPr/>
          <a:lstStyle/>
          <a:p>
            <a:r>
              <a:rPr lang="en-US" b="1" dirty="0">
                <a:solidFill>
                  <a:srgbClr val="862633"/>
                </a:solidFill>
              </a:rPr>
              <a:t>Agenda</a:t>
            </a:r>
          </a:p>
        </p:txBody>
      </p:sp>
    </p:spTree>
    <p:extLst>
      <p:ext uri="{BB962C8B-B14F-4D97-AF65-F5344CB8AC3E}">
        <p14:creationId xmlns:p14="http://schemas.microsoft.com/office/powerpoint/2010/main" val="161069888"/>
      </p:ext>
    </p:extLst>
  </p:cSld>
  <p:clrMapOvr>
    <a:masterClrMapping/>
  </p:clrMapOvr>
</p:sld>
</file>

<file path=ppt/slides/slide3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1D62EF5A-1E9E-4E7B-8396-78345592EBB8}"/>
              </a:ext>
            </a:extLst>
          </p:cNvPr>
          <p:cNvSpPr>
            <a:spLocks noGrp="1"/>
          </p:cNvSpPr>
          <p:nvPr>
            <p:ph type="title"/>
          </p:nvPr>
        </p:nvSpPr>
        <p:spPr>
          <a:xfrm>
            <a:off x="242047" y="365126"/>
            <a:ext cx="8273303" cy="1764888"/>
          </a:xfrm>
        </p:spPr>
        <p:txBody>
          <a:bodyPr>
            <a:normAutofit fontScale="90000"/>
          </a:bodyPr>
          <a:lstStyle/>
          <a:p>
            <a:r>
              <a:rPr lang="en-US" i="1" dirty="0">
                <a:solidFill>
                  <a:srgbClr val="862633"/>
                </a:solidFill>
              </a:rPr>
              <a:t>Glacier Northwest v. International Brotherhood of Teamsters </a:t>
            </a:r>
            <a:r>
              <a:rPr lang="en-US" dirty="0">
                <a:solidFill>
                  <a:srgbClr val="862633"/>
                </a:solidFill>
              </a:rPr>
              <a:t>(S. Ct. January 10, 2023)</a:t>
            </a:r>
          </a:p>
        </p:txBody>
      </p:sp>
      <p:sp>
        <p:nvSpPr>
          <p:cNvPr id="3" name="Content Placeholder 2" descr="" title="">
            <a:extLst>
              <a:ext uri="{FF2B5EF4-FFF2-40B4-BE49-F238E27FC236}">
                <a16:creationId xmlns:a16="http://schemas.microsoft.com/office/drawing/2014/main" id="{7806F6CB-E849-491E-9251-21D51E36E6D6}"/>
              </a:ext>
            </a:extLst>
          </p:cNvPr>
          <p:cNvSpPr>
            <a:spLocks noGrp="1"/>
          </p:cNvSpPr>
          <p:nvPr>
            <p:ph idx="1"/>
          </p:nvPr>
        </p:nvSpPr>
        <p:spPr>
          <a:xfrm>
            <a:off x="242047" y="2262559"/>
            <a:ext cx="8273303" cy="4351338"/>
          </a:xfrm>
        </p:spPr>
        <p:txBody>
          <a:bodyPr/>
          <a:lstStyle/>
          <a:p>
            <a:r>
              <a:rPr lang="en-US" dirty="0"/>
              <a:t>Cement truck drivers at a sand and gravel company in Washington state went on strike during their shift. This led to loss of product in the cement trucks, which the drivers left with product in them. Employer sought to bring state claims for damaged property against the union.</a:t>
            </a:r>
          </a:p>
          <a:p>
            <a:r>
              <a:rPr lang="en-US" dirty="0"/>
              <a:t>The main question was whether the strike was protected, which would likely bar any claims for property damage.</a:t>
            </a:r>
          </a:p>
        </p:txBody>
      </p:sp>
      <p:pic>
        <p:nvPicPr>
          <p:cNvPr id="5" name="Picture 4" descr="" title="">
            <a:extLst>
              <a:ext uri="{FF2B5EF4-FFF2-40B4-BE49-F238E27FC236}">
                <a16:creationId xmlns:a16="http://schemas.microsoft.com/office/drawing/2014/main" id="{FFAA90BD-0D74-EAF1-0753-01AB698156BD}"/>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3951643826"/>
      </p:ext>
    </p:extLst>
  </p:cSld>
  <p:clrMapOvr>
    <a:masterClrMapping/>
  </p:clrMapOvr>
</p:sld>
</file>

<file path=ppt/slides/slide3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E4C2D7A0-10D8-43D1-AE6C-FB9D5DC548C9}"/>
              </a:ext>
            </a:extLst>
          </p:cNvPr>
          <p:cNvSpPr>
            <a:spLocks noGrp="1"/>
          </p:cNvSpPr>
          <p:nvPr>
            <p:ph type="title"/>
          </p:nvPr>
        </p:nvSpPr>
        <p:spPr/>
        <p:txBody>
          <a:bodyPr/>
          <a:lstStyle/>
          <a:p>
            <a:r>
              <a:rPr lang="en-US" i="1" dirty="0">
                <a:solidFill>
                  <a:srgbClr val="862633"/>
                </a:solidFill>
              </a:rPr>
              <a:t>Glacier Northwest: </a:t>
            </a:r>
            <a:r>
              <a:rPr lang="en-US" dirty="0">
                <a:solidFill>
                  <a:srgbClr val="862633"/>
                </a:solidFill>
              </a:rPr>
              <a:t>The Decision</a:t>
            </a:r>
          </a:p>
        </p:txBody>
      </p:sp>
      <p:sp>
        <p:nvSpPr>
          <p:cNvPr id="3" name="Content Placeholder 2" descr="" title="">
            <a:extLst>
              <a:ext uri="{FF2B5EF4-FFF2-40B4-BE49-F238E27FC236}">
                <a16:creationId xmlns:a16="http://schemas.microsoft.com/office/drawing/2014/main" id="{A23572D5-3489-4E8C-BB35-2589C32FBC19}"/>
              </a:ext>
            </a:extLst>
          </p:cNvPr>
          <p:cNvSpPr>
            <a:spLocks noGrp="1"/>
          </p:cNvSpPr>
          <p:nvPr>
            <p:ph idx="1"/>
          </p:nvPr>
        </p:nvSpPr>
        <p:spPr>
          <a:xfrm>
            <a:off x="242048" y="1825625"/>
            <a:ext cx="4741643" cy="4351338"/>
          </a:xfrm>
        </p:spPr>
        <p:txBody>
          <a:bodyPr/>
          <a:lstStyle/>
          <a:p>
            <a:r>
              <a:rPr lang="en-US" dirty="0"/>
              <a:t>The Court determined the strike was not protected because the strikers did not “take reasonable precautions to protect the employer’s plant, equipment, or products from foreseeable imminent danger to sudden cessation of work.”</a:t>
            </a:r>
          </a:p>
          <a:p>
            <a:endParaRPr lang="en-US" i="1" dirty="0"/>
          </a:p>
        </p:txBody>
      </p:sp>
      <p:pic>
        <p:nvPicPr>
          <p:cNvPr id="6" name="Picture 5" descr="" title="">
            <a:extLst>
              <a:ext uri="{FF2B5EF4-FFF2-40B4-BE49-F238E27FC236}">
                <a16:creationId xmlns:a16="http://schemas.microsoft.com/office/drawing/2014/main" id="{B1FAA4EC-1F48-D34F-ABB2-97F1A74C1CA8}"/>
              </a:ext>
            </a:extLst>
          </p:cNvPr>
          <p:cNvPicPr>
            <a:picLocks noChangeAspect="1"/>
          </p:cNvPicPr>
          <p:nvPr/>
        </p:nvPicPr>
        <p:blipFill rotWithShape="1">
          <a:blip r:embed="rId2"/>
          <a:srcRect b="33549"/>
          <a:stretch/>
        </p:blipFill>
        <p:spPr>
          <a:xfrm>
            <a:off x="4908387" y="2420680"/>
            <a:ext cx="3531659" cy="2346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 title="">
            <a:extLst>
              <a:ext uri="{FF2B5EF4-FFF2-40B4-BE49-F238E27FC236}">
                <a16:creationId xmlns:a16="http://schemas.microsoft.com/office/drawing/2014/main" id="{1F7494B3-6076-E4D6-27E1-5779B3CDE06C}"/>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15910134"/>
      </p:ext>
    </p:extLst>
  </p:cSld>
  <p:clrMapOvr>
    <a:masterClrMapping/>
  </p:clrMapOvr>
</p:sld>
</file>

<file path=ppt/slides/slide3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FD26F390-098B-46D8-8FBC-B9507CEE8916}"/>
              </a:ext>
            </a:extLst>
          </p:cNvPr>
          <p:cNvSpPr>
            <a:spLocks noGrp="1"/>
          </p:cNvSpPr>
          <p:nvPr>
            <p:ph type="title"/>
          </p:nvPr>
        </p:nvSpPr>
        <p:spPr>
          <a:xfrm>
            <a:off x="242047" y="365126"/>
            <a:ext cx="8699933" cy="1325563"/>
          </a:xfrm>
        </p:spPr>
        <p:txBody>
          <a:bodyPr/>
          <a:lstStyle/>
          <a:p>
            <a:r>
              <a:rPr lang="en-US" dirty="0">
                <a:solidFill>
                  <a:srgbClr val="862633"/>
                </a:solidFill>
              </a:rPr>
              <a:t>Cases on the Horizon</a:t>
            </a:r>
          </a:p>
        </p:txBody>
      </p:sp>
      <p:sp>
        <p:nvSpPr>
          <p:cNvPr id="3" name="Content Placeholder 2" descr="" title="">
            <a:extLst>
              <a:ext uri="{FF2B5EF4-FFF2-40B4-BE49-F238E27FC236}">
                <a16:creationId xmlns:a16="http://schemas.microsoft.com/office/drawing/2014/main" id="{82FD9937-1D3E-4A68-911F-B2D78BE9F931}"/>
              </a:ext>
            </a:extLst>
          </p:cNvPr>
          <p:cNvSpPr>
            <a:spLocks noGrp="1"/>
          </p:cNvSpPr>
          <p:nvPr>
            <p:ph idx="1"/>
          </p:nvPr>
        </p:nvSpPr>
        <p:spPr/>
        <p:txBody>
          <a:bodyPr>
            <a:normAutofit/>
          </a:bodyPr>
          <a:lstStyle/>
          <a:p>
            <a:r>
              <a:rPr lang="en-US" i="1" dirty="0"/>
              <a:t>Acheson Hotels, LLC v. Laufer – </a:t>
            </a:r>
            <a:r>
              <a:rPr lang="en-US" dirty="0"/>
              <a:t>standing case under ADA when Plaintiff had no injury in fact but sued based on an affirmative requirement by public accommodation to publish accessibility information.</a:t>
            </a:r>
            <a:endParaRPr lang="en-US" i="1" dirty="0"/>
          </a:p>
          <a:p>
            <a:r>
              <a:rPr lang="en-US" i="1" dirty="0" err="1"/>
              <a:t>Lindke</a:t>
            </a:r>
            <a:r>
              <a:rPr lang="en-US" i="1" dirty="0"/>
              <a:t> v. Freed/ O’Conner-Ratcliff v. Garnier – </a:t>
            </a:r>
            <a:r>
              <a:rPr lang="en-US" dirty="0"/>
              <a:t>First Amendment cases relating to a public employees/officials use of a “block feature” on social media to limit criticism to public officials and/or actions.</a:t>
            </a:r>
          </a:p>
          <a:p>
            <a:endParaRPr lang="en-US" i="1" dirty="0"/>
          </a:p>
          <a:p>
            <a:endParaRPr lang="en-US" i="1" dirty="0"/>
          </a:p>
        </p:txBody>
      </p:sp>
      <p:pic>
        <p:nvPicPr>
          <p:cNvPr id="10" name="Picture 9" descr="" title="">
            <a:extLst>
              <a:ext uri="{FF2B5EF4-FFF2-40B4-BE49-F238E27FC236}">
                <a16:creationId xmlns:a16="http://schemas.microsoft.com/office/drawing/2014/main" id="{EF145093-ACF5-64E3-E648-DE3791813E8F}"/>
              </a:ext>
            </a:extLst>
          </p:cNvPr>
          <p:cNvPicPr>
            <a:picLocks noChangeAspect="1"/>
          </p:cNvPicPr>
          <p:nvPr/>
        </p:nvPicPr>
        <p:blipFill rotWithShape="1">
          <a:blip r:embed="rId2"/>
          <a:srcRect l="28424" t="31283" r="27562" b="37648"/>
          <a:stretch/>
        </p:blipFill>
        <p:spPr>
          <a:xfrm rot="1104199">
            <a:off x="6656750" y="405569"/>
            <a:ext cx="1599401" cy="1128989"/>
          </a:xfrm>
          <a:prstGeom prst="rect">
            <a:avLst/>
          </a:prstGeom>
        </p:spPr>
      </p:pic>
      <p:pic>
        <p:nvPicPr>
          <p:cNvPr id="5" name="Picture 4" descr="" title="">
            <a:extLst>
              <a:ext uri="{FF2B5EF4-FFF2-40B4-BE49-F238E27FC236}">
                <a16:creationId xmlns:a16="http://schemas.microsoft.com/office/drawing/2014/main" id="{EDE69816-0175-0EC8-9BD7-32B0F610B594}"/>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476146910"/>
      </p:ext>
    </p:extLst>
  </p:cSld>
  <p:clrMapOvr>
    <a:masterClrMapping/>
  </p:clrMapOvr>
</p:sld>
</file>

<file path=ppt/slides/slide3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48EEA36C-9B3E-43F8-BEFA-C15963982998}"/>
              </a:ext>
            </a:extLst>
          </p:cNvPr>
          <p:cNvSpPr>
            <a:spLocks noGrp="1"/>
          </p:cNvSpPr>
          <p:nvPr>
            <p:ph type="title"/>
          </p:nvPr>
        </p:nvSpPr>
        <p:spPr/>
        <p:txBody>
          <a:bodyPr/>
          <a:lstStyle/>
          <a:p>
            <a:r>
              <a:rPr lang="en-US" dirty="0">
                <a:solidFill>
                  <a:srgbClr val="862633"/>
                </a:solidFill>
              </a:rPr>
              <a:t>Cases on the Horizon</a:t>
            </a:r>
          </a:p>
        </p:txBody>
      </p:sp>
      <p:sp>
        <p:nvSpPr>
          <p:cNvPr id="3" name="Content Placeholder 2" descr="" title="">
            <a:extLst>
              <a:ext uri="{FF2B5EF4-FFF2-40B4-BE49-F238E27FC236}">
                <a16:creationId xmlns:a16="http://schemas.microsoft.com/office/drawing/2014/main" id="{85B51B11-B5ED-4A44-B909-D4C54CC1AFB2}"/>
              </a:ext>
            </a:extLst>
          </p:cNvPr>
          <p:cNvSpPr>
            <a:spLocks noGrp="1"/>
          </p:cNvSpPr>
          <p:nvPr>
            <p:ph idx="1"/>
          </p:nvPr>
        </p:nvSpPr>
        <p:spPr/>
        <p:txBody>
          <a:bodyPr>
            <a:normAutofit/>
          </a:bodyPr>
          <a:lstStyle/>
          <a:p>
            <a:r>
              <a:rPr lang="en-US" i="1" dirty="0"/>
              <a:t>Muldrow v. City of St. Louis, Mo. – </a:t>
            </a:r>
            <a:r>
              <a:rPr lang="en-US" dirty="0"/>
              <a:t>Review of Title VII of the Civil Rights Act of 1964 in relation to employee transfers. Inquiry into whether or not employees are protected when they contend an employment transfer was discriminatorily made.</a:t>
            </a:r>
          </a:p>
          <a:p>
            <a:r>
              <a:rPr lang="en-US" i="1" dirty="0" err="1"/>
              <a:t>Loper</a:t>
            </a:r>
            <a:r>
              <a:rPr lang="en-US" i="1" dirty="0"/>
              <a:t> Bright Enterprises v. Raimondo – </a:t>
            </a:r>
            <a:r>
              <a:rPr lang="en-US" dirty="0"/>
              <a:t>case provides SCOTUS opportunity to overturn long-standing administrative law precedent relating to administrative agency authority providing deference to administrative rulemaking.</a:t>
            </a:r>
            <a:endParaRPr lang="en-US" i="1" dirty="0"/>
          </a:p>
          <a:p>
            <a:endParaRPr lang="en-US" i="1" dirty="0"/>
          </a:p>
          <a:p>
            <a:endParaRPr lang="en-US" dirty="0"/>
          </a:p>
        </p:txBody>
      </p:sp>
      <p:pic>
        <p:nvPicPr>
          <p:cNvPr id="5" name="Picture 4" descr="" title="">
            <a:extLst>
              <a:ext uri="{FF2B5EF4-FFF2-40B4-BE49-F238E27FC236}">
                <a16:creationId xmlns:a16="http://schemas.microsoft.com/office/drawing/2014/main" id="{863A2C7F-52A2-DF26-D10F-1D8C2D858301}"/>
              </a:ext>
            </a:extLst>
          </p:cNvPr>
          <p:cNvPicPr>
            <a:picLocks noChangeAspect="1"/>
          </p:cNvPicPr>
          <p:nvPr/>
        </p:nvPicPr>
        <p:blipFill rotWithShape="1">
          <a:blip r:embed="rId2"/>
          <a:srcRect l="28424" t="31283" r="27562" b="37648"/>
          <a:stretch/>
        </p:blipFill>
        <p:spPr>
          <a:xfrm rot="1104199">
            <a:off x="6656750" y="405569"/>
            <a:ext cx="1599401" cy="1128989"/>
          </a:xfrm>
          <a:prstGeom prst="rect">
            <a:avLst/>
          </a:prstGeom>
        </p:spPr>
      </p:pic>
      <p:pic>
        <p:nvPicPr>
          <p:cNvPr id="6" name="Picture 5" descr="" title="">
            <a:extLst>
              <a:ext uri="{FF2B5EF4-FFF2-40B4-BE49-F238E27FC236}">
                <a16:creationId xmlns:a16="http://schemas.microsoft.com/office/drawing/2014/main" id="{74059EBF-FFBC-D710-312C-32172364FDEB}"/>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3633031014"/>
      </p:ext>
    </p:extLst>
  </p:cSld>
  <p:clrMapOvr>
    <a:masterClrMapping/>
  </p:clrMapOvr>
</p:sld>
</file>

<file path=ppt/slides/slide3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AC75217A-7E27-4517-80B3-AA9428B0DADC}"/>
              </a:ext>
            </a:extLst>
          </p:cNvPr>
          <p:cNvSpPr>
            <a:spLocks noGrp="1"/>
          </p:cNvSpPr>
          <p:nvPr>
            <p:ph type="title"/>
          </p:nvPr>
        </p:nvSpPr>
        <p:spPr/>
        <p:txBody>
          <a:bodyPr/>
          <a:lstStyle/>
          <a:p>
            <a:r>
              <a:rPr lang="en-US" i="1" dirty="0">
                <a:solidFill>
                  <a:srgbClr val="862633"/>
                </a:solidFill>
              </a:rPr>
              <a:t>Atlanta Opera </a:t>
            </a:r>
            <a:r>
              <a:rPr lang="en-US" dirty="0">
                <a:solidFill>
                  <a:srgbClr val="862633"/>
                </a:solidFill>
              </a:rPr>
              <a:t>(NLRB 2023)</a:t>
            </a:r>
          </a:p>
        </p:txBody>
      </p:sp>
      <p:sp>
        <p:nvSpPr>
          <p:cNvPr id="3" name="Content Placeholder 2" descr="" title="">
            <a:extLst>
              <a:ext uri="{FF2B5EF4-FFF2-40B4-BE49-F238E27FC236}">
                <a16:creationId xmlns:a16="http://schemas.microsoft.com/office/drawing/2014/main" id="{47269B85-8304-40F6-BBEE-06C1E860ED5D}"/>
              </a:ext>
            </a:extLst>
          </p:cNvPr>
          <p:cNvSpPr>
            <a:spLocks noGrp="1"/>
          </p:cNvSpPr>
          <p:nvPr>
            <p:ph idx="1"/>
          </p:nvPr>
        </p:nvSpPr>
        <p:spPr>
          <a:xfrm>
            <a:off x="242047" y="1545427"/>
            <a:ext cx="7435850" cy="4784073"/>
          </a:xfrm>
        </p:spPr>
        <p:txBody>
          <a:bodyPr>
            <a:noAutofit/>
          </a:bodyPr>
          <a:lstStyle/>
          <a:p>
            <a:r>
              <a:rPr lang="en-US" sz="2600" dirty="0"/>
              <a:t>NLRB returned to the 2014 </a:t>
            </a:r>
            <a:r>
              <a:rPr lang="en-US" sz="2600" i="1" dirty="0"/>
              <a:t>FedEx Home Delivery </a:t>
            </a:r>
            <a:r>
              <a:rPr lang="en-US" sz="2600" dirty="0"/>
              <a:t>(</a:t>
            </a:r>
            <a:r>
              <a:rPr lang="en-US" sz="2600" i="1" dirty="0"/>
              <a:t>FedEx II</a:t>
            </a:r>
            <a:r>
              <a:rPr lang="en-US" sz="2600" dirty="0"/>
              <a:t>) standard for determining independent contractor status under the NLRA and overruled </a:t>
            </a:r>
            <a:r>
              <a:rPr lang="en-US" sz="2600" i="1" dirty="0"/>
              <a:t>SuperShuttle</a:t>
            </a:r>
            <a:r>
              <a:rPr lang="en-US" sz="2600" dirty="0"/>
              <a:t> (2019) which prioritized entrepreneurial opportunity for gain or loss over the common-law factors of the prior test. </a:t>
            </a:r>
          </a:p>
          <a:p>
            <a:r>
              <a:rPr lang="en-US" sz="2600" dirty="0"/>
              <a:t>In applying the FedEx II standard, the Board found that the makeup artists, wig artists, and hairstylists who work at the Atlanta Opera—had filed an election petition with the Board seeking union representation—are not independent contractors, excluded from the Act, but rather are covered employees.</a:t>
            </a:r>
          </a:p>
        </p:txBody>
      </p:sp>
      <p:pic>
        <p:nvPicPr>
          <p:cNvPr id="5" name="Picture 4" descr="" title="">
            <a:extLst>
              <a:ext uri="{FF2B5EF4-FFF2-40B4-BE49-F238E27FC236}">
                <a16:creationId xmlns:a16="http://schemas.microsoft.com/office/drawing/2014/main" id="{E3F03232-6338-571B-FB13-178617B8006F}"/>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871106706"/>
      </p:ext>
    </p:extLst>
  </p:cSld>
  <p:clrMapOvr>
    <a:masterClrMapping/>
  </p:clrMapOvr>
</p:sld>
</file>

<file path=ppt/slides/slide3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4ACC3737-3216-B9CA-CF59-2CCA9680FD6B}"/>
              </a:ext>
            </a:extLst>
          </p:cNvPr>
          <p:cNvSpPr>
            <a:spLocks noGrp="1"/>
          </p:cNvSpPr>
          <p:nvPr>
            <p:ph type="title"/>
          </p:nvPr>
        </p:nvSpPr>
        <p:spPr/>
        <p:txBody>
          <a:bodyPr/>
          <a:lstStyle/>
          <a:p>
            <a:r>
              <a:rPr lang="en-US" i="1" dirty="0">
                <a:solidFill>
                  <a:srgbClr val="862633"/>
                </a:solidFill>
                <a:latin typeface="proxima-nova"/>
              </a:rPr>
              <a:t>Atlanta Opera: </a:t>
            </a:r>
            <a:r>
              <a:rPr lang="en-US" dirty="0">
                <a:solidFill>
                  <a:srgbClr val="862633"/>
                </a:solidFill>
                <a:effectLst/>
                <a:latin typeface="proxima-nova"/>
              </a:rPr>
              <a:t>What Now</a:t>
            </a:r>
            <a:r>
              <a:rPr lang="en-US" dirty="0">
                <a:solidFill>
                  <a:srgbClr val="862633"/>
                </a:solidFill>
                <a:latin typeface="proxima-nova"/>
              </a:rPr>
              <a:t>?</a:t>
            </a:r>
            <a:endParaRPr lang="en-US" dirty="0">
              <a:solidFill>
                <a:srgbClr val="862633"/>
              </a:solidFill>
            </a:endParaRPr>
          </a:p>
        </p:txBody>
      </p:sp>
      <p:sp>
        <p:nvSpPr>
          <p:cNvPr id="3" name="Content Placeholder 2" descr="" title="">
            <a:extLst>
              <a:ext uri="{FF2B5EF4-FFF2-40B4-BE49-F238E27FC236}">
                <a16:creationId xmlns:a16="http://schemas.microsoft.com/office/drawing/2014/main" id="{0D46FCE3-8A87-C02F-AB84-66B8313BECDA}"/>
              </a:ext>
            </a:extLst>
          </p:cNvPr>
          <p:cNvSpPr>
            <a:spLocks noGrp="1"/>
          </p:cNvSpPr>
          <p:nvPr>
            <p:ph idx="1"/>
          </p:nvPr>
        </p:nvSpPr>
        <p:spPr>
          <a:xfrm>
            <a:off x="242047" y="1500505"/>
            <a:ext cx="8101853" cy="4351338"/>
          </a:xfrm>
        </p:spPr>
        <p:txBody>
          <a:bodyPr>
            <a:normAutofit/>
          </a:bodyPr>
          <a:lstStyle/>
          <a:p>
            <a:r>
              <a:rPr lang="en-US" sz="2600" dirty="0">
                <a:solidFill>
                  <a:srgbClr val="333333"/>
                </a:solidFill>
                <a:latin typeface="proxima-nova"/>
              </a:rPr>
              <a:t>As a result of this decision, more works may be deemed “employees” and thus eligible for union and strike protections.</a:t>
            </a:r>
          </a:p>
          <a:p>
            <a:r>
              <a:rPr lang="en-US" sz="2600" dirty="0">
                <a:solidFill>
                  <a:srgbClr val="333333"/>
                </a:solidFill>
                <a:latin typeface="proxima-nova"/>
              </a:rPr>
              <a:t>Employers may need to review current contracts and consulting relationships to ensure that they still meet the revised standard.  </a:t>
            </a:r>
          </a:p>
          <a:p>
            <a:r>
              <a:rPr lang="en-US" sz="2600" dirty="0">
                <a:solidFill>
                  <a:srgbClr val="333333"/>
                </a:solidFill>
                <a:latin typeface="proxima-nova"/>
              </a:rPr>
              <a:t>Remember, the tests for non-employee classification may be very different for other protections so it is possible that the same worker is considered an “employee” for purposes of NLRA protections and still a contractor for other protections. </a:t>
            </a:r>
            <a:endParaRPr lang="en-US" sz="2600" dirty="0"/>
          </a:p>
        </p:txBody>
      </p:sp>
      <p:pic>
        <p:nvPicPr>
          <p:cNvPr id="5" name="Picture 4" descr="" title="">
            <a:extLst>
              <a:ext uri="{FF2B5EF4-FFF2-40B4-BE49-F238E27FC236}">
                <a16:creationId xmlns:a16="http://schemas.microsoft.com/office/drawing/2014/main" id="{0085A19D-F83A-79E3-5320-5C94DF68F84B}"/>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1893536922"/>
      </p:ext>
    </p:extLst>
  </p:cSld>
  <p:clrMapOvr>
    <a:masterClrMapping/>
  </p:clrMapOvr>
</p:sld>
</file>

<file path=ppt/slides/slide3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4ACC3737-3216-B9CA-CF59-2CCA9680FD6B}"/>
              </a:ext>
            </a:extLst>
          </p:cNvPr>
          <p:cNvSpPr>
            <a:spLocks noGrp="1"/>
          </p:cNvSpPr>
          <p:nvPr>
            <p:ph type="title"/>
          </p:nvPr>
        </p:nvSpPr>
        <p:spPr/>
        <p:txBody>
          <a:bodyPr/>
          <a:lstStyle/>
          <a:p>
            <a:r>
              <a:rPr lang="en-US" i="1" dirty="0">
                <a:solidFill>
                  <a:srgbClr val="862633"/>
                </a:solidFill>
                <a:effectLst/>
                <a:latin typeface="proxima-nova"/>
              </a:rPr>
              <a:t>Starbucks </a:t>
            </a:r>
            <a:r>
              <a:rPr lang="en-US" dirty="0">
                <a:solidFill>
                  <a:srgbClr val="862633"/>
                </a:solidFill>
                <a:latin typeface="proxima-nova"/>
              </a:rPr>
              <a:t>(</a:t>
            </a:r>
            <a:r>
              <a:rPr lang="en-US" i="0" dirty="0">
                <a:solidFill>
                  <a:srgbClr val="862633"/>
                </a:solidFill>
                <a:effectLst/>
                <a:latin typeface="proxima-nova"/>
              </a:rPr>
              <a:t>NLRB 2023)</a:t>
            </a:r>
            <a:endParaRPr lang="en-US" dirty="0">
              <a:solidFill>
                <a:srgbClr val="862633"/>
              </a:solidFill>
            </a:endParaRPr>
          </a:p>
        </p:txBody>
      </p:sp>
      <p:sp>
        <p:nvSpPr>
          <p:cNvPr id="3" name="Content Placeholder 2" descr="" title="">
            <a:extLst>
              <a:ext uri="{FF2B5EF4-FFF2-40B4-BE49-F238E27FC236}">
                <a16:creationId xmlns:a16="http://schemas.microsoft.com/office/drawing/2014/main" id="{0D46FCE3-8A87-C02F-AB84-66B8313BECDA}"/>
              </a:ext>
            </a:extLst>
          </p:cNvPr>
          <p:cNvSpPr>
            <a:spLocks noGrp="1"/>
          </p:cNvSpPr>
          <p:nvPr>
            <p:ph idx="1"/>
          </p:nvPr>
        </p:nvSpPr>
        <p:spPr>
          <a:xfrm>
            <a:off x="242048" y="1698625"/>
            <a:ext cx="6395058" cy="1325563"/>
          </a:xfrm>
        </p:spPr>
        <p:txBody>
          <a:bodyPr>
            <a:noAutofit/>
          </a:bodyPr>
          <a:lstStyle/>
          <a:p>
            <a:r>
              <a:rPr lang="en-US" sz="2600" b="0" i="0" dirty="0">
                <a:solidFill>
                  <a:srgbClr val="333333"/>
                </a:solidFill>
                <a:effectLst/>
              </a:rPr>
              <a:t>Two Baristas were fired for ostensibly violating established store policy by secretly recording conversations with supervisors on their cell phones. </a:t>
            </a:r>
          </a:p>
        </p:txBody>
      </p:sp>
      <p:sp>
        <p:nvSpPr>
          <p:cNvPr id="5" name="TextBox 4" descr="" title="">
            <a:extLst>
              <a:ext uri="{FF2B5EF4-FFF2-40B4-BE49-F238E27FC236}">
                <a16:creationId xmlns:a16="http://schemas.microsoft.com/office/drawing/2014/main" id="{0FCD3D03-B1C7-2AE9-961F-F517771E9574}"/>
              </a:ext>
            </a:extLst>
          </p:cNvPr>
          <p:cNvSpPr txBox="1"/>
          <p:nvPr/>
        </p:nvSpPr>
        <p:spPr>
          <a:xfrm>
            <a:off x="242047" y="3257331"/>
            <a:ext cx="8090295" cy="2381165"/>
          </a:xfrm>
          <a:prstGeom prst="rect">
            <a:avLst/>
          </a:prstGeom>
          <a:noFill/>
        </p:spPr>
        <p:txBody>
          <a:bodyPr wrap="square" rtlCol="0">
            <a:spAutoFit/>
          </a:bodyPr>
          <a:lstStyle/>
          <a:p>
            <a:pPr marL="285750" indent="-285750">
              <a:lnSpc>
                <a:spcPct val="90000"/>
              </a:lnSpc>
              <a:spcBef>
                <a:spcPts val="1000"/>
              </a:spcBef>
              <a:buFont typeface="Arial" panose="020B0604020202020204" pitchFamily="34" charset="0"/>
              <a:buChar char="•"/>
            </a:pPr>
            <a:r>
              <a:rPr lang="en-US" sz="2600" b="0" i="0" dirty="0">
                <a:solidFill>
                  <a:srgbClr val="333333"/>
                </a:solidFill>
                <a:effectLst/>
              </a:rPr>
              <a:t>The National Labor Relations Board ruled that the National Labor Relations Act (NLRA) protects recordings workers make in certain circumstances. </a:t>
            </a:r>
          </a:p>
          <a:p>
            <a:pPr marL="285750" indent="-285750">
              <a:lnSpc>
                <a:spcPct val="90000"/>
              </a:lnSpc>
              <a:spcBef>
                <a:spcPts val="1000"/>
              </a:spcBef>
              <a:buFont typeface="Arial" panose="020B0604020202020204" pitchFamily="34" charset="0"/>
              <a:buChar char="•"/>
            </a:pPr>
            <a:r>
              <a:rPr lang="en-US" sz="2600" b="0" i="0" dirty="0">
                <a:solidFill>
                  <a:srgbClr val="333333"/>
                </a:solidFill>
                <a:effectLst/>
              </a:rPr>
              <a:t>The Board also ruled that the NLRA supersedes or preempts state laws that make recordings under those circumstances illegal.</a:t>
            </a:r>
          </a:p>
        </p:txBody>
      </p:sp>
      <p:pic>
        <p:nvPicPr>
          <p:cNvPr id="7" name="Picture 6" descr="" title="">
            <a:extLst>
              <a:ext uri="{FF2B5EF4-FFF2-40B4-BE49-F238E27FC236}">
                <a16:creationId xmlns:a16="http://schemas.microsoft.com/office/drawing/2014/main" id="{DC6495C9-651E-BA93-6407-0D4C7F155D5D}"/>
              </a:ext>
            </a:extLst>
          </p:cNvPr>
          <p:cNvPicPr>
            <a:picLocks noChangeAspect="1"/>
          </p:cNvPicPr>
          <p:nvPr/>
        </p:nvPicPr>
        <p:blipFill>
          <a:blip r:embed="rId3"/>
          <a:stretch>
            <a:fillRect/>
          </a:stretch>
        </p:blipFill>
        <p:spPr>
          <a:xfrm rot="966622">
            <a:off x="4909842" y="-404035"/>
            <a:ext cx="4459320" cy="4459320"/>
          </a:xfrm>
          <a:prstGeom prst="rect">
            <a:avLst/>
          </a:prstGeom>
        </p:spPr>
      </p:pic>
      <p:pic>
        <p:nvPicPr>
          <p:cNvPr id="8" name="Picture 7" descr="" title="">
            <a:extLst>
              <a:ext uri="{FF2B5EF4-FFF2-40B4-BE49-F238E27FC236}">
                <a16:creationId xmlns:a16="http://schemas.microsoft.com/office/drawing/2014/main" id="{C712CE60-8274-76C3-F63A-8836CC37392F}"/>
              </a:ext>
            </a:extLst>
          </p:cNvPr>
          <p:cNvPicPr>
            <a:picLocks noChangeAspect="1"/>
          </p:cNvPicPr>
          <p:nvPr/>
        </p:nvPicPr>
        <p:blipFill>
          <a:blip r:embed="rId4"/>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1070732707"/>
      </p:ext>
    </p:extLst>
  </p:cSld>
  <p:clrMapOvr>
    <a:masterClrMapping/>
  </p:clrMapOvr>
</p:sld>
</file>

<file path=ppt/slides/slide3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4ACC3737-3216-B9CA-CF59-2CCA9680FD6B}"/>
              </a:ext>
            </a:extLst>
          </p:cNvPr>
          <p:cNvSpPr>
            <a:spLocks noGrp="1"/>
          </p:cNvSpPr>
          <p:nvPr>
            <p:ph type="title"/>
          </p:nvPr>
        </p:nvSpPr>
        <p:spPr/>
        <p:txBody>
          <a:bodyPr/>
          <a:lstStyle/>
          <a:p>
            <a:r>
              <a:rPr lang="en-US" i="1" dirty="0">
                <a:solidFill>
                  <a:srgbClr val="862633"/>
                </a:solidFill>
                <a:latin typeface="proxima-nova"/>
              </a:rPr>
              <a:t>Starbucks: </a:t>
            </a:r>
            <a:r>
              <a:rPr lang="en-US" dirty="0">
                <a:solidFill>
                  <a:srgbClr val="862633"/>
                </a:solidFill>
                <a:effectLst/>
                <a:latin typeface="proxima-nova"/>
              </a:rPr>
              <a:t>What Now</a:t>
            </a:r>
            <a:r>
              <a:rPr lang="en-US" dirty="0">
                <a:solidFill>
                  <a:srgbClr val="862633"/>
                </a:solidFill>
                <a:latin typeface="proxima-nova"/>
              </a:rPr>
              <a:t>?</a:t>
            </a:r>
            <a:endParaRPr lang="en-US" dirty="0">
              <a:solidFill>
                <a:srgbClr val="862633"/>
              </a:solidFill>
            </a:endParaRPr>
          </a:p>
        </p:txBody>
      </p:sp>
      <p:sp>
        <p:nvSpPr>
          <p:cNvPr id="3" name="Content Placeholder 2" descr="" title="">
            <a:extLst>
              <a:ext uri="{FF2B5EF4-FFF2-40B4-BE49-F238E27FC236}">
                <a16:creationId xmlns:a16="http://schemas.microsoft.com/office/drawing/2014/main" id="{0D46FCE3-8A87-C02F-AB84-66B8313BECDA}"/>
              </a:ext>
            </a:extLst>
          </p:cNvPr>
          <p:cNvSpPr>
            <a:spLocks noGrp="1"/>
          </p:cNvSpPr>
          <p:nvPr>
            <p:ph idx="1"/>
          </p:nvPr>
        </p:nvSpPr>
        <p:spPr>
          <a:xfrm>
            <a:off x="242047" y="1500505"/>
            <a:ext cx="8101853" cy="4351338"/>
          </a:xfrm>
        </p:spPr>
        <p:txBody>
          <a:bodyPr>
            <a:normAutofit/>
          </a:bodyPr>
          <a:lstStyle/>
          <a:p>
            <a:r>
              <a:rPr lang="en-US" sz="2600" dirty="0">
                <a:solidFill>
                  <a:srgbClr val="333333"/>
                </a:solidFill>
                <a:latin typeface="proxima-nova"/>
              </a:rPr>
              <a:t>Workplace policies banning recording unconditionally may now be viewed as interference with concerted activity and enforced as such. </a:t>
            </a:r>
          </a:p>
          <a:p>
            <a:r>
              <a:rPr lang="en-US" sz="2600" dirty="0">
                <a:solidFill>
                  <a:srgbClr val="333333"/>
                </a:solidFill>
                <a:latin typeface="proxima-nova"/>
              </a:rPr>
              <a:t>If employers have such policies in place, they need to ensure that the policy is not enforced in a way that restricts employees from exercising their Section 7 rights. </a:t>
            </a:r>
          </a:p>
          <a:p>
            <a:r>
              <a:rPr lang="en-US" sz="2600" dirty="0">
                <a:solidFill>
                  <a:srgbClr val="333333"/>
                </a:solidFill>
                <a:latin typeface="proxima-nova"/>
              </a:rPr>
              <a:t>Employers may also want to incorporate appropriate carveouts to such policies to mitigate the risks that they will be viewed as overstepping. </a:t>
            </a:r>
            <a:endParaRPr lang="en-US" sz="2600" dirty="0"/>
          </a:p>
        </p:txBody>
      </p:sp>
      <p:pic>
        <p:nvPicPr>
          <p:cNvPr id="5" name="Picture 4" descr="" title="">
            <a:extLst>
              <a:ext uri="{FF2B5EF4-FFF2-40B4-BE49-F238E27FC236}">
                <a16:creationId xmlns:a16="http://schemas.microsoft.com/office/drawing/2014/main" id="{0085A19D-F83A-79E3-5320-5C94DF68F84B}"/>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906027366"/>
      </p:ext>
    </p:extLst>
  </p:cSld>
  <p:clrMapOvr>
    <a:masterClrMapping/>
  </p:clrMapOvr>
</p:sld>
</file>

<file path=ppt/slides/slide3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ABEE70A7-56DF-C908-62DB-D5CCB6544272}"/>
              </a:ext>
            </a:extLst>
          </p:cNvPr>
          <p:cNvSpPr>
            <a:spLocks noGrp="1"/>
          </p:cNvSpPr>
          <p:nvPr>
            <p:ph type="title"/>
          </p:nvPr>
        </p:nvSpPr>
        <p:spPr/>
        <p:txBody>
          <a:bodyPr/>
          <a:lstStyle/>
          <a:p>
            <a:r>
              <a:rPr lang="en-US" i="1" dirty="0">
                <a:solidFill>
                  <a:srgbClr val="862633"/>
                </a:solidFill>
                <a:effectLst/>
                <a:latin typeface="SofiaPro"/>
              </a:rPr>
              <a:t>Stericycle</a:t>
            </a:r>
            <a:r>
              <a:rPr lang="en-US" i="0" dirty="0">
                <a:solidFill>
                  <a:srgbClr val="862633"/>
                </a:solidFill>
                <a:effectLst/>
                <a:latin typeface="SofiaPro"/>
              </a:rPr>
              <a:t>,</a:t>
            </a:r>
            <a:r>
              <a:rPr lang="en-US" i="1" dirty="0">
                <a:solidFill>
                  <a:srgbClr val="862633"/>
                </a:solidFill>
                <a:effectLst/>
                <a:latin typeface="SofiaPro"/>
              </a:rPr>
              <a:t> Inc.</a:t>
            </a:r>
            <a:r>
              <a:rPr lang="en-US" dirty="0">
                <a:solidFill>
                  <a:srgbClr val="862633"/>
                </a:solidFill>
                <a:latin typeface="SofiaPro"/>
              </a:rPr>
              <a:t> (NLRB August 2, 2023)</a:t>
            </a:r>
            <a:endParaRPr lang="en-US" dirty="0">
              <a:solidFill>
                <a:srgbClr val="862633"/>
              </a:solidFill>
            </a:endParaRPr>
          </a:p>
        </p:txBody>
      </p:sp>
      <p:sp>
        <p:nvSpPr>
          <p:cNvPr id="3" name="Content Placeholder 2" descr="" title="">
            <a:extLst>
              <a:ext uri="{FF2B5EF4-FFF2-40B4-BE49-F238E27FC236}">
                <a16:creationId xmlns:a16="http://schemas.microsoft.com/office/drawing/2014/main" id="{79BFBD8D-27F3-252B-2DA4-BE2E0D577F27}"/>
              </a:ext>
            </a:extLst>
          </p:cNvPr>
          <p:cNvSpPr>
            <a:spLocks noGrp="1"/>
          </p:cNvSpPr>
          <p:nvPr>
            <p:ph idx="1"/>
          </p:nvPr>
        </p:nvSpPr>
        <p:spPr/>
        <p:txBody>
          <a:bodyPr>
            <a:normAutofit lnSpcReduction="10000"/>
          </a:bodyPr>
          <a:lstStyle/>
          <a:p>
            <a:r>
              <a:rPr lang="en-US" dirty="0"/>
              <a:t>Imposes an entirely new legal standard for employer work rules (handbooks, policies, etc.) that may have the effect of restricting employees' protected concerted activity, and this rule </a:t>
            </a:r>
            <a:r>
              <a:rPr lang="en-US" u="sng" dirty="0">
                <a:solidFill>
                  <a:srgbClr val="862633"/>
                </a:solidFill>
                <a:effectLst>
                  <a:outerShdw blurRad="38100" dist="38100" dir="2700000" algn="tl">
                    <a:srgbClr val="000000">
                      <a:alpha val="43137"/>
                    </a:srgbClr>
                  </a:outerShdw>
                </a:effectLst>
              </a:rPr>
              <a:t>applies retroactively</a:t>
            </a:r>
            <a:r>
              <a:rPr lang="en-US" dirty="0"/>
              <a:t>.</a:t>
            </a:r>
          </a:p>
          <a:p>
            <a:r>
              <a:rPr lang="en-US" dirty="0"/>
              <a:t>In determining whether any employment policy has such a tendency to chill employee exercise of Section 7 rights, the NLRB will consider only the “perspective of an economically dependent, layperson employee,” regardless of employer intent or whether an alternative interpretation that does not violate Section 7 is also a reasonable interpretation.</a:t>
            </a:r>
          </a:p>
        </p:txBody>
      </p:sp>
    </p:spTree>
    <p:extLst>
      <p:ext uri="{BB962C8B-B14F-4D97-AF65-F5344CB8AC3E}">
        <p14:creationId xmlns:p14="http://schemas.microsoft.com/office/powerpoint/2010/main" val="2995215413"/>
      </p:ext>
    </p:extLst>
  </p:cSld>
  <p:clrMapOvr>
    <a:masterClrMapping/>
  </p:clrMapOvr>
</p:sld>
</file>

<file path=ppt/slides/slide3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4ACC3737-3216-B9CA-CF59-2CCA9680FD6B}"/>
              </a:ext>
            </a:extLst>
          </p:cNvPr>
          <p:cNvSpPr>
            <a:spLocks noGrp="1"/>
          </p:cNvSpPr>
          <p:nvPr>
            <p:ph type="title"/>
          </p:nvPr>
        </p:nvSpPr>
        <p:spPr/>
        <p:txBody>
          <a:bodyPr/>
          <a:lstStyle/>
          <a:p>
            <a:r>
              <a:rPr lang="en-US" i="1" dirty="0">
                <a:solidFill>
                  <a:srgbClr val="862633"/>
                </a:solidFill>
                <a:latin typeface="proxima-nova"/>
              </a:rPr>
              <a:t>Stericycle: </a:t>
            </a:r>
            <a:r>
              <a:rPr lang="en-US" dirty="0">
                <a:solidFill>
                  <a:srgbClr val="862633"/>
                </a:solidFill>
                <a:effectLst/>
                <a:latin typeface="proxima-nova"/>
              </a:rPr>
              <a:t>What Now</a:t>
            </a:r>
            <a:r>
              <a:rPr lang="en-US" dirty="0">
                <a:solidFill>
                  <a:srgbClr val="862633"/>
                </a:solidFill>
                <a:latin typeface="proxima-nova"/>
              </a:rPr>
              <a:t>?</a:t>
            </a:r>
            <a:endParaRPr lang="en-US" dirty="0">
              <a:solidFill>
                <a:srgbClr val="862633"/>
              </a:solidFill>
            </a:endParaRPr>
          </a:p>
        </p:txBody>
      </p:sp>
      <p:sp>
        <p:nvSpPr>
          <p:cNvPr id="3" name="Content Placeholder 2" descr="" title="">
            <a:extLst>
              <a:ext uri="{FF2B5EF4-FFF2-40B4-BE49-F238E27FC236}">
                <a16:creationId xmlns:a16="http://schemas.microsoft.com/office/drawing/2014/main" id="{0D46FCE3-8A87-C02F-AB84-66B8313BECDA}"/>
              </a:ext>
            </a:extLst>
          </p:cNvPr>
          <p:cNvSpPr>
            <a:spLocks noGrp="1"/>
          </p:cNvSpPr>
          <p:nvPr>
            <p:ph idx="1"/>
          </p:nvPr>
        </p:nvSpPr>
        <p:spPr>
          <a:xfrm>
            <a:off x="242047" y="1500505"/>
            <a:ext cx="8101853" cy="4351338"/>
          </a:xfrm>
        </p:spPr>
        <p:txBody>
          <a:bodyPr>
            <a:normAutofit/>
          </a:bodyPr>
          <a:lstStyle/>
          <a:p>
            <a:r>
              <a:rPr lang="en-US" sz="2600" dirty="0">
                <a:solidFill>
                  <a:srgbClr val="333333"/>
                </a:solidFill>
                <a:latin typeface="proxima-nova"/>
              </a:rPr>
              <a:t>The new </a:t>
            </a:r>
            <a:r>
              <a:rPr lang="en-US" sz="2600" i="1" dirty="0">
                <a:solidFill>
                  <a:srgbClr val="333333"/>
                </a:solidFill>
                <a:latin typeface="proxima-nova"/>
              </a:rPr>
              <a:t>Stericycle</a:t>
            </a:r>
            <a:r>
              <a:rPr lang="en-US" sz="2600" dirty="0">
                <a:solidFill>
                  <a:srgbClr val="333333"/>
                </a:solidFill>
                <a:latin typeface="proxima-nova"/>
              </a:rPr>
              <a:t> rule strongly tips the balance in favor of employees, while disregarding employer intent or other reasonable interpretations of the rule or policy at issue. In essence, if an employee could read the rule or policy to chill their Section 7 rights, then the NLRB will find that it does so regardless of evidence to the contrary.</a:t>
            </a:r>
          </a:p>
          <a:p>
            <a:r>
              <a:rPr lang="en-US" sz="2600" dirty="0"/>
              <a:t>Workplace policies and rules may need to be revised to ensure that language is narrowly tailored to address the concern without overstepping employees’ Section 7 rights. </a:t>
            </a:r>
          </a:p>
        </p:txBody>
      </p:sp>
      <p:pic>
        <p:nvPicPr>
          <p:cNvPr id="5" name="Picture 4" descr="" title="">
            <a:extLst>
              <a:ext uri="{FF2B5EF4-FFF2-40B4-BE49-F238E27FC236}">
                <a16:creationId xmlns:a16="http://schemas.microsoft.com/office/drawing/2014/main" id="{0085A19D-F83A-79E3-5320-5C94DF68F84B}"/>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3292931442"/>
      </p:ext>
    </p:extLst>
  </p:cSld>
  <p:clrMapOvr>
    <a:masterClrMapping/>
  </p:clrMapOvr>
</p:sld>
</file>

<file path=ppt/slides/slide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396D7386-39AE-45B1-8DFF-34A765AC797A}"/>
              </a:ext>
            </a:extLst>
          </p:cNvPr>
          <p:cNvSpPr>
            <a:spLocks noGrp="1"/>
          </p:cNvSpPr>
          <p:nvPr>
            <p:ph type="title"/>
          </p:nvPr>
        </p:nvSpPr>
        <p:spPr/>
        <p:txBody>
          <a:bodyPr/>
          <a:lstStyle/>
          <a:p>
            <a:r>
              <a:rPr lang="en-US" dirty="0">
                <a:solidFill>
                  <a:srgbClr val="862633"/>
                </a:solidFill>
              </a:rPr>
              <a:t>Notable Cases and Decisions</a:t>
            </a:r>
          </a:p>
        </p:txBody>
      </p:sp>
      <p:sp>
        <p:nvSpPr>
          <p:cNvPr id="3" name="Content Placeholder 2" descr="" title="">
            <a:extLst>
              <a:ext uri="{FF2B5EF4-FFF2-40B4-BE49-F238E27FC236}">
                <a16:creationId xmlns:a16="http://schemas.microsoft.com/office/drawing/2014/main" id="{C773CF97-038C-4920-B7A7-47D13A61D5E6}"/>
              </a:ext>
            </a:extLst>
          </p:cNvPr>
          <p:cNvSpPr>
            <a:spLocks noGrp="1"/>
          </p:cNvSpPr>
          <p:nvPr>
            <p:ph idx="1"/>
          </p:nvPr>
        </p:nvSpPr>
        <p:spPr>
          <a:xfrm>
            <a:off x="3267261" y="1702342"/>
            <a:ext cx="5080991" cy="4343456"/>
          </a:xfrm>
        </p:spPr>
        <p:txBody>
          <a:bodyPr>
            <a:normAutofit/>
          </a:bodyPr>
          <a:lstStyle/>
          <a:p>
            <a:r>
              <a:rPr lang="en-US" dirty="0"/>
              <a:t>SCOTUS: </a:t>
            </a:r>
          </a:p>
          <a:p>
            <a:pPr lvl="1"/>
            <a:r>
              <a:rPr lang="en-US" dirty="0"/>
              <a:t>The intersection of Civil Rights and Religious Freedom;</a:t>
            </a:r>
          </a:p>
          <a:p>
            <a:pPr lvl="1"/>
            <a:r>
              <a:rPr lang="en-US" dirty="0"/>
              <a:t>Highly Compensated Employee Overtime;</a:t>
            </a:r>
          </a:p>
          <a:p>
            <a:r>
              <a:rPr lang="en-US" dirty="0"/>
              <a:t>NLRB:</a:t>
            </a:r>
          </a:p>
          <a:p>
            <a:pPr lvl="1"/>
            <a:r>
              <a:rPr lang="en-US" dirty="0"/>
              <a:t>New Independent Contractor Analysis</a:t>
            </a:r>
          </a:p>
          <a:p>
            <a:pPr lvl="1"/>
            <a:r>
              <a:rPr lang="en-US" dirty="0"/>
              <a:t>Recordings in the Workplace</a:t>
            </a:r>
          </a:p>
          <a:p>
            <a:pPr lvl="1"/>
            <a:r>
              <a:rPr lang="en-US" dirty="0"/>
              <a:t>New Limits on Employer Rules and Policies </a:t>
            </a:r>
          </a:p>
        </p:txBody>
      </p:sp>
      <p:pic>
        <p:nvPicPr>
          <p:cNvPr id="5" name="Picture 4" descr="" title="">
            <a:extLst>
              <a:ext uri="{FF2B5EF4-FFF2-40B4-BE49-F238E27FC236}">
                <a16:creationId xmlns:a16="http://schemas.microsoft.com/office/drawing/2014/main" id="{041538C1-F9E3-A186-1839-A2914B0DC1ED}"/>
              </a:ext>
            </a:extLst>
          </p:cNvPr>
          <p:cNvPicPr>
            <a:picLocks noChangeAspect="1"/>
          </p:cNvPicPr>
          <p:nvPr/>
        </p:nvPicPr>
        <p:blipFill>
          <a:blip r:embed="rId2"/>
          <a:stretch>
            <a:fillRect/>
          </a:stretch>
        </p:blipFill>
        <p:spPr>
          <a:xfrm>
            <a:off x="6927572" y="6184237"/>
            <a:ext cx="1378797" cy="429660"/>
          </a:xfrm>
          <a:prstGeom prst="rect">
            <a:avLst/>
          </a:prstGeom>
        </p:spPr>
      </p:pic>
      <p:pic>
        <p:nvPicPr>
          <p:cNvPr id="12" name="Picture 11" descr="" title="">
            <a:extLst>
              <a:ext uri="{FF2B5EF4-FFF2-40B4-BE49-F238E27FC236}">
                <a16:creationId xmlns:a16="http://schemas.microsoft.com/office/drawing/2014/main" id="{B9904DA5-4EA3-1F98-B574-12F7BB2CD001}"/>
              </a:ext>
            </a:extLst>
          </p:cNvPr>
          <p:cNvPicPr>
            <a:picLocks noChangeAspect="1"/>
          </p:cNvPicPr>
          <p:nvPr/>
        </p:nvPicPr>
        <p:blipFill>
          <a:blip r:embed="rId3"/>
          <a:stretch>
            <a:fillRect/>
          </a:stretch>
        </p:blipFill>
        <p:spPr>
          <a:xfrm>
            <a:off x="-1479177" y="1846854"/>
            <a:ext cx="4746438" cy="3164292"/>
          </a:xfrm>
          <a:prstGeom prst="rect">
            <a:avLst/>
          </a:prstGeom>
        </p:spPr>
      </p:pic>
    </p:spTree>
    <p:extLst>
      <p:ext uri="{BB962C8B-B14F-4D97-AF65-F5344CB8AC3E}">
        <p14:creationId xmlns:p14="http://schemas.microsoft.com/office/powerpoint/2010/main" val="4242593090"/>
      </p:ext>
    </p:extLst>
  </p:cSld>
  <p:clrMapOvr>
    <a:masterClrMapping/>
  </p:clrMapOvr>
</p:sld>
</file>

<file path=ppt/slides/slide4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396D7386-39AE-45B1-8DFF-34A765AC797A}"/>
              </a:ext>
            </a:extLst>
          </p:cNvPr>
          <p:cNvSpPr>
            <a:spLocks noGrp="1"/>
          </p:cNvSpPr>
          <p:nvPr>
            <p:ph type="title"/>
          </p:nvPr>
        </p:nvSpPr>
        <p:spPr/>
        <p:txBody>
          <a:bodyPr/>
          <a:lstStyle/>
          <a:p>
            <a:r>
              <a:rPr lang="en-US" dirty="0">
                <a:solidFill>
                  <a:srgbClr val="862633"/>
                </a:solidFill>
              </a:rPr>
              <a:t>New Laws and Emerging Issues</a:t>
            </a:r>
          </a:p>
        </p:txBody>
      </p:sp>
      <p:pic>
        <p:nvPicPr>
          <p:cNvPr id="5" name="Picture 4" descr="" title="">
            <a:extLst>
              <a:ext uri="{FF2B5EF4-FFF2-40B4-BE49-F238E27FC236}">
                <a16:creationId xmlns:a16="http://schemas.microsoft.com/office/drawing/2014/main" id="{041538C1-F9E3-A186-1839-A2914B0DC1ED}"/>
              </a:ext>
            </a:extLst>
          </p:cNvPr>
          <p:cNvPicPr>
            <a:picLocks noChangeAspect="1"/>
          </p:cNvPicPr>
          <p:nvPr/>
        </p:nvPicPr>
        <p:blipFill>
          <a:blip r:embed="rId3"/>
          <a:stretch>
            <a:fillRect/>
          </a:stretch>
        </p:blipFill>
        <p:spPr>
          <a:xfrm>
            <a:off x="6927572" y="6184237"/>
            <a:ext cx="1378797" cy="429660"/>
          </a:xfrm>
          <a:prstGeom prst="rect">
            <a:avLst/>
          </a:prstGeom>
        </p:spPr>
      </p:pic>
      <p:pic>
        <p:nvPicPr>
          <p:cNvPr id="6" name="Picture 5" descr="" title="">
            <a:extLst>
              <a:ext uri="{FF2B5EF4-FFF2-40B4-BE49-F238E27FC236}">
                <a16:creationId xmlns:a16="http://schemas.microsoft.com/office/drawing/2014/main" id="{33079DF5-0DCC-0550-9654-6E2969A746E4}"/>
              </a:ext>
            </a:extLst>
          </p:cNvPr>
          <p:cNvPicPr>
            <a:picLocks noChangeAspect="1"/>
          </p:cNvPicPr>
          <p:nvPr/>
        </p:nvPicPr>
        <p:blipFill>
          <a:blip r:embed="rId4"/>
          <a:stretch>
            <a:fillRect/>
          </a:stretch>
        </p:blipFill>
        <p:spPr>
          <a:xfrm>
            <a:off x="1612450" y="1904824"/>
            <a:ext cx="4572000" cy="3048351"/>
          </a:xfrm>
          <a:prstGeom prst="rect">
            <a:avLst/>
          </a:prstGeom>
        </p:spPr>
      </p:pic>
    </p:spTree>
    <p:extLst>
      <p:ext uri="{BB962C8B-B14F-4D97-AF65-F5344CB8AC3E}">
        <p14:creationId xmlns:p14="http://schemas.microsoft.com/office/powerpoint/2010/main" val="4118713299"/>
      </p:ext>
    </p:extLst>
  </p:cSld>
  <p:clrMapOvr>
    <a:masterClrMapping/>
  </p:clrMapOvr>
</p:sld>
</file>

<file path=ppt/slides/slide4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EB53C739-1A37-0F22-A561-E7096FEB066B}"/>
              </a:ext>
            </a:extLst>
          </p:cNvPr>
          <p:cNvSpPr>
            <a:spLocks noGrp="1"/>
          </p:cNvSpPr>
          <p:nvPr>
            <p:ph type="title"/>
          </p:nvPr>
        </p:nvSpPr>
        <p:spPr/>
        <p:txBody>
          <a:bodyPr/>
          <a:lstStyle/>
          <a:p>
            <a:r>
              <a:rPr lang="en-US" dirty="0">
                <a:solidFill>
                  <a:srgbClr val="862633"/>
                </a:solidFill>
              </a:rPr>
              <a:t>The Speak Now Act</a:t>
            </a:r>
          </a:p>
        </p:txBody>
      </p:sp>
      <p:sp>
        <p:nvSpPr>
          <p:cNvPr id="3" name="Content Placeholder 2" descr="" title="">
            <a:extLst>
              <a:ext uri="{FF2B5EF4-FFF2-40B4-BE49-F238E27FC236}">
                <a16:creationId xmlns:a16="http://schemas.microsoft.com/office/drawing/2014/main" id="{CD1B1073-AE28-7876-6150-DC943AC9C2E5}"/>
              </a:ext>
            </a:extLst>
          </p:cNvPr>
          <p:cNvSpPr>
            <a:spLocks noGrp="1"/>
          </p:cNvSpPr>
          <p:nvPr>
            <p:ph idx="1"/>
          </p:nvPr>
        </p:nvSpPr>
        <p:spPr>
          <a:xfrm>
            <a:off x="242047" y="1543052"/>
            <a:ext cx="8089153" cy="4351338"/>
          </a:xfrm>
        </p:spPr>
        <p:txBody>
          <a:bodyPr>
            <a:normAutofit fontScale="92500" lnSpcReduction="10000"/>
          </a:bodyPr>
          <a:lstStyle/>
          <a:p>
            <a:pPr>
              <a:lnSpc>
                <a:spcPct val="100000"/>
              </a:lnSpc>
            </a:pPr>
            <a:r>
              <a:rPr lang="en-US" dirty="0"/>
              <a:t>President Joe Biden signed the Speak Out Now Act into law on December 7, 2022. </a:t>
            </a:r>
          </a:p>
          <a:p>
            <a:pPr>
              <a:lnSpc>
                <a:spcPct val="100000"/>
              </a:lnSpc>
            </a:pPr>
            <a:r>
              <a:rPr lang="en-US" dirty="0"/>
              <a:t>This law bans all nondisclosure clauses and non-disparagement clauses regarding a sexual assault or sexual harassment dispute that is “agreed to before the dispute arises . . . in which conduct is alleged to have violated Federal, Tribal, or State law.” </a:t>
            </a:r>
          </a:p>
          <a:p>
            <a:pPr>
              <a:lnSpc>
                <a:spcPct val="100000"/>
              </a:lnSpc>
            </a:pPr>
            <a:r>
              <a:rPr lang="en-US" dirty="0"/>
              <a:t>This prohibition applies to all agreements, regardless of when they were executed, as long as the sexual assault dispute or sexual harassment dispute was brought under federal, tribal, or state law on or after December 7, 2022.  </a:t>
            </a:r>
          </a:p>
        </p:txBody>
      </p:sp>
      <p:pic>
        <p:nvPicPr>
          <p:cNvPr id="5" name="Picture 4" descr="" title="">
            <a:extLst>
              <a:ext uri="{FF2B5EF4-FFF2-40B4-BE49-F238E27FC236}">
                <a16:creationId xmlns:a16="http://schemas.microsoft.com/office/drawing/2014/main" id="{66D96324-31C6-27E2-E216-12B4CB01A0FE}"/>
              </a:ext>
            </a:extLst>
          </p:cNvPr>
          <p:cNvPicPr>
            <a:picLocks noChangeAspect="1"/>
          </p:cNvPicPr>
          <p:nvPr/>
        </p:nvPicPr>
        <p:blipFill>
          <a:blip r:embed="rId2"/>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2998239488"/>
      </p:ext>
    </p:extLst>
  </p:cSld>
  <p:clrMapOvr>
    <a:masterClrMapping/>
  </p:clrMapOvr>
</p:sld>
</file>

<file path=ppt/slides/slide4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EB53C739-1A37-0F22-A561-E7096FEB066B}"/>
              </a:ext>
            </a:extLst>
          </p:cNvPr>
          <p:cNvSpPr>
            <a:spLocks noGrp="1"/>
          </p:cNvSpPr>
          <p:nvPr>
            <p:ph type="title"/>
          </p:nvPr>
        </p:nvSpPr>
        <p:spPr/>
        <p:txBody>
          <a:bodyPr/>
          <a:lstStyle/>
          <a:p>
            <a:r>
              <a:rPr lang="en-US" dirty="0">
                <a:solidFill>
                  <a:srgbClr val="862633"/>
                </a:solidFill>
              </a:rPr>
              <a:t>TRENDING: Expansion of Free Speech for Employees</a:t>
            </a:r>
          </a:p>
        </p:txBody>
      </p:sp>
      <p:sp>
        <p:nvSpPr>
          <p:cNvPr id="3" name="Content Placeholder 2" descr="" title="">
            <a:extLst>
              <a:ext uri="{FF2B5EF4-FFF2-40B4-BE49-F238E27FC236}">
                <a16:creationId xmlns:a16="http://schemas.microsoft.com/office/drawing/2014/main" id="{CD1B1073-AE28-7876-6150-DC943AC9C2E5}"/>
              </a:ext>
            </a:extLst>
          </p:cNvPr>
          <p:cNvSpPr>
            <a:spLocks noGrp="1"/>
          </p:cNvSpPr>
          <p:nvPr>
            <p:ph idx="1"/>
          </p:nvPr>
        </p:nvSpPr>
        <p:spPr>
          <a:xfrm>
            <a:off x="242047" y="1832899"/>
            <a:ext cx="8273303" cy="4351338"/>
          </a:xfrm>
        </p:spPr>
        <p:txBody>
          <a:bodyPr>
            <a:normAutofit/>
          </a:bodyPr>
          <a:lstStyle/>
          <a:p>
            <a:r>
              <a:rPr lang="en-US" dirty="0"/>
              <a:t>Several states have likewise enacted laws that make discussion or disclosure of harassment, discrimination and other unlawful working conditions protected. </a:t>
            </a:r>
          </a:p>
          <a:p>
            <a:r>
              <a:rPr lang="en-US" dirty="0"/>
              <a:t>But this goes beyond just harassment and related #metoo fallout and is also trending in the context of pay equity and transparency.  </a:t>
            </a:r>
          </a:p>
          <a:p>
            <a:r>
              <a:rPr lang="en-US" dirty="0"/>
              <a:t>For example: In Washington, state law prohibits confidentiality of at least the amount of settlement because it is considered wages.</a:t>
            </a:r>
          </a:p>
        </p:txBody>
      </p:sp>
      <p:pic>
        <p:nvPicPr>
          <p:cNvPr id="5" name="Picture 4" descr="" title="">
            <a:extLst>
              <a:ext uri="{FF2B5EF4-FFF2-40B4-BE49-F238E27FC236}">
                <a16:creationId xmlns:a16="http://schemas.microsoft.com/office/drawing/2014/main" id="{FE37DD72-58D8-3CD8-2426-C18083A55D02}"/>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230963366"/>
      </p:ext>
    </p:extLst>
  </p:cSld>
  <p:clrMapOvr>
    <a:masterClrMapping/>
  </p:clrMapOvr>
</p:sld>
</file>

<file path=ppt/slides/slide4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752CA8B7-F7EF-D607-DC0D-F8FFE50086BD}"/>
              </a:ext>
            </a:extLst>
          </p:cNvPr>
          <p:cNvSpPr>
            <a:spLocks noGrp="1"/>
          </p:cNvSpPr>
          <p:nvPr>
            <p:ph type="title"/>
          </p:nvPr>
        </p:nvSpPr>
        <p:spPr/>
        <p:txBody>
          <a:bodyPr/>
          <a:lstStyle/>
          <a:p>
            <a:r>
              <a:rPr lang="en-US" dirty="0">
                <a:solidFill>
                  <a:srgbClr val="862633"/>
                </a:solidFill>
              </a:rPr>
              <a:t>PENDING: </a:t>
            </a:r>
            <a:br>
              <a:rPr lang="en-US" dirty="0">
                <a:solidFill>
                  <a:srgbClr val="862633"/>
                </a:solidFill>
              </a:rPr>
            </a:br>
            <a:r>
              <a:rPr lang="en-US" dirty="0">
                <a:solidFill>
                  <a:srgbClr val="862633"/>
                </a:solidFill>
              </a:rPr>
              <a:t>New Federal Overtime Rules</a:t>
            </a:r>
          </a:p>
        </p:txBody>
      </p:sp>
      <p:sp>
        <p:nvSpPr>
          <p:cNvPr id="3" name="Content Placeholder 2" descr="" title="">
            <a:extLst>
              <a:ext uri="{FF2B5EF4-FFF2-40B4-BE49-F238E27FC236}">
                <a16:creationId xmlns:a16="http://schemas.microsoft.com/office/drawing/2014/main" id="{4ECF2D2A-66AE-1F9A-9603-CB47C97BC592}"/>
              </a:ext>
            </a:extLst>
          </p:cNvPr>
          <p:cNvSpPr>
            <a:spLocks noGrp="1"/>
          </p:cNvSpPr>
          <p:nvPr>
            <p:ph idx="1"/>
          </p:nvPr>
        </p:nvSpPr>
        <p:spPr>
          <a:xfrm>
            <a:off x="242046" y="1744604"/>
            <a:ext cx="8273303" cy="4351338"/>
          </a:xfrm>
        </p:spPr>
        <p:txBody>
          <a:bodyPr>
            <a:normAutofit/>
          </a:bodyPr>
          <a:lstStyle/>
          <a:p>
            <a:pPr algn="l"/>
            <a:r>
              <a:rPr lang="en-US" sz="2600" b="0" i="0" dirty="0">
                <a:effectLst/>
              </a:rPr>
              <a:t>On August 30, the Department of Labor issued a proposed rulemaking aimed at extending overtime protections by raising the minimum salary threshold for “white-collar” exemptions to $1,059 per week (or $55,068 per year). </a:t>
            </a:r>
          </a:p>
          <a:p>
            <a:pPr>
              <a:lnSpc>
                <a:spcPct val="100000"/>
              </a:lnSpc>
            </a:pPr>
            <a:r>
              <a:rPr lang="en-US" sz="2600" dirty="0"/>
              <a:t>Currently, that salary amount must be at least $684 per week (or $35,568, annually). </a:t>
            </a:r>
            <a:endParaRPr lang="en-US" sz="2600" b="0" i="0" dirty="0">
              <a:effectLst/>
            </a:endParaRPr>
          </a:p>
          <a:p>
            <a:pPr>
              <a:lnSpc>
                <a:spcPct val="100000"/>
              </a:lnSpc>
            </a:pPr>
            <a:r>
              <a:rPr lang="en-US" sz="2600" dirty="0"/>
              <a:t>The proposed rulemaking will be open for public comment for 60 days. It is possible that the comment period will be extended—this has happened before. </a:t>
            </a:r>
          </a:p>
        </p:txBody>
      </p:sp>
      <p:pic>
        <p:nvPicPr>
          <p:cNvPr id="6" name="Picture 5" descr="" title="">
            <a:extLst>
              <a:ext uri="{FF2B5EF4-FFF2-40B4-BE49-F238E27FC236}">
                <a16:creationId xmlns:a16="http://schemas.microsoft.com/office/drawing/2014/main" id="{2FA884BE-E0E6-4063-695B-BF305E3D294B}"/>
              </a:ext>
            </a:extLst>
          </p:cNvPr>
          <p:cNvPicPr>
            <a:picLocks noChangeAspect="1"/>
          </p:cNvPicPr>
          <p:nvPr/>
        </p:nvPicPr>
        <p:blipFill>
          <a:blip r:embed="rId3"/>
          <a:stretch>
            <a:fillRect/>
          </a:stretch>
        </p:blipFill>
        <p:spPr>
          <a:xfrm rot="1016123">
            <a:off x="5447016" y="-116118"/>
            <a:ext cx="2961115" cy="1280066"/>
          </a:xfrm>
          <a:prstGeom prst="rect">
            <a:avLst/>
          </a:prstGeom>
        </p:spPr>
      </p:pic>
      <p:pic>
        <p:nvPicPr>
          <p:cNvPr id="5" name="Picture 4" descr="" title="">
            <a:extLst>
              <a:ext uri="{FF2B5EF4-FFF2-40B4-BE49-F238E27FC236}">
                <a16:creationId xmlns:a16="http://schemas.microsoft.com/office/drawing/2014/main" id="{CA6B782F-BF18-6284-0825-A355471CB9A9}"/>
              </a:ext>
            </a:extLst>
          </p:cNvPr>
          <p:cNvPicPr>
            <a:picLocks noChangeAspect="1"/>
          </p:cNvPicPr>
          <p:nvPr/>
        </p:nvPicPr>
        <p:blipFill>
          <a:blip r:embed="rId4"/>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3844694802"/>
      </p:ext>
    </p:extLst>
  </p:cSld>
  <p:clrMapOvr>
    <a:masterClrMapping/>
  </p:clrMapOvr>
</p:sld>
</file>

<file path=ppt/slides/slide4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752CA8B7-F7EF-D607-DC0D-F8FFE50086BD}"/>
              </a:ext>
            </a:extLst>
          </p:cNvPr>
          <p:cNvSpPr>
            <a:spLocks noGrp="1"/>
          </p:cNvSpPr>
          <p:nvPr>
            <p:ph type="title"/>
          </p:nvPr>
        </p:nvSpPr>
        <p:spPr/>
        <p:txBody>
          <a:bodyPr/>
          <a:lstStyle/>
          <a:p>
            <a:r>
              <a:rPr lang="en-US" dirty="0">
                <a:solidFill>
                  <a:srgbClr val="862633"/>
                </a:solidFill>
              </a:rPr>
              <a:t>PENDING: </a:t>
            </a:r>
            <a:br>
              <a:rPr lang="en-US" dirty="0">
                <a:solidFill>
                  <a:srgbClr val="862633"/>
                </a:solidFill>
              </a:rPr>
            </a:br>
            <a:r>
              <a:rPr lang="en-US" dirty="0">
                <a:solidFill>
                  <a:srgbClr val="862633"/>
                </a:solidFill>
              </a:rPr>
              <a:t>New Federal Overtime Rules</a:t>
            </a:r>
          </a:p>
        </p:txBody>
      </p:sp>
      <p:sp>
        <p:nvSpPr>
          <p:cNvPr id="3" name="Content Placeholder 2" descr="" title="">
            <a:extLst>
              <a:ext uri="{FF2B5EF4-FFF2-40B4-BE49-F238E27FC236}">
                <a16:creationId xmlns:a16="http://schemas.microsoft.com/office/drawing/2014/main" id="{4ECF2D2A-66AE-1F9A-9603-CB47C97BC592}"/>
              </a:ext>
            </a:extLst>
          </p:cNvPr>
          <p:cNvSpPr>
            <a:spLocks noGrp="1"/>
          </p:cNvSpPr>
          <p:nvPr>
            <p:ph idx="1"/>
          </p:nvPr>
        </p:nvSpPr>
        <p:spPr>
          <a:xfrm>
            <a:off x="242047" y="1680093"/>
            <a:ext cx="8114553" cy="4318321"/>
          </a:xfrm>
        </p:spPr>
        <p:txBody>
          <a:bodyPr>
            <a:noAutofit/>
          </a:bodyPr>
          <a:lstStyle/>
          <a:p>
            <a:pPr algn="l">
              <a:lnSpc>
                <a:spcPct val="100000"/>
              </a:lnSpc>
              <a:spcBef>
                <a:spcPts val="0"/>
              </a:spcBef>
              <a:spcAft>
                <a:spcPts val="600"/>
              </a:spcAft>
            </a:pPr>
            <a:r>
              <a:rPr lang="en-US" sz="2400" b="0" i="0" dirty="0">
                <a:effectLst/>
              </a:rPr>
              <a:t>The proposed rulemaking also seeks to more frequently update earning thresholds without additional rulemaking or legislation. </a:t>
            </a:r>
          </a:p>
          <a:p>
            <a:pPr algn="l">
              <a:lnSpc>
                <a:spcPct val="100000"/>
              </a:lnSpc>
              <a:spcBef>
                <a:spcPts val="0"/>
              </a:spcBef>
              <a:spcAft>
                <a:spcPts val="600"/>
              </a:spcAft>
            </a:pPr>
            <a:r>
              <a:rPr lang="en-US" sz="2400" b="0" i="0" dirty="0">
                <a:effectLst/>
              </a:rPr>
              <a:t>The proposed rules do this by automatically resetting the threshold every three years to the standard salary level at the 35</a:t>
            </a:r>
            <a:r>
              <a:rPr lang="en-US" sz="2400" b="0" i="0" baseline="30000" dirty="0">
                <a:effectLst/>
              </a:rPr>
              <a:t>th</a:t>
            </a:r>
            <a:r>
              <a:rPr lang="en-US" sz="2400" b="0" i="0" dirty="0">
                <a:effectLst/>
              </a:rPr>
              <a:t> percentile of weekly earnings of full-time salaried workers in the lowest-wage Census Region (which is currently the South) using current wage data. </a:t>
            </a:r>
          </a:p>
          <a:p>
            <a:pPr algn="l">
              <a:lnSpc>
                <a:spcPct val="100000"/>
              </a:lnSpc>
              <a:spcBef>
                <a:spcPts val="0"/>
              </a:spcBef>
              <a:spcAft>
                <a:spcPts val="600"/>
              </a:spcAft>
            </a:pPr>
            <a:r>
              <a:rPr lang="en-US" sz="2400" b="0" i="0" dirty="0">
                <a:effectLst/>
              </a:rPr>
              <a:t>The Department has provided a “fail safe,” however, to allow a temporary delay in any scheduled automatic update in the case of unforeseen economic (or other conditions) that would warrant a delay.</a:t>
            </a:r>
          </a:p>
        </p:txBody>
      </p:sp>
      <p:pic>
        <p:nvPicPr>
          <p:cNvPr id="5" name="Picture 4" descr="" title="">
            <a:extLst>
              <a:ext uri="{FF2B5EF4-FFF2-40B4-BE49-F238E27FC236}">
                <a16:creationId xmlns:a16="http://schemas.microsoft.com/office/drawing/2014/main" id="{48FDC787-91DB-A5E0-0DFD-859DF962300D}"/>
              </a:ext>
            </a:extLst>
          </p:cNvPr>
          <p:cNvPicPr>
            <a:picLocks noChangeAspect="1"/>
          </p:cNvPicPr>
          <p:nvPr/>
        </p:nvPicPr>
        <p:blipFill>
          <a:blip r:embed="rId2"/>
          <a:stretch>
            <a:fillRect/>
          </a:stretch>
        </p:blipFill>
        <p:spPr>
          <a:xfrm rot="1016123">
            <a:off x="5447016" y="-116118"/>
            <a:ext cx="2961115" cy="1280066"/>
          </a:xfrm>
          <a:prstGeom prst="rect">
            <a:avLst/>
          </a:prstGeom>
        </p:spPr>
      </p:pic>
      <p:pic>
        <p:nvPicPr>
          <p:cNvPr id="6" name="Picture 5" descr="" title="">
            <a:extLst>
              <a:ext uri="{FF2B5EF4-FFF2-40B4-BE49-F238E27FC236}">
                <a16:creationId xmlns:a16="http://schemas.microsoft.com/office/drawing/2014/main" id="{25BD518B-F88E-7751-6971-07192E34FF5F}"/>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504622570"/>
      </p:ext>
    </p:extLst>
  </p:cSld>
  <p:clrMapOvr>
    <a:masterClrMapping/>
  </p:clrMapOvr>
</p:sld>
</file>

<file path=ppt/slides/slide4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F89D5E25-A668-BB38-B8AD-1A0611B77D54}"/>
              </a:ext>
            </a:extLst>
          </p:cNvPr>
          <p:cNvSpPr>
            <a:spLocks noGrp="1"/>
          </p:cNvSpPr>
          <p:nvPr>
            <p:ph type="title"/>
          </p:nvPr>
        </p:nvSpPr>
        <p:spPr/>
        <p:txBody>
          <a:bodyPr/>
          <a:lstStyle/>
          <a:p>
            <a:r>
              <a:rPr lang="en-US" dirty="0">
                <a:solidFill>
                  <a:srgbClr val="862633"/>
                </a:solidFill>
              </a:rPr>
              <a:t>Questions?</a:t>
            </a:r>
          </a:p>
        </p:txBody>
      </p:sp>
      <p:pic>
        <p:nvPicPr>
          <p:cNvPr id="4" name="Content Placeholder 3" descr="" title="">
            <a:extLst>
              <a:ext uri="{FF2B5EF4-FFF2-40B4-BE49-F238E27FC236}">
                <a16:creationId xmlns:a16="http://schemas.microsoft.com/office/drawing/2014/main" id="{8FFDCB0A-0BBF-FA5A-F82C-883015926ABE}"/>
              </a:ext>
            </a:extLst>
          </p:cNvPr>
          <p:cNvPicPr>
            <a:picLocks noGrp="1" noChangeAspect="1"/>
          </p:cNvPicPr>
          <p:nvPr>
            <p:ph idx="1"/>
          </p:nvPr>
        </p:nvPicPr>
        <p:blipFill>
          <a:blip r:embed="rId3"/>
          <a:stretch>
            <a:fillRect/>
          </a:stretch>
        </p:blipFill>
        <p:spPr>
          <a:xfrm>
            <a:off x="978563" y="1769139"/>
            <a:ext cx="1567689" cy="1552116"/>
          </a:xfrm>
          <a:prstGeom prst="rect">
            <a:avLst/>
          </a:prstGeom>
        </p:spPr>
      </p:pic>
      <p:sp>
        <p:nvSpPr>
          <p:cNvPr id="6" name="TextBox 5" descr="" title="">
            <a:extLst>
              <a:ext uri="{FF2B5EF4-FFF2-40B4-BE49-F238E27FC236}">
                <a16:creationId xmlns:a16="http://schemas.microsoft.com/office/drawing/2014/main" id="{D9486833-E6B8-B39C-05F0-B94854653749}"/>
              </a:ext>
            </a:extLst>
          </p:cNvPr>
          <p:cNvSpPr txBox="1"/>
          <p:nvPr/>
        </p:nvSpPr>
        <p:spPr>
          <a:xfrm>
            <a:off x="2933113" y="1885946"/>
            <a:ext cx="4572000" cy="1318502"/>
          </a:xfrm>
          <a:prstGeom prst="rect">
            <a:avLst/>
          </a:prstGeom>
          <a:noFill/>
        </p:spPr>
        <p:txBody>
          <a:bodyPr wrap="square">
            <a:spAutoFit/>
          </a:bodyPr>
          <a:lstStyle/>
          <a:p>
            <a:pPr marL="0" indent="0">
              <a:spcAft>
                <a:spcPts val="0"/>
              </a:spcAft>
              <a:buNone/>
            </a:pPr>
            <a:r>
              <a:rPr lang="en-US" sz="2400" b="1">
                <a:ea typeface="+mj-ea"/>
                <a:cs typeface="+mj-cs"/>
              </a:rPr>
              <a:t>Amy Robinson</a:t>
            </a:r>
          </a:p>
          <a:p>
            <a:pPr marL="0" indent="0">
              <a:lnSpc>
                <a:spcPct val="120000"/>
              </a:lnSpc>
              <a:buNone/>
            </a:pPr>
            <a:r>
              <a:rPr lang="en-US" sz="2400"/>
              <a:t>amy.robinson@millernash.com</a:t>
            </a:r>
          </a:p>
          <a:p>
            <a:pPr marL="0" indent="0">
              <a:lnSpc>
                <a:spcPct val="120000"/>
              </a:lnSpc>
              <a:buNone/>
            </a:pPr>
            <a:r>
              <a:rPr lang="en-US" sz="2400"/>
              <a:t>360.619.7024</a:t>
            </a:r>
            <a:endParaRPr lang="en-US" sz="2400" dirty="0"/>
          </a:p>
        </p:txBody>
      </p:sp>
      <p:pic>
        <p:nvPicPr>
          <p:cNvPr id="8" name="Picture 7" descr="" title="">
            <a:extLst>
              <a:ext uri="{FF2B5EF4-FFF2-40B4-BE49-F238E27FC236}">
                <a16:creationId xmlns:a16="http://schemas.microsoft.com/office/drawing/2014/main" id="{EC72C7DB-A202-2572-FFFB-1AD57CD38133}"/>
              </a:ext>
            </a:extLst>
          </p:cNvPr>
          <p:cNvPicPr>
            <a:picLocks noChangeAspect="1"/>
          </p:cNvPicPr>
          <p:nvPr/>
        </p:nvPicPr>
        <p:blipFill>
          <a:blip r:embed="rId4"/>
          <a:stretch>
            <a:fillRect/>
          </a:stretch>
        </p:blipFill>
        <p:spPr>
          <a:xfrm>
            <a:off x="978563" y="3536745"/>
            <a:ext cx="1568599" cy="1552116"/>
          </a:xfrm>
          <a:prstGeom prst="rect">
            <a:avLst/>
          </a:prstGeom>
        </p:spPr>
      </p:pic>
      <p:sp>
        <p:nvSpPr>
          <p:cNvPr id="9" name="TextBox 8" descr="" title="">
            <a:extLst>
              <a:ext uri="{FF2B5EF4-FFF2-40B4-BE49-F238E27FC236}">
                <a16:creationId xmlns:a16="http://schemas.microsoft.com/office/drawing/2014/main" id="{1A389480-203E-FB36-0698-0CBA13D64288}"/>
              </a:ext>
            </a:extLst>
          </p:cNvPr>
          <p:cNvSpPr txBox="1"/>
          <p:nvPr/>
        </p:nvSpPr>
        <p:spPr>
          <a:xfrm>
            <a:off x="2933113" y="3653553"/>
            <a:ext cx="4572000" cy="1318502"/>
          </a:xfrm>
          <a:prstGeom prst="rect">
            <a:avLst/>
          </a:prstGeom>
          <a:noFill/>
        </p:spPr>
        <p:txBody>
          <a:bodyPr wrap="square">
            <a:spAutoFit/>
          </a:bodyPr>
          <a:lstStyle/>
          <a:p>
            <a:pPr marL="0" indent="0">
              <a:spcAft>
                <a:spcPts val="0"/>
              </a:spcAft>
              <a:buNone/>
            </a:pPr>
            <a:r>
              <a:rPr lang="en-US" sz="2400" b="1" dirty="0">
                <a:ea typeface="+mj-ea"/>
                <a:cs typeface="+mj-cs"/>
              </a:rPr>
              <a:t>Jess Osborne</a:t>
            </a:r>
          </a:p>
          <a:p>
            <a:pPr marL="0" indent="0">
              <a:lnSpc>
                <a:spcPct val="120000"/>
              </a:lnSpc>
              <a:buNone/>
            </a:pPr>
            <a:r>
              <a:rPr lang="en-US" sz="2400" dirty="0"/>
              <a:t>jessica.osborne@millernash.com</a:t>
            </a:r>
          </a:p>
          <a:p>
            <a:pPr marL="0" indent="0">
              <a:lnSpc>
                <a:spcPct val="120000"/>
              </a:lnSpc>
              <a:buNone/>
            </a:pPr>
            <a:r>
              <a:rPr lang="en-US" sz="2400" dirty="0"/>
              <a:t>503.205.2578</a:t>
            </a:r>
          </a:p>
        </p:txBody>
      </p:sp>
      <p:pic>
        <p:nvPicPr>
          <p:cNvPr id="3" name="Picture 2" descr="" title="">
            <a:extLst>
              <a:ext uri="{FF2B5EF4-FFF2-40B4-BE49-F238E27FC236}">
                <a16:creationId xmlns:a16="http://schemas.microsoft.com/office/drawing/2014/main" id="{6888CBA9-103B-CDCC-0673-C638EBCFEB8F}"/>
              </a:ext>
            </a:extLst>
          </p:cNvPr>
          <p:cNvPicPr>
            <a:picLocks noChangeAspect="1"/>
          </p:cNvPicPr>
          <p:nvPr/>
        </p:nvPicPr>
        <p:blipFill>
          <a:blip r:embed="rId5"/>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953098353"/>
      </p:ext>
    </p:extLst>
  </p:cSld>
  <p:clrMapOvr>
    <a:masterClrMapping/>
  </p:clrMapOvr>
</p:sld>
</file>

<file path=ppt/slides/slide4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5" name="Rectangle 4" descr="" title="">
            <a:extLst>
              <a:ext uri="{FF2B5EF4-FFF2-40B4-BE49-F238E27FC236}">
                <a16:creationId xmlns:a16="http://schemas.microsoft.com/office/drawing/2014/main" id="{EBA64E4E-AC8A-43AD-B57B-0829DA1845C0}"/>
              </a:ext>
            </a:extLst>
          </p:cNvPr>
          <p:cNvSpPr/>
          <p:nvPr/>
        </p:nvSpPr>
        <p:spPr>
          <a:xfrm>
            <a:off x="2143017" y="2688161"/>
            <a:ext cx="4248365" cy="1198037"/>
          </a:xfrm>
          <a:prstGeom prst="rect">
            <a:avLst/>
          </a:prstGeom>
          <a:solidFill>
            <a:srgbClr val="862633"/>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descr="" title="">
            <a:extLst>
              <a:ext uri="{FF2B5EF4-FFF2-40B4-BE49-F238E27FC236}">
                <a16:creationId xmlns:a16="http://schemas.microsoft.com/office/drawing/2014/main" id="{BEAF51DF-D1DC-4AB1-44F8-55C757F84E1D}"/>
              </a:ext>
            </a:extLst>
          </p:cNvPr>
          <p:cNvSpPr txBox="1"/>
          <p:nvPr/>
        </p:nvSpPr>
        <p:spPr>
          <a:xfrm>
            <a:off x="2542425" y="2825514"/>
            <a:ext cx="3449548"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Thank you!</a:t>
            </a:r>
          </a:p>
        </p:txBody>
      </p:sp>
      <p:pic>
        <p:nvPicPr>
          <p:cNvPr id="3" name="Picture 2" descr="" title="">
            <a:extLst>
              <a:ext uri="{FF2B5EF4-FFF2-40B4-BE49-F238E27FC236}">
                <a16:creationId xmlns:a16="http://schemas.microsoft.com/office/drawing/2014/main" id="{E3D81236-F934-474E-5D37-752DDCE7B9B8}"/>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3278578953"/>
      </p:ext>
    </p:extLst>
  </p:cSld>
  <p:clrMapOvr>
    <a:masterClrMapping/>
  </p:clrMapOvr>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E9148E88-CB09-4DA5-92A2-FFE2A1A2E27B}"/>
              </a:ext>
            </a:extLst>
          </p:cNvPr>
          <p:cNvSpPr>
            <a:spLocks noGrp="1"/>
          </p:cNvSpPr>
          <p:nvPr>
            <p:ph type="title"/>
          </p:nvPr>
        </p:nvSpPr>
        <p:spPr>
          <a:xfrm>
            <a:off x="317351" y="676293"/>
            <a:ext cx="8273303" cy="1325563"/>
          </a:xfrm>
        </p:spPr>
        <p:txBody>
          <a:bodyPr>
            <a:normAutofit/>
          </a:bodyPr>
          <a:lstStyle/>
          <a:p>
            <a:r>
              <a:rPr lang="en-US" i="1" dirty="0">
                <a:solidFill>
                  <a:srgbClr val="862633"/>
                </a:solidFill>
              </a:rPr>
              <a:t>Students for Fair Admissions, Inc. v. Harvard </a:t>
            </a:r>
            <a:r>
              <a:rPr lang="en-US" dirty="0">
                <a:solidFill>
                  <a:srgbClr val="862633"/>
                </a:solidFill>
              </a:rPr>
              <a:t>(</a:t>
            </a:r>
            <a:r>
              <a:rPr lang="en-US" dirty="0" err="1">
                <a:solidFill>
                  <a:srgbClr val="862633"/>
                </a:solidFill>
              </a:rPr>
              <a:t>S.Ct</a:t>
            </a:r>
            <a:r>
              <a:rPr lang="en-US" dirty="0">
                <a:solidFill>
                  <a:srgbClr val="862633"/>
                </a:solidFill>
              </a:rPr>
              <a:t>., June 29, 2023) </a:t>
            </a:r>
            <a:endParaRPr lang="en-US" dirty="0"/>
          </a:p>
        </p:txBody>
      </p:sp>
      <p:sp>
        <p:nvSpPr>
          <p:cNvPr id="3" name="Content Placeholder 2" descr="" title="">
            <a:extLst>
              <a:ext uri="{FF2B5EF4-FFF2-40B4-BE49-F238E27FC236}">
                <a16:creationId xmlns:a16="http://schemas.microsoft.com/office/drawing/2014/main" id="{3AA885DB-9C3F-4DB8-AA1F-B6F5B56918CF}"/>
              </a:ext>
            </a:extLst>
          </p:cNvPr>
          <p:cNvSpPr>
            <a:spLocks noGrp="1"/>
          </p:cNvSpPr>
          <p:nvPr>
            <p:ph idx="1"/>
          </p:nvPr>
        </p:nvSpPr>
        <p:spPr>
          <a:xfrm>
            <a:off x="-102198" y="2121905"/>
            <a:ext cx="8114553" cy="4477180"/>
          </a:xfrm>
        </p:spPr>
        <p:txBody>
          <a:bodyPr/>
          <a:lstStyle/>
          <a:p>
            <a:pPr lvl="1"/>
            <a:r>
              <a:rPr lang="en-US" dirty="0"/>
              <a:t>Case brought by a targeting non-profit organization “representative” of Asian-American students arguing they were negatively impacted by racial and ethnic affirmative action in admissions.</a:t>
            </a:r>
          </a:p>
          <a:p>
            <a:pPr lvl="1"/>
            <a:r>
              <a:rPr lang="en-US" dirty="0"/>
              <a:t>Court held that colleges and universities cannot consider an applicant’s race in the course of making admissions decisions, which had been previously limited but not eliminated.</a:t>
            </a:r>
          </a:p>
          <a:p>
            <a:pPr lvl="1"/>
            <a:r>
              <a:rPr lang="en-US" dirty="0"/>
              <a:t>This functionally ends affirmative action in college admissions.</a:t>
            </a:r>
          </a:p>
        </p:txBody>
      </p:sp>
      <p:pic>
        <p:nvPicPr>
          <p:cNvPr id="5" name="Picture 4" descr="" title="">
            <a:extLst>
              <a:ext uri="{FF2B5EF4-FFF2-40B4-BE49-F238E27FC236}">
                <a16:creationId xmlns:a16="http://schemas.microsoft.com/office/drawing/2014/main" id="{48A55124-FDEB-901B-5C46-F4E559B2F9F0}"/>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2347264482"/>
      </p:ext>
    </p:extLst>
  </p:cSld>
  <p:clrMapOvr>
    <a:masterClrMapping/>
  </p:clrMapOvr>
</p:sld>
</file>

<file path=ppt/slides/slide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11E6DCF0-0C41-4196-8EB4-BC2DF1E9E0B1}"/>
              </a:ext>
            </a:extLst>
          </p:cNvPr>
          <p:cNvSpPr>
            <a:spLocks noGrp="1"/>
          </p:cNvSpPr>
          <p:nvPr>
            <p:ph type="title"/>
          </p:nvPr>
        </p:nvSpPr>
        <p:spPr>
          <a:xfrm>
            <a:off x="242048" y="365126"/>
            <a:ext cx="8064322" cy="1325563"/>
          </a:xfrm>
        </p:spPr>
        <p:txBody>
          <a:bodyPr/>
          <a:lstStyle/>
          <a:p>
            <a:r>
              <a:rPr lang="en-US" i="1" dirty="0">
                <a:solidFill>
                  <a:srgbClr val="862633"/>
                </a:solidFill>
              </a:rPr>
              <a:t>Fair Admissions: </a:t>
            </a:r>
            <a:r>
              <a:rPr lang="en-US" dirty="0">
                <a:solidFill>
                  <a:srgbClr val="862633"/>
                </a:solidFill>
              </a:rPr>
              <a:t>What Does It Mean? </a:t>
            </a:r>
            <a:endParaRPr lang="en-US" i="1" dirty="0">
              <a:solidFill>
                <a:srgbClr val="862633"/>
              </a:solidFill>
            </a:endParaRPr>
          </a:p>
        </p:txBody>
      </p:sp>
      <p:sp>
        <p:nvSpPr>
          <p:cNvPr id="3" name="Content Placeholder 2" descr="" title="">
            <a:extLst>
              <a:ext uri="{FF2B5EF4-FFF2-40B4-BE49-F238E27FC236}">
                <a16:creationId xmlns:a16="http://schemas.microsoft.com/office/drawing/2014/main" id="{BB56E5E8-BA72-46C6-A898-81672B2DC42B}"/>
              </a:ext>
            </a:extLst>
          </p:cNvPr>
          <p:cNvSpPr>
            <a:spLocks noGrp="1"/>
          </p:cNvSpPr>
          <p:nvPr>
            <p:ph idx="1"/>
          </p:nvPr>
        </p:nvSpPr>
        <p:spPr>
          <a:xfrm>
            <a:off x="242047" y="1673225"/>
            <a:ext cx="4706471" cy="3352550"/>
          </a:xfrm>
        </p:spPr>
        <p:txBody>
          <a:bodyPr>
            <a:normAutofit lnSpcReduction="10000"/>
          </a:bodyPr>
          <a:lstStyle/>
          <a:p>
            <a:pPr>
              <a:lnSpc>
                <a:spcPct val="100000"/>
              </a:lnSpc>
              <a:spcBef>
                <a:spcPts val="0"/>
              </a:spcBef>
            </a:pPr>
            <a:r>
              <a:rPr lang="en-US" sz="2400" dirty="0"/>
              <a:t>Institutions of higher learning can not use race as a proxy for other categories such as the diversity of an applicant’s overall experience but they </a:t>
            </a:r>
            <a:r>
              <a:rPr lang="en-US" sz="2400" i="1" dirty="0"/>
              <a:t>may </a:t>
            </a:r>
            <a:r>
              <a:rPr lang="en-US" sz="2400" dirty="0"/>
              <a:t>consider an applicant’s discussion of how race has affected their life, so long as that consideration is done on an individualized basis. </a:t>
            </a:r>
          </a:p>
        </p:txBody>
      </p:sp>
      <p:pic>
        <p:nvPicPr>
          <p:cNvPr id="6" name="Picture 5" descr="" title="">
            <a:extLst>
              <a:ext uri="{FF2B5EF4-FFF2-40B4-BE49-F238E27FC236}">
                <a16:creationId xmlns:a16="http://schemas.microsoft.com/office/drawing/2014/main" id="{DFBB19B9-39DD-97B8-6756-1A27C052DAC6}"/>
              </a:ext>
            </a:extLst>
          </p:cNvPr>
          <p:cNvPicPr>
            <a:picLocks noChangeAspect="1"/>
          </p:cNvPicPr>
          <p:nvPr/>
        </p:nvPicPr>
        <p:blipFill rotWithShape="1">
          <a:blip r:embed="rId3"/>
          <a:srcRect b="33365"/>
          <a:stretch/>
        </p:blipFill>
        <p:spPr>
          <a:xfrm>
            <a:off x="5158562" y="2073719"/>
            <a:ext cx="3261538" cy="21733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descr="" title="">
            <a:extLst>
              <a:ext uri="{FF2B5EF4-FFF2-40B4-BE49-F238E27FC236}">
                <a16:creationId xmlns:a16="http://schemas.microsoft.com/office/drawing/2014/main" id="{A2D414EA-585B-B0A9-41BF-A4BCD34BB61F}"/>
              </a:ext>
            </a:extLst>
          </p:cNvPr>
          <p:cNvSpPr txBox="1"/>
          <p:nvPr/>
        </p:nvSpPr>
        <p:spPr>
          <a:xfrm>
            <a:off x="185183" y="4825695"/>
            <a:ext cx="8178052"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Race is not permitted to be </a:t>
            </a:r>
            <a:r>
              <a:rPr lang="en-US" sz="2400" i="1" dirty="0"/>
              <a:t>the</a:t>
            </a:r>
            <a:r>
              <a:rPr lang="en-US" sz="2400" dirty="0"/>
              <a:t> factor that determines whether someone is granted or denied a particular benefit.</a:t>
            </a:r>
          </a:p>
        </p:txBody>
      </p:sp>
      <p:pic>
        <p:nvPicPr>
          <p:cNvPr id="5" name="Picture 4" descr="" title="">
            <a:extLst>
              <a:ext uri="{FF2B5EF4-FFF2-40B4-BE49-F238E27FC236}">
                <a16:creationId xmlns:a16="http://schemas.microsoft.com/office/drawing/2014/main" id="{9A38F12C-AE11-C58C-2AD7-FD5D1F310841}"/>
              </a:ext>
            </a:extLst>
          </p:cNvPr>
          <p:cNvPicPr>
            <a:picLocks noChangeAspect="1"/>
          </p:cNvPicPr>
          <p:nvPr/>
        </p:nvPicPr>
        <p:blipFill>
          <a:blip r:embed="rId4"/>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696779389"/>
      </p:ext>
    </p:extLst>
  </p:cSld>
  <p:clrMapOvr>
    <a:masterClrMapping/>
  </p:clrMapOvr>
</p:sld>
</file>

<file path=ppt/slides/slide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40EA8E83-7A4A-4915-9562-65CA4CCC46BE}"/>
              </a:ext>
            </a:extLst>
          </p:cNvPr>
          <p:cNvSpPr>
            <a:spLocks noGrp="1"/>
          </p:cNvSpPr>
          <p:nvPr>
            <p:ph type="title"/>
          </p:nvPr>
        </p:nvSpPr>
        <p:spPr/>
        <p:txBody>
          <a:bodyPr/>
          <a:lstStyle/>
          <a:p>
            <a:r>
              <a:rPr lang="en-US" i="1" dirty="0">
                <a:solidFill>
                  <a:srgbClr val="862633"/>
                </a:solidFill>
              </a:rPr>
              <a:t>Fair Admissions: </a:t>
            </a:r>
            <a:r>
              <a:rPr lang="en-US" dirty="0">
                <a:solidFill>
                  <a:srgbClr val="862633"/>
                </a:solidFill>
              </a:rPr>
              <a:t>The Impact</a:t>
            </a:r>
            <a:endParaRPr lang="en-US" dirty="0"/>
          </a:p>
        </p:txBody>
      </p:sp>
      <p:sp>
        <p:nvSpPr>
          <p:cNvPr id="3" name="Content Placeholder 2" descr="" title="">
            <a:extLst>
              <a:ext uri="{FF2B5EF4-FFF2-40B4-BE49-F238E27FC236}">
                <a16:creationId xmlns:a16="http://schemas.microsoft.com/office/drawing/2014/main" id="{CB7363E1-5003-4083-8F82-E47958C6E652}"/>
              </a:ext>
            </a:extLst>
          </p:cNvPr>
          <p:cNvSpPr>
            <a:spLocks noGrp="1"/>
          </p:cNvSpPr>
          <p:nvPr>
            <p:ph idx="1"/>
          </p:nvPr>
        </p:nvSpPr>
        <p:spPr>
          <a:xfrm>
            <a:off x="242047" y="1825625"/>
            <a:ext cx="8127253" cy="4351338"/>
          </a:xfrm>
        </p:spPr>
        <p:txBody>
          <a:bodyPr>
            <a:normAutofit/>
          </a:bodyPr>
          <a:lstStyle/>
          <a:p>
            <a:r>
              <a:rPr lang="en-US" dirty="0"/>
              <a:t>First cases filed the week of August 21, 2023 against employers based on larger law firms’ diversity fellowship programs.</a:t>
            </a:r>
          </a:p>
          <a:p>
            <a:r>
              <a:rPr lang="en-US" dirty="0"/>
              <a:t>Plaintiff is “American Alliance for Equal Rights,” which is led by the person who created “Students for Fair Admissions.”</a:t>
            </a:r>
          </a:p>
          <a:p>
            <a:r>
              <a:rPr lang="en-US" dirty="0"/>
              <a:t>Allegation: diversity fellowships for law student clerks are unlawful because they exclude white cis, heterosexual, non-disabled applicants.</a:t>
            </a:r>
          </a:p>
        </p:txBody>
      </p:sp>
      <p:pic>
        <p:nvPicPr>
          <p:cNvPr id="5" name="Picture 4" descr="" title="">
            <a:extLst>
              <a:ext uri="{FF2B5EF4-FFF2-40B4-BE49-F238E27FC236}">
                <a16:creationId xmlns:a16="http://schemas.microsoft.com/office/drawing/2014/main" id="{EB3687F4-1F95-1C52-55B0-E22E67A21F75}"/>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3744591566"/>
      </p:ext>
    </p:extLst>
  </p:cSld>
  <p:clrMapOvr>
    <a:masterClrMapping/>
  </p:clrMapOvr>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7E6876C9-943C-4381-B6F5-EF3D99BD1188}"/>
              </a:ext>
            </a:extLst>
          </p:cNvPr>
          <p:cNvSpPr>
            <a:spLocks noGrp="1"/>
          </p:cNvSpPr>
          <p:nvPr>
            <p:ph type="title"/>
          </p:nvPr>
        </p:nvSpPr>
        <p:spPr/>
        <p:txBody>
          <a:bodyPr/>
          <a:lstStyle/>
          <a:p>
            <a:r>
              <a:rPr lang="en-US" i="1" dirty="0">
                <a:solidFill>
                  <a:srgbClr val="862633"/>
                </a:solidFill>
              </a:rPr>
              <a:t>Fair Admissions: </a:t>
            </a:r>
            <a:r>
              <a:rPr lang="en-US" dirty="0">
                <a:solidFill>
                  <a:srgbClr val="862633"/>
                </a:solidFill>
              </a:rPr>
              <a:t>So Now What?</a:t>
            </a:r>
          </a:p>
        </p:txBody>
      </p:sp>
      <p:sp>
        <p:nvSpPr>
          <p:cNvPr id="3" name="Content Placeholder 2" descr="" title="">
            <a:extLst>
              <a:ext uri="{FF2B5EF4-FFF2-40B4-BE49-F238E27FC236}">
                <a16:creationId xmlns:a16="http://schemas.microsoft.com/office/drawing/2014/main" id="{F4592DB3-5077-4705-8342-DD9BF115E906}"/>
              </a:ext>
            </a:extLst>
          </p:cNvPr>
          <p:cNvSpPr>
            <a:spLocks noGrp="1"/>
          </p:cNvSpPr>
          <p:nvPr>
            <p:ph idx="1"/>
          </p:nvPr>
        </p:nvSpPr>
        <p:spPr>
          <a:xfrm>
            <a:off x="242047" y="1825626"/>
            <a:ext cx="7885953" cy="3671408"/>
          </a:xfrm>
        </p:spPr>
        <p:txBody>
          <a:bodyPr>
            <a:normAutofit/>
          </a:bodyPr>
          <a:lstStyle/>
          <a:p>
            <a:r>
              <a:rPr lang="en-US" dirty="0"/>
              <a:t>Outside of the higher education/admissions context, organizations that have diversity initiatives or programs that provide a boost for employment decisions in a blanket way should review those programs closely. Now is a good time to consider whether or not to adjust those programs to avoid an inference that decision-making is considering the person’s protected class as an individualized factor, even if it is one amongst many.</a:t>
            </a:r>
          </a:p>
          <a:p>
            <a:endParaRPr lang="en-US" dirty="0"/>
          </a:p>
        </p:txBody>
      </p:sp>
      <p:pic>
        <p:nvPicPr>
          <p:cNvPr id="5" name="Picture 4" descr="" title="">
            <a:extLst>
              <a:ext uri="{FF2B5EF4-FFF2-40B4-BE49-F238E27FC236}">
                <a16:creationId xmlns:a16="http://schemas.microsoft.com/office/drawing/2014/main" id="{178D840D-A24B-EE9F-51FC-8D6013B3D213}"/>
              </a:ext>
            </a:extLst>
          </p:cNvPr>
          <p:cNvPicPr>
            <a:picLocks noChangeAspect="1"/>
          </p:cNvPicPr>
          <p:nvPr/>
        </p:nvPicPr>
        <p:blipFill>
          <a:blip r:embed="rId3"/>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4210204707"/>
      </p:ext>
    </p:extLst>
  </p:cSld>
  <p:clrMapOvr>
    <a:masterClrMapping/>
  </p:clrMapOvr>
</p:sld>
</file>

<file path=ppt/slides/slide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spTree>
      <p:nvGrpSpPr>
        <p:cNvPr id="1" name="" descr="" title=""/>
        <p:cNvGrpSpPr/>
        <p:nvPr/>
      </p:nvGrpSpPr>
      <p:grpSpPr>
        <a:xfrm>
          <a:off x="0" y="0"/>
          <a:ext cx="0" cy="0"/>
          <a:chOff x="0" y="0"/>
          <a:chExt cx="0" cy="0"/>
        </a:xfrm>
      </p:grpSpPr>
      <p:sp>
        <p:nvSpPr>
          <p:cNvPr id="2" name="Title 1" descr="" title="">
            <a:extLst>
              <a:ext uri="{FF2B5EF4-FFF2-40B4-BE49-F238E27FC236}">
                <a16:creationId xmlns:a16="http://schemas.microsoft.com/office/drawing/2014/main" id="{DB78C716-BF0B-4B67-AED8-BBA2DE62D761}"/>
              </a:ext>
            </a:extLst>
          </p:cNvPr>
          <p:cNvSpPr>
            <a:spLocks noGrp="1"/>
          </p:cNvSpPr>
          <p:nvPr>
            <p:ph type="title"/>
          </p:nvPr>
        </p:nvSpPr>
        <p:spPr/>
        <p:txBody>
          <a:bodyPr>
            <a:normAutofit/>
          </a:bodyPr>
          <a:lstStyle/>
          <a:p>
            <a:r>
              <a:rPr lang="en-US" i="1" dirty="0">
                <a:solidFill>
                  <a:srgbClr val="862633"/>
                </a:solidFill>
              </a:rPr>
              <a:t>303 Creative LLC v. </a:t>
            </a:r>
            <a:r>
              <a:rPr lang="en-US" i="1" dirty="0" err="1">
                <a:solidFill>
                  <a:srgbClr val="862633"/>
                </a:solidFill>
              </a:rPr>
              <a:t>Elenis</a:t>
            </a:r>
            <a:r>
              <a:rPr lang="en-US" i="1" dirty="0">
                <a:solidFill>
                  <a:srgbClr val="862633"/>
                </a:solidFill>
              </a:rPr>
              <a:t> </a:t>
            </a:r>
            <a:r>
              <a:rPr lang="en-US" dirty="0">
                <a:solidFill>
                  <a:srgbClr val="862633"/>
                </a:solidFill>
              </a:rPr>
              <a:t>(</a:t>
            </a:r>
            <a:r>
              <a:rPr lang="en-US" dirty="0" err="1">
                <a:solidFill>
                  <a:srgbClr val="862633"/>
                </a:solidFill>
              </a:rPr>
              <a:t>S.Ct</a:t>
            </a:r>
            <a:r>
              <a:rPr lang="en-US" dirty="0">
                <a:solidFill>
                  <a:srgbClr val="862633"/>
                </a:solidFill>
              </a:rPr>
              <a:t>., June 30, 2023)</a:t>
            </a:r>
          </a:p>
        </p:txBody>
      </p:sp>
      <p:sp>
        <p:nvSpPr>
          <p:cNvPr id="3" name="Content Placeholder 2" descr="" title="">
            <a:extLst>
              <a:ext uri="{FF2B5EF4-FFF2-40B4-BE49-F238E27FC236}">
                <a16:creationId xmlns:a16="http://schemas.microsoft.com/office/drawing/2014/main" id="{7F613604-4A08-4B5E-8FF0-805A7B39618A}"/>
              </a:ext>
            </a:extLst>
          </p:cNvPr>
          <p:cNvSpPr>
            <a:spLocks noGrp="1"/>
          </p:cNvSpPr>
          <p:nvPr>
            <p:ph idx="1"/>
          </p:nvPr>
        </p:nvSpPr>
        <p:spPr>
          <a:xfrm>
            <a:off x="242047" y="1825625"/>
            <a:ext cx="8051053" cy="4351338"/>
          </a:xfrm>
        </p:spPr>
        <p:txBody>
          <a:bodyPr>
            <a:normAutofit/>
          </a:bodyPr>
          <a:lstStyle/>
          <a:p>
            <a:r>
              <a:rPr lang="en-US" dirty="0"/>
              <a:t>Court considered question that explored the intersection of the Fourteenth Amendment’s protections for protected classes (specifically LGBTQIA+) and the First Amendment under a technical free speech assertion, but that was based on religious beliefs.</a:t>
            </a:r>
          </a:p>
          <a:p>
            <a:r>
              <a:rPr lang="en-US" dirty="0"/>
              <a:t>The party asserting the claim challenged Colorado’s anti-discrimination in public accommodations laws (</a:t>
            </a:r>
            <a:r>
              <a:rPr lang="en-US" i="1" dirty="0"/>
              <a:t>See also Masterpiece Cakeshop).</a:t>
            </a:r>
            <a:endParaRPr lang="en-US" dirty="0"/>
          </a:p>
        </p:txBody>
      </p:sp>
      <p:pic>
        <p:nvPicPr>
          <p:cNvPr id="5" name="Picture 4" descr="" title="">
            <a:extLst>
              <a:ext uri="{FF2B5EF4-FFF2-40B4-BE49-F238E27FC236}">
                <a16:creationId xmlns:a16="http://schemas.microsoft.com/office/drawing/2014/main" id="{3E73506A-1A64-B160-6F59-EE40B3B0C632}"/>
              </a:ext>
            </a:extLst>
          </p:cNvPr>
          <p:cNvPicPr>
            <a:picLocks noChangeAspect="1"/>
          </p:cNvPicPr>
          <p:nvPr/>
        </p:nvPicPr>
        <p:blipFill>
          <a:blip r:embed="rId2"/>
          <a:stretch>
            <a:fillRect/>
          </a:stretch>
        </p:blipFill>
        <p:spPr>
          <a:xfrm>
            <a:off x="6927572" y="6184237"/>
            <a:ext cx="1378797" cy="429660"/>
          </a:xfrm>
          <a:prstGeom prst="rect">
            <a:avLst/>
          </a:prstGeom>
        </p:spPr>
      </p:pic>
    </p:spTree>
    <p:extLst>
      <p:ext uri="{BB962C8B-B14F-4D97-AF65-F5344CB8AC3E}">
        <p14:creationId xmlns:p14="http://schemas.microsoft.com/office/powerpoint/2010/main" val="15401849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游ゴシック Light"/>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等线 Light"/>
        <a:font script="Guru" typeface="Raavi"/>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游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等线"/>
        <a:font script="Guru" typeface="Raavi"/>
        <a:font script="Thaa" typeface="MV Boli"/>
        <a:font script="Cans" typeface="Euphemia"/>
        <a:font script="Hang" typeface="맑은 고딕"/>
        <a:font script="Syrc" typeface="Estrangelo Edess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Syre" typeface="Estrangelo Edessa"/>
        <a:font script="Syrj" typeface="Estrangelo Edessa"/>
        <a:font script="Mlym" typeface="Kartika"/>
        <a:font script="Nkoo" typeface="Ebrima"/>
        <a:font script="Yiii" typeface="Microsoft Yi Baiti"/>
        <a:font script="Cher" typeface="Plantagenet Cherokee"/>
        <a:font script="Orya" typeface="Kalinga"/>
        <a:font script="Geor" typeface="Sylfaen"/>
        <a:font script="Gujr" typeface="Shruti"/>
        <a:font script="Viet" typeface="Times New Roman"/>
        <a:font script="Tale" typeface="Microsoft Tai Le"/>
        <a:font script="Arab" typeface="Times New Roman"/>
        <a:font script="Hebr" typeface="Times New Roman"/>
        <a:font script="Bopo" typeface="Microsoft JhengHei"/>
        <a:font script="Telu" typeface="Gautami"/>
        <a:font script="Ethi" typeface="Nyala"/>
        <a:font script="Lisu" typeface="Segoe UI"/>
        <a:font script="Jpan" typeface="游ゴシック Light"/>
        <a:font script="Sora" typeface="Nirmala UI"/>
        <a:font script="Talu" typeface="Microsoft New Tai Lue"/>
        <a:font script="Armn" typeface="Arial"/>
        <a:font script="Sinh" typeface="Iskoola Pota"/>
        <a:font script="Taml" typeface="Latha"/>
        <a:font script="Tfng" typeface="Ebrima"/>
        <a:font script="Syrn" typeface="Estrangelo Edessa"/>
        <a:font script="Deva" typeface="Mangal"/>
        <a:font script="Knda" typeface="Tunga"/>
        <a:font script="Tibt" typeface="Microsoft Himalaya"/>
        <a:font script="Khmr" typeface="MoolBoran"/>
        <a:font script="Mymr" typeface="Myanmar Text"/>
        <a:font script="Olck" typeface="Nirmala UI"/>
        <a:font script="Bugi" typeface="Leelawadee UI"/>
        <a:font script="Java" typeface="Javanese Text"/>
        <a:font script="Hant" typeface="新細明體"/>
        <a:font script="Laoo" typeface="DokChampa"/>
        <a:font script="Mong" typeface="Mongolian Baiti"/>
        <a:font script="Hans" typeface="等线 Light"/>
        <a:font script="Phag" typeface="Phagspa"/>
        <a:font script="Guru" typeface="Raavi"/>
        <a:font script="Osma" typeface="Ebrima"/>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Syre" typeface="Estrangelo Edessa"/>
        <a:font script="Syrj" typeface="Estrangelo Edessa"/>
        <a:font script="Mlym" typeface="Kartika"/>
        <a:font script="Nkoo" typeface="Ebrima"/>
        <a:font script="Yiii" typeface="Microsoft Yi Baiti"/>
        <a:font script="Cher" typeface="Plantagenet Cherokee"/>
        <a:font script="Orya" typeface="Kalinga"/>
        <a:font script="Geor" typeface="Sylfaen"/>
        <a:font script="Gujr" typeface="Shruti"/>
        <a:font script="Viet" typeface="Arial"/>
        <a:font script="Tale" typeface="Microsoft Tai Le"/>
        <a:font script="Arab" typeface="Arial"/>
        <a:font script="Hebr" typeface="Arial"/>
        <a:font script="Bopo" typeface="Microsoft JhengHei"/>
        <a:font script="Telu" typeface="Gautami"/>
        <a:font script="Ethi" typeface="Nyala"/>
        <a:font script="Lisu" typeface="Segoe UI"/>
        <a:font script="Jpan" typeface="游ゴシック"/>
        <a:font script="Sora" typeface="Nirmala UI"/>
        <a:font script="Talu" typeface="Microsoft New Tai Lue"/>
        <a:font script="Armn" typeface="Arial"/>
        <a:font script="Sinh" typeface="Iskoola Pota"/>
        <a:font script="Taml" typeface="Latha"/>
        <a:font script="Tfng" typeface="Ebrima"/>
        <a:font script="Syrn" typeface="Estrangelo Edessa"/>
        <a:font script="Deva" typeface="Mangal"/>
        <a:font script="Knda" typeface="Tunga"/>
        <a:font script="Tibt" typeface="Microsoft Himalaya"/>
        <a:font script="Khmr" typeface="DaunPenh"/>
        <a:font script="Mymr" typeface="Myanmar Text"/>
        <a:font script="Olck" typeface="Nirmala UI"/>
        <a:font script="Bugi" typeface="Leelawadee UI"/>
        <a:font script="Java" typeface="Javanese Text"/>
        <a:font script="Hant" typeface="新細明體"/>
        <a:font script="Laoo" typeface="DokChampa"/>
        <a:font script="Mong" typeface="Mongolian Baiti"/>
        <a:font script="Hans" typeface="等线"/>
        <a:font script="Phag" typeface="Phagspa"/>
        <a:font script="Guru" typeface="Raavi"/>
        <a:font script="Osma" typeface="Ebrima"/>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50254FCF5DB448A00E04F48AC924BE" ma:contentTypeVersion="12" ma:contentTypeDescription="Create a new document." ma:contentTypeScope="" ma:versionID="56f416d259df4d7a5210d561825750d2">
  <xsd:schema xmlns:xsd="http://www.w3.org/2001/XMLSchema" xmlns:xs="http://www.w3.org/2001/XMLSchema" xmlns:p="http://schemas.microsoft.com/office/2006/metadata/properties" xmlns:ns2="4908c3b4-d24f-4c82-9723-bfb9549f8143" xmlns:ns3="86487764-5b2e-4cc8-a343-6fa93c41ada3" targetNamespace="http://schemas.microsoft.com/office/2006/metadata/properties" ma:root="true" ma:fieldsID="d71e390d104ebea3eebe5a8abfb92805" ns2:_="" ns3:_="">
    <xsd:import namespace="4908c3b4-d24f-4c82-9723-bfb9549f8143"/>
    <xsd:import namespace="86487764-5b2e-4cc8-a343-6fa93c41ada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08c3b4-d24f-4c82-9723-bfb9549f81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descrip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c76f168-b322-4065-b8a8-43d76d7aa74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487764-5b2e-4cc8-a343-6fa93c41ada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6402c6b-4e91-4cce-b59f-b3f0d97a494a}" ma:internalName="TaxCatchAll" ma:showField="CatchAllData" ma:web="86487764-5b2e-4cc8-a343-6fa93c41ada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6487764-5b2e-4cc8-a343-6fa93c41ada3" xsi:nil="true"/>
    <lcf76f155ced4ddcb4097134ff3c332f xmlns="4908c3b4-d24f-4c82-9723-bfb9549f814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98CEA1D-E13D-409B-907B-F23DEEBACA81}"/>
</file>

<file path=customXml/itemProps2.xml><?xml version="1.0" encoding="utf-8"?>
<ds:datastoreItem xmlns:ds="http://schemas.openxmlformats.org/officeDocument/2006/customXml" ds:itemID="{C76E3F68-6DA5-4F99-A35C-29BBF8A8A5C9}"/>
</file>

<file path=customXml/itemProps3.xml><?xml version="1.0" encoding="utf-8"?>
<ds:datastoreItem xmlns:ds="http://schemas.openxmlformats.org/officeDocument/2006/customXml" ds:itemID="{ECD11826-D23C-4B52-9270-EBAC34D5562F}"/>
</file>

<file path=docProps/app.xml><?xml version="1.0" encoding="utf-8"?>
<ap:Properties xmlns:vt="http://schemas.openxmlformats.org/officeDocument/2006/docPropsVTypes" xmlns:ap="http://schemas.openxmlformats.org/officeDocument/2006/extended-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1900-01-01T08:00:00Z</cp:lastPrinted>
  <dcterms:created xsi:type="dcterms:W3CDTF">1900-01-01T08:00:00Z</dcterms:created>
  <dcterms:modified xsi:type="dcterms:W3CDTF">1900-01-01T08:00:00Z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0x010100F550254FCF5DB448A00E04F48AC924BE</vt:lpwstr>
  </property>
</Properties>
</file>