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18"/>
  </p:handoutMasterIdLst>
  <p:sldIdLst>
    <p:sldId id="265" r:id="rId5"/>
    <p:sldId id="302" r:id="rId6"/>
    <p:sldId id="310" r:id="rId7"/>
    <p:sldId id="311" r:id="rId8"/>
    <p:sldId id="320" r:id="rId9"/>
    <p:sldId id="325" r:id="rId10"/>
    <p:sldId id="321" r:id="rId11"/>
    <p:sldId id="322" r:id="rId12"/>
    <p:sldId id="323" r:id="rId13"/>
    <p:sldId id="324" r:id="rId14"/>
    <p:sldId id="326" r:id="rId15"/>
    <p:sldId id="330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D1D19-E779-470B-B3C0-6C91F3CDA270}" v="4" dt="2023-10-10T23:05:42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 horzBarState="maximized">
    <p:restoredLeft sz="1282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1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692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ddard, Jason M (CCPS)" userId="e97b6487-3eef-4388-83ec-8504eb76f3a6" providerId="ADAL" clId="{D8FA92C4-1B8A-49F7-9B99-C34DC0DF5385}"/>
    <pc:docChg chg="delSld">
      <pc:chgData name="Stoddard, Jason M (CCPS)" userId="e97b6487-3eef-4388-83ec-8504eb76f3a6" providerId="ADAL" clId="{D8FA92C4-1B8A-49F7-9B99-C34DC0DF5385}" dt="2023-07-28T12:25:07.136" v="0" actId="47"/>
      <pc:docMkLst>
        <pc:docMk/>
      </pc:docMkLst>
      <pc:sldChg chg="del">
        <pc:chgData name="Stoddard, Jason M (CCPS)" userId="e97b6487-3eef-4388-83ec-8504eb76f3a6" providerId="ADAL" clId="{D8FA92C4-1B8A-49F7-9B99-C34DC0DF5385}" dt="2023-07-28T12:25:07.136" v="0" actId="47"/>
        <pc:sldMkLst>
          <pc:docMk/>
          <pc:sldMk cId="1602492885" sldId="262"/>
        </pc:sldMkLst>
      </pc:sldChg>
    </pc:docChg>
  </pc:docChgLst>
  <pc:docChgLst>
    <pc:chgData name="Taquan Gilbert" userId="cccb3b1d-7701-4d88-9db7-7c2f45dc5b88" providerId="ADAL" clId="{593D1D19-E779-470B-B3C0-6C91F3CDA270}"/>
    <pc:docChg chg="modHandout">
      <pc:chgData name="Taquan Gilbert" userId="cccb3b1d-7701-4d88-9db7-7c2f45dc5b88" providerId="ADAL" clId="{593D1D19-E779-470B-B3C0-6C91F3CDA270}" dt="2023-10-10T23:05:42.555" v="3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12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3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7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79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9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5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D9308-2EF7-9E42-8310-8DBF6E6BD18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2956A-57BA-1E41-A8BE-6568AB4F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stoddard@ccboe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474903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Proactive Crisis Communication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4174915"/>
            <a:ext cx="6858000" cy="1655762"/>
          </a:xfrm>
        </p:spPr>
        <p:txBody>
          <a:bodyPr/>
          <a:lstStyle/>
          <a:p>
            <a:r>
              <a:rPr lang="it-IT" dirty="0">
                <a:latin typeface="Corbel" panose="020B0503020204020204" pitchFamily="34" charset="0"/>
              </a:rPr>
              <a:t>Jason Stoddard</a:t>
            </a:r>
          </a:p>
          <a:p>
            <a:r>
              <a:rPr lang="it-IT" dirty="0">
                <a:latin typeface="Corbel" panose="020B0503020204020204" pitchFamily="34" charset="0"/>
              </a:rPr>
              <a:t>Charles County Public Schools (MD)</a:t>
            </a:r>
          </a:p>
          <a:p>
            <a:r>
              <a:rPr lang="it-IT" dirty="0">
                <a:latin typeface="Corbel" panose="020B0503020204020204" pitchFamily="34" charset="0"/>
              </a:rPr>
              <a:t>Director of School Safety and Security </a:t>
            </a:r>
          </a:p>
        </p:txBody>
      </p:sp>
    </p:spTree>
    <p:extLst>
      <p:ext uri="{BB962C8B-B14F-4D97-AF65-F5344CB8AC3E}">
        <p14:creationId xmlns:p14="http://schemas.microsoft.com/office/powerpoint/2010/main" val="31878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21B8-0FC0-7943-B6AA-8D08E7642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66C68-6065-2448-9B71-8589307957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314285"/>
            <a:ext cx="388620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orbel" panose="020B0503020204020204" pitchFamily="34" charset="0"/>
              </a:rPr>
              <a:t>Be first. The first source of communication often becomes the source against which all others are measured.</a:t>
            </a:r>
          </a:p>
          <a:p>
            <a:r>
              <a:rPr lang="en-US" dirty="0">
                <a:latin typeface="Corbel" panose="020B0503020204020204" pitchFamily="34" charset="0"/>
              </a:rPr>
              <a:t>Be right. Accuracy is critical to credibility.</a:t>
            </a:r>
          </a:p>
          <a:p>
            <a:r>
              <a:rPr lang="en-US" dirty="0">
                <a:latin typeface="Corbel" panose="020B0503020204020204" pitchFamily="34" charset="0"/>
              </a:rPr>
              <a:t>Be credible. Honesty is fundamental to maintaining trust.</a:t>
            </a:r>
          </a:p>
          <a:p>
            <a:r>
              <a:rPr lang="en-US" dirty="0">
                <a:latin typeface="Corbel" panose="020B0503020204020204" pitchFamily="34" charset="0"/>
              </a:rPr>
              <a:t>Express empathy. Emotion cannot be countered with facts. People must first know that their leaders care.</a:t>
            </a:r>
          </a:p>
          <a:p>
            <a:r>
              <a:rPr lang="en-US" dirty="0">
                <a:latin typeface="Corbel" panose="020B0503020204020204" pitchFamily="34" charset="0"/>
              </a:rPr>
              <a:t>Promote action. Giving people something specific to do restores a sense of control over out-of-control circumstances.</a:t>
            </a:r>
          </a:p>
          <a:p>
            <a:r>
              <a:rPr lang="en-US" dirty="0">
                <a:latin typeface="Corbel" panose="020B0503020204020204" pitchFamily="34" charset="0"/>
              </a:rPr>
              <a:t>Show respect. Lack of respect for a public in crisis undermines trust.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C79CE-6205-1C43-ADCF-CC2B984932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>
                <a:latin typeface="Corbel" panose="020B0503020204020204" pitchFamily="34" charset="0"/>
              </a:rPr>
              <a:t>Own it.  Earn and wear your brand. </a:t>
            </a:r>
          </a:p>
          <a:p>
            <a:r>
              <a:rPr lang="en-US" dirty="0">
                <a:latin typeface="Corbel" panose="020B0503020204020204" pitchFamily="34" charset="0"/>
              </a:rPr>
              <a:t>Can you over communicate? </a:t>
            </a:r>
          </a:p>
          <a:p>
            <a:r>
              <a:rPr lang="en-US" dirty="0">
                <a:latin typeface="Corbel" panose="020B0503020204020204" pitchFamily="34" charset="0"/>
              </a:rPr>
              <a:t>Be available. </a:t>
            </a:r>
          </a:p>
          <a:p>
            <a:r>
              <a:rPr lang="en-US" dirty="0">
                <a:latin typeface="Corbel" panose="020B0503020204020204" pitchFamily="34" charset="0"/>
              </a:rPr>
              <a:t>Be proactive.</a:t>
            </a:r>
          </a:p>
          <a:p>
            <a:r>
              <a:rPr lang="en-US" dirty="0">
                <a:latin typeface="Corbel" panose="020B0503020204020204" pitchFamily="34" charset="0"/>
              </a:rPr>
              <a:t>Frame it.</a:t>
            </a:r>
          </a:p>
          <a:p>
            <a:r>
              <a:rPr lang="en-US" dirty="0">
                <a:latin typeface="Corbel" panose="020B0503020204020204" pitchFamily="34" charset="0"/>
              </a:rPr>
              <a:t>Know your platforms.</a:t>
            </a:r>
          </a:p>
          <a:p>
            <a:r>
              <a:rPr lang="en-US" dirty="0">
                <a:latin typeface="Corbel" panose="020B0503020204020204" pitchFamily="34" charset="0"/>
              </a:rPr>
              <a:t>One voice.  From PIO to call takers in unaffected buildings.</a:t>
            </a:r>
          </a:p>
          <a:p>
            <a:r>
              <a:rPr lang="en-US" dirty="0">
                <a:latin typeface="Corbel" panose="020B0503020204020204" pitchFamily="34" charset="0"/>
              </a:rPr>
              <a:t>Empathy, empathy, empathy.</a:t>
            </a:r>
          </a:p>
          <a:p>
            <a:r>
              <a:rPr lang="en-US" dirty="0">
                <a:latin typeface="Corbel" panose="020B0503020204020204" pitchFamily="34" charset="0"/>
              </a:rPr>
              <a:t>Celebrate your successes, acknowledge your failures. </a:t>
            </a:r>
          </a:p>
          <a:p>
            <a:endParaRPr lang="en-US" dirty="0">
              <a:latin typeface="Corbel" panose="020B0503020204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AA1CA-961E-5E4D-A4EF-F04276EF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215" y="1418702"/>
            <a:ext cx="895583" cy="8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F94B368-F2BC-1543-91D2-4C0C77E7A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0" y="1061739"/>
            <a:ext cx="6859787" cy="1028968"/>
          </a:xfrm>
        </p:spPr>
        <p:txBody>
          <a:bodyPr/>
          <a:lstStyle/>
          <a:p>
            <a:r>
              <a:rPr lang="en-US" dirty="0"/>
              <a:t>Reminders and Questions </a:t>
            </a:r>
          </a:p>
        </p:txBody>
      </p:sp>
      <p:sp>
        <p:nvSpPr>
          <p:cNvPr id="6" name="Text Box 284">
            <a:extLst>
              <a:ext uri="{FF2B5EF4-FFF2-40B4-BE49-F238E27FC236}">
                <a16:creationId xmlns:a16="http://schemas.microsoft.com/office/drawing/2014/main" id="{48D29A11-605D-D941-AE67-8B2F36097199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414550" y="2699133"/>
            <a:ext cx="5058728" cy="2985571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98" tIns="34299" rIns="68598" bIns="34299" anchor="t" anchorCtr="0" upright="1">
            <a:noAutofit/>
          </a:bodyPr>
          <a:lstStyle/>
          <a:p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</a:rPr>
              <a:t>PIO Briefings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Situation:</a:t>
            </a: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 Here’s what I think we face.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Task</a:t>
            </a:r>
            <a:r>
              <a:rPr lang="en-US" sz="1350" i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 Here’s what I think we should do.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Intent</a:t>
            </a:r>
            <a:r>
              <a:rPr lang="en-US" sz="1350" i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 Here’s why I think we should do it.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Concern</a:t>
            </a:r>
            <a:r>
              <a:rPr lang="en-US" sz="1350" i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 Here’s what we should keep our eye on because if that changes, we’re in a whole new situation.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350" i="1" u="sng" dirty="0">
                <a:latin typeface="Arial" panose="020B0604020202020204" pitchFamily="34" charset="0"/>
                <a:ea typeface="Times New Roman" panose="02020603050405020304" pitchFamily="18" charset="0"/>
              </a:rPr>
              <a:t>Calibrate</a:t>
            </a:r>
            <a:r>
              <a:rPr lang="en-US" sz="1350" i="1" dirty="0"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r>
              <a:rPr lang="en-US" sz="1350" dirty="0">
                <a:latin typeface="Arial" panose="020B0604020202020204" pitchFamily="34" charset="0"/>
                <a:ea typeface="Times New Roman" panose="02020603050405020304" pitchFamily="18" charset="0"/>
              </a:rPr>
              <a:t> Now talk to me.  Tell me if you don’t understand, cannot do it, or see something I do not.</a:t>
            </a:r>
            <a:endParaRPr lang="en-US" sz="13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38">
            <a:extLst>
              <a:ext uri="{FF2B5EF4-FFF2-40B4-BE49-F238E27FC236}">
                <a16:creationId xmlns:a16="http://schemas.microsoft.com/office/drawing/2014/main" id="{9B23A565-1873-D340-89EE-C22D84B77F4D}"/>
              </a:ext>
            </a:extLst>
          </p:cNvPr>
          <p:cNvSpPr txBox="1">
            <a:spLocks noChangeAspect="1" noEditPoints="1" noChangeArrowheads="1" noChangeShapeType="1" noTextEdit="1"/>
          </p:cNvSpPr>
          <p:nvPr/>
        </p:nvSpPr>
        <p:spPr bwMode="auto">
          <a:xfrm>
            <a:off x="5880551" y="1946636"/>
            <a:ext cx="3120230" cy="46875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68598" tIns="34299" rIns="68598" bIns="34299" anchor="t" anchorCtr="0" upright="1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</a:rPr>
              <a:t>PIO Pulse Check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What have I missed?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What is unclear?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What has to change?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</a:rPr>
              <a:t>Did I learn something others should know about? 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Who’s acting if lead is unavailable?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PIOs have regular communication with command?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PIOs are aware of incident-within-incident procedures?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Regular communication with host unit / key contacts?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900"/>
              </a:lnSpc>
            </a:pPr>
            <a:r>
              <a:rPr lang="en-US" sz="1200" spc="-1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Are we learning from our mistakes?</a:t>
            </a:r>
            <a:endParaRPr lang="en-US" sz="1200" spc="-19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i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B1FB-B906-B148-8642-576D21739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and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EBCCD-43C8-FD40-90C5-BD0614A025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Press conferences </a:t>
            </a:r>
          </a:p>
          <a:p>
            <a:r>
              <a:rPr lang="en-US" dirty="0"/>
              <a:t>Social media </a:t>
            </a:r>
          </a:p>
          <a:p>
            <a:r>
              <a:rPr lang="en-US" dirty="0"/>
              <a:t>Your website</a:t>
            </a:r>
          </a:p>
          <a:p>
            <a:r>
              <a:rPr lang="en-US" dirty="0"/>
              <a:t>Email</a:t>
            </a:r>
          </a:p>
          <a:p>
            <a:r>
              <a:rPr lang="en-US" dirty="0"/>
              <a:t>FAQ</a:t>
            </a:r>
          </a:p>
          <a:p>
            <a:r>
              <a:rPr lang="en-US" dirty="0"/>
              <a:t>Town Halls</a:t>
            </a:r>
          </a:p>
          <a:p>
            <a:r>
              <a:rPr lang="en-US" dirty="0"/>
              <a:t>Podcasts</a:t>
            </a:r>
          </a:p>
          <a:p>
            <a:r>
              <a:rPr lang="en-US" dirty="0"/>
              <a:t>Messaging Video</a:t>
            </a:r>
          </a:p>
          <a:p>
            <a:r>
              <a:rPr lang="en-US" dirty="0"/>
              <a:t>Phone calls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D69D78-ACAE-8240-B8B9-BBDD2218B7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4850" y="3106757"/>
            <a:ext cx="3975576" cy="264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6BEC-79DD-9145-A98A-F71936505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3F4819F-3CC1-744F-833D-D57C4CBA4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1" dirty="0"/>
              <a:t>Jason Stoddard</a:t>
            </a:r>
          </a:p>
          <a:p>
            <a:r>
              <a:rPr lang="en-US" sz="2401" dirty="0">
                <a:hlinkClick r:id="rId2"/>
              </a:rPr>
              <a:t>jstoddard@ccboe.com</a:t>
            </a:r>
            <a:endParaRPr lang="en-US" sz="2401" dirty="0"/>
          </a:p>
          <a:p>
            <a:r>
              <a:rPr lang="en-US" sz="2401" dirty="0"/>
              <a:t>Office: 301-392-5550</a:t>
            </a:r>
          </a:p>
          <a:p>
            <a:r>
              <a:rPr lang="en-US" sz="2401" dirty="0"/>
              <a:t>Cell: 301-399-7725</a:t>
            </a:r>
          </a:p>
        </p:txBody>
      </p:sp>
    </p:spTree>
    <p:extLst>
      <p:ext uri="{BB962C8B-B14F-4D97-AF65-F5344CB8AC3E}">
        <p14:creationId xmlns:p14="http://schemas.microsoft.com/office/powerpoint/2010/main" val="328094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Charles County Public Schools (CCPS)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279" y="2877183"/>
            <a:ext cx="4679892" cy="244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65214" y="2721151"/>
            <a:ext cx="3778784" cy="3922019"/>
          </a:xfrm>
        </p:spPr>
        <p:txBody>
          <a:bodyPr>
            <a:normAutofit/>
          </a:bodyPr>
          <a:lstStyle/>
          <a:p>
            <a:r>
              <a:rPr lang="en-US" sz="1500" dirty="0"/>
              <a:t>47 total facilities </a:t>
            </a:r>
          </a:p>
          <a:p>
            <a:r>
              <a:rPr lang="en-US" sz="1500" dirty="0"/>
              <a:t>41 schools and centers</a:t>
            </a:r>
          </a:p>
          <a:p>
            <a:r>
              <a:rPr lang="en-US" sz="1500" dirty="0"/>
              <a:t>28,000 + Students </a:t>
            </a:r>
          </a:p>
          <a:p>
            <a:r>
              <a:rPr lang="en-US" sz="1500" dirty="0"/>
              <a:t>4,000+ staff members </a:t>
            </a:r>
          </a:p>
          <a:p>
            <a:r>
              <a:rPr lang="en-US" sz="1500" dirty="0"/>
              <a:t>5,500+ badged individuals </a:t>
            </a:r>
          </a:p>
          <a:p>
            <a:r>
              <a:rPr lang="en-US" sz="1500" dirty="0"/>
              <a:t>410 Million Dollar Budget</a:t>
            </a:r>
          </a:p>
          <a:p>
            <a:r>
              <a:rPr lang="en-US" sz="1500" dirty="0"/>
              <a:t>81% of color</a:t>
            </a:r>
          </a:p>
          <a:p>
            <a:r>
              <a:rPr lang="en-US" sz="1500" dirty="0"/>
              <a:t>36% Free or Reduced meals</a:t>
            </a:r>
          </a:p>
          <a:p>
            <a:r>
              <a:rPr lang="en-US" sz="1500" dirty="0"/>
              <a:t>12% special education  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10" name="Rectangle 9" descr="decorative element">
            <a:extLst>
              <a:ext uri="{FF2B5EF4-FFF2-40B4-BE49-F238E27FC236}">
                <a16:creationId xmlns:a16="http://schemas.microsoft.com/office/drawing/2014/main" id="{F496E58C-1B70-D24A-8DD6-E9BBD4C82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94661" y="1059947"/>
            <a:ext cx="649337" cy="870245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 dirty="0"/>
          </a:p>
        </p:txBody>
      </p:sp>
    </p:spTree>
    <p:extLst>
      <p:ext uri="{BB962C8B-B14F-4D97-AF65-F5344CB8AC3E}">
        <p14:creationId xmlns:p14="http://schemas.microsoft.com/office/powerpoint/2010/main" val="1584579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3 Main Topics of Discussion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What is incident command</a:t>
            </a:r>
          </a:p>
          <a:p>
            <a:r>
              <a:rPr lang="en-US" dirty="0">
                <a:latin typeface="Corbel" panose="020B0503020204020204" pitchFamily="34" charset="0"/>
              </a:rPr>
              <a:t>Crisis leadership</a:t>
            </a:r>
          </a:p>
          <a:p>
            <a:r>
              <a:rPr lang="en-US" dirty="0">
                <a:latin typeface="Corbel" panose="020B0503020204020204" pitchFamily="34" charset="0"/>
              </a:rPr>
              <a:t>Crisis communication plan </a:t>
            </a:r>
          </a:p>
          <a:p>
            <a:endParaRPr lang="en-US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4835667A-B1B0-5F4D-B29E-7C531D949096}"/>
              </a:ext>
            </a:extLst>
          </p:cNvPr>
          <p:cNvSpPr/>
          <p:nvPr/>
        </p:nvSpPr>
        <p:spPr>
          <a:xfrm>
            <a:off x="4186410" y="3410829"/>
            <a:ext cx="4544677" cy="285321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1" dirty="0"/>
              <a:t>Proactive Crisis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29730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 Command System (ICS)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rbel" panose="020B0503020204020204" pitchFamily="34" charset="0"/>
              </a:rPr>
              <a:t>Incident Command System-standardized hierarchical structure that allows for a cooperative response by multiple agencies, both within and outside of government, to organize and coordinate response activities without compromising the decision-making authority of local command.</a:t>
            </a:r>
          </a:p>
        </p:txBody>
      </p:sp>
      <p:pic>
        <p:nvPicPr>
          <p:cNvPr id="1026" name="Picture 2" descr="Incident Command System - Trans Mounta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1798" y="3005022"/>
            <a:ext cx="4244837" cy="28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6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Unified Command (within ICS)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75393" y="2619255"/>
            <a:ext cx="496860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latin typeface="Corbel" panose="020B0503020204020204" pitchFamily="34" charset="0"/>
              </a:rPr>
              <a:t>Unified Command</a:t>
            </a:r>
            <a:r>
              <a:rPr lang="en-US" dirty="0">
                <a:latin typeface="Corbel" panose="020B0503020204020204" pitchFamily="34" charset="0"/>
              </a:rPr>
              <a:t> is a team effort process, allowing all agencies with geographical or functional responsibility for an incident, to assign an Incident Commander to a Unified Command organization. The Unified Command then establishes a common set of incident objectives and strategies that all can subscribe to.</a:t>
            </a:r>
          </a:p>
        </p:txBody>
      </p:sp>
      <p:pic>
        <p:nvPicPr>
          <p:cNvPr id="2050" name="Picture 2" descr="Law enforcement Unified Command statemen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77" y="2981232"/>
            <a:ext cx="4123017" cy="20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C8CCB-BECB-2244-A149-5FF249059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Press Information Officer (PIO)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39F5-ACF0-C14D-8F88-9042027FDD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708" y="2619255"/>
            <a:ext cx="4340646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Corbel" panose="020B0503020204020204" pitchFamily="34" charset="0"/>
              </a:rPr>
              <a:t>Member of your command staff-as important as your deputy</a:t>
            </a:r>
          </a:p>
          <a:p>
            <a:r>
              <a:rPr lang="en-US" dirty="0">
                <a:latin typeface="Corbel" panose="020B0503020204020204" pitchFamily="34" charset="0"/>
              </a:rPr>
              <a:t>Choose wisely</a:t>
            </a:r>
          </a:p>
          <a:p>
            <a:r>
              <a:rPr lang="en-US" dirty="0">
                <a:latin typeface="Corbel" panose="020B0503020204020204" pitchFamily="34" charset="0"/>
              </a:rPr>
              <a:t>Need to be right beside you</a:t>
            </a:r>
          </a:p>
          <a:p>
            <a:r>
              <a:rPr lang="en-US" dirty="0">
                <a:latin typeface="Corbel" panose="020B0503020204020204" pitchFamily="34" charset="0"/>
              </a:rPr>
              <a:t>Only releases what you authorize</a:t>
            </a:r>
          </a:p>
          <a:p>
            <a:r>
              <a:rPr lang="en-US" dirty="0">
                <a:latin typeface="Corbel" panose="020B0503020204020204" pitchFamily="34" charset="0"/>
              </a:rPr>
              <a:t>Presences is everything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026EB7-7611-6844-A8D3-72C3F688D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2183" y="3174023"/>
            <a:ext cx="3791525" cy="251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35" y="1227768"/>
            <a:ext cx="8427215" cy="1325563"/>
          </a:xfrm>
        </p:spPr>
        <p:txBody>
          <a:bodyPr/>
          <a:lstStyle/>
          <a:p>
            <a:r>
              <a:rPr lang="en-US" dirty="0">
                <a:latin typeface="Corbel" panose="020B0503020204020204" pitchFamily="34" charset="0"/>
              </a:rPr>
              <a:t>Command Responsibly During Crisis</a:t>
            </a:r>
            <a:r>
              <a:rPr lang="en-US" dirty="0"/>
              <a:t>	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57" y="2781461"/>
            <a:ext cx="8582139" cy="331556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orbel" panose="020B0503020204020204" pitchFamily="34" charset="0"/>
              </a:rPr>
              <a:t>Organize and control what is happening now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Simultaneous operations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Build your team and pull it together</a:t>
            </a:r>
          </a:p>
          <a:p>
            <a:r>
              <a:rPr lang="en-US" dirty="0">
                <a:latin typeface="Corbel" panose="020B0503020204020204" pitchFamily="34" charset="0"/>
              </a:rPr>
              <a:t>Beginning planning for the next operations phase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Relatively short-term look (What does this look like 12 hours from now?)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Establish objectives, strategies, and tactics</a:t>
            </a:r>
          </a:p>
          <a:p>
            <a:r>
              <a:rPr lang="en-US" dirty="0">
                <a:latin typeface="Corbel" panose="020B0503020204020204" pitchFamily="34" charset="0"/>
              </a:rPr>
              <a:t>What’s on the horizon?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Always look two of three steps ahead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Demobilization planning starts at activation</a:t>
            </a:r>
          </a:p>
        </p:txBody>
      </p:sp>
    </p:spTree>
    <p:extLst>
      <p:ext uri="{BB962C8B-B14F-4D97-AF65-F5344CB8AC3E}">
        <p14:creationId xmlns:p14="http://schemas.microsoft.com/office/powerpoint/2010/main" val="13883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9823" y="1050723"/>
            <a:ext cx="6859787" cy="1028968"/>
          </a:xfrm>
        </p:spPr>
        <p:txBody>
          <a:bodyPr/>
          <a:lstStyle/>
          <a:p>
            <a:r>
              <a:rPr lang="en-US" dirty="0"/>
              <a:t>Crisis Leadership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3477" y="2251185"/>
            <a:ext cx="4551156" cy="3830047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Corbel" panose="020B0503020204020204" pitchFamily="34" charset="0"/>
              </a:rPr>
              <a:t>Do your job not everyone else's</a:t>
            </a:r>
          </a:p>
          <a:p>
            <a:r>
              <a:rPr lang="en-US" dirty="0">
                <a:latin typeface="Corbel" panose="020B0503020204020204" pitchFamily="34" charset="0"/>
              </a:rPr>
              <a:t>Define the destination </a:t>
            </a:r>
          </a:p>
          <a:p>
            <a:pPr lvl="1"/>
            <a:r>
              <a:rPr lang="en-US" dirty="0">
                <a:latin typeface="Corbel" panose="020B0503020204020204" pitchFamily="34" charset="0"/>
              </a:rPr>
              <a:t>Define what a successful resolution looks like</a:t>
            </a:r>
          </a:p>
          <a:p>
            <a:r>
              <a:rPr lang="en-US" dirty="0">
                <a:latin typeface="Corbel" panose="020B0503020204020204" pitchFamily="34" charset="0"/>
              </a:rPr>
              <a:t>Chess v. checkers</a:t>
            </a:r>
          </a:p>
          <a:p>
            <a:r>
              <a:rPr lang="en-US" dirty="0">
                <a:latin typeface="Corbel" panose="020B0503020204020204" pitchFamily="34" charset="0"/>
              </a:rPr>
              <a:t>Slow it down!</a:t>
            </a:r>
          </a:p>
          <a:p>
            <a:r>
              <a:rPr lang="en-US" dirty="0">
                <a:latin typeface="Corbel" panose="020B0503020204020204" pitchFamily="34" charset="0"/>
              </a:rPr>
              <a:t>Leaders are born and die in crisis</a:t>
            </a:r>
          </a:p>
          <a:p>
            <a:r>
              <a:rPr lang="en-US" dirty="0">
                <a:latin typeface="Corbel" panose="020B0503020204020204" pitchFamily="34" charset="0"/>
              </a:rPr>
              <a:t>There may not be a win, but you can always lose</a:t>
            </a:r>
          </a:p>
          <a:p>
            <a:r>
              <a:rPr lang="en-US" dirty="0">
                <a:latin typeface="Corbel" panose="020B0503020204020204" pitchFamily="34" charset="0"/>
              </a:rPr>
              <a:t>Amateurs discuss tactics, professionals discuss logistics</a:t>
            </a:r>
          </a:p>
          <a:p>
            <a:r>
              <a:rPr lang="en-US" dirty="0">
                <a:latin typeface="Corbel" panose="020B0503020204020204" pitchFamily="34" charset="0"/>
              </a:rPr>
              <a:t>What is the next, next?</a:t>
            </a:r>
          </a:p>
          <a:p>
            <a:r>
              <a:rPr lang="en-US" dirty="0">
                <a:latin typeface="Corbel" panose="020B0503020204020204" pitchFamily="34" charset="0"/>
              </a:rPr>
              <a:t>Recovery begins when the crisis begins!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35327" y="2908580"/>
            <a:ext cx="3828562" cy="25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2C9D3-B3C2-9942-9369-CC110AC5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rbel" panose="020B0503020204020204" pitchFamily="34" charset="0"/>
              </a:rPr>
              <a:t>Communication During a Crisis: Basics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52CDCE-94F9-DE4F-967A-781C16C21D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6075" y="3249975"/>
            <a:ext cx="3861453" cy="17238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16A41A-5547-8946-BBEF-0B4ED00D8E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Corbel" panose="020B0503020204020204" pitchFamily="34" charset="0"/>
              </a:rPr>
              <a:t>Starts well before the event.  Relationship, practice, exercise, training.  </a:t>
            </a:r>
          </a:p>
          <a:p>
            <a:r>
              <a:rPr lang="en-US" dirty="0">
                <a:latin typeface="Corbel" panose="020B0503020204020204" pitchFamily="34" charset="0"/>
              </a:rPr>
              <a:t>How long is this event going to be newsworthy? </a:t>
            </a:r>
          </a:p>
          <a:p>
            <a:r>
              <a:rPr lang="en-US" dirty="0">
                <a:latin typeface="Corbel" panose="020B0503020204020204" pitchFamily="34" charset="0"/>
              </a:rPr>
              <a:t>“No comment” is a comment.</a:t>
            </a:r>
          </a:p>
          <a:p>
            <a:r>
              <a:rPr lang="en-US" dirty="0">
                <a:latin typeface="Corbel" panose="020B0503020204020204" pitchFamily="34" charset="0"/>
              </a:rPr>
              <a:t>Can always be faster, never fast enough.</a:t>
            </a:r>
          </a:p>
          <a:p>
            <a:r>
              <a:rPr lang="en-US" dirty="0">
                <a:latin typeface="Corbel" panose="020B0503020204020204" pitchFamily="34" charset="0"/>
              </a:rPr>
              <a:t>This is your Super Bowl!  Are you ready today?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7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50254FCF5DB448A00E04F48AC924BE" ma:contentTypeVersion="12" ma:contentTypeDescription="Create a new document." ma:contentTypeScope="" ma:versionID="56f416d259df4d7a5210d561825750d2">
  <xsd:schema xmlns:xsd="http://www.w3.org/2001/XMLSchema" xmlns:xs="http://www.w3.org/2001/XMLSchema" xmlns:p="http://schemas.microsoft.com/office/2006/metadata/properties" xmlns:ns2="4908c3b4-d24f-4c82-9723-bfb9549f8143" xmlns:ns3="86487764-5b2e-4cc8-a343-6fa93c41ada3" targetNamespace="http://schemas.microsoft.com/office/2006/metadata/properties" ma:root="true" ma:fieldsID="d71e390d104ebea3eebe5a8abfb92805" ns2:_="" ns3:_="">
    <xsd:import namespace="4908c3b4-d24f-4c82-9723-bfb9549f8143"/>
    <xsd:import namespace="86487764-5b2e-4cc8-a343-6fa93c41ad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8c3b4-d24f-4c82-9723-bfb9549f81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76f168-b322-4065-b8a8-43d76d7aa7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87764-5b2e-4cc8-a343-6fa93c41ada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6402c6b-4e91-4cce-b59f-b3f0d97a494a}" ma:internalName="TaxCatchAll" ma:showField="CatchAllData" ma:web="86487764-5b2e-4cc8-a343-6fa93c41ad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487764-5b2e-4cc8-a343-6fa93c41ada3" xsi:nil="true"/>
    <lcf76f155ced4ddcb4097134ff3c332f xmlns="4908c3b4-d24f-4c82-9723-bfb9549f814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66F240-0DE7-4B3A-A80D-6C5BF001C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08c3b4-d24f-4c82-9723-bfb9549f8143"/>
    <ds:schemaRef ds:uri="86487764-5b2e-4cc8-a343-6fa93c41ad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690D23-B034-420D-8075-86718E36A854}">
  <ds:schemaRefs>
    <ds:schemaRef ds:uri="http://schemas.microsoft.com/office/2006/metadata/properties"/>
    <ds:schemaRef ds:uri="http://schemas.microsoft.com/office/infopath/2007/PartnerControls"/>
    <ds:schemaRef ds:uri="86487764-5b2e-4cc8-a343-6fa93c41ada3"/>
    <ds:schemaRef ds:uri="4908c3b4-d24f-4c82-9723-bfb9549f8143"/>
  </ds:schemaRefs>
</ds:datastoreItem>
</file>

<file path=customXml/itemProps3.xml><?xml version="1.0" encoding="utf-8"?>
<ds:datastoreItem xmlns:ds="http://schemas.openxmlformats.org/officeDocument/2006/customXml" ds:itemID="{10340ECE-BEBE-4105-9313-D7EED44BB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742</Words>
  <Application>Microsoft Office PowerPoint</Application>
  <PresentationFormat>On-screen Show (4:3)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Times New Roman</vt:lpstr>
      <vt:lpstr>Office Theme</vt:lpstr>
      <vt:lpstr>Proactive Crisis Communication</vt:lpstr>
      <vt:lpstr>Overview of Charles County Public Schools (CCPS) </vt:lpstr>
      <vt:lpstr>3 Main Topics of Discussion </vt:lpstr>
      <vt:lpstr>Incident Command System (ICS)</vt:lpstr>
      <vt:lpstr>Unified Command (within ICS)</vt:lpstr>
      <vt:lpstr>Press Information Officer (PIO)</vt:lpstr>
      <vt:lpstr>Command Responsibly During Crisis   </vt:lpstr>
      <vt:lpstr>Crisis Leadership</vt:lpstr>
      <vt:lpstr> Communication During a Crisis: Basics</vt:lpstr>
      <vt:lpstr>Best Practices </vt:lpstr>
      <vt:lpstr>Reminders and Questions </vt:lpstr>
      <vt:lpstr>Platforms and Methods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Margo Howard</dc:creator>
  <cp:lastModifiedBy>Taquan Gilbert</cp:lastModifiedBy>
  <cp:revision>11</cp:revision>
  <dcterms:created xsi:type="dcterms:W3CDTF">2019-12-04T20:30:03Z</dcterms:created>
  <dcterms:modified xsi:type="dcterms:W3CDTF">2023-10-10T23:05:44Z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0x010100F550254FCF5DB448A00E04F48AC924BE</vt:lpwstr>
  </property>
  <property fmtid="{D5CDD505-2E9C-101B-9397-08002B2CF9AE}" pid="3" name="Order">
    <vt:r8>12342400</vt:r8>
  </property>
  <property fmtid="{D5CDD505-2E9C-101B-9397-08002B2CF9AE}" pid="4" name="MediaServiceImageTags">
    <vt:lpwstr/>
  </property>
</Properties>
</file>