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15"/>
  </p:handoutMasterIdLst>
  <p:sldIdLst>
    <p:sldId id="262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98580-FAE4-4D07-8152-B4B12CE284F7}" v="4" dt="2023-10-10T22:09:04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1282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68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quan Gilbert" userId="cccb3b1d-7701-4d88-9db7-7c2f45dc5b88" providerId="ADAL" clId="{9A498580-FAE4-4D07-8152-B4B12CE284F7}"/>
    <pc:docChg chg="modHandout">
      <pc:chgData name="Taquan Gilbert" userId="cccb3b1d-7701-4d88-9db7-7c2f45dc5b88" providerId="ADAL" clId="{9A498580-FAE4-4D07-8152-B4B12CE284F7}" dt="2023-10-10T22:09:04.418" v="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578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EE37D15-1728-92D5-B42E-4CFCE0C8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1843"/>
            <a:ext cx="9144000" cy="139486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5458F-609A-7D71-5C9C-8001B1DA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33" y="3633291"/>
            <a:ext cx="2662733" cy="2662733"/>
          </a:xfrm>
          <a:prstGeom prst="rect">
            <a:avLst/>
          </a:prstGeom>
          <a:ln w="1270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0249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0" y="9320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Moving from Dependence to Independence to Interdependence</a:t>
            </a:r>
          </a:p>
          <a:p>
            <a:pPr algn="ctr"/>
            <a:r>
              <a:rPr lang="en-US" b="1" dirty="0"/>
              <a:t>to Continual Improvement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608925" y="1549250"/>
            <a:ext cx="5125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7 Habits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6311B-32B5-65BC-9A6C-2B58E67DFAD4}"/>
              </a:ext>
            </a:extLst>
          </p:cNvPr>
          <p:cNvSpPr txBox="1"/>
          <p:nvPr/>
        </p:nvSpPr>
        <p:spPr>
          <a:xfrm>
            <a:off x="936949" y="2125099"/>
            <a:ext cx="693605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 1: 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Proactive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something instead of nothing)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 2: Begin With the End in Mind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(Get your mind right, </a:t>
            </a:r>
            <a:r>
              <a:rPr lang="en-US" sz="16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 the Goal, creat</a:t>
            </a:r>
            <a:r>
              <a:rPr lang="en-US" sz="16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 Plan)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 3: Put First Things First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(Balance the Important and the Urgent)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 4: Think Win-Win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(Everyone Can Win – seek collaboration)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 5: Seek First to Understand, Then to Be Understood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16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(Listen Before You Talk)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Habit 6: Synergize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(Together Is Better – safety in a multitude of counselors)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Habit 7: Sharpen the Saw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(Balance Feels Best)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1DBA1-CAB8-5923-7732-D661BEA8D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65" y="1519814"/>
            <a:ext cx="2588500" cy="2867536"/>
          </a:xfrm>
          <a:prstGeom prst="rect">
            <a:avLst/>
          </a:prstGeom>
          <a:ln w="1016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40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arningsign-computerstre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67000" y="152400"/>
            <a:ext cx="6477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Habits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Highly Effective Risk Managers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918BF-8560-4A3C-9F67-4D1D22AEB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06" y="2079104"/>
            <a:ext cx="2647741" cy="1975999"/>
          </a:xfrm>
          <a:prstGeom prst="rect">
            <a:avLst/>
          </a:prstGeom>
          <a:ln w="41275">
            <a:solidFill>
              <a:srgbClr val="0A0656"/>
            </a:solidFill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1C61FD01-3DE7-CA85-B2C5-4B1CF8324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525" y="2066176"/>
            <a:ext cx="4277866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Arial"/>
              </a:rPr>
              <a:t>Your Instructor: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</a:rPr>
              <a:t>Michael G. Fann, ARM-P, MBA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000000"/>
              </a:solidFill>
              <a:latin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000000"/>
              </a:solidFill>
              <a:latin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/>
              </a:rPr>
              <a:t>President/ Chief Encouragement Officer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/>
              </a:rPr>
              <a:t>Public Entity Partners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000000"/>
              </a:solidFill>
              <a:latin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/>
              </a:rPr>
              <a:t>Franklin, Tennessee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9C4F1EC-216D-589A-BBDE-5D05CB66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6039"/>
            <a:ext cx="9144000" cy="18928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What must we do daily to protect…</a:t>
            </a:r>
          </a:p>
          <a:p>
            <a:pPr algn="ctr"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481F6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our People</a:t>
            </a:r>
          </a:p>
          <a:p>
            <a:pPr algn="ctr"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481F6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 Public</a:t>
            </a:r>
          </a:p>
          <a:p>
            <a:pPr algn="ctr"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481F6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our Property</a:t>
            </a:r>
          </a:p>
        </p:txBody>
      </p:sp>
    </p:spTree>
    <p:extLst>
      <p:ext uri="{BB962C8B-B14F-4D97-AF65-F5344CB8AC3E}">
        <p14:creationId xmlns:p14="http://schemas.microsoft.com/office/powerpoint/2010/main" val="127258223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62" y="2116708"/>
            <a:ext cx="7886700" cy="3136675"/>
          </a:xfrm>
        </p:spPr>
        <p:txBody>
          <a:bodyPr>
            <a:normAutofit/>
          </a:bodyPr>
          <a:lstStyle/>
          <a:p>
            <a:r>
              <a:rPr lang="en-US" sz="2300" dirty="0"/>
              <a:t>Take responsibility for one’s reaction to one’s own experiences</a:t>
            </a:r>
          </a:p>
          <a:p>
            <a:r>
              <a:rPr lang="en-US" sz="2300" dirty="0"/>
              <a:t>Take the initiative to respond positively; seeking solutions</a:t>
            </a:r>
          </a:p>
          <a:p>
            <a:r>
              <a:rPr lang="en-US" sz="2300" dirty="0"/>
              <a:t>Improve the situation</a:t>
            </a:r>
          </a:p>
          <a:p>
            <a:pPr marL="0" indent="0">
              <a:buNone/>
            </a:pPr>
            <a:r>
              <a:rPr lang="en-US" sz="2300" dirty="0"/>
              <a:t>	[know what you want, but take what you can get]</a:t>
            </a:r>
          </a:p>
          <a:p>
            <a:r>
              <a:rPr lang="en-US" sz="2300" dirty="0"/>
              <a:t>“Between stimulus and response lies your ability to choose”</a:t>
            </a:r>
          </a:p>
          <a:p>
            <a:r>
              <a:rPr lang="en-US" sz="2300" dirty="0"/>
              <a:t>Focus your responses within your “circle of influence”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780585" y="992460"/>
            <a:ext cx="436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from Dependence to Independence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776871" y="1401336"/>
            <a:ext cx="4360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Habit 1 – Be Proactive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675CC-69BF-EC39-640F-F82AAC6C0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0" t="11475" r="6951" b="17940"/>
          <a:stretch/>
        </p:blipFill>
        <p:spPr>
          <a:xfrm>
            <a:off x="3152775" y="4707215"/>
            <a:ext cx="3227235" cy="21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62" y="2145283"/>
            <a:ext cx="7886700" cy="3136675"/>
          </a:xfrm>
        </p:spPr>
        <p:txBody>
          <a:bodyPr>
            <a:normAutofit/>
          </a:bodyPr>
          <a:lstStyle/>
          <a:p>
            <a:r>
              <a:rPr lang="en-US" sz="2300" dirty="0"/>
              <a:t>Know where you are going</a:t>
            </a:r>
          </a:p>
          <a:p>
            <a:r>
              <a:rPr lang="en-US" sz="2300" dirty="0"/>
              <a:t>Immerse yourself into your Vision and Mission</a:t>
            </a:r>
          </a:p>
          <a:p>
            <a:r>
              <a:rPr lang="en-US" sz="2300" dirty="0"/>
              <a:t>Define and understand where you currently are</a:t>
            </a:r>
          </a:p>
          <a:p>
            <a:pPr marL="0" indent="0">
              <a:buNone/>
            </a:pPr>
            <a:r>
              <a:rPr lang="en-US" sz="2300" dirty="0"/>
              <a:t>	[To thine own self be true. – from Shakespeare’s Hamlet]</a:t>
            </a:r>
          </a:p>
          <a:p>
            <a:r>
              <a:rPr lang="en-US" sz="2300" dirty="0"/>
              <a:t>“You are the programmer”</a:t>
            </a:r>
          </a:p>
          <a:p>
            <a:pPr marL="0" indent="0">
              <a:buNone/>
            </a:pPr>
            <a:r>
              <a:rPr lang="en-US" sz="2300" dirty="0"/>
              <a:t>	[All things are created twice. First in your mind…]</a:t>
            </a:r>
          </a:p>
          <a:p>
            <a:r>
              <a:rPr lang="en-US" sz="2300" dirty="0"/>
              <a:t>Do not just act… think first.  Get your mind right, then act.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780585" y="992460"/>
            <a:ext cx="436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from Dependence to Independence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776871" y="1401336"/>
            <a:ext cx="7604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Habit 2 – Begin with the End in Mind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E8D25-CF4F-1731-CF6A-2E7246E46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8" t="54839" r="4148" b="4425"/>
          <a:stretch/>
        </p:blipFill>
        <p:spPr>
          <a:xfrm>
            <a:off x="2824162" y="5273974"/>
            <a:ext cx="3495675" cy="15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5" y="2366516"/>
            <a:ext cx="8203119" cy="3136675"/>
          </a:xfrm>
        </p:spPr>
        <p:txBody>
          <a:bodyPr>
            <a:normAutofit/>
          </a:bodyPr>
          <a:lstStyle/>
          <a:p>
            <a:r>
              <a:rPr lang="en-US" sz="2300" dirty="0"/>
              <a:t>What’s </a:t>
            </a:r>
            <a:r>
              <a:rPr lang="en-US" sz="2300" b="1" dirty="0"/>
              <a:t>important</a:t>
            </a:r>
            <a:r>
              <a:rPr lang="en-US" sz="2300" dirty="0"/>
              <a:t> should never be at the mercy of what is </a:t>
            </a:r>
            <a:r>
              <a:rPr lang="en-US" sz="2300" b="1" dirty="0"/>
              <a:t>urgent</a:t>
            </a:r>
          </a:p>
          <a:p>
            <a:r>
              <a:rPr lang="en-US" sz="2300" dirty="0"/>
              <a:t>Take the initiative to respond positively; seeking solutions</a:t>
            </a:r>
          </a:p>
          <a:p>
            <a:r>
              <a:rPr lang="en-US" sz="2300" dirty="0"/>
              <a:t>“Write the program, become the leader”</a:t>
            </a:r>
          </a:p>
          <a:p>
            <a:r>
              <a:rPr lang="en-US" sz="2300" dirty="0"/>
              <a:t>Urgent &amp; Important  -  DO</a:t>
            </a:r>
          </a:p>
          <a:p>
            <a:r>
              <a:rPr lang="en-US" sz="2300" dirty="0"/>
              <a:t>Not Urgent, but Important  -  PLAN</a:t>
            </a:r>
          </a:p>
          <a:p>
            <a:r>
              <a:rPr lang="en-US" sz="2300" dirty="0"/>
              <a:t>Urgent, but not Important  -  DELEGATE</a:t>
            </a:r>
          </a:p>
          <a:p>
            <a:r>
              <a:rPr lang="en-US" sz="2300" dirty="0"/>
              <a:t>Not Urgent and not Important - ELIMINATE</a:t>
            </a:r>
          </a:p>
          <a:p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780585" y="992460"/>
            <a:ext cx="436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from Dependence to Independence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776871" y="1401336"/>
            <a:ext cx="77384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Habit 3 – Put First Things First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86018-1C0D-5AC8-AF64-C2D2B3CE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3711029"/>
            <a:ext cx="2748687" cy="27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62" y="2231008"/>
            <a:ext cx="7886700" cy="3136675"/>
          </a:xfrm>
        </p:spPr>
        <p:txBody>
          <a:bodyPr>
            <a:normAutofit/>
          </a:bodyPr>
          <a:lstStyle/>
          <a:p>
            <a:r>
              <a:rPr lang="en-US" sz="2300" dirty="0"/>
              <a:t>What results will be mutually beneficial?</a:t>
            </a:r>
          </a:p>
          <a:p>
            <a:r>
              <a:rPr lang="en-US" sz="2300" dirty="0"/>
              <a:t>Seek agreement in your relationships</a:t>
            </a:r>
          </a:p>
          <a:p>
            <a:r>
              <a:rPr lang="en-US" sz="2300" dirty="0"/>
              <a:t>Value and respect the viewpoints, goals &amp; needs of others</a:t>
            </a:r>
          </a:p>
          <a:p>
            <a:r>
              <a:rPr lang="en-US" sz="2300" dirty="0"/>
              <a:t>“Win-Win” isn’t about being nice nor a quick fix.</a:t>
            </a:r>
          </a:p>
          <a:p>
            <a:pPr marL="0" indent="0">
              <a:buNone/>
            </a:pPr>
            <a:r>
              <a:rPr lang="en-US" sz="2300" dirty="0"/>
              <a:t>	[“It is a character-based code seeking collaboration.”]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780585" y="992460"/>
            <a:ext cx="508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from Independence to Interdependence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776871" y="1401336"/>
            <a:ext cx="7604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Habit 4 – Think Win-Win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A7CE9-266E-A3B1-3F8A-CF4DF307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57" y="4476751"/>
            <a:ext cx="3034053" cy="2314870"/>
          </a:xfrm>
          <a:prstGeom prst="rect">
            <a:avLst/>
          </a:prstGeom>
          <a:ln w="444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8682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61" y="2498170"/>
            <a:ext cx="8080455" cy="3136675"/>
          </a:xfrm>
        </p:spPr>
        <p:txBody>
          <a:bodyPr>
            <a:normAutofit/>
          </a:bodyPr>
          <a:lstStyle/>
          <a:p>
            <a:r>
              <a:rPr lang="en-US" sz="2300" dirty="0"/>
              <a:t>Empathetically listen to genuinely understand</a:t>
            </a:r>
          </a:p>
          <a:p>
            <a:r>
              <a:rPr lang="en-US" sz="2300" dirty="0"/>
              <a:t>Keep an open mind</a:t>
            </a:r>
          </a:p>
          <a:p>
            <a:r>
              <a:rPr lang="en-US" sz="2300" dirty="0"/>
              <a:t>Create a positive problem-solving atmosphere</a:t>
            </a:r>
          </a:p>
          <a:p>
            <a:r>
              <a:rPr lang="en-US" sz="2300" dirty="0"/>
              <a:t>Ancient Greek philosophy of Three Modes of Persuasion</a:t>
            </a:r>
          </a:p>
          <a:p>
            <a:pPr marL="0" indent="0">
              <a:buNone/>
            </a:pPr>
            <a:r>
              <a:rPr lang="en-US" sz="2300" dirty="0"/>
              <a:t>     [Ethos – one’s personal credibility… the trust that one inspires]</a:t>
            </a:r>
          </a:p>
          <a:p>
            <a:pPr marL="0" indent="0">
              <a:buNone/>
            </a:pPr>
            <a:r>
              <a:rPr lang="en-US" sz="2300" dirty="0"/>
              <a:t>     [Pathos – empathy… emotional trust]</a:t>
            </a:r>
          </a:p>
          <a:p>
            <a:pPr marL="0" indent="0">
              <a:buNone/>
            </a:pPr>
            <a:r>
              <a:rPr lang="en-US" sz="2300" dirty="0"/>
              <a:t>     [Logos – logic and reasoning]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780585" y="992460"/>
            <a:ext cx="508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from Independence to Interdependence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776872" y="1353711"/>
            <a:ext cx="7185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Habit 5 – Seek First to Understand,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90EC9-2416-0D4B-F9EC-08F2E57D1271}"/>
              </a:ext>
            </a:extLst>
          </p:cNvPr>
          <p:cNvSpPr txBox="1"/>
          <p:nvPr/>
        </p:nvSpPr>
        <p:spPr>
          <a:xfrm>
            <a:off x="2486724" y="1859380"/>
            <a:ext cx="5508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then to be Understood</a:t>
            </a:r>
            <a:endParaRPr lang="en-US"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7D489-DDE0-496C-B5CD-6B776831A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t="3568" r="3184" b="4298"/>
          <a:stretch/>
        </p:blipFill>
        <p:spPr>
          <a:xfrm>
            <a:off x="5853659" y="4610100"/>
            <a:ext cx="2385466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62" y="2450083"/>
            <a:ext cx="7886700" cy="3136675"/>
          </a:xfrm>
        </p:spPr>
        <p:txBody>
          <a:bodyPr>
            <a:normAutofit/>
          </a:bodyPr>
          <a:lstStyle/>
          <a:p>
            <a:r>
              <a:rPr lang="en-US" sz="2300" dirty="0"/>
              <a:t>There is safety in a multitude of counselors</a:t>
            </a:r>
          </a:p>
          <a:p>
            <a:r>
              <a:rPr lang="en-US" sz="2300" dirty="0"/>
              <a:t>Combine the strengths of people through positive teamwork</a:t>
            </a:r>
          </a:p>
          <a:p>
            <a:r>
              <a:rPr lang="en-US" sz="2300" dirty="0"/>
              <a:t>Achieve goals that no one could have achieved alone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780585" y="992460"/>
            <a:ext cx="508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from Independence to Interdependence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776871" y="1401336"/>
            <a:ext cx="7604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Habit 6 – Synergize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50669-1ABC-FD09-B31A-156B0A1AF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28" y="3813578"/>
            <a:ext cx="2630943" cy="286147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815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46"/>
            <a:ext cx="7886700" cy="973014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7 Habits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lang="en-US" altLang="en-US" sz="2300" kern="0" dirty="0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</a:t>
            </a:r>
            <a:r>
              <a:rPr kumimoji="0" lang="en-US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f Highly Effective Risk Managers</a:t>
            </a:r>
            <a:endParaRPr lang="en-US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62" y="2126233"/>
            <a:ext cx="7886700" cy="3136675"/>
          </a:xfrm>
        </p:spPr>
        <p:txBody>
          <a:bodyPr>
            <a:normAutofit lnSpcReduction="10000"/>
          </a:bodyPr>
          <a:lstStyle/>
          <a:p>
            <a:r>
              <a:rPr lang="en-US" sz="2300" dirty="0"/>
              <a:t>Constantly review the data</a:t>
            </a:r>
          </a:p>
          <a:p>
            <a:r>
              <a:rPr lang="en-US" sz="2300" dirty="0"/>
              <a:t>Balance and renew one’s approaches, resources &amp; passion</a:t>
            </a:r>
          </a:p>
          <a:p>
            <a:r>
              <a:rPr lang="en-US" sz="2300" dirty="0"/>
              <a:t>The person you will be in 5 years is largely determined by what you input into your brain (reading, listening, watching), and the people you associate with.</a:t>
            </a:r>
          </a:p>
          <a:p>
            <a:r>
              <a:rPr lang="en-US" sz="2300" dirty="0"/>
              <a:t>Create a deeper understanding of people, accident causation, and core solutions</a:t>
            </a:r>
          </a:p>
          <a:p>
            <a:r>
              <a:rPr lang="en-US" sz="2300" dirty="0"/>
              <a:t>Create your organization’s “Upward Spiral” of growth, change and constant improvement 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4A1C-DC32-1154-E229-47D8DA9EAE0F}"/>
              </a:ext>
            </a:extLst>
          </p:cNvPr>
          <p:cNvSpPr txBox="1"/>
          <p:nvPr/>
        </p:nvSpPr>
        <p:spPr>
          <a:xfrm>
            <a:off x="780585" y="992460"/>
            <a:ext cx="508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Moving to Continual Improvement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5D7A-2BCC-F6AF-314D-62572B54F7E7}"/>
              </a:ext>
            </a:extLst>
          </p:cNvPr>
          <p:cNvSpPr txBox="1"/>
          <p:nvPr/>
        </p:nvSpPr>
        <p:spPr>
          <a:xfrm>
            <a:off x="776871" y="1401336"/>
            <a:ext cx="7604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Habit 7 – Sharpen the Saw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C641A5-3CCD-6139-14ED-5C424DC7B1BB}"/>
              </a:ext>
            </a:extLst>
          </p:cNvPr>
          <p:cNvGrpSpPr/>
          <p:nvPr/>
        </p:nvGrpSpPr>
        <p:grpSpPr>
          <a:xfrm>
            <a:off x="2653873" y="5276850"/>
            <a:ext cx="3836254" cy="1581150"/>
            <a:chOff x="3185529" y="1485900"/>
            <a:chExt cx="5181600" cy="24193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4BFF72-D86D-C57A-38D3-890D28AAE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90" b="5643"/>
            <a:stretch/>
          </p:blipFill>
          <p:spPr>
            <a:xfrm>
              <a:off x="3185529" y="1485900"/>
              <a:ext cx="5181600" cy="24193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04D8AD-8D15-E683-78BB-0EC1E57A0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662" t="90551" r="44862"/>
            <a:stretch/>
          </p:blipFill>
          <p:spPr>
            <a:xfrm>
              <a:off x="4176129" y="3571875"/>
              <a:ext cx="1786521" cy="228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2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87764-5b2e-4cc8-a343-6fa93c41ada3" xsi:nil="true"/>
    <lcf76f155ced4ddcb4097134ff3c332f xmlns="4908c3b4-d24f-4c82-9723-bfb9549f81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0254FCF5DB448A00E04F48AC924BE" ma:contentTypeVersion="12" ma:contentTypeDescription="Create a new document." ma:contentTypeScope="" ma:versionID="56f416d259df4d7a5210d561825750d2">
  <xsd:schema xmlns:xsd="http://www.w3.org/2001/XMLSchema" xmlns:xs="http://www.w3.org/2001/XMLSchema" xmlns:p="http://schemas.microsoft.com/office/2006/metadata/properties" xmlns:ns2="4908c3b4-d24f-4c82-9723-bfb9549f8143" xmlns:ns3="86487764-5b2e-4cc8-a343-6fa93c41ada3" targetNamespace="http://schemas.microsoft.com/office/2006/metadata/properties" ma:root="true" ma:fieldsID="d71e390d104ebea3eebe5a8abfb92805" ns2:_="" ns3:_="">
    <xsd:import namespace="4908c3b4-d24f-4c82-9723-bfb9549f8143"/>
    <xsd:import namespace="86487764-5b2e-4cc8-a343-6fa93c41a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8c3b4-d24f-4c82-9723-bfb9549f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76f168-b322-4065-b8a8-43d76d7aa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87764-5b2e-4cc8-a343-6fa93c41ad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402c6b-4e91-4cce-b59f-b3f0d97a494a}" ma:internalName="TaxCatchAll" ma:showField="CatchAllData" ma:web="86487764-5b2e-4cc8-a343-6fa93c41a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2EA78F-F747-45F3-A0AC-512DD0F973FD}">
  <ds:schemaRefs>
    <ds:schemaRef ds:uri="http://schemas.microsoft.com/office/2006/metadata/properties"/>
    <ds:schemaRef ds:uri="http://schemas.microsoft.com/office/infopath/2007/PartnerControls"/>
    <ds:schemaRef ds:uri="86487764-5b2e-4cc8-a343-6fa93c41ada3"/>
    <ds:schemaRef ds:uri="4908c3b4-d24f-4c82-9723-bfb9549f8143"/>
  </ds:schemaRefs>
</ds:datastoreItem>
</file>

<file path=customXml/itemProps2.xml><?xml version="1.0" encoding="utf-8"?>
<ds:datastoreItem xmlns:ds="http://schemas.openxmlformats.org/officeDocument/2006/customXml" ds:itemID="{72ACE0DB-C447-4BCB-854A-0B3FA30932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B7688-3675-4D53-B08E-B428E112E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8c3b4-d24f-4c82-9723-bfb9549f8143"/>
    <ds:schemaRef ds:uri="86487764-5b2e-4cc8-a343-6fa93c41a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691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7 Habits of Highly Effective Risk Managers</vt:lpstr>
      <vt:lpstr>7 Habits of Highly Effective Risk Managers</vt:lpstr>
      <vt:lpstr>7 Habits of Highly Effective Risk Managers</vt:lpstr>
      <vt:lpstr>7 Habits of Highly Effective Risk Managers</vt:lpstr>
      <vt:lpstr>7 Habits of Highly Effective Risk Managers</vt:lpstr>
      <vt:lpstr>7 Habits of Highly Effective Risk Managers</vt:lpstr>
      <vt:lpstr>7 Habits of Highly Effective Risk Managers</vt:lpstr>
      <vt:lpstr>7 Habits of Highly Effective Risk Managers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20</cp:revision>
  <cp:lastPrinted>2023-08-03T19:30:11Z</cp:lastPrinted>
  <dcterms:created xsi:type="dcterms:W3CDTF">2019-12-04T20:30:03Z</dcterms:created>
  <dcterms:modified xsi:type="dcterms:W3CDTF">2023-10-10T22:09:12Z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0x010100F550254FCF5DB448A00E04F48AC924BE</vt:lpwstr>
  </property>
  <property fmtid="{D5CDD505-2E9C-101B-9397-08002B2CF9AE}" pid="3" name="Order">
    <vt:r8>12344400</vt:r8>
  </property>
  <property fmtid="{D5CDD505-2E9C-101B-9397-08002B2CF9AE}" pid="4" name="MediaServiceImageTags">
    <vt:lpwstr/>
  </property>
</Properties>
</file>