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62" r:id="rId2"/>
    <p:sldId id="261" r:id="rId3"/>
    <p:sldId id="263" r:id="rId4"/>
    <p:sldId id="267" r:id="rId5"/>
    <p:sldId id="266" r:id="rId6"/>
    <p:sldId id="264" r:id="rId7"/>
    <p:sldId id="265" r:id="rId8"/>
    <p:sldId id="268" r:id="rId9"/>
    <p:sldId id="275" r:id="rId10"/>
    <p:sldId id="274" r:id="rId11"/>
    <p:sldId id="273" r:id="rId12"/>
    <p:sldId id="277" r:id="rId13"/>
    <p:sldId id="269" r:id="rId14"/>
    <p:sldId id="276" r:id="rId15"/>
    <p:sldId id="270" r:id="rId16"/>
    <p:sldId id="272" r:id="rId17"/>
    <p:sldId id="271" r:id="rId18"/>
    <p:sldId id="279" r:id="rId19"/>
    <p:sldId id="280" r:id="rId20"/>
    <p:sldId id="281" r:id="rId21"/>
    <p:sldId id="300" r:id="rId22"/>
    <p:sldId id="287" r:id="rId23"/>
    <p:sldId id="296" r:id="rId24"/>
    <p:sldId id="299" r:id="rId25"/>
    <p:sldId id="297" r:id="rId26"/>
    <p:sldId id="288" r:id="rId27"/>
    <p:sldId id="289" r:id="rId28"/>
    <p:sldId id="290" r:id="rId29"/>
    <p:sldId id="292" r:id="rId30"/>
    <p:sldId id="293" r:id="rId31"/>
    <p:sldId id="294" r:id="rId32"/>
    <p:sldId id="295" r:id="rId33"/>
    <p:sldId id="298"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1"/>
    <p:restoredTop sz="82330" autoAdjust="0"/>
  </p:normalViewPr>
  <p:slideViewPr>
    <p:cSldViewPr snapToGrid="0" snapToObjects="1">
      <p:cViewPr varScale="1">
        <p:scale>
          <a:sx n="55" d="100"/>
          <a:sy n="55" d="100"/>
        </p:scale>
        <p:origin x="1708" y="36"/>
      </p:cViewPr>
      <p:guideLst/>
    </p:cSldViewPr>
  </p:slideViewPr>
  <p:notesTextViewPr>
    <p:cViewPr>
      <p:scale>
        <a:sx n="1" d="1"/>
        <a:sy n="1" d="1"/>
      </p:scale>
      <p:origin x="0" y="0"/>
    </p:cViewPr>
  </p:notesTextViewPr>
  <p:sorterViewPr>
    <p:cViewPr>
      <p:scale>
        <a:sx n="100" d="100"/>
        <a:sy n="100" d="100"/>
      </p:scale>
      <p:origin x="0" y="-20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E247B-D70C-41BA-908B-E7EA84959A3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1788271-5A4B-4BA3-9FCD-C5322393E524}">
      <dgm:prSet phldrT="[Text]" custT="1"/>
      <dgm:spPr>
        <a:solidFill>
          <a:schemeClr val="tx2">
            <a:alpha val="50000"/>
          </a:schemeClr>
        </a:solidFill>
      </dgm:spPr>
      <dgm:t>
        <a:bodyPr/>
        <a:lstStyle/>
        <a:p>
          <a:r>
            <a:rPr lang="en-US" sz="1600" b="1" dirty="0">
              <a:solidFill>
                <a:schemeClr val="bg1"/>
              </a:solidFill>
            </a:rPr>
            <a:t>Training &amp; Awareness</a:t>
          </a:r>
        </a:p>
      </dgm:t>
    </dgm:pt>
    <dgm:pt modelId="{8BF1CE71-CE2F-419C-817F-4D14C86C4531}" type="parTrans" cxnId="{A715D6DB-2C16-45AE-B4D1-1DEF576A993D}">
      <dgm:prSet/>
      <dgm:spPr/>
      <dgm:t>
        <a:bodyPr/>
        <a:lstStyle/>
        <a:p>
          <a:endParaRPr lang="en-US"/>
        </a:p>
      </dgm:t>
    </dgm:pt>
    <dgm:pt modelId="{07984FFD-6D8D-4CD8-A7BA-35DA0C61E4CD}" type="sibTrans" cxnId="{A715D6DB-2C16-45AE-B4D1-1DEF576A993D}">
      <dgm:prSet/>
      <dgm:spPr/>
      <dgm:t>
        <a:bodyPr/>
        <a:lstStyle/>
        <a:p>
          <a:endParaRPr lang="en-US"/>
        </a:p>
      </dgm:t>
    </dgm:pt>
    <dgm:pt modelId="{CC9980B9-1D99-455D-9B2C-0886C8F7FD36}">
      <dgm:prSet phldrT="[Text]" custT="1"/>
      <dgm:spPr>
        <a:solidFill>
          <a:schemeClr val="tx1">
            <a:alpha val="50000"/>
          </a:schemeClr>
        </a:solidFill>
      </dgm:spPr>
      <dgm:t>
        <a:bodyPr/>
        <a:lstStyle/>
        <a:p>
          <a:r>
            <a:rPr lang="en-US" sz="1600" b="1" dirty="0">
              <a:solidFill>
                <a:schemeClr val="bg1"/>
              </a:solidFill>
            </a:rPr>
            <a:t>Policies &amp; Procedures</a:t>
          </a:r>
        </a:p>
      </dgm:t>
    </dgm:pt>
    <dgm:pt modelId="{2D2DCF8E-9574-4AAF-A002-7AD082C755FD}" type="parTrans" cxnId="{1B39F125-2726-4D27-A38F-4FEEE42D4A95}">
      <dgm:prSet/>
      <dgm:spPr/>
      <dgm:t>
        <a:bodyPr/>
        <a:lstStyle/>
        <a:p>
          <a:endParaRPr lang="en-US"/>
        </a:p>
      </dgm:t>
    </dgm:pt>
    <dgm:pt modelId="{E075B6AE-BE58-47D2-9C6A-0C3029A411E1}" type="sibTrans" cxnId="{1B39F125-2726-4D27-A38F-4FEEE42D4A95}">
      <dgm:prSet/>
      <dgm:spPr/>
      <dgm:t>
        <a:bodyPr/>
        <a:lstStyle/>
        <a:p>
          <a:endParaRPr lang="en-US"/>
        </a:p>
      </dgm:t>
    </dgm:pt>
    <dgm:pt modelId="{DA143385-AAEB-45E7-B972-F59F545A7CF6}">
      <dgm:prSet phldrT="[Text]" custT="1"/>
      <dgm:spPr>
        <a:solidFill>
          <a:schemeClr val="bg2">
            <a:lumMod val="50000"/>
            <a:alpha val="50000"/>
          </a:schemeClr>
        </a:solidFill>
      </dgm:spPr>
      <dgm:t>
        <a:bodyPr/>
        <a:lstStyle/>
        <a:p>
          <a:r>
            <a:rPr lang="en-US" sz="1600" b="1" dirty="0">
              <a:solidFill>
                <a:schemeClr val="bg1"/>
              </a:solidFill>
            </a:rPr>
            <a:t>Incidents &amp; Claims</a:t>
          </a:r>
        </a:p>
      </dgm:t>
    </dgm:pt>
    <dgm:pt modelId="{2B76E1DD-D24B-4D3F-96C7-FAEB1B965CAC}" type="parTrans" cxnId="{BB0383DA-2018-4561-B55B-D3AB9861BC54}">
      <dgm:prSet/>
      <dgm:spPr/>
      <dgm:t>
        <a:bodyPr/>
        <a:lstStyle/>
        <a:p>
          <a:endParaRPr lang="en-US"/>
        </a:p>
      </dgm:t>
    </dgm:pt>
    <dgm:pt modelId="{A5BD65A9-1347-468C-817A-A37A3E05BE59}" type="sibTrans" cxnId="{BB0383DA-2018-4561-B55B-D3AB9861BC54}">
      <dgm:prSet/>
      <dgm:spPr/>
      <dgm:t>
        <a:bodyPr/>
        <a:lstStyle/>
        <a:p>
          <a:endParaRPr lang="en-US"/>
        </a:p>
      </dgm:t>
    </dgm:pt>
    <dgm:pt modelId="{0679353F-3E98-4D18-8E70-15690F414538}">
      <dgm:prSet phldrT="[Text]" custT="1"/>
      <dgm:spPr>
        <a:solidFill>
          <a:schemeClr val="bg2">
            <a:lumMod val="25000"/>
            <a:alpha val="50000"/>
          </a:schemeClr>
        </a:solidFill>
      </dgm:spPr>
      <dgm:t>
        <a:bodyPr/>
        <a:lstStyle/>
        <a:p>
          <a:r>
            <a:rPr lang="en-US" sz="1600" b="1" dirty="0">
              <a:solidFill>
                <a:schemeClr val="bg1"/>
              </a:solidFill>
            </a:rPr>
            <a:t>Arbitration, Mediation, Litigation Management</a:t>
          </a:r>
        </a:p>
      </dgm:t>
    </dgm:pt>
    <dgm:pt modelId="{EBA93425-E0B4-4740-8827-7DB3F17A457D}" type="parTrans" cxnId="{77CBFCD1-441D-43A1-99FA-B53AD030F9F3}">
      <dgm:prSet/>
      <dgm:spPr/>
      <dgm:t>
        <a:bodyPr/>
        <a:lstStyle/>
        <a:p>
          <a:endParaRPr lang="en-US"/>
        </a:p>
      </dgm:t>
    </dgm:pt>
    <dgm:pt modelId="{E5DE76C8-DEEE-4885-9CD1-4C7EE46F61D4}" type="sibTrans" cxnId="{77CBFCD1-441D-43A1-99FA-B53AD030F9F3}">
      <dgm:prSet/>
      <dgm:spPr/>
      <dgm:t>
        <a:bodyPr/>
        <a:lstStyle/>
        <a:p>
          <a:endParaRPr lang="en-US"/>
        </a:p>
      </dgm:t>
    </dgm:pt>
    <dgm:pt modelId="{032A39AD-1755-459E-8F2A-3CCF0BA4C696}">
      <dgm:prSet phldrT="[Text]" custT="1"/>
      <dgm:spPr>
        <a:solidFill>
          <a:schemeClr val="tx1">
            <a:alpha val="50000"/>
          </a:schemeClr>
        </a:solidFill>
      </dgm:spPr>
      <dgm:t>
        <a:bodyPr/>
        <a:lstStyle/>
        <a:p>
          <a:r>
            <a:rPr lang="en-US" sz="1600" b="1" dirty="0">
              <a:solidFill>
                <a:schemeClr val="bg1"/>
              </a:solidFill>
            </a:rPr>
            <a:t>Insurance Coverage &amp; Risk Financing</a:t>
          </a:r>
        </a:p>
      </dgm:t>
    </dgm:pt>
    <dgm:pt modelId="{72767717-0070-4377-B728-2A0853D98B6B}" type="parTrans" cxnId="{6CEA6512-9B87-4961-A032-0E7FC97D907E}">
      <dgm:prSet/>
      <dgm:spPr/>
      <dgm:t>
        <a:bodyPr/>
        <a:lstStyle/>
        <a:p>
          <a:endParaRPr lang="en-US"/>
        </a:p>
      </dgm:t>
    </dgm:pt>
    <dgm:pt modelId="{EEF72297-873E-4500-ACED-E2CB8081BC38}" type="sibTrans" cxnId="{6CEA6512-9B87-4961-A032-0E7FC97D907E}">
      <dgm:prSet/>
      <dgm:spPr/>
      <dgm:t>
        <a:bodyPr/>
        <a:lstStyle/>
        <a:p>
          <a:endParaRPr lang="en-US"/>
        </a:p>
      </dgm:t>
    </dgm:pt>
    <dgm:pt modelId="{3F461A15-0B64-4797-A059-0079E21BCBCF}" type="pres">
      <dgm:prSet presAssocID="{092E247B-D70C-41BA-908B-E7EA84959A31}" presName="Name0" presStyleCnt="0">
        <dgm:presLayoutVars>
          <dgm:dir/>
          <dgm:resizeHandles val="exact"/>
        </dgm:presLayoutVars>
      </dgm:prSet>
      <dgm:spPr/>
    </dgm:pt>
    <dgm:pt modelId="{AB5F3C2E-2D4D-4580-9641-B4B25BF1E8BB}" type="pres">
      <dgm:prSet presAssocID="{51788271-5A4B-4BA3-9FCD-C5322393E524}" presName="Name5" presStyleLbl="vennNode1" presStyleIdx="0" presStyleCnt="5">
        <dgm:presLayoutVars>
          <dgm:bulletEnabled val="1"/>
        </dgm:presLayoutVars>
      </dgm:prSet>
      <dgm:spPr/>
    </dgm:pt>
    <dgm:pt modelId="{1DEB4FF8-E416-4F5A-9460-B400AC64F26C}" type="pres">
      <dgm:prSet presAssocID="{07984FFD-6D8D-4CD8-A7BA-35DA0C61E4CD}" presName="space" presStyleCnt="0"/>
      <dgm:spPr/>
    </dgm:pt>
    <dgm:pt modelId="{A7559982-D6D4-44E3-85B2-BAAB516722CB}" type="pres">
      <dgm:prSet presAssocID="{CC9980B9-1D99-455D-9B2C-0886C8F7FD36}" presName="Name5" presStyleLbl="vennNode1" presStyleIdx="1" presStyleCnt="5">
        <dgm:presLayoutVars>
          <dgm:bulletEnabled val="1"/>
        </dgm:presLayoutVars>
      </dgm:prSet>
      <dgm:spPr/>
    </dgm:pt>
    <dgm:pt modelId="{BBF88F75-978B-4AF4-BE1B-7155AC4416D4}" type="pres">
      <dgm:prSet presAssocID="{E075B6AE-BE58-47D2-9C6A-0C3029A411E1}" presName="space" presStyleCnt="0"/>
      <dgm:spPr/>
    </dgm:pt>
    <dgm:pt modelId="{668D52D8-1540-44F1-B53A-21EB62113A44}" type="pres">
      <dgm:prSet presAssocID="{DA143385-AAEB-45E7-B972-F59F545A7CF6}" presName="Name5" presStyleLbl="vennNode1" presStyleIdx="2" presStyleCnt="5">
        <dgm:presLayoutVars>
          <dgm:bulletEnabled val="1"/>
        </dgm:presLayoutVars>
      </dgm:prSet>
      <dgm:spPr/>
    </dgm:pt>
    <dgm:pt modelId="{B59C384A-29E2-47E5-B031-D5E02F920102}" type="pres">
      <dgm:prSet presAssocID="{A5BD65A9-1347-468C-817A-A37A3E05BE59}" presName="space" presStyleCnt="0"/>
      <dgm:spPr/>
    </dgm:pt>
    <dgm:pt modelId="{5A7E892E-FA33-42CF-8E76-9B9680F8DDA6}" type="pres">
      <dgm:prSet presAssocID="{0679353F-3E98-4D18-8E70-15690F414538}" presName="Name5" presStyleLbl="vennNode1" presStyleIdx="3" presStyleCnt="5">
        <dgm:presLayoutVars>
          <dgm:bulletEnabled val="1"/>
        </dgm:presLayoutVars>
      </dgm:prSet>
      <dgm:spPr/>
    </dgm:pt>
    <dgm:pt modelId="{70D4A3A6-C807-4659-9997-F6AE894C4E64}" type="pres">
      <dgm:prSet presAssocID="{E5DE76C8-DEEE-4885-9CD1-4C7EE46F61D4}" presName="space" presStyleCnt="0"/>
      <dgm:spPr/>
    </dgm:pt>
    <dgm:pt modelId="{595EB282-0A42-4E58-AC09-286F321E4648}" type="pres">
      <dgm:prSet presAssocID="{032A39AD-1755-459E-8F2A-3CCF0BA4C696}" presName="Name5" presStyleLbl="vennNode1" presStyleIdx="4" presStyleCnt="5">
        <dgm:presLayoutVars>
          <dgm:bulletEnabled val="1"/>
        </dgm:presLayoutVars>
      </dgm:prSet>
      <dgm:spPr/>
    </dgm:pt>
  </dgm:ptLst>
  <dgm:cxnLst>
    <dgm:cxn modelId="{6CEA6512-9B87-4961-A032-0E7FC97D907E}" srcId="{092E247B-D70C-41BA-908B-E7EA84959A31}" destId="{032A39AD-1755-459E-8F2A-3CCF0BA4C696}" srcOrd="4" destOrd="0" parTransId="{72767717-0070-4377-B728-2A0853D98B6B}" sibTransId="{EEF72297-873E-4500-ACED-E2CB8081BC38}"/>
    <dgm:cxn modelId="{1B39F125-2726-4D27-A38F-4FEEE42D4A95}" srcId="{092E247B-D70C-41BA-908B-E7EA84959A31}" destId="{CC9980B9-1D99-455D-9B2C-0886C8F7FD36}" srcOrd="1" destOrd="0" parTransId="{2D2DCF8E-9574-4AAF-A002-7AD082C755FD}" sibTransId="{E075B6AE-BE58-47D2-9C6A-0C3029A411E1}"/>
    <dgm:cxn modelId="{6AEEA12E-4961-4728-82E4-BA84C8FFAD5C}" type="presOf" srcId="{51788271-5A4B-4BA3-9FCD-C5322393E524}" destId="{AB5F3C2E-2D4D-4580-9641-B4B25BF1E8BB}" srcOrd="0" destOrd="0" presId="urn:microsoft.com/office/officeart/2005/8/layout/venn3"/>
    <dgm:cxn modelId="{5DDDF245-774D-4BF1-B18E-C0FFB89993C3}" type="presOf" srcId="{0679353F-3E98-4D18-8E70-15690F414538}" destId="{5A7E892E-FA33-42CF-8E76-9B9680F8DDA6}" srcOrd="0" destOrd="0" presId="urn:microsoft.com/office/officeart/2005/8/layout/venn3"/>
    <dgm:cxn modelId="{F860ED7D-366B-4A62-8DBB-1D1EE0577F16}" type="presOf" srcId="{092E247B-D70C-41BA-908B-E7EA84959A31}" destId="{3F461A15-0B64-4797-A059-0079E21BCBCF}" srcOrd="0" destOrd="0" presId="urn:microsoft.com/office/officeart/2005/8/layout/venn3"/>
    <dgm:cxn modelId="{C59150A2-85D4-49B2-A855-D81BF2446441}" type="presOf" srcId="{032A39AD-1755-459E-8F2A-3CCF0BA4C696}" destId="{595EB282-0A42-4E58-AC09-286F321E4648}" srcOrd="0" destOrd="0" presId="urn:microsoft.com/office/officeart/2005/8/layout/venn3"/>
    <dgm:cxn modelId="{77CBFCD1-441D-43A1-99FA-B53AD030F9F3}" srcId="{092E247B-D70C-41BA-908B-E7EA84959A31}" destId="{0679353F-3E98-4D18-8E70-15690F414538}" srcOrd="3" destOrd="0" parTransId="{EBA93425-E0B4-4740-8827-7DB3F17A457D}" sibTransId="{E5DE76C8-DEEE-4885-9CD1-4C7EE46F61D4}"/>
    <dgm:cxn modelId="{705AA8D8-DC64-4FC7-8E58-B30EBC277113}" type="presOf" srcId="{CC9980B9-1D99-455D-9B2C-0886C8F7FD36}" destId="{A7559982-D6D4-44E3-85B2-BAAB516722CB}" srcOrd="0" destOrd="0" presId="urn:microsoft.com/office/officeart/2005/8/layout/venn3"/>
    <dgm:cxn modelId="{BB0383DA-2018-4561-B55B-D3AB9861BC54}" srcId="{092E247B-D70C-41BA-908B-E7EA84959A31}" destId="{DA143385-AAEB-45E7-B972-F59F545A7CF6}" srcOrd="2" destOrd="0" parTransId="{2B76E1DD-D24B-4D3F-96C7-FAEB1B965CAC}" sibTransId="{A5BD65A9-1347-468C-817A-A37A3E05BE59}"/>
    <dgm:cxn modelId="{A715D6DB-2C16-45AE-B4D1-1DEF576A993D}" srcId="{092E247B-D70C-41BA-908B-E7EA84959A31}" destId="{51788271-5A4B-4BA3-9FCD-C5322393E524}" srcOrd="0" destOrd="0" parTransId="{8BF1CE71-CE2F-419C-817F-4D14C86C4531}" sibTransId="{07984FFD-6D8D-4CD8-A7BA-35DA0C61E4CD}"/>
    <dgm:cxn modelId="{580C54F9-073C-4118-ACFB-2DF554B7583B}" type="presOf" srcId="{DA143385-AAEB-45E7-B972-F59F545A7CF6}" destId="{668D52D8-1540-44F1-B53A-21EB62113A44}" srcOrd="0" destOrd="0" presId="urn:microsoft.com/office/officeart/2005/8/layout/venn3"/>
    <dgm:cxn modelId="{B43D8D17-2B9E-4233-8AA9-CFAE0D1C841F}" type="presParOf" srcId="{3F461A15-0B64-4797-A059-0079E21BCBCF}" destId="{AB5F3C2E-2D4D-4580-9641-B4B25BF1E8BB}" srcOrd="0" destOrd="0" presId="urn:microsoft.com/office/officeart/2005/8/layout/venn3"/>
    <dgm:cxn modelId="{686FBE3F-00A0-4E43-ADDB-EF9E0C693EBD}" type="presParOf" srcId="{3F461A15-0B64-4797-A059-0079E21BCBCF}" destId="{1DEB4FF8-E416-4F5A-9460-B400AC64F26C}" srcOrd="1" destOrd="0" presId="urn:microsoft.com/office/officeart/2005/8/layout/venn3"/>
    <dgm:cxn modelId="{7ED220E7-2F44-4FFF-BE4F-98250AD812DC}" type="presParOf" srcId="{3F461A15-0B64-4797-A059-0079E21BCBCF}" destId="{A7559982-D6D4-44E3-85B2-BAAB516722CB}" srcOrd="2" destOrd="0" presId="urn:microsoft.com/office/officeart/2005/8/layout/venn3"/>
    <dgm:cxn modelId="{4AC3E10E-0CA4-4E55-9852-9F6FEA4E38D8}" type="presParOf" srcId="{3F461A15-0B64-4797-A059-0079E21BCBCF}" destId="{BBF88F75-978B-4AF4-BE1B-7155AC4416D4}" srcOrd="3" destOrd="0" presId="urn:microsoft.com/office/officeart/2005/8/layout/venn3"/>
    <dgm:cxn modelId="{E814DF51-895E-4B97-BB57-C032F9DF2203}" type="presParOf" srcId="{3F461A15-0B64-4797-A059-0079E21BCBCF}" destId="{668D52D8-1540-44F1-B53A-21EB62113A44}" srcOrd="4" destOrd="0" presId="urn:microsoft.com/office/officeart/2005/8/layout/venn3"/>
    <dgm:cxn modelId="{6429ECD7-111F-4672-A4EA-FDB0E2244365}" type="presParOf" srcId="{3F461A15-0B64-4797-A059-0079E21BCBCF}" destId="{B59C384A-29E2-47E5-B031-D5E02F920102}" srcOrd="5" destOrd="0" presId="urn:microsoft.com/office/officeart/2005/8/layout/venn3"/>
    <dgm:cxn modelId="{215DA8CD-255B-49F6-94A8-51AE5D63F649}" type="presParOf" srcId="{3F461A15-0B64-4797-A059-0079E21BCBCF}" destId="{5A7E892E-FA33-42CF-8E76-9B9680F8DDA6}" srcOrd="6" destOrd="0" presId="urn:microsoft.com/office/officeart/2005/8/layout/venn3"/>
    <dgm:cxn modelId="{1E8983C9-1F73-4671-95E5-760331B42237}" type="presParOf" srcId="{3F461A15-0B64-4797-A059-0079E21BCBCF}" destId="{70D4A3A6-C807-4659-9997-F6AE894C4E64}" srcOrd="7" destOrd="0" presId="urn:microsoft.com/office/officeart/2005/8/layout/venn3"/>
    <dgm:cxn modelId="{A05CE770-EF5B-4D38-983E-FBCA528FB6F9}" type="presParOf" srcId="{3F461A15-0B64-4797-A059-0079E21BCBCF}" destId="{595EB282-0A42-4E58-AC09-286F321E46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E247B-D70C-41BA-908B-E7EA84959A31}"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51788271-5A4B-4BA3-9FCD-C5322393E524}">
      <dgm:prSet phldrT="[Text]" custT="1"/>
      <dgm:spPr/>
      <dgm:t>
        <a:bodyPr/>
        <a:lstStyle/>
        <a:p>
          <a:r>
            <a:rPr lang="en-US" sz="1600" b="1" dirty="0">
              <a:solidFill>
                <a:schemeClr val="tx1"/>
              </a:solidFill>
            </a:rPr>
            <a:t>Ethical Behavior</a:t>
          </a:r>
        </a:p>
      </dgm:t>
    </dgm:pt>
    <dgm:pt modelId="{8BF1CE71-CE2F-419C-817F-4D14C86C4531}" type="parTrans" cxnId="{A715D6DB-2C16-45AE-B4D1-1DEF576A993D}">
      <dgm:prSet/>
      <dgm:spPr/>
      <dgm:t>
        <a:bodyPr/>
        <a:lstStyle/>
        <a:p>
          <a:endParaRPr lang="en-US"/>
        </a:p>
      </dgm:t>
    </dgm:pt>
    <dgm:pt modelId="{07984FFD-6D8D-4CD8-A7BA-35DA0C61E4CD}" type="sibTrans" cxnId="{A715D6DB-2C16-45AE-B4D1-1DEF576A993D}">
      <dgm:prSet/>
      <dgm:spPr/>
      <dgm:t>
        <a:bodyPr/>
        <a:lstStyle/>
        <a:p>
          <a:endParaRPr lang="en-US"/>
        </a:p>
      </dgm:t>
    </dgm:pt>
    <dgm:pt modelId="{032A39AD-1755-459E-8F2A-3CCF0BA4C696}">
      <dgm:prSet phldrT="[Text]" custT="1"/>
      <dgm:spPr/>
      <dgm:t>
        <a:bodyPr/>
        <a:lstStyle/>
        <a:p>
          <a:r>
            <a:rPr lang="en-US" sz="1600" b="1" dirty="0">
              <a:solidFill>
                <a:schemeClr val="tx1"/>
              </a:solidFill>
            </a:rPr>
            <a:t>Community &amp; Parent Engagement</a:t>
          </a:r>
        </a:p>
      </dgm:t>
    </dgm:pt>
    <dgm:pt modelId="{72767717-0070-4377-B728-2A0853D98B6B}" type="parTrans" cxnId="{6CEA6512-9B87-4961-A032-0E7FC97D907E}">
      <dgm:prSet/>
      <dgm:spPr/>
      <dgm:t>
        <a:bodyPr/>
        <a:lstStyle/>
        <a:p>
          <a:endParaRPr lang="en-US"/>
        </a:p>
      </dgm:t>
    </dgm:pt>
    <dgm:pt modelId="{EEF72297-873E-4500-ACED-E2CB8081BC38}" type="sibTrans" cxnId="{6CEA6512-9B87-4961-A032-0E7FC97D907E}">
      <dgm:prSet/>
      <dgm:spPr/>
      <dgm:t>
        <a:bodyPr/>
        <a:lstStyle/>
        <a:p>
          <a:endParaRPr lang="en-US"/>
        </a:p>
      </dgm:t>
    </dgm:pt>
    <dgm:pt modelId="{9729E598-454C-4572-B750-16D249BF093B}">
      <dgm:prSet phldrT="[Text]" custT="1"/>
      <dgm:spPr/>
      <dgm:t>
        <a:bodyPr/>
        <a:lstStyle/>
        <a:p>
          <a:r>
            <a:rPr lang="en-US" sz="1600" b="1" dirty="0">
              <a:solidFill>
                <a:schemeClr val="tx1"/>
              </a:solidFill>
            </a:rPr>
            <a:t>Best Practices</a:t>
          </a:r>
        </a:p>
      </dgm:t>
    </dgm:pt>
    <dgm:pt modelId="{DAB8AC42-417C-49B7-9F28-D5080E1AFD11}" type="parTrans" cxnId="{1E2F4535-0E9A-418B-8555-A831C6FFD769}">
      <dgm:prSet/>
      <dgm:spPr/>
      <dgm:t>
        <a:bodyPr/>
        <a:lstStyle/>
        <a:p>
          <a:endParaRPr lang="en-US"/>
        </a:p>
      </dgm:t>
    </dgm:pt>
    <dgm:pt modelId="{B2895782-58CB-4988-874D-A01F8F5006EC}" type="sibTrans" cxnId="{1E2F4535-0E9A-418B-8555-A831C6FFD769}">
      <dgm:prSet/>
      <dgm:spPr/>
      <dgm:t>
        <a:bodyPr/>
        <a:lstStyle/>
        <a:p>
          <a:endParaRPr lang="en-US"/>
        </a:p>
      </dgm:t>
    </dgm:pt>
    <dgm:pt modelId="{7FBB113F-86A6-43B2-A015-5DF51B6CD08E}">
      <dgm:prSet phldrT="[Text]" custT="1"/>
      <dgm:spPr/>
      <dgm:t>
        <a:bodyPr/>
        <a:lstStyle/>
        <a:p>
          <a:r>
            <a:rPr lang="en-US" sz="1600" b="1" dirty="0">
              <a:solidFill>
                <a:schemeClr val="tx1"/>
              </a:solidFill>
            </a:rPr>
            <a:t>Continual Improvement</a:t>
          </a:r>
        </a:p>
      </dgm:t>
    </dgm:pt>
    <dgm:pt modelId="{8836716F-D089-4C12-8643-D1D7D18DFA44}" type="parTrans" cxnId="{B651466E-1FF8-4D05-B1A3-0F0B82735884}">
      <dgm:prSet/>
      <dgm:spPr/>
      <dgm:t>
        <a:bodyPr/>
        <a:lstStyle/>
        <a:p>
          <a:endParaRPr lang="en-US"/>
        </a:p>
      </dgm:t>
    </dgm:pt>
    <dgm:pt modelId="{9E57E52F-D29A-46A4-A9E7-0240976EA2EB}" type="sibTrans" cxnId="{B651466E-1FF8-4D05-B1A3-0F0B82735884}">
      <dgm:prSet/>
      <dgm:spPr/>
      <dgm:t>
        <a:bodyPr/>
        <a:lstStyle/>
        <a:p>
          <a:endParaRPr lang="en-US"/>
        </a:p>
      </dgm:t>
    </dgm:pt>
    <dgm:pt modelId="{2475FDDC-551D-4DDC-8AB7-1F43E6A4EB99}">
      <dgm:prSet phldrT="[Text]" custT="1"/>
      <dgm:spPr/>
      <dgm:t>
        <a:bodyPr/>
        <a:lstStyle/>
        <a:p>
          <a:r>
            <a:rPr lang="en-US" sz="1600" b="1" dirty="0">
              <a:solidFill>
                <a:schemeClr val="tx1"/>
              </a:solidFill>
            </a:rPr>
            <a:t>The Legal Environment; Legislative Action</a:t>
          </a:r>
        </a:p>
      </dgm:t>
    </dgm:pt>
    <dgm:pt modelId="{154066DF-E523-4025-8116-F279D15B6296}" type="parTrans" cxnId="{39B1CCAB-EB95-4E10-8879-61FA6E8055F6}">
      <dgm:prSet/>
      <dgm:spPr/>
      <dgm:t>
        <a:bodyPr/>
        <a:lstStyle/>
        <a:p>
          <a:endParaRPr lang="en-US"/>
        </a:p>
      </dgm:t>
    </dgm:pt>
    <dgm:pt modelId="{70A7BD72-EB92-462C-AEBF-6DACCF20278B}" type="sibTrans" cxnId="{39B1CCAB-EB95-4E10-8879-61FA6E8055F6}">
      <dgm:prSet/>
      <dgm:spPr/>
      <dgm:t>
        <a:bodyPr/>
        <a:lstStyle/>
        <a:p>
          <a:endParaRPr lang="en-US"/>
        </a:p>
      </dgm:t>
    </dgm:pt>
    <dgm:pt modelId="{3F461A15-0B64-4797-A059-0079E21BCBCF}" type="pres">
      <dgm:prSet presAssocID="{092E247B-D70C-41BA-908B-E7EA84959A31}" presName="Name0" presStyleCnt="0">
        <dgm:presLayoutVars>
          <dgm:dir/>
          <dgm:resizeHandles val="exact"/>
        </dgm:presLayoutVars>
      </dgm:prSet>
      <dgm:spPr/>
    </dgm:pt>
    <dgm:pt modelId="{AB5F3C2E-2D4D-4580-9641-B4B25BF1E8BB}" type="pres">
      <dgm:prSet presAssocID="{51788271-5A4B-4BA3-9FCD-C5322393E524}" presName="Name5" presStyleLbl="vennNode1" presStyleIdx="0" presStyleCnt="5">
        <dgm:presLayoutVars>
          <dgm:bulletEnabled val="1"/>
        </dgm:presLayoutVars>
      </dgm:prSet>
      <dgm:spPr/>
    </dgm:pt>
    <dgm:pt modelId="{1DEB4FF8-E416-4F5A-9460-B400AC64F26C}" type="pres">
      <dgm:prSet presAssocID="{07984FFD-6D8D-4CD8-A7BA-35DA0C61E4CD}" presName="space" presStyleCnt="0"/>
      <dgm:spPr/>
    </dgm:pt>
    <dgm:pt modelId="{5BE0E711-C39E-4337-B0CC-83652D5FB818}" type="pres">
      <dgm:prSet presAssocID="{9729E598-454C-4572-B750-16D249BF093B}" presName="Name5" presStyleLbl="vennNode1" presStyleIdx="1" presStyleCnt="5">
        <dgm:presLayoutVars>
          <dgm:bulletEnabled val="1"/>
        </dgm:presLayoutVars>
      </dgm:prSet>
      <dgm:spPr/>
    </dgm:pt>
    <dgm:pt modelId="{3A889631-4241-4599-BC5B-9D938BD0CDB6}" type="pres">
      <dgm:prSet presAssocID="{B2895782-58CB-4988-874D-A01F8F5006EC}" presName="space" presStyleCnt="0"/>
      <dgm:spPr/>
    </dgm:pt>
    <dgm:pt modelId="{595EB282-0A42-4E58-AC09-286F321E4648}" type="pres">
      <dgm:prSet presAssocID="{032A39AD-1755-459E-8F2A-3CCF0BA4C696}" presName="Name5" presStyleLbl="vennNode1" presStyleIdx="2" presStyleCnt="5">
        <dgm:presLayoutVars>
          <dgm:bulletEnabled val="1"/>
        </dgm:presLayoutVars>
      </dgm:prSet>
      <dgm:spPr/>
    </dgm:pt>
    <dgm:pt modelId="{948EE355-F349-4DCA-9FEC-9DB0A1309630}" type="pres">
      <dgm:prSet presAssocID="{EEF72297-873E-4500-ACED-E2CB8081BC38}" presName="space" presStyleCnt="0"/>
      <dgm:spPr/>
    </dgm:pt>
    <dgm:pt modelId="{329C1484-1113-4B87-A650-0E7B8A7721C1}" type="pres">
      <dgm:prSet presAssocID="{7FBB113F-86A6-43B2-A015-5DF51B6CD08E}" presName="Name5" presStyleLbl="vennNode1" presStyleIdx="3" presStyleCnt="5">
        <dgm:presLayoutVars>
          <dgm:bulletEnabled val="1"/>
        </dgm:presLayoutVars>
      </dgm:prSet>
      <dgm:spPr/>
    </dgm:pt>
    <dgm:pt modelId="{F2870CFE-B224-43BE-9941-EA21877BC9A1}" type="pres">
      <dgm:prSet presAssocID="{9E57E52F-D29A-46A4-A9E7-0240976EA2EB}" presName="space" presStyleCnt="0"/>
      <dgm:spPr/>
    </dgm:pt>
    <dgm:pt modelId="{EE426853-1596-485B-996E-DF7162BA25C4}" type="pres">
      <dgm:prSet presAssocID="{2475FDDC-551D-4DDC-8AB7-1F43E6A4EB99}" presName="Name5" presStyleLbl="vennNode1" presStyleIdx="4" presStyleCnt="5" custLinFactNeighborX="2807">
        <dgm:presLayoutVars>
          <dgm:bulletEnabled val="1"/>
        </dgm:presLayoutVars>
      </dgm:prSet>
      <dgm:spPr/>
    </dgm:pt>
  </dgm:ptLst>
  <dgm:cxnLst>
    <dgm:cxn modelId="{6CEA6512-9B87-4961-A032-0E7FC97D907E}" srcId="{092E247B-D70C-41BA-908B-E7EA84959A31}" destId="{032A39AD-1755-459E-8F2A-3CCF0BA4C696}" srcOrd="2" destOrd="0" parTransId="{72767717-0070-4377-B728-2A0853D98B6B}" sibTransId="{EEF72297-873E-4500-ACED-E2CB8081BC38}"/>
    <dgm:cxn modelId="{6AEEA12E-4961-4728-82E4-BA84C8FFAD5C}" type="presOf" srcId="{51788271-5A4B-4BA3-9FCD-C5322393E524}" destId="{AB5F3C2E-2D4D-4580-9641-B4B25BF1E8BB}" srcOrd="0" destOrd="0" presId="urn:microsoft.com/office/officeart/2005/8/layout/venn3"/>
    <dgm:cxn modelId="{1E2F4535-0E9A-418B-8555-A831C6FFD769}" srcId="{092E247B-D70C-41BA-908B-E7EA84959A31}" destId="{9729E598-454C-4572-B750-16D249BF093B}" srcOrd="1" destOrd="0" parTransId="{DAB8AC42-417C-49B7-9F28-D5080E1AFD11}" sibTransId="{B2895782-58CB-4988-874D-A01F8F5006EC}"/>
    <dgm:cxn modelId="{8D033966-8A35-4DE3-9FC4-49618C293969}" type="presOf" srcId="{2475FDDC-551D-4DDC-8AB7-1F43E6A4EB99}" destId="{EE426853-1596-485B-996E-DF7162BA25C4}" srcOrd="0" destOrd="0" presId="urn:microsoft.com/office/officeart/2005/8/layout/venn3"/>
    <dgm:cxn modelId="{B651466E-1FF8-4D05-B1A3-0F0B82735884}" srcId="{092E247B-D70C-41BA-908B-E7EA84959A31}" destId="{7FBB113F-86A6-43B2-A015-5DF51B6CD08E}" srcOrd="3" destOrd="0" parTransId="{8836716F-D089-4C12-8643-D1D7D18DFA44}" sibTransId="{9E57E52F-D29A-46A4-A9E7-0240976EA2EB}"/>
    <dgm:cxn modelId="{F860ED7D-366B-4A62-8DBB-1D1EE0577F16}" type="presOf" srcId="{092E247B-D70C-41BA-908B-E7EA84959A31}" destId="{3F461A15-0B64-4797-A059-0079E21BCBCF}" srcOrd="0" destOrd="0" presId="urn:microsoft.com/office/officeart/2005/8/layout/venn3"/>
    <dgm:cxn modelId="{C59150A2-85D4-49B2-A855-D81BF2446441}" type="presOf" srcId="{032A39AD-1755-459E-8F2A-3CCF0BA4C696}" destId="{595EB282-0A42-4E58-AC09-286F321E4648}" srcOrd="0" destOrd="0" presId="urn:microsoft.com/office/officeart/2005/8/layout/venn3"/>
    <dgm:cxn modelId="{39B1CCAB-EB95-4E10-8879-61FA6E8055F6}" srcId="{092E247B-D70C-41BA-908B-E7EA84959A31}" destId="{2475FDDC-551D-4DDC-8AB7-1F43E6A4EB99}" srcOrd="4" destOrd="0" parTransId="{154066DF-E523-4025-8116-F279D15B6296}" sibTransId="{70A7BD72-EB92-462C-AEBF-6DACCF20278B}"/>
    <dgm:cxn modelId="{422963CD-9AEE-4619-B526-09FDED17C925}" type="presOf" srcId="{9729E598-454C-4572-B750-16D249BF093B}" destId="{5BE0E711-C39E-4337-B0CC-83652D5FB818}" srcOrd="0" destOrd="0" presId="urn:microsoft.com/office/officeart/2005/8/layout/venn3"/>
    <dgm:cxn modelId="{A715D6DB-2C16-45AE-B4D1-1DEF576A993D}" srcId="{092E247B-D70C-41BA-908B-E7EA84959A31}" destId="{51788271-5A4B-4BA3-9FCD-C5322393E524}" srcOrd="0" destOrd="0" parTransId="{8BF1CE71-CE2F-419C-817F-4D14C86C4531}" sibTransId="{07984FFD-6D8D-4CD8-A7BA-35DA0C61E4CD}"/>
    <dgm:cxn modelId="{C5209DF7-7095-4613-8678-084DE35795C3}" type="presOf" srcId="{7FBB113F-86A6-43B2-A015-5DF51B6CD08E}" destId="{329C1484-1113-4B87-A650-0E7B8A7721C1}" srcOrd="0" destOrd="0" presId="urn:microsoft.com/office/officeart/2005/8/layout/venn3"/>
    <dgm:cxn modelId="{B43D8D17-2B9E-4233-8AA9-CFAE0D1C841F}" type="presParOf" srcId="{3F461A15-0B64-4797-A059-0079E21BCBCF}" destId="{AB5F3C2E-2D4D-4580-9641-B4B25BF1E8BB}" srcOrd="0" destOrd="0" presId="urn:microsoft.com/office/officeart/2005/8/layout/venn3"/>
    <dgm:cxn modelId="{686FBE3F-00A0-4E43-ADDB-EF9E0C693EBD}" type="presParOf" srcId="{3F461A15-0B64-4797-A059-0079E21BCBCF}" destId="{1DEB4FF8-E416-4F5A-9460-B400AC64F26C}" srcOrd="1" destOrd="0" presId="urn:microsoft.com/office/officeart/2005/8/layout/venn3"/>
    <dgm:cxn modelId="{1FCB42E5-0598-46BF-A57D-F5C340C954EC}" type="presParOf" srcId="{3F461A15-0B64-4797-A059-0079E21BCBCF}" destId="{5BE0E711-C39E-4337-B0CC-83652D5FB818}" srcOrd="2" destOrd="0" presId="urn:microsoft.com/office/officeart/2005/8/layout/venn3"/>
    <dgm:cxn modelId="{83339784-50B4-4A32-9DFC-4A38C2A03FFE}" type="presParOf" srcId="{3F461A15-0B64-4797-A059-0079E21BCBCF}" destId="{3A889631-4241-4599-BC5B-9D938BD0CDB6}" srcOrd="3" destOrd="0" presId="urn:microsoft.com/office/officeart/2005/8/layout/venn3"/>
    <dgm:cxn modelId="{A05CE770-EF5B-4D38-983E-FBCA528FB6F9}" type="presParOf" srcId="{3F461A15-0B64-4797-A059-0079E21BCBCF}" destId="{595EB282-0A42-4E58-AC09-286F321E4648}" srcOrd="4" destOrd="0" presId="urn:microsoft.com/office/officeart/2005/8/layout/venn3"/>
    <dgm:cxn modelId="{CBC4327E-E1F1-4A1E-867F-93E1C2C3FE48}" type="presParOf" srcId="{3F461A15-0B64-4797-A059-0079E21BCBCF}" destId="{948EE355-F349-4DCA-9FEC-9DB0A1309630}" srcOrd="5" destOrd="0" presId="urn:microsoft.com/office/officeart/2005/8/layout/venn3"/>
    <dgm:cxn modelId="{C06ADF33-E473-4BA1-8305-F4964C86A579}" type="presParOf" srcId="{3F461A15-0B64-4797-A059-0079E21BCBCF}" destId="{329C1484-1113-4B87-A650-0E7B8A7721C1}" srcOrd="6" destOrd="0" presId="urn:microsoft.com/office/officeart/2005/8/layout/venn3"/>
    <dgm:cxn modelId="{39C42224-BB95-4607-943D-0F3864580D2F}" type="presParOf" srcId="{3F461A15-0B64-4797-A059-0079E21BCBCF}" destId="{F2870CFE-B224-43BE-9941-EA21877BC9A1}" srcOrd="7" destOrd="0" presId="urn:microsoft.com/office/officeart/2005/8/layout/venn3"/>
    <dgm:cxn modelId="{7BB9D19B-2BF6-457C-8706-9C8AE5179E84}" type="presParOf" srcId="{3F461A15-0B64-4797-A059-0079E21BCBCF}" destId="{EE426853-1596-485B-996E-DF7162BA25C4}"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3C2E-2D4D-4580-9641-B4B25BF1E8BB}">
      <dsp:nvSpPr>
        <dsp:cNvPr id="0" name=""/>
        <dsp:cNvSpPr/>
      </dsp:nvSpPr>
      <dsp:spPr>
        <a:xfrm>
          <a:off x="980" y="290102"/>
          <a:ext cx="1911198" cy="1911198"/>
        </a:xfrm>
        <a:prstGeom prst="ellipse">
          <a:avLst/>
        </a:prstGeom>
        <a:solidFill>
          <a:schemeClr val="tx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180" tIns="20320" rIns="1051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Training &amp; Awareness</a:t>
          </a:r>
        </a:p>
      </dsp:txBody>
      <dsp:txXfrm>
        <a:off x="280868" y="569990"/>
        <a:ext cx="1351422" cy="1351422"/>
      </dsp:txXfrm>
    </dsp:sp>
    <dsp:sp modelId="{A7559982-D6D4-44E3-85B2-BAAB516722CB}">
      <dsp:nvSpPr>
        <dsp:cNvPr id="0" name=""/>
        <dsp:cNvSpPr/>
      </dsp:nvSpPr>
      <dsp:spPr>
        <a:xfrm>
          <a:off x="1529939" y="290102"/>
          <a:ext cx="1911198" cy="1911198"/>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180" tIns="20320" rIns="1051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Policies &amp; Procedures</a:t>
          </a:r>
        </a:p>
      </dsp:txBody>
      <dsp:txXfrm>
        <a:off x="1809827" y="569990"/>
        <a:ext cx="1351422" cy="1351422"/>
      </dsp:txXfrm>
    </dsp:sp>
    <dsp:sp modelId="{668D52D8-1540-44F1-B53A-21EB62113A44}">
      <dsp:nvSpPr>
        <dsp:cNvPr id="0" name=""/>
        <dsp:cNvSpPr/>
      </dsp:nvSpPr>
      <dsp:spPr>
        <a:xfrm>
          <a:off x="3058898" y="290102"/>
          <a:ext cx="1911198" cy="1911198"/>
        </a:xfrm>
        <a:prstGeom prst="ellipse">
          <a:avLst/>
        </a:prstGeom>
        <a:solidFill>
          <a:schemeClr val="bg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180" tIns="20320" rIns="1051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Incidents &amp; Claims</a:t>
          </a:r>
        </a:p>
      </dsp:txBody>
      <dsp:txXfrm>
        <a:off x="3338786" y="569990"/>
        <a:ext cx="1351422" cy="1351422"/>
      </dsp:txXfrm>
    </dsp:sp>
    <dsp:sp modelId="{5A7E892E-FA33-42CF-8E76-9B9680F8DDA6}">
      <dsp:nvSpPr>
        <dsp:cNvPr id="0" name=""/>
        <dsp:cNvSpPr/>
      </dsp:nvSpPr>
      <dsp:spPr>
        <a:xfrm>
          <a:off x="4587857" y="290102"/>
          <a:ext cx="1911198" cy="1911198"/>
        </a:xfrm>
        <a:prstGeom prst="ellipse">
          <a:avLst/>
        </a:prstGeom>
        <a:solidFill>
          <a:schemeClr val="bg2">
            <a:lumMod val="2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180" tIns="20320" rIns="1051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Arbitration, Mediation, Litigation Management</a:t>
          </a:r>
        </a:p>
      </dsp:txBody>
      <dsp:txXfrm>
        <a:off x="4867745" y="569990"/>
        <a:ext cx="1351422" cy="1351422"/>
      </dsp:txXfrm>
    </dsp:sp>
    <dsp:sp modelId="{595EB282-0A42-4E58-AC09-286F321E4648}">
      <dsp:nvSpPr>
        <dsp:cNvPr id="0" name=""/>
        <dsp:cNvSpPr/>
      </dsp:nvSpPr>
      <dsp:spPr>
        <a:xfrm>
          <a:off x="6116816" y="290102"/>
          <a:ext cx="1911198" cy="1911198"/>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5180" tIns="20320" rIns="1051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Insurance Coverage &amp; Risk Financing</a:t>
          </a:r>
        </a:p>
      </dsp:txBody>
      <dsp:txXfrm>
        <a:off x="6396704" y="569990"/>
        <a:ext cx="1351422" cy="135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3C2E-2D4D-4580-9641-B4B25BF1E8BB}">
      <dsp:nvSpPr>
        <dsp:cNvPr id="0" name=""/>
        <dsp:cNvSpPr/>
      </dsp:nvSpPr>
      <dsp:spPr>
        <a:xfrm>
          <a:off x="996" y="32995"/>
          <a:ext cx="1942558" cy="194255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905" tIns="20320" rIns="106905"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Ethical Behavior</a:t>
          </a:r>
        </a:p>
      </dsp:txBody>
      <dsp:txXfrm>
        <a:off x="285477" y="317476"/>
        <a:ext cx="1373596" cy="1373596"/>
      </dsp:txXfrm>
    </dsp:sp>
    <dsp:sp modelId="{5BE0E711-C39E-4337-B0CC-83652D5FB818}">
      <dsp:nvSpPr>
        <dsp:cNvPr id="0" name=""/>
        <dsp:cNvSpPr/>
      </dsp:nvSpPr>
      <dsp:spPr>
        <a:xfrm>
          <a:off x="1555042" y="32995"/>
          <a:ext cx="1942558" cy="194255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905" tIns="20320" rIns="106905"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Best Practices</a:t>
          </a:r>
        </a:p>
      </dsp:txBody>
      <dsp:txXfrm>
        <a:off x="1839523" y="317476"/>
        <a:ext cx="1373596" cy="1373596"/>
      </dsp:txXfrm>
    </dsp:sp>
    <dsp:sp modelId="{595EB282-0A42-4E58-AC09-286F321E4648}">
      <dsp:nvSpPr>
        <dsp:cNvPr id="0" name=""/>
        <dsp:cNvSpPr/>
      </dsp:nvSpPr>
      <dsp:spPr>
        <a:xfrm>
          <a:off x="3109089" y="32995"/>
          <a:ext cx="1942558" cy="194255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905" tIns="20320" rIns="106905"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Community &amp; Parent Engagement</a:t>
          </a:r>
        </a:p>
      </dsp:txBody>
      <dsp:txXfrm>
        <a:off x="3393570" y="317476"/>
        <a:ext cx="1373596" cy="1373596"/>
      </dsp:txXfrm>
    </dsp:sp>
    <dsp:sp modelId="{329C1484-1113-4B87-A650-0E7B8A7721C1}">
      <dsp:nvSpPr>
        <dsp:cNvPr id="0" name=""/>
        <dsp:cNvSpPr/>
      </dsp:nvSpPr>
      <dsp:spPr>
        <a:xfrm>
          <a:off x="4663136" y="32995"/>
          <a:ext cx="1942558" cy="19425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905" tIns="20320" rIns="106905"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Continual Improvement</a:t>
          </a:r>
        </a:p>
      </dsp:txBody>
      <dsp:txXfrm>
        <a:off x="4947617" y="317476"/>
        <a:ext cx="1373596" cy="1373596"/>
      </dsp:txXfrm>
    </dsp:sp>
    <dsp:sp modelId="{EE426853-1596-485B-996E-DF7162BA25C4}">
      <dsp:nvSpPr>
        <dsp:cNvPr id="0" name=""/>
        <dsp:cNvSpPr/>
      </dsp:nvSpPr>
      <dsp:spPr>
        <a:xfrm>
          <a:off x="6218179" y="32995"/>
          <a:ext cx="1942558" cy="194255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905" tIns="20320" rIns="106905"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The Legal Environment; Legislative Action</a:t>
          </a:r>
        </a:p>
      </dsp:txBody>
      <dsp:txXfrm>
        <a:off x="6502660" y="317476"/>
        <a:ext cx="1373596" cy="137359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B6E59-AFA1-4218-8A07-752EEFAAE20A}" type="datetimeFigureOut">
              <a:rPr lang="en-US" smtClean="0"/>
              <a:t>10/26/2023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E3F7D-4C03-4CEE-B2B6-43B0A01B828B}" type="slidenum">
              <a:rPr lang="en-US" smtClean="0"/>
              <a:t>‹#›</a:t>
            </a:fld>
            <a:endParaRPr lang="en-US"/>
          </a:p>
        </p:txBody>
      </p:sp>
    </p:spTree>
    <p:extLst>
      <p:ext uri="{BB962C8B-B14F-4D97-AF65-F5344CB8AC3E}">
        <p14:creationId xmlns:p14="http://schemas.microsoft.com/office/powerpoint/2010/main" val="265956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BE3F7D-4C03-4CEE-B2B6-43B0A01B828B}" type="slidenum">
              <a:rPr lang="en-US" smtClean="0"/>
              <a:t>2</a:t>
            </a:fld>
            <a:endParaRPr lang="en-US"/>
          </a:p>
        </p:txBody>
      </p:sp>
    </p:spTree>
    <p:extLst>
      <p:ext uri="{BB962C8B-B14F-4D97-AF65-F5344CB8AC3E}">
        <p14:creationId xmlns:p14="http://schemas.microsoft.com/office/powerpoint/2010/main" val="24007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12</a:t>
            </a:fld>
            <a:endParaRPr lang="en-US"/>
          </a:p>
        </p:txBody>
      </p:sp>
    </p:spTree>
    <p:extLst>
      <p:ext uri="{BB962C8B-B14F-4D97-AF65-F5344CB8AC3E}">
        <p14:creationId xmlns:p14="http://schemas.microsoft.com/office/powerpoint/2010/main" val="307124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13</a:t>
            </a:fld>
            <a:endParaRPr lang="en-US"/>
          </a:p>
        </p:txBody>
      </p:sp>
    </p:spTree>
    <p:extLst>
      <p:ext uri="{BB962C8B-B14F-4D97-AF65-F5344CB8AC3E}">
        <p14:creationId xmlns:p14="http://schemas.microsoft.com/office/powerpoint/2010/main" val="80070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14</a:t>
            </a:fld>
            <a:endParaRPr lang="en-US"/>
          </a:p>
        </p:txBody>
      </p:sp>
    </p:spTree>
    <p:extLst>
      <p:ext uri="{BB962C8B-B14F-4D97-AF65-F5344CB8AC3E}">
        <p14:creationId xmlns:p14="http://schemas.microsoft.com/office/powerpoint/2010/main" val="75324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15</a:t>
            </a:fld>
            <a:endParaRPr lang="en-US"/>
          </a:p>
        </p:txBody>
      </p:sp>
    </p:spTree>
    <p:extLst>
      <p:ext uri="{BB962C8B-B14F-4D97-AF65-F5344CB8AC3E}">
        <p14:creationId xmlns:p14="http://schemas.microsoft.com/office/powerpoint/2010/main" val="330621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17</a:t>
            </a:fld>
            <a:endParaRPr lang="en-US"/>
          </a:p>
        </p:txBody>
      </p:sp>
    </p:spTree>
    <p:extLst>
      <p:ext uri="{BB962C8B-B14F-4D97-AF65-F5344CB8AC3E}">
        <p14:creationId xmlns:p14="http://schemas.microsoft.com/office/powerpoint/2010/main" val="412043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18</a:t>
            </a:fld>
            <a:endParaRPr lang="en-US"/>
          </a:p>
        </p:txBody>
      </p:sp>
    </p:spTree>
    <p:extLst>
      <p:ext uri="{BB962C8B-B14F-4D97-AF65-F5344CB8AC3E}">
        <p14:creationId xmlns:p14="http://schemas.microsoft.com/office/powerpoint/2010/main" val="418697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19</a:t>
            </a:fld>
            <a:endParaRPr lang="en-US"/>
          </a:p>
        </p:txBody>
      </p:sp>
    </p:spTree>
    <p:extLst>
      <p:ext uri="{BB962C8B-B14F-4D97-AF65-F5344CB8AC3E}">
        <p14:creationId xmlns:p14="http://schemas.microsoft.com/office/powerpoint/2010/main" val="136313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20</a:t>
            </a:fld>
            <a:endParaRPr lang="en-US"/>
          </a:p>
        </p:txBody>
      </p:sp>
    </p:spTree>
    <p:extLst>
      <p:ext uri="{BB962C8B-B14F-4D97-AF65-F5344CB8AC3E}">
        <p14:creationId xmlns:p14="http://schemas.microsoft.com/office/powerpoint/2010/main" val="1161670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21</a:t>
            </a:fld>
            <a:endParaRPr lang="en-US"/>
          </a:p>
        </p:txBody>
      </p:sp>
    </p:spTree>
    <p:extLst>
      <p:ext uri="{BB962C8B-B14F-4D97-AF65-F5344CB8AC3E}">
        <p14:creationId xmlns:p14="http://schemas.microsoft.com/office/powerpoint/2010/main" val="311994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22</a:t>
            </a:fld>
            <a:endParaRPr lang="en-US"/>
          </a:p>
        </p:txBody>
      </p:sp>
    </p:spTree>
    <p:extLst>
      <p:ext uri="{BB962C8B-B14F-4D97-AF65-F5344CB8AC3E}">
        <p14:creationId xmlns:p14="http://schemas.microsoft.com/office/powerpoint/2010/main" val="411592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3</a:t>
            </a:fld>
            <a:endParaRPr lang="en-US"/>
          </a:p>
        </p:txBody>
      </p:sp>
    </p:spTree>
    <p:extLst>
      <p:ext uri="{BB962C8B-B14F-4D97-AF65-F5344CB8AC3E}">
        <p14:creationId xmlns:p14="http://schemas.microsoft.com/office/powerpoint/2010/main" val="77471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23</a:t>
            </a:fld>
            <a:endParaRPr lang="en-US"/>
          </a:p>
        </p:txBody>
      </p:sp>
    </p:spTree>
    <p:extLst>
      <p:ext uri="{BB962C8B-B14F-4D97-AF65-F5344CB8AC3E}">
        <p14:creationId xmlns:p14="http://schemas.microsoft.com/office/powerpoint/2010/main" val="259625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24</a:t>
            </a:fld>
            <a:endParaRPr lang="en-US"/>
          </a:p>
        </p:txBody>
      </p:sp>
    </p:spTree>
    <p:extLst>
      <p:ext uri="{BB962C8B-B14F-4D97-AF65-F5344CB8AC3E}">
        <p14:creationId xmlns:p14="http://schemas.microsoft.com/office/powerpoint/2010/main" val="396925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25</a:t>
            </a:fld>
            <a:endParaRPr lang="en-US"/>
          </a:p>
        </p:txBody>
      </p:sp>
    </p:spTree>
    <p:extLst>
      <p:ext uri="{BB962C8B-B14F-4D97-AF65-F5344CB8AC3E}">
        <p14:creationId xmlns:p14="http://schemas.microsoft.com/office/powerpoint/2010/main" val="3085956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26</a:t>
            </a:fld>
            <a:endParaRPr lang="en-US"/>
          </a:p>
        </p:txBody>
      </p:sp>
    </p:spTree>
    <p:extLst>
      <p:ext uri="{BB962C8B-B14F-4D97-AF65-F5344CB8AC3E}">
        <p14:creationId xmlns:p14="http://schemas.microsoft.com/office/powerpoint/2010/main" val="345529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27</a:t>
            </a:fld>
            <a:endParaRPr lang="en-US"/>
          </a:p>
        </p:txBody>
      </p:sp>
    </p:spTree>
    <p:extLst>
      <p:ext uri="{BB962C8B-B14F-4D97-AF65-F5344CB8AC3E}">
        <p14:creationId xmlns:p14="http://schemas.microsoft.com/office/powerpoint/2010/main" val="3883439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28</a:t>
            </a:fld>
            <a:endParaRPr lang="en-US"/>
          </a:p>
        </p:txBody>
      </p:sp>
    </p:spTree>
    <p:extLst>
      <p:ext uri="{BB962C8B-B14F-4D97-AF65-F5344CB8AC3E}">
        <p14:creationId xmlns:p14="http://schemas.microsoft.com/office/powerpoint/2010/main" val="352791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29</a:t>
            </a:fld>
            <a:endParaRPr lang="en-US"/>
          </a:p>
        </p:txBody>
      </p:sp>
    </p:spTree>
    <p:extLst>
      <p:ext uri="{BB962C8B-B14F-4D97-AF65-F5344CB8AC3E}">
        <p14:creationId xmlns:p14="http://schemas.microsoft.com/office/powerpoint/2010/main" val="480423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266651-02D9-C949-8344-2390968C25F3}" type="slidenum">
              <a:rPr lang="en-US" smtClean="0"/>
              <a:pPr/>
              <a:t>30</a:t>
            </a:fld>
            <a:endParaRPr lang="en-US"/>
          </a:p>
        </p:txBody>
      </p:sp>
    </p:spTree>
    <p:extLst>
      <p:ext uri="{BB962C8B-B14F-4D97-AF65-F5344CB8AC3E}">
        <p14:creationId xmlns:p14="http://schemas.microsoft.com/office/powerpoint/2010/main" val="362668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31</a:t>
            </a:fld>
            <a:endParaRPr lang="en-US"/>
          </a:p>
        </p:txBody>
      </p:sp>
    </p:spTree>
    <p:extLst>
      <p:ext uri="{BB962C8B-B14F-4D97-AF65-F5344CB8AC3E}">
        <p14:creationId xmlns:p14="http://schemas.microsoft.com/office/powerpoint/2010/main" val="1499392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266651-02D9-C949-8344-2390968C25F3}" type="slidenum">
              <a:rPr lang="en-US" smtClean="0"/>
              <a:pPr/>
              <a:t>32</a:t>
            </a:fld>
            <a:endParaRPr lang="en-US"/>
          </a:p>
        </p:txBody>
      </p:sp>
    </p:spTree>
    <p:extLst>
      <p:ext uri="{BB962C8B-B14F-4D97-AF65-F5344CB8AC3E}">
        <p14:creationId xmlns:p14="http://schemas.microsoft.com/office/powerpoint/2010/main" val="56561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4</a:t>
            </a:fld>
            <a:endParaRPr lang="en-US"/>
          </a:p>
        </p:txBody>
      </p:sp>
    </p:spTree>
    <p:extLst>
      <p:ext uri="{BB962C8B-B14F-4D97-AF65-F5344CB8AC3E}">
        <p14:creationId xmlns:p14="http://schemas.microsoft.com/office/powerpoint/2010/main" val="1661784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266651-02D9-C949-8344-2390968C25F3}" type="slidenum">
              <a:rPr lang="en-US" smtClean="0"/>
              <a:pPr/>
              <a:t>33</a:t>
            </a:fld>
            <a:endParaRPr lang="en-US"/>
          </a:p>
        </p:txBody>
      </p:sp>
    </p:spTree>
    <p:extLst>
      <p:ext uri="{BB962C8B-B14F-4D97-AF65-F5344CB8AC3E}">
        <p14:creationId xmlns:p14="http://schemas.microsoft.com/office/powerpoint/2010/main" val="3557833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34</a:t>
            </a:fld>
            <a:endParaRPr lang="en-US"/>
          </a:p>
        </p:txBody>
      </p:sp>
    </p:spTree>
    <p:extLst>
      <p:ext uri="{BB962C8B-B14F-4D97-AF65-F5344CB8AC3E}">
        <p14:creationId xmlns:p14="http://schemas.microsoft.com/office/powerpoint/2010/main" val="280799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5</a:t>
            </a:fld>
            <a:endParaRPr lang="en-US"/>
          </a:p>
        </p:txBody>
      </p:sp>
    </p:spTree>
    <p:extLst>
      <p:ext uri="{BB962C8B-B14F-4D97-AF65-F5344CB8AC3E}">
        <p14:creationId xmlns:p14="http://schemas.microsoft.com/office/powerpoint/2010/main" val="323702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6</a:t>
            </a:fld>
            <a:endParaRPr lang="en-US"/>
          </a:p>
        </p:txBody>
      </p:sp>
    </p:spTree>
    <p:extLst>
      <p:ext uri="{BB962C8B-B14F-4D97-AF65-F5344CB8AC3E}">
        <p14:creationId xmlns:p14="http://schemas.microsoft.com/office/powerpoint/2010/main" val="197212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7</a:t>
            </a:fld>
            <a:endParaRPr lang="en-US"/>
          </a:p>
        </p:txBody>
      </p:sp>
    </p:spTree>
    <p:extLst>
      <p:ext uri="{BB962C8B-B14F-4D97-AF65-F5344CB8AC3E}">
        <p14:creationId xmlns:p14="http://schemas.microsoft.com/office/powerpoint/2010/main" val="178035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BE3F7D-4C03-4CEE-B2B6-43B0A01B828B}" type="slidenum">
              <a:rPr lang="en-US" smtClean="0"/>
              <a:t>8</a:t>
            </a:fld>
            <a:endParaRPr lang="en-US"/>
          </a:p>
        </p:txBody>
      </p:sp>
    </p:spTree>
    <p:extLst>
      <p:ext uri="{BB962C8B-B14F-4D97-AF65-F5344CB8AC3E}">
        <p14:creationId xmlns:p14="http://schemas.microsoft.com/office/powerpoint/2010/main" val="71500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9</a:t>
            </a:fld>
            <a:endParaRPr lang="en-US"/>
          </a:p>
        </p:txBody>
      </p:sp>
    </p:spTree>
    <p:extLst>
      <p:ext uri="{BB962C8B-B14F-4D97-AF65-F5344CB8AC3E}">
        <p14:creationId xmlns:p14="http://schemas.microsoft.com/office/powerpoint/2010/main" val="248349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3BE3F7D-4C03-4CEE-B2B6-43B0A01B828B}" type="slidenum">
              <a:rPr lang="en-US" smtClean="0"/>
              <a:t>11</a:t>
            </a:fld>
            <a:endParaRPr lang="en-US"/>
          </a:p>
        </p:txBody>
      </p:sp>
    </p:spTree>
    <p:extLst>
      <p:ext uri="{BB962C8B-B14F-4D97-AF65-F5344CB8AC3E}">
        <p14:creationId xmlns:p14="http://schemas.microsoft.com/office/powerpoint/2010/main" val="3195412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052"/>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94377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0227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w Photo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49DE37-500C-4BB5-0188-455162243302}"/>
              </a:ext>
            </a:extLst>
          </p:cNvPr>
          <p:cNvPicPr>
            <a:picLocks noChangeAspect="1"/>
          </p:cNvPicPr>
          <p:nvPr userDrawn="1"/>
        </p:nvPicPr>
        <p:blipFill rotWithShape="1">
          <a:blip r:embed="rId2"/>
          <a:srcRect l="-13121" r="13121"/>
          <a:stretch/>
        </p:blipFill>
        <p:spPr>
          <a:xfrm>
            <a:off x="240194" y="0"/>
            <a:ext cx="8903389" cy="6858000"/>
          </a:xfrm>
          <a:prstGeom prst="rect">
            <a:avLst/>
          </a:prstGeom>
        </p:spPr>
      </p:pic>
      <p:pic>
        <p:nvPicPr>
          <p:cNvPr id="4" name="Picture 3">
            <a:extLst>
              <a:ext uri="{FF2B5EF4-FFF2-40B4-BE49-F238E27FC236}">
                <a16:creationId xmlns:a16="http://schemas.microsoft.com/office/drawing/2014/main" id="{8DC53E7F-60C0-6797-80A4-79AD0678256D}"/>
              </a:ext>
            </a:extLst>
          </p:cNvPr>
          <p:cNvPicPr>
            <a:picLocks noChangeAspect="1"/>
          </p:cNvPicPr>
          <p:nvPr userDrawn="1"/>
        </p:nvPicPr>
        <p:blipFill>
          <a:blip r:embed="rId3"/>
          <a:stretch>
            <a:fillRect/>
          </a:stretch>
        </p:blipFill>
        <p:spPr>
          <a:xfrm>
            <a:off x="-1320800" y="-92364"/>
            <a:ext cx="10464383" cy="7230120"/>
          </a:xfrm>
          <a:prstGeom prst="rect">
            <a:avLst/>
          </a:prstGeom>
        </p:spPr>
      </p:pic>
      <p:sp>
        <p:nvSpPr>
          <p:cNvPr id="16" name="Text Placeholder 6"/>
          <p:cNvSpPr txBox="1">
            <a:spLocks/>
          </p:cNvSpPr>
          <p:nvPr userDrawn="1"/>
        </p:nvSpPr>
        <p:spPr>
          <a:xfrm>
            <a:off x="468795" y="6324600"/>
            <a:ext cx="319116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 2022 ARTHUR J. GALLAGHER &amp; CO. </a:t>
            </a:r>
          </a:p>
        </p:txBody>
      </p:sp>
      <p:sp>
        <p:nvSpPr>
          <p:cNvPr id="6" name="Rectangle 5">
            <a:extLst>
              <a:ext uri="{FF2B5EF4-FFF2-40B4-BE49-F238E27FC236}">
                <a16:creationId xmlns:a16="http://schemas.microsoft.com/office/drawing/2014/main" id="{42FB68F7-216C-E4CB-D170-3D46586FCFA7}"/>
              </a:ext>
            </a:extLst>
          </p:cNvPr>
          <p:cNvSpPr/>
          <p:nvPr userDrawn="1"/>
        </p:nvSpPr>
        <p:spPr>
          <a:xfrm>
            <a:off x="1460275" y="4368606"/>
            <a:ext cx="2338754" cy="609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8EE203C8-BEC6-B535-8269-5C7A51E8B820}"/>
              </a:ext>
            </a:extLst>
          </p:cNvPr>
          <p:cNvPicPr>
            <a:picLocks noChangeAspect="1"/>
          </p:cNvPicPr>
          <p:nvPr userDrawn="1"/>
        </p:nvPicPr>
        <p:blipFill>
          <a:blip r:embed="rId4"/>
          <a:stretch>
            <a:fillRect/>
          </a:stretch>
        </p:blipFill>
        <p:spPr>
          <a:xfrm>
            <a:off x="6876814" y="5304675"/>
            <a:ext cx="2084541" cy="1324725"/>
          </a:xfrm>
          <a:prstGeom prst="rect">
            <a:avLst/>
          </a:prstGeom>
        </p:spPr>
      </p:pic>
      <p:sp>
        <p:nvSpPr>
          <p:cNvPr id="20" name="Title 1">
            <a:extLst>
              <a:ext uri="{FF2B5EF4-FFF2-40B4-BE49-F238E27FC236}">
                <a16:creationId xmlns:a16="http://schemas.microsoft.com/office/drawing/2014/main" id="{015F2147-0B7B-BC6B-8844-6B1B0FDCBBCD}"/>
              </a:ext>
            </a:extLst>
          </p:cNvPr>
          <p:cNvSpPr>
            <a:spLocks noGrp="1"/>
          </p:cNvSpPr>
          <p:nvPr>
            <p:ph type="ctrTitle" hasCustomPrompt="1"/>
          </p:nvPr>
        </p:nvSpPr>
        <p:spPr>
          <a:xfrm>
            <a:off x="240194" y="3137166"/>
            <a:ext cx="4778916" cy="990599"/>
          </a:xfrm>
          <a:prstGeom prst="rect">
            <a:avLst/>
          </a:prstGeom>
        </p:spPr>
        <p:txBody>
          <a:bodyPr anchor="b" anchorCtr="0"/>
          <a:lstStyle>
            <a:lvl1pPr algn="ctr">
              <a:defRPr sz="2400" baseline="0">
                <a:solidFill>
                  <a:schemeClr val="bg1"/>
                </a:solidFill>
              </a:defRPr>
            </a:lvl1pPr>
          </a:lstStyle>
          <a:p>
            <a:r>
              <a:rPr lang="en-US" dirty="0"/>
              <a:t>Title headline goes here</a:t>
            </a:r>
            <a:br>
              <a:rPr lang="en-US" dirty="0"/>
            </a:br>
            <a:r>
              <a:rPr lang="en-US" dirty="0"/>
              <a:t>Title headline goes here</a:t>
            </a:r>
          </a:p>
        </p:txBody>
      </p:sp>
      <p:sp>
        <p:nvSpPr>
          <p:cNvPr id="21" name="Text Placeholder 5">
            <a:extLst>
              <a:ext uri="{FF2B5EF4-FFF2-40B4-BE49-F238E27FC236}">
                <a16:creationId xmlns:a16="http://schemas.microsoft.com/office/drawing/2014/main" id="{CA12CD33-E1FB-3FBC-BE47-D4C87604043D}"/>
              </a:ext>
            </a:extLst>
          </p:cNvPr>
          <p:cNvSpPr>
            <a:spLocks noGrp="1"/>
          </p:cNvSpPr>
          <p:nvPr>
            <p:ph type="body" sz="quarter" idx="10" hasCustomPrompt="1"/>
          </p:nvPr>
        </p:nvSpPr>
        <p:spPr>
          <a:xfrm>
            <a:off x="240194" y="4805581"/>
            <a:ext cx="4778916" cy="381000"/>
          </a:xfrm>
          <a:prstGeom prst="rect">
            <a:avLst/>
          </a:prstGeom>
        </p:spPr>
        <p:txBody>
          <a:bodyPr>
            <a:no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Date</a:t>
            </a:r>
          </a:p>
        </p:txBody>
      </p:sp>
    </p:spTree>
    <p:extLst>
      <p:ext uri="{BB962C8B-B14F-4D97-AF65-F5344CB8AC3E}">
        <p14:creationId xmlns:p14="http://schemas.microsoft.com/office/powerpoint/2010/main" val="376683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tline Orange Acc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D0DE0C-F08E-18CF-17D9-C11734266022}"/>
              </a:ext>
            </a:extLst>
          </p:cNvPr>
          <p:cNvPicPr>
            <a:picLocks noChangeAspect="1"/>
          </p:cNvPicPr>
          <p:nvPr userDrawn="1"/>
        </p:nvPicPr>
        <p:blipFill>
          <a:blip r:embed="rId2"/>
          <a:stretch>
            <a:fillRect/>
          </a:stretch>
        </p:blipFill>
        <p:spPr>
          <a:xfrm>
            <a:off x="0" y="5117205"/>
            <a:ext cx="9144000" cy="176530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228600" y="1737361"/>
            <a:ext cx="8677561" cy="3379843"/>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228600" y="1234440"/>
            <a:ext cx="8677561"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sp>
        <p:nvSpPr>
          <p:cNvPr id="12" name="Text Placeholder 6"/>
          <p:cNvSpPr txBox="1">
            <a:spLocks/>
          </p:cNvSpPr>
          <p:nvPr userDrawn="1"/>
        </p:nvSpPr>
        <p:spPr>
          <a:xfrm>
            <a:off x="5715001" y="6398745"/>
            <a:ext cx="319116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1"/>
                </a:solidFill>
                <a:latin typeface="+mj-lt"/>
                <a:ea typeface="+mn-ea"/>
                <a:cs typeface="+mn-cs"/>
              </a:rPr>
              <a:t>© 2022 ARTHUR J. GALLAGHER &amp; CO. </a:t>
            </a:r>
          </a:p>
        </p:txBody>
      </p:sp>
      <p:pic>
        <p:nvPicPr>
          <p:cNvPr id="13" name="Picture 12">
            <a:extLst>
              <a:ext uri="{FF2B5EF4-FFF2-40B4-BE49-F238E27FC236}">
                <a16:creationId xmlns:a16="http://schemas.microsoft.com/office/drawing/2014/main" id="{DA061A8A-9B17-574B-6ABE-B5BEA71CE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6675" y="5635494"/>
            <a:ext cx="1789486" cy="728724"/>
          </a:xfrm>
          <a:prstGeom prst="rect">
            <a:avLst/>
          </a:prstGeom>
        </p:spPr>
      </p:pic>
      <p:pic>
        <p:nvPicPr>
          <p:cNvPr id="14" name="Picture 13">
            <a:extLst>
              <a:ext uri="{FF2B5EF4-FFF2-40B4-BE49-F238E27FC236}">
                <a16:creationId xmlns:a16="http://schemas.microsoft.com/office/drawing/2014/main" id="{5E8A5326-C7F5-9FB1-5523-A660FD67EA2D}"/>
              </a:ext>
            </a:extLst>
          </p:cNvPr>
          <p:cNvPicPr>
            <a:picLocks noChangeAspect="1"/>
          </p:cNvPicPr>
          <p:nvPr userDrawn="1"/>
        </p:nvPicPr>
        <p:blipFill>
          <a:blip r:embed="rId4"/>
          <a:stretch>
            <a:fillRect/>
          </a:stretch>
        </p:blipFill>
        <p:spPr>
          <a:xfrm>
            <a:off x="7260891" y="225734"/>
            <a:ext cx="1732085" cy="917265"/>
          </a:xfrm>
          <a:prstGeom prst="rect">
            <a:avLst/>
          </a:prstGeom>
        </p:spPr>
      </p:pic>
    </p:spTree>
    <p:extLst>
      <p:ext uri="{BB962C8B-B14F-4D97-AF65-F5344CB8AC3E}">
        <p14:creationId xmlns:p14="http://schemas.microsoft.com/office/powerpoint/2010/main" val="127282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0329"/>
          </a:xfrm>
        </p:spPr>
        <p:txBody>
          <a:bodyPr>
            <a:normAutofit/>
          </a:bodyPr>
          <a:lstStyle>
            <a:lvl1pPr>
              <a:defRPr sz="3600" b="1">
                <a:latin typeface="+mj-lt"/>
              </a:defRPr>
            </a:lvl1pPr>
          </a:lstStyle>
          <a:p>
            <a:r>
              <a:rPr lang="en-US" dirty="0"/>
              <a:t>Click to edit Master title style</a:t>
            </a:r>
          </a:p>
        </p:txBody>
      </p:sp>
      <p:sp>
        <p:nvSpPr>
          <p:cNvPr id="3" name="Content Placeholder 2"/>
          <p:cNvSpPr>
            <a:spLocks noGrp="1"/>
          </p:cNvSpPr>
          <p:nvPr>
            <p:ph idx="1"/>
          </p:nvPr>
        </p:nvSpPr>
        <p:spPr>
          <a:xfrm>
            <a:off x="628650" y="1391516"/>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b="1"/>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92DD9308-2EF7-9E42-8310-8DBF6E6BD181}"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ubb.com/au-en/articles/business/schools-in-session-understanding-education-related-risk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iskandinsurance.com/5-critical-risks-schools-face-today-and-how-to-mitigate-the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violenceprevention/childsexualabuse/fastfact.htm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ajg.com/us/transforming-the-trend-symposium-resource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AA13-22B1-AB41-88F5-C8D91204ACDC}"/>
              </a:ext>
            </a:extLst>
          </p:cNvPr>
          <p:cNvSpPr>
            <a:spLocks noGrp="1"/>
          </p:cNvSpPr>
          <p:nvPr>
            <p:ph type="ctrTitle"/>
          </p:nvPr>
        </p:nvSpPr>
        <p:spPr/>
        <p:txBody>
          <a:bodyPr/>
          <a:lstStyle/>
          <a:p>
            <a:r>
              <a:rPr lang="en-US" dirty="0"/>
              <a:t>Education and </a:t>
            </a:r>
            <a:br>
              <a:rPr lang="en-US" dirty="0"/>
            </a:br>
            <a:r>
              <a:rPr lang="en-US" dirty="0"/>
              <a:t>All Things Risk</a:t>
            </a:r>
          </a:p>
        </p:txBody>
      </p:sp>
      <p:sp>
        <p:nvSpPr>
          <p:cNvPr id="3" name="Subtitle 2">
            <a:extLst>
              <a:ext uri="{FF2B5EF4-FFF2-40B4-BE49-F238E27FC236}">
                <a16:creationId xmlns:a16="http://schemas.microsoft.com/office/drawing/2014/main" id="{27C8BE99-6F90-0D4F-A0BD-116465B980FC}"/>
              </a:ext>
            </a:extLst>
          </p:cNvPr>
          <p:cNvSpPr>
            <a:spLocks noGrp="1"/>
          </p:cNvSpPr>
          <p:nvPr>
            <p:ph type="subTitle" idx="1"/>
          </p:nvPr>
        </p:nvSpPr>
        <p:spPr>
          <a:xfrm>
            <a:off x="1143000" y="4193156"/>
            <a:ext cx="6858000" cy="1655762"/>
          </a:xfrm>
        </p:spPr>
        <p:txBody>
          <a:bodyPr/>
          <a:lstStyle/>
          <a:p>
            <a:r>
              <a:rPr lang="en-US" dirty="0"/>
              <a:t>Dorothy Gjerdrum</a:t>
            </a:r>
          </a:p>
          <a:p>
            <a:r>
              <a:rPr lang="en-US" dirty="0"/>
              <a:t>Senior Managing Director</a:t>
            </a:r>
          </a:p>
          <a:p>
            <a:r>
              <a:rPr lang="en-US" dirty="0"/>
              <a:t>Gallagher Public Sector &amp; K-12 Education Practice</a:t>
            </a:r>
          </a:p>
        </p:txBody>
      </p:sp>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Ordinary Exposures – With a Twist</a:t>
            </a:r>
          </a:p>
        </p:txBody>
      </p:sp>
      <p:sp>
        <p:nvSpPr>
          <p:cNvPr id="3" name="Content Placeholder 2"/>
          <p:cNvSpPr>
            <a:spLocks noGrp="1"/>
          </p:cNvSpPr>
          <p:nvPr>
            <p:ph idx="1"/>
          </p:nvPr>
        </p:nvSpPr>
        <p:spPr>
          <a:xfrm>
            <a:off x="628650" y="1391516"/>
            <a:ext cx="5073650" cy="4220614"/>
          </a:xfrm>
        </p:spPr>
        <p:txBody>
          <a:bodyPr/>
          <a:lstStyle/>
          <a:p>
            <a:r>
              <a:rPr lang="en-US" dirty="0"/>
              <a:t>Transportation</a:t>
            </a:r>
          </a:p>
          <a:p>
            <a:pPr lvl="1"/>
            <a:r>
              <a:rPr lang="en-US" dirty="0"/>
              <a:t>School bus driver shortage</a:t>
            </a:r>
          </a:p>
          <a:p>
            <a:pPr lvl="1"/>
            <a:r>
              <a:rPr lang="en-US" dirty="0"/>
              <a:t>Special ed transportation</a:t>
            </a:r>
          </a:p>
          <a:p>
            <a:pPr lvl="1"/>
            <a:r>
              <a:rPr lang="en-US" dirty="0"/>
              <a:t>Field trips</a:t>
            </a:r>
          </a:p>
          <a:p>
            <a:pPr lvl="1"/>
            <a:r>
              <a:rPr lang="en-US" dirty="0"/>
              <a:t>MVR checks</a:t>
            </a:r>
          </a:p>
          <a:p>
            <a:pPr lvl="1"/>
            <a:r>
              <a:rPr lang="en-US" dirty="0"/>
              <a:t>Volunteers using cars</a:t>
            </a:r>
          </a:p>
          <a:p>
            <a:pPr lvl="1"/>
            <a:r>
              <a:rPr lang="en-US" dirty="0"/>
              <a:t>Coaches</a:t>
            </a:r>
          </a:p>
        </p:txBody>
      </p:sp>
      <p:pic>
        <p:nvPicPr>
          <p:cNvPr id="1026" name="Picture 2" descr="e3480b5f-c9c3-40ba-94b8-370d23dc9925@nampr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748156"/>
            <a:ext cx="28130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8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Exposures</a:t>
            </a:r>
          </a:p>
        </p:txBody>
      </p:sp>
      <p:sp>
        <p:nvSpPr>
          <p:cNvPr id="3" name="Content Placeholder 2"/>
          <p:cNvSpPr>
            <a:spLocks noGrp="1"/>
          </p:cNvSpPr>
          <p:nvPr>
            <p:ph idx="1"/>
          </p:nvPr>
        </p:nvSpPr>
        <p:spPr/>
        <p:txBody>
          <a:bodyPr/>
          <a:lstStyle/>
          <a:p>
            <a:r>
              <a:rPr lang="en-US" dirty="0"/>
              <a:t>Sexual abuse and molestation (SAM)</a:t>
            </a:r>
          </a:p>
          <a:p>
            <a:r>
              <a:rPr lang="en-US" dirty="0"/>
              <a:t>Traumatic brain injury (TBI)</a:t>
            </a:r>
          </a:p>
          <a:p>
            <a:r>
              <a:rPr lang="en-US" dirty="0"/>
              <a:t>Failure to educate and special education</a:t>
            </a:r>
          </a:p>
          <a:p>
            <a:r>
              <a:rPr lang="en-US" dirty="0"/>
              <a:t>Civil rights litigation (ADA, IDEA, Title IX)</a:t>
            </a:r>
          </a:p>
          <a:p>
            <a:r>
              <a:rPr lang="en-US" dirty="0"/>
              <a:t>Unique workers’ comp exposures</a:t>
            </a:r>
          </a:p>
          <a:p>
            <a:r>
              <a:rPr lang="en-US" dirty="0"/>
              <a:t>Workplace violence &amp; school shootings</a:t>
            </a:r>
          </a:p>
          <a:p>
            <a:r>
              <a:rPr lang="en-US" dirty="0"/>
              <a:t>Employment practices (unions, tenure)</a:t>
            </a:r>
          </a:p>
          <a:p>
            <a:endParaRPr lang="en-US" dirty="0"/>
          </a:p>
        </p:txBody>
      </p:sp>
      <p:sp>
        <p:nvSpPr>
          <p:cNvPr id="4" name="TextBox 3"/>
          <p:cNvSpPr txBox="1"/>
          <p:nvPr/>
        </p:nvSpPr>
        <p:spPr>
          <a:xfrm>
            <a:off x="3337560" y="5634990"/>
            <a:ext cx="5292089" cy="830997"/>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400" dirty="0"/>
              <a:t>Interested in emerging risks?  </a:t>
            </a:r>
          </a:p>
          <a:p>
            <a:pPr algn="ctr"/>
            <a:r>
              <a:rPr lang="en-US" sz="2400" dirty="0"/>
              <a:t>Attend John Chino’s session on Friday!</a:t>
            </a:r>
          </a:p>
        </p:txBody>
      </p:sp>
    </p:spTree>
    <p:extLst>
      <p:ext uri="{BB962C8B-B14F-4D97-AF65-F5344CB8AC3E}">
        <p14:creationId xmlns:p14="http://schemas.microsoft.com/office/powerpoint/2010/main" val="352241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Lists of Top Risks – How Can They Help?</a:t>
            </a:r>
          </a:p>
        </p:txBody>
      </p:sp>
      <p:sp>
        <p:nvSpPr>
          <p:cNvPr id="3" name="Content Placeholder 2"/>
          <p:cNvSpPr>
            <a:spLocks noGrp="1"/>
          </p:cNvSpPr>
          <p:nvPr>
            <p:ph idx="1"/>
          </p:nvPr>
        </p:nvSpPr>
        <p:spPr/>
        <p:txBody>
          <a:bodyPr/>
          <a:lstStyle/>
          <a:p>
            <a:r>
              <a:rPr lang="en-US" dirty="0"/>
              <a:t>School-specific (K-12 or Higher Ed) and a compilation of nationwide experience – compare them to your top risks</a:t>
            </a:r>
          </a:p>
          <a:p>
            <a:r>
              <a:rPr lang="en-US" dirty="0"/>
              <a:t>Most include recommendations for treating risks – are you doing enough?</a:t>
            </a:r>
          </a:p>
          <a:p>
            <a:endParaRPr lang="en-US" dirty="0"/>
          </a:p>
          <a:p>
            <a:r>
              <a:rPr lang="en-US" dirty="0"/>
              <a:t>Watch for trends!  What can we learn from other operations?</a:t>
            </a:r>
          </a:p>
        </p:txBody>
      </p:sp>
    </p:spTree>
    <p:extLst>
      <p:ext uri="{BB962C8B-B14F-4D97-AF65-F5344CB8AC3E}">
        <p14:creationId xmlns:p14="http://schemas.microsoft.com/office/powerpoint/2010/main" val="353910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Risks – Online Chubb Article</a:t>
            </a:r>
          </a:p>
        </p:txBody>
      </p:sp>
      <p:sp>
        <p:nvSpPr>
          <p:cNvPr id="3" name="Content Placeholder 2"/>
          <p:cNvSpPr>
            <a:spLocks noGrp="1"/>
          </p:cNvSpPr>
          <p:nvPr>
            <p:ph idx="1"/>
          </p:nvPr>
        </p:nvSpPr>
        <p:spPr>
          <a:xfrm>
            <a:off x="697230" y="1510492"/>
            <a:ext cx="3326130" cy="3203344"/>
          </a:xfrm>
        </p:spPr>
        <p:txBody>
          <a:bodyPr/>
          <a:lstStyle/>
          <a:p>
            <a:pPr marL="0" indent="0">
              <a:buNone/>
            </a:pPr>
            <a:r>
              <a:rPr lang="en-US" dirty="0"/>
              <a:t>Student Life</a:t>
            </a:r>
          </a:p>
          <a:p>
            <a:r>
              <a:rPr lang="en-US" sz="2400" dirty="0"/>
              <a:t>Accidents</a:t>
            </a:r>
          </a:p>
          <a:p>
            <a:r>
              <a:rPr lang="en-US" sz="2400" dirty="0"/>
              <a:t>Student health</a:t>
            </a:r>
          </a:p>
          <a:p>
            <a:r>
              <a:rPr lang="en-US" sz="2400" dirty="0"/>
              <a:t>Mental health</a:t>
            </a:r>
          </a:p>
          <a:p>
            <a:r>
              <a:rPr lang="en-US" sz="2400" dirty="0"/>
              <a:t>Study abroad</a:t>
            </a:r>
          </a:p>
        </p:txBody>
      </p:sp>
      <p:sp>
        <p:nvSpPr>
          <p:cNvPr id="4" name="Rectangle 3"/>
          <p:cNvSpPr/>
          <p:nvPr/>
        </p:nvSpPr>
        <p:spPr>
          <a:xfrm>
            <a:off x="1885950" y="5609005"/>
            <a:ext cx="6812280" cy="923330"/>
          </a:xfrm>
          <a:prstGeom prst="rect">
            <a:avLst/>
          </a:prstGeom>
        </p:spPr>
        <p:txBody>
          <a:bodyPr wrap="square">
            <a:spAutoFit/>
          </a:bodyPr>
          <a:lstStyle/>
          <a:p>
            <a:r>
              <a:rPr lang="en-US" dirty="0">
                <a:hlinkClick r:id="rId3"/>
              </a:rPr>
              <a:t>Risks facing educational institutions when returning to school | Chubb</a:t>
            </a:r>
            <a:endParaRPr lang="en-US" dirty="0"/>
          </a:p>
          <a:p>
            <a:r>
              <a:rPr lang="en-US" dirty="0">
                <a:hlinkClick r:id="rId3"/>
              </a:rPr>
              <a:t>https://www.chubb.com/au-en/articles/business/schools-in-session-understanding-education-related-risks.html</a:t>
            </a:r>
            <a:r>
              <a:rPr lang="en-US" dirty="0"/>
              <a:t> </a:t>
            </a:r>
          </a:p>
        </p:txBody>
      </p:sp>
      <p:sp>
        <p:nvSpPr>
          <p:cNvPr id="5" name="Content Placeholder 2"/>
          <p:cNvSpPr txBox="1">
            <a:spLocks/>
          </p:cNvSpPr>
          <p:nvPr/>
        </p:nvSpPr>
        <p:spPr>
          <a:xfrm>
            <a:off x="4312920" y="1510492"/>
            <a:ext cx="3326130" cy="3484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Academic Operations</a:t>
            </a:r>
          </a:p>
          <a:p>
            <a:r>
              <a:rPr lang="en-US" sz="2400" dirty="0"/>
              <a:t>Hiring and promotion</a:t>
            </a:r>
          </a:p>
          <a:p>
            <a:r>
              <a:rPr lang="en-US" sz="2400" dirty="0"/>
              <a:t>Cyber &amp; data security</a:t>
            </a:r>
          </a:p>
          <a:p>
            <a:r>
              <a:rPr lang="en-US" sz="2400" dirty="0"/>
              <a:t>Special events</a:t>
            </a:r>
          </a:p>
          <a:p>
            <a:r>
              <a:rPr lang="en-US" sz="2400" dirty="0"/>
              <a:t>Financial crime</a:t>
            </a:r>
          </a:p>
          <a:p>
            <a:r>
              <a:rPr lang="en-US" sz="2400" dirty="0"/>
              <a:t>Reputational damage</a:t>
            </a:r>
          </a:p>
          <a:p>
            <a:r>
              <a:rPr lang="en-US" sz="2400" dirty="0"/>
              <a:t>Clinical trials</a:t>
            </a:r>
          </a:p>
        </p:txBody>
      </p:sp>
      <p:sp>
        <p:nvSpPr>
          <p:cNvPr id="6" name="TextBox 5"/>
          <p:cNvSpPr txBox="1"/>
          <p:nvPr/>
        </p:nvSpPr>
        <p:spPr>
          <a:xfrm>
            <a:off x="717640" y="4924544"/>
            <a:ext cx="4720331" cy="461665"/>
          </a:xfrm>
          <a:prstGeom prst="rect">
            <a:avLst/>
          </a:prstGeom>
          <a:noFill/>
        </p:spPr>
        <p:txBody>
          <a:bodyPr wrap="none" rtlCol="0">
            <a:spAutoFit/>
          </a:bodyPr>
          <a:lstStyle/>
          <a:p>
            <a:r>
              <a:rPr lang="en-US" sz="2400" i="1" dirty="0"/>
              <a:t>These have a higher education focus</a:t>
            </a:r>
          </a:p>
        </p:txBody>
      </p:sp>
    </p:spTree>
    <p:extLst>
      <p:ext uri="{BB962C8B-B14F-4D97-AF65-F5344CB8AC3E}">
        <p14:creationId xmlns:p14="http://schemas.microsoft.com/office/powerpoint/2010/main" val="90812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Risks – United Educators, 2022</a:t>
            </a:r>
          </a:p>
        </p:txBody>
      </p:sp>
      <p:sp>
        <p:nvSpPr>
          <p:cNvPr id="3" name="Content Placeholder 2"/>
          <p:cNvSpPr>
            <a:spLocks noGrp="1"/>
          </p:cNvSpPr>
          <p:nvPr>
            <p:ph idx="1"/>
          </p:nvPr>
        </p:nvSpPr>
        <p:spPr>
          <a:xfrm>
            <a:off x="628650" y="1391516"/>
            <a:ext cx="3977640" cy="4254904"/>
          </a:xfrm>
        </p:spPr>
        <p:txBody>
          <a:bodyPr/>
          <a:lstStyle/>
          <a:p>
            <a:pPr marL="0" indent="0">
              <a:spcBef>
                <a:spcPts val="600"/>
              </a:spcBef>
              <a:spcAft>
                <a:spcPts val="1200"/>
              </a:spcAft>
              <a:buNone/>
            </a:pPr>
            <a:r>
              <a:rPr lang="en-US" dirty="0"/>
              <a:t>For Higher Education</a:t>
            </a:r>
          </a:p>
          <a:p>
            <a:pPr marL="514350" indent="-514350">
              <a:spcBef>
                <a:spcPts val="600"/>
              </a:spcBef>
              <a:buFont typeface="+mj-lt"/>
              <a:buAutoNum type="arabicPeriod"/>
            </a:pPr>
            <a:r>
              <a:rPr lang="en-US" dirty="0"/>
              <a:t>Enrollment</a:t>
            </a:r>
          </a:p>
          <a:p>
            <a:pPr marL="514350" indent="-514350">
              <a:spcBef>
                <a:spcPts val="600"/>
              </a:spcBef>
              <a:buFont typeface="+mj-lt"/>
              <a:buAutoNum type="arabicPeriod"/>
            </a:pPr>
            <a:r>
              <a:rPr lang="en-US" dirty="0"/>
              <a:t>Data security</a:t>
            </a:r>
          </a:p>
          <a:p>
            <a:pPr marL="514350" indent="-514350">
              <a:spcBef>
                <a:spcPts val="600"/>
              </a:spcBef>
              <a:buFont typeface="+mj-lt"/>
              <a:buAutoNum type="arabicPeriod"/>
            </a:pPr>
            <a:r>
              <a:rPr lang="en-US" dirty="0"/>
              <a:t>Recruitment and hiring</a:t>
            </a:r>
          </a:p>
          <a:p>
            <a:pPr marL="514350" indent="-514350">
              <a:spcBef>
                <a:spcPts val="600"/>
              </a:spcBef>
              <a:buFont typeface="+mj-lt"/>
              <a:buAutoNum type="arabicPeriod"/>
            </a:pPr>
            <a:r>
              <a:rPr lang="en-US" dirty="0"/>
              <a:t>Operational pressures</a:t>
            </a:r>
          </a:p>
          <a:p>
            <a:pPr marL="514350" indent="-514350">
              <a:buFont typeface="+mj-lt"/>
              <a:buAutoNum type="arabicPeriod"/>
            </a:pPr>
            <a:r>
              <a:rPr lang="en-US" dirty="0"/>
              <a:t>Student mental health</a:t>
            </a:r>
          </a:p>
        </p:txBody>
      </p:sp>
      <p:sp>
        <p:nvSpPr>
          <p:cNvPr id="7" name="Content Placeholder 2"/>
          <p:cNvSpPr txBox="1">
            <a:spLocks/>
          </p:cNvSpPr>
          <p:nvPr/>
        </p:nvSpPr>
        <p:spPr>
          <a:xfrm>
            <a:off x="5006340" y="1976428"/>
            <a:ext cx="4069080" cy="35442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600"/>
              </a:spcBef>
              <a:buFont typeface="+mj-lt"/>
              <a:buAutoNum type="arabicPeriod" startAt="6"/>
            </a:pPr>
            <a:r>
              <a:rPr lang="en-US" dirty="0"/>
              <a:t>External pressures</a:t>
            </a:r>
          </a:p>
          <a:p>
            <a:pPr marL="514350" indent="-514350">
              <a:lnSpc>
                <a:spcPct val="100000"/>
              </a:lnSpc>
              <a:spcBef>
                <a:spcPts val="600"/>
              </a:spcBef>
              <a:buFont typeface="+mj-lt"/>
              <a:buAutoNum type="arabicPeriod" startAt="6"/>
            </a:pPr>
            <a:r>
              <a:rPr lang="en-US" dirty="0"/>
              <a:t>Regulatory and legal compliance</a:t>
            </a:r>
          </a:p>
          <a:p>
            <a:pPr marL="514350" indent="-514350">
              <a:lnSpc>
                <a:spcPct val="100000"/>
              </a:lnSpc>
              <a:spcBef>
                <a:spcPts val="600"/>
              </a:spcBef>
              <a:buFont typeface="+mj-lt"/>
              <a:buAutoNum type="arabicPeriod" startAt="6"/>
            </a:pPr>
            <a:r>
              <a:rPr lang="en-US" dirty="0"/>
              <a:t>Facilities and deferred maintenance</a:t>
            </a:r>
          </a:p>
          <a:p>
            <a:pPr marL="514350" indent="-514350">
              <a:lnSpc>
                <a:spcPct val="100000"/>
              </a:lnSpc>
              <a:spcBef>
                <a:spcPts val="600"/>
              </a:spcBef>
              <a:buFont typeface="+mj-lt"/>
              <a:buAutoNum type="arabicPeriod" startAt="6"/>
            </a:pPr>
            <a:r>
              <a:rPr lang="en-US" dirty="0"/>
              <a:t>Public safety</a:t>
            </a:r>
          </a:p>
          <a:p>
            <a:pPr marL="514350" indent="-514350">
              <a:lnSpc>
                <a:spcPct val="100000"/>
              </a:lnSpc>
              <a:spcBef>
                <a:spcPts val="600"/>
              </a:spcBef>
              <a:buFont typeface="+mj-lt"/>
              <a:buAutoNum type="arabicPeriod" startAt="6"/>
            </a:pPr>
            <a:r>
              <a:rPr lang="en-US" dirty="0"/>
              <a:t>Title IX</a:t>
            </a:r>
          </a:p>
        </p:txBody>
      </p:sp>
      <p:sp>
        <p:nvSpPr>
          <p:cNvPr id="8" name="Rectangle 7"/>
          <p:cNvSpPr/>
          <p:nvPr/>
        </p:nvSpPr>
        <p:spPr>
          <a:xfrm>
            <a:off x="1737360" y="5796898"/>
            <a:ext cx="7052310" cy="646331"/>
          </a:xfrm>
          <a:prstGeom prst="rect">
            <a:avLst/>
          </a:prstGeom>
        </p:spPr>
        <p:txBody>
          <a:bodyPr wrap="square">
            <a:spAutoFit/>
          </a:bodyPr>
          <a:lstStyle/>
          <a:p>
            <a:r>
              <a:rPr lang="en-US" dirty="0"/>
              <a:t>extension://efaidnbmnnnibpcajpcglclefindmkaj/https://www.ue.org/4902a8/globalassets/risk-management/reports/2022-top-risks-report-he.pdf </a:t>
            </a:r>
          </a:p>
        </p:txBody>
      </p:sp>
    </p:spTree>
    <p:extLst>
      <p:ext uri="{BB962C8B-B14F-4D97-AF65-F5344CB8AC3E}">
        <p14:creationId xmlns:p14="http://schemas.microsoft.com/office/powerpoint/2010/main" val="265954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Risks – United Educators, 2022</a:t>
            </a:r>
          </a:p>
        </p:txBody>
      </p:sp>
      <p:sp>
        <p:nvSpPr>
          <p:cNvPr id="3" name="Content Placeholder 2"/>
          <p:cNvSpPr>
            <a:spLocks noGrp="1"/>
          </p:cNvSpPr>
          <p:nvPr>
            <p:ph idx="1"/>
          </p:nvPr>
        </p:nvSpPr>
        <p:spPr>
          <a:xfrm>
            <a:off x="628650" y="1391516"/>
            <a:ext cx="5086350" cy="4351338"/>
          </a:xfrm>
        </p:spPr>
        <p:txBody>
          <a:bodyPr/>
          <a:lstStyle/>
          <a:p>
            <a:pPr marL="0" indent="0">
              <a:buNone/>
            </a:pPr>
            <a:r>
              <a:rPr lang="en-US" dirty="0"/>
              <a:t>For K-12 Independent Schools</a:t>
            </a:r>
          </a:p>
          <a:p>
            <a:pPr marL="514350" indent="-514350">
              <a:buFont typeface="+mj-lt"/>
              <a:buAutoNum type="arabicPeriod"/>
            </a:pPr>
            <a:r>
              <a:rPr lang="en-US" dirty="0"/>
              <a:t>Enrollment</a:t>
            </a:r>
          </a:p>
          <a:p>
            <a:pPr marL="514350" indent="-514350">
              <a:buFont typeface="+mj-lt"/>
              <a:buAutoNum type="arabicPeriod"/>
            </a:pPr>
            <a:r>
              <a:rPr lang="en-US" dirty="0"/>
              <a:t>Recruitment and hiring</a:t>
            </a:r>
          </a:p>
          <a:p>
            <a:pPr marL="514350" indent="-514350">
              <a:buFont typeface="+mj-lt"/>
              <a:buAutoNum type="arabicPeriod"/>
            </a:pPr>
            <a:r>
              <a:rPr lang="en-US" dirty="0"/>
              <a:t>Operational pressures</a:t>
            </a:r>
          </a:p>
          <a:p>
            <a:pPr marL="514350" indent="-514350">
              <a:buFont typeface="+mj-lt"/>
              <a:buAutoNum type="arabicPeriod"/>
            </a:pPr>
            <a:r>
              <a:rPr lang="en-US" dirty="0"/>
              <a:t>Data security</a:t>
            </a:r>
          </a:p>
          <a:p>
            <a:pPr marL="514350" indent="-514350">
              <a:buFont typeface="+mj-lt"/>
              <a:buAutoNum type="arabicPeriod"/>
            </a:pPr>
            <a:r>
              <a:rPr lang="en-US" dirty="0"/>
              <a:t>Sexual misconduct</a:t>
            </a:r>
          </a:p>
          <a:p>
            <a:pPr marL="514350" indent="-514350">
              <a:buFont typeface="+mj-lt"/>
              <a:buAutoNum type="arabicPeriod"/>
            </a:pPr>
            <a:r>
              <a:rPr lang="en-US" dirty="0"/>
              <a:t>External pressures</a:t>
            </a:r>
          </a:p>
        </p:txBody>
      </p:sp>
      <p:sp>
        <p:nvSpPr>
          <p:cNvPr id="5" name="Content Placeholder 2"/>
          <p:cNvSpPr txBox="1">
            <a:spLocks/>
          </p:cNvSpPr>
          <p:nvPr/>
        </p:nvSpPr>
        <p:spPr>
          <a:xfrm>
            <a:off x="5074920" y="1927023"/>
            <a:ext cx="4309110" cy="671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7"/>
            </a:pPr>
            <a:r>
              <a:rPr lang="en-US" dirty="0"/>
              <a:t>Student mental health</a:t>
            </a:r>
          </a:p>
        </p:txBody>
      </p:sp>
      <p:sp>
        <p:nvSpPr>
          <p:cNvPr id="6" name="Content Placeholder 2"/>
          <p:cNvSpPr txBox="1">
            <a:spLocks/>
          </p:cNvSpPr>
          <p:nvPr/>
        </p:nvSpPr>
        <p:spPr>
          <a:xfrm>
            <a:off x="5074920" y="2426652"/>
            <a:ext cx="4069080" cy="3516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7"/>
            </a:pPr>
            <a:r>
              <a:rPr lang="en-US" dirty="0"/>
              <a:t>Public safety</a:t>
            </a:r>
          </a:p>
        </p:txBody>
      </p:sp>
      <p:sp>
        <p:nvSpPr>
          <p:cNvPr id="7" name="Content Placeholder 2"/>
          <p:cNvSpPr txBox="1">
            <a:spLocks/>
          </p:cNvSpPr>
          <p:nvPr/>
        </p:nvSpPr>
        <p:spPr>
          <a:xfrm>
            <a:off x="5074920" y="2911070"/>
            <a:ext cx="4069080" cy="2186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9"/>
            </a:pPr>
            <a:r>
              <a:rPr lang="en-US" dirty="0"/>
              <a:t>Diversity, equity and inclusion (DEI)</a:t>
            </a:r>
          </a:p>
          <a:p>
            <a:pPr marL="514350" indent="-514350">
              <a:buFont typeface="+mj-lt"/>
              <a:buAutoNum type="arabicPeriod" startAt="9"/>
            </a:pPr>
            <a:r>
              <a:rPr lang="en-US" dirty="0"/>
              <a:t>Facilities and deferred maintenance</a:t>
            </a:r>
          </a:p>
        </p:txBody>
      </p:sp>
      <p:sp>
        <p:nvSpPr>
          <p:cNvPr id="8" name="Rectangle 7"/>
          <p:cNvSpPr/>
          <p:nvPr/>
        </p:nvSpPr>
        <p:spPr>
          <a:xfrm>
            <a:off x="1737360" y="5796898"/>
            <a:ext cx="7052310" cy="646331"/>
          </a:xfrm>
          <a:prstGeom prst="rect">
            <a:avLst/>
          </a:prstGeom>
        </p:spPr>
        <p:txBody>
          <a:bodyPr wrap="square">
            <a:spAutoFit/>
          </a:bodyPr>
          <a:lstStyle/>
          <a:p>
            <a:r>
              <a:rPr lang="en-US" dirty="0"/>
              <a:t>extension://efaidnbmnnnibpcajpcglclefindmkaj/https://www.ue.org/4902cc/globalassets/risk-management/reports/2022-top-risks-report-k12.pdf </a:t>
            </a:r>
          </a:p>
        </p:txBody>
      </p:sp>
    </p:spTree>
    <p:extLst>
      <p:ext uri="{BB962C8B-B14F-4D97-AF65-F5344CB8AC3E}">
        <p14:creationId xmlns:p14="http://schemas.microsoft.com/office/powerpoint/2010/main" val="367944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Schools Top Ten Risks</a:t>
            </a:r>
          </a:p>
        </p:txBody>
      </p:sp>
      <p:sp>
        <p:nvSpPr>
          <p:cNvPr id="3" name="Content Placeholder 2"/>
          <p:cNvSpPr>
            <a:spLocks noGrp="1"/>
          </p:cNvSpPr>
          <p:nvPr>
            <p:ph idx="1"/>
          </p:nvPr>
        </p:nvSpPr>
        <p:spPr>
          <a:xfrm>
            <a:off x="628650" y="1391516"/>
            <a:ext cx="4034790" cy="4351338"/>
          </a:xfrm>
        </p:spPr>
        <p:txBody>
          <a:bodyPr/>
          <a:lstStyle/>
          <a:p>
            <a:pPr marL="514350" indent="-514350">
              <a:buFont typeface="+mj-lt"/>
              <a:buAutoNum type="arabicPeriod"/>
            </a:pPr>
            <a:r>
              <a:rPr lang="en-US" dirty="0"/>
              <a:t>Premises medical claims/GL</a:t>
            </a:r>
          </a:p>
          <a:p>
            <a:pPr marL="514350" indent="-514350">
              <a:buFont typeface="+mj-lt"/>
              <a:buAutoNum type="arabicPeriod"/>
            </a:pPr>
            <a:r>
              <a:rPr lang="en-US" dirty="0"/>
              <a:t>Employment practices</a:t>
            </a:r>
          </a:p>
          <a:p>
            <a:pPr marL="514350" indent="-514350">
              <a:buFont typeface="+mj-lt"/>
              <a:buAutoNum type="arabicPeriod"/>
            </a:pPr>
            <a:r>
              <a:rPr lang="en-US" dirty="0"/>
              <a:t>Vehicle accidents</a:t>
            </a:r>
          </a:p>
          <a:p>
            <a:pPr marL="514350" indent="-514350">
              <a:buFont typeface="+mj-lt"/>
              <a:buAutoNum type="arabicPeriod"/>
            </a:pPr>
            <a:r>
              <a:rPr lang="en-US" dirty="0"/>
              <a:t>Workers’ comp</a:t>
            </a:r>
          </a:p>
          <a:p>
            <a:pPr marL="514350" indent="-514350">
              <a:buFont typeface="+mj-lt"/>
              <a:buAutoNum type="arabicPeriod"/>
            </a:pPr>
            <a:r>
              <a:rPr lang="en-US" dirty="0"/>
              <a:t>Stolen laptops/equipment</a:t>
            </a:r>
          </a:p>
        </p:txBody>
      </p:sp>
      <p:sp>
        <p:nvSpPr>
          <p:cNvPr id="5" name="Content Placeholder 2"/>
          <p:cNvSpPr txBox="1">
            <a:spLocks/>
          </p:cNvSpPr>
          <p:nvPr/>
        </p:nvSpPr>
        <p:spPr>
          <a:xfrm>
            <a:off x="4930140" y="1385455"/>
            <a:ext cx="40347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r>
              <a:rPr lang="en-US" dirty="0"/>
              <a:t>Drop-off/pickup</a:t>
            </a:r>
          </a:p>
          <a:p>
            <a:pPr marL="514350" indent="-514350">
              <a:buFont typeface="+mj-lt"/>
              <a:buAutoNum type="arabicPeriod" startAt="6"/>
            </a:pPr>
            <a:r>
              <a:rPr lang="en-US" dirty="0"/>
              <a:t>Playground &amp; athletics</a:t>
            </a:r>
          </a:p>
          <a:p>
            <a:pPr marL="514350" indent="-514350">
              <a:buFont typeface="+mj-lt"/>
              <a:buAutoNum type="arabicPeriod" startAt="6"/>
            </a:pPr>
            <a:r>
              <a:rPr lang="en-US" dirty="0"/>
              <a:t>Field trips/foreign travel</a:t>
            </a:r>
          </a:p>
          <a:p>
            <a:pPr marL="514350" indent="-514350">
              <a:buFont typeface="+mj-lt"/>
              <a:buAutoNum type="arabicPeriod" startAt="6"/>
            </a:pPr>
            <a:r>
              <a:rPr lang="en-US" dirty="0"/>
              <a:t>Special education</a:t>
            </a:r>
          </a:p>
          <a:p>
            <a:pPr marL="514350" indent="-514350">
              <a:buFont typeface="+mj-lt"/>
              <a:buAutoNum type="arabicPeriod" startAt="6"/>
            </a:pPr>
            <a:r>
              <a:rPr lang="en-US" dirty="0"/>
              <a:t>Crisis event and student violence</a:t>
            </a:r>
          </a:p>
        </p:txBody>
      </p:sp>
      <p:sp>
        <p:nvSpPr>
          <p:cNvPr id="6" name="TextBox 5"/>
          <p:cNvSpPr txBox="1"/>
          <p:nvPr/>
        </p:nvSpPr>
        <p:spPr>
          <a:xfrm>
            <a:off x="2137410" y="5964674"/>
            <a:ext cx="5637569" cy="369332"/>
          </a:xfrm>
          <a:prstGeom prst="rect">
            <a:avLst/>
          </a:prstGeom>
          <a:noFill/>
        </p:spPr>
        <p:txBody>
          <a:bodyPr wrap="none" rtlCol="0">
            <a:spAutoFit/>
          </a:bodyPr>
          <a:lstStyle/>
          <a:p>
            <a:r>
              <a:rPr lang="en-US" dirty="0"/>
              <a:t>Gallagher’s Education Practice, Charter School Symposium</a:t>
            </a:r>
          </a:p>
        </p:txBody>
      </p:sp>
    </p:spTree>
    <p:extLst>
      <p:ext uri="{BB962C8B-B14F-4D97-AF65-F5344CB8AC3E}">
        <p14:creationId xmlns:p14="http://schemas.microsoft.com/office/powerpoint/2010/main" val="24227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Six Risks – Philadelphia Insurance Co.</a:t>
            </a:r>
          </a:p>
        </p:txBody>
      </p:sp>
      <p:sp>
        <p:nvSpPr>
          <p:cNvPr id="3" name="Content Placeholder 2"/>
          <p:cNvSpPr>
            <a:spLocks noGrp="1"/>
          </p:cNvSpPr>
          <p:nvPr>
            <p:ph idx="1"/>
          </p:nvPr>
        </p:nvSpPr>
        <p:spPr/>
        <p:txBody>
          <a:bodyPr/>
          <a:lstStyle/>
          <a:p>
            <a:pPr marL="514350" indent="-514350">
              <a:buFont typeface="+mj-lt"/>
              <a:buAutoNum type="arabicPeriod"/>
            </a:pPr>
            <a:r>
              <a:rPr lang="en-US" dirty="0"/>
              <a:t>Harassment and bullying</a:t>
            </a:r>
          </a:p>
          <a:p>
            <a:pPr marL="514350" indent="-514350">
              <a:buFont typeface="+mj-lt"/>
              <a:buAutoNum type="arabicPeriod"/>
            </a:pPr>
            <a:r>
              <a:rPr lang="en-US" dirty="0"/>
              <a:t>Title IX expansion</a:t>
            </a:r>
          </a:p>
          <a:p>
            <a:pPr marL="514350" indent="-514350">
              <a:buFont typeface="+mj-lt"/>
              <a:buAutoNum type="arabicPeriod"/>
            </a:pPr>
            <a:r>
              <a:rPr lang="en-US" dirty="0"/>
              <a:t>Active shooter</a:t>
            </a:r>
          </a:p>
          <a:p>
            <a:pPr marL="514350" indent="-514350">
              <a:buFont typeface="+mj-lt"/>
              <a:buAutoNum type="arabicPeriod"/>
            </a:pPr>
            <a:r>
              <a:rPr lang="en-US" dirty="0"/>
              <a:t>Property damage</a:t>
            </a:r>
          </a:p>
          <a:p>
            <a:pPr marL="514350" indent="-514350">
              <a:buFont typeface="+mj-lt"/>
              <a:buAutoNum type="arabicPeriod"/>
            </a:pPr>
            <a:r>
              <a:rPr lang="en-US" dirty="0"/>
              <a:t>Employment practices</a:t>
            </a:r>
          </a:p>
          <a:p>
            <a:endParaRPr lang="en-US" dirty="0"/>
          </a:p>
        </p:txBody>
      </p:sp>
      <p:sp>
        <p:nvSpPr>
          <p:cNvPr id="4" name="Rectangle 3"/>
          <p:cNvSpPr/>
          <p:nvPr/>
        </p:nvSpPr>
        <p:spPr>
          <a:xfrm>
            <a:off x="1634490" y="5880014"/>
            <a:ext cx="6766560" cy="646331"/>
          </a:xfrm>
          <a:prstGeom prst="rect">
            <a:avLst/>
          </a:prstGeom>
        </p:spPr>
        <p:txBody>
          <a:bodyPr wrap="square">
            <a:spAutoFit/>
          </a:bodyPr>
          <a:lstStyle/>
          <a:p>
            <a:r>
              <a:rPr lang="en-US" dirty="0">
                <a:hlinkClick r:id="rId3"/>
              </a:rPr>
              <a:t>5 Critical Risks Schools Face Today — And How to Mitigate Them : Risk &amp; Insurance (riskandinsurance.com)</a:t>
            </a:r>
            <a:endParaRPr lang="en-US" dirty="0"/>
          </a:p>
        </p:txBody>
      </p:sp>
    </p:spTree>
    <p:extLst>
      <p:ext uri="{BB962C8B-B14F-4D97-AF65-F5344CB8AC3E}">
        <p14:creationId xmlns:p14="http://schemas.microsoft.com/office/powerpoint/2010/main" val="40774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7215" y="1042559"/>
            <a:ext cx="6269355" cy="4465036"/>
          </a:xfrm>
          <a:prstGeom prst="rect">
            <a:avLst/>
          </a:prstGeom>
        </p:spPr>
      </p:pic>
      <p:sp>
        <p:nvSpPr>
          <p:cNvPr id="5" name="Title 1"/>
          <p:cNvSpPr>
            <a:spLocks noGrp="1"/>
          </p:cNvSpPr>
          <p:nvPr>
            <p:ph type="title"/>
          </p:nvPr>
        </p:nvSpPr>
        <p:spPr>
          <a:xfrm>
            <a:off x="577215" y="22230"/>
            <a:ext cx="7886700" cy="1020329"/>
          </a:xfrm>
        </p:spPr>
        <p:txBody>
          <a:bodyPr/>
          <a:lstStyle/>
          <a:p>
            <a:r>
              <a:rPr lang="en-US" dirty="0"/>
              <a:t>Strategic Risk Assessment</a:t>
            </a:r>
          </a:p>
        </p:txBody>
      </p:sp>
      <p:sp>
        <p:nvSpPr>
          <p:cNvPr id="6" name="TextBox 5"/>
          <p:cNvSpPr txBox="1"/>
          <p:nvPr/>
        </p:nvSpPr>
        <p:spPr>
          <a:xfrm>
            <a:off x="4366260" y="3669030"/>
            <a:ext cx="4097655" cy="2862322"/>
          </a:xfrm>
          <a:prstGeom prst="rect">
            <a:avLst/>
          </a:prstGeom>
          <a:solidFill>
            <a:schemeClr val="accent1">
              <a:alpha val="9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solidFill>
                  <a:schemeClr val="bg1"/>
                </a:solidFill>
              </a:rPr>
              <a:t>Key risks in 9 risk categories – customized by type of entity</a:t>
            </a:r>
          </a:p>
          <a:p>
            <a:pPr marL="285750" indent="-285750">
              <a:buFont typeface="Arial" panose="020B0604020202020204" pitchFamily="34" charset="0"/>
              <a:buChar char="•"/>
            </a:pPr>
            <a:r>
              <a:rPr lang="en-US" sz="2000" dirty="0">
                <a:solidFill>
                  <a:schemeClr val="bg1"/>
                </a:solidFill>
              </a:rPr>
              <a:t>5x5 rating scale</a:t>
            </a:r>
          </a:p>
          <a:p>
            <a:pPr marL="285750" indent="-285750">
              <a:buFont typeface="Arial" panose="020B0604020202020204" pitchFamily="34" charset="0"/>
              <a:buChar char="•"/>
            </a:pPr>
            <a:r>
              <a:rPr lang="en-US" sz="2000" dirty="0">
                <a:solidFill>
                  <a:schemeClr val="bg1"/>
                </a:solidFill>
              </a:rPr>
              <a:t>Easily deployed to any number of stakeholders</a:t>
            </a:r>
          </a:p>
          <a:p>
            <a:pPr marL="285750" indent="-285750">
              <a:buFont typeface="Arial" panose="020B0604020202020204" pitchFamily="34" charset="0"/>
              <a:buChar char="•"/>
            </a:pPr>
            <a:r>
              <a:rPr lang="en-US" sz="2000" dirty="0">
                <a:solidFill>
                  <a:schemeClr val="bg1"/>
                </a:solidFill>
              </a:rPr>
              <a:t>Each risk identified as Insurable, Partially Insurable or Uninsurable</a:t>
            </a:r>
          </a:p>
          <a:p>
            <a:pPr marL="285750" indent="-285750">
              <a:buFont typeface="Arial" panose="020B0604020202020204" pitchFamily="34" charset="0"/>
              <a:buChar char="•"/>
            </a:pPr>
            <a:r>
              <a:rPr lang="en-US" sz="2000" i="1" dirty="0">
                <a:solidFill>
                  <a:schemeClr val="bg1"/>
                </a:solidFill>
              </a:rPr>
              <a:t>Reach out if you’d like a demo or sample output</a:t>
            </a:r>
          </a:p>
        </p:txBody>
      </p:sp>
    </p:spTree>
    <p:extLst>
      <p:ext uri="{BB962C8B-B14F-4D97-AF65-F5344CB8AC3E}">
        <p14:creationId xmlns:p14="http://schemas.microsoft.com/office/powerpoint/2010/main" val="135874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74517" y="4460316"/>
            <a:ext cx="5226323" cy="1279114"/>
          </a:xfrm>
          <a:prstGeom prst="rect">
            <a:avLst/>
          </a:prstGeom>
        </p:spPr>
        <p:txBody>
          <a:bodyPr vert="horz" lIns="91440" tIns="45720" rIns="91440" bIns="45720" rtlCol="0" anchor="b" anchorCtr="0">
            <a:noAutofit/>
          </a:bodyPr>
          <a:lstStyle>
            <a:lvl1pPr algn="l" defTabSz="457200" rtl="0" eaLnBrk="1" latinLnBrk="0" hangingPunct="1">
              <a:lnSpc>
                <a:spcPts val="4300"/>
              </a:lnSpc>
              <a:spcBef>
                <a:spcPts val="0"/>
              </a:spcBef>
              <a:buNone/>
              <a:defRPr sz="2400" kern="1200" cap="none">
                <a:solidFill>
                  <a:schemeClr val="bg1"/>
                </a:solidFill>
                <a:latin typeface="+mj-lt"/>
                <a:ea typeface="+mj-ea"/>
                <a:cs typeface="+mj-cs"/>
              </a:defRPr>
            </a:lvl1pPr>
          </a:lstStyle>
          <a:p>
            <a:pPr algn="ctr">
              <a:lnSpc>
                <a:spcPct val="100000"/>
              </a:lnSpc>
            </a:pPr>
            <a:r>
              <a:rPr lang="en-US" sz="2800" dirty="0"/>
              <a:t>Transforming the Trend:</a:t>
            </a:r>
          </a:p>
          <a:p>
            <a:pPr algn="ctr">
              <a:lnSpc>
                <a:spcPct val="100000"/>
              </a:lnSpc>
            </a:pPr>
            <a:r>
              <a:rPr lang="en-US" sz="2800" dirty="0"/>
              <a:t>SAM Overview</a:t>
            </a:r>
            <a:endParaRPr lang="en-US" dirty="0"/>
          </a:p>
        </p:txBody>
      </p:sp>
      <p:sp>
        <p:nvSpPr>
          <p:cNvPr id="2" name="Text Placeholder 1"/>
          <p:cNvSpPr>
            <a:spLocks noGrp="1"/>
          </p:cNvSpPr>
          <p:nvPr>
            <p:ph type="body" sz="quarter" idx="10"/>
          </p:nvPr>
        </p:nvSpPr>
        <p:spPr>
          <a:xfrm>
            <a:off x="149186" y="2351315"/>
            <a:ext cx="4778916" cy="1658091"/>
          </a:xfrm>
        </p:spPr>
        <p:txBody>
          <a:bodyPr/>
          <a:lstStyle/>
          <a:p>
            <a:r>
              <a:rPr lang="en-US" sz="3200" dirty="0"/>
              <a:t>Report from the SAM Symposium</a:t>
            </a:r>
          </a:p>
          <a:p>
            <a:r>
              <a:rPr lang="en-US" sz="3200" dirty="0"/>
              <a:t>November of 2022</a:t>
            </a:r>
          </a:p>
          <a:p>
            <a:endParaRPr lang="en-US" dirty="0"/>
          </a:p>
        </p:txBody>
      </p:sp>
    </p:spTree>
    <p:extLst>
      <p:ext uri="{BB962C8B-B14F-4D97-AF65-F5344CB8AC3E}">
        <p14:creationId xmlns:p14="http://schemas.microsoft.com/office/powerpoint/2010/main" val="19687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FED94357-EF39-B74D-BBAE-9C74DEBC00DD}"/>
              </a:ext>
            </a:extLst>
          </p:cNvPr>
          <p:cNvSpPr>
            <a:spLocks noGrp="1"/>
          </p:cNvSpPr>
          <p:nvPr>
            <p:ph idx="1"/>
          </p:nvPr>
        </p:nvSpPr>
        <p:spPr>
          <a:xfrm>
            <a:off x="628650" y="1391516"/>
            <a:ext cx="7886700" cy="3734666"/>
          </a:xfrm>
        </p:spPr>
        <p:txBody>
          <a:bodyPr/>
          <a:lstStyle/>
          <a:p>
            <a:pPr marL="0" indent="0">
              <a:buNone/>
            </a:pPr>
            <a:r>
              <a:rPr lang="en-US" dirty="0"/>
              <a:t>K-12 and Higher Education:</a:t>
            </a:r>
          </a:p>
          <a:p>
            <a:r>
              <a:rPr lang="en-US" dirty="0"/>
              <a:t>Mission, context and leadership</a:t>
            </a:r>
          </a:p>
          <a:p>
            <a:r>
              <a:rPr lang="en-US" dirty="0"/>
              <a:t>Operations and decision making</a:t>
            </a:r>
          </a:p>
          <a:p>
            <a:r>
              <a:rPr lang="en-US" dirty="0"/>
              <a:t>Unique exposures </a:t>
            </a:r>
          </a:p>
          <a:p>
            <a:r>
              <a:rPr lang="en-US" dirty="0"/>
              <a:t>Lists of key risks</a:t>
            </a:r>
          </a:p>
          <a:p>
            <a:r>
              <a:rPr lang="en-US" dirty="0"/>
              <a:t>A deeper dive into SAM</a:t>
            </a:r>
          </a:p>
          <a:p>
            <a:pPr marL="0" indent="0">
              <a:buNone/>
            </a:pPr>
            <a:endParaRPr lang="en-US" dirty="0"/>
          </a:p>
          <a:p>
            <a:endParaRPr lang="en-US" dirty="0"/>
          </a:p>
          <a:p>
            <a:endParaRPr lang="en-US" dirty="0"/>
          </a:p>
        </p:txBody>
      </p:sp>
      <p:pic>
        <p:nvPicPr>
          <p:cNvPr id="4" name="Picture 3" descr="Selective Focus Photo of Magnifying Glass · Free Stock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430" y="3394710"/>
            <a:ext cx="2026920" cy="3040380"/>
          </a:xfrm>
          <a:prstGeom prst="rect">
            <a:avLst/>
          </a:prstGeom>
        </p:spPr>
      </p:pic>
    </p:spTree>
    <p:extLst>
      <p:ext uri="{BB962C8B-B14F-4D97-AF65-F5344CB8AC3E}">
        <p14:creationId xmlns:p14="http://schemas.microsoft.com/office/powerpoint/2010/main" val="16106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2" y="328250"/>
            <a:ext cx="5943600" cy="822960"/>
          </a:xfrm>
        </p:spPr>
        <p:txBody>
          <a:bodyPr/>
          <a:lstStyle/>
          <a:p>
            <a:r>
              <a:rPr lang="en-US" sz="3200" dirty="0"/>
              <a:t>Ground Rules</a:t>
            </a:r>
          </a:p>
        </p:txBody>
      </p:sp>
      <p:pic>
        <p:nvPicPr>
          <p:cNvPr id="5" name="Picture 4"/>
          <p:cNvPicPr>
            <a:picLocks noChangeAspect="1"/>
          </p:cNvPicPr>
          <p:nvPr/>
        </p:nvPicPr>
        <p:blipFill>
          <a:blip r:embed="rId3"/>
          <a:stretch>
            <a:fillRect/>
          </a:stretch>
        </p:blipFill>
        <p:spPr>
          <a:xfrm>
            <a:off x="323682" y="4275920"/>
            <a:ext cx="1891561" cy="1637139"/>
          </a:xfrm>
          <a:prstGeom prst="rect">
            <a:avLst/>
          </a:prstGeom>
        </p:spPr>
      </p:pic>
      <p:sp>
        <p:nvSpPr>
          <p:cNvPr id="6" name="Rounded Rectangle 5"/>
          <p:cNvSpPr/>
          <p:nvPr/>
        </p:nvSpPr>
        <p:spPr>
          <a:xfrm>
            <a:off x="2310325" y="4450770"/>
            <a:ext cx="3398372" cy="1287438"/>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National Sexual Assault Hotline  1.800.656.4673</a:t>
            </a:r>
          </a:p>
          <a:p>
            <a:pPr algn="ctr"/>
            <a:r>
              <a:rPr lang="en-US" dirty="0"/>
              <a:t>Rape, Abuse and Incest National Network · rainn.org</a:t>
            </a:r>
          </a:p>
        </p:txBody>
      </p:sp>
      <p:sp>
        <p:nvSpPr>
          <p:cNvPr id="7" name="Content Placeholder 1"/>
          <p:cNvSpPr txBox="1">
            <a:spLocks/>
          </p:cNvSpPr>
          <p:nvPr/>
        </p:nvSpPr>
        <p:spPr>
          <a:xfrm>
            <a:off x="228600" y="1855409"/>
            <a:ext cx="8677561" cy="2534882"/>
          </a:xfrm>
          <a:prstGeom prst="rect">
            <a:avLst/>
          </a:prstGeom>
        </p:spPr>
        <p:txBody>
          <a:bodyPr vert="horz" lIns="91440" tIns="45720" rIns="91440" bIns="45720" rtlCol="0">
            <a:noAutofit/>
          </a:bodyPr>
          <a:lstStyle>
            <a:lvl1pPr marL="346075" indent="-346075" algn="l" defTabSz="457200" rtl="0" eaLnBrk="1" latinLnBrk="0" hangingPunct="1">
              <a:spcBef>
                <a:spcPts val="0"/>
              </a:spcBef>
              <a:spcAft>
                <a:spcPts val="900"/>
              </a:spcAft>
              <a:buClr>
                <a:schemeClr val="accent2"/>
              </a:buClr>
              <a:buFont typeface="+mj-lt"/>
              <a:buAutoNum type="romanUcPeriod"/>
              <a:defRPr sz="1600" kern="1200">
                <a:solidFill>
                  <a:schemeClr val="tx2"/>
                </a:solidFill>
                <a:latin typeface="+mn-lt"/>
                <a:ea typeface="+mn-ea"/>
                <a:cs typeface="Times New Roman"/>
              </a:defRPr>
            </a:lvl1pPr>
            <a:lvl2pPr marL="685800" indent="-346075" algn="l" defTabSz="457200" rtl="0" eaLnBrk="1" latinLnBrk="0" hangingPunct="1">
              <a:spcBef>
                <a:spcPts val="0"/>
              </a:spcBef>
              <a:spcAft>
                <a:spcPts val="900"/>
              </a:spcAft>
              <a:buClr>
                <a:schemeClr val="accent2"/>
              </a:buClr>
              <a:buFont typeface="+mj-lt"/>
              <a:buAutoNum type="alphaUcPeriod"/>
              <a:defRPr sz="1400" kern="1200">
                <a:solidFill>
                  <a:schemeClr val="tx2"/>
                </a:solidFill>
                <a:latin typeface="+mn-lt"/>
                <a:ea typeface="+mn-ea"/>
                <a:cs typeface="Times New Roman"/>
              </a:defRPr>
            </a:lvl2pPr>
            <a:lvl3pPr marL="1031875" indent="-350838" algn="l" defTabSz="457200" rtl="0" eaLnBrk="1" latinLnBrk="0" hangingPunct="1">
              <a:spcBef>
                <a:spcPts val="0"/>
              </a:spcBef>
              <a:spcAft>
                <a:spcPts val="900"/>
              </a:spcAft>
              <a:buClr>
                <a:schemeClr val="accent2"/>
              </a:buClr>
              <a:buFont typeface="+mj-lt"/>
              <a:buAutoNum type="arabicPeriod"/>
              <a:defRPr sz="1300" kern="1200">
                <a:solidFill>
                  <a:schemeClr val="tx2"/>
                </a:solidFill>
                <a:latin typeface="+mn-lt"/>
                <a:ea typeface="+mn-ea"/>
                <a:cs typeface="Times New Roman"/>
              </a:defRPr>
            </a:lvl3pPr>
            <a:lvl4pPr marL="1371600" indent="-346075" algn="l" defTabSz="457200" rtl="0" eaLnBrk="1" latinLnBrk="0" hangingPunct="1">
              <a:spcBef>
                <a:spcPts val="0"/>
              </a:spcBef>
              <a:spcAft>
                <a:spcPts val="900"/>
              </a:spcAft>
              <a:buClr>
                <a:schemeClr val="accent2"/>
              </a:buClr>
              <a:buFont typeface="+mj-lt"/>
              <a:buAutoNum type="alphaLcParenR"/>
              <a:defRPr lang="en-US" sz="1300" kern="1200">
                <a:solidFill>
                  <a:schemeClr val="tx2"/>
                </a:solidFill>
                <a:latin typeface="+mn-lt"/>
                <a:ea typeface="+mn-ea"/>
                <a:cs typeface="Times New Roman"/>
              </a:defRPr>
            </a:lvl4pPr>
            <a:lvl5pPr marL="1717675" indent="-350838" algn="l" defTabSz="457200" rtl="0" eaLnBrk="1" latinLnBrk="0" hangingPunct="1">
              <a:spcBef>
                <a:spcPts val="0"/>
              </a:spcBef>
              <a:spcAft>
                <a:spcPts val="900"/>
              </a:spcAft>
              <a:buClr>
                <a:schemeClr val="accent2"/>
              </a:buClr>
              <a:buFont typeface="+mj-lt"/>
              <a:buAutoNum type="romanLcPeriod"/>
              <a:tabLst/>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Children are not statistics</a:t>
            </a:r>
          </a:p>
          <a:p>
            <a:pPr>
              <a:buFont typeface="Arial" panose="020B0604020202020204" pitchFamily="34" charset="0"/>
              <a:buChar char="•"/>
            </a:pPr>
            <a:r>
              <a:rPr lang="en-US" sz="2800" dirty="0"/>
              <a:t>This risk affects all of us</a:t>
            </a:r>
          </a:p>
          <a:p>
            <a:pPr>
              <a:buFont typeface="Arial" panose="020B0604020202020204" pitchFamily="34" charset="0"/>
              <a:buChar char="•"/>
            </a:pPr>
            <a:r>
              <a:rPr lang="en-US" sz="2800" dirty="0"/>
              <a:t>And please – take care of yourself, too</a:t>
            </a:r>
          </a:p>
          <a:p>
            <a:pPr marL="0" indent="0">
              <a:buNone/>
            </a:pPr>
            <a:endParaRPr lang="en-US" sz="2800" dirty="0"/>
          </a:p>
        </p:txBody>
      </p:sp>
      <p:sp>
        <p:nvSpPr>
          <p:cNvPr id="8" name="Oval 7"/>
          <p:cNvSpPr/>
          <p:nvPr/>
        </p:nvSpPr>
        <p:spPr>
          <a:xfrm>
            <a:off x="6172200" y="1941462"/>
            <a:ext cx="2057400" cy="1323975"/>
          </a:xfrm>
          <a:prstGeom prst="ellipse">
            <a:avLst/>
          </a:prstGeom>
          <a:solidFill>
            <a:srgbClr val="0084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Language:</a:t>
            </a:r>
          </a:p>
          <a:p>
            <a:pPr algn="ctr"/>
            <a:r>
              <a:rPr lang="en-US" sz="2000" dirty="0"/>
              <a:t>CSA, SAM or SML</a:t>
            </a:r>
          </a:p>
        </p:txBody>
      </p:sp>
    </p:spTree>
    <p:extLst>
      <p:ext uri="{BB962C8B-B14F-4D97-AF65-F5344CB8AC3E}">
        <p14:creationId xmlns:p14="http://schemas.microsoft.com/office/powerpoint/2010/main" val="4645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4808" y="327744"/>
            <a:ext cx="7886700" cy="828027"/>
          </a:xfrm>
        </p:spPr>
        <p:txBody>
          <a:bodyPr/>
          <a:lstStyle/>
          <a:p>
            <a:r>
              <a:rPr lang="en-US" sz="3200" dirty="0"/>
              <a:t>Overview of SAM</a:t>
            </a:r>
          </a:p>
        </p:txBody>
      </p:sp>
      <p:sp>
        <p:nvSpPr>
          <p:cNvPr id="2" name="TextBox 1"/>
          <p:cNvSpPr txBox="1"/>
          <p:nvPr/>
        </p:nvSpPr>
        <p:spPr>
          <a:xfrm>
            <a:off x="334808" y="1292870"/>
            <a:ext cx="4215321" cy="523220"/>
          </a:xfrm>
          <a:prstGeom prst="rect">
            <a:avLst/>
          </a:prstGeom>
          <a:noFill/>
        </p:spPr>
        <p:txBody>
          <a:bodyPr wrap="none" rtlCol="0">
            <a:spAutoFit/>
          </a:bodyPr>
          <a:lstStyle/>
          <a:p>
            <a:r>
              <a:rPr lang="en-US" sz="2800" dirty="0"/>
              <a:t>Defining Child Sexual Abuse</a:t>
            </a:r>
          </a:p>
        </p:txBody>
      </p:sp>
      <p:sp>
        <p:nvSpPr>
          <p:cNvPr id="4" name="Rectangle 3"/>
          <p:cNvSpPr/>
          <p:nvPr/>
        </p:nvSpPr>
        <p:spPr>
          <a:xfrm>
            <a:off x="497205" y="2104889"/>
            <a:ext cx="5143500" cy="2416046"/>
          </a:xfrm>
          <a:prstGeom prst="rect">
            <a:avLst/>
          </a:prstGeom>
        </p:spPr>
        <p:txBody>
          <a:bodyPr wrap="square">
            <a:spAutoFit/>
          </a:bodyPr>
          <a:lstStyle/>
          <a:p>
            <a:pPr>
              <a:spcAft>
                <a:spcPts val="1200"/>
              </a:spcAft>
            </a:pPr>
            <a:r>
              <a:rPr lang="en-US" sz="2100" dirty="0">
                <a:latin typeface="Arial" panose="020B0604020202020204" pitchFamily="34" charset="0"/>
                <a:cs typeface="Arial" panose="020B0604020202020204" pitchFamily="34" charset="0"/>
              </a:rPr>
              <a:t>What is child sex abuse?  The child:</a:t>
            </a:r>
          </a:p>
          <a:p>
            <a:pPr marL="342900" indent="-342900">
              <a:spcAft>
                <a:spcPts val="900"/>
              </a:spcAft>
              <a:buFont typeface="Arial" panose="020B0604020202020204" pitchFamily="34" charset="0"/>
              <a:buChar char="•"/>
            </a:pPr>
            <a:r>
              <a:rPr lang="en-US" sz="2100" dirty="0">
                <a:latin typeface="Arial" panose="020B0604020202020204" pitchFamily="34" charset="0"/>
                <a:cs typeface="Arial" panose="020B0604020202020204" pitchFamily="34" charset="0"/>
              </a:rPr>
              <a:t>does not fully comprehend</a:t>
            </a:r>
          </a:p>
          <a:p>
            <a:pPr marL="342900" indent="-342900">
              <a:spcAft>
                <a:spcPts val="900"/>
              </a:spcAft>
              <a:buFont typeface="Arial" panose="020B0604020202020204" pitchFamily="34" charset="0"/>
              <a:buChar char="•"/>
            </a:pPr>
            <a:r>
              <a:rPr lang="en-US" sz="2100" dirty="0">
                <a:latin typeface="Arial" panose="020B0604020202020204" pitchFamily="34" charset="0"/>
                <a:cs typeface="Arial" panose="020B0604020202020204" pitchFamily="34" charset="0"/>
              </a:rPr>
              <a:t>does not consent to or is unable to give informed consent to, or</a:t>
            </a:r>
          </a:p>
          <a:p>
            <a:pPr marL="342900" indent="-342900">
              <a:spcAft>
                <a:spcPts val="900"/>
              </a:spcAft>
              <a:buFont typeface="Arial" panose="020B0604020202020204" pitchFamily="34" charset="0"/>
              <a:buChar char="•"/>
            </a:pPr>
            <a:r>
              <a:rPr lang="en-US" sz="2100" dirty="0">
                <a:latin typeface="Arial" panose="020B0604020202020204" pitchFamily="34" charset="0"/>
                <a:cs typeface="Arial" panose="020B0604020202020204" pitchFamily="34" charset="0"/>
              </a:rPr>
              <a:t>is not developmentally prepared for and cannot give consent to</a:t>
            </a:r>
          </a:p>
        </p:txBody>
      </p:sp>
      <p:pic>
        <p:nvPicPr>
          <p:cNvPr id="5" name="Picture 2" descr="CDC (@CDCgov)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81609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7205" y="5314950"/>
            <a:ext cx="3886200" cy="253916"/>
          </a:xfrm>
          <a:prstGeom prst="rect">
            <a:avLst/>
          </a:prstGeom>
        </p:spPr>
        <p:txBody>
          <a:bodyPr wrap="square">
            <a:spAutoFit/>
          </a:bodyPr>
          <a:lstStyle/>
          <a:p>
            <a:pPr defTabSz="914378">
              <a:spcBef>
                <a:spcPts val="600"/>
              </a:spcBef>
              <a:spcAft>
                <a:spcPts val="600"/>
              </a:spcAft>
              <a:defRPr/>
            </a:pPr>
            <a:r>
              <a:rPr lang="en-US" sz="1050" dirty="0">
                <a:solidFill>
                  <a:srgbClr val="000000"/>
                </a:solidFill>
                <a:latin typeface="Arial"/>
              </a:rPr>
              <a:t>*From the Centers for Disease Control and Prevention (CDC)</a:t>
            </a:r>
          </a:p>
        </p:txBody>
      </p:sp>
    </p:spTree>
    <p:extLst>
      <p:ext uri="{BB962C8B-B14F-4D97-AF65-F5344CB8AC3E}">
        <p14:creationId xmlns:p14="http://schemas.microsoft.com/office/powerpoint/2010/main" val="28463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8805" y="241366"/>
            <a:ext cx="6065992" cy="828027"/>
          </a:xfrm>
        </p:spPr>
        <p:txBody>
          <a:bodyPr/>
          <a:lstStyle/>
          <a:p>
            <a:r>
              <a:rPr lang="en-US" sz="3200" dirty="0"/>
              <a:t>Overview of SAM</a:t>
            </a:r>
          </a:p>
        </p:txBody>
      </p:sp>
      <p:sp>
        <p:nvSpPr>
          <p:cNvPr id="9" name="TextBox 8"/>
          <p:cNvSpPr txBox="1"/>
          <p:nvPr/>
        </p:nvSpPr>
        <p:spPr>
          <a:xfrm>
            <a:off x="334808" y="1197870"/>
            <a:ext cx="5473806" cy="523220"/>
          </a:xfrm>
          <a:prstGeom prst="rect">
            <a:avLst/>
          </a:prstGeom>
          <a:noFill/>
        </p:spPr>
        <p:txBody>
          <a:bodyPr wrap="none" rtlCol="0">
            <a:spAutoFit/>
          </a:bodyPr>
          <a:lstStyle/>
          <a:p>
            <a:r>
              <a:rPr lang="en-US" sz="2800" dirty="0"/>
              <a:t>Why Does This Risk Need Attention?</a:t>
            </a:r>
          </a:p>
        </p:txBody>
      </p:sp>
      <p:sp>
        <p:nvSpPr>
          <p:cNvPr id="10" name="Oval 9"/>
          <p:cNvSpPr/>
          <p:nvPr/>
        </p:nvSpPr>
        <p:spPr>
          <a:xfrm>
            <a:off x="751259" y="1849633"/>
            <a:ext cx="1650423" cy="1440528"/>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0000"/>
                </a:solidFill>
              </a:rPr>
              <a:t>1 in 4</a:t>
            </a:r>
          </a:p>
          <a:p>
            <a:pPr algn="ctr"/>
            <a:r>
              <a:rPr lang="en-US" sz="2400" dirty="0">
                <a:solidFill>
                  <a:schemeClr val="bg1"/>
                </a:solidFill>
              </a:rPr>
              <a:t>Girls</a:t>
            </a:r>
          </a:p>
        </p:txBody>
      </p:sp>
      <p:sp>
        <p:nvSpPr>
          <p:cNvPr id="11" name="TextBox 10"/>
          <p:cNvSpPr txBox="1"/>
          <p:nvPr/>
        </p:nvSpPr>
        <p:spPr>
          <a:xfrm>
            <a:off x="5592608" y="2869427"/>
            <a:ext cx="2628900" cy="1200329"/>
          </a:xfrm>
          <a:prstGeom prst="rect">
            <a:avLst/>
          </a:prstGeom>
          <a:noFill/>
        </p:spPr>
        <p:txBody>
          <a:bodyPr wrap="square" rtlCol="0">
            <a:spAutoFit/>
          </a:bodyPr>
          <a:lstStyle/>
          <a:p>
            <a:pPr algn="ctr"/>
            <a:r>
              <a:rPr lang="en-US" sz="2400" dirty="0">
                <a:solidFill>
                  <a:srgbClr val="000000"/>
                </a:solidFill>
                <a:latin typeface="Arial" panose="020B0604020202020204" pitchFamily="34" charset="0"/>
                <a:cs typeface="Arial" panose="020B0604020202020204" pitchFamily="34" charset="0"/>
              </a:rPr>
              <a:t>CDC Statistics based upon </a:t>
            </a:r>
            <a:r>
              <a:rPr lang="en-US" sz="2400" i="1" dirty="0">
                <a:solidFill>
                  <a:srgbClr val="000000"/>
                </a:solidFill>
                <a:latin typeface="Arial" panose="020B0604020202020204" pitchFamily="34" charset="0"/>
                <a:cs typeface="Arial" panose="020B0604020202020204" pitchFamily="34" charset="0"/>
              </a:rPr>
              <a:t>reported</a:t>
            </a:r>
            <a:r>
              <a:rPr lang="en-US" sz="2400" dirty="0">
                <a:solidFill>
                  <a:srgbClr val="000000"/>
                </a:solidFill>
                <a:latin typeface="Arial" panose="020B0604020202020204" pitchFamily="34" charset="0"/>
                <a:cs typeface="Arial" panose="020B0604020202020204" pitchFamily="34" charset="0"/>
              </a:rPr>
              <a:t> incidents</a:t>
            </a:r>
          </a:p>
        </p:txBody>
      </p:sp>
      <p:sp>
        <p:nvSpPr>
          <p:cNvPr id="12" name="Oval 11"/>
          <p:cNvSpPr/>
          <p:nvPr/>
        </p:nvSpPr>
        <p:spPr>
          <a:xfrm>
            <a:off x="3361840" y="1838592"/>
            <a:ext cx="1611059" cy="1427196"/>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0000"/>
                </a:solidFill>
              </a:rPr>
              <a:t>1 in 13</a:t>
            </a:r>
          </a:p>
          <a:p>
            <a:pPr algn="ctr"/>
            <a:r>
              <a:rPr lang="en-US" sz="2400" dirty="0">
                <a:solidFill>
                  <a:schemeClr val="bg1"/>
                </a:solidFill>
              </a:rPr>
              <a:t>Boys</a:t>
            </a:r>
          </a:p>
        </p:txBody>
      </p:sp>
      <p:sp>
        <p:nvSpPr>
          <p:cNvPr id="13" name="Oval 12"/>
          <p:cNvSpPr/>
          <p:nvPr/>
        </p:nvSpPr>
        <p:spPr>
          <a:xfrm>
            <a:off x="1993321" y="3038367"/>
            <a:ext cx="1485973" cy="144052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0000"/>
                </a:solidFill>
              </a:rPr>
              <a:t>$9B</a:t>
            </a:r>
            <a:endParaRPr lang="en-US" sz="2400" dirty="0">
              <a:solidFill>
                <a:schemeClr val="bg1"/>
              </a:solidFill>
            </a:endParaRPr>
          </a:p>
          <a:p>
            <a:pPr algn="ctr"/>
            <a:r>
              <a:rPr lang="en-US" sz="2400" dirty="0">
                <a:solidFill>
                  <a:schemeClr val="bg1"/>
                </a:solidFill>
              </a:rPr>
              <a:t>Impact</a:t>
            </a:r>
          </a:p>
        </p:txBody>
      </p:sp>
      <p:sp>
        <p:nvSpPr>
          <p:cNvPr id="14" name="Oval 13"/>
          <p:cNvSpPr/>
          <p:nvPr/>
        </p:nvSpPr>
        <p:spPr>
          <a:xfrm>
            <a:off x="751259" y="4448207"/>
            <a:ext cx="1942187" cy="1458867"/>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0000"/>
                </a:solidFill>
              </a:rPr>
              <a:t>91%</a:t>
            </a:r>
          </a:p>
          <a:p>
            <a:pPr algn="ctr"/>
            <a:r>
              <a:rPr lang="en-US" sz="2400" dirty="0">
                <a:solidFill>
                  <a:schemeClr val="tx1"/>
                </a:solidFill>
              </a:rPr>
              <a:t>Known</a:t>
            </a:r>
          </a:p>
        </p:txBody>
      </p:sp>
      <p:sp>
        <p:nvSpPr>
          <p:cNvPr id="15" name="Oval 14"/>
          <p:cNvSpPr/>
          <p:nvPr/>
        </p:nvSpPr>
        <p:spPr>
          <a:xfrm>
            <a:off x="2995461" y="4123348"/>
            <a:ext cx="1977438" cy="145886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000000"/>
                </a:solidFill>
              </a:rPr>
              <a:t>7x</a:t>
            </a:r>
          </a:p>
          <a:p>
            <a:pPr algn="ctr"/>
            <a:r>
              <a:rPr lang="en-US" sz="2400" dirty="0">
                <a:solidFill>
                  <a:schemeClr val="tx1"/>
                </a:solidFill>
              </a:rPr>
              <a:t>Disabilities</a:t>
            </a:r>
          </a:p>
        </p:txBody>
      </p:sp>
    </p:spTree>
    <p:extLst>
      <p:ext uri="{BB962C8B-B14F-4D97-AF65-F5344CB8AC3E}">
        <p14:creationId xmlns:p14="http://schemas.microsoft.com/office/powerpoint/2010/main" val="421475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99095" y="1988527"/>
            <a:ext cx="3002145" cy="2418092"/>
          </a:xfrm>
          <a:prstGeom prst="rect">
            <a:avLst/>
          </a:prstGeom>
        </p:spPr>
      </p:pic>
      <p:pic>
        <p:nvPicPr>
          <p:cNvPr id="6" name="Picture 5"/>
          <p:cNvPicPr>
            <a:picLocks noChangeAspect="1"/>
          </p:cNvPicPr>
          <p:nvPr/>
        </p:nvPicPr>
        <p:blipFill>
          <a:blip r:embed="rId4"/>
          <a:stretch>
            <a:fillRect/>
          </a:stretch>
        </p:blipFill>
        <p:spPr>
          <a:xfrm>
            <a:off x="281184" y="1983207"/>
            <a:ext cx="5617910" cy="2423412"/>
          </a:xfrm>
          <a:prstGeom prst="rect">
            <a:avLst/>
          </a:prstGeom>
        </p:spPr>
      </p:pic>
      <p:sp>
        <p:nvSpPr>
          <p:cNvPr id="4" name="Oval 3"/>
          <p:cNvSpPr/>
          <p:nvPr/>
        </p:nvSpPr>
        <p:spPr>
          <a:xfrm>
            <a:off x="281184" y="1983208"/>
            <a:ext cx="1637423" cy="102124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06194" y="3597728"/>
            <a:ext cx="2288720" cy="7211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08805" y="241366"/>
            <a:ext cx="6065992" cy="828027"/>
          </a:xfrm>
        </p:spPr>
        <p:txBody>
          <a:bodyPr/>
          <a:lstStyle/>
          <a:p>
            <a:r>
              <a:rPr lang="en-US" sz="3200" dirty="0"/>
              <a:t>Overview of SAM</a:t>
            </a:r>
          </a:p>
        </p:txBody>
      </p:sp>
    </p:spTree>
    <p:extLst>
      <p:ext uri="{BB962C8B-B14F-4D97-AF65-F5344CB8AC3E}">
        <p14:creationId xmlns:p14="http://schemas.microsoft.com/office/powerpoint/2010/main" val="37782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4709" y="1119323"/>
            <a:ext cx="8499194" cy="4514033"/>
          </a:xfrm>
          <a:prstGeom prst="rect">
            <a:avLst/>
          </a:prstGeom>
        </p:spPr>
      </p:pic>
      <p:sp>
        <p:nvSpPr>
          <p:cNvPr id="6" name="Oval 5"/>
          <p:cNvSpPr/>
          <p:nvPr/>
        </p:nvSpPr>
        <p:spPr>
          <a:xfrm>
            <a:off x="3497581" y="4297680"/>
            <a:ext cx="857249" cy="56170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269230" y="4301490"/>
            <a:ext cx="2207032" cy="56170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08805" y="241366"/>
            <a:ext cx="6065992" cy="828027"/>
          </a:xfrm>
        </p:spPr>
        <p:txBody>
          <a:bodyPr/>
          <a:lstStyle/>
          <a:p>
            <a:r>
              <a:rPr lang="en-US" sz="3200" dirty="0"/>
              <a:t>Overview of SAM</a:t>
            </a:r>
          </a:p>
        </p:txBody>
      </p:sp>
    </p:spTree>
    <p:extLst>
      <p:ext uri="{BB962C8B-B14F-4D97-AF65-F5344CB8AC3E}">
        <p14:creationId xmlns:p14="http://schemas.microsoft.com/office/powerpoint/2010/main" val="149551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749" y="1054427"/>
            <a:ext cx="8567341" cy="4811794"/>
          </a:xfrm>
          <a:prstGeom prst="rect">
            <a:avLst/>
          </a:prstGeom>
        </p:spPr>
      </p:pic>
      <p:sp>
        <p:nvSpPr>
          <p:cNvPr id="2" name="Oval 1"/>
          <p:cNvSpPr/>
          <p:nvPr/>
        </p:nvSpPr>
        <p:spPr>
          <a:xfrm>
            <a:off x="4947559" y="4661806"/>
            <a:ext cx="2310493" cy="73478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308805" y="241366"/>
            <a:ext cx="6065992" cy="828027"/>
          </a:xfrm>
        </p:spPr>
        <p:txBody>
          <a:bodyPr/>
          <a:lstStyle/>
          <a:p>
            <a:r>
              <a:rPr lang="en-US" sz="3200" dirty="0"/>
              <a:t>Overview of SAM</a:t>
            </a:r>
          </a:p>
        </p:txBody>
      </p:sp>
    </p:spTree>
    <p:extLst>
      <p:ext uri="{BB962C8B-B14F-4D97-AF65-F5344CB8AC3E}">
        <p14:creationId xmlns:p14="http://schemas.microsoft.com/office/powerpoint/2010/main" val="36203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6572" y="1219745"/>
            <a:ext cx="6184219" cy="3547431"/>
          </a:xfrm>
          <a:prstGeom prst="rect">
            <a:avLst/>
          </a:prstGeom>
        </p:spPr>
      </p:pic>
      <p:pic>
        <p:nvPicPr>
          <p:cNvPr id="3" name="Picture 2"/>
          <p:cNvPicPr>
            <a:picLocks noChangeAspect="1"/>
          </p:cNvPicPr>
          <p:nvPr/>
        </p:nvPicPr>
        <p:blipFill>
          <a:blip r:embed="rId4"/>
          <a:stretch>
            <a:fillRect/>
          </a:stretch>
        </p:blipFill>
        <p:spPr>
          <a:xfrm>
            <a:off x="6226442" y="3448791"/>
            <a:ext cx="2460354" cy="1642428"/>
          </a:xfrm>
          <a:prstGeom prst="rect">
            <a:avLst/>
          </a:prstGeom>
        </p:spPr>
      </p:pic>
      <p:sp>
        <p:nvSpPr>
          <p:cNvPr id="4" name="Title 1"/>
          <p:cNvSpPr>
            <a:spLocks noGrp="1"/>
          </p:cNvSpPr>
          <p:nvPr>
            <p:ph type="title"/>
          </p:nvPr>
        </p:nvSpPr>
        <p:spPr>
          <a:xfrm>
            <a:off x="334808" y="282024"/>
            <a:ext cx="7886700" cy="828027"/>
          </a:xfrm>
        </p:spPr>
        <p:txBody>
          <a:bodyPr/>
          <a:lstStyle/>
          <a:p>
            <a:r>
              <a:rPr lang="en-US" sz="3600" dirty="0"/>
              <a:t>“It Won’t Happen Here…”</a:t>
            </a:r>
            <a:endParaRPr lang="en-US" sz="3200" dirty="0"/>
          </a:p>
        </p:txBody>
      </p:sp>
    </p:spTree>
    <p:extLst>
      <p:ext uri="{BB962C8B-B14F-4D97-AF65-F5344CB8AC3E}">
        <p14:creationId xmlns:p14="http://schemas.microsoft.com/office/powerpoint/2010/main" val="211251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947806" y="2743203"/>
            <a:ext cx="2015503" cy="1232807"/>
          </a:xfrm>
        </p:spPr>
        <p:txBody>
          <a:bodyPr>
            <a:normAutofit fontScale="77500" lnSpcReduction="20000"/>
          </a:bodyPr>
          <a:lstStyle/>
          <a:p>
            <a:pPr marL="0" indent="0" algn="ctr">
              <a:buNone/>
            </a:pPr>
            <a:r>
              <a:rPr lang="en-US" b="1" dirty="0"/>
              <a:t>High $$ Verdicts and Settlements</a:t>
            </a:r>
          </a:p>
          <a:p>
            <a:pPr marL="0" indent="0" algn="ctr">
              <a:buNone/>
            </a:pPr>
            <a:r>
              <a:rPr lang="en-US" b="1" dirty="0"/>
              <a:t>California Cases</a:t>
            </a:r>
          </a:p>
        </p:txBody>
      </p:sp>
      <p:pic>
        <p:nvPicPr>
          <p:cNvPr id="5" name="Picture 4"/>
          <p:cNvPicPr>
            <a:picLocks noChangeAspect="1"/>
          </p:cNvPicPr>
          <p:nvPr/>
        </p:nvPicPr>
        <p:blipFill>
          <a:blip r:embed="rId3"/>
          <a:stretch>
            <a:fillRect/>
          </a:stretch>
        </p:blipFill>
        <p:spPr>
          <a:xfrm>
            <a:off x="6901" y="215971"/>
            <a:ext cx="6940905" cy="5054464"/>
          </a:xfrm>
          <a:prstGeom prst="rect">
            <a:avLst/>
          </a:prstGeom>
        </p:spPr>
      </p:pic>
    </p:spTree>
    <p:extLst>
      <p:ext uri="{BB962C8B-B14F-4D97-AF65-F5344CB8AC3E}">
        <p14:creationId xmlns:p14="http://schemas.microsoft.com/office/powerpoint/2010/main" val="3877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0" indent="0">
              <a:buNone/>
            </a:pPr>
            <a:r>
              <a:rPr lang="en-US" dirty="0"/>
              <a:t> </a:t>
            </a:r>
          </a:p>
          <a:p>
            <a:endParaRPr lang="en-US" dirty="0"/>
          </a:p>
        </p:txBody>
      </p:sp>
      <p:sp>
        <p:nvSpPr>
          <p:cNvPr id="8" name="Title 1"/>
          <p:cNvSpPr>
            <a:spLocks noGrp="1"/>
          </p:cNvSpPr>
          <p:nvPr>
            <p:ph type="title"/>
          </p:nvPr>
        </p:nvSpPr>
        <p:spPr>
          <a:xfrm>
            <a:off x="334808" y="282024"/>
            <a:ext cx="7886700" cy="828027"/>
          </a:xfrm>
        </p:spPr>
        <p:txBody>
          <a:bodyPr/>
          <a:lstStyle/>
          <a:p>
            <a:r>
              <a:rPr lang="en-US" sz="3600" dirty="0"/>
              <a:t>Long-Term Consequences</a:t>
            </a:r>
            <a:endParaRPr lang="en-US" sz="3200" dirty="0"/>
          </a:p>
        </p:txBody>
      </p:sp>
      <p:sp>
        <p:nvSpPr>
          <p:cNvPr id="17" name="Content Placeholder 2"/>
          <p:cNvSpPr txBox="1">
            <a:spLocks/>
          </p:cNvSpPr>
          <p:nvPr/>
        </p:nvSpPr>
        <p:spPr>
          <a:xfrm>
            <a:off x="334808" y="1208546"/>
            <a:ext cx="7992909" cy="1367362"/>
          </a:xfrm>
          <a:prstGeom prst="rect">
            <a:avLst/>
          </a:prstGeom>
        </p:spPr>
        <p:txBody>
          <a:bodyPr/>
          <a:lst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Experiencing child sexual abuse can affect how a person thinks, acts, and feels over a lifetime. This can result in short- and long-term physical, mental, and behavioral health consequences.  </a:t>
            </a:r>
          </a:p>
        </p:txBody>
      </p:sp>
      <p:sp>
        <p:nvSpPr>
          <p:cNvPr id="19" name="Content Placeholder 3"/>
          <p:cNvSpPr txBox="1">
            <a:spLocks/>
          </p:cNvSpPr>
          <p:nvPr/>
        </p:nvSpPr>
        <p:spPr>
          <a:xfrm>
            <a:off x="4992897" y="2409051"/>
            <a:ext cx="4160308" cy="2533110"/>
          </a:xfrm>
          <a:prstGeom prst="rect">
            <a:avLst/>
          </a:prstGeom>
        </p:spPr>
        <p:txBody>
          <a:bodyPr vert="horz" lIns="68580" tIns="34290" rIns="68580" bIns="34290" rtlCol="0">
            <a:noAutofit/>
          </a:bodyPr>
          <a:lstStyle>
            <a:lvl1pPr marL="0" indent="0" algn="l" defTabSz="457200" rtl="0" eaLnBrk="1" latinLnBrk="0" hangingPunct="1">
              <a:spcBef>
                <a:spcPts val="0"/>
              </a:spcBef>
              <a:spcAft>
                <a:spcPts val="900"/>
              </a:spcAft>
              <a:buClr>
                <a:schemeClr val="accent2"/>
              </a:buClr>
              <a:buFont typeface="Arial"/>
              <a:buNone/>
              <a:defRPr sz="1800" b="1" kern="1200">
                <a:solidFill>
                  <a:schemeClr val="accent2"/>
                </a:solidFill>
                <a:latin typeface="+mj-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solidFill>
                  <a:schemeClr val="tx1"/>
                </a:solidFill>
              </a:rPr>
              <a:t>Examples of behavioral consequences:</a:t>
            </a:r>
          </a:p>
          <a:p>
            <a:pPr marL="214313" indent="-214313">
              <a:spcAft>
                <a:spcPts val="450"/>
              </a:spcAft>
              <a:buFont typeface="Arial" panose="020B0604020202020204" pitchFamily="34" charset="0"/>
              <a:buChar char="•"/>
            </a:pPr>
            <a:r>
              <a:rPr lang="en-US" sz="1600" dirty="0">
                <a:solidFill>
                  <a:srgbClr val="FF0000"/>
                </a:solidFill>
              </a:rPr>
              <a:t>Substance use/misuse</a:t>
            </a:r>
            <a:r>
              <a:rPr lang="en-US" sz="1600" b="0" dirty="0">
                <a:solidFill>
                  <a:schemeClr val="tx1"/>
                </a:solidFill>
              </a:rPr>
              <a:t>, including opioid misuse</a:t>
            </a:r>
          </a:p>
          <a:p>
            <a:pPr marL="214313" indent="-214313">
              <a:spcAft>
                <a:spcPts val="450"/>
              </a:spcAft>
              <a:buFont typeface="Arial" panose="020B0604020202020204" pitchFamily="34" charset="0"/>
              <a:buChar char="•"/>
            </a:pPr>
            <a:r>
              <a:rPr lang="en-US" sz="1600" b="0" dirty="0">
                <a:solidFill>
                  <a:schemeClr val="tx1"/>
                </a:solidFill>
              </a:rPr>
              <a:t>Risky sexual behaviors, meaning sex with multiple partners or behaviors that could result in pregnancy or STIs</a:t>
            </a:r>
          </a:p>
          <a:p>
            <a:pPr marL="214313" indent="-214313">
              <a:spcAft>
                <a:spcPts val="450"/>
              </a:spcAft>
              <a:buFont typeface="Arial" panose="020B0604020202020204" pitchFamily="34" charset="0"/>
              <a:buChar char="•"/>
            </a:pPr>
            <a:r>
              <a:rPr lang="en-US" sz="1600" b="0" dirty="0">
                <a:solidFill>
                  <a:schemeClr val="tx1"/>
                </a:solidFill>
              </a:rPr>
              <a:t>Increased risk for perpetration of </a:t>
            </a:r>
            <a:r>
              <a:rPr lang="en-US" sz="1600" dirty="0">
                <a:solidFill>
                  <a:srgbClr val="FF0000"/>
                </a:solidFill>
              </a:rPr>
              <a:t>sexual violence</a:t>
            </a:r>
          </a:p>
          <a:p>
            <a:pPr marL="214313" indent="-214313">
              <a:buFont typeface="Arial" panose="020B0604020202020204" pitchFamily="34" charset="0"/>
              <a:buChar char="•"/>
            </a:pPr>
            <a:r>
              <a:rPr lang="en-US" sz="1600" b="0" dirty="0">
                <a:solidFill>
                  <a:schemeClr val="tx1"/>
                </a:solidFill>
              </a:rPr>
              <a:t>Increased risk for </a:t>
            </a:r>
            <a:r>
              <a:rPr lang="en-US" sz="1600" dirty="0">
                <a:solidFill>
                  <a:srgbClr val="FF0000"/>
                </a:solidFill>
              </a:rPr>
              <a:t>suicide or suicide attempts</a:t>
            </a:r>
          </a:p>
          <a:p>
            <a:endParaRPr lang="en-US" sz="1600" dirty="0"/>
          </a:p>
        </p:txBody>
      </p:sp>
      <p:sp>
        <p:nvSpPr>
          <p:cNvPr id="20" name="Content Placeholder 2"/>
          <p:cNvSpPr txBox="1">
            <a:spLocks/>
          </p:cNvSpPr>
          <p:nvPr/>
        </p:nvSpPr>
        <p:spPr>
          <a:xfrm>
            <a:off x="377190" y="2400865"/>
            <a:ext cx="4155905" cy="2892469"/>
          </a:xfrm>
          <a:prstGeom prst="rect">
            <a:avLst/>
          </a:prstGeom>
        </p:spPr>
        <p:txBody>
          <a:bodyPr vert="horz" lIns="68580" tIns="34290" rIns="68580" bIns="34290" rtlCol="0">
            <a:noAutofit/>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2000" kern="1200">
                <a:solidFill>
                  <a:schemeClr val="tx2"/>
                </a:solidFill>
                <a:latin typeface="+mn-lt"/>
                <a:ea typeface="+mn-ea"/>
                <a:cs typeface="Times New Roman"/>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800" kern="1200">
                <a:solidFill>
                  <a:schemeClr val="tx2"/>
                </a:solidFill>
                <a:latin typeface="+mn-lt"/>
                <a:ea typeface="+mn-ea"/>
                <a:cs typeface="Times New Roman"/>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kern="1200">
                <a:solidFill>
                  <a:schemeClr val="tx2"/>
                </a:solidFill>
                <a:latin typeface="+mn-lt"/>
                <a:ea typeface="+mn-ea"/>
                <a:cs typeface="Times New Roman"/>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lang="en-US" sz="1300" kern="1200">
                <a:solidFill>
                  <a:schemeClr val="tx2"/>
                </a:solidFill>
                <a:latin typeface="+mn-lt"/>
                <a:ea typeface="+mn-ea"/>
                <a:cs typeface="Times New Roman"/>
              </a:defRPr>
            </a:lvl4pPr>
            <a:lvl5pPr marL="1143000" marR="0" indent="-223838" algn="l" defTabSz="457200"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Examples of physical health consequences:</a:t>
            </a:r>
          </a:p>
          <a:p>
            <a:pPr>
              <a:spcAft>
                <a:spcPts val="450"/>
              </a:spcAft>
            </a:pPr>
            <a:r>
              <a:rPr lang="en-US" sz="1600" dirty="0"/>
              <a:t>Sexually transmitted infections (STIs)</a:t>
            </a:r>
          </a:p>
          <a:p>
            <a:pPr>
              <a:spcAft>
                <a:spcPts val="450"/>
              </a:spcAft>
            </a:pPr>
            <a:r>
              <a:rPr lang="en-US" sz="1600" dirty="0"/>
              <a:t>Physical injuries</a:t>
            </a:r>
          </a:p>
          <a:p>
            <a:r>
              <a:rPr lang="en-US" sz="1600" b="1" dirty="0">
                <a:solidFill>
                  <a:srgbClr val="FF0000"/>
                </a:solidFill>
              </a:rPr>
              <a:t>Chronic conditions later in life</a:t>
            </a:r>
            <a:r>
              <a:rPr lang="en-US" sz="1600" dirty="0"/>
              <a:t>, such as heart disease, obesity, and cancer</a:t>
            </a:r>
          </a:p>
          <a:p>
            <a:pPr marL="0" indent="0">
              <a:buNone/>
            </a:pPr>
            <a:r>
              <a:rPr lang="en-US" sz="1800" dirty="0"/>
              <a:t>Examples of </a:t>
            </a:r>
            <a:r>
              <a:rPr lang="en-US" sz="1800" b="1" dirty="0">
                <a:solidFill>
                  <a:srgbClr val="FF0000"/>
                </a:solidFill>
              </a:rPr>
              <a:t>mental health consequences</a:t>
            </a:r>
            <a:r>
              <a:rPr lang="en-US" sz="1800" dirty="0"/>
              <a:t>:</a:t>
            </a:r>
          </a:p>
          <a:p>
            <a:pPr>
              <a:spcAft>
                <a:spcPts val="450"/>
              </a:spcAft>
            </a:pPr>
            <a:r>
              <a:rPr lang="en-US" sz="1600" b="1" dirty="0">
                <a:solidFill>
                  <a:srgbClr val="FF0000"/>
                </a:solidFill>
              </a:rPr>
              <a:t>Depression</a:t>
            </a:r>
          </a:p>
          <a:p>
            <a:r>
              <a:rPr lang="en-US" sz="1600" dirty="0"/>
              <a:t>Post-traumatic stress disorder (PTSD) symptoms</a:t>
            </a:r>
          </a:p>
        </p:txBody>
      </p:sp>
      <p:sp>
        <p:nvSpPr>
          <p:cNvPr id="7" name="Text Placeholder 5"/>
          <p:cNvSpPr txBox="1">
            <a:spLocks/>
          </p:cNvSpPr>
          <p:nvPr/>
        </p:nvSpPr>
        <p:spPr>
          <a:xfrm>
            <a:off x="334808" y="5393024"/>
            <a:ext cx="6277397" cy="775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hlinkClick r:id="rId3"/>
              </a:rPr>
              <a:t>Fast Facts: Preventing Child Sexual Abuse |Violence </a:t>
            </a:r>
            <a:r>
              <a:rPr lang="en-US" sz="2100" dirty="0" err="1">
                <a:hlinkClick r:id="rId3"/>
              </a:rPr>
              <a:t>Prevention|Injury</a:t>
            </a:r>
            <a:r>
              <a:rPr lang="en-US" sz="2100" dirty="0">
                <a:hlinkClick r:id="rId3"/>
              </a:rPr>
              <a:t> </a:t>
            </a:r>
            <a:r>
              <a:rPr lang="en-US" sz="2100" dirty="0" err="1">
                <a:hlinkClick r:id="rId3"/>
              </a:rPr>
              <a:t>Center|CDC</a:t>
            </a:r>
            <a:endParaRPr lang="en-US" sz="2100" dirty="0"/>
          </a:p>
        </p:txBody>
      </p:sp>
    </p:spTree>
    <p:extLst>
      <p:ext uri="{BB962C8B-B14F-4D97-AF65-F5344CB8AC3E}">
        <p14:creationId xmlns:p14="http://schemas.microsoft.com/office/powerpoint/2010/main" val="282172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2" y="285751"/>
            <a:ext cx="7135586" cy="1209948"/>
          </a:xfrm>
        </p:spPr>
        <p:txBody>
          <a:bodyPr/>
          <a:lstStyle/>
          <a:p>
            <a:r>
              <a:rPr lang="en-US" sz="3600" dirty="0"/>
              <a:t>Transforming the Trend: </a:t>
            </a:r>
            <a:br>
              <a:rPr lang="en-US" sz="3600" dirty="0"/>
            </a:br>
            <a:r>
              <a:rPr lang="en-US" sz="3600" dirty="0"/>
              <a:t>SAM Symposium</a:t>
            </a:r>
          </a:p>
        </p:txBody>
      </p:sp>
      <p:sp>
        <p:nvSpPr>
          <p:cNvPr id="3" name="Text Placeholder 2"/>
          <p:cNvSpPr>
            <a:spLocks noGrp="1"/>
          </p:cNvSpPr>
          <p:nvPr>
            <p:ph type="body" sz="quarter" idx="14"/>
          </p:nvPr>
        </p:nvSpPr>
        <p:spPr>
          <a:xfrm>
            <a:off x="228600" y="2217432"/>
            <a:ext cx="8677561" cy="4023347"/>
          </a:xfrm>
        </p:spPr>
        <p:txBody>
          <a:bodyPr>
            <a:normAutofit/>
          </a:bodyPr>
          <a:lstStyle/>
          <a:p>
            <a:pPr>
              <a:buFont typeface="Arial" panose="020B0604020202020204" pitchFamily="34" charset="0"/>
              <a:buChar char="•"/>
            </a:pPr>
            <a:r>
              <a:rPr lang="en-US" sz="2400" dirty="0"/>
              <a:t>K-12 schools &amp; school pools, youth-serving nonprofits, higher education</a:t>
            </a:r>
          </a:p>
          <a:p>
            <a:pPr>
              <a:buFont typeface="Arial" panose="020B0604020202020204" pitchFamily="34" charset="0"/>
              <a:buChar char="•"/>
            </a:pPr>
            <a:r>
              <a:rPr lang="en-US" sz="2400" dirty="0"/>
              <a:t>Keynote speakers, panel discussion, cohort work</a:t>
            </a:r>
          </a:p>
          <a:p>
            <a:pPr>
              <a:buFont typeface="Arial" panose="020B0604020202020204" pitchFamily="34" charset="0"/>
              <a:buChar char="•"/>
            </a:pPr>
            <a:r>
              <a:rPr lang="en-US" sz="2400" dirty="0"/>
              <a:t>Key findings</a:t>
            </a:r>
          </a:p>
          <a:p>
            <a:pPr>
              <a:buFont typeface="Arial" panose="020B0604020202020204" pitchFamily="34" charset="0"/>
              <a:buChar char="•"/>
            </a:pPr>
            <a:r>
              <a:rPr lang="en-US" sz="2400" dirty="0"/>
              <a:t>Post-symposium actions:</a:t>
            </a:r>
          </a:p>
          <a:p>
            <a:pPr lvl="1">
              <a:buFont typeface="Arial" panose="020B0604020202020204" pitchFamily="34" charset="0"/>
              <a:buChar char="•"/>
            </a:pPr>
            <a:r>
              <a:rPr lang="en-US" sz="2000" dirty="0"/>
              <a:t>Symposium Report</a:t>
            </a:r>
          </a:p>
          <a:p>
            <a:pPr lvl="1">
              <a:spcAft>
                <a:spcPts val="600"/>
              </a:spcAft>
              <a:buFont typeface="Arial" panose="020B0604020202020204" pitchFamily="34" charset="0"/>
              <a:buChar char="•"/>
            </a:pPr>
            <a:r>
              <a:rPr lang="en-US" sz="2000" dirty="0"/>
              <a:t>Strategic Action Plan and ongoing work:</a:t>
            </a:r>
          </a:p>
          <a:p>
            <a:pPr lvl="2">
              <a:buFont typeface="Arial" panose="020B0604020202020204" pitchFamily="34" charset="0"/>
              <a:buChar char="•"/>
            </a:pPr>
            <a:r>
              <a:rPr lang="en-US" sz="1800" dirty="0"/>
              <a:t>Resources</a:t>
            </a:r>
          </a:p>
          <a:p>
            <a:pPr lvl="2">
              <a:buFont typeface="Arial" panose="020B0604020202020204" pitchFamily="34" charset="0"/>
              <a:buChar char="•"/>
            </a:pPr>
            <a:r>
              <a:rPr lang="en-US" sz="1800" dirty="0"/>
              <a:t>Awareness and Support</a:t>
            </a:r>
          </a:p>
          <a:p>
            <a:pPr lvl="2">
              <a:buFont typeface="Arial" panose="020B0604020202020204" pitchFamily="34" charset="0"/>
              <a:buChar char="•"/>
            </a:pPr>
            <a:r>
              <a:rPr lang="en-US" sz="1800" dirty="0"/>
              <a:t>Data</a:t>
            </a:r>
          </a:p>
        </p:txBody>
      </p:sp>
      <p:sp>
        <p:nvSpPr>
          <p:cNvPr id="7" name="Rectangle 6"/>
          <p:cNvSpPr/>
          <p:nvPr/>
        </p:nvSpPr>
        <p:spPr>
          <a:xfrm>
            <a:off x="253092" y="1536365"/>
            <a:ext cx="8139793" cy="400110"/>
          </a:xfrm>
          <a:prstGeom prst="rect">
            <a:avLst/>
          </a:prstGeom>
        </p:spPr>
        <p:txBody>
          <a:bodyPr wrap="square">
            <a:spAutoFit/>
          </a:bodyPr>
          <a:lstStyle/>
          <a:p>
            <a:r>
              <a:rPr lang="en-US" sz="2000" dirty="0">
                <a:hlinkClick r:id="rId3"/>
              </a:rPr>
              <a:t>https://www.ajg.com/us/transforming-the-trend-symposium-resources/</a:t>
            </a:r>
            <a:r>
              <a:rPr lang="en-US" sz="2000" dirty="0"/>
              <a:t> </a:t>
            </a:r>
          </a:p>
        </p:txBody>
      </p:sp>
    </p:spTree>
    <p:extLst>
      <p:ext uri="{BB962C8B-B14F-4D97-AF65-F5344CB8AC3E}">
        <p14:creationId xmlns:p14="http://schemas.microsoft.com/office/powerpoint/2010/main" val="4187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and Context</a:t>
            </a:r>
          </a:p>
        </p:txBody>
      </p:sp>
      <p:sp>
        <p:nvSpPr>
          <p:cNvPr id="3" name="Content Placeholder 2"/>
          <p:cNvSpPr>
            <a:spLocks noGrp="1"/>
          </p:cNvSpPr>
          <p:nvPr>
            <p:ph idx="1"/>
          </p:nvPr>
        </p:nvSpPr>
        <p:spPr>
          <a:xfrm>
            <a:off x="684071" y="1317626"/>
            <a:ext cx="3629314" cy="3402232"/>
          </a:xfrm>
        </p:spPr>
        <p:txBody>
          <a:bodyPr/>
          <a:lstStyle/>
          <a:p>
            <a:pPr marL="0" indent="0">
              <a:buNone/>
            </a:pPr>
            <a:r>
              <a:rPr lang="en-US" dirty="0"/>
              <a:t>Higher Education</a:t>
            </a:r>
          </a:p>
          <a:p>
            <a:r>
              <a:rPr lang="en-US" sz="2400" dirty="0"/>
              <a:t>Young adults </a:t>
            </a:r>
            <a:r>
              <a:rPr lang="en-US" sz="2400" b="1" dirty="0"/>
              <a:t>and youth</a:t>
            </a:r>
            <a:endParaRPr lang="en-US" sz="2400" dirty="0"/>
          </a:p>
          <a:p>
            <a:r>
              <a:rPr lang="en-US" sz="2400" dirty="0"/>
              <a:t>Lots of variations – public/private, 2/4-year, research, religious</a:t>
            </a:r>
          </a:p>
          <a:p>
            <a:pPr marL="0" indent="0">
              <a:buNone/>
            </a:pPr>
            <a:endParaRPr lang="en-US" sz="2400" dirty="0"/>
          </a:p>
        </p:txBody>
      </p:sp>
      <p:sp>
        <p:nvSpPr>
          <p:cNvPr id="4" name="Content Placeholder 2"/>
          <p:cNvSpPr txBox="1">
            <a:spLocks/>
          </p:cNvSpPr>
          <p:nvPr/>
        </p:nvSpPr>
        <p:spPr>
          <a:xfrm>
            <a:off x="4641272" y="1317626"/>
            <a:ext cx="3629314" cy="342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K-12 Education</a:t>
            </a:r>
          </a:p>
          <a:p>
            <a:r>
              <a:rPr lang="en-US" sz="2400" dirty="0"/>
              <a:t>All grades through 12</a:t>
            </a:r>
          </a:p>
          <a:p>
            <a:r>
              <a:rPr lang="en-US" sz="2400" dirty="0"/>
              <a:t>Public, charter – created by state law</a:t>
            </a:r>
          </a:p>
          <a:p>
            <a:r>
              <a:rPr lang="en-US" sz="2400" dirty="0"/>
              <a:t>Private, independent – affiliated with an organization or specific mission</a:t>
            </a:r>
          </a:p>
        </p:txBody>
      </p:sp>
      <p:sp>
        <p:nvSpPr>
          <p:cNvPr id="5" name="TextBox 4"/>
          <p:cNvSpPr txBox="1"/>
          <p:nvPr/>
        </p:nvSpPr>
        <p:spPr>
          <a:xfrm>
            <a:off x="1757517" y="4904661"/>
            <a:ext cx="5277983" cy="523220"/>
          </a:xfrm>
          <a:prstGeom prst="rect">
            <a:avLst/>
          </a:prstGeom>
          <a:noFill/>
        </p:spPr>
        <p:txBody>
          <a:bodyPr wrap="none" rtlCol="0">
            <a:spAutoFit/>
          </a:bodyPr>
          <a:lstStyle/>
          <a:p>
            <a:pPr algn="ctr"/>
            <a:r>
              <a:rPr lang="en-US" sz="2800" dirty="0">
                <a:solidFill>
                  <a:srgbClr val="FF0000"/>
                </a:solidFill>
              </a:rPr>
              <a:t>What’s the mission of your school?</a:t>
            </a:r>
          </a:p>
        </p:txBody>
      </p:sp>
    </p:spTree>
    <p:extLst>
      <p:ext uri="{BB962C8B-B14F-4D97-AF65-F5344CB8AC3E}">
        <p14:creationId xmlns:p14="http://schemas.microsoft.com/office/powerpoint/2010/main" val="259952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79"/>
            <a:ext cx="5943600" cy="1106713"/>
          </a:xfrm>
        </p:spPr>
        <p:txBody>
          <a:bodyPr/>
          <a:lstStyle/>
          <a:p>
            <a:r>
              <a:rPr lang="en-US" sz="3600" dirty="0"/>
              <a:t>Transforming the Trend: Sam Symposium</a:t>
            </a:r>
          </a:p>
        </p:txBody>
      </p:sp>
      <p:sp>
        <p:nvSpPr>
          <p:cNvPr id="4" name="Text Placeholder 3"/>
          <p:cNvSpPr>
            <a:spLocks noGrp="1"/>
          </p:cNvSpPr>
          <p:nvPr>
            <p:ph type="body" sz="quarter" idx="13"/>
          </p:nvPr>
        </p:nvSpPr>
        <p:spPr>
          <a:xfrm>
            <a:off x="228600" y="1309140"/>
            <a:ext cx="8677561" cy="308610"/>
          </a:xfrm>
        </p:spPr>
        <p:txBody>
          <a:bodyPr/>
          <a:lstStyle/>
          <a:p>
            <a:r>
              <a:rPr lang="en-US" sz="2400" dirty="0"/>
              <a:t>Key Findings</a:t>
            </a:r>
          </a:p>
        </p:txBody>
      </p:sp>
      <p:sp>
        <p:nvSpPr>
          <p:cNvPr id="5" name="Content Placeholder 2"/>
          <p:cNvSpPr>
            <a:spLocks noGrp="1"/>
          </p:cNvSpPr>
          <p:nvPr>
            <p:ph type="body" sz="quarter" idx="14"/>
          </p:nvPr>
        </p:nvSpPr>
        <p:spPr>
          <a:xfrm>
            <a:off x="228599" y="1859623"/>
            <a:ext cx="6926581" cy="713559"/>
          </a:xfrm>
        </p:spPr>
        <p:txBody>
          <a:bodyPr>
            <a:normAutofit lnSpcReduction="10000"/>
          </a:bodyPr>
          <a:lstStyle/>
          <a:p>
            <a:pPr>
              <a:buFont typeface="+mj-lt"/>
              <a:buAutoNum type="arabicPeriod"/>
            </a:pPr>
            <a:r>
              <a:rPr lang="en-US" sz="2400" dirty="0"/>
              <a:t>We need to raise awareness among leaders; we lack a sense of urgency</a:t>
            </a:r>
          </a:p>
          <a:p>
            <a:pPr>
              <a:buFont typeface="Arial" panose="020B0604020202020204" pitchFamily="34" charset="0"/>
              <a:buChar char="•"/>
            </a:pPr>
            <a:endParaRPr lang="en-US" dirty="0"/>
          </a:p>
          <a:p>
            <a:endParaRPr lang="en-US" dirty="0"/>
          </a:p>
        </p:txBody>
      </p:sp>
      <p:sp>
        <p:nvSpPr>
          <p:cNvPr id="3" name="TextBox 2"/>
          <p:cNvSpPr txBox="1"/>
          <p:nvPr/>
        </p:nvSpPr>
        <p:spPr>
          <a:xfrm>
            <a:off x="569189" y="2590281"/>
            <a:ext cx="3657601" cy="3416320"/>
          </a:xfrm>
          <a:prstGeom prst="rect">
            <a:avLst/>
          </a:prstGeom>
          <a:noFill/>
        </p:spPr>
        <p:txBody>
          <a:bodyPr wrap="square" rtlCol="0">
            <a:spAutoFit/>
          </a:bodyPr>
          <a:lstStyle/>
          <a:p>
            <a:pPr>
              <a:spcAft>
                <a:spcPts val="600"/>
              </a:spcAft>
            </a:pPr>
            <a:r>
              <a:rPr lang="en-US" dirty="0"/>
              <a:t>“</a:t>
            </a:r>
            <a:r>
              <a:rPr lang="en-US" b="1" dirty="0"/>
              <a:t>Most instances of sexual misconduct are the result of a long-term process</a:t>
            </a:r>
            <a:r>
              <a:rPr lang="en-US" dirty="0"/>
              <a:t>, in which boundaries are breached gradually and lines of appropriate behavior are blurred.  What may begin as an expression of care and compassion for a child can devolve over time into boundary violations or abuse when there is a </a:t>
            </a:r>
            <a:r>
              <a:rPr lang="en-US" b="1" dirty="0"/>
              <a:t>lack of clear guidelines, effective training, appropriate coaching or corrective behavior.</a:t>
            </a:r>
            <a:r>
              <a:rPr lang="en-US" dirty="0"/>
              <a:t>”</a:t>
            </a:r>
          </a:p>
        </p:txBody>
      </p:sp>
      <p:sp>
        <p:nvSpPr>
          <p:cNvPr id="6" name="TextBox 5"/>
          <p:cNvSpPr txBox="1"/>
          <p:nvPr/>
        </p:nvSpPr>
        <p:spPr>
          <a:xfrm>
            <a:off x="4489620" y="2576402"/>
            <a:ext cx="4153711" cy="2939266"/>
          </a:xfrm>
          <a:prstGeom prst="rect">
            <a:avLst/>
          </a:prstGeom>
          <a:noFill/>
        </p:spPr>
        <p:txBody>
          <a:bodyPr wrap="square" rtlCol="0">
            <a:spAutoFit/>
          </a:bodyPr>
          <a:lstStyle/>
          <a:p>
            <a:pPr>
              <a:spcAft>
                <a:spcPts val="600"/>
              </a:spcAft>
            </a:pPr>
            <a:r>
              <a:rPr lang="en-US" dirty="0"/>
              <a:t>“</a:t>
            </a:r>
            <a:r>
              <a:rPr lang="en-US" b="1" dirty="0"/>
              <a:t>Leadership is tasked with making the right decisions, even when they are tough decisions. </a:t>
            </a:r>
            <a:r>
              <a:rPr lang="en-US" dirty="0"/>
              <a:t>Let’s make a conscious decision to respect the inherent value of our children and commit to training and prevention!  When presented with the data, it will be hard not to choose sexual abuse awareness.”  </a:t>
            </a:r>
          </a:p>
          <a:p>
            <a:r>
              <a:rPr lang="en-US" dirty="0"/>
              <a:t>Angela Crotty, Chief School Business Official, Midlothian School District, IL</a:t>
            </a:r>
          </a:p>
        </p:txBody>
      </p:sp>
      <p:sp>
        <p:nvSpPr>
          <p:cNvPr id="9" name="TextBox 8"/>
          <p:cNvSpPr txBox="1"/>
          <p:nvPr/>
        </p:nvSpPr>
        <p:spPr>
          <a:xfrm>
            <a:off x="346165" y="6257404"/>
            <a:ext cx="3332322" cy="800219"/>
          </a:xfrm>
          <a:prstGeom prst="rect">
            <a:avLst/>
          </a:prstGeom>
          <a:noFill/>
        </p:spPr>
        <p:txBody>
          <a:bodyPr wrap="none" rtlCol="0">
            <a:spAutoFit/>
          </a:bodyPr>
          <a:lstStyle/>
          <a:p>
            <a:r>
              <a:rPr lang="en-US" sz="1400" i="1" dirty="0"/>
              <a:t>Transforming the Trend Symposium Report</a:t>
            </a:r>
            <a:r>
              <a:rPr lang="en-US" sz="1400" dirty="0"/>
              <a:t>,</a:t>
            </a:r>
          </a:p>
          <a:p>
            <a:r>
              <a:rPr lang="en-US" sz="1400" dirty="0"/>
              <a:t>Gallagher, 2023</a:t>
            </a:r>
          </a:p>
          <a:p>
            <a:endParaRPr lang="en-US" dirty="0"/>
          </a:p>
        </p:txBody>
      </p:sp>
    </p:spTree>
    <p:extLst>
      <p:ext uri="{BB962C8B-B14F-4D97-AF65-F5344CB8AC3E}">
        <p14:creationId xmlns:p14="http://schemas.microsoft.com/office/powerpoint/2010/main" val="64939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46" y="-1"/>
            <a:ext cx="5943600" cy="1321409"/>
          </a:xfrm>
        </p:spPr>
        <p:txBody>
          <a:bodyPr/>
          <a:lstStyle/>
          <a:p>
            <a:r>
              <a:rPr lang="en-US" sz="3600" dirty="0"/>
              <a:t>Transforming the Trend: </a:t>
            </a:r>
            <a:br>
              <a:rPr lang="en-US" sz="3600" dirty="0"/>
            </a:br>
            <a:r>
              <a:rPr lang="en-US" sz="3600" dirty="0"/>
              <a:t>Sam Symposium</a:t>
            </a:r>
          </a:p>
        </p:txBody>
      </p:sp>
      <p:sp>
        <p:nvSpPr>
          <p:cNvPr id="4" name="Text Placeholder 3"/>
          <p:cNvSpPr>
            <a:spLocks noGrp="1"/>
          </p:cNvSpPr>
          <p:nvPr>
            <p:ph type="body" sz="quarter" idx="13"/>
          </p:nvPr>
        </p:nvSpPr>
        <p:spPr>
          <a:xfrm>
            <a:off x="229246" y="1321408"/>
            <a:ext cx="8677561" cy="308610"/>
          </a:xfrm>
        </p:spPr>
        <p:txBody>
          <a:bodyPr/>
          <a:lstStyle/>
          <a:p>
            <a:r>
              <a:rPr lang="en-US" sz="2400" dirty="0"/>
              <a:t>Key Findings</a:t>
            </a:r>
          </a:p>
        </p:txBody>
      </p:sp>
      <p:sp>
        <p:nvSpPr>
          <p:cNvPr id="5" name="Content Placeholder 2"/>
          <p:cNvSpPr>
            <a:spLocks noGrp="1"/>
          </p:cNvSpPr>
          <p:nvPr>
            <p:ph type="body" sz="quarter" idx="14"/>
          </p:nvPr>
        </p:nvSpPr>
        <p:spPr>
          <a:xfrm>
            <a:off x="229247" y="1825127"/>
            <a:ext cx="6903074" cy="817690"/>
          </a:xfrm>
        </p:spPr>
        <p:txBody>
          <a:bodyPr>
            <a:noAutofit/>
          </a:bodyPr>
          <a:lstStyle/>
          <a:p>
            <a:pPr>
              <a:buFont typeface="+mj-lt"/>
              <a:buAutoNum type="arabicPeriod"/>
            </a:pPr>
            <a:r>
              <a:rPr lang="en-US" sz="2400" dirty="0"/>
              <a:t>We need to raise awareness among leaders; we lack a sense of urgency</a:t>
            </a:r>
          </a:p>
          <a:p>
            <a:endParaRPr lang="en-US" sz="2400" dirty="0"/>
          </a:p>
        </p:txBody>
      </p:sp>
      <p:sp>
        <p:nvSpPr>
          <p:cNvPr id="9" name="TextBox 8"/>
          <p:cNvSpPr txBox="1"/>
          <p:nvPr/>
        </p:nvSpPr>
        <p:spPr>
          <a:xfrm>
            <a:off x="506185" y="6219435"/>
            <a:ext cx="3332322" cy="800219"/>
          </a:xfrm>
          <a:prstGeom prst="rect">
            <a:avLst/>
          </a:prstGeom>
          <a:noFill/>
        </p:spPr>
        <p:txBody>
          <a:bodyPr wrap="none" rtlCol="0">
            <a:spAutoFit/>
          </a:bodyPr>
          <a:lstStyle/>
          <a:p>
            <a:r>
              <a:rPr lang="en-US" sz="1400" i="1" dirty="0"/>
              <a:t>Transforming the Trend Symposium Report</a:t>
            </a:r>
            <a:r>
              <a:rPr lang="en-US" sz="1400" dirty="0"/>
              <a:t>,</a:t>
            </a:r>
          </a:p>
          <a:p>
            <a:r>
              <a:rPr lang="en-US" sz="1400" dirty="0"/>
              <a:t>Gallagher, 2023</a:t>
            </a:r>
          </a:p>
          <a:p>
            <a:endParaRPr lang="en-US" dirty="0"/>
          </a:p>
        </p:txBody>
      </p:sp>
      <p:sp>
        <p:nvSpPr>
          <p:cNvPr id="7" name="TextBox 6"/>
          <p:cNvSpPr txBox="1"/>
          <p:nvPr/>
        </p:nvSpPr>
        <p:spPr>
          <a:xfrm>
            <a:off x="620485" y="2611014"/>
            <a:ext cx="8221436" cy="3747180"/>
          </a:xfrm>
          <a:prstGeom prst="rect">
            <a:avLst/>
          </a:prstGeom>
          <a:noFill/>
        </p:spPr>
        <p:txBody>
          <a:bodyPr wrap="square" rtlCol="0">
            <a:spAutoFit/>
          </a:bodyPr>
          <a:lstStyle/>
          <a:p>
            <a:pPr>
              <a:spcAft>
                <a:spcPts val="600"/>
              </a:spcAft>
            </a:pPr>
            <a:r>
              <a:rPr lang="en-US" sz="2000" dirty="0"/>
              <a:t>A few of the barriers to change </a:t>
            </a:r>
            <a:r>
              <a:rPr lang="en-US" sz="2000" b="1" i="1" dirty="0"/>
              <a:t>that we need to address</a:t>
            </a:r>
            <a:r>
              <a:rPr lang="en-US" sz="2000" dirty="0"/>
              <a:t>:</a:t>
            </a:r>
          </a:p>
          <a:p>
            <a:pPr marL="285750" indent="-285750">
              <a:spcAft>
                <a:spcPts val="300"/>
              </a:spcAft>
              <a:buFont typeface="Arial" panose="020B0604020202020204" pitchFamily="34" charset="0"/>
              <a:buChar char="•"/>
            </a:pPr>
            <a:r>
              <a:rPr lang="en-US" sz="2000" dirty="0"/>
              <a:t>Lack of recognition of SAM as a prevalent risk that needs ongoing treatment</a:t>
            </a:r>
          </a:p>
          <a:p>
            <a:pPr marL="285750" indent="-285750">
              <a:spcAft>
                <a:spcPts val="300"/>
              </a:spcAft>
              <a:buFont typeface="Arial" panose="020B0604020202020204" pitchFamily="34" charset="0"/>
              <a:buChar char="•"/>
            </a:pPr>
            <a:r>
              <a:rPr lang="en-US" sz="2000" dirty="0"/>
              <a:t>Not understanding the need to change the culture of silence – and change behaviors</a:t>
            </a:r>
          </a:p>
          <a:p>
            <a:pPr marL="285750" indent="-285750">
              <a:spcAft>
                <a:spcPts val="300"/>
              </a:spcAft>
              <a:buFont typeface="Arial" panose="020B0604020202020204" pitchFamily="34" charset="0"/>
              <a:buChar char="•"/>
            </a:pPr>
            <a:r>
              <a:rPr lang="en-US" sz="2000" dirty="0"/>
              <a:t>Lack of reliable data and strategic, big-picture thinking</a:t>
            </a:r>
          </a:p>
          <a:p>
            <a:pPr marL="285750" indent="-285750">
              <a:spcAft>
                <a:spcPts val="300"/>
              </a:spcAft>
              <a:buFont typeface="Arial" panose="020B0604020202020204" pitchFamily="34" charset="0"/>
              <a:buChar char="•"/>
            </a:pPr>
            <a:r>
              <a:rPr lang="en-US" sz="2000" dirty="0"/>
              <a:t>Lack of resources and capacity</a:t>
            </a:r>
          </a:p>
          <a:p>
            <a:pPr marL="285750" indent="-285750">
              <a:spcAft>
                <a:spcPts val="300"/>
              </a:spcAft>
              <a:buFont typeface="Arial" panose="020B0604020202020204" pitchFamily="34" charset="0"/>
              <a:buChar char="•"/>
            </a:pPr>
            <a:r>
              <a:rPr lang="en-US" sz="2000" dirty="0"/>
              <a:t>A reliance on insurance as the primary solution and assuming that insurance will continue to be available</a:t>
            </a:r>
          </a:p>
          <a:p>
            <a:pPr marL="285750" indent="-285750">
              <a:buFont typeface="Arial" panose="020B0604020202020204" pitchFamily="34" charset="0"/>
              <a:buChar char="•"/>
            </a:pPr>
            <a:r>
              <a:rPr lang="en-US" sz="2000" dirty="0"/>
              <a:t>Passing the trash</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095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5943600" cy="1051560"/>
          </a:xfrm>
        </p:spPr>
        <p:txBody>
          <a:bodyPr/>
          <a:lstStyle/>
          <a:p>
            <a:r>
              <a:rPr lang="en-US" sz="3200" dirty="0"/>
              <a:t>Transforming the Trend: </a:t>
            </a:r>
            <a:br>
              <a:rPr lang="en-US" sz="3200" dirty="0"/>
            </a:br>
            <a:r>
              <a:rPr lang="en-US" sz="3200" dirty="0"/>
              <a:t>Sam Symposium</a:t>
            </a:r>
          </a:p>
        </p:txBody>
      </p:sp>
      <p:sp>
        <p:nvSpPr>
          <p:cNvPr id="4" name="Text Placeholder 3"/>
          <p:cNvSpPr>
            <a:spLocks noGrp="1"/>
          </p:cNvSpPr>
          <p:nvPr>
            <p:ph type="body" sz="quarter" idx="13"/>
          </p:nvPr>
        </p:nvSpPr>
        <p:spPr/>
        <p:txBody>
          <a:bodyPr/>
          <a:lstStyle/>
          <a:p>
            <a:r>
              <a:rPr lang="en-US" sz="2400" dirty="0"/>
              <a:t>Key Findings</a:t>
            </a:r>
          </a:p>
        </p:txBody>
      </p:sp>
      <p:sp>
        <p:nvSpPr>
          <p:cNvPr id="5" name="Content Placeholder 2"/>
          <p:cNvSpPr>
            <a:spLocks noGrp="1"/>
          </p:cNvSpPr>
          <p:nvPr>
            <p:ph type="body" sz="quarter" idx="14"/>
          </p:nvPr>
        </p:nvSpPr>
        <p:spPr>
          <a:xfrm>
            <a:off x="228601" y="1706056"/>
            <a:ext cx="7715250" cy="799209"/>
          </a:xfrm>
        </p:spPr>
        <p:txBody>
          <a:bodyPr>
            <a:normAutofit/>
          </a:bodyPr>
          <a:lstStyle/>
          <a:p>
            <a:pPr>
              <a:buFont typeface="+mj-lt"/>
              <a:buAutoNum type="arabicPeriod" startAt="2"/>
            </a:pPr>
            <a:r>
              <a:rPr lang="en-US" sz="2400" dirty="0"/>
              <a:t>We need to develop a broader understanding &amp; approach to manage this risk</a:t>
            </a:r>
          </a:p>
          <a:p>
            <a:pPr>
              <a:buFont typeface="+mj-lt"/>
              <a:buAutoNum type="arabicPeriod" startAt="2"/>
            </a:pPr>
            <a:endParaRPr lang="en-US" sz="2400" dirty="0"/>
          </a:p>
        </p:txBody>
      </p:sp>
      <p:graphicFrame>
        <p:nvGraphicFramePr>
          <p:cNvPr id="7" name="Content Placeholder 3"/>
          <p:cNvGraphicFramePr>
            <a:graphicFrameLocks/>
          </p:cNvGraphicFramePr>
          <p:nvPr>
            <p:extLst>
              <p:ext uri="{D42A27DB-BD31-4B8C-83A1-F6EECF244321}">
                <p14:modId xmlns:p14="http://schemas.microsoft.com/office/powerpoint/2010/main" val="2349876648"/>
              </p:ext>
            </p:extLst>
          </p:nvPr>
        </p:nvGraphicFramePr>
        <p:xfrm>
          <a:off x="877165" y="2151380"/>
          <a:ext cx="8028995" cy="249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761102571"/>
              </p:ext>
            </p:extLst>
          </p:nvPr>
        </p:nvGraphicFramePr>
        <p:xfrm>
          <a:off x="457482" y="3832180"/>
          <a:ext cx="8160738" cy="2008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1225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5943600" cy="1051560"/>
          </a:xfrm>
        </p:spPr>
        <p:txBody>
          <a:bodyPr/>
          <a:lstStyle/>
          <a:p>
            <a:r>
              <a:rPr lang="en-US" sz="3200" dirty="0"/>
              <a:t>Transforming the Trend: </a:t>
            </a:r>
            <a:br>
              <a:rPr lang="en-US" sz="3200" dirty="0"/>
            </a:br>
            <a:r>
              <a:rPr lang="en-US" sz="3200" dirty="0"/>
              <a:t>Sam Symposium</a:t>
            </a:r>
          </a:p>
        </p:txBody>
      </p:sp>
      <p:sp>
        <p:nvSpPr>
          <p:cNvPr id="4" name="Text Placeholder 3"/>
          <p:cNvSpPr>
            <a:spLocks noGrp="1"/>
          </p:cNvSpPr>
          <p:nvPr>
            <p:ph type="body" sz="quarter" idx="13"/>
          </p:nvPr>
        </p:nvSpPr>
        <p:spPr/>
        <p:txBody>
          <a:bodyPr/>
          <a:lstStyle/>
          <a:p>
            <a:r>
              <a:rPr lang="en-US" sz="2400" dirty="0"/>
              <a:t>Key Findings</a:t>
            </a:r>
          </a:p>
        </p:txBody>
      </p:sp>
      <p:sp>
        <p:nvSpPr>
          <p:cNvPr id="5" name="Content Placeholder 2"/>
          <p:cNvSpPr>
            <a:spLocks noGrp="1"/>
          </p:cNvSpPr>
          <p:nvPr>
            <p:ph type="body" sz="quarter" idx="14"/>
          </p:nvPr>
        </p:nvSpPr>
        <p:spPr>
          <a:xfrm>
            <a:off x="228600" y="1827984"/>
            <a:ext cx="8677561" cy="729887"/>
          </a:xfrm>
        </p:spPr>
        <p:txBody>
          <a:bodyPr>
            <a:normAutofit/>
          </a:bodyPr>
          <a:lstStyle/>
          <a:p>
            <a:pPr>
              <a:buFont typeface="+mj-lt"/>
              <a:buAutoNum type="arabicPeriod" startAt="3"/>
            </a:pPr>
            <a:r>
              <a:rPr lang="en-US" sz="2400" dirty="0"/>
              <a:t>Policies and processes need to be survivor-centric</a:t>
            </a:r>
          </a:p>
          <a:p>
            <a:pPr>
              <a:buFont typeface="Arial" panose="020B0604020202020204" pitchFamily="34" charset="0"/>
              <a:buChar char="•"/>
            </a:pPr>
            <a:endParaRPr lang="en-US" dirty="0"/>
          </a:p>
          <a:p>
            <a:endParaRPr lang="en-US" dirty="0"/>
          </a:p>
        </p:txBody>
      </p:sp>
      <p:sp>
        <p:nvSpPr>
          <p:cNvPr id="6" name="TextBox 5"/>
          <p:cNvSpPr txBox="1"/>
          <p:nvPr/>
        </p:nvSpPr>
        <p:spPr>
          <a:xfrm>
            <a:off x="620486" y="2294981"/>
            <a:ext cx="7331529" cy="3677930"/>
          </a:xfrm>
          <a:prstGeom prst="rect">
            <a:avLst/>
          </a:prstGeom>
          <a:noFill/>
        </p:spPr>
        <p:txBody>
          <a:bodyPr wrap="square" rtlCol="0">
            <a:spAutoFit/>
          </a:bodyPr>
          <a:lstStyle/>
          <a:p>
            <a:pPr>
              <a:spcAft>
                <a:spcPts val="600"/>
              </a:spcAft>
            </a:pPr>
            <a:r>
              <a:rPr lang="en-US" sz="2000" dirty="0"/>
              <a:t>Barriers to change </a:t>
            </a:r>
            <a:r>
              <a:rPr lang="en-US" sz="2000" b="1" i="1" dirty="0"/>
              <a:t>that we need to address</a:t>
            </a:r>
            <a:r>
              <a:rPr lang="en-US" sz="2000" dirty="0"/>
              <a:t>:</a:t>
            </a:r>
          </a:p>
          <a:p>
            <a:pPr marL="285750" indent="-285750">
              <a:spcAft>
                <a:spcPts val="300"/>
              </a:spcAft>
              <a:buFont typeface="Arial" panose="020B0604020202020204" pitchFamily="34" charset="0"/>
              <a:buChar char="•"/>
            </a:pPr>
            <a:r>
              <a:rPr lang="en-US" sz="2000" dirty="0"/>
              <a:t>Claims management processes that prioritize “brand protection” over the safety of children</a:t>
            </a:r>
          </a:p>
          <a:p>
            <a:pPr marL="285750" indent="-285750">
              <a:spcAft>
                <a:spcPts val="300"/>
              </a:spcAft>
              <a:buFont typeface="Arial" panose="020B0604020202020204" pitchFamily="34" charset="0"/>
              <a:buChar char="•"/>
            </a:pPr>
            <a:r>
              <a:rPr lang="en-US" sz="2000" dirty="0"/>
              <a:t>The mistaken belief that no reported claims means that there is no SAM behavior occurring</a:t>
            </a:r>
          </a:p>
          <a:p>
            <a:pPr marL="285750" indent="-285750">
              <a:spcAft>
                <a:spcPts val="300"/>
              </a:spcAft>
              <a:buFont typeface="Arial" panose="020B0604020202020204" pitchFamily="34" charset="0"/>
              <a:buChar char="•"/>
            </a:pPr>
            <a:r>
              <a:rPr lang="en-US" sz="2000" dirty="0"/>
              <a:t>Policies and procedures that punish people rather than regarding incidents as opportunities for correction and training</a:t>
            </a:r>
          </a:p>
          <a:p>
            <a:pPr marL="285750" indent="-285750">
              <a:spcAft>
                <a:spcPts val="300"/>
              </a:spcAft>
              <a:buFont typeface="Arial" panose="020B0604020202020204" pitchFamily="34" charset="0"/>
              <a:buChar char="•"/>
            </a:pPr>
            <a:r>
              <a:rPr lang="en-US" sz="2000" dirty="0"/>
              <a:t>A lack of listening and empathy, punishing reporters, mishandling allegations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
        <p:nvSpPr>
          <p:cNvPr id="7" name="TextBox 6"/>
          <p:cNvSpPr txBox="1"/>
          <p:nvPr/>
        </p:nvSpPr>
        <p:spPr>
          <a:xfrm>
            <a:off x="3407573" y="5701195"/>
            <a:ext cx="1921667" cy="261610"/>
          </a:xfrm>
          <a:prstGeom prst="rect">
            <a:avLst/>
          </a:prstGeom>
          <a:noFill/>
        </p:spPr>
        <p:txBody>
          <a:bodyPr wrap="square" rtlCol="0">
            <a:spAutoFit/>
          </a:bodyPr>
          <a:lstStyle/>
          <a:p>
            <a:r>
              <a:rPr lang="en-US" sz="1100" dirty="0">
                <a:solidFill>
                  <a:schemeClr val="bg1"/>
                </a:solidFill>
              </a:rPr>
              <a:t>Proprietary and Confidential</a:t>
            </a:r>
          </a:p>
        </p:txBody>
      </p:sp>
    </p:spTree>
    <p:extLst>
      <p:ext uri="{BB962C8B-B14F-4D97-AF65-F5344CB8AC3E}">
        <p14:creationId xmlns:p14="http://schemas.microsoft.com/office/powerpoint/2010/main" val="29889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666"/>
            <a:ext cx="7886700" cy="1020329"/>
          </a:xfrm>
        </p:spPr>
        <p:txBody>
          <a:bodyPr/>
          <a:lstStyle/>
          <a:p>
            <a:r>
              <a:rPr lang="en-US" dirty="0"/>
              <a:t>Thank You for Your Engagement!</a:t>
            </a:r>
          </a:p>
        </p:txBody>
      </p:sp>
      <p:sp>
        <p:nvSpPr>
          <p:cNvPr id="3" name="Content Placeholder 2"/>
          <p:cNvSpPr>
            <a:spLocks noGrp="1"/>
          </p:cNvSpPr>
          <p:nvPr>
            <p:ph idx="1"/>
          </p:nvPr>
        </p:nvSpPr>
        <p:spPr>
          <a:xfrm>
            <a:off x="628650" y="1082906"/>
            <a:ext cx="7886700" cy="5089294"/>
          </a:xfrm>
        </p:spPr>
        <p:txBody>
          <a:bodyPr>
            <a:normAutofit/>
          </a:bodyPr>
          <a:lstStyle/>
          <a:p>
            <a:pPr indent="-457200"/>
            <a:r>
              <a:rPr lang="en-US" dirty="0"/>
              <a:t>Review:</a:t>
            </a:r>
          </a:p>
          <a:p>
            <a:pPr lvl="1" indent="-274320">
              <a:buFont typeface="Calibri" panose="020F0502020204030204" pitchFamily="34" charset="0"/>
              <a:buChar char="―"/>
            </a:pPr>
            <a:r>
              <a:rPr lang="en-US" dirty="0"/>
              <a:t>Consider your mission, context, leadership and stakeholders as you build your risk management program</a:t>
            </a:r>
          </a:p>
          <a:p>
            <a:pPr lvl="1" indent="-274320">
              <a:buFont typeface="Calibri" panose="020F0502020204030204" pitchFamily="34" charset="0"/>
              <a:buChar char="―"/>
            </a:pPr>
            <a:r>
              <a:rPr lang="en-US" dirty="0"/>
              <a:t>Does your program address </a:t>
            </a:r>
            <a:r>
              <a:rPr lang="en-US" i="1" dirty="0"/>
              <a:t>all</a:t>
            </a:r>
            <a:r>
              <a:rPr lang="en-US" dirty="0"/>
              <a:t> exposures?</a:t>
            </a:r>
          </a:p>
          <a:p>
            <a:pPr lvl="1" indent="-274320">
              <a:buFont typeface="Calibri" panose="020F0502020204030204" pitchFamily="34" charset="0"/>
              <a:buChar char="―"/>
            </a:pPr>
            <a:r>
              <a:rPr lang="en-US" dirty="0"/>
              <a:t>Review the lists of key risks; what needs more attention?</a:t>
            </a:r>
          </a:p>
          <a:p>
            <a:pPr lvl="1" indent="-274320">
              <a:buFont typeface="Calibri" panose="020F0502020204030204" pitchFamily="34" charset="0"/>
              <a:buChar char="―"/>
            </a:pPr>
            <a:r>
              <a:rPr lang="en-US" dirty="0"/>
              <a:t>Which of the SAM action items can you address?</a:t>
            </a:r>
          </a:p>
          <a:p>
            <a:pPr marL="411480" indent="-457200"/>
            <a:r>
              <a:rPr lang="en-US" dirty="0"/>
              <a:t>Resources:</a:t>
            </a:r>
          </a:p>
          <a:p>
            <a:pPr lvl="1" indent="-274320">
              <a:buFont typeface="Calibri" panose="020F0502020204030204" pitchFamily="34" charset="0"/>
              <a:buChar char="―"/>
            </a:pPr>
            <a:r>
              <a:rPr lang="en-US" dirty="0"/>
              <a:t>Lists specific to your operations</a:t>
            </a:r>
          </a:p>
          <a:p>
            <a:pPr lvl="1" indent="-274320">
              <a:buFont typeface="Calibri" panose="020F0502020204030204" pitchFamily="34" charset="0"/>
              <a:buChar char="―"/>
            </a:pPr>
            <a:r>
              <a:rPr lang="en-US" dirty="0"/>
              <a:t>Interested in a broader approach?  Consider a Strategic Risk Assessment (contact Dorothy)</a:t>
            </a:r>
          </a:p>
          <a:p>
            <a:pPr lvl="1" indent="-274320">
              <a:buFont typeface="Calibri" panose="020F0502020204030204" pitchFamily="34" charset="0"/>
              <a:buChar char="―"/>
            </a:pPr>
            <a:r>
              <a:rPr lang="en-US" dirty="0"/>
              <a:t>SAM resources on </a:t>
            </a:r>
            <a:r>
              <a:rPr lang="en-US" i="1" dirty="0"/>
              <a:t>Transforming the Trend</a:t>
            </a:r>
            <a:r>
              <a:rPr lang="en-US" dirty="0"/>
              <a:t> web page</a:t>
            </a:r>
          </a:p>
          <a:p>
            <a:pPr lvl="1" indent="-274320">
              <a:buFont typeface="Calibri" panose="020F0502020204030204" pitchFamily="34" charset="0"/>
              <a:buChar char="―"/>
            </a:pPr>
            <a:endParaRPr lang="en-US" dirty="0"/>
          </a:p>
        </p:txBody>
      </p:sp>
    </p:spTree>
    <p:extLst>
      <p:ext uri="{BB962C8B-B14F-4D97-AF65-F5344CB8AC3E}">
        <p14:creationId xmlns:p14="http://schemas.microsoft.com/office/powerpoint/2010/main" val="245995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Key Element of Context: Stakeholders</a:t>
            </a:r>
          </a:p>
        </p:txBody>
      </p:sp>
      <p:sp>
        <p:nvSpPr>
          <p:cNvPr id="3" name="Content Placeholder 2"/>
          <p:cNvSpPr>
            <a:spLocks noGrp="1"/>
          </p:cNvSpPr>
          <p:nvPr>
            <p:ph idx="1"/>
          </p:nvPr>
        </p:nvSpPr>
        <p:spPr>
          <a:xfrm>
            <a:off x="684071" y="1317625"/>
            <a:ext cx="3629314" cy="3940175"/>
          </a:xfrm>
        </p:spPr>
        <p:txBody>
          <a:bodyPr>
            <a:normAutofit/>
          </a:bodyPr>
          <a:lstStyle/>
          <a:p>
            <a:pPr marL="0" indent="0">
              <a:buNone/>
            </a:pPr>
            <a:r>
              <a:rPr lang="en-US" dirty="0"/>
              <a:t>Higher Education</a:t>
            </a:r>
          </a:p>
          <a:p>
            <a:r>
              <a:rPr lang="en-US" sz="2400" dirty="0"/>
              <a:t>Internal – leadership, staff, faculty, students, alumni, the board, contractors </a:t>
            </a:r>
          </a:p>
          <a:p>
            <a:r>
              <a:rPr lang="en-US" sz="2400" dirty="0"/>
              <a:t>External – contractors, peer institutions, parents, regulatory bodies, banks, local governments,  insurers</a:t>
            </a:r>
          </a:p>
          <a:p>
            <a:pPr marL="0" indent="0">
              <a:buNone/>
            </a:pPr>
            <a:endParaRPr lang="en-US" sz="2400" dirty="0"/>
          </a:p>
        </p:txBody>
      </p:sp>
      <p:sp>
        <p:nvSpPr>
          <p:cNvPr id="4" name="Content Placeholder 2"/>
          <p:cNvSpPr txBox="1">
            <a:spLocks/>
          </p:cNvSpPr>
          <p:nvPr/>
        </p:nvSpPr>
        <p:spPr>
          <a:xfrm>
            <a:off x="4858442" y="1317626"/>
            <a:ext cx="3629314" cy="342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K-12 Education</a:t>
            </a:r>
          </a:p>
          <a:p>
            <a:r>
              <a:rPr lang="en-US" sz="2400" dirty="0"/>
              <a:t>Internal – leadership, staff, faculty, students, the board, contractors</a:t>
            </a:r>
          </a:p>
          <a:p>
            <a:r>
              <a:rPr lang="en-US" sz="2400" dirty="0"/>
              <a:t>External – parents, contractors, other schools, regulatory bodies, banks, local governments, insurers</a:t>
            </a:r>
          </a:p>
        </p:txBody>
      </p:sp>
      <p:sp>
        <p:nvSpPr>
          <p:cNvPr id="5" name="TextBox 4"/>
          <p:cNvSpPr txBox="1"/>
          <p:nvPr/>
        </p:nvSpPr>
        <p:spPr>
          <a:xfrm>
            <a:off x="2788920" y="5325205"/>
            <a:ext cx="5840730" cy="1323439"/>
          </a:xfrm>
          <a:prstGeom prst="rect">
            <a:avLst/>
          </a:prstGeom>
          <a:solidFill>
            <a:schemeClr val="bg2"/>
          </a:solidFill>
          <a:ln>
            <a:solidFill>
              <a:schemeClr val="accent1"/>
            </a:solidFill>
          </a:ln>
        </p:spPr>
        <p:txBody>
          <a:bodyPr wrap="square" rtlCol="0">
            <a:spAutoFit/>
          </a:bodyPr>
          <a:lstStyle/>
          <a:p>
            <a:pPr algn="ctr"/>
            <a:r>
              <a:rPr lang="en-US" sz="2000" dirty="0"/>
              <a:t>Definition from ISO 31000:</a:t>
            </a:r>
          </a:p>
          <a:p>
            <a:pPr algn="ctr"/>
            <a:r>
              <a:rPr lang="en-US" sz="2000" dirty="0"/>
              <a:t>People and organizations who affect, can be affected by, or perceive themselves as affected by your organization’s decisions and activities</a:t>
            </a:r>
          </a:p>
        </p:txBody>
      </p:sp>
    </p:spTree>
    <p:extLst>
      <p:ext uri="{BB962C8B-B14F-4D97-AF65-F5344CB8AC3E}">
        <p14:creationId xmlns:p14="http://schemas.microsoft.com/office/powerpoint/2010/main" val="30058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Content Placeholder 2"/>
          <p:cNvSpPr>
            <a:spLocks noGrp="1"/>
          </p:cNvSpPr>
          <p:nvPr>
            <p:ph idx="1"/>
          </p:nvPr>
        </p:nvSpPr>
        <p:spPr>
          <a:xfrm>
            <a:off x="684071" y="1317626"/>
            <a:ext cx="3629314" cy="3402232"/>
          </a:xfrm>
        </p:spPr>
        <p:txBody>
          <a:bodyPr/>
          <a:lstStyle/>
          <a:p>
            <a:pPr marL="0" indent="0">
              <a:buNone/>
            </a:pPr>
            <a:r>
              <a:rPr lang="en-US" dirty="0"/>
              <a:t>Higher Education</a:t>
            </a:r>
          </a:p>
          <a:p>
            <a:r>
              <a:rPr lang="en-US" sz="2400" dirty="0"/>
              <a:t>Board of Trustees</a:t>
            </a:r>
          </a:p>
          <a:p>
            <a:r>
              <a:rPr lang="en-US" sz="2400" dirty="0"/>
              <a:t>Chancellor, President</a:t>
            </a:r>
          </a:p>
          <a:p>
            <a:r>
              <a:rPr lang="en-US" sz="2400" dirty="0"/>
              <a:t>Hierarchy and silos </a:t>
            </a:r>
          </a:p>
          <a:p>
            <a:pPr marL="0" indent="0">
              <a:buNone/>
            </a:pPr>
            <a:endParaRPr lang="en-US" sz="2400" dirty="0"/>
          </a:p>
        </p:txBody>
      </p:sp>
      <p:sp>
        <p:nvSpPr>
          <p:cNvPr id="4" name="Content Placeholder 2"/>
          <p:cNvSpPr txBox="1">
            <a:spLocks/>
          </p:cNvSpPr>
          <p:nvPr/>
        </p:nvSpPr>
        <p:spPr>
          <a:xfrm>
            <a:off x="4641272" y="1317626"/>
            <a:ext cx="3629314" cy="3420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K-12 Education</a:t>
            </a:r>
          </a:p>
          <a:p>
            <a:r>
              <a:rPr lang="en-US" sz="2400" dirty="0"/>
              <a:t>Governing Board</a:t>
            </a:r>
          </a:p>
          <a:p>
            <a:r>
              <a:rPr lang="en-US" sz="2400" dirty="0"/>
              <a:t>Superintendent</a:t>
            </a:r>
          </a:p>
          <a:p>
            <a:r>
              <a:rPr lang="en-US" sz="2400" dirty="0"/>
              <a:t>Principles and administrators</a:t>
            </a:r>
          </a:p>
        </p:txBody>
      </p:sp>
      <p:sp>
        <p:nvSpPr>
          <p:cNvPr id="6" name="TextBox 5"/>
          <p:cNvSpPr txBox="1"/>
          <p:nvPr/>
        </p:nvSpPr>
        <p:spPr>
          <a:xfrm>
            <a:off x="1917257" y="4427607"/>
            <a:ext cx="4792256" cy="954107"/>
          </a:xfrm>
          <a:prstGeom prst="rect">
            <a:avLst/>
          </a:prstGeom>
          <a:noFill/>
        </p:spPr>
        <p:txBody>
          <a:bodyPr wrap="square" rtlCol="0">
            <a:spAutoFit/>
          </a:bodyPr>
          <a:lstStyle/>
          <a:p>
            <a:pPr algn="ctr"/>
            <a:r>
              <a:rPr lang="en-US" sz="2800" dirty="0">
                <a:solidFill>
                  <a:srgbClr val="FF0000"/>
                </a:solidFill>
              </a:rPr>
              <a:t>Leadership support is key to risk management success</a:t>
            </a:r>
          </a:p>
        </p:txBody>
      </p:sp>
    </p:spTree>
    <p:extLst>
      <p:ext uri="{BB962C8B-B14F-4D97-AF65-F5344CB8AC3E}">
        <p14:creationId xmlns:p14="http://schemas.microsoft.com/office/powerpoint/2010/main" val="16805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a:t>
            </a:r>
          </a:p>
        </p:txBody>
      </p:sp>
      <p:sp>
        <p:nvSpPr>
          <p:cNvPr id="3" name="Content Placeholder 2"/>
          <p:cNvSpPr>
            <a:spLocks noGrp="1"/>
          </p:cNvSpPr>
          <p:nvPr>
            <p:ph idx="1"/>
          </p:nvPr>
        </p:nvSpPr>
        <p:spPr>
          <a:xfrm>
            <a:off x="656363" y="1317626"/>
            <a:ext cx="3629314" cy="4351338"/>
          </a:xfrm>
        </p:spPr>
        <p:txBody>
          <a:bodyPr>
            <a:normAutofit lnSpcReduction="10000"/>
          </a:bodyPr>
          <a:lstStyle/>
          <a:p>
            <a:pPr marL="0" indent="0">
              <a:buNone/>
            </a:pPr>
            <a:r>
              <a:rPr lang="en-US" dirty="0"/>
              <a:t>Higher Education</a:t>
            </a:r>
          </a:p>
          <a:p>
            <a:r>
              <a:rPr lang="en-US" sz="2400" dirty="0"/>
              <a:t>Young adults living on their own for the first time – or older students</a:t>
            </a:r>
          </a:p>
          <a:p>
            <a:r>
              <a:rPr lang="en-US" sz="2400" dirty="0"/>
              <a:t>Faculty diversity, research, free speech</a:t>
            </a:r>
          </a:p>
          <a:p>
            <a:r>
              <a:rPr lang="en-US" sz="2400" dirty="0"/>
              <a:t>Athletics</a:t>
            </a:r>
          </a:p>
          <a:p>
            <a:r>
              <a:rPr lang="en-US" sz="2400" dirty="0"/>
              <a:t>Broad community engagement</a:t>
            </a:r>
          </a:p>
          <a:p>
            <a:r>
              <a:rPr lang="en-US" sz="2400" dirty="0"/>
              <a:t>Travel abroad</a:t>
            </a:r>
          </a:p>
          <a:p>
            <a:r>
              <a:rPr lang="en-US" sz="2400" dirty="0"/>
              <a:t>Summer camps</a:t>
            </a:r>
          </a:p>
          <a:p>
            <a:pPr marL="0" indent="0">
              <a:buNone/>
            </a:pPr>
            <a:endParaRPr lang="en-US" sz="2400" dirty="0"/>
          </a:p>
        </p:txBody>
      </p:sp>
      <p:sp>
        <p:nvSpPr>
          <p:cNvPr id="4" name="Content Placeholder 2"/>
          <p:cNvSpPr txBox="1">
            <a:spLocks/>
          </p:cNvSpPr>
          <p:nvPr/>
        </p:nvSpPr>
        <p:spPr>
          <a:xfrm>
            <a:off x="4938452" y="1249046"/>
            <a:ext cx="36293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K-12 Education</a:t>
            </a:r>
          </a:p>
          <a:p>
            <a:r>
              <a:rPr lang="en-US" sz="2400" dirty="0"/>
              <a:t>In loco parentis</a:t>
            </a:r>
          </a:p>
          <a:p>
            <a:r>
              <a:rPr lang="en-US" sz="2400" dirty="0"/>
              <a:t>Transportation</a:t>
            </a:r>
          </a:p>
          <a:p>
            <a:r>
              <a:rPr lang="en-US" sz="2400" dirty="0"/>
              <a:t>Food service</a:t>
            </a:r>
          </a:p>
          <a:p>
            <a:r>
              <a:rPr lang="en-US" sz="2400" dirty="0"/>
              <a:t>Before- and after-care</a:t>
            </a:r>
          </a:p>
          <a:p>
            <a:r>
              <a:rPr lang="en-US" sz="2400" dirty="0"/>
              <a:t>Sports, clubs</a:t>
            </a:r>
          </a:p>
          <a:p>
            <a:r>
              <a:rPr lang="en-US" sz="2400" dirty="0"/>
              <a:t>Travel abroad, field trips</a:t>
            </a:r>
          </a:p>
          <a:p>
            <a:r>
              <a:rPr lang="en-US" sz="2400" dirty="0"/>
              <a:t>Multi-purpose use of buildings</a:t>
            </a:r>
          </a:p>
          <a:p>
            <a:endParaRPr lang="en-US" sz="2400" dirty="0"/>
          </a:p>
        </p:txBody>
      </p:sp>
      <p:sp>
        <p:nvSpPr>
          <p:cNvPr id="5" name="TextBox 4"/>
          <p:cNvSpPr txBox="1"/>
          <p:nvPr/>
        </p:nvSpPr>
        <p:spPr>
          <a:xfrm>
            <a:off x="1889549" y="5928967"/>
            <a:ext cx="4792256" cy="523220"/>
          </a:xfrm>
          <a:prstGeom prst="rect">
            <a:avLst/>
          </a:prstGeom>
          <a:noFill/>
        </p:spPr>
        <p:txBody>
          <a:bodyPr wrap="square" rtlCol="0">
            <a:spAutoFit/>
          </a:bodyPr>
          <a:lstStyle/>
          <a:p>
            <a:pPr algn="ctr"/>
            <a:r>
              <a:rPr lang="en-US" sz="2800" dirty="0">
                <a:solidFill>
                  <a:srgbClr val="FF0000"/>
                </a:solidFill>
              </a:rPr>
              <a:t>Anything missing?</a:t>
            </a:r>
          </a:p>
        </p:txBody>
      </p:sp>
    </p:spTree>
    <p:extLst>
      <p:ext uri="{BB962C8B-B14F-4D97-AF65-F5344CB8AC3E}">
        <p14:creationId xmlns:p14="http://schemas.microsoft.com/office/powerpoint/2010/main" val="22556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a:t>
            </a:r>
          </a:p>
        </p:txBody>
      </p:sp>
      <p:sp>
        <p:nvSpPr>
          <p:cNvPr id="3" name="Content Placeholder 2"/>
          <p:cNvSpPr>
            <a:spLocks noGrp="1"/>
          </p:cNvSpPr>
          <p:nvPr>
            <p:ph idx="1"/>
          </p:nvPr>
        </p:nvSpPr>
        <p:spPr/>
        <p:txBody>
          <a:bodyPr/>
          <a:lstStyle/>
          <a:p>
            <a:pPr marL="0" indent="0">
              <a:buNone/>
            </a:pPr>
            <a:r>
              <a:rPr lang="en-US" dirty="0"/>
              <a:t>Key considerations for managing risk:</a:t>
            </a:r>
          </a:p>
          <a:p>
            <a:r>
              <a:rPr lang="en-US" dirty="0"/>
              <a:t>One decision maker versus consensus building</a:t>
            </a:r>
          </a:p>
          <a:p>
            <a:r>
              <a:rPr lang="en-US" dirty="0"/>
              <a:t>Authority versus accountability</a:t>
            </a:r>
          </a:p>
          <a:p>
            <a:r>
              <a:rPr lang="en-US" dirty="0"/>
              <a:t>Stakeholder interest and engagement</a:t>
            </a:r>
          </a:p>
          <a:p>
            <a:endParaRPr lang="en-US" dirty="0"/>
          </a:p>
          <a:p>
            <a:r>
              <a:rPr lang="en-US" dirty="0"/>
              <a:t>Important to engage allies </a:t>
            </a:r>
            <a:r>
              <a:rPr lang="en-US" i="1" dirty="0"/>
              <a:t>and</a:t>
            </a:r>
            <a:r>
              <a:rPr lang="en-US" dirty="0"/>
              <a:t> opponents</a:t>
            </a:r>
          </a:p>
        </p:txBody>
      </p:sp>
    </p:spTree>
    <p:extLst>
      <p:ext uri="{BB962C8B-B14F-4D97-AF65-F5344CB8AC3E}">
        <p14:creationId xmlns:p14="http://schemas.microsoft.com/office/powerpoint/2010/main" val="390599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Ordinary Exposures – With a Twist</a:t>
            </a:r>
          </a:p>
        </p:txBody>
      </p:sp>
      <p:sp>
        <p:nvSpPr>
          <p:cNvPr id="3" name="Content Placeholder 2"/>
          <p:cNvSpPr>
            <a:spLocks noGrp="1"/>
          </p:cNvSpPr>
          <p:nvPr>
            <p:ph idx="1"/>
          </p:nvPr>
        </p:nvSpPr>
        <p:spPr/>
        <p:txBody>
          <a:bodyPr/>
          <a:lstStyle/>
          <a:p>
            <a:pPr marL="0" indent="0">
              <a:buNone/>
            </a:pPr>
            <a:r>
              <a:rPr lang="en-US" dirty="0"/>
              <a:t>All schools have “ordinary exposures” that are experienced by many organizations, with some special twists:</a:t>
            </a:r>
          </a:p>
          <a:p>
            <a:r>
              <a:rPr lang="en-US" dirty="0"/>
              <a:t>Property – locations are concentrated, aging infrastructure, difficult to maintain updated values, buildings are unoccupied for periods of time, vandalism and fire</a:t>
            </a:r>
          </a:p>
        </p:txBody>
      </p:sp>
      <p:pic>
        <p:nvPicPr>
          <p:cNvPr id="5" name="Picture 4"/>
          <p:cNvPicPr>
            <a:picLocks noChangeAspect="1"/>
          </p:cNvPicPr>
          <p:nvPr/>
        </p:nvPicPr>
        <p:blipFill>
          <a:blip r:embed="rId3"/>
          <a:stretch>
            <a:fillRect/>
          </a:stretch>
        </p:blipFill>
        <p:spPr>
          <a:xfrm>
            <a:off x="5052060" y="4301741"/>
            <a:ext cx="2947176" cy="2556259"/>
          </a:xfrm>
          <a:prstGeom prst="rect">
            <a:avLst/>
          </a:prstGeom>
        </p:spPr>
      </p:pic>
    </p:spTree>
    <p:extLst>
      <p:ext uri="{BB962C8B-B14F-4D97-AF65-F5344CB8AC3E}">
        <p14:creationId xmlns:p14="http://schemas.microsoft.com/office/powerpoint/2010/main" val="370710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Ordinary Exposures – With a Twist</a:t>
            </a:r>
          </a:p>
        </p:txBody>
      </p:sp>
      <p:sp>
        <p:nvSpPr>
          <p:cNvPr id="3" name="Content Placeholder 2"/>
          <p:cNvSpPr>
            <a:spLocks noGrp="1"/>
          </p:cNvSpPr>
          <p:nvPr>
            <p:ph idx="1"/>
          </p:nvPr>
        </p:nvSpPr>
        <p:spPr/>
        <p:txBody>
          <a:bodyPr/>
          <a:lstStyle/>
          <a:p>
            <a:pPr marL="0" indent="0">
              <a:buNone/>
            </a:pPr>
            <a:r>
              <a:rPr lang="en-US" dirty="0"/>
              <a:t>All schools have “ordinary exposures” that are experienced by many organizations, with some special twists:</a:t>
            </a:r>
          </a:p>
          <a:p>
            <a:r>
              <a:rPr lang="en-US" dirty="0"/>
              <a:t>Cyber – schools (including higher education) and government agencies are frequent targets (in top five), MFA compliance is difficult (impossible?)</a:t>
            </a:r>
          </a:p>
        </p:txBody>
      </p:sp>
      <p:pic>
        <p:nvPicPr>
          <p:cNvPr id="4" name="Picture 3" descr="Progressive Charlestown: Langevin pushes back against White House pla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070" y="4191000"/>
            <a:ext cx="4983480" cy="2308860"/>
          </a:xfrm>
          <a:prstGeom prst="rect">
            <a:avLst/>
          </a:prstGeom>
        </p:spPr>
      </p:pic>
    </p:spTree>
    <p:extLst>
      <p:ext uri="{BB962C8B-B14F-4D97-AF65-F5344CB8AC3E}">
        <p14:creationId xmlns:p14="http://schemas.microsoft.com/office/powerpoint/2010/main" val="2066429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1147</TotalTime>
  <Words>1770</Words>
  <Application>Microsoft Office PowerPoint</Application>
  <PresentationFormat>On-screen Show (4:3)</PresentationFormat>
  <Paragraphs>308</Paragraphs>
  <Slides>34</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Education and  All Things Risk</vt:lpstr>
      <vt:lpstr>Agenda</vt:lpstr>
      <vt:lpstr>Mission and Context</vt:lpstr>
      <vt:lpstr>A Key Element of Context: Stakeholders</vt:lpstr>
      <vt:lpstr>Leadership</vt:lpstr>
      <vt:lpstr>Operations </vt:lpstr>
      <vt:lpstr>Decision Making</vt:lpstr>
      <vt:lpstr>Ordinary Exposures – With a Twist</vt:lpstr>
      <vt:lpstr>Ordinary Exposures – With a Twist</vt:lpstr>
      <vt:lpstr>Ordinary Exposures – With a Twist</vt:lpstr>
      <vt:lpstr>Unique Exposures</vt:lpstr>
      <vt:lpstr>Lists of Top Risks – How Can They Help?</vt:lpstr>
      <vt:lpstr>Top Ten Risks – Online Chubb Article</vt:lpstr>
      <vt:lpstr>Top Ten Risks – United Educators, 2022</vt:lpstr>
      <vt:lpstr>Top Ten Risks – United Educators, 2022</vt:lpstr>
      <vt:lpstr>Charter Schools Top Ten Risks</vt:lpstr>
      <vt:lpstr>Top Six Risks – Philadelphia Insurance Co.</vt:lpstr>
      <vt:lpstr>Strategic Risk Assessment</vt:lpstr>
      <vt:lpstr>PowerPoint Presentation</vt:lpstr>
      <vt:lpstr>Ground Rules</vt:lpstr>
      <vt:lpstr>Overview of SAM</vt:lpstr>
      <vt:lpstr>Overview of SAM</vt:lpstr>
      <vt:lpstr>Overview of SAM</vt:lpstr>
      <vt:lpstr>Overview of SAM</vt:lpstr>
      <vt:lpstr>Overview of SAM</vt:lpstr>
      <vt:lpstr>“It Won’t Happen Here…”</vt:lpstr>
      <vt:lpstr>PowerPoint Presentation</vt:lpstr>
      <vt:lpstr>Long-Term Consequences</vt:lpstr>
      <vt:lpstr>Transforming the Trend:  SAM Symposium</vt:lpstr>
      <vt:lpstr>Transforming the Trend: Sam Symposium</vt:lpstr>
      <vt:lpstr>Transforming the Trend:  Sam Symposium</vt:lpstr>
      <vt:lpstr>Transforming the Trend:  Sam Symposium</vt:lpstr>
      <vt:lpstr>Transforming the Trend:  Sam Symposium</vt:lpstr>
      <vt:lpstr>Thank You for Your Engagement!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51</cp:revision>
  <dcterms:created xsi:type="dcterms:W3CDTF">2019-12-04T20:30:03Z</dcterms:created>
  <dcterms:modified xsi:type="dcterms:W3CDTF">2023-10-26T14:09:53Z</dcterms:modified>
</cp:coreProperties>
</file>