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5"/>
  </p:notesMasterIdLst>
  <p:handoutMasterIdLst>
    <p:handoutMasterId r:id="rId36"/>
  </p:handoutMasterIdLst>
  <p:sldIdLst>
    <p:sldId id="262" r:id="rId5"/>
    <p:sldId id="291" r:id="rId6"/>
    <p:sldId id="263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FC7B8B-E319-4CAD-886C-A1B5B211BE81}" v="4" dt="2023-10-10T18:57:45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1"/>
    <p:restoredTop sz="91696" autoAdjust="0"/>
  </p:normalViewPr>
  <p:slideViewPr>
    <p:cSldViewPr snapToGrid="0" snapToObjects="1">
      <p:cViewPr varScale="1">
        <p:scale>
          <a:sx n="61" d="100"/>
          <a:sy n="61" d="100"/>
        </p:scale>
        <p:origin x="15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69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quan Gilbert" userId="cccb3b1d-7701-4d88-9db7-7c2f45dc5b88" providerId="ADAL" clId="{C6FC7B8B-E319-4CAD-886C-A1B5B211BE81}"/>
    <pc:docChg chg="modSld modHandout">
      <pc:chgData name="Taquan Gilbert" userId="cccb3b1d-7701-4d88-9db7-7c2f45dc5b88" providerId="ADAL" clId="{C6FC7B8B-E319-4CAD-886C-A1B5B211BE81}" dt="2023-10-26T12:58:21.354" v="28" actId="20577"/>
      <pc:docMkLst>
        <pc:docMk/>
      </pc:docMkLst>
      <pc:sldChg chg="modNotesTx">
        <pc:chgData name="Taquan Gilbert" userId="cccb3b1d-7701-4d88-9db7-7c2f45dc5b88" providerId="ADAL" clId="{C6FC7B8B-E319-4CAD-886C-A1B5B211BE81}" dt="2023-10-26T12:57:17.629" v="5" actId="20577"/>
        <pc:sldMkLst>
          <pc:docMk/>
          <pc:sldMk cId="161069888" sldId="261"/>
        </pc:sldMkLst>
      </pc:sldChg>
      <pc:sldChg chg="modNotesTx">
        <pc:chgData name="Taquan Gilbert" userId="cccb3b1d-7701-4d88-9db7-7c2f45dc5b88" providerId="ADAL" clId="{C6FC7B8B-E319-4CAD-886C-A1B5B211BE81}" dt="2023-10-26T12:57:14.707" v="4" actId="20577"/>
        <pc:sldMkLst>
          <pc:docMk/>
          <pc:sldMk cId="180723221" sldId="263"/>
        </pc:sldMkLst>
      </pc:sldChg>
      <pc:sldChg chg="modNotesTx">
        <pc:chgData name="Taquan Gilbert" userId="cccb3b1d-7701-4d88-9db7-7c2f45dc5b88" providerId="ADAL" clId="{C6FC7B8B-E319-4CAD-886C-A1B5B211BE81}" dt="2023-10-26T12:57:20.240" v="6" actId="20577"/>
        <pc:sldMkLst>
          <pc:docMk/>
          <pc:sldMk cId="2958580141" sldId="265"/>
        </pc:sldMkLst>
      </pc:sldChg>
      <pc:sldChg chg="modNotesTx">
        <pc:chgData name="Taquan Gilbert" userId="cccb3b1d-7701-4d88-9db7-7c2f45dc5b88" providerId="ADAL" clId="{C6FC7B8B-E319-4CAD-886C-A1B5B211BE81}" dt="2023-10-26T12:57:22.800" v="7" actId="20577"/>
        <pc:sldMkLst>
          <pc:docMk/>
          <pc:sldMk cId="1482389535" sldId="266"/>
        </pc:sldMkLst>
      </pc:sldChg>
      <pc:sldChg chg="modNotesTx">
        <pc:chgData name="Taquan Gilbert" userId="cccb3b1d-7701-4d88-9db7-7c2f45dc5b88" providerId="ADAL" clId="{C6FC7B8B-E319-4CAD-886C-A1B5B211BE81}" dt="2023-10-26T12:57:25.743" v="8" actId="20577"/>
        <pc:sldMkLst>
          <pc:docMk/>
          <pc:sldMk cId="536242471" sldId="267"/>
        </pc:sldMkLst>
      </pc:sldChg>
      <pc:sldChg chg="modNotesTx">
        <pc:chgData name="Taquan Gilbert" userId="cccb3b1d-7701-4d88-9db7-7c2f45dc5b88" providerId="ADAL" clId="{C6FC7B8B-E319-4CAD-886C-A1B5B211BE81}" dt="2023-10-26T12:57:28.307" v="9" actId="20577"/>
        <pc:sldMkLst>
          <pc:docMk/>
          <pc:sldMk cId="4286123030" sldId="268"/>
        </pc:sldMkLst>
      </pc:sldChg>
      <pc:sldChg chg="modNotesTx">
        <pc:chgData name="Taquan Gilbert" userId="cccb3b1d-7701-4d88-9db7-7c2f45dc5b88" providerId="ADAL" clId="{C6FC7B8B-E319-4CAD-886C-A1B5B211BE81}" dt="2023-10-26T12:57:31.333" v="10" actId="20577"/>
        <pc:sldMkLst>
          <pc:docMk/>
          <pc:sldMk cId="511340718" sldId="269"/>
        </pc:sldMkLst>
      </pc:sldChg>
      <pc:sldChg chg="modNotesTx">
        <pc:chgData name="Taquan Gilbert" userId="cccb3b1d-7701-4d88-9db7-7c2f45dc5b88" providerId="ADAL" clId="{C6FC7B8B-E319-4CAD-886C-A1B5B211BE81}" dt="2023-10-26T12:57:33.916" v="11" actId="20577"/>
        <pc:sldMkLst>
          <pc:docMk/>
          <pc:sldMk cId="3574843309" sldId="270"/>
        </pc:sldMkLst>
      </pc:sldChg>
      <pc:sldChg chg="modNotesTx">
        <pc:chgData name="Taquan Gilbert" userId="cccb3b1d-7701-4d88-9db7-7c2f45dc5b88" providerId="ADAL" clId="{C6FC7B8B-E319-4CAD-886C-A1B5B211BE81}" dt="2023-10-26T12:57:36.555" v="12" actId="20577"/>
        <pc:sldMkLst>
          <pc:docMk/>
          <pc:sldMk cId="3512129688" sldId="271"/>
        </pc:sldMkLst>
      </pc:sldChg>
      <pc:sldChg chg="modNotesTx">
        <pc:chgData name="Taquan Gilbert" userId="cccb3b1d-7701-4d88-9db7-7c2f45dc5b88" providerId="ADAL" clId="{C6FC7B8B-E319-4CAD-886C-A1B5B211BE81}" dt="2023-10-26T12:57:39.122" v="13" actId="20577"/>
        <pc:sldMkLst>
          <pc:docMk/>
          <pc:sldMk cId="2388086168" sldId="272"/>
        </pc:sldMkLst>
      </pc:sldChg>
      <pc:sldChg chg="modNotesTx">
        <pc:chgData name="Taquan Gilbert" userId="cccb3b1d-7701-4d88-9db7-7c2f45dc5b88" providerId="ADAL" clId="{C6FC7B8B-E319-4CAD-886C-A1B5B211BE81}" dt="2023-10-26T12:57:41.488" v="14" actId="20577"/>
        <pc:sldMkLst>
          <pc:docMk/>
          <pc:sldMk cId="3022066971" sldId="273"/>
        </pc:sldMkLst>
      </pc:sldChg>
      <pc:sldChg chg="modNotesTx">
        <pc:chgData name="Taquan Gilbert" userId="cccb3b1d-7701-4d88-9db7-7c2f45dc5b88" providerId="ADAL" clId="{C6FC7B8B-E319-4CAD-886C-A1B5B211BE81}" dt="2023-10-26T12:57:43.674" v="15" actId="20577"/>
        <pc:sldMkLst>
          <pc:docMk/>
          <pc:sldMk cId="3106671656" sldId="274"/>
        </pc:sldMkLst>
      </pc:sldChg>
      <pc:sldChg chg="modNotesTx">
        <pc:chgData name="Taquan Gilbert" userId="cccb3b1d-7701-4d88-9db7-7c2f45dc5b88" providerId="ADAL" clId="{C6FC7B8B-E319-4CAD-886C-A1B5B211BE81}" dt="2023-10-26T12:57:46.463" v="16" actId="20577"/>
        <pc:sldMkLst>
          <pc:docMk/>
          <pc:sldMk cId="2938769115" sldId="275"/>
        </pc:sldMkLst>
      </pc:sldChg>
      <pc:sldChg chg="modNotesTx">
        <pc:chgData name="Taquan Gilbert" userId="cccb3b1d-7701-4d88-9db7-7c2f45dc5b88" providerId="ADAL" clId="{C6FC7B8B-E319-4CAD-886C-A1B5B211BE81}" dt="2023-10-26T12:57:48.898" v="17" actId="20577"/>
        <pc:sldMkLst>
          <pc:docMk/>
          <pc:sldMk cId="129957438" sldId="276"/>
        </pc:sldMkLst>
      </pc:sldChg>
      <pc:sldChg chg="modNotesTx">
        <pc:chgData name="Taquan Gilbert" userId="cccb3b1d-7701-4d88-9db7-7c2f45dc5b88" providerId="ADAL" clId="{C6FC7B8B-E319-4CAD-886C-A1B5B211BE81}" dt="2023-10-26T12:57:51.552" v="18" actId="20577"/>
        <pc:sldMkLst>
          <pc:docMk/>
          <pc:sldMk cId="2676796802" sldId="277"/>
        </pc:sldMkLst>
      </pc:sldChg>
      <pc:sldChg chg="modNotesTx">
        <pc:chgData name="Taquan Gilbert" userId="cccb3b1d-7701-4d88-9db7-7c2f45dc5b88" providerId="ADAL" clId="{C6FC7B8B-E319-4CAD-886C-A1B5B211BE81}" dt="2023-10-26T12:57:53.868" v="19" actId="20577"/>
        <pc:sldMkLst>
          <pc:docMk/>
          <pc:sldMk cId="2457722631" sldId="278"/>
        </pc:sldMkLst>
      </pc:sldChg>
      <pc:sldChg chg="modNotesTx">
        <pc:chgData name="Taquan Gilbert" userId="cccb3b1d-7701-4d88-9db7-7c2f45dc5b88" providerId="ADAL" clId="{C6FC7B8B-E319-4CAD-886C-A1B5B211BE81}" dt="2023-10-26T12:57:56.534" v="20" actId="20577"/>
        <pc:sldMkLst>
          <pc:docMk/>
          <pc:sldMk cId="928083781" sldId="279"/>
        </pc:sldMkLst>
      </pc:sldChg>
      <pc:sldChg chg="modNotesTx">
        <pc:chgData name="Taquan Gilbert" userId="cccb3b1d-7701-4d88-9db7-7c2f45dc5b88" providerId="ADAL" clId="{C6FC7B8B-E319-4CAD-886C-A1B5B211BE81}" dt="2023-10-26T12:57:58.938" v="21" actId="20577"/>
        <pc:sldMkLst>
          <pc:docMk/>
          <pc:sldMk cId="3837442206" sldId="280"/>
        </pc:sldMkLst>
      </pc:sldChg>
      <pc:sldChg chg="modNotesTx">
        <pc:chgData name="Taquan Gilbert" userId="cccb3b1d-7701-4d88-9db7-7c2f45dc5b88" providerId="ADAL" clId="{C6FC7B8B-E319-4CAD-886C-A1B5B211BE81}" dt="2023-10-26T12:58:01.524" v="22" actId="20577"/>
        <pc:sldMkLst>
          <pc:docMk/>
          <pc:sldMk cId="3340714130" sldId="281"/>
        </pc:sldMkLst>
      </pc:sldChg>
      <pc:sldChg chg="modNotesTx">
        <pc:chgData name="Taquan Gilbert" userId="cccb3b1d-7701-4d88-9db7-7c2f45dc5b88" providerId="ADAL" clId="{C6FC7B8B-E319-4CAD-886C-A1B5B211BE81}" dt="2023-10-26T12:58:04.025" v="23" actId="20577"/>
        <pc:sldMkLst>
          <pc:docMk/>
          <pc:sldMk cId="3191260042" sldId="282"/>
        </pc:sldMkLst>
      </pc:sldChg>
      <pc:sldChg chg="modNotesTx">
        <pc:chgData name="Taquan Gilbert" userId="cccb3b1d-7701-4d88-9db7-7c2f45dc5b88" providerId="ADAL" clId="{C6FC7B8B-E319-4CAD-886C-A1B5B211BE81}" dt="2023-10-26T12:58:10.648" v="24" actId="20577"/>
        <pc:sldMkLst>
          <pc:docMk/>
          <pc:sldMk cId="3568990201" sldId="283"/>
        </pc:sldMkLst>
      </pc:sldChg>
      <pc:sldChg chg="modNotesTx">
        <pc:chgData name="Taquan Gilbert" userId="cccb3b1d-7701-4d88-9db7-7c2f45dc5b88" providerId="ADAL" clId="{C6FC7B8B-E319-4CAD-886C-A1B5B211BE81}" dt="2023-10-26T12:58:13.687" v="25" actId="20577"/>
        <pc:sldMkLst>
          <pc:docMk/>
          <pc:sldMk cId="3343107884" sldId="284"/>
        </pc:sldMkLst>
      </pc:sldChg>
      <pc:sldChg chg="modNotesTx">
        <pc:chgData name="Taquan Gilbert" userId="cccb3b1d-7701-4d88-9db7-7c2f45dc5b88" providerId="ADAL" clId="{C6FC7B8B-E319-4CAD-886C-A1B5B211BE81}" dt="2023-10-26T12:58:16.276" v="26" actId="20577"/>
        <pc:sldMkLst>
          <pc:docMk/>
          <pc:sldMk cId="2159055888" sldId="285"/>
        </pc:sldMkLst>
      </pc:sldChg>
      <pc:sldChg chg="modNotesTx">
        <pc:chgData name="Taquan Gilbert" userId="cccb3b1d-7701-4d88-9db7-7c2f45dc5b88" providerId="ADAL" clId="{C6FC7B8B-E319-4CAD-886C-A1B5B211BE81}" dt="2023-10-26T12:58:18.999" v="27" actId="20577"/>
        <pc:sldMkLst>
          <pc:docMk/>
          <pc:sldMk cId="1862612284" sldId="286"/>
        </pc:sldMkLst>
      </pc:sldChg>
      <pc:sldChg chg="modNotesTx">
        <pc:chgData name="Taquan Gilbert" userId="cccb3b1d-7701-4d88-9db7-7c2f45dc5b88" providerId="ADAL" clId="{C6FC7B8B-E319-4CAD-886C-A1B5B211BE81}" dt="2023-10-26T12:58:21.354" v="28" actId="20577"/>
        <pc:sldMkLst>
          <pc:docMk/>
          <pc:sldMk cId="4230682784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903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FD698-BA92-420B-AC14-3C6081A9E37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DDCEB-FC30-4988-B8DF-29810DEDB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2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91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24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30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62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64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3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52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63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7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590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61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17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136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265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169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469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077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66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8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2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58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0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72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4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DCEB-FC30-4988-B8DF-29810DEDB1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4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3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2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7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6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9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0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5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9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D9308-2EF7-9E42-8310-8DBF6E6BD18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9C68F7-FB63-4F66-9F15-A2C8E20D544F}"/>
              </a:ext>
            </a:extLst>
          </p:cNvPr>
          <p:cNvSpPr/>
          <p:nvPr/>
        </p:nvSpPr>
        <p:spPr>
          <a:xfrm>
            <a:off x="0" y="2924668"/>
            <a:ext cx="9144000" cy="16255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7BAA13-22B1-AB41-88F5-C8D91204A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903" y="1722773"/>
            <a:ext cx="7772400" cy="30180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Claims Management 101</a:t>
            </a:r>
            <a:br>
              <a:rPr lang="en-US" b="1" dirty="0"/>
            </a:br>
            <a:r>
              <a:rPr lang="en-US" sz="4900" b="1" dirty="0"/>
              <a:t>What Battles to Fight</a:t>
            </a:r>
            <a:br>
              <a:rPr lang="en-US" sz="4900" b="1" dirty="0"/>
            </a:br>
            <a:br>
              <a:rPr lang="en-US" sz="1600" b="1" dirty="0"/>
            </a:br>
            <a:r>
              <a:rPr lang="en-US" sz="12800" dirty="0">
                <a:solidFill>
                  <a:srgbClr val="CCCC00"/>
                </a:solidFill>
                <a:latin typeface="Impact" panose="020B0806030902050204" pitchFamily="34" charset="0"/>
              </a:rPr>
              <a:t>JEOPARDY!</a:t>
            </a:r>
            <a:endParaRPr lang="en-US" sz="4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8BE99-6F90-0D4F-A0BD-116465B98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6776207" cy="1946246"/>
          </a:xfrm>
        </p:spPr>
        <p:txBody>
          <a:bodyPr>
            <a:normAutofit/>
          </a:bodyPr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Bill Ahrens, CCMSI</a:t>
            </a:r>
          </a:p>
          <a:p>
            <a:r>
              <a:rPr lang="en-US" dirty="0"/>
              <a:t>Patty Reinecke, Midwest Employers Casualty</a:t>
            </a:r>
          </a:p>
          <a:p>
            <a:r>
              <a:rPr lang="en-US" sz="1800" dirty="0"/>
              <a:t>Monday, October 16, 2023</a:t>
            </a:r>
          </a:p>
        </p:txBody>
      </p:sp>
    </p:spTree>
    <p:extLst>
      <p:ext uri="{BB962C8B-B14F-4D97-AF65-F5344CB8AC3E}">
        <p14:creationId xmlns:p14="http://schemas.microsoft.com/office/powerpoint/2010/main" val="160249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BDDBB-B4D9-46A2-B0FD-B563AEE52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72" y="2539452"/>
            <a:ext cx="8186713" cy="350212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Calculation used to determine the wage replacement paid during the time of disability in relation to a work injury or illness.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7507A7-DDA7-48A0-81F0-972B652023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974C5D9-BD43-414E-B0AC-0A93E1AAABA0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State Requirements for $300.00 </a:t>
            </a:r>
          </a:p>
        </p:txBody>
      </p:sp>
    </p:spTree>
    <p:extLst>
      <p:ext uri="{BB962C8B-B14F-4D97-AF65-F5344CB8AC3E}">
        <p14:creationId xmlns:p14="http://schemas.microsoft.com/office/powerpoint/2010/main" val="3574843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BDF82-6BCB-47F0-B2A2-9B269BB72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2539451"/>
            <a:ext cx="8251371" cy="41221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term refers to the resolution or conclusion of a worker’s compensation claim, usually involving an agreement between parties. The closure of outstanding issues in a workers’ compensation claim.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838967-84B2-440B-98DC-E9A03DAB877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C969004-5ED5-48BB-8D8C-C46E71E93C52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State Requirements for $400.00 </a:t>
            </a:r>
          </a:p>
        </p:txBody>
      </p:sp>
    </p:spTree>
    <p:extLst>
      <p:ext uri="{BB962C8B-B14F-4D97-AF65-F5344CB8AC3E}">
        <p14:creationId xmlns:p14="http://schemas.microsoft.com/office/powerpoint/2010/main" val="3512129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F1FA-3D9A-49FB-9948-40875B343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2539451"/>
            <a:ext cx="8184424" cy="401374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type of workers’ compensation benefit is provided when an injured worker sustains a permanent disability but can still work is some capacity. Can also be a physician determination that measures physical impairment that will not resolve and occurred as a result of the injury. </a:t>
            </a:r>
          </a:p>
          <a:p>
            <a:pPr>
              <a:lnSpc>
                <a:spcPct val="100000"/>
              </a:lnSpc>
            </a:pPr>
            <a:endParaRPr lang="en-US" sz="3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63584B-ACC5-4DFE-A3A9-57872A62C87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3581B1E-47C9-4054-9750-FDF88F15A82E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State Requirements for $500.00 </a:t>
            </a:r>
          </a:p>
        </p:txBody>
      </p:sp>
    </p:spTree>
    <p:extLst>
      <p:ext uri="{BB962C8B-B14F-4D97-AF65-F5344CB8AC3E}">
        <p14:creationId xmlns:p14="http://schemas.microsoft.com/office/powerpoint/2010/main" val="238808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793C-A04B-445D-98A8-E43E18BE8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97" y="2539451"/>
            <a:ext cx="8153073" cy="383957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cause or the events leading up to a reported injury while in course and scope of employment?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19A702-4084-424B-9501-AA703E07248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48E085B-FA4D-48DF-8484-6B67072E2381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Medical for $100.00 </a:t>
            </a:r>
          </a:p>
        </p:txBody>
      </p:sp>
    </p:spTree>
    <p:extLst>
      <p:ext uri="{BB962C8B-B14F-4D97-AF65-F5344CB8AC3E}">
        <p14:creationId xmlns:p14="http://schemas.microsoft.com/office/powerpoint/2010/main" val="302206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8C06E-170C-408A-A396-D60CD5043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2551951"/>
            <a:ext cx="8193568" cy="387062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Examples of this include physician visits, medications, diagnostic testing, or physical therapy specific to the injury or illness sustained in course and scope of employment.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7F1E9B-3C76-49D4-A261-21146C9F26B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7B8E6D3-387F-41CC-A31F-D7AF63238629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Medical for $200.00 </a:t>
            </a:r>
          </a:p>
        </p:txBody>
      </p:sp>
    </p:spTree>
    <p:extLst>
      <p:ext uri="{BB962C8B-B14F-4D97-AF65-F5344CB8AC3E}">
        <p14:creationId xmlns:p14="http://schemas.microsoft.com/office/powerpoint/2010/main" val="3106671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F9115-E57B-4C72-A3A7-1A60BF781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2506662"/>
            <a:ext cx="8145236" cy="39921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physician specializes in workplace injuries and/or illnesses.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9181F8-0B4C-4530-BDF6-803F457AC51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47FA2E4-2A17-4CEE-9483-5E6880AE596E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Medical for $300.00 </a:t>
            </a:r>
          </a:p>
        </p:txBody>
      </p:sp>
    </p:spTree>
    <p:extLst>
      <p:ext uri="{BB962C8B-B14F-4D97-AF65-F5344CB8AC3E}">
        <p14:creationId xmlns:p14="http://schemas.microsoft.com/office/powerpoint/2010/main" val="2938769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5C03F-83C3-41D9-9828-5C8DE53B0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2539450"/>
            <a:ext cx="8244868" cy="42179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Type of medical professional serves as a liaison between the injured employee, physician, and employer. May be assigned to help manage the claim by coordinating medical treatment to aid in effective recovery/rehabilitation and keep the employer and claims adjuster up to date with the latest status.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E79448-D42A-46B2-9690-72685124CF2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8288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34BB478-E0EA-4F7F-89D6-D66F2A2B6E68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Medical for $400.00 </a:t>
            </a:r>
          </a:p>
        </p:txBody>
      </p:sp>
    </p:spTree>
    <p:extLst>
      <p:ext uri="{BB962C8B-B14F-4D97-AF65-F5344CB8AC3E}">
        <p14:creationId xmlns:p14="http://schemas.microsoft.com/office/powerpoint/2010/main" val="129957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ED992-0C6F-453D-BDBC-A18FF62E3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2525485"/>
            <a:ext cx="8164286" cy="41499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is evidenced based information that provides standardized criteria for specific injuries or conditions and return to work guidance and or guidelines for people injured at work.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61F2E8-565E-4429-85E6-C39E250C849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9723D7E-1546-4A58-BEF5-6E6196DFFB25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Medical for $500.00 </a:t>
            </a:r>
          </a:p>
        </p:txBody>
      </p:sp>
    </p:spTree>
    <p:extLst>
      <p:ext uri="{BB962C8B-B14F-4D97-AF65-F5344CB8AC3E}">
        <p14:creationId xmlns:p14="http://schemas.microsoft.com/office/powerpoint/2010/main" val="2676796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C7D3B-B051-4B87-92B7-A92ED7059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22" y="2539451"/>
            <a:ext cx="8167878" cy="365452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is a group comprised of employees and management working together to prevent workplace safety concerns by evaluating high risk areas and making recommendations for improvement?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6FEB72-238B-4054-8492-E13C29074C5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3117ED9-31AD-4254-B73D-B07A1C02C46F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Employees for $100.00 </a:t>
            </a:r>
          </a:p>
        </p:txBody>
      </p:sp>
    </p:spTree>
    <p:extLst>
      <p:ext uri="{BB962C8B-B14F-4D97-AF65-F5344CB8AC3E}">
        <p14:creationId xmlns:p14="http://schemas.microsoft.com/office/powerpoint/2010/main" val="2457722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B1AE5-AEE3-4C53-842F-67B2B4400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2525553"/>
            <a:ext cx="8207828" cy="387524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term describes the process of an injured employee returning to their job while or after receiving medical treatment. A functional state every physician should address when treating an individual with a WC injury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C636E9-F7A7-4632-9395-0BDBAAC6D03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657B7E1-9B85-4037-98C7-143439873271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Employees for $200.00 </a:t>
            </a:r>
          </a:p>
        </p:txBody>
      </p:sp>
    </p:spTree>
    <p:extLst>
      <p:ext uri="{BB962C8B-B14F-4D97-AF65-F5344CB8AC3E}">
        <p14:creationId xmlns:p14="http://schemas.microsoft.com/office/powerpoint/2010/main" val="92808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86545A-CB57-4A69-B393-B88F5560F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15168"/>
            <a:ext cx="997001" cy="7874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C982FC-3110-4944-BB14-D199D53B2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40" y="2788864"/>
            <a:ext cx="5760720" cy="386645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B926310-7836-4243-9FF3-6A5E8AF82487}"/>
              </a:ext>
            </a:extLst>
          </p:cNvPr>
          <p:cNvSpPr/>
          <p:nvPr/>
        </p:nvSpPr>
        <p:spPr>
          <a:xfrm>
            <a:off x="0" y="1299108"/>
            <a:ext cx="9144000" cy="16255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BDF244-FE2B-4A91-8ECA-6B24D9B4F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903" y="1450629"/>
            <a:ext cx="7772400" cy="1499398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CCCC00"/>
                </a:solidFill>
                <a:latin typeface="Impact" panose="020B0806030902050204" pitchFamily="34" charset="0"/>
              </a:rPr>
              <a:t>JEOPARDY!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4591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1B414-9748-4CE6-B9C1-BFD0377B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39451"/>
            <a:ext cx="8251371" cy="393196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term refers to the process of an employee suffering a new injury while they are still recovering from a previous work-related injury which may affect the recovery process and/or before the resolution of a workers’ compensation claim.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0D6D46-323B-44A8-A86A-5B1BA2C2E26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E32EA82-E2BE-4252-8659-7B4574B745EA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Employees for $300.00 </a:t>
            </a:r>
          </a:p>
        </p:txBody>
      </p:sp>
    </p:spTree>
    <p:extLst>
      <p:ext uri="{BB962C8B-B14F-4D97-AF65-F5344CB8AC3E}">
        <p14:creationId xmlns:p14="http://schemas.microsoft.com/office/powerpoint/2010/main" val="3837442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9CE7-6C4E-4AFE-8FF7-92F349352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2539451"/>
            <a:ext cx="8218715" cy="39266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legal principal states that the condition of the employee at the time of hire should not affect their eligibility for worker’s compensation benefits. This includes pre-existing conditions.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B62AF9-8701-4C4E-92C8-516755A0AC2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9DEE565-8F2A-4E52-A834-1B2EA7E39EB8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Employees for $400.00 </a:t>
            </a:r>
          </a:p>
        </p:txBody>
      </p:sp>
    </p:spTree>
    <p:extLst>
      <p:ext uri="{BB962C8B-B14F-4D97-AF65-F5344CB8AC3E}">
        <p14:creationId xmlns:p14="http://schemas.microsoft.com/office/powerpoint/2010/main" val="3340714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B0FF1-4C5C-4445-A77D-4B790B7A4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2539451"/>
            <a:ext cx="8207828" cy="39048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can be defined as multiple injuries with the same employee over time while performing the same job duties and/or includes prior history of multiple claims by an employee.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45186E-4ACD-499F-B43F-21BF8DCB0F2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B694A7F-13B3-4D39-85BE-08471829B759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Employees for $500.00 </a:t>
            </a:r>
          </a:p>
        </p:txBody>
      </p:sp>
    </p:spTree>
    <p:extLst>
      <p:ext uri="{BB962C8B-B14F-4D97-AF65-F5344CB8AC3E}">
        <p14:creationId xmlns:p14="http://schemas.microsoft.com/office/powerpoint/2010/main" val="3191260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710BE-7B40-4629-84EC-343962BB8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39451"/>
            <a:ext cx="8177022" cy="386134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is the term for improper use of the workers’ compensation system that may include actions that are inconsistent, influences of possible secondary gain, and/or malingering.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54AFA1-53E5-4F7C-921A-A2576E33FA4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5A2A491-AB26-418E-B745-0CEADDCBE099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Litigation for $100.00 </a:t>
            </a:r>
          </a:p>
        </p:txBody>
      </p:sp>
    </p:spTree>
    <p:extLst>
      <p:ext uri="{BB962C8B-B14F-4D97-AF65-F5344CB8AC3E}">
        <p14:creationId xmlns:p14="http://schemas.microsoft.com/office/powerpoint/2010/main" val="3568990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517FD-0E8D-44FE-81C3-7F590DF5C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2539452"/>
            <a:ext cx="8229600" cy="404640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is the deliberate act of deceiving or misrepresenting information to gain an advantage or payment in a workers’ compensation claims.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674428-56A3-45B6-A5BF-2E9DFFB70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17C6894-3565-49F4-8EE2-3BB09AA9F6B0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Litigation for $200.00 </a:t>
            </a:r>
          </a:p>
        </p:txBody>
      </p:sp>
    </p:spTree>
    <p:extLst>
      <p:ext uri="{BB962C8B-B14F-4D97-AF65-F5344CB8AC3E}">
        <p14:creationId xmlns:p14="http://schemas.microsoft.com/office/powerpoint/2010/main" val="3343107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3F15E-898B-4538-BEF5-1754F496E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4" y="2539451"/>
            <a:ext cx="8229600" cy="37524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is the disallowance of workers’ compensation claim.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ECBE4F-71D3-4417-9B51-8503B41C8B2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E1A2A97-BC73-4CA4-A2FD-D550D1340F0E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Litigation for $300.00 </a:t>
            </a:r>
          </a:p>
        </p:txBody>
      </p:sp>
    </p:spTree>
    <p:extLst>
      <p:ext uri="{BB962C8B-B14F-4D97-AF65-F5344CB8AC3E}">
        <p14:creationId xmlns:p14="http://schemas.microsoft.com/office/powerpoint/2010/main" val="2159055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CAB92-8BE5-4DF9-9150-97AAA197D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66" y="2539451"/>
            <a:ext cx="8169620" cy="381124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term can used for employees who file workers’ compensation claim after workers’ compensation claim; often for minor or exaggerated injuries.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9FA859-F455-430C-B209-F8F133782EE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7891EC7-A573-42B8-8956-11BFD63FC20A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Litigation for $400.00 </a:t>
            </a:r>
          </a:p>
        </p:txBody>
      </p:sp>
    </p:spTree>
    <p:extLst>
      <p:ext uri="{BB962C8B-B14F-4D97-AF65-F5344CB8AC3E}">
        <p14:creationId xmlns:p14="http://schemas.microsoft.com/office/powerpoint/2010/main" val="1862612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024A-9943-4B27-8C32-B49D9520E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2506662"/>
            <a:ext cx="8246691" cy="40356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term refers to the act of reporting a work-related injury or incident after the required deadline has passed. This delay could potentially complicate the investigation process.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D3DD6A-49DA-44B4-AFAA-032B99C1D6E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6CBB53D-1075-43F4-8E6C-B02BA8529BB2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Litigation for $500.00 </a:t>
            </a:r>
          </a:p>
        </p:txBody>
      </p:sp>
    </p:spTree>
    <p:extLst>
      <p:ext uri="{BB962C8B-B14F-4D97-AF65-F5344CB8AC3E}">
        <p14:creationId xmlns:p14="http://schemas.microsoft.com/office/powerpoint/2010/main" val="4230682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95DDE-6290-4802-AAF9-E1D593878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38315"/>
            <a:ext cx="7772400" cy="2387600"/>
          </a:xfrm>
        </p:spPr>
        <p:txBody>
          <a:bodyPr/>
          <a:lstStyle/>
          <a:p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Final JEOPARDY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1AE36-646F-4CBD-AFB5-48BEB6B088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Hint:</a:t>
            </a:r>
          </a:p>
          <a:p>
            <a:r>
              <a: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Think like a defense attorney. </a:t>
            </a:r>
          </a:p>
        </p:txBody>
      </p:sp>
    </p:spTree>
    <p:extLst>
      <p:ext uri="{BB962C8B-B14F-4D97-AF65-F5344CB8AC3E}">
        <p14:creationId xmlns:p14="http://schemas.microsoft.com/office/powerpoint/2010/main" val="2921670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9A8D-7C0D-4665-AFAB-DC31FF434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8" y="1755648"/>
            <a:ext cx="7358743" cy="339109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Ask any defense attorney and they will tell you a good claim is ________ claim. </a:t>
            </a:r>
          </a:p>
        </p:txBody>
      </p:sp>
    </p:spTree>
    <p:extLst>
      <p:ext uri="{BB962C8B-B14F-4D97-AF65-F5344CB8AC3E}">
        <p14:creationId xmlns:p14="http://schemas.microsoft.com/office/powerpoint/2010/main" val="313456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EE7C-B8FE-4B54-8995-34598211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25562"/>
            <a:ext cx="9144000" cy="121388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Investigation for $100.00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0A0BA-163B-4F68-A149-8E0919BC5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39451"/>
            <a:ext cx="8177022" cy="33388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is the type of information that does not involve opinions or assumptions. Concrete data used for a basis for further interpretation – Just the __________ ma’am. 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26A2D1-AC62-4600-8928-7A4B24B0EF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3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A4CDF-8D32-4B56-A897-A521A4B480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45940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4357-EF39-B74D-BBAE-9C74DEBC0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539452"/>
            <a:ext cx="8251371" cy="34476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process of reaching out and contacting the injured employee, supervisor, and physician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7E23B9-4E60-429E-A6B7-FCCE168085F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BE35494-601C-4C2F-BB11-2A911D459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25562"/>
            <a:ext cx="9144000" cy="121388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Investigation for $200.00 </a:t>
            </a:r>
          </a:p>
        </p:txBody>
      </p:sp>
    </p:spTree>
    <p:extLst>
      <p:ext uri="{BB962C8B-B14F-4D97-AF65-F5344CB8AC3E}">
        <p14:creationId xmlns:p14="http://schemas.microsoft.com/office/powerpoint/2010/main" val="16106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1CC16-2C1D-4221-9F79-845ED7DC2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2539451"/>
            <a:ext cx="8229600" cy="36000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Who is a person with direct knowledge of a particular incident or even that could possibly provide valuable information relevant to an investigation?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FEEB4A-780A-4307-8FAF-0D4BAB3C052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6103E7F-D6EC-4D19-908C-17C74846B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25562"/>
            <a:ext cx="9144000" cy="121388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Investigation for $300.00 </a:t>
            </a:r>
          </a:p>
        </p:txBody>
      </p:sp>
    </p:spTree>
    <p:extLst>
      <p:ext uri="{BB962C8B-B14F-4D97-AF65-F5344CB8AC3E}">
        <p14:creationId xmlns:p14="http://schemas.microsoft.com/office/powerpoint/2010/main" val="295858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41B8-599C-4315-AFCF-0CFAD96C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39451"/>
            <a:ext cx="8218714" cy="33388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Based on observed facts. Not influenced by emotions, opinions, assumptions or prejudices. Opposite of subjective.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0E07F4-7753-41AB-B8DA-D34B85F4323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0BD1730-6AD1-4C8A-9293-89A9CD59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25562"/>
            <a:ext cx="9144000" cy="121388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Investigation for $400.00 </a:t>
            </a:r>
          </a:p>
        </p:txBody>
      </p:sp>
    </p:spTree>
    <p:extLst>
      <p:ext uri="{BB962C8B-B14F-4D97-AF65-F5344CB8AC3E}">
        <p14:creationId xmlns:p14="http://schemas.microsoft.com/office/powerpoint/2010/main" val="148238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3AD29-7A37-4556-9D58-F6BFEB0FA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539451"/>
            <a:ext cx="8251370" cy="34912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Right to legally pursue a third party claim that caused a loss or is liable, in order to recover  “damages” and reimburse any payments made.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D62A8D-69A7-482C-9EA8-5596B170CD8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3F491FD-AC5E-4A0E-B9EF-3493A446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25562"/>
            <a:ext cx="9144000" cy="121388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Investigation for $500.00 </a:t>
            </a:r>
          </a:p>
        </p:txBody>
      </p:sp>
    </p:spTree>
    <p:extLst>
      <p:ext uri="{BB962C8B-B14F-4D97-AF65-F5344CB8AC3E}">
        <p14:creationId xmlns:p14="http://schemas.microsoft.com/office/powerpoint/2010/main" val="53624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BCDD6-3176-4BB1-837D-D3C1D48D7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2539451"/>
            <a:ext cx="8175171" cy="355654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state requirement ensures financial protection for injuries and/or illnesses related to employment to ensure injured employees receive appropriate benefits.</a:t>
            </a:r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4B3F8D-1C8C-4ECE-BB8C-36F85248408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F61615D-371B-42D3-9EC8-76DD57FAC6C4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State Requirements for $100.00 </a:t>
            </a:r>
          </a:p>
        </p:txBody>
      </p:sp>
    </p:spTree>
    <p:extLst>
      <p:ext uri="{BB962C8B-B14F-4D97-AF65-F5344CB8AC3E}">
        <p14:creationId xmlns:p14="http://schemas.microsoft.com/office/powerpoint/2010/main" val="428612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64089-F9A0-4195-BE1A-064F1C8DC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2539450"/>
            <a:ext cx="8164286" cy="37742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eligibility or acceptance as work related of claim after a reported injury at work under the state law for  workers’ compensation claim. Factors can be state specific</a:t>
            </a:r>
            <a:r>
              <a:rPr lang="en-US" sz="3600" dirty="0"/>
              <a:t>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0042C6-C461-4A74-BF9A-A7CC8F6E485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55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15693EE-2750-4FF3-9E02-E62149E0A83F}"/>
              </a:ext>
            </a:extLst>
          </p:cNvPr>
          <p:cNvSpPr txBox="1">
            <a:spLocks/>
          </p:cNvSpPr>
          <p:nvPr/>
        </p:nvSpPr>
        <p:spPr>
          <a:xfrm>
            <a:off x="0" y="1325562"/>
            <a:ext cx="9144000" cy="121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State Requirements for $200.00 </a:t>
            </a:r>
          </a:p>
        </p:txBody>
      </p:sp>
    </p:spTree>
    <p:extLst>
      <p:ext uri="{BB962C8B-B14F-4D97-AF65-F5344CB8AC3E}">
        <p14:creationId xmlns:p14="http://schemas.microsoft.com/office/powerpoint/2010/main" val="51134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50254FCF5DB448A00E04F48AC924BE" ma:contentTypeVersion="12" ma:contentTypeDescription="Create a new document." ma:contentTypeScope="" ma:versionID="56f416d259df4d7a5210d561825750d2">
  <xsd:schema xmlns:xsd="http://www.w3.org/2001/XMLSchema" xmlns:xs="http://www.w3.org/2001/XMLSchema" xmlns:p="http://schemas.microsoft.com/office/2006/metadata/properties" xmlns:ns2="4908c3b4-d24f-4c82-9723-bfb9549f8143" xmlns:ns3="86487764-5b2e-4cc8-a343-6fa93c41ada3" targetNamespace="http://schemas.microsoft.com/office/2006/metadata/properties" ma:root="true" ma:fieldsID="d71e390d104ebea3eebe5a8abfb92805" ns2:_="" ns3:_="">
    <xsd:import namespace="4908c3b4-d24f-4c82-9723-bfb9549f8143"/>
    <xsd:import namespace="86487764-5b2e-4cc8-a343-6fa93c41ad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8c3b4-d24f-4c82-9723-bfb9549f81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c76f168-b322-4065-b8a8-43d76d7aa7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87764-5b2e-4cc8-a343-6fa93c41ada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6402c6b-4e91-4cce-b59f-b3f0d97a494a}" ma:internalName="TaxCatchAll" ma:showField="CatchAllData" ma:web="86487764-5b2e-4cc8-a343-6fa93c41ad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487764-5b2e-4cc8-a343-6fa93c41ada3" xsi:nil="true"/>
    <lcf76f155ced4ddcb4097134ff3c332f xmlns="4908c3b4-d24f-4c82-9723-bfb9549f814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62FBA0-2F7A-460E-B603-34E7B2180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08c3b4-d24f-4c82-9723-bfb9549f8143"/>
    <ds:schemaRef ds:uri="86487764-5b2e-4cc8-a343-6fa93c41ad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27897E-FFC5-4DBF-806A-5D0AB1A38544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1d25d5a2-0efa-4ef2-bcc6-c5e5d7e43f12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86487764-5b2e-4cc8-a343-6fa93c41ada3"/>
    <ds:schemaRef ds:uri="4908c3b4-d24f-4c82-9723-bfb9549f8143"/>
  </ds:schemaRefs>
</ds:datastoreItem>
</file>

<file path=customXml/itemProps3.xml><?xml version="1.0" encoding="utf-8"?>
<ds:datastoreItem xmlns:ds="http://schemas.openxmlformats.org/officeDocument/2006/customXml" ds:itemID="{0FBAA1AE-5974-44AF-BC0C-BF8941C485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888</Words>
  <Application>Microsoft Office PowerPoint</Application>
  <PresentationFormat>On-screen Show (4:3)</PresentationFormat>
  <Paragraphs>86</Paragraphs>
  <Slides>30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Impact</vt:lpstr>
      <vt:lpstr>Segoe UI Semibold</vt:lpstr>
      <vt:lpstr>Office Theme</vt:lpstr>
      <vt:lpstr>Claims Management 101 What Battles to Fight  JEOPARDY!</vt:lpstr>
      <vt:lpstr>JEOPARDY!</vt:lpstr>
      <vt:lpstr>Investigation for $100.00 </vt:lpstr>
      <vt:lpstr>Investigation for $200.00 </vt:lpstr>
      <vt:lpstr>Investigation for $300.00 </vt:lpstr>
      <vt:lpstr>Investigation for $400.00 </vt:lpstr>
      <vt:lpstr>Investigation for $500.00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 JEOPARDY</vt:lpstr>
      <vt:lpstr>Ask any defense attorney and they will tell you a good claim is ________ claim.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 Howard</dc:creator>
  <cp:lastModifiedBy>Taquan Gilbert</cp:lastModifiedBy>
  <cp:revision>26</cp:revision>
  <dcterms:created xsi:type="dcterms:W3CDTF">2019-12-04T20:30:03Z</dcterms:created>
  <dcterms:modified xsi:type="dcterms:W3CDTF">2023-10-26T12:58:28Z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0x010100F550254FCF5DB448A00E04F48AC924BE</vt:lpwstr>
  </property>
  <property fmtid="{D5CDD505-2E9C-101B-9397-08002B2CF9AE}" pid="3" name="Order">
    <vt:r8>12341600</vt:r8>
  </property>
  <property fmtid="{D5CDD505-2E9C-101B-9397-08002B2CF9AE}" pid="4" name="MediaServiceImageTags">
    <vt:lpwstr/>
  </property>
</Properties>
</file>