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282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62B90093-08EF-43AF-8C7C-2659B05DD572}"/>
    <pc:docChg chg="modHandout">
      <pc:chgData name="Taquan Gilbert" userId="cccb3b1d-7701-4d88-9db7-7c2f45dc5b88" providerId="ADAL" clId="{62B90093-08EF-43AF-8C7C-2659B05DD572}" dt="2023-10-10T19:08:09.982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65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AA13-22B1-AB41-88F5-C8D91204A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 10 Things</a:t>
            </a:r>
            <a:br>
              <a:rPr lang="en-US" dirty="0"/>
            </a:br>
            <a:r>
              <a:rPr lang="en-US" sz="3200" dirty="0"/>
              <a:t>To Do In Your First Year of Risk 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8BE99-6F90-0D4F-A0BD-116465B9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10359"/>
            <a:ext cx="3784107" cy="1147439"/>
          </a:xfrm>
        </p:spPr>
        <p:txBody>
          <a:bodyPr>
            <a:normAutofit/>
          </a:bodyPr>
          <a:lstStyle/>
          <a:p>
            <a:r>
              <a:rPr lang="en-US" dirty="0"/>
              <a:t>Terri Evans, Vice President</a:t>
            </a:r>
          </a:p>
          <a:p>
            <a:r>
              <a:rPr lang="en-US" dirty="0"/>
              <a:t>Employer Advisory Services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4CE6D85-39B7-B30F-F651-C3709FD69E91}"/>
              </a:ext>
            </a:extLst>
          </p:cNvPr>
          <p:cNvSpPr txBox="1">
            <a:spLocks/>
          </p:cNvSpPr>
          <p:nvPr/>
        </p:nvSpPr>
        <p:spPr>
          <a:xfrm>
            <a:off x="247834" y="4110358"/>
            <a:ext cx="3784107" cy="114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Amy Larson, JD ARM</a:t>
            </a:r>
          </a:p>
          <a:p>
            <a:r>
              <a:rPr lang="en-US" dirty="0"/>
              <a:t>City of Bloomington, MN</a:t>
            </a:r>
          </a:p>
        </p:txBody>
      </p:sp>
    </p:spTree>
    <p:extLst>
      <p:ext uri="{BB962C8B-B14F-4D97-AF65-F5344CB8AC3E}">
        <p14:creationId xmlns:p14="http://schemas.microsoft.com/office/powerpoint/2010/main" val="16024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4253-DB3C-CCCD-C861-53D32A20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#7 – Respond to as many incidents as you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EC34-AB8A-1161-35FF-DE3442548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Employees will know you care</a:t>
            </a:r>
          </a:p>
          <a:p>
            <a:r>
              <a:rPr lang="en-US" dirty="0"/>
              <a:t>You will see first-hand what happened</a:t>
            </a:r>
          </a:p>
          <a:p>
            <a:r>
              <a:rPr lang="en-US" dirty="0"/>
              <a:t>You get immediate witness statements</a:t>
            </a:r>
          </a:p>
          <a:p>
            <a:r>
              <a:rPr lang="en-US" dirty="0"/>
              <a:t>You can photograph the area if needed</a:t>
            </a:r>
          </a:p>
          <a:p>
            <a:r>
              <a:rPr lang="en-US" dirty="0"/>
              <a:t>Your face will become known and synonymous with risk management</a:t>
            </a:r>
          </a:p>
          <a:p>
            <a:r>
              <a:rPr lang="en-US" dirty="0"/>
              <a:t>You become a resource for your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EF87-3DF7-017C-C1A0-C76E6699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#8 – Create your tribe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1E3B-57FB-CD34-06B9-28AB14B7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one from each department </a:t>
            </a:r>
          </a:p>
          <a:p>
            <a:r>
              <a:rPr lang="en-US" dirty="0"/>
              <a:t>These are the people you count on to tell you the truth</a:t>
            </a:r>
          </a:p>
          <a:p>
            <a:r>
              <a:rPr lang="en-US" dirty="0"/>
              <a:t>These are your trustworthy sources</a:t>
            </a:r>
          </a:p>
          <a:p>
            <a:r>
              <a:rPr lang="en-US" dirty="0"/>
              <a:t>This is the making of your safety team</a:t>
            </a:r>
          </a:p>
          <a:p>
            <a:r>
              <a:rPr lang="en-US" dirty="0"/>
              <a:t>Can include the “least popular” person, if they will give you honest response (requires patience </a:t>
            </a:r>
            <a:r>
              <a:rPr lang="en-US"/>
              <a:t>and filtering)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DD94-EBAF-D273-54BE-8B93CF6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#9 – Develop a long-term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DEB60-80D9-EAED-26ED-6C0BD658E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where your problems are</a:t>
            </a:r>
          </a:p>
          <a:p>
            <a:pPr lvl="1"/>
            <a:r>
              <a:rPr lang="en-US" dirty="0"/>
              <a:t>Make a multi-step approach to solving them</a:t>
            </a:r>
          </a:p>
          <a:p>
            <a:pPr lvl="1"/>
            <a:r>
              <a:rPr lang="en-US" dirty="0"/>
              <a:t>Prioritize</a:t>
            </a:r>
          </a:p>
          <a:p>
            <a:pPr lvl="1"/>
            <a:r>
              <a:rPr lang="en-US" dirty="0"/>
              <a:t>Create achievable goals</a:t>
            </a:r>
          </a:p>
          <a:p>
            <a:pPr lvl="1"/>
            <a:r>
              <a:rPr lang="en-US" dirty="0"/>
              <a:t>Many short term goals work toward the long- term plan</a:t>
            </a:r>
          </a:p>
        </p:txBody>
      </p:sp>
    </p:spTree>
    <p:extLst>
      <p:ext uri="{BB962C8B-B14F-4D97-AF65-F5344CB8AC3E}">
        <p14:creationId xmlns:p14="http://schemas.microsoft.com/office/powerpoint/2010/main" val="21877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45D7-B673-E052-82EA-6916245C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#10 – Don’t Forget to Have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7CCC-5BFA-DF83-496C-0E5184511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it seems like a lot, it is very rewarding</a:t>
            </a:r>
          </a:p>
          <a:p>
            <a:r>
              <a:rPr lang="en-US" dirty="0"/>
              <a:t>You’re here to help people</a:t>
            </a:r>
          </a:p>
          <a:p>
            <a:r>
              <a:rPr lang="en-US" dirty="0"/>
              <a:t>Laughter (not AT anyone) is a great stress reliever</a:t>
            </a:r>
          </a:p>
          <a:p>
            <a:r>
              <a:rPr lang="en-US" dirty="0"/>
              <a:t>There are many opportunities to be creative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In Charge of WHAT????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159D0-C0A2-AC9F-4359-8B60BC411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883" y="1518082"/>
            <a:ext cx="3684233" cy="51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96F6-B790-917D-1E27-BA5588F5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F252E-0D0F-C87D-723F-A8984F0BF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think of Risk Management, it can be overwhelming!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Liability</a:t>
            </a:r>
          </a:p>
          <a:p>
            <a:pPr lvl="1"/>
            <a:r>
              <a:rPr lang="en-US" dirty="0"/>
              <a:t>Workers’ Compensation</a:t>
            </a:r>
          </a:p>
          <a:p>
            <a:pPr lvl="1"/>
            <a:r>
              <a:rPr lang="en-US" dirty="0"/>
              <a:t>Property </a:t>
            </a:r>
          </a:p>
          <a:p>
            <a:pPr lvl="1"/>
            <a:r>
              <a:rPr lang="en-US" dirty="0"/>
              <a:t>Emergency Response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Reporting requirements</a:t>
            </a:r>
          </a:p>
          <a:p>
            <a:pPr lvl="1"/>
            <a:r>
              <a:rPr lang="en-US" dirty="0"/>
              <a:t>Public Speaking</a:t>
            </a:r>
          </a:p>
          <a:p>
            <a:pPr lvl="1"/>
            <a:r>
              <a:rPr lang="en-US" dirty="0"/>
              <a:t>Lawsuits</a:t>
            </a:r>
          </a:p>
          <a:p>
            <a:pPr lvl="1"/>
            <a:r>
              <a:rPr lang="en-US" dirty="0"/>
              <a:t>ADA, EEOC, HIPAA, OSHA</a:t>
            </a:r>
          </a:p>
          <a:p>
            <a:pPr lvl="1"/>
            <a:r>
              <a:rPr lang="en-US" dirty="0"/>
              <a:t>SIR, Loss Runs, Risk Appetite, Severity, Frequency</a:t>
            </a:r>
          </a:p>
        </p:txBody>
      </p:sp>
    </p:spTree>
    <p:extLst>
      <p:ext uri="{BB962C8B-B14F-4D97-AF65-F5344CB8AC3E}">
        <p14:creationId xmlns:p14="http://schemas.microsoft.com/office/powerpoint/2010/main" val="39252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E4E1-9B7C-84CC-CB19-29526540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51EE-607E-CDB7-4679-44DA8ED4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services do you provide?</a:t>
            </a:r>
          </a:p>
          <a:p>
            <a:pPr lvl="1"/>
            <a:r>
              <a:rPr lang="en-US" dirty="0"/>
              <a:t>Understand the basics</a:t>
            </a:r>
          </a:p>
          <a:p>
            <a:pPr lvl="1"/>
            <a:r>
              <a:rPr lang="en-US" dirty="0"/>
              <a:t>All areas and departments</a:t>
            </a:r>
          </a:p>
          <a:p>
            <a:pPr lvl="1"/>
            <a:r>
              <a:rPr lang="en-US" dirty="0"/>
              <a:t>Go and see for yourself</a:t>
            </a:r>
          </a:p>
          <a:p>
            <a:pPr lvl="1"/>
            <a:r>
              <a:rPr lang="en-US" dirty="0"/>
              <a:t>Visit worksites</a:t>
            </a:r>
          </a:p>
          <a:p>
            <a:pPr lvl="1"/>
            <a:r>
              <a:rPr lang="en-US" dirty="0"/>
              <a:t>Talk to workers</a:t>
            </a:r>
          </a:p>
          <a:p>
            <a:r>
              <a:rPr lang="en-US" dirty="0"/>
              <a:t>What are your areas of responsibility?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1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EFA4-D6FD-FB66-C85F-3F52BB0B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#2 - You know what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10CA-6EC2-2421-4273-A98FF2FD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potential risks?</a:t>
            </a:r>
          </a:p>
          <a:p>
            <a:pPr lvl="1"/>
            <a:r>
              <a:rPr lang="en-US" dirty="0"/>
              <a:t>Construction?</a:t>
            </a:r>
          </a:p>
          <a:p>
            <a:pPr lvl="1"/>
            <a:r>
              <a:rPr lang="en-US" dirty="0"/>
              <a:t>Emergency response?</a:t>
            </a:r>
          </a:p>
          <a:p>
            <a:pPr lvl="1"/>
            <a:r>
              <a:rPr lang="en-US" dirty="0"/>
              <a:t>Public Safety?</a:t>
            </a:r>
          </a:p>
          <a:p>
            <a:pPr lvl="1"/>
            <a:r>
              <a:rPr lang="en-US" dirty="0"/>
              <a:t>Children?</a:t>
            </a:r>
          </a:p>
          <a:p>
            <a:pPr lvl="1"/>
            <a:r>
              <a:rPr lang="en-US" dirty="0"/>
              <a:t>Citizens/Customers?</a:t>
            </a:r>
          </a:p>
          <a:p>
            <a:pPr lvl="1"/>
            <a:r>
              <a:rPr lang="en-US" dirty="0"/>
              <a:t>Property/Buildings?</a:t>
            </a:r>
          </a:p>
          <a:p>
            <a:pPr lvl="1"/>
            <a:r>
              <a:rPr lang="en-US" dirty="0"/>
              <a:t>Special Events?</a:t>
            </a:r>
          </a:p>
          <a:p>
            <a:pPr lvl="1"/>
            <a:r>
              <a:rPr lang="en-US" dirty="0"/>
              <a:t>Contacts?</a:t>
            </a:r>
          </a:p>
          <a:p>
            <a:pPr lvl="1"/>
            <a:r>
              <a:rPr lang="en-US" dirty="0"/>
              <a:t>Employees?</a:t>
            </a:r>
          </a:p>
        </p:txBody>
      </p:sp>
    </p:spTree>
    <p:extLst>
      <p:ext uri="{BB962C8B-B14F-4D97-AF65-F5344CB8AC3E}">
        <p14:creationId xmlns:p14="http://schemas.microsoft.com/office/powerpoint/2010/main" val="30038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4FD7-CB7C-D63D-EE2C-60E84C5C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– Who are the players?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ED13-C5FB-F2B2-720A-F1BC92F0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Know which person leads which area</a:t>
            </a:r>
          </a:p>
          <a:p>
            <a:pPr lvl="1"/>
            <a:r>
              <a:rPr lang="en-US" dirty="0"/>
              <a:t>Are they actively involved?</a:t>
            </a:r>
          </a:p>
          <a:p>
            <a:r>
              <a:rPr lang="en-US" dirty="0"/>
              <a:t>Supervisory</a:t>
            </a:r>
          </a:p>
          <a:p>
            <a:pPr lvl="1"/>
            <a:r>
              <a:rPr lang="en-US" dirty="0"/>
              <a:t>Day-to-day operations</a:t>
            </a:r>
          </a:p>
          <a:p>
            <a:pPr lvl="1"/>
            <a:r>
              <a:rPr lang="en-US" dirty="0"/>
              <a:t>How many areas? People?</a:t>
            </a:r>
          </a:p>
          <a:p>
            <a:r>
              <a:rPr lang="en-US" dirty="0"/>
              <a:t>Employees</a:t>
            </a:r>
          </a:p>
          <a:p>
            <a:pPr lvl="1"/>
            <a:r>
              <a:rPr lang="en-US" dirty="0"/>
              <a:t>Types of jobs</a:t>
            </a:r>
          </a:p>
          <a:p>
            <a:pPr lvl="1"/>
            <a:r>
              <a:rPr lang="en-US" dirty="0"/>
              <a:t>Administrative assistants are key</a:t>
            </a:r>
          </a:p>
          <a:p>
            <a:r>
              <a:rPr lang="en-US" dirty="0"/>
              <a:t>Actual leaders</a:t>
            </a:r>
          </a:p>
          <a:p>
            <a:pPr lvl="1"/>
            <a:r>
              <a:rPr lang="en-US" dirty="0"/>
              <a:t>Usually not management or supervisors</a:t>
            </a:r>
          </a:p>
          <a:p>
            <a:pPr lvl="1"/>
            <a:r>
              <a:rPr lang="en-US" dirty="0"/>
              <a:t>The “one guy” that everyone trusts</a:t>
            </a:r>
          </a:p>
          <a:p>
            <a:r>
              <a:rPr lang="en-US" dirty="0"/>
              <a:t>Complainers/Negative Nellies</a:t>
            </a:r>
          </a:p>
          <a:p>
            <a:pPr lvl="1"/>
            <a:r>
              <a:rPr lang="en-US" dirty="0"/>
              <a:t>Often have real insight</a:t>
            </a:r>
          </a:p>
          <a:p>
            <a:pPr lvl="1"/>
            <a:r>
              <a:rPr lang="en-US" dirty="0"/>
              <a:t>Sift through it all</a:t>
            </a:r>
          </a:p>
        </p:txBody>
      </p:sp>
    </p:spTree>
    <p:extLst>
      <p:ext uri="{BB962C8B-B14F-4D97-AF65-F5344CB8AC3E}">
        <p14:creationId xmlns:p14="http://schemas.microsoft.com/office/powerpoint/2010/main" val="371982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2FD5-B176-FE48-D8E5-286D3383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– Who are your Brokers/Carriers?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6575-6167-F0DB-255F-4D3567A94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have one or many</a:t>
            </a:r>
          </a:p>
          <a:p>
            <a:r>
              <a:rPr lang="en-US" dirty="0"/>
              <a:t>A great resource for knowledge</a:t>
            </a:r>
          </a:p>
          <a:p>
            <a:r>
              <a:rPr lang="en-US" dirty="0"/>
              <a:t>Should be your “wing-man”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5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3635-F8E3-D770-801C-07276146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#5 - Read your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1FD-6A6F-F7F0-7A62-EEF59FE1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Blech!  No Fun!</a:t>
            </a:r>
          </a:p>
          <a:p>
            <a:r>
              <a:rPr lang="en-US" dirty="0"/>
              <a:t>Can enlightening</a:t>
            </a:r>
          </a:p>
          <a:p>
            <a:r>
              <a:rPr lang="en-US" dirty="0"/>
              <a:t>Can point out shortfalls, now that you know your operations</a:t>
            </a:r>
          </a:p>
          <a:p>
            <a:r>
              <a:rPr lang="en-US" dirty="0"/>
              <a:t>Helps with insomnia</a:t>
            </a:r>
          </a:p>
        </p:txBody>
      </p:sp>
    </p:spTree>
    <p:extLst>
      <p:ext uri="{BB962C8B-B14F-4D97-AF65-F5344CB8AC3E}">
        <p14:creationId xmlns:p14="http://schemas.microsoft.com/office/powerpoint/2010/main" val="366726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F807-3648-3227-5476-B006EB96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 – Evaluate your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2439-501F-3990-1C55-264377C4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loss runs</a:t>
            </a:r>
          </a:p>
          <a:p>
            <a:pPr lvl="1"/>
            <a:r>
              <a:rPr lang="en-US" dirty="0"/>
              <a:t>Where do claims occur?</a:t>
            </a:r>
          </a:p>
          <a:p>
            <a:pPr lvl="1"/>
            <a:r>
              <a:rPr lang="en-US" dirty="0"/>
              <a:t>When do claims occur?</a:t>
            </a:r>
          </a:p>
          <a:p>
            <a:pPr lvl="1"/>
            <a:r>
              <a:rPr lang="en-US" dirty="0"/>
              <a:t>Are there any common denominators?</a:t>
            </a:r>
          </a:p>
          <a:p>
            <a:r>
              <a:rPr lang="en-US" dirty="0"/>
              <a:t>Look at department specific data</a:t>
            </a:r>
          </a:p>
          <a:p>
            <a:r>
              <a:rPr lang="en-US" dirty="0"/>
              <a:t>Look at location specific data</a:t>
            </a:r>
          </a:p>
        </p:txBody>
      </p:sp>
    </p:spTree>
    <p:extLst>
      <p:ext uri="{BB962C8B-B14F-4D97-AF65-F5344CB8AC3E}">
        <p14:creationId xmlns:p14="http://schemas.microsoft.com/office/powerpoint/2010/main" val="213778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60E8E5-26AA-47FF-83A2-C236E7D5B9D3}"/>
</file>

<file path=customXml/itemProps2.xml><?xml version="1.0" encoding="utf-8"?>
<ds:datastoreItem xmlns:ds="http://schemas.openxmlformats.org/officeDocument/2006/customXml" ds:itemID="{A180FBDB-A514-4B96-B4A1-0D7D928FEFBE}"/>
</file>

<file path=customXml/itemProps3.xml><?xml version="1.0" encoding="utf-8"?>
<ds:datastoreItem xmlns:ds="http://schemas.openxmlformats.org/officeDocument/2006/customXml" ds:itemID="{D9EABCA1-9CCC-4DB7-B25D-22E3DE00DE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495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Top 10 Things To Do In Your First Year of Risk Management</vt:lpstr>
      <vt:lpstr>I’m In Charge of WHAT????</vt:lpstr>
      <vt:lpstr>Don’t Panic</vt:lpstr>
      <vt:lpstr>First things first</vt:lpstr>
      <vt:lpstr>#2 - You know what you have</vt:lpstr>
      <vt:lpstr>#3 – Who are the players?</vt:lpstr>
      <vt:lpstr>#4 – Who are your Brokers/Carriers?</vt:lpstr>
      <vt:lpstr>#5 - Read your policies</vt:lpstr>
      <vt:lpstr>#6 – Evaluate your statistics</vt:lpstr>
      <vt:lpstr>#7 – Respond to as many incidents as you can</vt:lpstr>
      <vt:lpstr>#8 – Create your tribe</vt:lpstr>
      <vt:lpstr>#9 – Develop a long-term plan</vt:lpstr>
      <vt:lpstr>#10 – Don’t Forget to 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16</cp:revision>
  <dcterms:created xsi:type="dcterms:W3CDTF">2019-12-04T20:30:03Z</dcterms:created>
  <dcterms:modified xsi:type="dcterms:W3CDTF">2023-10-10T19:08:57Z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</Properties>
</file>