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62" r:id="rId2"/>
    <p:sldId id="263" r:id="rId3"/>
    <p:sldId id="290" r:id="rId4"/>
    <p:sldId id="373" r:id="rId5"/>
    <p:sldId id="327" r:id="rId6"/>
    <p:sldId id="374" r:id="rId7"/>
    <p:sldId id="329" r:id="rId8"/>
    <p:sldId id="330" r:id="rId9"/>
    <p:sldId id="331" r:id="rId10"/>
    <p:sldId id="380" r:id="rId11"/>
    <p:sldId id="381" r:id="rId12"/>
    <p:sldId id="375" r:id="rId13"/>
    <p:sldId id="333" r:id="rId14"/>
    <p:sldId id="334" r:id="rId15"/>
    <p:sldId id="335" r:id="rId16"/>
    <p:sldId id="336" r:id="rId17"/>
    <p:sldId id="337" r:id="rId18"/>
    <p:sldId id="338" r:id="rId19"/>
    <p:sldId id="339" r:id="rId20"/>
    <p:sldId id="372" r:id="rId21"/>
    <p:sldId id="340" r:id="rId22"/>
    <p:sldId id="376" r:id="rId23"/>
    <p:sldId id="342" r:id="rId24"/>
    <p:sldId id="343" r:id="rId25"/>
    <p:sldId id="344" r:id="rId26"/>
    <p:sldId id="345" r:id="rId27"/>
    <p:sldId id="346" r:id="rId28"/>
    <p:sldId id="347" r:id="rId29"/>
    <p:sldId id="377" r:id="rId30"/>
    <p:sldId id="349"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78" r:id="rId46"/>
    <p:sldId id="365" r:id="rId47"/>
    <p:sldId id="366" r:id="rId48"/>
    <p:sldId id="367" r:id="rId49"/>
    <p:sldId id="368" r:id="rId50"/>
    <p:sldId id="36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6"/>
    <p:restoredTop sz="67123" autoAdjust="0"/>
  </p:normalViewPr>
  <p:slideViewPr>
    <p:cSldViewPr snapToGrid="0" snapToObjects="1">
      <p:cViewPr varScale="1">
        <p:scale>
          <a:sx n="67" d="100"/>
          <a:sy n="67" d="100"/>
        </p:scale>
        <p:origin x="12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757CD-2D37-473D-AFF4-0B1D7760FEEC}" type="datetimeFigureOut">
              <a:rPr lang="en-US" smtClean="0"/>
              <a:t>10/21/2022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B56D6-5EDF-4FD1-9C99-64B6EC4B2E52}" type="slidenum">
              <a:rPr lang="en-US" smtClean="0"/>
              <a:t>‹#›</a:t>
            </a:fld>
            <a:endParaRPr lang="en-US" dirty="0"/>
          </a:p>
        </p:txBody>
      </p:sp>
    </p:spTree>
    <p:extLst>
      <p:ext uri="{BB962C8B-B14F-4D97-AF65-F5344CB8AC3E}">
        <p14:creationId xmlns:p14="http://schemas.microsoft.com/office/powerpoint/2010/main" val="273809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a:t>
            </a:fld>
            <a:endParaRPr lang="en-US" dirty="0"/>
          </a:p>
        </p:txBody>
      </p:sp>
    </p:spTree>
    <p:extLst>
      <p:ext uri="{BB962C8B-B14F-4D97-AF65-F5344CB8AC3E}">
        <p14:creationId xmlns:p14="http://schemas.microsoft.com/office/powerpoint/2010/main" val="256882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12</a:t>
            </a:fld>
            <a:endParaRPr lang="en-US" dirty="0"/>
          </a:p>
        </p:txBody>
      </p:sp>
    </p:spTree>
    <p:extLst>
      <p:ext uri="{BB962C8B-B14F-4D97-AF65-F5344CB8AC3E}">
        <p14:creationId xmlns:p14="http://schemas.microsoft.com/office/powerpoint/2010/main" val="221164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14</a:t>
            </a:fld>
            <a:endParaRPr lang="en-US" dirty="0"/>
          </a:p>
        </p:txBody>
      </p:sp>
    </p:spTree>
    <p:extLst>
      <p:ext uri="{BB962C8B-B14F-4D97-AF65-F5344CB8AC3E}">
        <p14:creationId xmlns:p14="http://schemas.microsoft.com/office/powerpoint/2010/main" val="37620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15</a:t>
            </a:fld>
            <a:endParaRPr lang="en-US" dirty="0"/>
          </a:p>
        </p:txBody>
      </p:sp>
    </p:spTree>
    <p:extLst>
      <p:ext uri="{BB962C8B-B14F-4D97-AF65-F5344CB8AC3E}">
        <p14:creationId xmlns:p14="http://schemas.microsoft.com/office/powerpoint/2010/main" val="118890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17</a:t>
            </a:fld>
            <a:endParaRPr lang="en-US" dirty="0"/>
          </a:p>
        </p:txBody>
      </p:sp>
    </p:spTree>
    <p:extLst>
      <p:ext uri="{BB962C8B-B14F-4D97-AF65-F5344CB8AC3E}">
        <p14:creationId xmlns:p14="http://schemas.microsoft.com/office/powerpoint/2010/main" val="393066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18</a:t>
            </a:fld>
            <a:endParaRPr lang="en-US" dirty="0"/>
          </a:p>
        </p:txBody>
      </p:sp>
    </p:spTree>
    <p:extLst>
      <p:ext uri="{BB962C8B-B14F-4D97-AF65-F5344CB8AC3E}">
        <p14:creationId xmlns:p14="http://schemas.microsoft.com/office/powerpoint/2010/main" val="274331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19</a:t>
            </a:fld>
            <a:endParaRPr lang="en-US" dirty="0"/>
          </a:p>
        </p:txBody>
      </p:sp>
    </p:spTree>
    <p:extLst>
      <p:ext uri="{BB962C8B-B14F-4D97-AF65-F5344CB8AC3E}">
        <p14:creationId xmlns:p14="http://schemas.microsoft.com/office/powerpoint/2010/main" val="261911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C5061-B067-4BB6-9391-969FF01DAB6D}" type="slidenum">
              <a:rPr lang="en-US" smtClean="0"/>
              <a:t>20</a:t>
            </a:fld>
            <a:endParaRPr lang="en-US" dirty="0"/>
          </a:p>
        </p:txBody>
      </p:sp>
    </p:spTree>
    <p:extLst>
      <p:ext uri="{BB962C8B-B14F-4D97-AF65-F5344CB8AC3E}">
        <p14:creationId xmlns:p14="http://schemas.microsoft.com/office/powerpoint/2010/main" val="256702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21</a:t>
            </a:fld>
            <a:endParaRPr lang="en-US" dirty="0"/>
          </a:p>
        </p:txBody>
      </p:sp>
    </p:spTree>
    <p:extLst>
      <p:ext uri="{BB962C8B-B14F-4D97-AF65-F5344CB8AC3E}">
        <p14:creationId xmlns:p14="http://schemas.microsoft.com/office/powerpoint/2010/main" val="20998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22</a:t>
            </a:fld>
            <a:endParaRPr lang="en-US" dirty="0"/>
          </a:p>
        </p:txBody>
      </p:sp>
    </p:spTree>
    <p:extLst>
      <p:ext uri="{BB962C8B-B14F-4D97-AF65-F5344CB8AC3E}">
        <p14:creationId xmlns:p14="http://schemas.microsoft.com/office/powerpoint/2010/main" val="93366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23</a:t>
            </a:fld>
            <a:endParaRPr lang="en-US" dirty="0"/>
          </a:p>
        </p:txBody>
      </p:sp>
    </p:spTree>
    <p:extLst>
      <p:ext uri="{BB962C8B-B14F-4D97-AF65-F5344CB8AC3E}">
        <p14:creationId xmlns:p14="http://schemas.microsoft.com/office/powerpoint/2010/main" val="359642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a:t>
            </a:fld>
            <a:endParaRPr lang="en-US" dirty="0"/>
          </a:p>
        </p:txBody>
      </p:sp>
    </p:spTree>
    <p:extLst>
      <p:ext uri="{BB962C8B-B14F-4D97-AF65-F5344CB8AC3E}">
        <p14:creationId xmlns:p14="http://schemas.microsoft.com/office/powerpoint/2010/main" val="4073519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24</a:t>
            </a:fld>
            <a:endParaRPr lang="en-US" dirty="0"/>
          </a:p>
        </p:txBody>
      </p:sp>
    </p:spTree>
    <p:extLst>
      <p:ext uri="{BB962C8B-B14F-4D97-AF65-F5344CB8AC3E}">
        <p14:creationId xmlns:p14="http://schemas.microsoft.com/office/powerpoint/2010/main" val="229682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25</a:t>
            </a:fld>
            <a:endParaRPr lang="en-US" dirty="0"/>
          </a:p>
        </p:txBody>
      </p:sp>
    </p:spTree>
    <p:extLst>
      <p:ext uri="{BB962C8B-B14F-4D97-AF65-F5344CB8AC3E}">
        <p14:creationId xmlns:p14="http://schemas.microsoft.com/office/powerpoint/2010/main" val="2237038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26</a:t>
            </a:fld>
            <a:endParaRPr lang="en-US" dirty="0"/>
          </a:p>
        </p:txBody>
      </p:sp>
    </p:spTree>
    <p:extLst>
      <p:ext uri="{BB962C8B-B14F-4D97-AF65-F5344CB8AC3E}">
        <p14:creationId xmlns:p14="http://schemas.microsoft.com/office/powerpoint/2010/main" val="246490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27</a:t>
            </a:fld>
            <a:endParaRPr lang="en-US" dirty="0"/>
          </a:p>
        </p:txBody>
      </p:sp>
    </p:spTree>
    <p:extLst>
      <p:ext uri="{BB962C8B-B14F-4D97-AF65-F5344CB8AC3E}">
        <p14:creationId xmlns:p14="http://schemas.microsoft.com/office/powerpoint/2010/main" val="4094645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28</a:t>
            </a:fld>
            <a:endParaRPr lang="en-US" dirty="0"/>
          </a:p>
        </p:txBody>
      </p:sp>
    </p:spTree>
    <p:extLst>
      <p:ext uri="{BB962C8B-B14F-4D97-AF65-F5344CB8AC3E}">
        <p14:creationId xmlns:p14="http://schemas.microsoft.com/office/powerpoint/2010/main" val="223264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29</a:t>
            </a:fld>
            <a:endParaRPr lang="en-US" dirty="0"/>
          </a:p>
        </p:txBody>
      </p:sp>
    </p:spTree>
    <p:extLst>
      <p:ext uri="{BB962C8B-B14F-4D97-AF65-F5344CB8AC3E}">
        <p14:creationId xmlns:p14="http://schemas.microsoft.com/office/powerpoint/2010/main" val="362772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32</a:t>
            </a:fld>
            <a:endParaRPr lang="en-US" dirty="0"/>
          </a:p>
        </p:txBody>
      </p:sp>
    </p:spTree>
    <p:extLst>
      <p:ext uri="{BB962C8B-B14F-4D97-AF65-F5344CB8AC3E}">
        <p14:creationId xmlns:p14="http://schemas.microsoft.com/office/powerpoint/2010/main" val="736355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33</a:t>
            </a:fld>
            <a:endParaRPr lang="en-US" dirty="0"/>
          </a:p>
        </p:txBody>
      </p:sp>
    </p:spTree>
    <p:extLst>
      <p:ext uri="{BB962C8B-B14F-4D97-AF65-F5344CB8AC3E}">
        <p14:creationId xmlns:p14="http://schemas.microsoft.com/office/powerpoint/2010/main" val="2798734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34</a:t>
            </a:fld>
            <a:endParaRPr lang="en-US" dirty="0"/>
          </a:p>
        </p:txBody>
      </p:sp>
    </p:spTree>
    <p:extLst>
      <p:ext uri="{BB962C8B-B14F-4D97-AF65-F5344CB8AC3E}">
        <p14:creationId xmlns:p14="http://schemas.microsoft.com/office/powerpoint/2010/main" val="4094265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35</a:t>
            </a:fld>
            <a:endParaRPr lang="en-US" dirty="0"/>
          </a:p>
        </p:txBody>
      </p:sp>
    </p:spTree>
    <p:extLst>
      <p:ext uri="{BB962C8B-B14F-4D97-AF65-F5344CB8AC3E}">
        <p14:creationId xmlns:p14="http://schemas.microsoft.com/office/powerpoint/2010/main" val="127562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5</a:t>
            </a:fld>
            <a:endParaRPr lang="en-US" dirty="0"/>
          </a:p>
        </p:txBody>
      </p:sp>
    </p:spTree>
    <p:extLst>
      <p:ext uri="{BB962C8B-B14F-4D97-AF65-F5344CB8AC3E}">
        <p14:creationId xmlns:p14="http://schemas.microsoft.com/office/powerpoint/2010/main" val="1597703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36</a:t>
            </a:fld>
            <a:endParaRPr lang="en-US" dirty="0"/>
          </a:p>
        </p:txBody>
      </p:sp>
    </p:spTree>
    <p:extLst>
      <p:ext uri="{BB962C8B-B14F-4D97-AF65-F5344CB8AC3E}">
        <p14:creationId xmlns:p14="http://schemas.microsoft.com/office/powerpoint/2010/main" val="3285759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a:spcBef>
                <a:spcPct val="0"/>
              </a:spcBef>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37</a:t>
            </a:fld>
            <a:endParaRPr lang="en-US" dirty="0"/>
          </a:p>
        </p:txBody>
      </p:sp>
    </p:spTree>
    <p:extLst>
      <p:ext uri="{BB962C8B-B14F-4D97-AF65-F5344CB8AC3E}">
        <p14:creationId xmlns:p14="http://schemas.microsoft.com/office/powerpoint/2010/main" val="3726446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38</a:t>
            </a:fld>
            <a:endParaRPr lang="en-US" dirty="0"/>
          </a:p>
        </p:txBody>
      </p:sp>
    </p:spTree>
    <p:extLst>
      <p:ext uri="{BB962C8B-B14F-4D97-AF65-F5344CB8AC3E}">
        <p14:creationId xmlns:p14="http://schemas.microsoft.com/office/powerpoint/2010/main" val="2261280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39</a:t>
            </a:fld>
            <a:endParaRPr lang="en-US" dirty="0"/>
          </a:p>
        </p:txBody>
      </p:sp>
    </p:spTree>
    <p:extLst>
      <p:ext uri="{BB962C8B-B14F-4D97-AF65-F5344CB8AC3E}">
        <p14:creationId xmlns:p14="http://schemas.microsoft.com/office/powerpoint/2010/main" val="1058565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40</a:t>
            </a:fld>
            <a:endParaRPr lang="en-US" dirty="0"/>
          </a:p>
        </p:txBody>
      </p:sp>
    </p:spTree>
    <p:extLst>
      <p:ext uri="{BB962C8B-B14F-4D97-AF65-F5344CB8AC3E}">
        <p14:creationId xmlns:p14="http://schemas.microsoft.com/office/powerpoint/2010/main" val="1233316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41</a:t>
            </a:fld>
            <a:endParaRPr lang="en-US" dirty="0"/>
          </a:p>
        </p:txBody>
      </p:sp>
    </p:spTree>
    <p:extLst>
      <p:ext uri="{BB962C8B-B14F-4D97-AF65-F5344CB8AC3E}">
        <p14:creationId xmlns:p14="http://schemas.microsoft.com/office/powerpoint/2010/main" val="318672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6C5061-B067-4BB6-9391-969FF01DAB6D}" type="slidenum">
              <a:rPr lang="en-US" smtClean="0"/>
              <a:t>42</a:t>
            </a:fld>
            <a:endParaRPr lang="en-US" dirty="0"/>
          </a:p>
        </p:txBody>
      </p:sp>
    </p:spTree>
    <p:extLst>
      <p:ext uri="{BB962C8B-B14F-4D97-AF65-F5344CB8AC3E}">
        <p14:creationId xmlns:p14="http://schemas.microsoft.com/office/powerpoint/2010/main" val="3241584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43</a:t>
            </a:fld>
            <a:endParaRPr lang="en-US" dirty="0"/>
          </a:p>
        </p:txBody>
      </p:sp>
    </p:spTree>
    <p:extLst>
      <p:ext uri="{BB962C8B-B14F-4D97-AF65-F5344CB8AC3E}">
        <p14:creationId xmlns:p14="http://schemas.microsoft.com/office/powerpoint/2010/main" val="1135769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44</a:t>
            </a:fld>
            <a:endParaRPr lang="en-US" dirty="0"/>
          </a:p>
        </p:txBody>
      </p:sp>
    </p:spTree>
    <p:extLst>
      <p:ext uri="{BB962C8B-B14F-4D97-AF65-F5344CB8AC3E}">
        <p14:creationId xmlns:p14="http://schemas.microsoft.com/office/powerpoint/2010/main" val="939475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45</a:t>
            </a:fld>
            <a:endParaRPr lang="en-US" dirty="0"/>
          </a:p>
        </p:txBody>
      </p:sp>
    </p:spTree>
    <p:extLst>
      <p:ext uri="{BB962C8B-B14F-4D97-AF65-F5344CB8AC3E}">
        <p14:creationId xmlns:p14="http://schemas.microsoft.com/office/powerpoint/2010/main" val="356729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6</a:t>
            </a:fld>
            <a:endParaRPr lang="en-US" dirty="0"/>
          </a:p>
        </p:txBody>
      </p:sp>
    </p:spTree>
    <p:extLst>
      <p:ext uri="{BB962C8B-B14F-4D97-AF65-F5344CB8AC3E}">
        <p14:creationId xmlns:p14="http://schemas.microsoft.com/office/powerpoint/2010/main" val="247691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46</a:t>
            </a:fld>
            <a:endParaRPr lang="en-US" dirty="0"/>
          </a:p>
        </p:txBody>
      </p:sp>
    </p:spTree>
    <p:extLst>
      <p:ext uri="{BB962C8B-B14F-4D97-AF65-F5344CB8AC3E}">
        <p14:creationId xmlns:p14="http://schemas.microsoft.com/office/powerpoint/2010/main" val="1457572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47</a:t>
            </a:fld>
            <a:endParaRPr lang="en-US" dirty="0"/>
          </a:p>
        </p:txBody>
      </p:sp>
    </p:spTree>
    <p:extLst>
      <p:ext uri="{BB962C8B-B14F-4D97-AF65-F5344CB8AC3E}">
        <p14:creationId xmlns:p14="http://schemas.microsoft.com/office/powerpoint/2010/main" val="1147750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48</a:t>
            </a:fld>
            <a:endParaRPr lang="en-US" dirty="0"/>
          </a:p>
        </p:txBody>
      </p:sp>
    </p:spTree>
    <p:extLst>
      <p:ext uri="{BB962C8B-B14F-4D97-AF65-F5344CB8AC3E}">
        <p14:creationId xmlns:p14="http://schemas.microsoft.com/office/powerpoint/2010/main" val="1469852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49</a:t>
            </a:fld>
            <a:endParaRPr lang="en-US" dirty="0"/>
          </a:p>
        </p:txBody>
      </p:sp>
    </p:spTree>
    <p:extLst>
      <p:ext uri="{BB962C8B-B14F-4D97-AF65-F5344CB8AC3E}">
        <p14:creationId xmlns:p14="http://schemas.microsoft.com/office/powerpoint/2010/main" val="837669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7</a:t>
            </a:fld>
            <a:endParaRPr lang="en-US" dirty="0"/>
          </a:p>
        </p:txBody>
      </p:sp>
    </p:spTree>
    <p:extLst>
      <p:ext uri="{BB962C8B-B14F-4D97-AF65-F5344CB8AC3E}">
        <p14:creationId xmlns:p14="http://schemas.microsoft.com/office/powerpoint/2010/main" val="183931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8</a:t>
            </a:fld>
            <a:endParaRPr lang="en-US" dirty="0"/>
          </a:p>
        </p:txBody>
      </p:sp>
    </p:spTree>
    <p:extLst>
      <p:ext uri="{BB962C8B-B14F-4D97-AF65-F5344CB8AC3E}">
        <p14:creationId xmlns:p14="http://schemas.microsoft.com/office/powerpoint/2010/main" val="99357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C5061-B067-4BB6-9391-969FF01DAB6D}" type="slidenum">
              <a:rPr lang="en-US" smtClean="0"/>
              <a:t>9</a:t>
            </a:fld>
            <a:endParaRPr lang="en-US" dirty="0"/>
          </a:p>
        </p:txBody>
      </p:sp>
    </p:spTree>
    <p:extLst>
      <p:ext uri="{BB962C8B-B14F-4D97-AF65-F5344CB8AC3E}">
        <p14:creationId xmlns:p14="http://schemas.microsoft.com/office/powerpoint/2010/main" val="71438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B56D6-5EDF-4FD1-9C99-64B6EC4B2E52}" type="slidenum">
              <a:rPr lang="en-US" smtClean="0"/>
              <a:t>10</a:t>
            </a:fld>
            <a:endParaRPr lang="en-US" dirty="0"/>
          </a:p>
        </p:txBody>
      </p:sp>
    </p:spTree>
    <p:extLst>
      <p:ext uri="{BB962C8B-B14F-4D97-AF65-F5344CB8AC3E}">
        <p14:creationId xmlns:p14="http://schemas.microsoft.com/office/powerpoint/2010/main" val="131963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2B56D6-5EDF-4FD1-9C99-64B6EC4B2E52}" type="slidenum">
              <a:rPr lang="en-US" smtClean="0"/>
              <a:t>11</a:t>
            </a:fld>
            <a:endParaRPr lang="en-US" dirty="0"/>
          </a:p>
        </p:txBody>
      </p:sp>
    </p:spTree>
    <p:extLst>
      <p:ext uri="{BB962C8B-B14F-4D97-AF65-F5344CB8AC3E}">
        <p14:creationId xmlns:p14="http://schemas.microsoft.com/office/powerpoint/2010/main" val="12750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114313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146672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00227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53806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276099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13086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208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42510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07885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65739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DD9308-2EF7-9E42-8310-8DBF6E6BD181}" type="datetimeFigureOut">
              <a:rPr lang="en-US" smtClean="0"/>
              <a:t>10/21/2022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F2956A-57BA-1E41-A8BE-6568AB4F7849}" type="slidenum">
              <a:rPr lang="en-US" smtClean="0"/>
              <a:t>‹#›</a:t>
            </a:fld>
            <a:endParaRPr lang="en-US" dirty="0"/>
          </a:p>
        </p:txBody>
      </p:sp>
    </p:spTree>
    <p:extLst>
      <p:ext uri="{BB962C8B-B14F-4D97-AF65-F5344CB8AC3E}">
        <p14:creationId xmlns:p14="http://schemas.microsoft.com/office/powerpoint/2010/main" val="39121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9308-2EF7-9E42-8310-8DBF6E6BD181}" type="datetimeFigureOut">
              <a:rPr lang="en-US" smtClean="0"/>
              <a:t>10/21/2022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2956A-57BA-1E41-A8BE-6568AB4F7849}" type="slidenum">
              <a:rPr lang="en-US" smtClean="0"/>
              <a:t>‹#›</a:t>
            </a:fld>
            <a:endParaRPr lang="en-US" dirty="0"/>
          </a:p>
        </p:txBody>
      </p:sp>
    </p:spTree>
    <p:extLst>
      <p:ext uri="{BB962C8B-B14F-4D97-AF65-F5344CB8AC3E}">
        <p14:creationId xmlns:p14="http://schemas.microsoft.com/office/powerpoint/2010/main" val="12327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ityofknoxville.org/recreation/centers/larrycox.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4E0D13B-7A4D-4318-AE0B-9372B8640224}"/>
              </a:ext>
            </a:extLst>
          </p:cNvPr>
          <p:cNvPicPr>
            <a:picLocks noChangeAspect="1"/>
          </p:cNvPicPr>
          <p:nvPr/>
        </p:nvPicPr>
        <p:blipFill rotWithShape="1">
          <a:blip r:embed="rId2"/>
          <a:srcRect l="8366" t="1667" b="-1"/>
          <a:stretch/>
        </p:blipFill>
        <p:spPr>
          <a:xfrm>
            <a:off x="0" y="1338470"/>
            <a:ext cx="9144000" cy="5519530"/>
          </a:xfrm>
          <a:prstGeom prst="rect">
            <a:avLst/>
          </a:prstGeom>
        </p:spPr>
      </p:pic>
    </p:spTree>
    <p:extLst>
      <p:ext uri="{BB962C8B-B14F-4D97-AF65-F5344CB8AC3E}">
        <p14:creationId xmlns:p14="http://schemas.microsoft.com/office/powerpoint/2010/main" val="160249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5E9CA-67C7-41CE-93F6-5F123E9E656D}"/>
              </a:ext>
            </a:extLst>
          </p:cNvPr>
          <p:cNvSpPr>
            <a:spLocks noGrp="1"/>
          </p:cNvSpPr>
          <p:nvPr>
            <p:ph type="title"/>
          </p:nvPr>
        </p:nvSpPr>
        <p:spPr/>
        <p:txBody>
          <a:bodyPr/>
          <a:lstStyle/>
          <a:p>
            <a:r>
              <a:rPr lang="en-US" b="1" dirty="0"/>
              <a:t>The Tidal Wave is Coming</a:t>
            </a:r>
            <a:endParaRPr lang="en-US" dirty="0"/>
          </a:p>
        </p:txBody>
      </p:sp>
      <p:pic>
        <p:nvPicPr>
          <p:cNvPr id="4" name="Content Placeholder 3">
            <a:extLst>
              <a:ext uri="{FF2B5EF4-FFF2-40B4-BE49-F238E27FC236}">
                <a16:creationId xmlns:a16="http://schemas.microsoft.com/office/drawing/2014/main" xmlns="" id="{3EE10C1E-87C9-4661-8AE8-1FC6321E111A}"/>
              </a:ext>
            </a:extLst>
          </p:cNvPr>
          <p:cNvPicPr>
            <a:picLocks noGrp="1" noChangeAspect="1"/>
          </p:cNvPicPr>
          <p:nvPr>
            <p:ph idx="1"/>
          </p:nvPr>
        </p:nvPicPr>
        <p:blipFill>
          <a:blip r:embed="rId3"/>
          <a:stretch>
            <a:fillRect/>
          </a:stretch>
        </p:blipFill>
        <p:spPr>
          <a:xfrm>
            <a:off x="834132" y="1802297"/>
            <a:ext cx="7337988" cy="3209724"/>
          </a:xfrm>
          <a:prstGeom prst="rect">
            <a:avLst/>
          </a:prstGeom>
        </p:spPr>
      </p:pic>
    </p:spTree>
    <p:extLst>
      <p:ext uri="{BB962C8B-B14F-4D97-AF65-F5344CB8AC3E}">
        <p14:creationId xmlns:p14="http://schemas.microsoft.com/office/powerpoint/2010/main" val="317913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FA27DD-7EA7-4430-A6EE-81C72BD2668A}"/>
              </a:ext>
            </a:extLst>
          </p:cNvPr>
          <p:cNvSpPr>
            <a:spLocks noGrp="1"/>
          </p:cNvSpPr>
          <p:nvPr>
            <p:ph type="title"/>
          </p:nvPr>
        </p:nvSpPr>
        <p:spPr/>
        <p:txBody>
          <a:bodyPr/>
          <a:lstStyle/>
          <a:p>
            <a:r>
              <a:rPr lang="en-US" b="1" dirty="0"/>
              <a:t>The Tidal Wave is Coming</a:t>
            </a:r>
            <a:endParaRPr lang="en-US" dirty="0"/>
          </a:p>
        </p:txBody>
      </p:sp>
      <p:pic>
        <p:nvPicPr>
          <p:cNvPr id="4" name="Content Placeholder 3">
            <a:extLst>
              <a:ext uri="{FF2B5EF4-FFF2-40B4-BE49-F238E27FC236}">
                <a16:creationId xmlns:a16="http://schemas.microsoft.com/office/drawing/2014/main" xmlns="" id="{D458626B-C682-40CF-A405-A513FEE77779}"/>
              </a:ext>
            </a:extLst>
          </p:cNvPr>
          <p:cNvPicPr>
            <a:picLocks noGrp="1" noChangeAspect="1"/>
          </p:cNvPicPr>
          <p:nvPr>
            <p:ph idx="1"/>
          </p:nvPr>
        </p:nvPicPr>
        <p:blipFill>
          <a:blip r:embed="rId3"/>
          <a:stretch>
            <a:fillRect/>
          </a:stretch>
        </p:blipFill>
        <p:spPr>
          <a:xfrm>
            <a:off x="395898" y="1690689"/>
            <a:ext cx="7996325" cy="3254318"/>
          </a:xfrm>
          <a:prstGeom prst="rect">
            <a:avLst/>
          </a:prstGeom>
        </p:spPr>
      </p:pic>
    </p:spTree>
    <p:extLst>
      <p:ext uri="{BB962C8B-B14F-4D97-AF65-F5344CB8AC3E}">
        <p14:creationId xmlns:p14="http://schemas.microsoft.com/office/powerpoint/2010/main" val="197257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p:cNvSpPr>
            <a:spLocks noGrp="1"/>
          </p:cNvSpPr>
          <p:nvPr>
            <p:ph idx="1"/>
          </p:nvPr>
        </p:nvSpPr>
        <p:spPr bwMode="auto">
          <a:xfrm>
            <a:off x="800100" y="1595336"/>
            <a:ext cx="7715250" cy="394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426244" indent="-426244">
              <a:buFont typeface="+mj-lt"/>
              <a:buAutoNum type="arabicPeriod"/>
            </a:pPr>
            <a:r>
              <a:rPr lang="en-US" b="1" dirty="0">
                <a:solidFill>
                  <a:schemeClr val="bg2">
                    <a:lumMod val="90000"/>
                  </a:schemeClr>
                </a:solidFill>
              </a:rPr>
              <a:t>Learn why our workforce is aging</a:t>
            </a:r>
          </a:p>
          <a:p>
            <a:pPr marL="426244" indent="-426244">
              <a:buFont typeface="+mj-lt"/>
              <a:buAutoNum type="arabicPeriod"/>
            </a:pPr>
            <a:r>
              <a:rPr lang="en-US" b="1" dirty="0"/>
              <a:t>Know what drives the aging workforce to keep working</a:t>
            </a:r>
          </a:p>
          <a:p>
            <a:pPr marL="426244" indent="-426244">
              <a:buFont typeface="+mj-lt"/>
              <a:buAutoNum type="arabicPeriod"/>
            </a:pPr>
            <a:r>
              <a:rPr lang="en-US" b="1" dirty="0">
                <a:solidFill>
                  <a:schemeClr val="bg2">
                    <a:lumMod val="90000"/>
                  </a:schemeClr>
                </a:solidFill>
              </a:rPr>
              <a:t>Effects of aging</a:t>
            </a:r>
          </a:p>
          <a:p>
            <a:pPr marL="426244" indent="-426244">
              <a:buFont typeface="+mj-lt"/>
              <a:buAutoNum type="arabicPeriod"/>
            </a:pPr>
            <a:r>
              <a:rPr lang="en-US" b="1" dirty="0">
                <a:solidFill>
                  <a:schemeClr val="bg2">
                    <a:lumMod val="90000"/>
                  </a:schemeClr>
                </a:solidFill>
              </a:rPr>
              <a:t>Prevention and solutions for keeping the aging worker safe</a:t>
            </a:r>
          </a:p>
          <a:p>
            <a:pPr marL="426244" indent="-426244">
              <a:buFont typeface="+mj-lt"/>
              <a:buAutoNum type="arabicPeriod"/>
            </a:pPr>
            <a:r>
              <a:rPr lang="en-US" b="1" dirty="0">
                <a:solidFill>
                  <a:schemeClr val="bg2">
                    <a:lumMod val="90000"/>
                  </a:schemeClr>
                </a:solidFill>
              </a:rPr>
              <a:t>Claims management</a:t>
            </a:r>
          </a:p>
          <a:p>
            <a:pPr marL="426244" indent="-426244">
              <a:buFont typeface="+mj-lt"/>
              <a:buAutoNum type="arabicPeriod"/>
            </a:pPr>
            <a:r>
              <a:rPr lang="en-US" b="1" dirty="0">
                <a:solidFill>
                  <a:schemeClr val="bg2">
                    <a:lumMod val="90000"/>
                  </a:schemeClr>
                </a:solidFill>
              </a:rPr>
              <a:t>Question and answer</a:t>
            </a:r>
          </a:p>
        </p:txBody>
      </p:sp>
      <p:sp>
        <p:nvSpPr>
          <p:cNvPr id="3" name="Title 2">
            <a:extLst>
              <a:ext uri="{FF2B5EF4-FFF2-40B4-BE49-F238E27FC236}">
                <a16:creationId xmlns:a16="http://schemas.microsoft.com/office/drawing/2014/main" xmlns="" id="{3628D0D4-9D21-445D-9956-FFD3AF83EDBC}"/>
              </a:ext>
            </a:extLst>
          </p:cNvPr>
          <p:cNvSpPr>
            <a:spLocks noGrp="1"/>
          </p:cNvSpPr>
          <p:nvPr>
            <p:ph type="title"/>
          </p:nvPr>
        </p:nvSpPr>
        <p:spPr/>
        <p:txBody>
          <a:bodyPr/>
          <a:lstStyle/>
          <a:p>
            <a:r>
              <a:rPr lang="en-US" b="1" dirty="0"/>
              <a:t>Objectives</a:t>
            </a:r>
          </a:p>
        </p:txBody>
      </p:sp>
    </p:spTree>
    <p:extLst>
      <p:ext uri="{BB962C8B-B14F-4D97-AF65-F5344CB8AC3E}">
        <p14:creationId xmlns:p14="http://schemas.microsoft.com/office/powerpoint/2010/main" val="195408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Retirement?</a:t>
            </a:r>
            <a:endParaRPr lang="en-US" dirty="0"/>
          </a:p>
        </p:txBody>
      </p:sp>
      <p:sp>
        <p:nvSpPr>
          <p:cNvPr id="4" name="TextBox 3"/>
          <p:cNvSpPr txBox="1"/>
          <p:nvPr/>
        </p:nvSpPr>
        <p:spPr>
          <a:xfrm>
            <a:off x="628650" y="2350934"/>
            <a:ext cx="4293546" cy="1477328"/>
          </a:xfrm>
          <a:prstGeom prst="rect">
            <a:avLst/>
          </a:prstGeom>
          <a:noFill/>
        </p:spPr>
        <p:txBody>
          <a:bodyPr wrap="square" rtlCol="0">
            <a:spAutoFit/>
          </a:bodyPr>
          <a:lstStyle/>
          <a:p>
            <a:pPr algn="ctr"/>
            <a:r>
              <a:rPr lang="en-US" sz="3000" b="1" i="1" dirty="0">
                <a:solidFill>
                  <a:schemeClr val="tx1">
                    <a:lumMod val="65000"/>
                    <a:lumOff val="35000"/>
                  </a:schemeClr>
                </a:solidFill>
                <a:latin typeface="Calibri" panose="020F0502020204030204" pitchFamily="34" charset="0"/>
              </a:rPr>
              <a:t>“I can’t imagine retiring.</a:t>
            </a:r>
            <a:br>
              <a:rPr lang="en-US" sz="3000" b="1" i="1" dirty="0">
                <a:solidFill>
                  <a:schemeClr val="tx1">
                    <a:lumMod val="65000"/>
                    <a:lumOff val="35000"/>
                  </a:schemeClr>
                </a:solidFill>
                <a:latin typeface="Calibri" panose="020F0502020204030204" pitchFamily="34" charset="0"/>
              </a:rPr>
            </a:br>
            <a:r>
              <a:rPr lang="en-US" sz="3000" b="1" i="1" dirty="0">
                <a:solidFill>
                  <a:schemeClr val="tx1">
                    <a:lumMod val="65000"/>
                    <a:lumOff val="35000"/>
                  </a:schemeClr>
                </a:solidFill>
                <a:latin typeface="Calibri" panose="020F0502020204030204" pitchFamily="34" charset="0"/>
              </a:rPr>
              <a:t>It’s bad enough being semi-retired.”</a:t>
            </a:r>
          </a:p>
        </p:txBody>
      </p:sp>
      <p:pic>
        <p:nvPicPr>
          <p:cNvPr id="5" name="Picture 2" descr="C:\Users\zwhite\Downloads\Retirement.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40263" t="55" r="24293"/>
          <a:stretch/>
        </p:blipFill>
        <p:spPr bwMode="auto">
          <a:xfrm>
            <a:off x="5496128" y="0"/>
            <a:ext cx="3647872"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2616092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Myths and Realities  #1</a:t>
            </a:r>
            <a:endParaRPr lang="en-US" dirty="0"/>
          </a:p>
        </p:txBody>
      </p:sp>
      <p:sp>
        <p:nvSpPr>
          <p:cNvPr id="3" name="Content Placeholder 2"/>
          <p:cNvSpPr>
            <a:spLocks noGrp="1"/>
          </p:cNvSpPr>
          <p:nvPr>
            <p:ph idx="1"/>
          </p:nvPr>
        </p:nvSpPr>
        <p:spPr>
          <a:xfrm>
            <a:off x="628650" y="1614791"/>
            <a:ext cx="7886700" cy="4562172"/>
          </a:xfrm>
        </p:spPr>
        <p:txBody>
          <a:bodyPr>
            <a:normAutofit/>
          </a:bodyPr>
          <a:lstStyle/>
          <a:p>
            <a:pPr marL="259556" lvl="1" indent="-259556" algn="ctr" defTabSz="704850">
              <a:spcAft>
                <a:spcPct val="50000"/>
              </a:spcAft>
              <a:buNone/>
              <a:tabLst>
                <a:tab pos="259556" algn="l"/>
              </a:tabLst>
            </a:pPr>
            <a:r>
              <a:rPr lang="en-US" b="1" u="sng" dirty="0"/>
              <a:t>Myth</a:t>
            </a:r>
            <a:endParaRPr lang="en-US" dirty="0"/>
          </a:p>
          <a:p>
            <a:pPr marL="259556" lvl="1" indent="-259556" algn="ctr" defTabSz="704850">
              <a:spcAft>
                <a:spcPct val="50000"/>
              </a:spcAft>
              <a:buNone/>
              <a:tabLst>
                <a:tab pos="259556" algn="l"/>
              </a:tabLst>
            </a:pPr>
            <a:r>
              <a:rPr lang="en-US" dirty="0"/>
              <a:t>Older workers don’t need to work.  </a:t>
            </a:r>
          </a:p>
          <a:p>
            <a:pPr marL="259556" indent="-259556" algn="ctr" defTabSz="704850">
              <a:spcAft>
                <a:spcPct val="50000"/>
              </a:spcAft>
              <a:buNone/>
              <a:tabLst>
                <a:tab pos="259556" algn="l"/>
              </a:tabLst>
            </a:pPr>
            <a:r>
              <a:rPr lang="en-US" sz="2400" b="1" u="sng" dirty="0">
                <a:solidFill>
                  <a:srgbClr val="0070C0"/>
                </a:solidFill>
              </a:rPr>
              <a:t>Reality</a:t>
            </a:r>
            <a:endParaRPr lang="en-US" sz="2400" b="1" dirty="0">
              <a:solidFill>
                <a:srgbClr val="0070C0"/>
              </a:solidFill>
            </a:endParaRPr>
          </a:p>
          <a:p>
            <a:pPr marL="0" indent="0" algn="ctr" defTabSz="704850">
              <a:spcAft>
                <a:spcPct val="50000"/>
              </a:spcAft>
              <a:buNone/>
            </a:pPr>
            <a:r>
              <a:rPr lang="en-US" sz="2400" dirty="0">
                <a:solidFill>
                  <a:srgbClr val="0070C0"/>
                </a:solidFill>
              </a:rPr>
              <a:t>Many older adults do not have adequate savings to support full retirement and can’t live at the standard of living for which they have become accustomed; therefore, many must work to support their lifestyle choices.</a:t>
            </a:r>
          </a:p>
          <a:p>
            <a:pPr algn="ctr"/>
            <a:endParaRPr lang="en-US" sz="2400" dirty="0"/>
          </a:p>
          <a:p>
            <a:pPr algn="ctr"/>
            <a:endParaRPr lang="en-US" sz="2400" dirty="0"/>
          </a:p>
        </p:txBody>
      </p:sp>
    </p:spTree>
    <p:extLst>
      <p:ext uri="{BB962C8B-B14F-4D97-AF65-F5344CB8AC3E}">
        <p14:creationId xmlns:p14="http://schemas.microsoft.com/office/powerpoint/2010/main" val="80827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Myths and Realities  #2</a:t>
            </a:r>
            <a:endParaRPr lang="en-US" dirty="0"/>
          </a:p>
        </p:txBody>
      </p:sp>
      <p:sp>
        <p:nvSpPr>
          <p:cNvPr id="3" name="Content Placeholder 2"/>
          <p:cNvSpPr>
            <a:spLocks noGrp="1"/>
          </p:cNvSpPr>
          <p:nvPr>
            <p:ph idx="1"/>
          </p:nvPr>
        </p:nvSpPr>
        <p:spPr>
          <a:xfrm>
            <a:off x="628650" y="1614791"/>
            <a:ext cx="7886700" cy="4562172"/>
          </a:xfrm>
        </p:spPr>
        <p:txBody>
          <a:bodyPr>
            <a:normAutofit/>
          </a:bodyPr>
          <a:lstStyle/>
          <a:p>
            <a:pPr marL="0" lvl="1" indent="0" algn="ctr" defTabSz="704850">
              <a:spcAft>
                <a:spcPct val="50000"/>
              </a:spcAft>
              <a:buNone/>
              <a:tabLst>
                <a:tab pos="259556" algn="l"/>
              </a:tabLst>
            </a:pPr>
            <a:r>
              <a:rPr lang="en-US" b="1" u="sng" dirty="0"/>
              <a:t>Myth</a:t>
            </a:r>
          </a:p>
          <a:p>
            <a:pPr marL="0" indent="0" algn="ctr" defTabSz="704850">
              <a:spcAft>
                <a:spcPct val="50000"/>
              </a:spcAft>
              <a:buNone/>
            </a:pPr>
            <a:r>
              <a:rPr lang="en-US" sz="2400" dirty="0"/>
              <a:t>Generally, the “aging workforce” is eagerly anticipating retirement, and will not work at all after reaching the typical retirement age.  </a:t>
            </a:r>
          </a:p>
          <a:p>
            <a:pPr marL="0" indent="0" algn="ctr" defTabSz="704850">
              <a:spcAft>
                <a:spcPct val="50000"/>
              </a:spcAft>
              <a:buNone/>
              <a:tabLst>
                <a:tab pos="344091" algn="l"/>
                <a:tab pos="1112044" algn="l"/>
              </a:tabLst>
            </a:pPr>
            <a:r>
              <a:rPr lang="en-US" sz="2400" b="1" u="sng" dirty="0">
                <a:solidFill>
                  <a:srgbClr val="0070C0"/>
                </a:solidFill>
              </a:rPr>
              <a:t>Reality</a:t>
            </a:r>
            <a:endParaRPr lang="en-US" sz="2400" b="1" dirty="0">
              <a:solidFill>
                <a:srgbClr val="0070C0"/>
              </a:solidFill>
            </a:endParaRPr>
          </a:p>
          <a:p>
            <a:pPr marL="0" indent="0" algn="ctr" defTabSz="704850">
              <a:spcAft>
                <a:spcPct val="50000"/>
              </a:spcAft>
              <a:buNone/>
              <a:tabLst>
                <a:tab pos="344091" algn="l"/>
                <a:tab pos="1112044" algn="l"/>
              </a:tabLst>
            </a:pPr>
            <a:r>
              <a:rPr lang="en-US" sz="2400" dirty="0">
                <a:solidFill>
                  <a:srgbClr val="0070C0"/>
                </a:solidFill>
              </a:rPr>
              <a:t>Generally, “aging workforce” employees want to continue to work after reaching the typical retirement age.</a:t>
            </a:r>
          </a:p>
          <a:p>
            <a:pPr algn="ctr"/>
            <a:endParaRPr lang="en-US" sz="2400" dirty="0"/>
          </a:p>
        </p:txBody>
      </p:sp>
    </p:spTree>
    <p:extLst>
      <p:ext uri="{BB962C8B-B14F-4D97-AF65-F5344CB8AC3E}">
        <p14:creationId xmlns:p14="http://schemas.microsoft.com/office/powerpoint/2010/main" val="34092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Security</a:t>
            </a:r>
            <a:endParaRPr lang="en-US" dirty="0"/>
          </a:p>
        </p:txBody>
      </p:sp>
      <p:sp>
        <p:nvSpPr>
          <p:cNvPr id="3" name="Content Placeholder 2"/>
          <p:cNvSpPr>
            <a:spLocks noGrp="1"/>
          </p:cNvSpPr>
          <p:nvPr>
            <p:ph idx="1"/>
          </p:nvPr>
        </p:nvSpPr>
        <p:spPr>
          <a:xfrm>
            <a:off x="628650" y="1585609"/>
            <a:ext cx="7886700" cy="4591354"/>
          </a:xfrm>
        </p:spPr>
        <p:txBody>
          <a:bodyPr>
            <a:normAutofit/>
          </a:bodyPr>
          <a:lstStyle/>
          <a:p>
            <a:pPr>
              <a:spcBef>
                <a:spcPts val="0"/>
              </a:spcBef>
              <a:spcAft>
                <a:spcPts val="900"/>
              </a:spcAft>
            </a:pPr>
            <a:r>
              <a:rPr lang="en-US" sz="2400" dirty="0"/>
              <a:t>Depending on your birthday, electing to take Social Security early at age 62 will create a </a:t>
            </a:r>
            <a:r>
              <a:rPr lang="en-US" sz="2400" b="1" dirty="0"/>
              <a:t>reduction in benefits anywhere from 20 to 30 percent.</a:t>
            </a:r>
          </a:p>
          <a:p>
            <a:pPr>
              <a:spcBef>
                <a:spcPts val="0"/>
              </a:spcBef>
              <a:spcAft>
                <a:spcPts val="900"/>
              </a:spcAft>
            </a:pPr>
            <a:r>
              <a:rPr lang="en-US" sz="2400" dirty="0"/>
              <a:t>Social Security benefits are increased by a certain percentage every year you delay your retirement, beyond the full retirement age, </a:t>
            </a:r>
            <a:r>
              <a:rPr lang="en-US" sz="2400" b="1" dirty="0"/>
              <a:t>up to age 70</a:t>
            </a:r>
            <a:r>
              <a:rPr lang="en-US" sz="2400" dirty="0"/>
              <a:t>. No additional benefits accrue past age 70.</a:t>
            </a:r>
          </a:p>
          <a:p>
            <a:endParaRPr lang="en-US" sz="2400" dirty="0"/>
          </a:p>
        </p:txBody>
      </p:sp>
    </p:spTree>
    <p:extLst>
      <p:ext uri="{BB962C8B-B14F-4D97-AF65-F5344CB8AC3E}">
        <p14:creationId xmlns:p14="http://schemas.microsoft.com/office/powerpoint/2010/main" val="2241750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Myths and Realities  #3</a:t>
            </a:r>
            <a:endParaRPr lang="en-US" dirty="0"/>
          </a:p>
        </p:txBody>
      </p:sp>
      <p:sp>
        <p:nvSpPr>
          <p:cNvPr id="3" name="Content Placeholder 2"/>
          <p:cNvSpPr>
            <a:spLocks noGrp="1"/>
          </p:cNvSpPr>
          <p:nvPr>
            <p:ph idx="1"/>
          </p:nvPr>
        </p:nvSpPr>
        <p:spPr>
          <a:xfrm>
            <a:off x="628650" y="1595336"/>
            <a:ext cx="7886700" cy="4581627"/>
          </a:xfrm>
        </p:spPr>
        <p:txBody>
          <a:bodyPr>
            <a:normAutofit/>
          </a:bodyPr>
          <a:lstStyle/>
          <a:p>
            <a:pPr marL="0" lvl="1" indent="0" algn="ctr" defTabSz="704850">
              <a:spcAft>
                <a:spcPct val="50000"/>
              </a:spcAft>
              <a:buNone/>
            </a:pPr>
            <a:r>
              <a:rPr lang="en-US" b="1" u="sng" dirty="0"/>
              <a:t>Myth</a:t>
            </a:r>
            <a:endParaRPr lang="en-US" dirty="0"/>
          </a:p>
          <a:p>
            <a:pPr marL="0" indent="0" algn="ctr" defTabSz="704850">
              <a:spcAft>
                <a:spcPct val="50000"/>
              </a:spcAft>
              <a:buNone/>
            </a:pPr>
            <a:r>
              <a:rPr lang="en-US" sz="2400" dirty="0"/>
              <a:t>Older workers are viewed negatively by customers.	</a:t>
            </a:r>
          </a:p>
          <a:p>
            <a:pPr marL="0" indent="0" algn="ctr" defTabSz="704850">
              <a:spcAft>
                <a:spcPct val="50000"/>
              </a:spcAft>
              <a:buNone/>
            </a:pPr>
            <a:r>
              <a:rPr lang="en-US" sz="2400" b="1" u="sng" dirty="0">
                <a:solidFill>
                  <a:srgbClr val="0070C0"/>
                </a:solidFill>
              </a:rPr>
              <a:t>Reality</a:t>
            </a:r>
          </a:p>
          <a:p>
            <a:pPr marL="0" indent="0" algn="ctr" defTabSz="704850">
              <a:spcBef>
                <a:spcPct val="15000"/>
              </a:spcBef>
              <a:spcAft>
                <a:spcPct val="15000"/>
              </a:spcAft>
              <a:buNone/>
              <a:tabLst>
                <a:tab pos="260747" algn="l"/>
              </a:tabLst>
            </a:pPr>
            <a:r>
              <a:rPr lang="en-US" sz="2400" dirty="0">
                <a:solidFill>
                  <a:srgbClr val="0070C0"/>
                </a:solidFill>
              </a:rPr>
              <a:t>While there might be some who want to avoid an older worker, there are many instances where the line is longer for the knowledgeable, experienced worker as opposed to their younger colleagues.</a:t>
            </a:r>
          </a:p>
          <a:p>
            <a:pPr marL="0" indent="0" algn="ctr"/>
            <a:endParaRPr lang="en-US" sz="2400" dirty="0"/>
          </a:p>
          <a:p>
            <a:pPr algn="ctr"/>
            <a:endParaRPr lang="en-US" sz="2400" dirty="0"/>
          </a:p>
        </p:txBody>
      </p:sp>
    </p:spTree>
    <p:extLst>
      <p:ext uri="{BB962C8B-B14F-4D97-AF65-F5344CB8AC3E}">
        <p14:creationId xmlns:p14="http://schemas.microsoft.com/office/powerpoint/2010/main" val="277199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Reasons for Working</a:t>
            </a:r>
            <a:endParaRPr lang="en-US" dirty="0"/>
          </a:p>
        </p:txBody>
      </p:sp>
      <p:pic>
        <p:nvPicPr>
          <p:cNvPr id="4" name="Picture 6"/>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t="2803" b="6721"/>
          <a:stretch/>
        </p:blipFill>
        <p:spPr bwMode="auto">
          <a:xfrm>
            <a:off x="2357827" y="1690689"/>
            <a:ext cx="4428345" cy="4583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819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Reality </a:t>
            </a:r>
            <a:endParaRPr lang="en-US" dirty="0"/>
          </a:p>
        </p:txBody>
      </p:sp>
      <p:sp>
        <p:nvSpPr>
          <p:cNvPr id="3" name="Content Placeholder 2"/>
          <p:cNvSpPr>
            <a:spLocks noGrp="1"/>
          </p:cNvSpPr>
          <p:nvPr>
            <p:ph idx="1"/>
          </p:nvPr>
        </p:nvSpPr>
        <p:spPr>
          <a:xfrm>
            <a:off x="628650" y="1595336"/>
            <a:ext cx="8058150" cy="4119664"/>
          </a:xfrm>
        </p:spPr>
        <p:txBody>
          <a:bodyPr>
            <a:normAutofit/>
          </a:bodyPr>
          <a:lstStyle/>
          <a:p>
            <a:r>
              <a:rPr lang="en-US" sz="2400" dirty="0"/>
              <a:t>Workers older than 55 are more productive </a:t>
            </a:r>
            <a:br>
              <a:rPr lang="en-US" sz="2400" dirty="0"/>
            </a:br>
            <a:r>
              <a:rPr lang="en-US" sz="2400" dirty="0"/>
              <a:t>People age 60 and over are projected to out number children under the age of five within the next year, and by 2025 we expect 25% of workers in the U.S. to be over the age of 55. </a:t>
            </a:r>
          </a:p>
          <a:p>
            <a:pPr lvl="1">
              <a:buFont typeface="Arial" panose="020B0604020202020204" pitchFamily="34" charset="0"/>
              <a:buChar char="•"/>
            </a:pPr>
            <a:r>
              <a:rPr lang="en-US" dirty="0"/>
              <a:t>Research actually shows that people who stop working and retire often suffer from depression, heart attacks, and a general malaise of not having as much purpose in their lives. Less likely to report an injury.</a:t>
            </a:r>
            <a:br>
              <a:rPr lang="en-US" dirty="0"/>
            </a:br>
            <a:r>
              <a:rPr lang="en-US" sz="1800" dirty="0"/>
              <a:t>(Source: Harvard Business Review, 2019)</a:t>
            </a:r>
          </a:p>
          <a:p>
            <a:pPr lvl="1">
              <a:buFont typeface="Arial" panose="020B0604020202020204" pitchFamily="34" charset="0"/>
              <a:buChar char="•"/>
            </a:pPr>
            <a:r>
              <a:rPr lang="en-US" dirty="0"/>
              <a:t>Job satisfaction is higher. </a:t>
            </a:r>
            <a:br>
              <a:rPr lang="en-US" dirty="0"/>
            </a:br>
            <a:r>
              <a:rPr lang="en-US" sz="1800" dirty="0"/>
              <a:t>(Source: psychologicalscience.org, 2016)</a:t>
            </a:r>
          </a:p>
          <a:p>
            <a:endParaRPr lang="en-US" sz="2400" dirty="0"/>
          </a:p>
        </p:txBody>
      </p:sp>
    </p:spTree>
    <p:extLst>
      <p:ext uri="{BB962C8B-B14F-4D97-AF65-F5344CB8AC3E}">
        <p14:creationId xmlns:p14="http://schemas.microsoft.com/office/powerpoint/2010/main" val="304908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612C1-4A29-4044-B619-3B17BAFA9F62}"/>
              </a:ext>
            </a:extLst>
          </p:cNvPr>
          <p:cNvSpPr>
            <a:spLocks noGrp="1"/>
          </p:cNvSpPr>
          <p:nvPr>
            <p:ph type="title"/>
          </p:nvPr>
        </p:nvSpPr>
        <p:spPr/>
        <p:txBody>
          <a:bodyPr/>
          <a:lstStyle/>
          <a:p>
            <a:r>
              <a:rPr lang="en-US" b="1" dirty="0"/>
              <a:t>Introduction</a:t>
            </a:r>
          </a:p>
        </p:txBody>
      </p:sp>
      <p:sp>
        <p:nvSpPr>
          <p:cNvPr id="5" name="Rectangle 4">
            <a:extLst>
              <a:ext uri="{FF2B5EF4-FFF2-40B4-BE49-F238E27FC236}">
                <a16:creationId xmlns:a16="http://schemas.microsoft.com/office/drawing/2014/main" xmlns="" id="{AE68C930-9BAC-4AA5-8D60-6F27D5A95120}"/>
              </a:ext>
            </a:extLst>
          </p:cNvPr>
          <p:cNvSpPr/>
          <p:nvPr/>
        </p:nvSpPr>
        <p:spPr>
          <a:xfrm>
            <a:off x="628651" y="1792507"/>
            <a:ext cx="5314950" cy="3693319"/>
          </a:xfrm>
          <a:prstGeom prst="rect">
            <a:avLst/>
          </a:prstGeom>
        </p:spPr>
        <p:txBody>
          <a:bodyPr wrap="square">
            <a:spAutoFit/>
          </a:bodyPr>
          <a:lstStyle/>
          <a:p>
            <a:r>
              <a:rPr lang="en-US"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Patty Reinecke, RN, BSN, CCM, MSCC.</a:t>
            </a:r>
            <a: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
            </a:r>
            <a:br>
              <a:rPr lang="en-US" sz="2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br>
            <a:r>
              <a:rPr lang="en-US"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Patty Reinecke, RN, BSN, CCM, MSCC, Director of Client Consults and TPA Relationships at Midwest Employers Casualty (MEC), a Berkley Company, has over 28 years of experience in the workers’ compensation industry. She provides a unique healthcare perspective to identify high-risk claims quickly and develop solutions that help employers and injured employees achieve better outcomes. In her current role, she works to ensure quality claim handling within the MEC Claims Department and as a liaison to facilitate positive working relationships with our partners and their claim administrators.</a:t>
            </a:r>
            <a:endParaRPr lang="en-US" dirty="0"/>
          </a:p>
        </p:txBody>
      </p:sp>
      <p:pic>
        <p:nvPicPr>
          <p:cNvPr id="4" name="Picture 3">
            <a:extLst>
              <a:ext uri="{FF2B5EF4-FFF2-40B4-BE49-F238E27FC236}">
                <a16:creationId xmlns:a16="http://schemas.microsoft.com/office/drawing/2014/main" xmlns="" id="{B88D2395-94C5-48CF-90A5-4FE031D2C9AA}"/>
              </a:ext>
            </a:extLst>
          </p:cNvPr>
          <p:cNvPicPr>
            <a:picLocks noChangeAspect="1"/>
          </p:cNvPicPr>
          <p:nvPr/>
        </p:nvPicPr>
        <p:blipFill rotWithShape="1">
          <a:blip r:embed="rId2"/>
          <a:srcRect l="22873" r="26950"/>
          <a:stretch/>
        </p:blipFill>
        <p:spPr>
          <a:xfrm>
            <a:off x="6391072" y="0"/>
            <a:ext cx="2752928" cy="6858000"/>
          </a:xfrm>
          <a:prstGeom prst="rect">
            <a:avLst/>
          </a:prstGeom>
        </p:spPr>
      </p:pic>
    </p:spTree>
    <p:extLst>
      <p:ext uri="{BB962C8B-B14F-4D97-AF65-F5344CB8AC3E}">
        <p14:creationId xmlns:p14="http://schemas.microsoft.com/office/powerpoint/2010/main" val="161615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3BFE5-73F4-499D-9237-C6B0ED959339}"/>
              </a:ext>
            </a:extLst>
          </p:cNvPr>
          <p:cNvSpPr>
            <a:spLocks noGrp="1"/>
          </p:cNvSpPr>
          <p:nvPr>
            <p:ph type="title"/>
          </p:nvPr>
        </p:nvSpPr>
        <p:spPr/>
        <p:txBody>
          <a:bodyPr/>
          <a:lstStyle/>
          <a:p>
            <a:r>
              <a:rPr lang="en-US" b="1" dirty="0"/>
              <a:t>Reality </a:t>
            </a:r>
            <a:endParaRPr lang="en-US" dirty="0"/>
          </a:p>
        </p:txBody>
      </p:sp>
      <p:sp>
        <p:nvSpPr>
          <p:cNvPr id="3" name="Subtitle 2">
            <a:extLst>
              <a:ext uri="{FF2B5EF4-FFF2-40B4-BE49-F238E27FC236}">
                <a16:creationId xmlns:a16="http://schemas.microsoft.com/office/drawing/2014/main" xmlns="" id="{B27EE1D8-2524-4439-A11A-06503F21E448}"/>
              </a:ext>
            </a:extLst>
          </p:cNvPr>
          <p:cNvSpPr>
            <a:spLocks noGrp="1"/>
          </p:cNvSpPr>
          <p:nvPr>
            <p:ph idx="1"/>
          </p:nvPr>
        </p:nvSpPr>
        <p:spPr>
          <a:xfrm>
            <a:off x="628650" y="1605064"/>
            <a:ext cx="7886700" cy="4571899"/>
          </a:xfrm>
        </p:spPr>
        <p:txBody>
          <a:bodyPr>
            <a:normAutofit/>
          </a:bodyPr>
          <a:lstStyle/>
          <a:p>
            <a:pPr marL="342900" indent="-342900">
              <a:buFont typeface="Arial" panose="020B0604020202020204" pitchFamily="34" charset="0"/>
              <a:buChar char="•"/>
            </a:pPr>
            <a:r>
              <a:rPr lang="en-US" sz="2400" dirty="0"/>
              <a:t>For most people, raw mental horsepower declines after the age of 30, but knowledge and expertise — the main predictors of job performance — keep increasing even beyond the age of 80. </a:t>
            </a:r>
          </a:p>
          <a:p>
            <a:pPr marL="342900" indent="-342900">
              <a:buFont typeface="Arial" panose="020B0604020202020204" pitchFamily="34" charset="0"/>
              <a:buChar char="•"/>
            </a:pPr>
            <a:r>
              <a:rPr lang="en-US" sz="2400" dirty="0"/>
              <a:t>Age-diverse teams feel more psychologically safe and innovative than teams which are age-biased. Age brings a sense of security and wisdom to teams.</a:t>
            </a:r>
          </a:p>
          <a:p>
            <a:pPr marL="342900" indent="-342900">
              <a:buFont typeface="Arial" panose="020B0604020202020204" pitchFamily="34" charset="0"/>
              <a:buChar char="•"/>
            </a:pPr>
            <a:r>
              <a:rPr lang="en-US" sz="2400" dirty="0"/>
              <a:t>Companies become more innovative, engaging, and profitable. </a:t>
            </a:r>
            <a:br>
              <a:rPr lang="en-US" sz="2400" dirty="0"/>
            </a:br>
            <a:r>
              <a:rPr lang="en-US" sz="1800" dirty="0"/>
              <a:t>(Source: Harvard Business Review, 2019)</a:t>
            </a:r>
          </a:p>
          <a:p>
            <a:endParaRPr lang="en-US" sz="2400" dirty="0"/>
          </a:p>
        </p:txBody>
      </p:sp>
    </p:spTree>
    <p:extLst>
      <p:ext uri="{BB962C8B-B14F-4D97-AF65-F5344CB8AC3E}">
        <p14:creationId xmlns:p14="http://schemas.microsoft.com/office/powerpoint/2010/main" val="4089597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Black Hole? </a:t>
            </a:r>
            <a:endParaRPr lang="en-US" dirty="0"/>
          </a:p>
        </p:txBody>
      </p:sp>
      <p:sp>
        <p:nvSpPr>
          <p:cNvPr id="3" name="Content Placeholder 2"/>
          <p:cNvSpPr>
            <a:spLocks noGrp="1"/>
          </p:cNvSpPr>
          <p:nvPr>
            <p:ph idx="1"/>
          </p:nvPr>
        </p:nvSpPr>
        <p:spPr/>
        <p:txBody>
          <a:bodyPr/>
          <a:lstStyle/>
          <a:p>
            <a:pPr marL="0" indent="0">
              <a:buNone/>
            </a:pPr>
            <a:r>
              <a:rPr lang="en-US" sz="2400" dirty="0"/>
              <a:t>“Boomers make up over one third of the nation’s work force. They fill many of its most skilled senior jobs. Thanks to their near-workaholic habits, they are among the most aggressive, creative, and demanding workers in the market today. Economists predict their exit will cause a great, sucking hole in the workplace universe.”    </a:t>
            </a:r>
          </a:p>
          <a:p>
            <a:pPr marL="0" indent="0">
              <a:buNone/>
            </a:pPr>
            <a:endParaRPr lang="en-US" sz="1200" dirty="0"/>
          </a:p>
          <a:p>
            <a:pPr marL="0" indent="0" algn="r">
              <a:buNone/>
            </a:pPr>
            <a:r>
              <a:rPr lang="en-US" sz="1350" i="1" dirty="0"/>
              <a:t>Source: Daniel Holden, Disaster Resource Guide </a:t>
            </a:r>
            <a:endParaRPr lang="en-US" i="1" dirty="0"/>
          </a:p>
          <a:p>
            <a:endParaRPr lang="en-US" dirty="0"/>
          </a:p>
        </p:txBody>
      </p:sp>
    </p:spTree>
    <p:extLst>
      <p:ext uri="{BB962C8B-B14F-4D97-AF65-F5344CB8AC3E}">
        <p14:creationId xmlns:p14="http://schemas.microsoft.com/office/powerpoint/2010/main" val="691791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p:cNvSpPr>
            <a:spLocks noGrp="1"/>
          </p:cNvSpPr>
          <p:nvPr>
            <p:ph idx="1"/>
          </p:nvPr>
        </p:nvSpPr>
        <p:spPr bwMode="auto">
          <a:xfrm>
            <a:off x="800100" y="1595336"/>
            <a:ext cx="7715250" cy="394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426244" indent="-426244">
              <a:buFont typeface="+mj-lt"/>
              <a:buAutoNum type="arabicPeriod"/>
            </a:pPr>
            <a:r>
              <a:rPr lang="en-US" b="1" dirty="0">
                <a:solidFill>
                  <a:schemeClr val="bg2">
                    <a:lumMod val="90000"/>
                  </a:schemeClr>
                </a:solidFill>
              </a:rPr>
              <a:t>Learn why our workforce is aging</a:t>
            </a:r>
          </a:p>
          <a:p>
            <a:pPr marL="426244" indent="-426244">
              <a:buFont typeface="+mj-lt"/>
              <a:buAutoNum type="arabicPeriod"/>
            </a:pPr>
            <a:r>
              <a:rPr lang="en-US" b="1" dirty="0">
                <a:solidFill>
                  <a:schemeClr val="bg2">
                    <a:lumMod val="90000"/>
                  </a:schemeClr>
                </a:solidFill>
              </a:rPr>
              <a:t>Know what drives the aging workforce to keep working</a:t>
            </a:r>
          </a:p>
          <a:p>
            <a:pPr marL="426244" indent="-426244">
              <a:buFont typeface="+mj-lt"/>
              <a:buAutoNum type="arabicPeriod"/>
            </a:pPr>
            <a:r>
              <a:rPr lang="en-US" b="1" dirty="0"/>
              <a:t>Effects of aging</a:t>
            </a:r>
          </a:p>
          <a:p>
            <a:pPr marL="426244" indent="-426244">
              <a:buFont typeface="+mj-lt"/>
              <a:buAutoNum type="arabicPeriod"/>
            </a:pPr>
            <a:r>
              <a:rPr lang="en-US" b="1" dirty="0">
                <a:solidFill>
                  <a:schemeClr val="bg2">
                    <a:lumMod val="90000"/>
                  </a:schemeClr>
                </a:solidFill>
              </a:rPr>
              <a:t>Prevention and solutions for keeping the aging worker safe</a:t>
            </a:r>
          </a:p>
          <a:p>
            <a:pPr marL="426244" indent="-426244">
              <a:buFont typeface="+mj-lt"/>
              <a:buAutoNum type="arabicPeriod"/>
            </a:pPr>
            <a:r>
              <a:rPr lang="en-US" b="1" dirty="0">
                <a:solidFill>
                  <a:schemeClr val="bg2">
                    <a:lumMod val="90000"/>
                  </a:schemeClr>
                </a:solidFill>
              </a:rPr>
              <a:t>Claims management</a:t>
            </a:r>
          </a:p>
          <a:p>
            <a:pPr marL="426244" indent="-426244">
              <a:buFont typeface="+mj-lt"/>
              <a:buAutoNum type="arabicPeriod"/>
            </a:pPr>
            <a:r>
              <a:rPr lang="en-US" b="1" dirty="0">
                <a:solidFill>
                  <a:schemeClr val="bg2">
                    <a:lumMod val="90000"/>
                  </a:schemeClr>
                </a:solidFill>
              </a:rPr>
              <a:t>Question and answer</a:t>
            </a:r>
          </a:p>
        </p:txBody>
      </p:sp>
      <p:sp>
        <p:nvSpPr>
          <p:cNvPr id="3" name="Title 2">
            <a:extLst>
              <a:ext uri="{FF2B5EF4-FFF2-40B4-BE49-F238E27FC236}">
                <a16:creationId xmlns:a16="http://schemas.microsoft.com/office/drawing/2014/main" xmlns="" id="{3628D0D4-9D21-445D-9956-FFD3AF83EDBC}"/>
              </a:ext>
            </a:extLst>
          </p:cNvPr>
          <p:cNvSpPr>
            <a:spLocks noGrp="1"/>
          </p:cNvSpPr>
          <p:nvPr>
            <p:ph type="title"/>
          </p:nvPr>
        </p:nvSpPr>
        <p:spPr/>
        <p:txBody>
          <a:bodyPr/>
          <a:lstStyle/>
          <a:p>
            <a:r>
              <a:rPr lang="en-US" b="1" dirty="0"/>
              <a:t>Objectives</a:t>
            </a:r>
          </a:p>
        </p:txBody>
      </p:sp>
    </p:spTree>
    <p:extLst>
      <p:ext uri="{BB962C8B-B14F-4D97-AF65-F5344CB8AC3E}">
        <p14:creationId xmlns:p14="http://schemas.microsoft.com/office/powerpoint/2010/main" val="2564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Aging</a:t>
            </a:r>
            <a:endParaRPr lang="en-US" dirty="0"/>
          </a:p>
        </p:txBody>
      </p:sp>
      <p:sp>
        <p:nvSpPr>
          <p:cNvPr id="3" name="Content Placeholder 2"/>
          <p:cNvSpPr>
            <a:spLocks noGrp="1"/>
          </p:cNvSpPr>
          <p:nvPr>
            <p:ph idx="1"/>
          </p:nvPr>
        </p:nvSpPr>
        <p:spPr>
          <a:xfrm>
            <a:off x="628650" y="1595336"/>
            <a:ext cx="7886700" cy="4581627"/>
          </a:xfrm>
        </p:spPr>
        <p:txBody>
          <a:bodyPr>
            <a:normAutofit/>
          </a:bodyPr>
          <a:lstStyle/>
          <a:p>
            <a:r>
              <a:rPr lang="en-US" sz="2400" dirty="0"/>
              <a:t>Decreased strength</a:t>
            </a:r>
          </a:p>
          <a:p>
            <a:r>
              <a:rPr lang="en-US" sz="2400" dirty="0"/>
              <a:t>Decreased joint range of motion</a:t>
            </a:r>
          </a:p>
          <a:p>
            <a:r>
              <a:rPr lang="en-US" sz="2400" dirty="0"/>
              <a:t>Decreased movement speed</a:t>
            </a:r>
          </a:p>
          <a:p>
            <a:r>
              <a:rPr lang="en-US" sz="2400" dirty="0"/>
              <a:t>Postural changes</a:t>
            </a:r>
          </a:p>
          <a:p>
            <a:r>
              <a:rPr lang="en-US" sz="2400" dirty="0"/>
              <a:t>Balance changes</a:t>
            </a:r>
          </a:p>
          <a:p>
            <a:r>
              <a:rPr lang="en-US" sz="2400" dirty="0"/>
              <a:t>Increased fatigability</a:t>
            </a:r>
          </a:p>
          <a:p>
            <a:endParaRPr lang="en-US" sz="2400" dirty="0"/>
          </a:p>
        </p:txBody>
      </p:sp>
      <p:pic>
        <p:nvPicPr>
          <p:cNvPr id="4" name="Picture 6" descr="With Ohio's aging workforce, it is more important than ever to prevent falls and injuries on job sites."/>
          <p:cNvPicPr>
            <a:picLocks noChangeAspect="1" noChangeArrowheads="1"/>
          </p:cNvPicPr>
          <p:nvPr/>
        </p:nvPicPr>
        <p:blipFill rotWithShape="1">
          <a:blip r:embed="rId3">
            <a:extLst>
              <a:ext uri="{28A0092B-C50C-407E-A947-70E740481C1C}">
                <a14:useLocalDpi xmlns:a14="http://schemas.microsoft.com/office/drawing/2010/main"/>
              </a:ext>
            </a:extLst>
          </a:blip>
          <a:srcRect l="40273" t="1072" r="20155"/>
          <a:stretch/>
        </p:blipFill>
        <p:spPr bwMode="auto">
          <a:xfrm>
            <a:off x="6400800" y="0"/>
            <a:ext cx="2743200"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11506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Aging</a:t>
            </a:r>
            <a:endParaRPr lang="en-US" dirty="0"/>
          </a:p>
        </p:txBody>
      </p:sp>
      <p:sp>
        <p:nvSpPr>
          <p:cNvPr id="3" name="Content Placeholder 2"/>
          <p:cNvSpPr>
            <a:spLocks noGrp="1"/>
          </p:cNvSpPr>
          <p:nvPr>
            <p:ph idx="1"/>
          </p:nvPr>
        </p:nvSpPr>
        <p:spPr>
          <a:xfrm>
            <a:off x="628650" y="1605065"/>
            <a:ext cx="7886700" cy="4571898"/>
          </a:xfrm>
        </p:spPr>
        <p:txBody>
          <a:bodyPr>
            <a:normAutofit/>
          </a:bodyPr>
          <a:lstStyle/>
          <a:p>
            <a:r>
              <a:rPr lang="en-US" sz="2400" dirty="0"/>
              <a:t>Loss of vision</a:t>
            </a:r>
          </a:p>
          <a:p>
            <a:r>
              <a:rPr lang="en-US" sz="2400" dirty="0"/>
              <a:t>Hearing loss</a:t>
            </a:r>
          </a:p>
          <a:p>
            <a:r>
              <a:rPr lang="en-US" sz="2400" dirty="0"/>
              <a:t>Decreased spatial sense</a:t>
            </a:r>
          </a:p>
          <a:p>
            <a:r>
              <a:rPr lang="en-US" sz="2400" dirty="0"/>
              <a:t>Cognitive changes</a:t>
            </a:r>
          </a:p>
          <a:p>
            <a:r>
              <a:rPr lang="en-US" sz="2400" dirty="0"/>
              <a:t>Altered sleep</a:t>
            </a:r>
          </a:p>
          <a:p>
            <a:r>
              <a:rPr lang="en-US" sz="2400" dirty="0"/>
              <a:t>Reduced cardiac and lung function</a:t>
            </a:r>
          </a:p>
          <a:p>
            <a:endParaRPr lang="en-US" sz="2400" dirty="0"/>
          </a:p>
        </p:txBody>
      </p:sp>
      <p:pic>
        <p:nvPicPr>
          <p:cNvPr id="4" name="Picture 3" descr="C:\Users\pgoldman\AppData\Local\Microsoft\Windows\Temporary Internet Files\Content.IE5\J7K8PL8O\MP900442315[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0320" t="249" r="16614" b="249"/>
          <a:stretch/>
        </p:blipFill>
        <p:spPr bwMode="auto">
          <a:xfrm>
            <a:off x="6400800" y="0"/>
            <a:ext cx="2743200"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605163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Aging</a:t>
            </a:r>
            <a:endParaRPr lang="en-US" dirty="0"/>
          </a:p>
        </p:txBody>
      </p:sp>
      <p:sp>
        <p:nvSpPr>
          <p:cNvPr id="3" name="Content Placeholder 2"/>
          <p:cNvSpPr>
            <a:spLocks noGrp="1"/>
          </p:cNvSpPr>
          <p:nvPr>
            <p:ph idx="1"/>
          </p:nvPr>
        </p:nvSpPr>
        <p:spPr>
          <a:xfrm>
            <a:off x="628650" y="1614792"/>
            <a:ext cx="5324678" cy="3837082"/>
          </a:xfrm>
        </p:spPr>
        <p:txBody>
          <a:bodyPr>
            <a:normAutofit/>
          </a:bodyPr>
          <a:lstStyle/>
          <a:p>
            <a:r>
              <a:rPr lang="en-US" sz="2400" dirty="0"/>
              <a:t>Increased incidence of chronic conditions</a:t>
            </a:r>
          </a:p>
          <a:p>
            <a:pPr lvl="1"/>
            <a:r>
              <a:rPr lang="en-US" dirty="0"/>
              <a:t>Arthritis</a:t>
            </a:r>
          </a:p>
          <a:p>
            <a:pPr lvl="1"/>
            <a:r>
              <a:rPr lang="en-US" dirty="0"/>
              <a:t>Hypertension</a:t>
            </a:r>
          </a:p>
          <a:p>
            <a:pPr lvl="1"/>
            <a:r>
              <a:rPr lang="en-US" dirty="0"/>
              <a:t>Heart and lung</a:t>
            </a:r>
          </a:p>
          <a:p>
            <a:pPr lvl="1"/>
            <a:r>
              <a:rPr lang="en-US" dirty="0"/>
              <a:t>Diabetes</a:t>
            </a:r>
          </a:p>
          <a:p>
            <a:pPr lvl="1"/>
            <a:r>
              <a:rPr lang="en-US" dirty="0"/>
              <a:t>Stroke</a:t>
            </a:r>
          </a:p>
          <a:p>
            <a:pPr lvl="1"/>
            <a:r>
              <a:rPr lang="en-US" dirty="0"/>
              <a:t>Medications and side effects</a:t>
            </a:r>
          </a:p>
          <a:p>
            <a:endParaRPr lang="en-US" sz="2400" dirty="0"/>
          </a:p>
        </p:txBody>
      </p:sp>
      <p:pic>
        <p:nvPicPr>
          <p:cNvPr id="4" name="Picture 2" descr="C:\Users\pgoldman\AppData\Local\Microsoft\Windows\Temporary Internet Files\Content.IE5\I5XDLIWE\MP900442282[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9575" t="398" r="43955" b="398"/>
          <a:stretch/>
        </p:blipFill>
        <p:spPr bwMode="auto">
          <a:xfrm>
            <a:off x="6391072" y="0"/>
            <a:ext cx="2752928"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081241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Risks of Aging</a:t>
            </a:r>
            <a:endParaRPr lang="en-US" dirty="0"/>
          </a:p>
        </p:txBody>
      </p:sp>
      <p:sp>
        <p:nvSpPr>
          <p:cNvPr id="3" name="Content Placeholder 2"/>
          <p:cNvSpPr>
            <a:spLocks noGrp="1"/>
          </p:cNvSpPr>
          <p:nvPr>
            <p:ph idx="1"/>
          </p:nvPr>
        </p:nvSpPr>
        <p:spPr>
          <a:xfrm>
            <a:off x="628650" y="1690689"/>
            <a:ext cx="5372100" cy="4486274"/>
          </a:xfrm>
        </p:spPr>
        <p:txBody>
          <a:bodyPr>
            <a:normAutofit/>
          </a:bodyPr>
          <a:lstStyle/>
          <a:p>
            <a:r>
              <a:rPr lang="en-US" sz="2400" dirty="0"/>
              <a:t>Increased risk of falls </a:t>
            </a:r>
          </a:p>
          <a:p>
            <a:pPr lvl="2"/>
            <a:r>
              <a:rPr lang="en-US" sz="2400" dirty="0"/>
              <a:t>33 percent of all injuries are from workers older than 65</a:t>
            </a:r>
          </a:p>
          <a:p>
            <a:pPr lvl="2"/>
            <a:r>
              <a:rPr lang="en-US" sz="2400" dirty="0"/>
              <a:t>14 percent of all fatalities result from falls  </a:t>
            </a:r>
          </a:p>
          <a:p>
            <a:r>
              <a:rPr lang="en-US" sz="2400" dirty="0"/>
              <a:t>Increased muscle weakness</a:t>
            </a:r>
          </a:p>
          <a:p>
            <a:r>
              <a:rPr lang="en-US" sz="2400" dirty="0"/>
              <a:t>Increased prescription side effects</a:t>
            </a:r>
          </a:p>
          <a:p>
            <a:r>
              <a:rPr lang="en-US" sz="2400" dirty="0"/>
              <a:t>Increased risk of MVAs</a:t>
            </a:r>
          </a:p>
          <a:p>
            <a:endParaRPr lang="en-US" sz="2400" dirty="0"/>
          </a:p>
          <a:p>
            <a:endParaRPr lang="en-US" sz="2400" dirty="0"/>
          </a:p>
        </p:txBody>
      </p:sp>
      <p:pic>
        <p:nvPicPr>
          <p:cNvPr id="4" name="Picture 4" descr="Senior Citizen's Center">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8699" r="34706"/>
          <a:stretch/>
        </p:blipFill>
        <p:spPr bwMode="auto">
          <a:xfrm>
            <a:off x="6400800" y="0"/>
            <a:ext cx="2743200"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2679279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Aging Worker Injuries </a:t>
            </a:r>
            <a:endParaRPr lang="en-US" dirty="0"/>
          </a:p>
        </p:txBody>
      </p:sp>
      <p:sp>
        <p:nvSpPr>
          <p:cNvPr id="3" name="Content Placeholder 2"/>
          <p:cNvSpPr>
            <a:spLocks noGrp="1"/>
          </p:cNvSpPr>
          <p:nvPr>
            <p:ph idx="1"/>
          </p:nvPr>
        </p:nvSpPr>
        <p:spPr>
          <a:xfrm>
            <a:off x="628650" y="1595336"/>
            <a:ext cx="7886700" cy="4581627"/>
          </a:xfrm>
        </p:spPr>
        <p:txBody>
          <a:bodyPr>
            <a:normAutofit/>
          </a:bodyPr>
          <a:lstStyle/>
          <a:p>
            <a:pPr marL="0" indent="0">
              <a:spcAft>
                <a:spcPts val="450"/>
              </a:spcAft>
              <a:buNone/>
            </a:pPr>
            <a:r>
              <a:rPr lang="en-US" sz="2400" dirty="0"/>
              <a:t>Top five types of injuries that impact aging workers</a:t>
            </a:r>
          </a:p>
          <a:p>
            <a:r>
              <a:rPr lang="en-US" sz="2400" dirty="0"/>
              <a:t>Rotator cuff sprains</a:t>
            </a:r>
          </a:p>
          <a:p>
            <a:r>
              <a:rPr lang="en-US" sz="2400" dirty="0"/>
              <a:t>Lumbar disc disease</a:t>
            </a:r>
          </a:p>
          <a:p>
            <a:r>
              <a:rPr lang="en-US" sz="2400" dirty="0"/>
              <a:t>Brain injuries – which are most likely due to falls or MVAs</a:t>
            </a:r>
          </a:p>
          <a:p>
            <a:r>
              <a:rPr lang="en-US" sz="2400" dirty="0"/>
              <a:t>Carpal tunnel syndrome</a:t>
            </a:r>
          </a:p>
          <a:p>
            <a:r>
              <a:rPr lang="en-US" sz="2400" dirty="0"/>
              <a:t>Knee cartilage injuries </a:t>
            </a:r>
            <a:r>
              <a:rPr lang="en-US" sz="3200" dirty="0"/>
              <a:t>		 </a:t>
            </a:r>
          </a:p>
          <a:p>
            <a:endParaRPr lang="en-US" sz="2400" dirty="0"/>
          </a:p>
        </p:txBody>
      </p:sp>
    </p:spTree>
    <p:extLst>
      <p:ext uri="{BB962C8B-B14F-4D97-AF65-F5344CB8AC3E}">
        <p14:creationId xmlns:p14="http://schemas.microsoft.com/office/powerpoint/2010/main" val="1876456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Aging Workers’ Healing </a:t>
            </a:r>
            <a:endParaRPr lang="en-US" dirty="0"/>
          </a:p>
        </p:txBody>
      </p:sp>
      <p:sp>
        <p:nvSpPr>
          <p:cNvPr id="3" name="Content Placeholder 2"/>
          <p:cNvSpPr>
            <a:spLocks noGrp="1"/>
          </p:cNvSpPr>
          <p:nvPr>
            <p:ph idx="1"/>
          </p:nvPr>
        </p:nvSpPr>
        <p:spPr>
          <a:xfrm>
            <a:off x="628650" y="1605064"/>
            <a:ext cx="7886700" cy="4571899"/>
          </a:xfrm>
        </p:spPr>
        <p:txBody>
          <a:bodyPr>
            <a:normAutofit/>
          </a:bodyPr>
          <a:lstStyle/>
          <a:p>
            <a:r>
              <a:rPr lang="en-US" sz="2400" dirty="0"/>
              <a:t>Cardiovascular illness causes reduced work capacity, lower fatigue threshold, and increased susceptibility to deconditioning when injured</a:t>
            </a:r>
          </a:p>
          <a:p>
            <a:r>
              <a:rPr lang="en-US" sz="2400" dirty="0"/>
              <a:t>Diabetes – disruption in the healing process, poor circulation, and peripheral neuropathy</a:t>
            </a:r>
          </a:p>
          <a:p>
            <a:r>
              <a:rPr lang="en-US" sz="2400" dirty="0"/>
              <a:t>Pre-existing osteoarthritis </a:t>
            </a:r>
          </a:p>
          <a:p>
            <a:r>
              <a:rPr lang="en-US" sz="2400" dirty="0"/>
              <a:t>Increased disease rates in obesity </a:t>
            </a:r>
          </a:p>
          <a:p>
            <a:endParaRPr lang="en-US" sz="2400" dirty="0"/>
          </a:p>
        </p:txBody>
      </p:sp>
    </p:spTree>
    <p:extLst>
      <p:ext uri="{BB962C8B-B14F-4D97-AF65-F5344CB8AC3E}">
        <p14:creationId xmlns:p14="http://schemas.microsoft.com/office/powerpoint/2010/main" val="1524308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p:cNvSpPr>
            <a:spLocks noGrp="1"/>
          </p:cNvSpPr>
          <p:nvPr>
            <p:ph idx="1"/>
          </p:nvPr>
        </p:nvSpPr>
        <p:spPr bwMode="auto">
          <a:xfrm>
            <a:off x="800100" y="1595336"/>
            <a:ext cx="7715250" cy="394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426244" indent="-426244">
              <a:buFont typeface="+mj-lt"/>
              <a:buAutoNum type="arabicPeriod"/>
            </a:pPr>
            <a:r>
              <a:rPr lang="en-US" b="1" dirty="0">
                <a:solidFill>
                  <a:schemeClr val="bg2">
                    <a:lumMod val="90000"/>
                  </a:schemeClr>
                </a:solidFill>
              </a:rPr>
              <a:t>Learn why our workforce is aging</a:t>
            </a:r>
          </a:p>
          <a:p>
            <a:pPr marL="426244" indent="-426244">
              <a:buFont typeface="+mj-lt"/>
              <a:buAutoNum type="arabicPeriod"/>
            </a:pPr>
            <a:r>
              <a:rPr lang="en-US" b="1" dirty="0">
                <a:solidFill>
                  <a:schemeClr val="bg2">
                    <a:lumMod val="90000"/>
                  </a:schemeClr>
                </a:solidFill>
              </a:rPr>
              <a:t>Know what drives the aging workforce to keep working</a:t>
            </a:r>
          </a:p>
          <a:p>
            <a:pPr marL="426244" indent="-426244">
              <a:buFont typeface="+mj-lt"/>
              <a:buAutoNum type="arabicPeriod"/>
            </a:pPr>
            <a:r>
              <a:rPr lang="en-US" b="1" dirty="0">
                <a:solidFill>
                  <a:schemeClr val="bg2">
                    <a:lumMod val="90000"/>
                  </a:schemeClr>
                </a:solidFill>
              </a:rPr>
              <a:t>Effects of aging</a:t>
            </a:r>
          </a:p>
          <a:p>
            <a:pPr marL="426244" indent="-426244">
              <a:buFont typeface="+mj-lt"/>
              <a:buAutoNum type="arabicPeriod"/>
            </a:pPr>
            <a:r>
              <a:rPr lang="en-US" b="1" dirty="0"/>
              <a:t>Prevention and solutions for keeping the aging worker safe</a:t>
            </a:r>
          </a:p>
          <a:p>
            <a:pPr marL="426244" indent="-426244">
              <a:buFont typeface="+mj-lt"/>
              <a:buAutoNum type="arabicPeriod"/>
            </a:pPr>
            <a:r>
              <a:rPr lang="en-US" b="1" dirty="0">
                <a:solidFill>
                  <a:schemeClr val="bg2">
                    <a:lumMod val="90000"/>
                  </a:schemeClr>
                </a:solidFill>
              </a:rPr>
              <a:t>Claims management</a:t>
            </a:r>
          </a:p>
          <a:p>
            <a:pPr marL="426244" indent="-426244">
              <a:buFont typeface="+mj-lt"/>
              <a:buAutoNum type="arabicPeriod"/>
            </a:pPr>
            <a:r>
              <a:rPr lang="en-US" b="1" dirty="0">
                <a:solidFill>
                  <a:schemeClr val="bg2">
                    <a:lumMod val="90000"/>
                  </a:schemeClr>
                </a:solidFill>
              </a:rPr>
              <a:t>Question and answer</a:t>
            </a:r>
          </a:p>
        </p:txBody>
      </p:sp>
      <p:sp>
        <p:nvSpPr>
          <p:cNvPr id="3" name="Title 2">
            <a:extLst>
              <a:ext uri="{FF2B5EF4-FFF2-40B4-BE49-F238E27FC236}">
                <a16:creationId xmlns:a16="http://schemas.microsoft.com/office/drawing/2014/main" xmlns="" id="{3628D0D4-9D21-445D-9956-FFD3AF83EDBC}"/>
              </a:ext>
            </a:extLst>
          </p:cNvPr>
          <p:cNvSpPr>
            <a:spLocks noGrp="1"/>
          </p:cNvSpPr>
          <p:nvPr>
            <p:ph type="title"/>
          </p:nvPr>
        </p:nvSpPr>
        <p:spPr/>
        <p:txBody>
          <a:bodyPr/>
          <a:lstStyle/>
          <a:p>
            <a:r>
              <a:rPr lang="en-US" b="1" dirty="0"/>
              <a:t>Objectives</a:t>
            </a:r>
          </a:p>
        </p:txBody>
      </p:sp>
    </p:spTree>
    <p:extLst>
      <p:ext uri="{BB962C8B-B14F-4D97-AF65-F5344CB8AC3E}">
        <p14:creationId xmlns:p14="http://schemas.microsoft.com/office/powerpoint/2010/main" val="297543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p:cNvSpPr>
            <a:spLocks noGrp="1"/>
          </p:cNvSpPr>
          <p:nvPr>
            <p:ph idx="1"/>
          </p:nvPr>
        </p:nvSpPr>
        <p:spPr bwMode="auto">
          <a:xfrm>
            <a:off x="800100" y="1595336"/>
            <a:ext cx="7715250" cy="394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426244" indent="-426244">
              <a:buFont typeface="+mj-lt"/>
              <a:buAutoNum type="arabicPeriod"/>
            </a:pPr>
            <a:r>
              <a:rPr lang="en-US" b="1" dirty="0"/>
              <a:t>Learn why our workforce is aging</a:t>
            </a:r>
          </a:p>
          <a:p>
            <a:pPr marL="426244" indent="-426244">
              <a:buFont typeface="+mj-lt"/>
              <a:buAutoNum type="arabicPeriod"/>
            </a:pPr>
            <a:r>
              <a:rPr lang="en-US" b="1" dirty="0"/>
              <a:t>Know what drives the aging workforce to keep working</a:t>
            </a:r>
          </a:p>
          <a:p>
            <a:pPr marL="426244" indent="-426244">
              <a:buFont typeface="+mj-lt"/>
              <a:buAutoNum type="arabicPeriod"/>
            </a:pPr>
            <a:r>
              <a:rPr lang="en-US" b="1" dirty="0"/>
              <a:t>Effects of aging</a:t>
            </a:r>
          </a:p>
          <a:p>
            <a:pPr marL="426244" indent="-426244">
              <a:buFont typeface="+mj-lt"/>
              <a:buAutoNum type="arabicPeriod"/>
            </a:pPr>
            <a:r>
              <a:rPr lang="en-US" b="1" dirty="0"/>
              <a:t>Prevention and solutions for keeping the aging worker safe</a:t>
            </a:r>
          </a:p>
          <a:p>
            <a:pPr marL="426244" indent="-426244">
              <a:buFont typeface="+mj-lt"/>
              <a:buAutoNum type="arabicPeriod"/>
            </a:pPr>
            <a:r>
              <a:rPr lang="en-US" b="1" dirty="0"/>
              <a:t>Claims management</a:t>
            </a:r>
          </a:p>
          <a:p>
            <a:pPr marL="426244" indent="-426244">
              <a:buFont typeface="+mj-lt"/>
              <a:buAutoNum type="arabicPeriod"/>
            </a:pPr>
            <a:r>
              <a:rPr lang="en-US" b="1" dirty="0"/>
              <a:t>Question and answer</a:t>
            </a:r>
          </a:p>
        </p:txBody>
      </p:sp>
      <p:sp>
        <p:nvSpPr>
          <p:cNvPr id="3" name="Title 2">
            <a:extLst>
              <a:ext uri="{FF2B5EF4-FFF2-40B4-BE49-F238E27FC236}">
                <a16:creationId xmlns:a16="http://schemas.microsoft.com/office/drawing/2014/main" xmlns="" id="{3628D0D4-9D21-445D-9956-FFD3AF83EDBC}"/>
              </a:ext>
            </a:extLst>
          </p:cNvPr>
          <p:cNvSpPr>
            <a:spLocks noGrp="1"/>
          </p:cNvSpPr>
          <p:nvPr>
            <p:ph type="title"/>
          </p:nvPr>
        </p:nvSpPr>
        <p:spPr/>
        <p:txBody>
          <a:bodyPr/>
          <a:lstStyle/>
          <a:p>
            <a:r>
              <a:rPr lang="en-US" b="1" dirty="0"/>
              <a:t>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b="1" dirty="0"/>
              <a:t>Solutions</a:t>
            </a:r>
            <a:endParaRPr lang="en-US" dirty="0"/>
          </a:p>
        </p:txBody>
      </p:sp>
      <p:pic>
        <p:nvPicPr>
          <p:cNvPr id="18" name="Picture 6" descr="C:\Users\pgoldman\AppData\Local\Microsoft\Windows\Temporary Internet Files\Content.IE5\8BBQMZVG\MP900448297[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1758" t="1191" r="19038" b="483"/>
          <a:stretch/>
        </p:blipFill>
        <p:spPr bwMode="auto">
          <a:xfrm>
            <a:off x="6391072" y="0"/>
            <a:ext cx="2752928" cy="6858000"/>
          </a:xfrm>
          <a:prstGeom prst="rect">
            <a:avLst/>
          </a:prstGeom>
          <a:solidFill>
            <a:srgbClr val="FFFFFF">
              <a:shade val="85000"/>
            </a:srgbClr>
          </a:solidFill>
          <a:ln w="88900" cap="sq">
            <a:noFill/>
            <a:miter lim="800000"/>
          </a:ln>
          <a:effectLst/>
        </p:spPr>
      </p:pic>
      <p:sp>
        <p:nvSpPr>
          <p:cNvPr id="12" name="Content Placeholder 2">
            <a:extLst>
              <a:ext uri="{FF2B5EF4-FFF2-40B4-BE49-F238E27FC236}">
                <a16:creationId xmlns:a16="http://schemas.microsoft.com/office/drawing/2014/main" xmlns="" id="{9BF1B5BA-7E0A-42B0-B58B-0DEFB1E69E4C}"/>
              </a:ext>
            </a:extLst>
          </p:cNvPr>
          <p:cNvSpPr>
            <a:spLocks noGrp="1"/>
          </p:cNvSpPr>
          <p:nvPr>
            <p:ph idx="1"/>
          </p:nvPr>
        </p:nvSpPr>
        <p:spPr>
          <a:xfrm>
            <a:off x="628650" y="1605064"/>
            <a:ext cx="5324678" cy="4571899"/>
          </a:xfrm>
        </p:spPr>
        <p:txBody>
          <a:bodyPr>
            <a:normAutofit/>
          </a:bodyPr>
          <a:lstStyle/>
          <a:p>
            <a:r>
              <a:rPr lang="en-US" sz="2400" dirty="0"/>
              <a:t>Reduce or minimize heavy lifting</a:t>
            </a:r>
          </a:p>
          <a:p>
            <a:r>
              <a:rPr lang="en-US" sz="2400" dirty="0"/>
              <a:t>Reduce static standing time</a:t>
            </a:r>
          </a:p>
          <a:p>
            <a:r>
              <a:rPr lang="en-US" sz="2400" dirty="0"/>
              <a:t>Improve walking and working</a:t>
            </a:r>
          </a:p>
          <a:p>
            <a:r>
              <a:rPr lang="en-US" sz="2400" dirty="0"/>
              <a:t>Improve illumination</a:t>
            </a:r>
          </a:p>
          <a:p>
            <a:r>
              <a:rPr lang="en-US" sz="2400" dirty="0"/>
              <a:t>Review office ergonomics</a:t>
            </a:r>
          </a:p>
          <a:p>
            <a:r>
              <a:rPr lang="en-US" sz="2400" dirty="0"/>
              <a:t>Eliminate work on ladders</a:t>
            </a:r>
          </a:p>
          <a:p>
            <a:r>
              <a:rPr lang="en-US" sz="2400" dirty="0"/>
              <a:t>Keep floors clear, dry and cushioned</a:t>
            </a:r>
          </a:p>
          <a:p>
            <a:endParaRPr lang="en-US" sz="2400" dirty="0"/>
          </a:p>
        </p:txBody>
      </p:sp>
    </p:spTree>
    <p:extLst>
      <p:ext uri="{BB962C8B-B14F-4D97-AF65-F5344CB8AC3E}">
        <p14:creationId xmlns:p14="http://schemas.microsoft.com/office/powerpoint/2010/main" val="568514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Solutions</a:t>
            </a:r>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42098" t="1222" r="31895" b="1222"/>
          <a:stretch/>
        </p:blipFill>
        <p:spPr>
          <a:xfrm>
            <a:off x="6400800" y="0"/>
            <a:ext cx="2743200" cy="6858000"/>
          </a:xfrm>
          <a:prstGeom prst="rect">
            <a:avLst/>
          </a:prstGeom>
          <a:noFill/>
          <a:ln w="88900" cap="sq">
            <a:noFill/>
            <a:miter lim="800000"/>
          </a:ln>
          <a:effectLst/>
        </p:spPr>
      </p:pic>
      <p:sp>
        <p:nvSpPr>
          <p:cNvPr id="10" name="Content Placeholder 2">
            <a:extLst>
              <a:ext uri="{FF2B5EF4-FFF2-40B4-BE49-F238E27FC236}">
                <a16:creationId xmlns:a16="http://schemas.microsoft.com/office/drawing/2014/main" xmlns="" id="{90C69DBD-7D34-4101-987C-BA8B317851F6}"/>
              </a:ext>
            </a:extLst>
          </p:cNvPr>
          <p:cNvSpPr>
            <a:spLocks noGrp="1"/>
          </p:cNvSpPr>
          <p:nvPr>
            <p:ph idx="1"/>
          </p:nvPr>
        </p:nvSpPr>
        <p:spPr>
          <a:xfrm>
            <a:off x="628650" y="1605064"/>
            <a:ext cx="5314950" cy="4571899"/>
          </a:xfrm>
        </p:spPr>
        <p:txBody>
          <a:bodyPr>
            <a:normAutofit/>
          </a:bodyPr>
          <a:lstStyle/>
          <a:p>
            <a:r>
              <a:rPr lang="en-US" sz="2400" dirty="0"/>
              <a:t>Remove clutter</a:t>
            </a:r>
          </a:p>
          <a:p>
            <a:r>
              <a:rPr lang="en-US" sz="2400" dirty="0"/>
              <a:t>Use large video displays</a:t>
            </a:r>
          </a:p>
          <a:p>
            <a:r>
              <a:rPr lang="en-US" sz="2400" dirty="0"/>
              <a:t>Use hands-free telephone equipment</a:t>
            </a:r>
          </a:p>
          <a:p>
            <a:r>
              <a:rPr lang="en-US" sz="2400" dirty="0"/>
              <a:t>Avoid above shoulder work</a:t>
            </a:r>
          </a:p>
          <a:p>
            <a:r>
              <a:rPr lang="en-US" sz="2400" dirty="0"/>
              <a:t>Ergonomic interventions to reduce discomfort</a:t>
            </a:r>
          </a:p>
          <a:p>
            <a:endParaRPr lang="en-US" sz="2400" dirty="0"/>
          </a:p>
        </p:txBody>
      </p:sp>
    </p:spTree>
    <p:extLst>
      <p:ext uri="{BB962C8B-B14F-4D97-AF65-F5344CB8AC3E}">
        <p14:creationId xmlns:p14="http://schemas.microsoft.com/office/powerpoint/2010/main" val="1201846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a:t>
            </a:r>
            <a:endParaRPr lang="en-US" dirty="0"/>
          </a:p>
        </p:txBody>
      </p:sp>
      <p:sp>
        <p:nvSpPr>
          <p:cNvPr id="3" name="Content Placeholder 2"/>
          <p:cNvSpPr>
            <a:spLocks noGrp="1"/>
          </p:cNvSpPr>
          <p:nvPr>
            <p:ph idx="1"/>
          </p:nvPr>
        </p:nvSpPr>
        <p:spPr>
          <a:xfrm>
            <a:off x="628650" y="1614791"/>
            <a:ext cx="7886700" cy="4562172"/>
          </a:xfrm>
        </p:spPr>
        <p:txBody>
          <a:bodyPr>
            <a:normAutofit/>
          </a:bodyPr>
          <a:lstStyle/>
          <a:p>
            <a:r>
              <a:rPr lang="en-US" sz="2400" dirty="0"/>
              <a:t>Corporate wellness programs</a:t>
            </a:r>
          </a:p>
          <a:p>
            <a:pPr lvl="1"/>
            <a:r>
              <a:rPr lang="en-US" dirty="0"/>
              <a:t>Increase productivity</a:t>
            </a:r>
          </a:p>
          <a:p>
            <a:pPr lvl="1"/>
            <a:r>
              <a:rPr lang="en-US" dirty="0"/>
              <a:t>Improves employee retention</a:t>
            </a:r>
          </a:p>
          <a:p>
            <a:pPr lvl="1"/>
            <a:r>
              <a:rPr lang="en-US" dirty="0"/>
              <a:t>Reduce sick leave</a:t>
            </a:r>
          </a:p>
          <a:p>
            <a:pPr lvl="1"/>
            <a:r>
              <a:rPr lang="en-US" dirty="0"/>
              <a:t>Decrease rates of illness and injury</a:t>
            </a:r>
          </a:p>
          <a:p>
            <a:pPr lvl="1"/>
            <a:r>
              <a:rPr lang="en-US" dirty="0"/>
              <a:t>Helps speed recovery</a:t>
            </a:r>
          </a:p>
          <a:p>
            <a:pPr marL="0" indent="0" algn="r">
              <a:buNone/>
            </a:pPr>
            <a:endParaRPr lang="en-US" sz="2400" dirty="0"/>
          </a:p>
          <a:p>
            <a:pPr marL="0" indent="0">
              <a:buNone/>
            </a:pPr>
            <a:r>
              <a:rPr lang="en-US" sz="1800" i="1" dirty="0"/>
              <a:t>Source: HR Tech Outlook, 2021</a:t>
            </a:r>
          </a:p>
          <a:p>
            <a:endParaRPr lang="en-US" sz="24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5055" r="48388" b="769"/>
          <a:stretch/>
        </p:blipFill>
        <p:spPr>
          <a:xfrm>
            <a:off x="6391072" y="0"/>
            <a:ext cx="2752928" cy="6857999"/>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150173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Common WRI Age 50-70</a:t>
            </a:r>
            <a:endParaRPr lang="en-US" dirty="0"/>
          </a:p>
        </p:txBody>
      </p:sp>
      <p:sp>
        <p:nvSpPr>
          <p:cNvPr id="3" name="Content Placeholder 2"/>
          <p:cNvSpPr>
            <a:spLocks noGrp="1"/>
          </p:cNvSpPr>
          <p:nvPr>
            <p:ph idx="1"/>
          </p:nvPr>
        </p:nvSpPr>
        <p:spPr>
          <a:xfrm>
            <a:off x="628650" y="1605064"/>
            <a:ext cx="3943350" cy="3846809"/>
          </a:xfrm>
        </p:spPr>
        <p:txBody>
          <a:bodyPr>
            <a:normAutofit/>
          </a:bodyPr>
          <a:lstStyle/>
          <a:p>
            <a:pPr marL="385763" indent="-385763">
              <a:buFont typeface="+mj-lt"/>
              <a:buAutoNum type="arabicPeriod"/>
            </a:pPr>
            <a:r>
              <a:rPr lang="en-US" sz="2400" dirty="0"/>
              <a:t>Wound, finger</a:t>
            </a:r>
          </a:p>
          <a:p>
            <a:pPr marL="385763" indent="-385763">
              <a:buFont typeface="+mj-lt"/>
              <a:buAutoNum type="arabicPeriod"/>
            </a:pPr>
            <a:r>
              <a:rPr lang="en-US" sz="2400" dirty="0"/>
              <a:t>Lumbar sprain</a:t>
            </a:r>
          </a:p>
          <a:p>
            <a:pPr marL="385763" indent="-385763">
              <a:buFont typeface="+mj-lt"/>
              <a:buAutoNum type="arabicPeriod"/>
            </a:pPr>
            <a:r>
              <a:rPr lang="en-US" sz="2400" dirty="0"/>
              <a:t>Lumbosacral sprain</a:t>
            </a:r>
          </a:p>
          <a:p>
            <a:pPr marL="385763" indent="-385763">
              <a:buFont typeface="+mj-lt"/>
              <a:buAutoNum type="arabicPeriod"/>
            </a:pPr>
            <a:r>
              <a:rPr lang="en-US" sz="2400" dirty="0"/>
              <a:t>Knee sprain</a:t>
            </a:r>
          </a:p>
          <a:p>
            <a:pPr marL="385763" indent="-385763">
              <a:buFont typeface="+mj-lt"/>
              <a:buAutoNum type="arabicPeriod"/>
            </a:pPr>
            <a:r>
              <a:rPr lang="en-US" sz="2400" dirty="0"/>
              <a:t>Shoulder sprain</a:t>
            </a:r>
          </a:p>
          <a:p>
            <a:endParaRPr lang="en-US" sz="2400" dirty="0"/>
          </a:p>
        </p:txBody>
      </p:sp>
      <p:sp>
        <p:nvSpPr>
          <p:cNvPr id="4" name="Content Placeholder 2"/>
          <p:cNvSpPr txBox="1">
            <a:spLocks/>
          </p:cNvSpPr>
          <p:nvPr/>
        </p:nvSpPr>
        <p:spPr>
          <a:xfrm>
            <a:off x="4572000" y="1605064"/>
            <a:ext cx="4114800" cy="3846809"/>
          </a:xfrm>
          <a:prstGeom prst="rect">
            <a:avLst/>
          </a:prstGeom>
        </p:spPr>
        <p:txBody>
          <a:bodyPr/>
          <a:lstStyle>
            <a:lvl1pPr marL="342900" indent="-342900" algn="l" rtl="0" eaLnBrk="0" fontAlgn="base" hangingPunct="0">
              <a:spcBef>
                <a:spcPct val="20000"/>
              </a:spcBef>
              <a:spcAft>
                <a:spcPct val="0"/>
              </a:spcAft>
              <a:buChar char="•"/>
              <a:defRPr sz="3200">
                <a:solidFill>
                  <a:schemeClr val="tx1">
                    <a:lumMod val="65000"/>
                    <a:lumOff val="3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lumMod val="65000"/>
                    <a:lumOff val="35000"/>
                  </a:schemeClr>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lumMod val="65000"/>
                    <a:lumOff val="35000"/>
                  </a:schemeClr>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85763" indent="-385763">
              <a:buFont typeface="+mj-lt"/>
              <a:buAutoNum type="arabicPeriod" startAt="6"/>
            </a:pPr>
            <a:r>
              <a:rPr lang="en-US" sz="2400" dirty="0"/>
              <a:t>Knee contusion</a:t>
            </a:r>
          </a:p>
          <a:p>
            <a:pPr marL="385763" indent="-385763">
              <a:buFont typeface="+mj-lt"/>
              <a:buAutoNum type="arabicPeriod" startAt="6"/>
            </a:pPr>
            <a:r>
              <a:rPr lang="en-US" sz="2400" dirty="0"/>
              <a:t>Wound, hand</a:t>
            </a:r>
          </a:p>
          <a:p>
            <a:pPr marL="385763" indent="-385763">
              <a:buFont typeface="+mj-lt"/>
              <a:buAutoNum type="arabicPeriod" startAt="6"/>
            </a:pPr>
            <a:r>
              <a:rPr lang="en-US" sz="2400" dirty="0"/>
              <a:t>Contusion, face</a:t>
            </a:r>
          </a:p>
          <a:p>
            <a:pPr marL="385763" indent="-385763">
              <a:buFont typeface="+mj-lt"/>
              <a:buAutoNum type="arabicPeriod" startAt="6"/>
            </a:pPr>
            <a:r>
              <a:rPr lang="en-US" sz="2400" dirty="0"/>
              <a:t>CTS</a:t>
            </a:r>
          </a:p>
          <a:p>
            <a:pPr marL="385763" indent="-385763">
              <a:buFont typeface="+mj-lt"/>
              <a:buAutoNum type="arabicPeriod" startAt="6"/>
            </a:pPr>
            <a:r>
              <a:rPr lang="en-US" sz="2400" dirty="0"/>
              <a:t>Neck sprain</a:t>
            </a:r>
          </a:p>
          <a:p>
            <a:endParaRPr lang="en-US" sz="2400" kern="0" dirty="0"/>
          </a:p>
        </p:txBody>
      </p:sp>
      <p:sp>
        <p:nvSpPr>
          <p:cNvPr id="5" name="Content Placeholder 2"/>
          <p:cNvSpPr txBox="1">
            <a:spLocks/>
          </p:cNvSpPr>
          <p:nvPr/>
        </p:nvSpPr>
        <p:spPr>
          <a:xfrm>
            <a:off x="628650" y="4697724"/>
            <a:ext cx="4114800" cy="594123"/>
          </a:xfrm>
          <a:prstGeom prst="rect">
            <a:avLst/>
          </a:prstGeom>
        </p:spPr>
        <p:txBody>
          <a:bodyPr/>
          <a:lstStyle>
            <a:lvl1pPr marL="342900" indent="-342900" algn="l" rtl="0" eaLnBrk="0" fontAlgn="base" hangingPunct="0">
              <a:spcBef>
                <a:spcPct val="20000"/>
              </a:spcBef>
              <a:spcAft>
                <a:spcPct val="0"/>
              </a:spcAft>
              <a:buChar char="•"/>
              <a:defRPr sz="3200">
                <a:solidFill>
                  <a:schemeClr val="tx1">
                    <a:lumMod val="65000"/>
                    <a:lumOff val="3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lumMod val="65000"/>
                    <a:lumOff val="35000"/>
                  </a:schemeClr>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lumMod val="65000"/>
                    <a:lumOff val="35000"/>
                  </a:schemeClr>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i="1" dirty="0"/>
              <a:t>Source: Bureau of Labor Statistics</a:t>
            </a:r>
            <a:endParaRPr lang="en-US" sz="1800" dirty="0"/>
          </a:p>
          <a:p>
            <a:endParaRPr lang="en-US" kern="0" dirty="0"/>
          </a:p>
        </p:txBody>
      </p:sp>
    </p:spTree>
    <p:extLst>
      <p:ext uri="{BB962C8B-B14F-4D97-AF65-F5344CB8AC3E}">
        <p14:creationId xmlns:p14="http://schemas.microsoft.com/office/powerpoint/2010/main" val="1007879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Costly WRI Age 50-70 </a:t>
            </a:r>
            <a:endParaRPr lang="en-US" dirty="0"/>
          </a:p>
        </p:txBody>
      </p:sp>
      <p:sp>
        <p:nvSpPr>
          <p:cNvPr id="3" name="Content Placeholder 2"/>
          <p:cNvSpPr>
            <a:spLocks noGrp="1"/>
          </p:cNvSpPr>
          <p:nvPr>
            <p:ph idx="1"/>
          </p:nvPr>
        </p:nvSpPr>
        <p:spPr>
          <a:xfrm>
            <a:off x="628650" y="1595336"/>
            <a:ext cx="7886700" cy="4581627"/>
          </a:xfrm>
        </p:spPr>
        <p:txBody>
          <a:bodyPr>
            <a:normAutofit/>
          </a:bodyPr>
          <a:lstStyle/>
          <a:p>
            <a:pPr marL="385763" indent="-385763">
              <a:spcBef>
                <a:spcPts val="225"/>
              </a:spcBef>
              <a:buFont typeface="+mj-lt"/>
              <a:buAutoNum type="arabicPeriod"/>
            </a:pPr>
            <a:r>
              <a:rPr lang="en-US" sz="2400" dirty="0"/>
              <a:t>Rotator cuff sprain			$29m</a:t>
            </a:r>
          </a:p>
          <a:p>
            <a:pPr marL="385763" indent="-385763">
              <a:spcBef>
                <a:spcPts val="225"/>
              </a:spcBef>
              <a:buFont typeface="+mj-lt"/>
              <a:buAutoNum type="arabicPeriod"/>
            </a:pPr>
            <a:r>
              <a:rPr lang="en-US" sz="2400" dirty="0"/>
              <a:t>Lumbar sprain			$24m</a:t>
            </a:r>
          </a:p>
          <a:p>
            <a:pPr marL="385763" indent="-385763">
              <a:spcBef>
                <a:spcPts val="225"/>
              </a:spcBef>
              <a:buFont typeface="+mj-lt"/>
              <a:buAutoNum type="arabicPeriod"/>
            </a:pPr>
            <a:r>
              <a:rPr lang="en-US" sz="2400" dirty="0"/>
              <a:t>Lumbar disc displacement		$23m		</a:t>
            </a:r>
          </a:p>
          <a:p>
            <a:pPr marL="385763" indent="-385763">
              <a:spcBef>
                <a:spcPts val="225"/>
              </a:spcBef>
              <a:buFont typeface="+mj-lt"/>
              <a:buAutoNum type="arabicPeriod"/>
            </a:pPr>
            <a:r>
              <a:rPr lang="en-US" sz="2400" dirty="0"/>
              <a:t>Lumbosacral strain</a:t>
            </a:r>
            <a:r>
              <a:rPr lang="en-US" sz="2400" b="1" dirty="0"/>
              <a:t>			</a:t>
            </a:r>
            <a:r>
              <a:rPr lang="en-US" sz="2400" dirty="0"/>
              <a:t>$12m		</a:t>
            </a:r>
            <a:endParaRPr lang="en-US" sz="2400" b="1" u="sng" dirty="0"/>
          </a:p>
          <a:p>
            <a:pPr marL="385763" indent="-385763">
              <a:spcBef>
                <a:spcPts val="225"/>
              </a:spcBef>
              <a:buFont typeface="+mj-lt"/>
              <a:buAutoNum type="arabicPeriod"/>
            </a:pPr>
            <a:r>
              <a:rPr lang="en-US" sz="2400" dirty="0"/>
              <a:t>Medial meniscal tear		$11m			</a:t>
            </a:r>
          </a:p>
          <a:p>
            <a:pPr marL="385763" indent="-385763">
              <a:spcBef>
                <a:spcPts val="225"/>
              </a:spcBef>
              <a:buFont typeface="+mj-lt"/>
              <a:buAutoNum type="arabicPeriod"/>
            </a:pPr>
            <a:r>
              <a:rPr lang="en-US" sz="2400" dirty="0"/>
              <a:t>CTS					$7m</a:t>
            </a:r>
          </a:p>
          <a:p>
            <a:pPr marL="385763" indent="-385763">
              <a:spcBef>
                <a:spcPts val="225"/>
              </a:spcBef>
              <a:buFont typeface="+mj-lt"/>
              <a:buAutoNum type="arabicPeriod"/>
            </a:pPr>
            <a:r>
              <a:rPr lang="en-US" sz="2400" dirty="0"/>
              <a:t>Knee sprain			$7m</a:t>
            </a:r>
          </a:p>
          <a:p>
            <a:pPr marL="385763" indent="-385763">
              <a:spcBef>
                <a:spcPts val="225"/>
              </a:spcBef>
              <a:buFont typeface="+mj-lt"/>
              <a:buAutoNum type="arabicPeriod"/>
            </a:pPr>
            <a:r>
              <a:rPr lang="en-US" sz="2400" dirty="0"/>
              <a:t>Shoulder sprain			$6m</a:t>
            </a:r>
          </a:p>
          <a:p>
            <a:pPr marL="385763" indent="-385763">
              <a:spcBef>
                <a:spcPts val="225"/>
              </a:spcBef>
              <a:buFont typeface="+mj-lt"/>
              <a:buAutoNum type="arabicPeriod"/>
            </a:pPr>
            <a:r>
              <a:rPr lang="en-US" sz="2400" dirty="0"/>
              <a:t>Neck sprain				$6m</a:t>
            </a:r>
          </a:p>
          <a:p>
            <a:pPr marL="385763" indent="-385763">
              <a:spcBef>
                <a:spcPts val="225"/>
              </a:spcBef>
              <a:buFont typeface="+mj-lt"/>
              <a:buAutoNum type="arabicPeriod"/>
            </a:pPr>
            <a:r>
              <a:rPr lang="en-US" sz="2400" dirty="0"/>
              <a:t>Cervical disc displacement		$5m</a:t>
            </a:r>
          </a:p>
          <a:p>
            <a:endParaRPr lang="en-US" sz="2400" dirty="0"/>
          </a:p>
        </p:txBody>
      </p:sp>
      <p:sp>
        <p:nvSpPr>
          <p:cNvPr id="5" name="Content Placeholder 2">
            <a:extLst>
              <a:ext uri="{FF2B5EF4-FFF2-40B4-BE49-F238E27FC236}">
                <a16:creationId xmlns:a16="http://schemas.microsoft.com/office/drawing/2014/main" xmlns="" id="{3CAC4830-E163-43B7-8F55-20AD02A343EC}"/>
              </a:ext>
            </a:extLst>
          </p:cNvPr>
          <p:cNvSpPr txBox="1">
            <a:spLocks/>
          </p:cNvSpPr>
          <p:nvPr/>
        </p:nvSpPr>
        <p:spPr>
          <a:xfrm>
            <a:off x="1046939" y="5388388"/>
            <a:ext cx="4114800" cy="594123"/>
          </a:xfrm>
          <a:prstGeom prst="rect">
            <a:avLst/>
          </a:prstGeom>
        </p:spPr>
        <p:txBody>
          <a:bodyPr/>
          <a:lstStyle>
            <a:lvl1pPr marL="342900" indent="-342900" algn="l" rtl="0" eaLnBrk="0" fontAlgn="base" hangingPunct="0">
              <a:spcBef>
                <a:spcPct val="20000"/>
              </a:spcBef>
              <a:spcAft>
                <a:spcPct val="0"/>
              </a:spcAft>
              <a:buChar char="•"/>
              <a:defRPr sz="3200">
                <a:solidFill>
                  <a:schemeClr val="tx1">
                    <a:lumMod val="65000"/>
                    <a:lumOff val="35000"/>
                  </a:schemeClr>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lumMod val="65000"/>
                    <a:lumOff val="35000"/>
                  </a:schemeClr>
                </a:solidFill>
                <a:latin typeface="Calibri" panose="020F0502020204030204" pitchFamily="34" charset="0"/>
              </a:defRPr>
            </a:lvl2pPr>
            <a:lvl3pPr marL="1143000" indent="-228600" algn="l" rtl="0" eaLnBrk="0" fontAlgn="base" hangingPunct="0">
              <a:spcBef>
                <a:spcPct val="20000"/>
              </a:spcBef>
              <a:spcAft>
                <a:spcPct val="0"/>
              </a:spcAft>
              <a:buChar char="•"/>
              <a:defRPr sz="2400">
                <a:solidFill>
                  <a:schemeClr val="tx1">
                    <a:lumMod val="65000"/>
                    <a:lumOff val="35000"/>
                  </a:schemeClr>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lumMod val="65000"/>
                    <a:lumOff val="35000"/>
                  </a:schemeClr>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lumMod val="65000"/>
                    <a:lumOff val="35000"/>
                  </a:schemeClr>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i="1" dirty="0"/>
              <a:t>Source: Bureau of Labor Statistics</a:t>
            </a:r>
            <a:endParaRPr lang="en-US" sz="1800" dirty="0"/>
          </a:p>
          <a:p>
            <a:endParaRPr lang="en-US" kern="0" dirty="0"/>
          </a:p>
        </p:txBody>
      </p:sp>
    </p:spTree>
    <p:extLst>
      <p:ext uri="{BB962C8B-B14F-4D97-AF65-F5344CB8AC3E}">
        <p14:creationId xmlns:p14="http://schemas.microsoft.com/office/powerpoint/2010/main" val="1350285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Most Costly WRI </a:t>
            </a:r>
            <a:endParaRPr lang="en-US" dirty="0"/>
          </a:p>
        </p:txBody>
      </p:sp>
      <p:sp>
        <p:nvSpPr>
          <p:cNvPr id="3" name="Content Placeholder 2"/>
          <p:cNvSpPr>
            <a:spLocks noGrp="1"/>
          </p:cNvSpPr>
          <p:nvPr>
            <p:ph idx="1"/>
          </p:nvPr>
        </p:nvSpPr>
        <p:spPr>
          <a:xfrm>
            <a:off x="628650" y="1595336"/>
            <a:ext cx="5305222" cy="3856537"/>
          </a:xfrm>
        </p:spPr>
        <p:txBody>
          <a:bodyPr>
            <a:normAutofit/>
          </a:bodyPr>
          <a:lstStyle/>
          <a:p>
            <a:pPr>
              <a:spcBef>
                <a:spcPts val="0"/>
              </a:spcBef>
              <a:spcAft>
                <a:spcPts val="900"/>
              </a:spcAft>
            </a:pPr>
            <a:r>
              <a:rPr lang="en-US" sz="2400" dirty="0"/>
              <a:t>Higher cost due to higher </a:t>
            </a:r>
            <a:r>
              <a:rPr lang="en-US" sz="2400" u="sng" dirty="0"/>
              <a:t>severity,</a:t>
            </a:r>
            <a:r>
              <a:rPr lang="en-US" sz="2400" dirty="0"/>
              <a:t> and not frequency </a:t>
            </a:r>
          </a:p>
          <a:p>
            <a:r>
              <a:rPr lang="en-US" sz="2400" dirty="0"/>
              <a:t>Higher </a:t>
            </a:r>
            <a:r>
              <a:rPr lang="en-US" sz="2400" u="sng" dirty="0"/>
              <a:t>indemnity</a:t>
            </a:r>
            <a:r>
              <a:rPr lang="en-US" sz="2400" dirty="0"/>
              <a:t> costs due to higher wages</a:t>
            </a:r>
          </a:p>
          <a:p>
            <a:pPr lvl="1"/>
            <a:r>
              <a:rPr lang="en-US" dirty="0"/>
              <a:t>Older injured workers received 26 percent more in temporary benefits per day than injured workers ages 20-34</a:t>
            </a:r>
          </a:p>
          <a:p>
            <a:pPr lvl="1"/>
            <a:endParaRPr lang="en-US" dirty="0"/>
          </a:p>
          <a:p>
            <a:endParaRPr lang="en-US" sz="2400" dirty="0"/>
          </a:p>
          <a:p>
            <a:endParaRPr lang="en-US" sz="24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3165" t="5621" r="31477" b="8004"/>
          <a:stretch/>
        </p:blipFill>
        <p:spPr>
          <a:xfrm>
            <a:off x="6410528" y="0"/>
            <a:ext cx="2733472" cy="6858000"/>
          </a:xfrm>
          <a:prstGeom prst="rect">
            <a:avLst/>
          </a:prstGeom>
          <a:noFill/>
          <a:ln w="88900" cap="sq">
            <a:noFill/>
            <a:miter lim="800000"/>
          </a:ln>
          <a:effectLst/>
        </p:spPr>
      </p:pic>
    </p:spTree>
    <p:extLst>
      <p:ext uri="{BB962C8B-B14F-4D97-AF65-F5344CB8AC3E}">
        <p14:creationId xmlns:p14="http://schemas.microsoft.com/office/powerpoint/2010/main" val="4013983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Frequent Injuries</a:t>
            </a:r>
            <a:endParaRPr lang="en-US" dirty="0"/>
          </a:p>
        </p:txBody>
      </p:sp>
      <p:sp>
        <p:nvSpPr>
          <p:cNvPr id="3" name="Content Placeholder 2"/>
          <p:cNvSpPr>
            <a:spLocks noGrp="1"/>
          </p:cNvSpPr>
          <p:nvPr>
            <p:ph idx="1"/>
          </p:nvPr>
        </p:nvSpPr>
        <p:spPr>
          <a:xfrm>
            <a:off x="628650" y="1595336"/>
            <a:ext cx="5344133" cy="4581627"/>
          </a:xfrm>
        </p:spPr>
        <p:txBody>
          <a:bodyPr>
            <a:normAutofit/>
          </a:bodyPr>
          <a:lstStyle/>
          <a:p>
            <a:r>
              <a:rPr lang="en-US" sz="2400" dirty="0"/>
              <a:t>What is causing the injuries?</a:t>
            </a:r>
          </a:p>
          <a:p>
            <a:pPr lvl="1"/>
            <a:r>
              <a:rPr lang="en-US" dirty="0"/>
              <a:t>Intolerance</a:t>
            </a:r>
          </a:p>
          <a:p>
            <a:pPr lvl="1"/>
            <a:r>
              <a:rPr lang="en-US" dirty="0"/>
              <a:t>Disease</a:t>
            </a:r>
          </a:p>
          <a:p>
            <a:r>
              <a:rPr lang="en-US" sz="2400" dirty="0"/>
              <a:t>Consider fitness for duty evaluation</a:t>
            </a:r>
          </a:p>
          <a:p>
            <a:endParaRPr lang="en-US" sz="24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6678" t="4620" r="25839" b="13079"/>
          <a:stretch/>
        </p:blipFill>
        <p:spPr>
          <a:xfrm>
            <a:off x="6391072" y="0"/>
            <a:ext cx="2752928" cy="6858000"/>
          </a:xfrm>
          <a:prstGeom prst="rect">
            <a:avLst/>
          </a:prstGeom>
          <a:noFill/>
          <a:ln w="88900" cap="sq">
            <a:noFill/>
            <a:miter lim="800000"/>
          </a:ln>
          <a:effectLst/>
        </p:spPr>
      </p:pic>
    </p:spTree>
    <p:extLst>
      <p:ext uri="{BB962C8B-B14F-4D97-AF65-F5344CB8AC3E}">
        <p14:creationId xmlns:p14="http://schemas.microsoft.com/office/powerpoint/2010/main" val="2244614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Rotator Cuff Injuries</a:t>
            </a:r>
            <a:endParaRPr lang="en-US" dirty="0"/>
          </a:p>
        </p:txBody>
      </p:sp>
      <p:sp>
        <p:nvSpPr>
          <p:cNvPr id="3" name="Content Placeholder 2"/>
          <p:cNvSpPr>
            <a:spLocks noGrp="1"/>
          </p:cNvSpPr>
          <p:nvPr>
            <p:ph idx="1"/>
          </p:nvPr>
        </p:nvSpPr>
        <p:spPr>
          <a:xfrm>
            <a:off x="628650" y="1605064"/>
            <a:ext cx="5314950" cy="3846809"/>
          </a:xfrm>
        </p:spPr>
        <p:txBody>
          <a:bodyPr>
            <a:normAutofit/>
          </a:bodyPr>
          <a:lstStyle/>
          <a:p>
            <a:r>
              <a:rPr lang="en-US" sz="2400" dirty="0"/>
              <a:t>More prevalent with age (by age 67, 30 percent have bilateral tears) </a:t>
            </a:r>
          </a:p>
          <a:p>
            <a:r>
              <a:rPr lang="en-US" sz="2400" dirty="0"/>
              <a:t>Strong evidence for age and BMI</a:t>
            </a:r>
          </a:p>
          <a:p>
            <a:r>
              <a:rPr lang="en-US" sz="2400" dirty="0"/>
              <a:t>Some evidence for force/repetition and force/posture</a:t>
            </a:r>
          </a:p>
          <a:p>
            <a:endParaRPr lang="en-US" sz="2400"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l="23162" t="6979" r="48886" b="6979"/>
          <a:stretch/>
        </p:blipFill>
        <p:spPr bwMode="auto">
          <a:xfrm>
            <a:off x="6361889" y="0"/>
            <a:ext cx="2782111"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1347969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Knee Pain</a:t>
            </a:r>
            <a:endParaRPr lang="en-US" dirty="0"/>
          </a:p>
        </p:txBody>
      </p:sp>
      <p:sp>
        <p:nvSpPr>
          <p:cNvPr id="3" name="Content Placeholder 2"/>
          <p:cNvSpPr>
            <a:spLocks noGrp="1"/>
          </p:cNvSpPr>
          <p:nvPr>
            <p:ph idx="1"/>
          </p:nvPr>
        </p:nvSpPr>
        <p:spPr>
          <a:xfrm>
            <a:off x="628649" y="1595336"/>
            <a:ext cx="5334405" cy="3856537"/>
          </a:xfrm>
        </p:spPr>
        <p:txBody>
          <a:bodyPr>
            <a:normAutofit/>
          </a:bodyPr>
          <a:lstStyle/>
          <a:p>
            <a:r>
              <a:rPr lang="en-US" sz="2400" dirty="0"/>
              <a:t>Osteoarthritis</a:t>
            </a:r>
          </a:p>
          <a:p>
            <a:pPr lvl="1"/>
            <a:r>
              <a:rPr lang="en-US" dirty="0"/>
              <a:t>Very strong evidence for age and BMI (also prior injury)</a:t>
            </a:r>
          </a:p>
          <a:p>
            <a:r>
              <a:rPr lang="en-US" sz="2400" dirty="0"/>
              <a:t>Internal derangements</a:t>
            </a:r>
          </a:p>
          <a:p>
            <a:pPr lvl="1"/>
            <a:r>
              <a:rPr lang="en-US" dirty="0"/>
              <a:t>Strong evidence for BMI</a:t>
            </a:r>
          </a:p>
          <a:p>
            <a:pPr lvl="1"/>
            <a:r>
              <a:rPr lang="en-US" dirty="0"/>
              <a:t>Not for age</a:t>
            </a:r>
          </a:p>
          <a:p>
            <a:pPr lvl="1"/>
            <a:endParaRPr lang="en-US" dirty="0"/>
          </a:p>
          <a:p>
            <a:endParaRPr lang="en-US" sz="2400" dirty="0"/>
          </a:p>
        </p:txBody>
      </p:sp>
      <p:pic>
        <p:nvPicPr>
          <p:cNvPr id="4" name="Picture 4" descr="C:\Users\pgoldman\AppData\Local\Microsoft\Windows\Temporary Internet Files\Content.IE5\8BBQMZVG\MC900438751[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991" t="1341" r="21101" b="1341"/>
          <a:stretch/>
        </p:blipFill>
        <p:spPr bwMode="auto">
          <a:xfrm>
            <a:off x="6391072" y="0"/>
            <a:ext cx="2752928"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2367203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Spinal Canal Stenosis</a:t>
            </a:r>
            <a:endParaRPr lang="en-US" dirty="0"/>
          </a:p>
        </p:txBody>
      </p:sp>
      <p:sp>
        <p:nvSpPr>
          <p:cNvPr id="3" name="Content Placeholder 2"/>
          <p:cNvSpPr>
            <a:spLocks noGrp="1"/>
          </p:cNvSpPr>
          <p:nvPr>
            <p:ph idx="1"/>
          </p:nvPr>
        </p:nvSpPr>
        <p:spPr>
          <a:xfrm>
            <a:off x="628650" y="1605064"/>
            <a:ext cx="4439461" cy="3846809"/>
          </a:xfrm>
        </p:spPr>
        <p:txBody>
          <a:bodyPr>
            <a:normAutofit/>
          </a:bodyPr>
          <a:lstStyle/>
          <a:p>
            <a:r>
              <a:rPr lang="en-US" sz="2400" dirty="0"/>
              <a:t>Common at age 60 and older</a:t>
            </a:r>
          </a:p>
          <a:p>
            <a:r>
              <a:rPr lang="en-US" sz="2400" dirty="0"/>
              <a:t>Ligaments, bone, and discs narrow the canal</a:t>
            </a:r>
          </a:p>
          <a:p>
            <a:pPr lvl="1"/>
            <a:endParaRPr lang="en-US" dirty="0"/>
          </a:p>
          <a:p>
            <a:endParaRPr lang="en-US" sz="2400" dirty="0"/>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973" t="-59405" r="15921" b="-26131"/>
          <a:stretch/>
        </p:blipFill>
        <p:spPr bwMode="auto">
          <a:xfrm>
            <a:off x="5486400" y="0"/>
            <a:ext cx="3657600" cy="6857999"/>
          </a:xfrm>
          <a:prstGeom prst="rect">
            <a:avLst/>
          </a:prstGeom>
          <a:solidFill>
            <a:schemeClr val="bg1"/>
          </a:solidFill>
          <a:ln w="88900" cap="sq">
            <a:noFill/>
            <a:miter lim="800000"/>
          </a:ln>
          <a:effectLst/>
        </p:spPr>
      </p:pic>
    </p:spTree>
    <p:extLst>
      <p:ext uri="{BB962C8B-B14F-4D97-AF65-F5344CB8AC3E}">
        <p14:creationId xmlns:p14="http://schemas.microsoft.com/office/powerpoint/2010/main" val="153772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p:cNvSpPr>
            <a:spLocks noGrp="1"/>
          </p:cNvSpPr>
          <p:nvPr>
            <p:ph idx="1"/>
          </p:nvPr>
        </p:nvSpPr>
        <p:spPr bwMode="auto">
          <a:xfrm>
            <a:off x="800100" y="1595336"/>
            <a:ext cx="7715250" cy="394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426244" indent="-426244">
              <a:buFont typeface="+mj-lt"/>
              <a:buAutoNum type="arabicPeriod"/>
            </a:pPr>
            <a:r>
              <a:rPr lang="en-US" b="1" dirty="0"/>
              <a:t>Learn why our workforce is aging</a:t>
            </a:r>
          </a:p>
          <a:p>
            <a:pPr marL="426244" indent="-426244">
              <a:buFont typeface="+mj-lt"/>
              <a:buAutoNum type="arabicPeriod"/>
            </a:pPr>
            <a:r>
              <a:rPr lang="en-US" b="1" dirty="0">
                <a:solidFill>
                  <a:schemeClr val="bg2">
                    <a:lumMod val="90000"/>
                  </a:schemeClr>
                </a:solidFill>
              </a:rPr>
              <a:t>Know what drives the aging workforce to keep working</a:t>
            </a:r>
          </a:p>
          <a:p>
            <a:pPr marL="426244" indent="-426244">
              <a:buFont typeface="+mj-lt"/>
              <a:buAutoNum type="arabicPeriod"/>
            </a:pPr>
            <a:r>
              <a:rPr lang="en-US" b="1" dirty="0">
                <a:solidFill>
                  <a:schemeClr val="bg2">
                    <a:lumMod val="90000"/>
                  </a:schemeClr>
                </a:solidFill>
              </a:rPr>
              <a:t>Effects of aging</a:t>
            </a:r>
          </a:p>
          <a:p>
            <a:pPr marL="426244" indent="-426244">
              <a:buFont typeface="+mj-lt"/>
              <a:buAutoNum type="arabicPeriod"/>
            </a:pPr>
            <a:r>
              <a:rPr lang="en-US" b="1" dirty="0">
                <a:solidFill>
                  <a:schemeClr val="bg2">
                    <a:lumMod val="90000"/>
                  </a:schemeClr>
                </a:solidFill>
              </a:rPr>
              <a:t>Prevention and solutions for keeping the aging worker safe</a:t>
            </a:r>
          </a:p>
          <a:p>
            <a:pPr marL="426244" indent="-426244">
              <a:buFont typeface="+mj-lt"/>
              <a:buAutoNum type="arabicPeriod"/>
            </a:pPr>
            <a:r>
              <a:rPr lang="en-US" b="1" dirty="0">
                <a:solidFill>
                  <a:schemeClr val="bg2">
                    <a:lumMod val="90000"/>
                  </a:schemeClr>
                </a:solidFill>
              </a:rPr>
              <a:t>Claims management</a:t>
            </a:r>
          </a:p>
          <a:p>
            <a:pPr marL="426244" indent="-426244">
              <a:buFont typeface="+mj-lt"/>
              <a:buAutoNum type="arabicPeriod"/>
            </a:pPr>
            <a:r>
              <a:rPr lang="en-US" b="1" dirty="0">
                <a:solidFill>
                  <a:schemeClr val="bg2">
                    <a:lumMod val="90000"/>
                  </a:schemeClr>
                </a:solidFill>
              </a:rPr>
              <a:t>Question and answer</a:t>
            </a:r>
          </a:p>
        </p:txBody>
      </p:sp>
      <p:sp>
        <p:nvSpPr>
          <p:cNvPr id="3" name="Title 2">
            <a:extLst>
              <a:ext uri="{FF2B5EF4-FFF2-40B4-BE49-F238E27FC236}">
                <a16:creationId xmlns:a16="http://schemas.microsoft.com/office/drawing/2014/main" xmlns="" id="{3628D0D4-9D21-445D-9956-FFD3AF83EDBC}"/>
              </a:ext>
            </a:extLst>
          </p:cNvPr>
          <p:cNvSpPr>
            <a:spLocks noGrp="1"/>
          </p:cNvSpPr>
          <p:nvPr>
            <p:ph type="title"/>
          </p:nvPr>
        </p:nvSpPr>
        <p:spPr/>
        <p:txBody>
          <a:bodyPr/>
          <a:lstStyle/>
          <a:p>
            <a:r>
              <a:rPr lang="en-US" b="1" dirty="0"/>
              <a:t>Objectives</a:t>
            </a:r>
          </a:p>
        </p:txBody>
      </p:sp>
    </p:spTree>
    <p:extLst>
      <p:ext uri="{BB962C8B-B14F-4D97-AF65-F5344CB8AC3E}">
        <p14:creationId xmlns:p14="http://schemas.microsoft.com/office/powerpoint/2010/main" val="3476883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DDD</a:t>
            </a:r>
            <a:endParaRPr lang="en-US" dirty="0"/>
          </a:p>
        </p:txBody>
      </p:sp>
      <p:sp>
        <p:nvSpPr>
          <p:cNvPr id="3" name="Content Placeholder 2"/>
          <p:cNvSpPr>
            <a:spLocks noGrp="1"/>
          </p:cNvSpPr>
          <p:nvPr>
            <p:ph idx="1"/>
          </p:nvPr>
        </p:nvSpPr>
        <p:spPr>
          <a:xfrm>
            <a:off x="628650" y="1605064"/>
            <a:ext cx="5383044" cy="3846809"/>
          </a:xfrm>
        </p:spPr>
        <p:txBody>
          <a:bodyPr>
            <a:normAutofit/>
          </a:bodyPr>
          <a:lstStyle/>
          <a:p>
            <a:r>
              <a:rPr lang="en-US" sz="2400" dirty="0"/>
              <a:t>“Degenerative disc disease”</a:t>
            </a:r>
          </a:p>
          <a:p>
            <a:r>
              <a:rPr lang="en-US" sz="2400" dirty="0"/>
              <a:t>Is NOT a disease or medical condition</a:t>
            </a:r>
          </a:p>
          <a:p>
            <a:r>
              <a:rPr lang="en-US" sz="2400" dirty="0"/>
              <a:t>46 to 93 percent asymptomatic patients</a:t>
            </a:r>
          </a:p>
          <a:p>
            <a:r>
              <a:rPr lang="en-US" sz="2400" dirty="0"/>
              <a:t>It is a radiographic finding unrelated to symptoms</a:t>
            </a:r>
            <a:endParaRPr lang="sv-SE" sz="2400" dirty="0"/>
          </a:p>
          <a:p>
            <a:endParaRPr lang="en-US" sz="2400" dirty="0"/>
          </a:p>
          <a:p>
            <a:endParaRPr lang="en-US" sz="2400" dirty="0"/>
          </a:p>
        </p:txBody>
      </p:sp>
      <p:pic>
        <p:nvPicPr>
          <p:cNvPr id="4" name="Picture 2" descr="C:\Users\pgoldman\AppData\Local\Microsoft\Windows\Temporary Internet Files\Content.IE5\J7K8PL8O\MP900448601[1].jpg"/>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4929" t="9626" r="9668" b="9626"/>
          <a:stretch/>
        </p:blipFill>
        <p:spPr bwMode="auto">
          <a:xfrm>
            <a:off x="6361888" y="0"/>
            <a:ext cx="27821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625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Normal Aging</a:t>
            </a:r>
            <a:endParaRPr lang="en-US" dirty="0"/>
          </a:p>
        </p:txBody>
      </p:sp>
      <p:sp>
        <p:nvSpPr>
          <p:cNvPr id="3" name="Content Placeholder 2"/>
          <p:cNvSpPr>
            <a:spLocks noGrp="1"/>
          </p:cNvSpPr>
          <p:nvPr>
            <p:ph idx="1"/>
          </p:nvPr>
        </p:nvSpPr>
        <p:spPr>
          <a:xfrm>
            <a:off x="628650" y="1690689"/>
            <a:ext cx="7886700" cy="4486274"/>
          </a:xfrm>
        </p:spPr>
        <p:txBody>
          <a:bodyPr>
            <a:normAutofit/>
          </a:bodyPr>
          <a:lstStyle/>
          <a:p>
            <a:r>
              <a:rPr lang="en-US" sz="2400" dirty="0"/>
              <a:t>Consider the significance (or lack thereof) of many commonly ordered diagnostic tests, especially spinal and joint imaging</a:t>
            </a:r>
          </a:p>
          <a:p>
            <a:pPr lvl="1"/>
            <a:r>
              <a:rPr lang="en-US" dirty="0"/>
              <a:t>Rotator cuff</a:t>
            </a:r>
          </a:p>
          <a:p>
            <a:pPr lvl="1"/>
            <a:r>
              <a:rPr lang="en-US" dirty="0"/>
              <a:t>Internal knee derangements</a:t>
            </a:r>
          </a:p>
          <a:p>
            <a:pPr lvl="1"/>
            <a:r>
              <a:rPr lang="en-US" dirty="0"/>
              <a:t>Spinal canal stenosis</a:t>
            </a:r>
          </a:p>
          <a:p>
            <a:pPr lvl="1"/>
            <a:r>
              <a:rPr lang="en-US" dirty="0"/>
              <a:t>“DDD”</a:t>
            </a:r>
          </a:p>
          <a:p>
            <a:pPr lvl="1"/>
            <a:r>
              <a:rPr lang="en-US" dirty="0"/>
              <a:t>Second opinions for surgical recommendations</a:t>
            </a:r>
          </a:p>
          <a:p>
            <a:endParaRPr lang="en-US" sz="2400" dirty="0"/>
          </a:p>
        </p:txBody>
      </p:sp>
    </p:spTree>
    <p:extLst>
      <p:ext uri="{BB962C8B-B14F-4D97-AF65-F5344CB8AC3E}">
        <p14:creationId xmlns:p14="http://schemas.microsoft.com/office/powerpoint/2010/main" val="2214992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MRI: Asymptomatic pts</a:t>
            </a:r>
            <a:endParaRPr lang="en-US" dirty="0"/>
          </a:p>
        </p:txBody>
      </p:sp>
      <p:sp>
        <p:nvSpPr>
          <p:cNvPr id="3" name="Content Placeholder 2"/>
          <p:cNvSpPr>
            <a:spLocks noGrp="1"/>
          </p:cNvSpPr>
          <p:nvPr>
            <p:ph idx="1"/>
          </p:nvPr>
        </p:nvSpPr>
        <p:spPr>
          <a:xfrm>
            <a:off x="628650" y="1614791"/>
            <a:ext cx="7886700" cy="4562172"/>
          </a:xfrm>
        </p:spPr>
        <p:txBody>
          <a:bodyPr>
            <a:normAutofit/>
          </a:bodyPr>
          <a:lstStyle/>
          <a:p>
            <a:pPr eaLnBrk="1" hangingPunct="1">
              <a:buFont typeface="Arial" pitchFamily="34" charset="0"/>
              <a:buChar char="•"/>
            </a:pPr>
            <a:r>
              <a:rPr lang="sv-SE" sz="2400" dirty="0"/>
              <a:t>Disc degeneration		age 30 = 30 percent </a:t>
            </a:r>
          </a:p>
          <a:p>
            <a:pPr marL="0" indent="0">
              <a:spcAft>
                <a:spcPts val="900"/>
              </a:spcAft>
              <a:buNone/>
            </a:pPr>
            <a:r>
              <a:rPr lang="sv-SE" sz="2400" dirty="0"/>
              <a:t>				age 60 = 80 percent </a:t>
            </a:r>
          </a:p>
          <a:p>
            <a:pPr eaLnBrk="1" hangingPunct="1">
              <a:buFont typeface="Arial" pitchFamily="34" charset="0"/>
              <a:buChar char="•"/>
            </a:pPr>
            <a:r>
              <a:rPr lang="sv-SE" sz="2400" dirty="0"/>
              <a:t>Disc bulging			50 to 80 percent </a:t>
            </a:r>
          </a:p>
          <a:p>
            <a:pPr eaLnBrk="1" hangingPunct="1">
              <a:buFont typeface="Arial" pitchFamily="34" charset="0"/>
              <a:buChar char="•"/>
            </a:pPr>
            <a:endParaRPr lang="sv-SE" sz="2400" dirty="0"/>
          </a:p>
          <a:p>
            <a:pPr eaLnBrk="1" hangingPunct="1">
              <a:buFont typeface="Arial" pitchFamily="34" charset="0"/>
              <a:buChar char="•"/>
            </a:pPr>
            <a:r>
              <a:rPr lang="sv-SE" sz="2400" dirty="0"/>
              <a:t>Disc prolapse		40 to 70 percent </a:t>
            </a:r>
          </a:p>
          <a:p>
            <a:pPr eaLnBrk="1" hangingPunct="1"/>
            <a:endParaRPr lang="sv-SE" sz="2400" dirty="0"/>
          </a:p>
          <a:p>
            <a:pPr eaLnBrk="1" hangingPunct="1"/>
            <a:endParaRPr lang="sv-SE" sz="2400" dirty="0"/>
          </a:p>
          <a:p>
            <a:pPr eaLnBrk="1" hangingPunct="1"/>
            <a:endParaRPr lang="sv-SE" sz="2400" dirty="0">
              <a:solidFill>
                <a:schemeClr val="accent1"/>
              </a:solidFill>
            </a:endParaRPr>
          </a:p>
          <a:p>
            <a:endParaRPr lang="en-US" sz="2400" dirty="0"/>
          </a:p>
        </p:txBody>
      </p:sp>
    </p:spTree>
    <p:extLst>
      <p:ext uri="{BB962C8B-B14F-4D97-AF65-F5344CB8AC3E}">
        <p14:creationId xmlns:p14="http://schemas.microsoft.com/office/powerpoint/2010/main" val="1946202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MRI: Appropriate Use</a:t>
            </a:r>
            <a:endParaRPr lang="en-US" dirty="0"/>
          </a:p>
        </p:txBody>
      </p:sp>
      <p:sp>
        <p:nvSpPr>
          <p:cNvPr id="3" name="Content Placeholder 2"/>
          <p:cNvSpPr>
            <a:spLocks noGrp="1"/>
          </p:cNvSpPr>
          <p:nvPr>
            <p:ph idx="1"/>
          </p:nvPr>
        </p:nvSpPr>
        <p:spPr>
          <a:xfrm>
            <a:off x="628650" y="1605064"/>
            <a:ext cx="5334405" cy="4571899"/>
          </a:xfrm>
        </p:spPr>
        <p:txBody>
          <a:bodyPr>
            <a:normAutofit/>
          </a:bodyPr>
          <a:lstStyle/>
          <a:p>
            <a:pPr>
              <a:lnSpc>
                <a:spcPct val="80000"/>
              </a:lnSpc>
              <a:spcBef>
                <a:spcPts val="0"/>
              </a:spcBef>
              <a:spcAft>
                <a:spcPts val="450"/>
              </a:spcAft>
              <a:defRPr/>
            </a:pPr>
            <a:r>
              <a:rPr lang="en-US" sz="2400" dirty="0"/>
              <a:t>Strong neurologic signs</a:t>
            </a:r>
          </a:p>
          <a:p>
            <a:pPr>
              <a:lnSpc>
                <a:spcPct val="80000"/>
              </a:lnSpc>
              <a:spcBef>
                <a:spcPts val="0"/>
              </a:spcBef>
              <a:spcAft>
                <a:spcPts val="900"/>
              </a:spcAft>
              <a:defRPr/>
            </a:pPr>
            <a:r>
              <a:rPr lang="en-US" sz="2400" dirty="0"/>
              <a:t>Objective findings </a:t>
            </a:r>
          </a:p>
          <a:p>
            <a:pPr>
              <a:lnSpc>
                <a:spcPct val="80000"/>
              </a:lnSpc>
              <a:spcBef>
                <a:spcPts val="0"/>
              </a:spcBef>
              <a:spcAft>
                <a:spcPts val="450"/>
              </a:spcAft>
              <a:defRPr/>
            </a:pPr>
            <a:r>
              <a:rPr lang="en-US" sz="2400" dirty="0"/>
              <a:t>Red flags</a:t>
            </a:r>
          </a:p>
          <a:p>
            <a:pPr>
              <a:lnSpc>
                <a:spcPct val="80000"/>
              </a:lnSpc>
              <a:spcBef>
                <a:spcPts val="0"/>
              </a:spcBef>
              <a:spcAft>
                <a:spcPts val="450"/>
              </a:spcAft>
              <a:defRPr/>
            </a:pPr>
            <a:r>
              <a:rPr lang="en-US" sz="2400" dirty="0"/>
              <a:t>Persistent symptoms</a:t>
            </a:r>
            <a:br>
              <a:rPr lang="en-US" sz="2400" dirty="0"/>
            </a:br>
            <a:r>
              <a:rPr lang="en-US" sz="2400" dirty="0"/>
              <a:t>longer than four to eight weeks</a:t>
            </a:r>
          </a:p>
          <a:p>
            <a:pPr>
              <a:spcBef>
                <a:spcPts val="0"/>
              </a:spcBef>
              <a:spcAft>
                <a:spcPts val="450"/>
              </a:spcAft>
            </a:pPr>
            <a:endParaRPr lang="en-US" sz="2400" dirty="0"/>
          </a:p>
          <a:p>
            <a:pPr marL="0" indent="0">
              <a:spcBef>
                <a:spcPts val="0"/>
              </a:spcBef>
              <a:spcAft>
                <a:spcPts val="450"/>
              </a:spcAft>
              <a:buNone/>
            </a:pPr>
            <a:r>
              <a:rPr lang="en-US" sz="2400" dirty="0"/>
              <a:t>Patients should understand that imaging is to rule out serious </a:t>
            </a:r>
            <a:r>
              <a:rPr lang="en-US" altLang="zh-CN" sz="2400" dirty="0"/>
              <a:t>conditions, and to </a:t>
            </a:r>
            <a:r>
              <a:rPr lang="en-US" altLang="zh-CN" sz="2400" u="sng" dirty="0"/>
              <a:t>expect</a:t>
            </a:r>
            <a:r>
              <a:rPr lang="en-US" altLang="zh-CN" sz="2400" dirty="0"/>
              <a:t> degenerative findings.</a:t>
            </a:r>
            <a:endParaRPr lang="en-US" sz="2400" dirty="0"/>
          </a:p>
          <a:p>
            <a:pPr>
              <a:spcBef>
                <a:spcPts val="0"/>
              </a:spcBef>
              <a:spcAft>
                <a:spcPts val="450"/>
              </a:spcAft>
            </a:pPr>
            <a:endParaRPr lang="en-US" sz="2400" dirty="0"/>
          </a:p>
          <a:p>
            <a:endParaRPr lang="en-US" sz="2400" dirty="0"/>
          </a:p>
        </p:txBody>
      </p:sp>
      <p:pic>
        <p:nvPicPr>
          <p:cNvPr id="4" name="Picture 3" descr="C:\Users\pgoldman\AppData\Local\Microsoft\Windows\Temporary Internet Files\Content.IE5\I5XDLIWE\MP900385808[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675" t="1026" r="50000" b="1026"/>
          <a:stretch/>
        </p:blipFill>
        <p:spPr bwMode="auto">
          <a:xfrm>
            <a:off x="6400800" y="0"/>
            <a:ext cx="2743200"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2813188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MRI: Inappropriate Use</a:t>
            </a:r>
            <a:endParaRPr lang="en-US" dirty="0"/>
          </a:p>
        </p:txBody>
      </p:sp>
      <p:sp>
        <p:nvSpPr>
          <p:cNvPr id="3" name="Content Placeholder 2"/>
          <p:cNvSpPr>
            <a:spLocks noGrp="1"/>
          </p:cNvSpPr>
          <p:nvPr>
            <p:ph idx="1"/>
          </p:nvPr>
        </p:nvSpPr>
        <p:spPr>
          <a:xfrm>
            <a:off x="628650" y="1605064"/>
            <a:ext cx="4731290" cy="3846809"/>
          </a:xfrm>
        </p:spPr>
        <p:txBody>
          <a:bodyPr>
            <a:normAutofit/>
          </a:bodyPr>
          <a:lstStyle/>
          <a:p>
            <a:pPr marL="0" indent="0">
              <a:buNone/>
              <a:defRPr/>
            </a:pPr>
            <a:r>
              <a:rPr lang="en-US" sz="2400" dirty="0"/>
              <a:t>Overuse of imaging studies risks:</a:t>
            </a:r>
          </a:p>
          <a:p>
            <a:pPr marL="426244" indent="-426244">
              <a:buFont typeface="+mj-lt"/>
              <a:buAutoNum type="arabicPeriod"/>
              <a:defRPr/>
            </a:pPr>
            <a:r>
              <a:rPr lang="en-US" sz="2400" dirty="0"/>
              <a:t>Reinforcing the suspicion of serious disease</a:t>
            </a:r>
          </a:p>
          <a:p>
            <a:pPr marL="426244" indent="-426244">
              <a:buFont typeface="+mj-lt"/>
              <a:buAutoNum type="arabicPeriod"/>
              <a:defRPr/>
            </a:pPr>
            <a:r>
              <a:rPr lang="en-US" sz="2400" dirty="0"/>
              <a:t>Magnifying the importance of nonspecific findings</a:t>
            </a:r>
          </a:p>
          <a:p>
            <a:pPr marL="426244" indent="-426244">
              <a:buFont typeface="+mj-lt"/>
              <a:buAutoNum type="arabicPeriod"/>
              <a:defRPr/>
            </a:pPr>
            <a:r>
              <a:rPr lang="en-US" sz="2400" dirty="0"/>
              <a:t>Labeling patients with spurious diagnoses</a:t>
            </a:r>
          </a:p>
          <a:p>
            <a:endParaRPr lang="en-US" sz="2400" dirty="0"/>
          </a:p>
        </p:txBody>
      </p:sp>
      <p:pic>
        <p:nvPicPr>
          <p:cNvPr id="8" name="Picture 7" descr="C:\Users\pgoldman\AppData\Local\Microsoft\Windows\Temporary Internet Files\Content.IE5\I5XDLIWE\MP900385808[1].jpg">
            <a:extLst>
              <a:ext uri="{FF2B5EF4-FFF2-40B4-BE49-F238E27FC236}">
                <a16:creationId xmlns:a16="http://schemas.microsoft.com/office/drawing/2014/main" xmlns="" id="{0AA5F24B-6F42-4413-8E42-482B546967C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675" t="1026" r="50000" b="1026"/>
          <a:stretch/>
        </p:blipFill>
        <p:spPr bwMode="auto">
          <a:xfrm>
            <a:off x="6400800" y="0"/>
            <a:ext cx="2743200" cy="6858000"/>
          </a:xfrm>
          <a:prstGeom prst="rect">
            <a:avLst/>
          </a:prstGeom>
          <a:solidFill>
            <a:srgbClr val="FFFFFF">
              <a:shade val="85000"/>
            </a:srgbClr>
          </a:solidFill>
          <a:ln w="88900" cap="sq">
            <a:noFill/>
            <a:miter lim="800000"/>
          </a:ln>
          <a:effectLst/>
        </p:spPr>
      </p:pic>
      <p:sp>
        <p:nvSpPr>
          <p:cNvPr id="6" name="&quot;No&quot; Symbol 5"/>
          <p:cNvSpPr/>
          <p:nvPr/>
        </p:nvSpPr>
        <p:spPr>
          <a:xfrm>
            <a:off x="5233481" y="1406127"/>
            <a:ext cx="3787538" cy="3787538"/>
          </a:xfrm>
          <a:prstGeom prst="noSmoking">
            <a:avLst/>
          </a:prstGeom>
          <a:solidFill>
            <a:srgbClr val="C00000">
              <a:alpha val="3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Tree>
    <p:extLst>
      <p:ext uri="{BB962C8B-B14F-4D97-AF65-F5344CB8AC3E}">
        <p14:creationId xmlns:p14="http://schemas.microsoft.com/office/powerpoint/2010/main" val="668976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p:cNvSpPr>
            <a:spLocks noGrp="1"/>
          </p:cNvSpPr>
          <p:nvPr>
            <p:ph idx="1"/>
          </p:nvPr>
        </p:nvSpPr>
        <p:spPr bwMode="auto">
          <a:xfrm>
            <a:off x="800100" y="1595336"/>
            <a:ext cx="7715250" cy="394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marL="426244" indent="-426244">
              <a:buFont typeface="+mj-lt"/>
              <a:buAutoNum type="arabicPeriod"/>
            </a:pPr>
            <a:r>
              <a:rPr lang="en-US" b="1" dirty="0">
                <a:solidFill>
                  <a:schemeClr val="bg2">
                    <a:lumMod val="90000"/>
                  </a:schemeClr>
                </a:solidFill>
              </a:rPr>
              <a:t>Learn why our workforce is aging</a:t>
            </a:r>
          </a:p>
          <a:p>
            <a:pPr marL="426244" indent="-426244">
              <a:buFont typeface="+mj-lt"/>
              <a:buAutoNum type="arabicPeriod"/>
            </a:pPr>
            <a:r>
              <a:rPr lang="en-US" b="1" dirty="0">
                <a:solidFill>
                  <a:schemeClr val="bg2">
                    <a:lumMod val="90000"/>
                  </a:schemeClr>
                </a:solidFill>
              </a:rPr>
              <a:t>Know what drives the aging workforce to keep working</a:t>
            </a:r>
          </a:p>
          <a:p>
            <a:pPr marL="426244" indent="-426244">
              <a:buFont typeface="+mj-lt"/>
              <a:buAutoNum type="arabicPeriod"/>
            </a:pPr>
            <a:r>
              <a:rPr lang="en-US" b="1" dirty="0">
                <a:solidFill>
                  <a:schemeClr val="bg2">
                    <a:lumMod val="90000"/>
                  </a:schemeClr>
                </a:solidFill>
              </a:rPr>
              <a:t>Effects of aging</a:t>
            </a:r>
          </a:p>
          <a:p>
            <a:pPr marL="426244" indent="-426244">
              <a:buFont typeface="+mj-lt"/>
              <a:buAutoNum type="arabicPeriod"/>
            </a:pPr>
            <a:r>
              <a:rPr lang="en-US" b="1" dirty="0">
                <a:solidFill>
                  <a:schemeClr val="bg2">
                    <a:lumMod val="90000"/>
                  </a:schemeClr>
                </a:solidFill>
              </a:rPr>
              <a:t>Prevention and solutions for keeping the aging worker safe</a:t>
            </a:r>
          </a:p>
          <a:p>
            <a:pPr marL="426244" indent="-426244">
              <a:buFont typeface="+mj-lt"/>
              <a:buAutoNum type="arabicPeriod"/>
            </a:pPr>
            <a:r>
              <a:rPr lang="en-US" b="1" dirty="0"/>
              <a:t>Claims management</a:t>
            </a:r>
          </a:p>
          <a:p>
            <a:pPr marL="426244" indent="-426244">
              <a:buFont typeface="+mj-lt"/>
              <a:buAutoNum type="arabicPeriod"/>
            </a:pPr>
            <a:r>
              <a:rPr lang="en-US" b="1" dirty="0">
                <a:solidFill>
                  <a:schemeClr val="bg2">
                    <a:lumMod val="90000"/>
                  </a:schemeClr>
                </a:solidFill>
              </a:rPr>
              <a:t>Question and answer</a:t>
            </a:r>
          </a:p>
        </p:txBody>
      </p:sp>
      <p:sp>
        <p:nvSpPr>
          <p:cNvPr id="3" name="Title 2">
            <a:extLst>
              <a:ext uri="{FF2B5EF4-FFF2-40B4-BE49-F238E27FC236}">
                <a16:creationId xmlns:a16="http://schemas.microsoft.com/office/drawing/2014/main" xmlns="" id="{3628D0D4-9D21-445D-9956-FFD3AF83EDBC}"/>
              </a:ext>
            </a:extLst>
          </p:cNvPr>
          <p:cNvSpPr>
            <a:spLocks noGrp="1"/>
          </p:cNvSpPr>
          <p:nvPr>
            <p:ph type="title"/>
          </p:nvPr>
        </p:nvSpPr>
        <p:spPr/>
        <p:txBody>
          <a:bodyPr/>
          <a:lstStyle/>
          <a:p>
            <a:r>
              <a:rPr lang="en-US" b="1" dirty="0"/>
              <a:t>Objectives</a:t>
            </a:r>
          </a:p>
        </p:txBody>
      </p:sp>
    </p:spTree>
    <p:extLst>
      <p:ext uri="{BB962C8B-B14F-4D97-AF65-F5344CB8AC3E}">
        <p14:creationId xmlns:p14="http://schemas.microsoft.com/office/powerpoint/2010/main" val="2091450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Claims</a:t>
            </a:r>
            <a:endParaRPr lang="en-US" dirty="0"/>
          </a:p>
        </p:txBody>
      </p:sp>
      <p:sp>
        <p:nvSpPr>
          <p:cNvPr id="3" name="Content Placeholder 2"/>
          <p:cNvSpPr>
            <a:spLocks noGrp="1"/>
          </p:cNvSpPr>
          <p:nvPr>
            <p:ph idx="1"/>
          </p:nvPr>
        </p:nvSpPr>
        <p:spPr>
          <a:xfrm>
            <a:off x="628650" y="1575881"/>
            <a:ext cx="7886700" cy="4601082"/>
          </a:xfrm>
        </p:spPr>
        <p:txBody>
          <a:bodyPr>
            <a:normAutofit/>
          </a:bodyPr>
          <a:lstStyle/>
          <a:p>
            <a:pPr marL="0" indent="0">
              <a:buNone/>
            </a:pPr>
            <a:r>
              <a:rPr lang="en-US" sz="2400" dirty="0"/>
              <a:t>Investigation: Causation</a:t>
            </a:r>
          </a:p>
          <a:p>
            <a:r>
              <a:rPr lang="en-US" sz="2400" dirty="0"/>
              <a:t>Caused by work? </a:t>
            </a:r>
          </a:p>
          <a:p>
            <a:r>
              <a:rPr lang="en-US" sz="2400" dirty="0"/>
              <a:t>Symptoms at work?</a:t>
            </a:r>
          </a:p>
          <a:p>
            <a:pPr lvl="1"/>
            <a:r>
              <a:rPr lang="en-US" dirty="0"/>
              <a:t>Shoulder</a:t>
            </a:r>
          </a:p>
          <a:p>
            <a:pPr lvl="1"/>
            <a:r>
              <a:rPr lang="en-US" dirty="0"/>
              <a:t>Knee</a:t>
            </a:r>
          </a:p>
          <a:p>
            <a:pPr lvl="1"/>
            <a:r>
              <a:rPr lang="en-US" dirty="0"/>
              <a:t>Low back</a:t>
            </a:r>
          </a:p>
          <a:p>
            <a:pPr lvl="1"/>
            <a:endParaRPr lang="en-US" dirty="0"/>
          </a:p>
          <a:p>
            <a:endParaRPr lang="en-US" sz="2400" dirty="0"/>
          </a:p>
        </p:txBody>
      </p:sp>
      <p:pic>
        <p:nvPicPr>
          <p:cNvPr id="4" name="Picture 7" descr="C:\Users\pgoldman\AppData\Local\Microsoft\Windows\Temporary Internet Files\Content.IE5\8BBQMZVG\MP900387779[1].jpg"/>
          <p:cNvPicPr>
            <a:picLocks noChangeAspect="1" noChangeArrowheads="1"/>
          </p:cNvPicPr>
          <p:nvPr/>
        </p:nvPicPr>
        <p:blipFill rotWithShape="1">
          <a:blip r:embed="rId3">
            <a:extLst>
              <a:ext uri="{28A0092B-C50C-407E-A947-70E740481C1C}">
                <a14:useLocalDpi xmlns:a14="http://schemas.microsoft.com/office/drawing/2010/main"/>
              </a:ext>
            </a:extLst>
          </a:blip>
          <a:srcRect l="22881" r="48586" b="1402"/>
          <a:stretch/>
        </p:blipFill>
        <p:spPr bwMode="auto">
          <a:xfrm>
            <a:off x="6361888" y="0"/>
            <a:ext cx="2782111" cy="6857999"/>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1259633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Claims</a:t>
            </a:r>
            <a:endParaRPr lang="en-US" dirty="0"/>
          </a:p>
        </p:txBody>
      </p:sp>
      <p:sp>
        <p:nvSpPr>
          <p:cNvPr id="3" name="Content Placeholder 2"/>
          <p:cNvSpPr>
            <a:spLocks noGrp="1"/>
          </p:cNvSpPr>
          <p:nvPr>
            <p:ph idx="1"/>
          </p:nvPr>
        </p:nvSpPr>
        <p:spPr>
          <a:xfrm>
            <a:off x="628650" y="1614791"/>
            <a:ext cx="7886700" cy="4562172"/>
          </a:xfrm>
        </p:spPr>
        <p:txBody>
          <a:bodyPr>
            <a:normAutofit/>
          </a:bodyPr>
          <a:lstStyle/>
          <a:p>
            <a:pPr marL="0" indent="0">
              <a:buNone/>
            </a:pPr>
            <a:r>
              <a:rPr lang="en-US" sz="2400" dirty="0"/>
              <a:t>Investigation</a:t>
            </a:r>
          </a:p>
          <a:p>
            <a:r>
              <a:rPr lang="en-US" sz="2400" dirty="0"/>
              <a:t>Gather as much medical and activity information as possible</a:t>
            </a:r>
          </a:p>
          <a:p>
            <a:r>
              <a:rPr lang="en-US" sz="2400" dirty="0"/>
              <a:t>Only use relevant information for compensability decision</a:t>
            </a:r>
          </a:p>
          <a:p>
            <a:r>
              <a:rPr lang="en-US" sz="2400" dirty="0"/>
              <a:t>Use the same process regardless of age</a:t>
            </a:r>
          </a:p>
          <a:p>
            <a:r>
              <a:rPr lang="en-US" sz="2400" dirty="0"/>
              <a:t>Beware of an appearance of age discrimination</a:t>
            </a:r>
          </a:p>
          <a:p>
            <a:r>
              <a:rPr lang="en-US" sz="2400" dirty="0"/>
              <a:t>Presumption claims</a:t>
            </a:r>
          </a:p>
          <a:p>
            <a:pPr lvl="1"/>
            <a:endParaRPr lang="en-US" dirty="0"/>
          </a:p>
          <a:p>
            <a:endParaRPr lang="en-US" sz="2400" dirty="0"/>
          </a:p>
        </p:txBody>
      </p:sp>
    </p:spTree>
    <p:extLst>
      <p:ext uri="{BB962C8B-B14F-4D97-AF65-F5344CB8AC3E}">
        <p14:creationId xmlns:p14="http://schemas.microsoft.com/office/powerpoint/2010/main" val="3361052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 of Claims</a:t>
            </a:r>
            <a:endParaRPr lang="en-US" dirty="0"/>
          </a:p>
        </p:txBody>
      </p:sp>
      <p:sp>
        <p:nvSpPr>
          <p:cNvPr id="3" name="Content Placeholder 2"/>
          <p:cNvSpPr>
            <a:spLocks noGrp="1"/>
          </p:cNvSpPr>
          <p:nvPr>
            <p:ph idx="1"/>
          </p:nvPr>
        </p:nvSpPr>
        <p:spPr>
          <a:xfrm>
            <a:off x="628650" y="1575881"/>
            <a:ext cx="7886700" cy="4601082"/>
          </a:xfrm>
        </p:spPr>
        <p:txBody>
          <a:bodyPr>
            <a:normAutofit/>
          </a:bodyPr>
          <a:lstStyle/>
          <a:p>
            <a:r>
              <a:rPr lang="en-US" sz="2400" dirty="0"/>
              <a:t>When do you think you will return to work?</a:t>
            </a:r>
          </a:p>
          <a:p>
            <a:pPr lvl="1"/>
            <a:r>
              <a:rPr lang="en-US" dirty="0"/>
              <a:t>Conversations with employees </a:t>
            </a:r>
          </a:p>
          <a:p>
            <a:r>
              <a:rPr lang="en-US" sz="2400" dirty="0"/>
              <a:t>Early intervention</a:t>
            </a:r>
          </a:p>
          <a:p>
            <a:r>
              <a:rPr lang="en-US" sz="2400" dirty="0"/>
              <a:t>Transitional duty program is key</a:t>
            </a:r>
          </a:p>
          <a:p>
            <a:pPr lvl="1"/>
            <a:r>
              <a:rPr lang="en-US" dirty="0"/>
              <a:t>No different from other ages</a:t>
            </a:r>
          </a:p>
          <a:p>
            <a:pPr lvl="1"/>
            <a:r>
              <a:rPr lang="en-US" dirty="0"/>
              <a:t>Individualized</a:t>
            </a:r>
          </a:p>
          <a:p>
            <a:r>
              <a:rPr lang="en-US" sz="2400" dirty="0"/>
              <a:t>Close follow up</a:t>
            </a:r>
          </a:p>
          <a:p>
            <a:endParaRPr lang="en-US" sz="2400" dirty="0"/>
          </a:p>
        </p:txBody>
      </p:sp>
    </p:spTree>
    <p:extLst>
      <p:ext uri="{BB962C8B-B14F-4D97-AF65-F5344CB8AC3E}">
        <p14:creationId xmlns:p14="http://schemas.microsoft.com/office/powerpoint/2010/main" val="1170752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a:t>
            </a:r>
            <a:r>
              <a:rPr lang="en-US" b="1" dirty="0">
                <a:sym typeface="Wingdings"/>
              </a:rPr>
              <a:t></a:t>
            </a:r>
            <a:r>
              <a:rPr lang="en-US" b="1" dirty="0"/>
              <a:t>mu</a:t>
            </a:r>
            <a:r>
              <a:rPr lang="en-US" b="1" dirty="0">
                <a:sym typeface="Wingdings"/>
              </a:rPr>
              <a:t></a:t>
            </a:r>
            <a:r>
              <a:rPr lang="en-US" b="1" dirty="0"/>
              <a:t>ni</a:t>
            </a:r>
            <a:r>
              <a:rPr lang="en-US" b="1" dirty="0">
                <a:sym typeface="Wingdings"/>
              </a:rPr>
              <a:t></a:t>
            </a:r>
            <a:r>
              <a:rPr lang="en-US" b="1" dirty="0"/>
              <a:t>ca</a:t>
            </a:r>
            <a:r>
              <a:rPr lang="en-US" b="1" dirty="0">
                <a:sym typeface="Wingdings"/>
              </a:rPr>
              <a:t></a:t>
            </a:r>
            <a:r>
              <a:rPr lang="en-US" b="1" dirty="0"/>
              <a:t>tion</a:t>
            </a:r>
            <a:endParaRPr lang="en-US" dirty="0"/>
          </a:p>
        </p:txBody>
      </p:sp>
      <p:sp>
        <p:nvSpPr>
          <p:cNvPr id="3" name="Content Placeholder 2"/>
          <p:cNvSpPr>
            <a:spLocks noGrp="1"/>
          </p:cNvSpPr>
          <p:nvPr>
            <p:ph idx="1"/>
          </p:nvPr>
        </p:nvSpPr>
        <p:spPr>
          <a:xfrm>
            <a:off x="628650" y="1595336"/>
            <a:ext cx="7886700" cy="2431915"/>
          </a:xfrm>
        </p:spPr>
        <p:txBody>
          <a:bodyPr>
            <a:normAutofit/>
          </a:bodyPr>
          <a:lstStyle/>
          <a:p>
            <a:r>
              <a:rPr lang="en-US" sz="2400" dirty="0"/>
              <a:t>Stay in touch</a:t>
            </a:r>
          </a:p>
          <a:p>
            <a:r>
              <a:rPr lang="en-US" sz="2400" dirty="0"/>
              <a:t>Talk about health in general</a:t>
            </a:r>
          </a:p>
          <a:p>
            <a:pPr lvl="1"/>
            <a:r>
              <a:rPr lang="en-US" dirty="0"/>
              <a:t>This is important to the older patient</a:t>
            </a:r>
          </a:p>
          <a:p>
            <a:pPr lvl="1"/>
            <a:r>
              <a:rPr lang="en-US" dirty="0"/>
              <a:t>They want to remain active</a:t>
            </a:r>
          </a:p>
          <a:p>
            <a:r>
              <a:rPr lang="en-US" sz="2400" dirty="0"/>
              <a:t>Emphasize function, not pain</a:t>
            </a:r>
          </a:p>
          <a:p>
            <a:endParaRPr lang="en-US" sz="2400" dirty="0"/>
          </a:p>
        </p:txBody>
      </p:sp>
      <p:sp>
        <p:nvSpPr>
          <p:cNvPr id="5" name="TextBox 4"/>
          <p:cNvSpPr txBox="1"/>
          <p:nvPr/>
        </p:nvSpPr>
        <p:spPr>
          <a:xfrm>
            <a:off x="857250" y="4079996"/>
            <a:ext cx="7658100" cy="1200329"/>
          </a:xfrm>
          <a:prstGeom prst="rect">
            <a:avLst/>
          </a:prstGeom>
          <a:noFill/>
        </p:spPr>
        <p:txBody>
          <a:bodyPr wrap="square" rtlCol="0">
            <a:spAutoFit/>
          </a:bodyPr>
          <a:lstStyle/>
          <a:p>
            <a:pPr algn="ctr"/>
            <a:r>
              <a:rPr lang="en-US" sz="2400" i="1" dirty="0">
                <a:solidFill>
                  <a:srgbClr val="0070C0"/>
                </a:solidFill>
              </a:rPr>
              <a:t>A process by which information is exchanged between individuals through a common system of symbols, signs, or behavior: exchange of information </a:t>
            </a:r>
          </a:p>
        </p:txBody>
      </p:sp>
    </p:spTree>
    <p:extLst>
      <p:ext uri="{BB962C8B-B14F-4D97-AF65-F5344CB8AC3E}">
        <p14:creationId xmlns:p14="http://schemas.microsoft.com/office/powerpoint/2010/main" val="208131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Changing Demographics</a:t>
            </a:r>
            <a:endParaRPr lang="en-US" dirty="0"/>
          </a:p>
        </p:txBody>
      </p:sp>
      <p:sp>
        <p:nvSpPr>
          <p:cNvPr id="7" name="TextBox 6"/>
          <p:cNvSpPr txBox="1"/>
          <p:nvPr/>
        </p:nvSpPr>
        <p:spPr>
          <a:xfrm>
            <a:off x="628649" y="2114551"/>
            <a:ext cx="2951130" cy="2031325"/>
          </a:xfrm>
          <a:prstGeom prst="rect">
            <a:avLst/>
          </a:prstGeom>
          <a:noFill/>
        </p:spPr>
        <p:txBody>
          <a:bodyPr wrap="square" rtlCol="0">
            <a:spAutoFit/>
          </a:bodyPr>
          <a:lstStyle/>
          <a:p>
            <a:r>
              <a:rPr lang="en-US" sz="3000" b="1" dirty="0">
                <a:solidFill>
                  <a:srgbClr val="0070C0"/>
                </a:solidFill>
                <a:latin typeface="Calibri" panose="020F0502020204030204" pitchFamily="34" charset="0"/>
              </a:rPr>
              <a:t>2000</a:t>
            </a:r>
          </a:p>
          <a:p>
            <a:r>
              <a:rPr lang="en-US" sz="2400" dirty="0">
                <a:solidFill>
                  <a:schemeClr val="tx1">
                    <a:lumMod val="65000"/>
                    <a:lumOff val="35000"/>
                  </a:schemeClr>
                </a:solidFill>
                <a:latin typeface="Calibri" panose="020F0502020204030204" pitchFamily="34" charset="0"/>
              </a:rPr>
              <a:t>States with at least 18 percent of the population age 65 or older</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9942" y="2265329"/>
            <a:ext cx="4616857" cy="3362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61494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lstStyle/>
          <a:p>
            <a:pPr marL="557213" indent="-557213">
              <a:buFont typeface="+mj-lt"/>
              <a:buAutoNum type="arabicPeriod"/>
            </a:pPr>
            <a:r>
              <a:rPr lang="en-US" dirty="0">
                <a:solidFill>
                  <a:schemeClr val="bg1">
                    <a:lumMod val="65000"/>
                  </a:schemeClr>
                </a:solidFill>
              </a:rPr>
              <a:t>Learn why our workforce is aging</a:t>
            </a:r>
          </a:p>
          <a:p>
            <a:pPr marL="557213" indent="-557213">
              <a:buFont typeface="+mj-lt"/>
              <a:buAutoNum type="arabicPeriod"/>
            </a:pPr>
            <a:r>
              <a:rPr lang="en-US" dirty="0">
                <a:solidFill>
                  <a:schemeClr val="bg1">
                    <a:lumMod val="65000"/>
                  </a:schemeClr>
                </a:solidFill>
              </a:rPr>
              <a:t>Know what drives the aging workforce to keep working</a:t>
            </a:r>
          </a:p>
          <a:p>
            <a:pPr marL="557213" indent="-557213">
              <a:buFont typeface="+mj-lt"/>
              <a:buAutoNum type="arabicPeriod"/>
            </a:pPr>
            <a:r>
              <a:rPr lang="en-US" dirty="0">
                <a:solidFill>
                  <a:schemeClr val="bg1">
                    <a:lumMod val="65000"/>
                  </a:schemeClr>
                </a:solidFill>
              </a:rPr>
              <a:t>Effects of aging</a:t>
            </a:r>
          </a:p>
          <a:p>
            <a:pPr marL="557213" indent="-557213">
              <a:buFont typeface="+mj-lt"/>
              <a:buAutoNum type="arabicPeriod"/>
            </a:pPr>
            <a:r>
              <a:rPr lang="en-US" dirty="0">
                <a:solidFill>
                  <a:schemeClr val="bg1">
                    <a:lumMod val="65000"/>
                  </a:schemeClr>
                </a:solidFill>
              </a:rPr>
              <a:t>Prevention and Solutions for keeping the aging worker safe</a:t>
            </a:r>
          </a:p>
          <a:p>
            <a:pPr marL="557213" indent="-557213">
              <a:buFont typeface="+mj-lt"/>
              <a:buAutoNum type="arabicPeriod"/>
            </a:pPr>
            <a:r>
              <a:rPr lang="en-US" dirty="0">
                <a:solidFill>
                  <a:schemeClr val="bg1">
                    <a:lumMod val="65000"/>
                  </a:schemeClr>
                </a:solidFill>
              </a:rPr>
              <a:t>Claims management</a:t>
            </a:r>
          </a:p>
          <a:p>
            <a:pPr marL="557213" indent="-557213">
              <a:buFont typeface="+mj-lt"/>
              <a:buAutoNum type="arabicPeriod"/>
            </a:pPr>
            <a:r>
              <a:rPr lang="en-US" b="1" dirty="0"/>
              <a:t>Question and answer</a:t>
            </a:r>
          </a:p>
          <a:p>
            <a:endParaRPr lang="en-US" dirty="0"/>
          </a:p>
        </p:txBody>
      </p:sp>
    </p:spTree>
    <p:extLst>
      <p:ext uri="{BB962C8B-B14F-4D97-AF65-F5344CB8AC3E}">
        <p14:creationId xmlns:p14="http://schemas.microsoft.com/office/powerpoint/2010/main" val="367058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529A488-3D49-4DF3-92BC-4AC8D1E53B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9941" y="2265329"/>
            <a:ext cx="4616857" cy="336261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b="1" dirty="0"/>
              <a:t>Changing Demographics</a:t>
            </a:r>
            <a:endParaRPr lang="en-US" dirty="0"/>
          </a:p>
        </p:txBody>
      </p:sp>
      <p:sp>
        <p:nvSpPr>
          <p:cNvPr id="7" name="TextBox 6"/>
          <p:cNvSpPr txBox="1"/>
          <p:nvPr/>
        </p:nvSpPr>
        <p:spPr>
          <a:xfrm>
            <a:off x="628649" y="2114551"/>
            <a:ext cx="2951130" cy="2031325"/>
          </a:xfrm>
          <a:prstGeom prst="rect">
            <a:avLst/>
          </a:prstGeom>
          <a:noFill/>
        </p:spPr>
        <p:txBody>
          <a:bodyPr wrap="square" rtlCol="0">
            <a:spAutoFit/>
          </a:bodyPr>
          <a:lstStyle/>
          <a:p>
            <a:r>
              <a:rPr lang="en-US" sz="3000" b="1" dirty="0">
                <a:solidFill>
                  <a:srgbClr val="0070C0"/>
                </a:solidFill>
                <a:latin typeface="Calibri" panose="020F0502020204030204" pitchFamily="34" charset="0"/>
              </a:rPr>
              <a:t>2025</a:t>
            </a:r>
          </a:p>
          <a:p>
            <a:r>
              <a:rPr lang="en-US" sz="2400" dirty="0">
                <a:solidFill>
                  <a:schemeClr val="tx1">
                    <a:lumMod val="65000"/>
                    <a:lumOff val="35000"/>
                  </a:schemeClr>
                </a:solidFill>
                <a:latin typeface="Calibri" panose="020F0502020204030204" pitchFamily="34" charset="0"/>
              </a:rPr>
              <a:t>States with at least 18 percent of the population age 65 or older</a:t>
            </a:r>
          </a:p>
        </p:txBody>
      </p:sp>
    </p:spTree>
    <p:extLst>
      <p:ext uri="{BB962C8B-B14F-4D97-AF65-F5344CB8AC3E}">
        <p14:creationId xmlns:p14="http://schemas.microsoft.com/office/powerpoint/2010/main" val="262646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Aging Workers</a:t>
            </a:r>
            <a:endParaRPr lang="en-US" dirty="0"/>
          </a:p>
        </p:txBody>
      </p:sp>
      <p:sp>
        <p:nvSpPr>
          <p:cNvPr id="3" name="Content Placeholder 2"/>
          <p:cNvSpPr>
            <a:spLocks noGrp="1"/>
          </p:cNvSpPr>
          <p:nvPr>
            <p:ph idx="1"/>
          </p:nvPr>
        </p:nvSpPr>
        <p:spPr>
          <a:xfrm>
            <a:off x="628649" y="1614792"/>
            <a:ext cx="5295495" cy="3837082"/>
          </a:xfrm>
        </p:spPr>
        <p:txBody>
          <a:bodyPr>
            <a:normAutofit lnSpcReduction="10000"/>
          </a:bodyPr>
          <a:lstStyle/>
          <a:p>
            <a:r>
              <a:rPr lang="en-US" sz="3200" dirty="0"/>
              <a:t>By 2024, the labor force will be about 164 million people</a:t>
            </a:r>
          </a:p>
          <a:p>
            <a:pPr marL="0" indent="0">
              <a:buNone/>
            </a:pPr>
            <a:endParaRPr lang="en-US" sz="3200" dirty="0"/>
          </a:p>
          <a:p>
            <a:r>
              <a:rPr lang="en-US" sz="3200" dirty="0"/>
              <a:t>41 million people will be age 55 or older</a:t>
            </a:r>
          </a:p>
          <a:p>
            <a:pPr marL="0" indent="0">
              <a:buNone/>
            </a:pPr>
            <a:endParaRPr lang="en-US" sz="3200" dirty="0"/>
          </a:p>
          <a:p>
            <a:r>
              <a:rPr lang="en-US" sz="3200" dirty="0"/>
              <a:t>13 million people will be age 65 or older </a:t>
            </a:r>
            <a:endParaRPr lang="en-US" sz="3200" i="1" dirty="0"/>
          </a:p>
          <a:p>
            <a:pPr marL="0" indent="0">
              <a:buNone/>
            </a:pPr>
            <a:endParaRPr lang="en-US" sz="2400" dirty="0"/>
          </a:p>
          <a:p>
            <a:endParaRPr lang="en-US" sz="2400"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43542" t="1536" r="30202"/>
          <a:stretch/>
        </p:blipFill>
        <p:spPr>
          <a:xfrm>
            <a:off x="6400800" y="0"/>
            <a:ext cx="2743200" cy="685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2181469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Tidal Wave is Coming</a:t>
            </a:r>
            <a:endParaRPr lang="en-US" dirty="0"/>
          </a:p>
        </p:txBody>
      </p:sp>
      <p:sp>
        <p:nvSpPr>
          <p:cNvPr id="3" name="Content Placeholder 2"/>
          <p:cNvSpPr>
            <a:spLocks noGrp="1"/>
          </p:cNvSpPr>
          <p:nvPr>
            <p:ph idx="1"/>
          </p:nvPr>
        </p:nvSpPr>
        <p:spPr>
          <a:xfrm>
            <a:off x="628650" y="1595336"/>
            <a:ext cx="7886700" cy="4581627"/>
          </a:xfrm>
        </p:spPr>
        <p:txBody>
          <a:bodyPr>
            <a:normAutofit/>
          </a:bodyPr>
          <a:lstStyle/>
          <a:p>
            <a:pPr>
              <a:spcBef>
                <a:spcPts val="0"/>
              </a:spcBef>
              <a:spcAft>
                <a:spcPts val="900"/>
              </a:spcAft>
            </a:pPr>
            <a:r>
              <a:rPr lang="en-US" sz="2400" b="1" dirty="0"/>
              <a:t>10,000 Americans will turn 65 every day</a:t>
            </a:r>
          </a:p>
          <a:p>
            <a:pPr>
              <a:spcBef>
                <a:spcPts val="0"/>
              </a:spcBef>
              <a:spcAft>
                <a:spcPts val="900"/>
              </a:spcAft>
            </a:pPr>
            <a:r>
              <a:rPr lang="en-US" sz="2400" b="1" dirty="0"/>
              <a:t>Within the next decade, 40 percent of the U.S. labor force will be eligible for retirement</a:t>
            </a:r>
          </a:p>
          <a:p>
            <a:pPr>
              <a:spcBef>
                <a:spcPts val="0"/>
              </a:spcBef>
              <a:spcAft>
                <a:spcPts val="900"/>
              </a:spcAft>
            </a:pPr>
            <a:r>
              <a:rPr lang="en-US" sz="2400" dirty="0"/>
              <a:t>The total number of Americans older than 65 and eligible for Medicare will </a:t>
            </a:r>
            <a:r>
              <a:rPr lang="en-US" sz="2400" b="1" dirty="0"/>
              <a:t>double </a:t>
            </a:r>
            <a:r>
              <a:rPr lang="en-US" sz="2400" dirty="0"/>
              <a:t>to more than 70 million within this generation</a:t>
            </a:r>
          </a:p>
          <a:p>
            <a:pPr>
              <a:spcBef>
                <a:spcPts val="0"/>
              </a:spcBef>
              <a:spcAft>
                <a:spcPts val="900"/>
              </a:spcAft>
            </a:pPr>
            <a:r>
              <a:rPr lang="en-US" sz="2400" dirty="0"/>
              <a:t>The population </a:t>
            </a:r>
            <a:r>
              <a:rPr lang="en-US" sz="2400" b="1" dirty="0"/>
              <a:t>older than 85 will increase nearly five-fold</a:t>
            </a:r>
            <a:r>
              <a:rPr lang="en-US" sz="2400" dirty="0"/>
              <a:t>, to almost 19 million, by mid-century</a:t>
            </a:r>
          </a:p>
          <a:p>
            <a:endParaRPr lang="en-US" sz="2400" dirty="0"/>
          </a:p>
        </p:txBody>
      </p:sp>
    </p:spTree>
    <p:extLst>
      <p:ext uri="{BB962C8B-B14F-4D97-AF65-F5344CB8AC3E}">
        <p14:creationId xmlns:p14="http://schemas.microsoft.com/office/powerpoint/2010/main" val="147013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Tidal Wave is Coming</a:t>
            </a:r>
          </a:p>
        </p:txBody>
      </p:sp>
      <p:sp>
        <p:nvSpPr>
          <p:cNvPr id="3" name="Content Placeholder 2"/>
          <p:cNvSpPr>
            <a:spLocks noGrp="1"/>
          </p:cNvSpPr>
          <p:nvPr>
            <p:ph idx="1"/>
          </p:nvPr>
        </p:nvSpPr>
        <p:spPr>
          <a:xfrm>
            <a:off x="628650" y="1605064"/>
            <a:ext cx="7886700" cy="4571899"/>
          </a:xfrm>
        </p:spPr>
        <p:txBody>
          <a:bodyPr>
            <a:normAutofit/>
          </a:bodyPr>
          <a:lstStyle/>
          <a:p>
            <a:r>
              <a:rPr lang="en-US" sz="3200" dirty="0"/>
              <a:t>Fewer younger workers are coming into the labor force</a:t>
            </a:r>
          </a:p>
          <a:p>
            <a:r>
              <a:rPr lang="en-US" sz="3200" dirty="0"/>
              <a:t>Retirement age is changing to 70</a:t>
            </a:r>
          </a:p>
          <a:p>
            <a:r>
              <a:rPr lang="en-US" sz="3200" dirty="0"/>
              <a:t>As many as 75 percent of older adults expect to work after age 70</a:t>
            </a:r>
          </a:p>
          <a:p>
            <a:r>
              <a:rPr lang="en-US" sz="3200" dirty="0"/>
              <a:t>How will the pandemic change people’s perspective on retirement?</a:t>
            </a:r>
          </a:p>
        </p:txBody>
      </p:sp>
    </p:spTree>
    <p:extLst>
      <p:ext uri="{BB962C8B-B14F-4D97-AF65-F5344CB8AC3E}">
        <p14:creationId xmlns:p14="http://schemas.microsoft.com/office/powerpoint/2010/main" val="1426016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7461</TotalTime>
  <Words>1498</Words>
  <Application>Microsoft Office PowerPoint</Application>
  <PresentationFormat>On-screen Show (4:3)</PresentationFormat>
  <Paragraphs>333</Paragraphs>
  <Slides>50</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等线</vt:lpstr>
      <vt:lpstr>Wingdings</vt:lpstr>
      <vt:lpstr>Office Theme</vt:lpstr>
      <vt:lpstr>PowerPoint Presentation</vt:lpstr>
      <vt:lpstr>Introduction</vt:lpstr>
      <vt:lpstr>Objectives</vt:lpstr>
      <vt:lpstr>Objectives</vt:lpstr>
      <vt:lpstr>Changing Demographics</vt:lpstr>
      <vt:lpstr>Changing Demographics</vt:lpstr>
      <vt:lpstr>Aging Workers</vt:lpstr>
      <vt:lpstr>The Tidal Wave is Coming</vt:lpstr>
      <vt:lpstr>The Tidal Wave is Coming</vt:lpstr>
      <vt:lpstr>The Tidal Wave is Coming</vt:lpstr>
      <vt:lpstr>The Tidal Wave is Coming</vt:lpstr>
      <vt:lpstr>Objectives</vt:lpstr>
      <vt:lpstr>Retirement?</vt:lpstr>
      <vt:lpstr>Myths and Realities  #1</vt:lpstr>
      <vt:lpstr>Myths and Realities  #2</vt:lpstr>
      <vt:lpstr>Social Security</vt:lpstr>
      <vt:lpstr>Myths and Realities  #3</vt:lpstr>
      <vt:lpstr>Primary Reasons for Working</vt:lpstr>
      <vt:lpstr>Reality </vt:lpstr>
      <vt:lpstr>Reality </vt:lpstr>
      <vt:lpstr>A Black Hole? </vt:lpstr>
      <vt:lpstr>Objectives</vt:lpstr>
      <vt:lpstr>Effects of Aging</vt:lpstr>
      <vt:lpstr>Effects of Aging</vt:lpstr>
      <vt:lpstr>Effects of Aging</vt:lpstr>
      <vt:lpstr>Risks of Aging</vt:lpstr>
      <vt:lpstr>Aging Worker Injuries </vt:lpstr>
      <vt:lpstr>Aging Workers’ Healing </vt:lpstr>
      <vt:lpstr>Objectives</vt:lpstr>
      <vt:lpstr>Solutions</vt:lpstr>
      <vt:lpstr>Solutions</vt:lpstr>
      <vt:lpstr>Prevention</vt:lpstr>
      <vt:lpstr>Most Common WRI Age 50-70</vt:lpstr>
      <vt:lpstr>Most Costly WRI Age 50-70 </vt:lpstr>
      <vt:lpstr>Most Costly WRI </vt:lpstr>
      <vt:lpstr>Frequent Injuries</vt:lpstr>
      <vt:lpstr>Rotator Cuff Injuries</vt:lpstr>
      <vt:lpstr>Knee Pain</vt:lpstr>
      <vt:lpstr>Spinal Canal Stenosis</vt:lpstr>
      <vt:lpstr>DDD</vt:lpstr>
      <vt:lpstr>Normal Aging</vt:lpstr>
      <vt:lpstr>MRI: Asymptomatic pts</vt:lpstr>
      <vt:lpstr>MRI: Appropriate Use</vt:lpstr>
      <vt:lpstr>MRI: Inappropriate Use</vt:lpstr>
      <vt:lpstr>Objectives</vt:lpstr>
      <vt:lpstr>Management of Claims</vt:lpstr>
      <vt:lpstr>Management of Claims</vt:lpstr>
      <vt:lpstr>Management of Claims</vt:lpstr>
      <vt:lpstr>Communication</vt:lpstr>
      <vt:lpstr>Objectives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Howard</dc:creator>
  <cp:lastModifiedBy>Taquan Gilbert</cp:lastModifiedBy>
  <cp:revision>89</cp:revision>
  <dcterms:created xsi:type="dcterms:W3CDTF">2019-12-04T20:30:03Z</dcterms:created>
  <dcterms:modified xsi:type="dcterms:W3CDTF">2022-10-21T20:18:50Z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