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496" r:id="rId3"/>
    <p:sldId id="495" r:id="rId4"/>
    <p:sldId id="527" r:id="rId5"/>
    <p:sldId id="497" r:id="rId6"/>
    <p:sldId id="500" r:id="rId7"/>
    <p:sldId id="498" r:id="rId8"/>
    <p:sldId id="499" r:id="rId9"/>
    <p:sldId id="529" r:id="rId10"/>
    <p:sldId id="530" r:id="rId11"/>
    <p:sldId id="501" r:id="rId12"/>
    <p:sldId id="502" r:id="rId13"/>
    <p:sldId id="531" r:id="rId14"/>
    <p:sldId id="503" r:id="rId15"/>
    <p:sldId id="532" r:id="rId16"/>
    <p:sldId id="533" r:id="rId17"/>
    <p:sldId id="504" r:id="rId18"/>
    <p:sldId id="505" r:id="rId19"/>
    <p:sldId id="506" r:id="rId20"/>
    <p:sldId id="507" r:id="rId21"/>
    <p:sldId id="508" r:id="rId22"/>
    <p:sldId id="509" r:id="rId23"/>
    <p:sldId id="510" r:id="rId24"/>
    <p:sldId id="511" r:id="rId25"/>
    <p:sldId id="512" r:id="rId26"/>
    <p:sldId id="513" r:id="rId27"/>
    <p:sldId id="514" r:id="rId28"/>
    <p:sldId id="534" r:id="rId29"/>
    <p:sldId id="515" r:id="rId30"/>
    <p:sldId id="535" r:id="rId31"/>
    <p:sldId id="51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6"/>
    <p:restoredTop sz="65217" autoAdjust="0"/>
  </p:normalViewPr>
  <p:slideViewPr>
    <p:cSldViewPr snapToGrid="0" snapToObjects="1">
      <p:cViewPr varScale="1">
        <p:scale>
          <a:sx n="67" d="100"/>
          <a:sy n="67" d="100"/>
        </p:scale>
        <p:origin x="1296" y="48"/>
      </p:cViewPr>
      <p:guideLst/>
    </p:cSldViewPr>
  </p:slideViewPr>
  <p:notesTextViewPr>
    <p:cViewPr>
      <p:scale>
        <a:sx n="1" d="1"/>
        <a:sy n="1" d="1"/>
      </p:scale>
      <p:origin x="0" y="0"/>
    </p:cViewPr>
  </p:notesTextViewPr>
  <p:notesViewPr>
    <p:cSldViewPr snapToGrid="0" snapToObjects="1">
      <p:cViewPr varScale="1">
        <p:scale>
          <a:sx n="51" d="100"/>
          <a:sy n="51"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CE040-E9E6-42B6-A8F0-E4E97BBD9C11}" type="doc">
      <dgm:prSet loTypeId="urn:microsoft.com/office/officeart/2005/8/layout/radial1" loCatId="relationship" qsTypeId="urn:microsoft.com/office/officeart/2005/8/quickstyle/simple1" qsCatId="simple" csTypeId="urn:microsoft.com/office/officeart/2005/8/colors/accent1_2" csCatId="accent1" phldr="1"/>
      <dgm:spPr/>
    </dgm:pt>
    <dgm:pt modelId="{E33F1014-C89A-4A88-BF58-21650BE2CD85}">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Safe Work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Procedures</a:t>
          </a:r>
        </a:p>
      </dgm:t>
    </dgm:pt>
    <dgm:pt modelId="{2AC27A57-2FAE-41B7-95FC-D4D144F0E4B6}" type="parTrans" cxnId="{4C98D1E4-93C4-4F1D-996A-B7EDB30A7046}">
      <dgm:prSet/>
      <dgm:spPr/>
      <dgm:t>
        <a:bodyPr/>
        <a:lstStyle/>
        <a:p>
          <a:endParaRPr lang="en-US"/>
        </a:p>
      </dgm:t>
    </dgm:pt>
    <dgm:pt modelId="{574D6963-8250-4585-AA6F-063380EC10CE}" type="sibTrans" cxnId="{4C98D1E4-93C4-4F1D-996A-B7EDB30A7046}">
      <dgm:prSet/>
      <dgm:spPr/>
      <dgm:t>
        <a:bodyPr/>
        <a:lstStyle/>
        <a:p>
          <a:endParaRPr lang="en-US"/>
        </a:p>
      </dgm:t>
    </dgm:pt>
    <dgm:pt modelId="{DD626242-EEFD-4CAA-8DAC-D1D9BCB2E97F}">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People</a:t>
          </a:r>
        </a:p>
      </dgm:t>
    </dgm:pt>
    <dgm:pt modelId="{70058A98-7EBE-47C0-A2F3-9E7B87DABE43}" type="parTrans" cxnId="{B360B477-EFBE-4EB4-9A62-6CF93995E912}">
      <dgm:prSet/>
      <dgm:spPr/>
      <dgm:t>
        <a:bodyPr/>
        <a:lstStyle/>
        <a:p>
          <a:endParaRPr lang="en-US"/>
        </a:p>
      </dgm:t>
    </dgm:pt>
    <dgm:pt modelId="{8F7561A0-3DC2-4858-8800-57E252C0687F}" type="sibTrans" cxnId="{B360B477-EFBE-4EB4-9A62-6CF93995E912}">
      <dgm:prSet/>
      <dgm:spPr/>
      <dgm:t>
        <a:bodyPr/>
        <a:lstStyle/>
        <a:p>
          <a:endParaRPr lang="en-US"/>
        </a:p>
      </dgm:t>
    </dgm:pt>
    <dgm:pt modelId="{9C6A367F-B1B6-4934-8D11-0A4DDC4F6605}">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Equipment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&amp; tools</a:t>
          </a:r>
        </a:p>
      </dgm:t>
    </dgm:pt>
    <dgm:pt modelId="{222B4951-C5C6-4B8D-ADD0-03AFC36C8AF8}" type="parTrans" cxnId="{4D8DDC6B-2D05-44C7-93D7-FF363D7C70A3}">
      <dgm:prSet/>
      <dgm:spPr/>
      <dgm:t>
        <a:bodyPr/>
        <a:lstStyle/>
        <a:p>
          <a:endParaRPr lang="en-US"/>
        </a:p>
      </dgm:t>
    </dgm:pt>
    <dgm:pt modelId="{9149FC54-CABC-4B30-AEAA-262B4144103E}" type="sibTrans" cxnId="{4D8DDC6B-2D05-44C7-93D7-FF363D7C70A3}">
      <dgm:prSet/>
      <dgm:spPr/>
      <dgm:t>
        <a:bodyPr/>
        <a:lstStyle/>
        <a:p>
          <a:endParaRPr lang="en-US"/>
        </a:p>
      </dgm:t>
    </dgm:pt>
    <dgm:pt modelId="{24F20C96-9E21-405B-B4FF-C5EF4D9C68E6}">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Process</a:t>
          </a:r>
        </a:p>
      </dgm:t>
    </dgm:pt>
    <dgm:pt modelId="{1BF67233-46A2-496E-BD45-08A9D40AAE30}" type="parTrans" cxnId="{0B7F8FDF-50B1-41E9-AD06-B7F5692D4822}">
      <dgm:prSet/>
      <dgm:spPr/>
      <dgm:t>
        <a:bodyPr/>
        <a:lstStyle/>
        <a:p>
          <a:endParaRPr lang="en-US"/>
        </a:p>
      </dgm:t>
    </dgm:pt>
    <dgm:pt modelId="{1156F925-23BB-41D2-B4FC-0D2B4CB68BC1}" type="sibTrans" cxnId="{0B7F8FDF-50B1-41E9-AD06-B7F5692D4822}">
      <dgm:prSet/>
      <dgm:spPr/>
      <dgm:t>
        <a:bodyPr/>
        <a:lstStyle/>
        <a:p>
          <a:endParaRPr lang="en-US"/>
        </a:p>
      </dgm:t>
    </dgm:pt>
    <dgm:pt modelId="{1F300785-E773-439D-BE83-3844B684E1A2}">
      <dgm:prSet/>
      <dgm:spPr>
        <a:solidFill>
          <a:schemeClr val="tx2">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Environment</a:t>
          </a:r>
        </a:p>
      </dgm:t>
    </dgm:pt>
    <dgm:pt modelId="{B45D994B-B4E1-4275-A1FC-22E6182140A0}" type="parTrans" cxnId="{BB4AE4D5-F842-436B-A9FE-7834F7267E72}">
      <dgm:prSet/>
      <dgm:spPr/>
      <dgm:t>
        <a:bodyPr/>
        <a:lstStyle/>
        <a:p>
          <a:endParaRPr lang="en-US"/>
        </a:p>
      </dgm:t>
    </dgm:pt>
    <dgm:pt modelId="{1C136D95-1309-408A-8FDB-C4A34597DEFA}" type="sibTrans" cxnId="{BB4AE4D5-F842-436B-A9FE-7834F7267E72}">
      <dgm:prSet/>
      <dgm:spPr/>
      <dgm:t>
        <a:bodyPr/>
        <a:lstStyle/>
        <a:p>
          <a:endParaRPr lang="en-US"/>
        </a:p>
      </dgm:t>
    </dgm:pt>
    <dgm:pt modelId="{7CE875E4-B445-400C-8E3B-34CF70CBC78A}" type="pres">
      <dgm:prSet presAssocID="{706CE040-E9E6-42B6-A8F0-E4E97BBD9C11}" presName="cycle" presStyleCnt="0">
        <dgm:presLayoutVars>
          <dgm:chMax val="1"/>
          <dgm:dir/>
          <dgm:animLvl val="ctr"/>
          <dgm:resizeHandles val="exact"/>
        </dgm:presLayoutVars>
      </dgm:prSet>
      <dgm:spPr/>
    </dgm:pt>
    <dgm:pt modelId="{9B450A67-CC2F-4C29-B8A5-63472A5046F9}" type="pres">
      <dgm:prSet presAssocID="{E33F1014-C89A-4A88-BF58-21650BE2CD85}" presName="centerShape" presStyleLbl="node0" presStyleIdx="0" presStyleCnt="1" custLinFactNeighborX="-63953" custLinFactNeighborY="3962"/>
      <dgm:spPr/>
      <dgm:t>
        <a:bodyPr/>
        <a:lstStyle/>
        <a:p>
          <a:endParaRPr lang="en-US"/>
        </a:p>
      </dgm:t>
    </dgm:pt>
    <dgm:pt modelId="{69C2E38A-9099-47FE-A718-D5CE6DC75008}" type="pres">
      <dgm:prSet presAssocID="{70058A98-7EBE-47C0-A2F3-9E7B87DABE43}" presName="Name9" presStyleLbl="parChTrans1D2" presStyleIdx="0" presStyleCnt="4"/>
      <dgm:spPr/>
      <dgm:t>
        <a:bodyPr/>
        <a:lstStyle/>
        <a:p>
          <a:endParaRPr lang="en-US"/>
        </a:p>
      </dgm:t>
    </dgm:pt>
    <dgm:pt modelId="{72A9552E-A58C-4729-8C0E-5A5BC11DA5D0}" type="pres">
      <dgm:prSet presAssocID="{70058A98-7EBE-47C0-A2F3-9E7B87DABE43}" presName="connTx" presStyleLbl="parChTrans1D2" presStyleIdx="0" presStyleCnt="4"/>
      <dgm:spPr/>
      <dgm:t>
        <a:bodyPr/>
        <a:lstStyle/>
        <a:p>
          <a:endParaRPr lang="en-US"/>
        </a:p>
      </dgm:t>
    </dgm:pt>
    <dgm:pt modelId="{D4D14037-9D94-4F7C-9FE5-AFDCD563D04A}" type="pres">
      <dgm:prSet presAssocID="{DD626242-EEFD-4CAA-8DAC-D1D9BCB2E97F}" presName="node" presStyleLbl="node1" presStyleIdx="0" presStyleCnt="4" custRadScaleRad="154571" custRadScaleInc="-126768">
        <dgm:presLayoutVars>
          <dgm:bulletEnabled val="1"/>
        </dgm:presLayoutVars>
      </dgm:prSet>
      <dgm:spPr/>
      <dgm:t>
        <a:bodyPr/>
        <a:lstStyle/>
        <a:p>
          <a:endParaRPr lang="en-US"/>
        </a:p>
      </dgm:t>
    </dgm:pt>
    <dgm:pt modelId="{DD7C8182-E8E8-4369-AE21-375D4BA86DA4}" type="pres">
      <dgm:prSet presAssocID="{222B4951-C5C6-4B8D-ADD0-03AFC36C8AF8}" presName="Name9" presStyleLbl="parChTrans1D2" presStyleIdx="1" presStyleCnt="4"/>
      <dgm:spPr/>
      <dgm:t>
        <a:bodyPr/>
        <a:lstStyle/>
        <a:p>
          <a:endParaRPr lang="en-US"/>
        </a:p>
      </dgm:t>
    </dgm:pt>
    <dgm:pt modelId="{43CB09BE-7EB7-47A8-B176-7B6645480D79}" type="pres">
      <dgm:prSet presAssocID="{222B4951-C5C6-4B8D-ADD0-03AFC36C8AF8}" presName="connTx" presStyleLbl="parChTrans1D2" presStyleIdx="1" presStyleCnt="4"/>
      <dgm:spPr/>
      <dgm:t>
        <a:bodyPr/>
        <a:lstStyle/>
        <a:p>
          <a:endParaRPr lang="en-US"/>
        </a:p>
      </dgm:t>
    </dgm:pt>
    <dgm:pt modelId="{BC0E3A2C-E38C-48B2-A716-8310AF89A752}" type="pres">
      <dgm:prSet presAssocID="{9C6A367F-B1B6-4934-8D11-0A4DDC4F6605}" presName="node" presStyleLbl="node1" presStyleIdx="1" presStyleCnt="4" custRadScaleRad="34863" custRadScaleInc="369315">
        <dgm:presLayoutVars>
          <dgm:bulletEnabled val="1"/>
        </dgm:presLayoutVars>
      </dgm:prSet>
      <dgm:spPr/>
      <dgm:t>
        <a:bodyPr/>
        <a:lstStyle/>
        <a:p>
          <a:endParaRPr lang="en-US"/>
        </a:p>
      </dgm:t>
    </dgm:pt>
    <dgm:pt modelId="{D64A3005-D369-428F-9864-13B15BE90E22}" type="pres">
      <dgm:prSet presAssocID="{1BF67233-46A2-496E-BD45-08A9D40AAE30}" presName="Name9" presStyleLbl="parChTrans1D2" presStyleIdx="2" presStyleCnt="4"/>
      <dgm:spPr/>
      <dgm:t>
        <a:bodyPr/>
        <a:lstStyle/>
        <a:p>
          <a:endParaRPr lang="en-US"/>
        </a:p>
      </dgm:t>
    </dgm:pt>
    <dgm:pt modelId="{9FAC1134-7BF6-45E2-A0CE-853C1D13A9AD}" type="pres">
      <dgm:prSet presAssocID="{1BF67233-46A2-496E-BD45-08A9D40AAE30}" presName="connTx" presStyleLbl="parChTrans1D2" presStyleIdx="2" presStyleCnt="4"/>
      <dgm:spPr/>
      <dgm:t>
        <a:bodyPr/>
        <a:lstStyle/>
        <a:p>
          <a:endParaRPr lang="en-US"/>
        </a:p>
      </dgm:t>
    </dgm:pt>
    <dgm:pt modelId="{D32DE5FC-2A14-4DC1-9FE4-71FF060BE53A}" type="pres">
      <dgm:prSet presAssocID="{24F20C96-9E21-405B-B4FF-C5EF4D9C68E6}" presName="node" presStyleLbl="node1" presStyleIdx="2" presStyleCnt="4" custRadScaleRad="159436" custRadScaleInc="116589">
        <dgm:presLayoutVars>
          <dgm:bulletEnabled val="1"/>
        </dgm:presLayoutVars>
      </dgm:prSet>
      <dgm:spPr/>
      <dgm:t>
        <a:bodyPr/>
        <a:lstStyle/>
        <a:p>
          <a:endParaRPr lang="en-US"/>
        </a:p>
      </dgm:t>
    </dgm:pt>
    <dgm:pt modelId="{2C4F5D89-CC3D-4040-A8F8-3863485DB846}" type="pres">
      <dgm:prSet presAssocID="{B45D994B-B4E1-4275-A1FC-22E6182140A0}" presName="Name9" presStyleLbl="parChTrans1D2" presStyleIdx="3" presStyleCnt="4"/>
      <dgm:spPr/>
      <dgm:t>
        <a:bodyPr/>
        <a:lstStyle/>
        <a:p>
          <a:endParaRPr lang="en-US"/>
        </a:p>
      </dgm:t>
    </dgm:pt>
    <dgm:pt modelId="{F4D8B380-91DC-468C-9AC6-4E37230641E7}" type="pres">
      <dgm:prSet presAssocID="{B45D994B-B4E1-4275-A1FC-22E6182140A0}" presName="connTx" presStyleLbl="parChTrans1D2" presStyleIdx="3" presStyleCnt="4"/>
      <dgm:spPr/>
      <dgm:t>
        <a:bodyPr/>
        <a:lstStyle/>
        <a:p>
          <a:endParaRPr lang="en-US"/>
        </a:p>
      </dgm:t>
    </dgm:pt>
    <dgm:pt modelId="{C65F8BDF-724B-4BC7-A93C-9F5D5F3410A3}" type="pres">
      <dgm:prSet presAssocID="{1F300785-E773-439D-BE83-3844B684E1A2}" presName="node" presStyleLbl="node1" presStyleIdx="3" presStyleCnt="4" custRadScaleRad="221237" custRadScaleInc="-3052">
        <dgm:presLayoutVars>
          <dgm:bulletEnabled val="1"/>
        </dgm:presLayoutVars>
      </dgm:prSet>
      <dgm:spPr/>
      <dgm:t>
        <a:bodyPr/>
        <a:lstStyle/>
        <a:p>
          <a:endParaRPr lang="en-US"/>
        </a:p>
      </dgm:t>
    </dgm:pt>
  </dgm:ptLst>
  <dgm:cxnLst>
    <dgm:cxn modelId="{B360B477-EFBE-4EB4-9A62-6CF93995E912}" srcId="{E33F1014-C89A-4A88-BF58-21650BE2CD85}" destId="{DD626242-EEFD-4CAA-8DAC-D1D9BCB2E97F}" srcOrd="0" destOrd="0" parTransId="{70058A98-7EBE-47C0-A2F3-9E7B87DABE43}" sibTransId="{8F7561A0-3DC2-4858-8800-57E252C0687F}"/>
    <dgm:cxn modelId="{4D8DDC6B-2D05-44C7-93D7-FF363D7C70A3}" srcId="{E33F1014-C89A-4A88-BF58-21650BE2CD85}" destId="{9C6A367F-B1B6-4934-8D11-0A4DDC4F6605}" srcOrd="1" destOrd="0" parTransId="{222B4951-C5C6-4B8D-ADD0-03AFC36C8AF8}" sibTransId="{9149FC54-CABC-4B30-AEAA-262B4144103E}"/>
    <dgm:cxn modelId="{111B8BB6-77BE-4FC8-BAB1-7830E69C7767}" type="presOf" srcId="{706CE040-E9E6-42B6-A8F0-E4E97BBD9C11}" destId="{7CE875E4-B445-400C-8E3B-34CF70CBC78A}" srcOrd="0" destOrd="0" presId="urn:microsoft.com/office/officeart/2005/8/layout/radial1"/>
    <dgm:cxn modelId="{BF3148C3-F3A4-40A8-B32F-0C4667637A39}" type="presOf" srcId="{9C6A367F-B1B6-4934-8D11-0A4DDC4F6605}" destId="{BC0E3A2C-E38C-48B2-A716-8310AF89A752}" srcOrd="0" destOrd="0" presId="urn:microsoft.com/office/officeart/2005/8/layout/radial1"/>
    <dgm:cxn modelId="{0B7F8FDF-50B1-41E9-AD06-B7F5692D4822}" srcId="{E33F1014-C89A-4A88-BF58-21650BE2CD85}" destId="{24F20C96-9E21-405B-B4FF-C5EF4D9C68E6}" srcOrd="2" destOrd="0" parTransId="{1BF67233-46A2-496E-BD45-08A9D40AAE30}" sibTransId="{1156F925-23BB-41D2-B4FC-0D2B4CB68BC1}"/>
    <dgm:cxn modelId="{A603EC7C-677B-4D6A-94F9-A64F897FFD73}" type="presOf" srcId="{70058A98-7EBE-47C0-A2F3-9E7B87DABE43}" destId="{72A9552E-A58C-4729-8C0E-5A5BC11DA5D0}" srcOrd="1" destOrd="0" presId="urn:microsoft.com/office/officeart/2005/8/layout/radial1"/>
    <dgm:cxn modelId="{BB4AE4D5-F842-436B-A9FE-7834F7267E72}" srcId="{E33F1014-C89A-4A88-BF58-21650BE2CD85}" destId="{1F300785-E773-439D-BE83-3844B684E1A2}" srcOrd="3" destOrd="0" parTransId="{B45D994B-B4E1-4275-A1FC-22E6182140A0}" sibTransId="{1C136D95-1309-408A-8FDB-C4A34597DEFA}"/>
    <dgm:cxn modelId="{E3C32C9E-2C1A-4A8A-A0B3-6B94088B69DC}" type="presOf" srcId="{222B4951-C5C6-4B8D-ADD0-03AFC36C8AF8}" destId="{DD7C8182-E8E8-4369-AE21-375D4BA86DA4}" srcOrd="0" destOrd="0" presId="urn:microsoft.com/office/officeart/2005/8/layout/radial1"/>
    <dgm:cxn modelId="{0F9D49B2-092A-424F-906E-747559E7CF4A}" type="presOf" srcId="{24F20C96-9E21-405B-B4FF-C5EF4D9C68E6}" destId="{D32DE5FC-2A14-4DC1-9FE4-71FF060BE53A}" srcOrd="0" destOrd="0" presId="urn:microsoft.com/office/officeart/2005/8/layout/radial1"/>
    <dgm:cxn modelId="{95BD03FB-B1E3-4255-AA0B-70EB9580D117}" type="presOf" srcId="{E33F1014-C89A-4A88-BF58-21650BE2CD85}" destId="{9B450A67-CC2F-4C29-B8A5-63472A5046F9}" srcOrd="0" destOrd="0" presId="urn:microsoft.com/office/officeart/2005/8/layout/radial1"/>
    <dgm:cxn modelId="{4C98D1E4-93C4-4F1D-996A-B7EDB30A7046}" srcId="{706CE040-E9E6-42B6-A8F0-E4E97BBD9C11}" destId="{E33F1014-C89A-4A88-BF58-21650BE2CD85}" srcOrd="0" destOrd="0" parTransId="{2AC27A57-2FAE-41B7-95FC-D4D144F0E4B6}" sibTransId="{574D6963-8250-4585-AA6F-063380EC10CE}"/>
    <dgm:cxn modelId="{CAA8184A-2ACB-4EF6-82D2-450831F2A85E}" type="presOf" srcId="{B45D994B-B4E1-4275-A1FC-22E6182140A0}" destId="{2C4F5D89-CC3D-4040-A8F8-3863485DB846}" srcOrd="0" destOrd="0" presId="urn:microsoft.com/office/officeart/2005/8/layout/radial1"/>
    <dgm:cxn modelId="{31AD88D9-1650-4CDF-B94A-7042A83A1E74}" type="presOf" srcId="{1BF67233-46A2-496E-BD45-08A9D40AAE30}" destId="{D64A3005-D369-428F-9864-13B15BE90E22}" srcOrd="0" destOrd="0" presId="urn:microsoft.com/office/officeart/2005/8/layout/radial1"/>
    <dgm:cxn modelId="{D1EEA405-0DB4-4EAE-96FB-64E93C6BB134}" type="presOf" srcId="{222B4951-C5C6-4B8D-ADD0-03AFC36C8AF8}" destId="{43CB09BE-7EB7-47A8-B176-7B6645480D79}" srcOrd="1" destOrd="0" presId="urn:microsoft.com/office/officeart/2005/8/layout/radial1"/>
    <dgm:cxn modelId="{539E0D5A-E0A2-4A1F-9B90-4ABD3D344803}" type="presOf" srcId="{70058A98-7EBE-47C0-A2F3-9E7B87DABE43}" destId="{69C2E38A-9099-47FE-A718-D5CE6DC75008}" srcOrd="0" destOrd="0" presId="urn:microsoft.com/office/officeart/2005/8/layout/radial1"/>
    <dgm:cxn modelId="{9A43A553-C4F5-4F55-9DC2-F0CD24B63D3E}" type="presOf" srcId="{1F300785-E773-439D-BE83-3844B684E1A2}" destId="{C65F8BDF-724B-4BC7-A93C-9F5D5F3410A3}" srcOrd="0" destOrd="0" presId="urn:microsoft.com/office/officeart/2005/8/layout/radial1"/>
    <dgm:cxn modelId="{0B4060BE-E5B6-4E20-9EE1-8B35F07073D0}" type="presOf" srcId="{1BF67233-46A2-496E-BD45-08A9D40AAE30}" destId="{9FAC1134-7BF6-45E2-A0CE-853C1D13A9AD}" srcOrd="1" destOrd="0" presId="urn:microsoft.com/office/officeart/2005/8/layout/radial1"/>
    <dgm:cxn modelId="{F6F4812B-A428-4B9F-AD87-F4EA15169178}" type="presOf" srcId="{B45D994B-B4E1-4275-A1FC-22E6182140A0}" destId="{F4D8B380-91DC-468C-9AC6-4E37230641E7}" srcOrd="1" destOrd="0" presId="urn:microsoft.com/office/officeart/2005/8/layout/radial1"/>
    <dgm:cxn modelId="{8EA8638F-25FD-4F05-B4BC-231025DD7EDC}" type="presOf" srcId="{DD626242-EEFD-4CAA-8DAC-D1D9BCB2E97F}" destId="{D4D14037-9D94-4F7C-9FE5-AFDCD563D04A}" srcOrd="0" destOrd="0" presId="urn:microsoft.com/office/officeart/2005/8/layout/radial1"/>
    <dgm:cxn modelId="{2FD948A8-4771-4435-A09F-04C924371C9C}" type="presParOf" srcId="{7CE875E4-B445-400C-8E3B-34CF70CBC78A}" destId="{9B450A67-CC2F-4C29-B8A5-63472A5046F9}" srcOrd="0" destOrd="0" presId="urn:microsoft.com/office/officeart/2005/8/layout/radial1"/>
    <dgm:cxn modelId="{398291EF-B9F3-407A-A87E-E62105466DB4}" type="presParOf" srcId="{7CE875E4-B445-400C-8E3B-34CF70CBC78A}" destId="{69C2E38A-9099-47FE-A718-D5CE6DC75008}" srcOrd="1" destOrd="0" presId="urn:microsoft.com/office/officeart/2005/8/layout/radial1"/>
    <dgm:cxn modelId="{E078A8FF-0BAC-4438-B982-3B584D16EB12}" type="presParOf" srcId="{69C2E38A-9099-47FE-A718-D5CE6DC75008}" destId="{72A9552E-A58C-4729-8C0E-5A5BC11DA5D0}" srcOrd="0" destOrd="0" presId="urn:microsoft.com/office/officeart/2005/8/layout/radial1"/>
    <dgm:cxn modelId="{B8AC00D1-2CF8-41F4-9FC8-F168237E1698}" type="presParOf" srcId="{7CE875E4-B445-400C-8E3B-34CF70CBC78A}" destId="{D4D14037-9D94-4F7C-9FE5-AFDCD563D04A}" srcOrd="2" destOrd="0" presId="urn:microsoft.com/office/officeart/2005/8/layout/radial1"/>
    <dgm:cxn modelId="{6E0C92E8-A9D1-4828-93AD-8B3E468C4D7A}" type="presParOf" srcId="{7CE875E4-B445-400C-8E3B-34CF70CBC78A}" destId="{DD7C8182-E8E8-4369-AE21-375D4BA86DA4}" srcOrd="3" destOrd="0" presId="urn:microsoft.com/office/officeart/2005/8/layout/radial1"/>
    <dgm:cxn modelId="{62CEC4A0-BCAE-4E91-8A46-5B88CC276B1B}" type="presParOf" srcId="{DD7C8182-E8E8-4369-AE21-375D4BA86DA4}" destId="{43CB09BE-7EB7-47A8-B176-7B6645480D79}" srcOrd="0" destOrd="0" presId="urn:microsoft.com/office/officeart/2005/8/layout/radial1"/>
    <dgm:cxn modelId="{94AC7525-E14E-4A1F-882B-E671E10F065C}" type="presParOf" srcId="{7CE875E4-B445-400C-8E3B-34CF70CBC78A}" destId="{BC0E3A2C-E38C-48B2-A716-8310AF89A752}" srcOrd="4" destOrd="0" presId="urn:microsoft.com/office/officeart/2005/8/layout/radial1"/>
    <dgm:cxn modelId="{7DF5D9B3-CFE6-4A3D-83AE-84131EC352E6}" type="presParOf" srcId="{7CE875E4-B445-400C-8E3B-34CF70CBC78A}" destId="{D64A3005-D369-428F-9864-13B15BE90E22}" srcOrd="5" destOrd="0" presId="urn:microsoft.com/office/officeart/2005/8/layout/radial1"/>
    <dgm:cxn modelId="{E0729173-7673-44A5-A1A5-CA439C4E1CFE}" type="presParOf" srcId="{D64A3005-D369-428F-9864-13B15BE90E22}" destId="{9FAC1134-7BF6-45E2-A0CE-853C1D13A9AD}" srcOrd="0" destOrd="0" presId="urn:microsoft.com/office/officeart/2005/8/layout/radial1"/>
    <dgm:cxn modelId="{2183209F-A2B8-4F48-BB01-6A14AB3762AB}" type="presParOf" srcId="{7CE875E4-B445-400C-8E3B-34CF70CBC78A}" destId="{D32DE5FC-2A14-4DC1-9FE4-71FF060BE53A}" srcOrd="6" destOrd="0" presId="urn:microsoft.com/office/officeart/2005/8/layout/radial1"/>
    <dgm:cxn modelId="{998D4EF8-84BB-46D4-AE71-A1966CCE13F6}" type="presParOf" srcId="{7CE875E4-B445-400C-8E3B-34CF70CBC78A}" destId="{2C4F5D89-CC3D-4040-A8F8-3863485DB846}" srcOrd="7" destOrd="0" presId="urn:microsoft.com/office/officeart/2005/8/layout/radial1"/>
    <dgm:cxn modelId="{F0187F18-877B-4588-A889-FA94C4ADA53C}" type="presParOf" srcId="{2C4F5D89-CC3D-4040-A8F8-3863485DB846}" destId="{F4D8B380-91DC-468C-9AC6-4E37230641E7}" srcOrd="0" destOrd="0" presId="urn:microsoft.com/office/officeart/2005/8/layout/radial1"/>
    <dgm:cxn modelId="{CCAFF3A9-18F7-43B6-97BC-6648DA097D27}" type="presParOf" srcId="{7CE875E4-B445-400C-8E3B-34CF70CBC78A}" destId="{C65F8BDF-724B-4BC7-A93C-9F5D5F3410A3}"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50A67-CC2F-4C29-B8A5-63472A5046F9}">
      <dsp:nvSpPr>
        <dsp:cNvPr id="0" name=""/>
        <dsp:cNvSpPr/>
      </dsp:nvSpPr>
      <dsp:spPr>
        <a:xfrm>
          <a:off x="1468212" y="1716360"/>
          <a:ext cx="1209646" cy="1209646"/>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panose="020B0604020202020204" pitchFamily="34" charset="0"/>
            </a:rPr>
            <a:t>Safe Work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kern="1200" cap="none" normalizeH="0" baseline="0" dirty="0">
              <a:ln>
                <a:noFill/>
              </a:ln>
              <a:solidFill>
                <a:schemeClr val="tx1"/>
              </a:solidFill>
              <a:effectLst/>
              <a:latin typeface="Arial" panose="020B0604020202020204" pitchFamily="34" charset="0"/>
            </a:rPr>
            <a:t>Procedures</a:t>
          </a:r>
        </a:p>
      </dsp:txBody>
      <dsp:txXfrm>
        <a:off x="1645361" y="1893509"/>
        <a:ext cx="855348" cy="855348"/>
      </dsp:txXfrm>
    </dsp:sp>
    <dsp:sp modelId="{69C2E38A-9099-47FE-A718-D5CE6DC75008}">
      <dsp:nvSpPr>
        <dsp:cNvPr id="0" name=""/>
        <dsp:cNvSpPr/>
      </dsp:nvSpPr>
      <dsp:spPr>
        <a:xfrm rot="16132936">
          <a:off x="1939415" y="1583687"/>
          <a:ext cx="238981" cy="26640"/>
        </a:xfrm>
        <a:custGeom>
          <a:avLst/>
          <a:gdLst/>
          <a:ahLst/>
          <a:cxnLst/>
          <a:rect l="0" t="0" r="0" b="0"/>
          <a:pathLst>
            <a:path>
              <a:moveTo>
                <a:pt x="0" y="13320"/>
              </a:moveTo>
              <a:lnTo>
                <a:pt x="238981" y="13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52932" y="1591033"/>
        <a:ext cx="11949" cy="11949"/>
      </dsp:txXfrm>
    </dsp:sp>
    <dsp:sp modelId="{D4D14037-9D94-4F7C-9FE5-AFDCD563D04A}">
      <dsp:nvSpPr>
        <dsp:cNvPr id="0" name=""/>
        <dsp:cNvSpPr/>
      </dsp:nvSpPr>
      <dsp:spPr>
        <a:xfrm>
          <a:off x="1439954" y="268008"/>
          <a:ext cx="1209646" cy="1209646"/>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a:ln>
                <a:noFill/>
              </a:ln>
              <a:solidFill>
                <a:schemeClr val="tx1"/>
              </a:solidFill>
              <a:effectLst/>
              <a:latin typeface="Arial" panose="020B0604020202020204" pitchFamily="34" charset="0"/>
            </a:rPr>
            <a:t>People</a:t>
          </a:r>
        </a:p>
      </dsp:txBody>
      <dsp:txXfrm>
        <a:off x="1617103" y="445157"/>
        <a:ext cx="855348" cy="855348"/>
      </dsp:txXfrm>
    </dsp:sp>
    <dsp:sp modelId="{DD7C8182-E8E8-4369-AE21-375D4BA86DA4}">
      <dsp:nvSpPr>
        <dsp:cNvPr id="0" name=""/>
        <dsp:cNvSpPr/>
      </dsp:nvSpPr>
      <dsp:spPr>
        <a:xfrm rot="14506">
          <a:off x="2677852" y="2310987"/>
          <a:ext cx="270900" cy="26640"/>
        </a:xfrm>
        <a:custGeom>
          <a:avLst/>
          <a:gdLst/>
          <a:ahLst/>
          <a:cxnLst/>
          <a:rect l="0" t="0" r="0" b="0"/>
          <a:pathLst>
            <a:path>
              <a:moveTo>
                <a:pt x="0" y="13320"/>
              </a:moveTo>
              <a:lnTo>
                <a:pt x="270900" y="13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6530" y="2317535"/>
        <a:ext cx="13545" cy="13545"/>
      </dsp:txXfrm>
    </dsp:sp>
    <dsp:sp modelId="{BC0E3A2C-E38C-48B2-A716-8310AF89A752}">
      <dsp:nvSpPr>
        <dsp:cNvPr id="0" name=""/>
        <dsp:cNvSpPr/>
      </dsp:nvSpPr>
      <dsp:spPr>
        <a:xfrm>
          <a:off x="2948746" y="1722607"/>
          <a:ext cx="1209646" cy="1209646"/>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a:ln>
                <a:noFill/>
              </a:ln>
              <a:solidFill>
                <a:schemeClr val="tx1"/>
              </a:solidFill>
              <a:effectLst/>
              <a:latin typeface="Arial" panose="020B0604020202020204" pitchFamily="34" charset="0"/>
            </a:rPr>
            <a:t>Equipment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a:ln>
                <a:noFill/>
              </a:ln>
              <a:solidFill>
                <a:schemeClr val="tx1"/>
              </a:solidFill>
              <a:effectLst/>
              <a:latin typeface="Arial" panose="020B0604020202020204" pitchFamily="34" charset="0"/>
            </a:rPr>
            <a:t>&amp; tools</a:t>
          </a:r>
        </a:p>
      </dsp:txBody>
      <dsp:txXfrm>
        <a:off x="3125895" y="1899756"/>
        <a:ext cx="855348" cy="855348"/>
      </dsp:txXfrm>
    </dsp:sp>
    <dsp:sp modelId="{D64A3005-D369-428F-9864-13B15BE90E22}">
      <dsp:nvSpPr>
        <dsp:cNvPr id="0" name=""/>
        <dsp:cNvSpPr/>
      </dsp:nvSpPr>
      <dsp:spPr>
        <a:xfrm rot="5343122">
          <a:off x="1987201" y="3010043"/>
          <a:ext cx="194905" cy="26640"/>
        </a:xfrm>
        <a:custGeom>
          <a:avLst/>
          <a:gdLst/>
          <a:ahLst/>
          <a:cxnLst/>
          <a:rect l="0" t="0" r="0" b="0"/>
          <a:pathLst>
            <a:path>
              <a:moveTo>
                <a:pt x="0" y="13320"/>
              </a:moveTo>
              <a:lnTo>
                <a:pt x="194905" y="13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9781" y="3018491"/>
        <a:ext cx="9745" cy="9745"/>
      </dsp:txXfrm>
    </dsp:sp>
    <dsp:sp modelId="{D32DE5FC-2A14-4DC1-9FE4-71FF060BE53A}">
      <dsp:nvSpPr>
        <dsp:cNvPr id="0" name=""/>
        <dsp:cNvSpPr/>
      </dsp:nvSpPr>
      <dsp:spPr>
        <a:xfrm>
          <a:off x="1491449" y="3120720"/>
          <a:ext cx="1209646" cy="1209646"/>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a:ln>
                <a:noFill/>
              </a:ln>
              <a:solidFill>
                <a:schemeClr val="tx1"/>
              </a:solidFill>
              <a:effectLst/>
              <a:latin typeface="Arial" panose="020B0604020202020204" pitchFamily="34" charset="0"/>
            </a:rPr>
            <a:t>Process</a:t>
          </a:r>
        </a:p>
      </dsp:txBody>
      <dsp:txXfrm>
        <a:off x="1668598" y="3297869"/>
        <a:ext cx="855348" cy="855348"/>
      </dsp:txXfrm>
    </dsp:sp>
    <dsp:sp modelId="{2C4F5D89-CC3D-4040-A8F8-3863485DB846}">
      <dsp:nvSpPr>
        <dsp:cNvPr id="0" name=""/>
        <dsp:cNvSpPr/>
      </dsp:nvSpPr>
      <dsp:spPr>
        <a:xfrm rot="10896596">
          <a:off x="1209362" y="2287230"/>
          <a:ext cx="259139" cy="26640"/>
        </a:xfrm>
        <a:custGeom>
          <a:avLst/>
          <a:gdLst/>
          <a:ahLst/>
          <a:cxnLst/>
          <a:rect l="0" t="0" r="0" b="0"/>
          <a:pathLst>
            <a:path>
              <a:moveTo>
                <a:pt x="0" y="13320"/>
              </a:moveTo>
              <a:lnTo>
                <a:pt x="259139" y="133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32453" y="2294072"/>
        <a:ext cx="12956" cy="12956"/>
      </dsp:txXfrm>
    </dsp:sp>
    <dsp:sp modelId="{C65F8BDF-724B-4BC7-A93C-9F5D5F3410A3}">
      <dsp:nvSpPr>
        <dsp:cNvPr id="0" name=""/>
        <dsp:cNvSpPr/>
      </dsp:nvSpPr>
      <dsp:spPr>
        <a:xfrm>
          <a:off x="5" y="1675094"/>
          <a:ext cx="1209646" cy="1209646"/>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a:ln>
                <a:noFill/>
              </a:ln>
              <a:solidFill>
                <a:schemeClr val="tx1"/>
              </a:solidFill>
              <a:effectLst/>
              <a:latin typeface="Arial" panose="020B0604020202020204" pitchFamily="34" charset="0"/>
            </a:rPr>
            <a:t>Environment</a:t>
          </a:r>
        </a:p>
      </dsp:txBody>
      <dsp:txXfrm>
        <a:off x="177154" y="1852243"/>
        <a:ext cx="855348" cy="85534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517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0DC8A-1C7C-44FD-BB76-F5AB9D372D8A}" type="datetimeFigureOut">
              <a:rPr lang="en-US" smtClean="0"/>
              <a:t>10/21/2022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B1409-AD98-4C86-A485-487C61315E4C}" type="slidenum">
              <a:rPr lang="en-US" smtClean="0"/>
              <a:t>‹#›</a:t>
            </a:fld>
            <a:endParaRPr lang="en-US"/>
          </a:p>
        </p:txBody>
      </p:sp>
    </p:spTree>
    <p:extLst>
      <p:ext uri="{BB962C8B-B14F-4D97-AF65-F5344CB8AC3E}">
        <p14:creationId xmlns:p14="http://schemas.microsoft.com/office/powerpoint/2010/main" val="405543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78004F4F-5EE2-4582-961D-A3651FB220A4}" type="slidenum">
              <a:rPr lang="en-US" smtClean="0"/>
              <a:t>1</a:t>
            </a:fld>
            <a:endParaRPr lang="en-US"/>
          </a:p>
        </p:txBody>
      </p:sp>
    </p:spTree>
    <p:extLst>
      <p:ext uri="{BB962C8B-B14F-4D97-AF65-F5344CB8AC3E}">
        <p14:creationId xmlns:p14="http://schemas.microsoft.com/office/powerpoint/2010/main" val="1963529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oleObject" Target="../embeddings/oleObject1.bin"/><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57C2B7A-2B97-8945-8C7E-F8A8D1F03D54}"/>
              </a:ext>
            </a:extLst>
          </p:cNvPr>
          <p:cNvSpPr>
            <a:spLocks noGrp="1"/>
          </p:cNvSpPr>
          <p:nvPr>
            <p:ph type="ctrTitle"/>
          </p:nvPr>
        </p:nvSpPr>
        <p:spPr>
          <a:xfrm>
            <a:off x="685800" y="1569836"/>
            <a:ext cx="7772400" cy="4708416"/>
          </a:xfrm>
        </p:spPr>
        <p:txBody>
          <a:bodyPr/>
          <a:lstStyle/>
          <a:p>
            <a:pPr algn="ctr"/>
            <a:r>
              <a:rPr lang="en-US" sz="6000" dirty="0">
                <a:solidFill>
                  <a:schemeClr val="tx1"/>
                </a:solidFill>
                <a:latin typeface="Calibri Light" panose="020F0302020204030204" pitchFamily="34" charset="0"/>
                <a:cs typeface="Calibri Light" panose="020F0302020204030204" pitchFamily="34" charset="0"/>
              </a:rPr>
              <a:t>Safety Management</a:t>
            </a:r>
            <a:br>
              <a:rPr lang="en-US" sz="60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How Mature is your Safety Program?</a:t>
            </a:r>
            <a:br>
              <a:rPr lang="en-US" sz="36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
            </a:r>
            <a:br>
              <a:rPr lang="en-US" sz="36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
            </a:r>
            <a:br>
              <a:rPr lang="en-US" sz="36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
            </a:r>
            <a:br>
              <a:rPr lang="en-US" sz="36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Tiffany Allen, ARM-P, PS-MESH</a:t>
            </a:r>
            <a:br>
              <a:rPr lang="en-US" sz="3600" dirty="0">
                <a:solidFill>
                  <a:schemeClr val="tx1"/>
                </a:solidFill>
                <a:latin typeface="Calibri Light" panose="020F0302020204030204" pitchFamily="34" charset="0"/>
                <a:cs typeface="Calibri Light" panose="020F0302020204030204" pitchFamily="34" charset="0"/>
              </a:rPr>
            </a:br>
            <a:r>
              <a:rPr lang="en-US" sz="3600" dirty="0">
                <a:solidFill>
                  <a:schemeClr val="tx1"/>
                </a:solidFill>
                <a:latin typeface="Calibri Light" panose="020F0302020204030204" pitchFamily="34" charset="0"/>
                <a:cs typeface="Calibri Light" panose="020F0302020204030204" pitchFamily="34" charset="0"/>
              </a:rPr>
              <a:t>Travelers Insurance</a:t>
            </a:r>
            <a:endParaRPr lang="en-US" sz="6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174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Management Vision, Values &amp; Commitment</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925486" y="1705801"/>
            <a:ext cx="7293023" cy="3683358"/>
          </a:xfrm>
        </p:spPr>
        <p:txBody>
          <a:bodyPr anchor="ctr">
            <a:normAutofit/>
          </a:bodyPr>
          <a:lstStyle/>
          <a:p>
            <a:pPr marL="0" indent="0">
              <a:spcBef>
                <a:spcPts val="375"/>
              </a:spcBef>
              <a:spcAft>
                <a:spcPts val="600"/>
              </a:spcAft>
              <a:buNone/>
            </a:pPr>
            <a:r>
              <a:rPr lang="en-US" altLang="en-US" sz="1600" b="1" dirty="0">
                <a:solidFill>
                  <a:srgbClr val="000000"/>
                </a:solidFill>
                <a:latin typeface="Arial" panose="020B0604020202020204" pitchFamily="34" charset="0"/>
                <a:cs typeface="Arial" panose="020B0604020202020204" pitchFamily="34" charset="0"/>
              </a:rPr>
              <a:t>Commitment</a:t>
            </a:r>
          </a:p>
          <a:p>
            <a:pPr marL="742950" lvl="2">
              <a:spcAft>
                <a:spcPts val="600"/>
              </a:spcAft>
            </a:pPr>
            <a:r>
              <a:rPr lang="en-US" altLang="en-US" sz="1600" dirty="0">
                <a:solidFill>
                  <a:srgbClr val="000000"/>
                </a:solidFill>
                <a:latin typeface="Arial" panose="020B0604020202020204" pitchFamily="34" charset="0"/>
                <a:cs typeface="Arial" panose="020B0604020202020204" pitchFamily="34" charset="0"/>
              </a:rPr>
              <a:t>Safety leadership</a:t>
            </a:r>
          </a:p>
          <a:p>
            <a:pPr marL="742950" lvl="2">
              <a:spcAft>
                <a:spcPts val="600"/>
              </a:spcAft>
            </a:pPr>
            <a:r>
              <a:rPr lang="en-US" altLang="en-US" sz="1600" dirty="0">
                <a:solidFill>
                  <a:srgbClr val="000000"/>
                </a:solidFill>
                <a:latin typeface="Arial" panose="020B0604020202020204" pitchFamily="34" charset="0"/>
                <a:cs typeface="Arial" panose="020B0604020202020204" pitchFamily="34" charset="0"/>
              </a:rPr>
              <a:t>Demonstrated commitment</a:t>
            </a:r>
          </a:p>
          <a:p>
            <a:pPr marL="1085850" lvl="3">
              <a:spcAft>
                <a:spcPts val="600"/>
              </a:spcAft>
            </a:pPr>
            <a:r>
              <a:rPr lang="en-US" altLang="en-US" sz="1600" dirty="0">
                <a:solidFill>
                  <a:srgbClr val="000000"/>
                </a:solidFill>
                <a:latin typeface="Arial" panose="020B0604020202020204" pitchFamily="34" charset="0"/>
                <a:cs typeface="Arial" panose="020B0604020202020204" pitchFamily="34" charset="0"/>
              </a:rPr>
              <a:t>Management’s actions must support the words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18884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Organization for Safety</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3" name="Rectangle 3">
            <a:extLst>
              <a:ext uri="{FF2B5EF4-FFF2-40B4-BE49-F238E27FC236}">
                <a16:creationId xmlns="" xmlns:a16="http://schemas.microsoft.com/office/drawing/2014/main" id="{28D3B0D8-AB5C-414C-9B18-B85289345673}"/>
              </a:ext>
            </a:extLst>
          </p:cNvPr>
          <p:cNvSpPr txBox="1">
            <a:spLocks noChangeArrowheads="1"/>
          </p:cNvSpPr>
          <p:nvPr/>
        </p:nvSpPr>
        <p:spPr>
          <a:xfrm>
            <a:off x="1104199" y="2034702"/>
            <a:ext cx="6345260" cy="3530600"/>
          </a:xfrm>
          <a:prstGeom prst="rect">
            <a:avLst/>
          </a:prstGeom>
          <a:gradFill rotWithShape="1">
            <a:gsLst>
              <a:gs pos="0">
                <a:schemeClr val="folHlink"/>
              </a:gs>
              <a:gs pos="100000">
                <a:schemeClr val="folHlink">
                  <a:gamma/>
                  <a:shade val="46275"/>
                  <a:invGamma/>
                </a:schemeClr>
              </a:gs>
            </a:gsLst>
            <a:lin ang="5400000" scaled="1"/>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en-US" altLang="en-US" sz="900" b="1"/>
          </a:p>
          <a:p>
            <a:pPr lvl="1">
              <a:buFontTx/>
              <a:buNone/>
              <a:defRPr/>
            </a:pPr>
            <a:endParaRPr lang="en-US" altLang="en-US" sz="900"/>
          </a:p>
          <a:p>
            <a:pPr>
              <a:defRPr/>
            </a:pPr>
            <a:endParaRPr lang="en-US" altLang="en-US" sz="900"/>
          </a:p>
          <a:p>
            <a:pPr>
              <a:defRPr/>
            </a:pPr>
            <a:endParaRPr lang="en-US" altLang="en-US" sz="850"/>
          </a:p>
          <a:p>
            <a:pPr>
              <a:buFontTx/>
              <a:buNone/>
              <a:defRPr/>
            </a:pPr>
            <a:endParaRPr lang="en-US" altLang="en-US" sz="850"/>
          </a:p>
        </p:txBody>
      </p:sp>
      <p:pic>
        <p:nvPicPr>
          <p:cNvPr id="11" name="Picture 2">
            <a:extLst>
              <a:ext uri="{FF2B5EF4-FFF2-40B4-BE49-F238E27FC236}">
                <a16:creationId xmlns="" xmlns:a16="http://schemas.microsoft.com/office/drawing/2014/main" id="{A1BE27D8-7DE7-408D-A1D0-F9EF05221E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2590" y="2059798"/>
            <a:ext cx="3398815" cy="350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80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Organization for Safety</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844141" y="1781302"/>
            <a:ext cx="7293023" cy="3683358"/>
          </a:xfrm>
        </p:spPr>
        <p:txBody>
          <a:bodyPr anchor="ctr">
            <a:normAutofit fontScale="25000" lnSpcReduction="20000"/>
          </a:bodyPr>
          <a:lstStyle/>
          <a:p>
            <a:pPr marL="0" indent="0">
              <a:spcAft>
                <a:spcPts val="900"/>
              </a:spcAft>
              <a:buNone/>
            </a:pPr>
            <a:r>
              <a:rPr lang="en-US" sz="4800" b="1" dirty="0">
                <a:solidFill>
                  <a:schemeClr val="tx1"/>
                </a:solidFill>
                <a:latin typeface="Calibri" panose="020F0502020204030204" pitchFamily="34" charset="0"/>
                <a:cs typeface="Calibri" panose="020F0502020204030204" pitchFamily="34" charset="0"/>
              </a:rPr>
              <a:t>Organizational Structure</a:t>
            </a:r>
          </a:p>
          <a:p>
            <a:pPr lvl="1">
              <a:spcAft>
                <a:spcPts val="600"/>
              </a:spcAft>
            </a:pPr>
            <a:r>
              <a:rPr lang="en-US" sz="4800" dirty="0">
                <a:solidFill>
                  <a:schemeClr val="tx1"/>
                </a:solidFill>
                <a:latin typeface="Calibri" panose="020F0502020204030204" pitchFamily="34" charset="0"/>
                <a:cs typeface="Calibri" panose="020F0502020204030204" pitchFamily="34" charset="0"/>
              </a:rPr>
              <a:t>Executive safety and health committee chairmanship</a:t>
            </a:r>
          </a:p>
          <a:p>
            <a:pPr lvl="1">
              <a:spcAft>
                <a:spcPts val="600"/>
              </a:spcAft>
            </a:pPr>
            <a:r>
              <a:rPr lang="en-US" sz="4800" dirty="0">
                <a:solidFill>
                  <a:schemeClr val="tx1"/>
                </a:solidFill>
                <a:latin typeface="Calibri" panose="020F0502020204030204" pitchFamily="34" charset="0"/>
                <a:cs typeface="Calibri" panose="020F0502020204030204" pitchFamily="34" charset="0"/>
              </a:rPr>
              <a:t>Organizational safety responsibility assigned for:</a:t>
            </a:r>
          </a:p>
          <a:p>
            <a:pPr lvl="2">
              <a:spcAft>
                <a:spcPts val="600"/>
              </a:spcAft>
            </a:pPr>
            <a:r>
              <a:rPr lang="en-US" sz="4800" dirty="0">
                <a:solidFill>
                  <a:schemeClr val="tx1"/>
                </a:solidFill>
                <a:latin typeface="Calibri" panose="020F0502020204030204" pitchFamily="34" charset="0"/>
                <a:cs typeface="Calibri" panose="020F0502020204030204" pitchFamily="34" charset="0"/>
              </a:rPr>
              <a:t>Overall safety program administration	</a:t>
            </a:r>
          </a:p>
          <a:p>
            <a:pPr lvl="2">
              <a:spcAft>
                <a:spcPts val="600"/>
              </a:spcAft>
            </a:pPr>
            <a:r>
              <a:rPr lang="en-US" sz="4800" dirty="0">
                <a:solidFill>
                  <a:schemeClr val="tx1"/>
                </a:solidFill>
                <a:latin typeface="Calibri" panose="020F0502020204030204" pitchFamily="34" charset="0"/>
                <a:cs typeface="Calibri" panose="020F0502020204030204" pitchFamily="34" charset="0"/>
              </a:rPr>
              <a:t>Safety rules and procedures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Education and training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Audits and inspections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Health and environmental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Fire and emergency preparedness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Accident investigation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Housekeeping programs</a:t>
            </a:r>
          </a:p>
          <a:p>
            <a:pPr lvl="1"/>
            <a:r>
              <a:rPr lang="en-US" sz="4800" dirty="0">
                <a:solidFill>
                  <a:schemeClr val="tx1"/>
                </a:solidFill>
                <a:latin typeface="Calibri" panose="020F0502020204030204" pitchFamily="34" charset="0"/>
                <a:cs typeface="Calibri" panose="020F0502020204030204" pitchFamily="34" charset="0"/>
              </a:rPr>
              <a:t>Safety and health committees and teams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222329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Organization for Safety</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844141" y="1781302"/>
            <a:ext cx="7293023" cy="3683358"/>
          </a:xfrm>
        </p:spPr>
        <p:txBody>
          <a:bodyPr anchor="ctr">
            <a:normAutofit fontScale="25000" lnSpcReduction="20000"/>
          </a:bodyPr>
          <a:lstStyle/>
          <a:p>
            <a:pPr marL="0" indent="0">
              <a:spcAft>
                <a:spcPts val="900"/>
              </a:spcAft>
              <a:buNone/>
            </a:pPr>
            <a:r>
              <a:rPr lang="en-US" sz="4800" b="1" dirty="0">
                <a:solidFill>
                  <a:schemeClr val="tx1"/>
                </a:solidFill>
                <a:latin typeface="Calibri" panose="020F0502020204030204" pitchFamily="34" charset="0"/>
                <a:cs typeface="Calibri" panose="020F0502020204030204" pitchFamily="34" charset="0"/>
              </a:rPr>
              <a:t>Organizational Structure</a:t>
            </a:r>
          </a:p>
          <a:p>
            <a:pPr lvl="1">
              <a:spcAft>
                <a:spcPts val="600"/>
              </a:spcAft>
            </a:pPr>
            <a:r>
              <a:rPr lang="en-US" sz="4800" dirty="0">
                <a:solidFill>
                  <a:schemeClr val="tx1"/>
                </a:solidFill>
                <a:latin typeface="Calibri" panose="020F0502020204030204" pitchFamily="34" charset="0"/>
                <a:cs typeface="Calibri" panose="020F0502020204030204" pitchFamily="34" charset="0"/>
              </a:rPr>
              <a:t>Executive safety and health committee chairmanship</a:t>
            </a:r>
          </a:p>
          <a:p>
            <a:pPr lvl="1">
              <a:spcAft>
                <a:spcPts val="600"/>
              </a:spcAft>
            </a:pPr>
            <a:r>
              <a:rPr lang="en-US" sz="4800" dirty="0">
                <a:solidFill>
                  <a:schemeClr val="tx1"/>
                </a:solidFill>
                <a:latin typeface="Calibri" panose="020F0502020204030204" pitchFamily="34" charset="0"/>
                <a:cs typeface="Calibri" panose="020F0502020204030204" pitchFamily="34" charset="0"/>
              </a:rPr>
              <a:t>Organizational safety responsibility assigned for:</a:t>
            </a:r>
          </a:p>
          <a:p>
            <a:pPr lvl="2">
              <a:spcAft>
                <a:spcPts val="600"/>
              </a:spcAft>
            </a:pPr>
            <a:r>
              <a:rPr lang="en-US" sz="4800" dirty="0">
                <a:solidFill>
                  <a:schemeClr val="tx1"/>
                </a:solidFill>
                <a:latin typeface="Calibri" panose="020F0502020204030204" pitchFamily="34" charset="0"/>
                <a:cs typeface="Calibri" panose="020F0502020204030204" pitchFamily="34" charset="0"/>
              </a:rPr>
              <a:t>Overall safety program administration	</a:t>
            </a:r>
          </a:p>
          <a:p>
            <a:pPr lvl="2">
              <a:spcAft>
                <a:spcPts val="600"/>
              </a:spcAft>
            </a:pPr>
            <a:r>
              <a:rPr lang="en-US" sz="4800" dirty="0">
                <a:solidFill>
                  <a:schemeClr val="tx1"/>
                </a:solidFill>
                <a:latin typeface="Calibri" panose="020F0502020204030204" pitchFamily="34" charset="0"/>
                <a:cs typeface="Calibri" panose="020F0502020204030204" pitchFamily="34" charset="0"/>
              </a:rPr>
              <a:t>Safety rules and procedures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Education and training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Audits and inspections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Health and environmental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Fire and emergency preparedness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Accident investigation programs</a:t>
            </a:r>
          </a:p>
          <a:p>
            <a:pPr lvl="2">
              <a:spcAft>
                <a:spcPts val="600"/>
              </a:spcAft>
            </a:pPr>
            <a:r>
              <a:rPr lang="en-US" sz="4800" dirty="0">
                <a:solidFill>
                  <a:schemeClr val="tx1"/>
                </a:solidFill>
                <a:latin typeface="Calibri" panose="020F0502020204030204" pitchFamily="34" charset="0"/>
                <a:cs typeface="Calibri" panose="020F0502020204030204" pitchFamily="34" charset="0"/>
              </a:rPr>
              <a:t>Housekeeping programs</a:t>
            </a:r>
          </a:p>
          <a:p>
            <a:pPr lvl="1"/>
            <a:r>
              <a:rPr lang="en-US" sz="4800" dirty="0">
                <a:solidFill>
                  <a:schemeClr val="tx1"/>
                </a:solidFill>
                <a:latin typeface="Calibri" panose="020F0502020204030204" pitchFamily="34" charset="0"/>
                <a:cs typeface="Calibri" panose="020F0502020204030204" pitchFamily="34" charset="0"/>
              </a:rPr>
              <a:t>Safety and health committees and teams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96991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Line Responsibility &amp; Accountability</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0" indent="0">
              <a:buNone/>
            </a:pPr>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Picture 6">
            <a:extLst>
              <a:ext uri="{FF2B5EF4-FFF2-40B4-BE49-F238E27FC236}">
                <a16:creationId xmlns="" xmlns:a16="http://schemas.microsoft.com/office/drawing/2014/main" id="{070256CD-7B20-40DD-839B-3AF09CFD0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892" y="2497835"/>
            <a:ext cx="2538922" cy="245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Slide 15 iStock_000019439305XSmall">
            <a:extLst>
              <a:ext uri="{FF2B5EF4-FFF2-40B4-BE49-F238E27FC236}">
                <a16:creationId xmlns="" xmlns:a16="http://schemas.microsoft.com/office/drawing/2014/main" id="{C8BEDB74-3E56-4200-9969-55D7AC587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8" y="2552700"/>
            <a:ext cx="2856680" cy="242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7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Line Responsibility &amp; Accountability</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5" name="TextBox 14">
            <a:extLst>
              <a:ext uri="{FF2B5EF4-FFF2-40B4-BE49-F238E27FC236}">
                <a16:creationId xmlns="" xmlns:a16="http://schemas.microsoft.com/office/drawing/2014/main" id="{C49AAB2C-464B-43C5-90B5-4C6BBF03C6A4}"/>
              </a:ext>
            </a:extLst>
          </p:cNvPr>
          <p:cNvSpPr txBox="1"/>
          <p:nvPr/>
        </p:nvSpPr>
        <p:spPr>
          <a:xfrm>
            <a:off x="1291905" y="1816723"/>
            <a:ext cx="6954473" cy="3323987"/>
          </a:xfrm>
          <a:prstGeom prst="rect">
            <a:avLst/>
          </a:prstGeom>
          <a:noFill/>
        </p:spPr>
        <p:txBody>
          <a:bodyPr wrap="square">
            <a:spAutoFit/>
          </a:bodyPr>
          <a:lstStyle/>
          <a:p>
            <a:pPr marL="0" indent="0">
              <a:spcBef>
                <a:spcPts val="375"/>
              </a:spcBef>
              <a:spcAft>
                <a:spcPts val="600"/>
              </a:spcAft>
              <a:buNone/>
            </a:pPr>
            <a:r>
              <a:rPr lang="en-US" altLang="en-US" sz="1700" b="1" dirty="0">
                <a:solidFill>
                  <a:srgbClr val="000000"/>
                </a:solidFill>
                <a:latin typeface="Arial" panose="020B0604020202020204" pitchFamily="34" charset="0"/>
                <a:cs typeface="Arial" panose="020B0604020202020204" pitchFamily="34" charset="0"/>
              </a:rPr>
              <a:t>Responsibility</a:t>
            </a:r>
          </a:p>
          <a:p>
            <a:pPr marL="742950" lvl="1"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Communicating the safety vision and safety values</a:t>
            </a:r>
          </a:p>
          <a:p>
            <a:pPr marL="742950" lvl="1"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Establishing performance objectives</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Achieving loss reduction objectives</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Communicating safety to employees</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Identifying safety and health training needs</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Participating on committees</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Enforcing safe work rules and procedures </a:t>
            </a:r>
          </a:p>
          <a:p>
            <a:pPr marL="1200150" lvl="2" indent="-285750">
              <a:spcAft>
                <a:spcPts val="600"/>
              </a:spcAft>
              <a:buFont typeface="Arial" panose="020B0604020202020204" pitchFamily="34" charset="0"/>
              <a:buChar char="•"/>
            </a:pPr>
            <a:r>
              <a:rPr lang="en-US" altLang="en-US" sz="1700" dirty="0">
                <a:solidFill>
                  <a:srgbClr val="000000"/>
                </a:solidFill>
                <a:latin typeface="Arial" panose="020B0604020202020204" pitchFamily="34" charset="0"/>
                <a:cs typeface="Arial" panose="020B0604020202020204" pitchFamily="34" charset="0"/>
              </a:rPr>
              <a:t>Continually improving the organization’s safety performance</a:t>
            </a:r>
          </a:p>
        </p:txBody>
      </p:sp>
    </p:spTree>
    <p:extLst>
      <p:ext uri="{BB962C8B-B14F-4D97-AF65-F5344CB8AC3E}">
        <p14:creationId xmlns:p14="http://schemas.microsoft.com/office/powerpoint/2010/main" val="112566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Line Responsibility &amp; Accountability</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5" name="TextBox 14">
            <a:extLst>
              <a:ext uri="{FF2B5EF4-FFF2-40B4-BE49-F238E27FC236}">
                <a16:creationId xmlns="" xmlns:a16="http://schemas.microsoft.com/office/drawing/2014/main" id="{C49AAB2C-464B-43C5-90B5-4C6BBF03C6A4}"/>
              </a:ext>
            </a:extLst>
          </p:cNvPr>
          <p:cNvSpPr txBox="1"/>
          <p:nvPr/>
        </p:nvSpPr>
        <p:spPr>
          <a:xfrm>
            <a:off x="1291905" y="1816723"/>
            <a:ext cx="6954473" cy="3429144"/>
          </a:xfrm>
          <a:prstGeom prst="rect">
            <a:avLst/>
          </a:prstGeom>
          <a:noFill/>
        </p:spPr>
        <p:txBody>
          <a:bodyPr wrap="square">
            <a:spAutoFit/>
          </a:bodyPr>
          <a:lstStyle/>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Authority</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Delegating authority</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Providing training</a:t>
            </a:r>
          </a:p>
          <a:p>
            <a:pPr marL="742950" lvl="1" indent="-285750">
              <a:spcAft>
                <a:spcPts val="9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Providing the resources to be successful</a:t>
            </a:r>
          </a:p>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Feedback</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Communicating frequently on performance issues</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Providing performance evaluations</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Showing recognition, approval and respect</a:t>
            </a:r>
          </a:p>
          <a:p>
            <a:pPr marL="742950" lvl="1" indent="-285750">
              <a:spcAft>
                <a:spcPts val="600"/>
              </a:spcAft>
              <a:buFont typeface="Arial" panose="020B0604020202020204" pitchFamily="34" charset="0"/>
              <a:buChar char="•"/>
            </a:pPr>
            <a:r>
              <a:rPr lang="en-US" altLang="en-US" sz="1600" dirty="0">
                <a:solidFill>
                  <a:srgbClr val="000000"/>
                </a:solidFill>
                <a:latin typeface="Arial" panose="020B0604020202020204" pitchFamily="34" charset="0"/>
                <a:cs typeface="Arial" panose="020B0604020202020204" pitchFamily="34" charset="0"/>
              </a:rPr>
              <a:t>Hold them accountable for their responsibilities</a:t>
            </a:r>
          </a:p>
          <a:p>
            <a:pPr marL="0" indent="0">
              <a:spcBef>
                <a:spcPts val="375"/>
              </a:spcBef>
              <a:spcAft>
                <a:spcPts val="600"/>
              </a:spcAft>
              <a:buNone/>
            </a:pPr>
            <a:endParaRPr lang="en-US" altLang="en-US" sz="1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06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 Work Practices &amp; Procedures</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3"/>
          <a:stretch>
            <a:fillRect/>
          </a:stretch>
        </p:blipFill>
        <p:spPr>
          <a:xfrm>
            <a:off x="209549" y="5317819"/>
            <a:ext cx="1638300" cy="1438275"/>
          </a:xfrm>
          <a:prstGeom prst="rect">
            <a:avLst/>
          </a:prstGeom>
        </p:spPr>
      </p:pic>
      <p:graphicFrame>
        <p:nvGraphicFramePr>
          <p:cNvPr id="13" name="Object 6">
            <a:extLst>
              <a:ext uri="{FF2B5EF4-FFF2-40B4-BE49-F238E27FC236}">
                <a16:creationId xmlns="" xmlns:a16="http://schemas.microsoft.com/office/drawing/2014/main" id="{85961603-32F2-449E-AABF-103C17C81DF4}"/>
              </a:ext>
            </a:extLst>
          </p:cNvPr>
          <p:cNvGraphicFramePr>
            <a:graphicFrameLocks noChangeAspect="1"/>
          </p:cNvGraphicFramePr>
          <p:nvPr>
            <p:extLst>
              <p:ext uri="{D42A27DB-BD31-4B8C-83A1-F6EECF244321}">
                <p14:modId xmlns:p14="http://schemas.microsoft.com/office/powerpoint/2010/main" val="2857285504"/>
              </p:ext>
            </p:extLst>
          </p:nvPr>
        </p:nvGraphicFramePr>
        <p:xfrm>
          <a:off x="5774025" y="2575641"/>
          <a:ext cx="1981200" cy="2969134"/>
        </p:xfrm>
        <a:graphic>
          <a:graphicData uri="http://schemas.openxmlformats.org/presentationml/2006/ole">
            <mc:AlternateContent xmlns:mc="http://schemas.openxmlformats.org/markup-compatibility/2006">
              <mc:Choice xmlns:v="urn:schemas-microsoft-com:vml" Requires="v">
                <p:oleObj spid="_x0000_s2054" r:id="rId4" imgW="2156190" imgH="3231160" progId="">
                  <p:embed/>
                </p:oleObj>
              </mc:Choice>
              <mc:Fallback>
                <p:oleObj r:id="rId4" imgW="2156190" imgH="3231160" progId="">
                  <p:embed/>
                  <p:pic>
                    <p:nvPicPr>
                      <p:cNvPr id="17" name="Object 6">
                        <a:extLst>
                          <a:ext uri="{FF2B5EF4-FFF2-40B4-BE49-F238E27FC236}">
                            <a16:creationId xmlns="" xmlns:a16="http://schemas.microsoft.com/office/drawing/2014/main" id="{CC84E781-39F4-412E-B3DE-5AE1A6725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025" y="2575641"/>
                        <a:ext cx="1981200" cy="2969134"/>
                      </a:xfrm>
                      <a:prstGeom prst="rect">
                        <a:avLst/>
                      </a:prstGeom>
                      <a:noFill/>
                      <a:ln w="28575">
                        <a:solidFill>
                          <a:srgbClr val="8F1D51"/>
                        </a:solidFill>
                      </a:ln>
                      <a:effectLst>
                        <a:prstShdw prst="shdw13" dist="161645" dir="2700000">
                          <a:schemeClr val="accent1">
                            <a:alpha val="50000"/>
                          </a:schemeClr>
                        </a:prstShdw>
                      </a:effectLst>
                    </p:spPr>
                  </p:pic>
                </p:oleObj>
              </mc:Fallback>
            </mc:AlternateContent>
          </a:graphicData>
        </a:graphic>
      </p:graphicFrame>
      <p:graphicFrame>
        <p:nvGraphicFramePr>
          <p:cNvPr id="15" name="Content Placeholder 3">
            <a:extLst>
              <a:ext uri="{FF2B5EF4-FFF2-40B4-BE49-F238E27FC236}">
                <a16:creationId xmlns="" xmlns:a16="http://schemas.microsoft.com/office/drawing/2014/main" id="{7D58EEC3-67F5-495C-AAD2-3294346CE224}"/>
              </a:ext>
            </a:extLst>
          </p:cNvPr>
          <p:cNvGraphicFramePr>
            <a:graphicFrameLocks noGrp="1"/>
          </p:cNvGraphicFramePr>
          <p:nvPr>
            <p:ph idx="1"/>
            <p:extLst>
              <p:ext uri="{D42A27DB-BD31-4B8C-83A1-F6EECF244321}">
                <p14:modId xmlns:p14="http://schemas.microsoft.com/office/powerpoint/2010/main" val="876088963"/>
              </p:ext>
            </p:extLst>
          </p:nvPr>
        </p:nvGraphicFramePr>
        <p:xfrm>
          <a:off x="527902" y="1951349"/>
          <a:ext cx="8173038" cy="43928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292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 Work Practices &amp; Procedures</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1" name="Content Placeholder 4">
            <a:extLst>
              <a:ext uri="{FF2B5EF4-FFF2-40B4-BE49-F238E27FC236}">
                <a16:creationId xmlns="" xmlns:a16="http://schemas.microsoft.com/office/drawing/2014/main" id="{FC724C54-D487-4BD6-9DCE-880D526E4A31}"/>
              </a:ext>
            </a:extLst>
          </p:cNvPr>
          <p:cNvSpPr txBox="1">
            <a:spLocks/>
          </p:cNvSpPr>
          <p:nvPr/>
        </p:nvSpPr>
        <p:spPr>
          <a:xfrm>
            <a:off x="1269975" y="1885279"/>
            <a:ext cx="6345260" cy="4053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Arial" panose="020B0604020202020204" pitchFamily="34" charset="0"/>
                <a:cs typeface="Arial" panose="020B0604020202020204" pitchFamily="34" charset="0"/>
              </a:rPr>
              <a:t>Facility-wide safety rules and procedures</a:t>
            </a:r>
          </a:p>
          <a:p>
            <a:pPr lvl="1"/>
            <a:r>
              <a:rPr lang="en-US" sz="1600" dirty="0">
                <a:latin typeface="Arial" panose="020B0604020202020204" pitchFamily="34" charset="0"/>
                <a:cs typeface="Arial" panose="020B0604020202020204" pitchFamily="34" charset="0"/>
              </a:rPr>
              <a:t>General safety rules</a:t>
            </a:r>
          </a:p>
          <a:p>
            <a:pPr lvl="1"/>
            <a:r>
              <a:rPr lang="en-US" sz="1600" dirty="0">
                <a:latin typeface="Arial" panose="020B0604020202020204" pitchFamily="34" charset="0"/>
                <a:cs typeface="Arial" panose="020B0604020202020204" pitchFamily="34" charset="0"/>
              </a:rPr>
              <a:t>Housekeeping</a:t>
            </a:r>
          </a:p>
          <a:p>
            <a:pPr lvl="1"/>
            <a:r>
              <a:rPr lang="en-US" sz="1600" dirty="0">
                <a:latin typeface="Arial" panose="020B0604020202020204" pitchFamily="34" charset="0"/>
                <a:cs typeface="Arial" panose="020B0604020202020204" pitchFamily="34" charset="0"/>
              </a:rPr>
              <a:t>Preventative maintenance</a:t>
            </a:r>
          </a:p>
          <a:p>
            <a:pPr lvl="1"/>
            <a:r>
              <a:rPr lang="en-US" sz="1600" dirty="0">
                <a:latin typeface="Arial" panose="020B0604020202020204" pitchFamily="34" charset="0"/>
                <a:cs typeface="Arial" panose="020B0604020202020204" pitchFamily="34" charset="0"/>
              </a:rPr>
              <a:t>Subcontractors and construction</a:t>
            </a:r>
          </a:p>
          <a:p>
            <a:pPr lvl="1"/>
            <a:r>
              <a:rPr lang="en-US" sz="1600" dirty="0">
                <a:latin typeface="Arial" panose="020B0604020202020204" pitchFamily="34" charset="0"/>
                <a:cs typeface="Arial" panose="020B0604020202020204" pitchFamily="34" charset="0"/>
              </a:rPr>
              <a:t>Purchasing</a:t>
            </a:r>
          </a:p>
          <a:p>
            <a:pPr marL="342900" lvl="1"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b="1" dirty="0">
                <a:latin typeface="Arial" panose="020B0604020202020204" pitchFamily="34" charset="0"/>
                <a:cs typeface="Arial" panose="020B0604020202020204" pitchFamily="34" charset="0"/>
              </a:rPr>
              <a:t>Task or operation-specific rules and procedures (JSA)</a:t>
            </a:r>
          </a:p>
          <a:p>
            <a:pPr lvl="1"/>
            <a:r>
              <a:rPr lang="en-US" sz="1600" dirty="0">
                <a:latin typeface="Arial" panose="020B0604020202020204" pitchFamily="34" charset="0"/>
                <a:cs typeface="Arial" panose="020B0604020202020204" pitchFamily="34" charset="0"/>
              </a:rPr>
              <a:t>Equipment-specific work practices</a:t>
            </a:r>
          </a:p>
          <a:p>
            <a:pPr lvl="1"/>
            <a:r>
              <a:rPr lang="en-US" sz="1600" dirty="0">
                <a:latin typeface="Arial" panose="020B0604020202020204" pitchFamily="34" charset="0"/>
                <a:cs typeface="Arial" panose="020B0604020202020204" pitchFamily="34" charset="0"/>
              </a:rPr>
              <a:t>Task specific work practices</a:t>
            </a:r>
          </a:p>
          <a:p>
            <a:pPr lvl="1"/>
            <a:r>
              <a:rPr lang="en-US" sz="1600" dirty="0">
                <a:latin typeface="Arial" panose="020B0604020202020204" pitchFamily="34" charset="0"/>
                <a:cs typeface="Arial" panose="020B0604020202020204" pitchFamily="34" charset="0"/>
              </a:rPr>
              <a:t>Non-routine task work practices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4938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 Work Practices &amp; Procedures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1772913"/>
            <a:ext cx="7293023" cy="3683358"/>
          </a:xfrm>
        </p:spPr>
        <p:txBody>
          <a:bodyPr anchor="ctr">
            <a:normAutofit/>
          </a:bodyPr>
          <a:lstStyle/>
          <a:p>
            <a:pPr marL="0" indent="0">
              <a:spcBef>
                <a:spcPts val="375"/>
              </a:spcBef>
              <a:spcAft>
                <a:spcPts val="900"/>
              </a:spcAft>
              <a:buNone/>
            </a:pPr>
            <a:r>
              <a:rPr lang="en-US" altLang="en-US" sz="1600" b="1" dirty="0">
                <a:solidFill>
                  <a:srgbClr val="000000"/>
                </a:solidFill>
                <a:latin typeface="Arial" panose="020B0604020202020204" pitchFamily="34" charset="0"/>
                <a:cs typeface="Arial" panose="020B0604020202020204" pitchFamily="34" charset="0"/>
              </a:rPr>
              <a:t>Emergency and disaster rules and procedures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Anticipate potential emergencies </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Develop plans to respond to the emergency and ultimate  recovery</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43484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96949E-68E2-405F-B71F-5BFFA1E7E38E}"/>
              </a:ext>
            </a:extLst>
          </p:cNvPr>
          <p:cNvSpPr>
            <a:spLocks noGrp="1"/>
          </p:cNvSpPr>
          <p:nvPr>
            <p:ph type="title"/>
          </p:nvPr>
        </p:nvSpPr>
        <p:spPr>
          <a:xfrm>
            <a:off x="1028699" y="294538"/>
            <a:ext cx="7421963" cy="1033669"/>
          </a:xfrm>
        </p:spPr>
        <p:txBody>
          <a:bodyPr>
            <a:normAutofit/>
          </a:bodyPr>
          <a:lstStyle/>
          <a:p>
            <a:r>
              <a:rPr lang="en-US" sz="3600" dirty="0">
                <a:solidFill>
                  <a:schemeClr val="bg1"/>
                </a:solidFill>
              </a:rPr>
              <a:t>Disclaimer</a:t>
            </a:r>
            <a:endParaRPr lang="en-US" sz="3500" dirty="0">
              <a:solidFill>
                <a:schemeClr val="bg1"/>
              </a:solidFill>
            </a:endParaRPr>
          </a:p>
        </p:txBody>
      </p:sp>
      <p:sp>
        <p:nvSpPr>
          <p:cNvPr id="3" name="Content Placeholder 2">
            <a:extLst>
              <a:ext uri="{FF2B5EF4-FFF2-40B4-BE49-F238E27FC236}">
                <a16:creationId xmlns="" xmlns:a16="http://schemas.microsoft.com/office/drawing/2014/main" id="{D6475147-09A2-4710-8181-4F40EBAEA319}"/>
              </a:ext>
            </a:extLst>
          </p:cNvPr>
          <p:cNvSpPr>
            <a:spLocks noGrp="1"/>
          </p:cNvSpPr>
          <p:nvPr>
            <p:ph idx="1"/>
          </p:nvPr>
        </p:nvSpPr>
        <p:spPr>
          <a:xfrm>
            <a:off x="925486" y="1903195"/>
            <a:ext cx="7293023" cy="3683358"/>
          </a:xfrm>
        </p:spPr>
        <p:txBody>
          <a:bodyPr anchor="ctr">
            <a:normAutofit fontScale="92500" lnSpcReduction="10000"/>
          </a:bodyPr>
          <a:lstStyle/>
          <a:p>
            <a:pPr marL="0" indent="0">
              <a:buNone/>
            </a:pPr>
            <a:r>
              <a:rPr lang="en-US" sz="1800" dirty="0"/>
              <a:t>This program or presentation is only a tool to assist you in managing your responsibility to maintain safe premises, practices, operations and equipment, and is not for the benefit of any other party. The program or presentation does not cover all possible hazardous conditions or unsafe acts that may exist and does not constitute legal advice. For decisions regarding use of the practices suggested by this program or presentation, follow the advice of your own legal counsel. Travelers disclaims all forms of warranties whatsoever, without limitation. Implementation of any practices suggested by this program or presentation is at your sole discretion, and Travelers or its affiliates shall not be liable to any party for any damages whatsoever arising out of, or in connection with, the information provided or its use. This material does not amend, or otherwise affect, the provisions or coverages of any insurance policy or bond issued by Travelers, nor is it a representation that coverage does or does not exist for any particular claim or loss under any such policy or bond. Coverage depends on the facts and circumstances involved in the claim or loss, all applicable policy or bond provisions, and any applicable law.</a:t>
            </a:r>
          </a:p>
          <a:p>
            <a:endParaRPr lang="en-US" sz="1700" dirty="0"/>
          </a:p>
        </p:txBody>
      </p:sp>
      <p:pic>
        <p:nvPicPr>
          <p:cNvPr id="5" name="Picture 4">
            <a:extLst>
              <a:ext uri="{FF2B5EF4-FFF2-40B4-BE49-F238E27FC236}">
                <a16:creationId xmlns="" xmlns:a16="http://schemas.microsoft.com/office/drawing/2014/main" id="{B6663089-5353-4440-928D-F71160F8F0D3}"/>
              </a:ext>
            </a:extLst>
          </p:cNvPr>
          <p:cNvPicPr>
            <a:picLocks noChangeAspect="1"/>
          </p:cNvPicPr>
          <p:nvPr/>
        </p:nvPicPr>
        <p:blipFill>
          <a:blip r:embed="rId2"/>
          <a:stretch>
            <a:fillRect/>
          </a:stretch>
        </p:blipFill>
        <p:spPr>
          <a:xfrm>
            <a:off x="209549" y="5336311"/>
            <a:ext cx="1638300" cy="1438275"/>
          </a:xfrm>
          <a:prstGeom prst="rect">
            <a:avLst/>
          </a:prstGeom>
        </p:spPr>
      </p:pic>
    </p:spTree>
    <p:extLst>
      <p:ext uri="{BB962C8B-B14F-4D97-AF65-F5344CB8AC3E}">
        <p14:creationId xmlns:p14="http://schemas.microsoft.com/office/powerpoint/2010/main" val="64598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Communications</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Content Placeholder 2">
            <a:extLst>
              <a:ext uri="{FF2B5EF4-FFF2-40B4-BE49-F238E27FC236}">
                <a16:creationId xmlns="" xmlns:a16="http://schemas.microsoft.com/office/drawing/2014/main" id="{7CC9A8B8-0466-416A-9EA8-B7293842C020}"/>
              </a:ext>
            </a:extLst>
          </p:cNvPr>
          <p:cNvPicPr>
            <a:picLocks noGrp="1" noChangeAspect="1"/>
          </p:cNvPicPr>
          <p:nvPr>
            <p:ph idx="1"/>
          </p:nvPr>
        </p:nvPicPr>
        <p:blipFill>
          <a:blip r:embed="rId3"/>
          <a:stretch>
            <a:fillRect/>
          </a:stretch>
        </p:blipFill>
        <p:spPr>
          <a:xfrm>
            <a:off x="1863021" y="2362200"/>
            <a:ext cx="5417954" cy="2757180"/>
          </a:xfrm>
          <a:prstGeom prst="rect">
            <a:avLst/>
          </a:prstGeom>
        </p:spPr>
      </p:pic>
    </p:spTree>
    <p:extLst>
      <p:ext uri="{BB962C8B-B14F-4D97-AF65-F5344CB8AC3E}">
        <p14:creationId xmlns:p14="http://schemas.microsoft.com/office/powerpoint/2010/main" val="74392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Communications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157639" y="1879726"/>
            <a:ext cx="7293023" cy="3683358"/>
          </a:xfrm>
        </p:spPr>
        <p:txBody>
          <a:bodyPr anchor="ctr">
            <a:normAutofit/>
          </a:bodyPr>
          <a:lstStyle/>
          <a:p>
            <a:pPr marL="0" indent="0">
              <a:spcBef>
                <a:spcPts val="375"/>
              </a:spcBef>
              <a:spcAft>
                <a:spcPts val="900"/>
              </a:spcAft>
              <a:buNone/>
            </a:pPr>
            <a:r>
              <a:rPr lang="en-US" altLang="en-US" sz="1600" b="1" dirty="0">
                <a:solidFill>
                  <a:srgbClr val="000000"/>
                </a:solidFill>
                <a:latin typeface="Arial" panose="020B0604020202020204" pitchFamily="34" charset="0"/>
                <a:cs typeface="Arial" panose="020B0604020202020204" pitchFamily="34" charset="0"/>
              </a:rPr>
              <a:t>Two-way process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Purpose of communications</a:t>
            </a:r>
          </a:p>
          <a:p>
            <a:pPr lvl="2">
              <a:spcAft>
                <a:spcPts val="600"/>
              </a:spcAft>
            </a:pPr>
            <a:r>
              <a:rPr lang="en-US" altLang="en-US" sz="1400" dirty="0">
                <a:solidFill>
                  <a:srgbClr val="000000"/>
                </a:solidFill>
                <a:latin typeface="Arial" panose="020B0604020202020204" pitchFamily="34" charset="0"/>
                <a:cs typeface="Arial" panose="020B0604020202020204" pitchFamily="34" charset="0"/>
              </a:rPr>
              <a:t>Who is the audience?</a:t>
            </a:r>
          </a:p>
          <a:p>
            <a:pPr lvl="2">
              <a:spcAft>
                <a:spcPts val="600"/>
              </a:spcAft>
            </a:pPr>
            <a:r>
              <a:rPr lang="en-US" altLang="en-US" sz="1400" dirty="0">
                <a:solidFill>
                  <a:srgbClr val="000000"/>
                </a:solidFill>
                <a:latin typeface="Arial" panose="020B0604020202020204" pitchFamily="34" charset="0"/>
                <a:cs typeface="Arial" panose="020B0604020202020204" pitchFamily="34" charset="0"/>
              </a:rPr>
              <a:t>What is the purpose of the communication?</a:t>
            </a:r>
          </a:p>
          <a:p>
            <a:pPr lvl="2">
              <a:spcAft>
                <a:spcPts val="600"/>
              </a:spcAft>
            </a:pPr>
            <a:r>
              <a:rPr lang="en-US" altLang="en-US" sz="1400" dirty="0">
                <a:solidFill>
                  <a:srgbClr val="000000"/>
                </a:solidFill>
                <a:latin typeface="Arial" panose="020B0604020202020204" pitchFamily="34" charset="0"/>
                <a:cs typeface="Arial" panose="020B0604020202020204" pitchFamily="34" charset="0"/>
              </a:rPr>
              <a:t>What are the verbal and non-verbal methods by which we can communicate?</a:t>
            </a:r>
          </a:p>
          <a:p>
            <a:pPr lvl="2">
              <a:spcAft>
                <a:spcPts val="900"/>
              </a:spcAft>
            </a:pPr>
            <a:r>
              <a:rPr lang="en-US" altLang="en-US" sz="1400" dirty="0">
                <a:solidFill>
                  <a:srgbClr val="000000"/>
                </a:solidFill>
                <a:latin typeface="Arial" panose="020B0604020202020204" pitchFamily="34" charset="0"/>
                <a:cs typeface="Arial" panose="020B0604020202020204" pitchFamily="34" charset="0"/>
              </a:rPr>
              <a:t>How frequently should this be communicated?</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Change process communications vs. day-to-day safety communications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256545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Communications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1660764"/>
            <a:ext cx="7293023" cy="3683358"/>
          </a:xfrm>
        </p:spPr>
        <p:txBody>
          <a:bodyPr anchor="ctr">
            <a:normAutofit/>
          </a:bodyPr>
          <a:lstStyle/>
          <a:p>
            <a:pPr marL="0" indent="0">
              <a:spcBef>
                <a:spcPts val="375"/>
              </a:spcBef>
              <a:spcAft>
                <a:spcPts val="900"/>
              </a:spcAft>
              <a:buNone/>
            </a:pPr>
            <a:r>
              <a:rPr lang="en-US" sz="1600" b="1" dirty="0">
                <a:solidFill>
                  <a:schemeClr val="tx1"/>
                </a:solidFill>
                <a:latin typeface="Arial" panose="020B0604020202020204" pitchFamily="34" charset="0"/>
                <a:cs typeface="Arial" panose="020B0604020202020204" pitchFamily="34" charset="0"/>
              </a:rPr>
              <a:t>Feedback</a:t>
            </a:r>
          </a:p>
          <a:p>
            <a:pPr lvl="1">
              <a:spcAft>
                <a:spcPts val="600"/>
              </a:spcAft>
            </a:pPr>
            <a:r>
              <a:rPr lang="en-US" sz="1600" dirty="0">
                <a:solidFill>
                  <a:schemeClr val="tx1"/>
                </a:solidFill>
                <a:latin typeface="Arial" panose="020B0604020202020204" pitchFamily="34" charset="0"/>
                <a:cs typeface="Arial" panose="020B0604020202020204" pitchFamily="34" charset="0"/>
              </a:rPr>
              <a:t>What are the methods for receiving feedback?</a:t>
            </a:r>
          </a:p>
          <a:p>
            <a:pPr lvl="1">
              <a:spcAft>
                <a:spcPts val="600"/>
              </a:spcAft>
            </a:pPr>
            <a:r>
              <a:rPr lang="en-US" sz="1600" dirty="0">
                <a:solidFill>
                  <a:schemeClr val="tx1"/>
                </a:solidFill>
                <a:latin typeface="Arial" panose="020B0604020202020204" pitchFamily="34" charset="0"/>
                <a:cs typeface="Arial" panose="020B0604020202020204" pitchFamily="34" charset="0"/>
              </a:rPr>
              <a:t>What communication changes are made as a result of feedback?</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419751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Training</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3" name="Rectangle 3">
            <a:extLst>
              <a:ext uri="{FF2B5EF4-FFF2-40B4-BE49-F238E27FC236}">
                <a16:creationId xmlns="" xmlns:a16="http://schemas.microsoft.com/office/drawing/2014/main" id="{3C838C6B-B6D9-404F-8C5F-9B351255BB0E}"/>
              </a:ext>
            </a:extLst>
          </p:cNvPr>
          <p:cNvSpPr>
            <a:spLocks noGrp="1" noChangeArrowheads="1"/>
          </p:cNvSpPr>
          <p:nvPr>
            <p:ph idx="1"/>
          </p:nvPr>
        </p:nvSpPr>
        <p:spPr>
          <a:xfrm>
            <a:off x="784632" y="2501749"/>
            <a:ext cx="2872968" cy="2995561"/>
          </a:xfrm>
          <a:gradFill rotWithShape="1">
            <a:gsLst>
              <a:gs pos="0">
                <a:schemeClr val="tx1">
                  <a:lumMod val="50000"/>
                  <a:lumOff val="50000"/>
                </a:schemeClr>
              </a:gs>
              <a:gs pos="50000">
                <a:schemeClr val="bg2">
                  <a:lumMod val="75000"/>
                </a:schemeClr>
              </a:gs>
              <a:gs pos="0">
                <a:srgbClr val="903563"/>
              </a:gs>
              <a:gs pos="87500">
                <a:srgbClr val="904C74"/>
              </a:gs>
              <a:gs pos="75000">
                <a:srgbClr val="917A97"/>
              </a:gs>
              <a:gs pos="100000">
                <a:srgbClr val="8F1D51"/>
              </a:gs>
            </a:gsLst>
            <a:lin ang="5400000" scaled="1"/>
          </a:gradFill>
        </p:spPr>
        <p:txBody>
          <a:bodyPr/>
          <a:lstStyle/>
          <a:p>
            <a:pPr eaLnBrk="1" hangingPunct="1"/>
            <a:endParaRPr lang="en-US" altLang="en-US" sz="900" b="1"/>
          </a:p>
          <a:p>
            <a:pPr eaLnBrk="1" hangingPunct="1"/>
            <a:endParaRPr lang="en-US" altLang="en-US" sz="900" b="1"/>
          </a:p>
          <a:p>
            <a:pPr eaLnBrk="1" hangingPunct="1">
              <a:buFontTx/>
              <a:buNone/>
            </a:pPr>
            <a:endParaRPr lang="en-US" altLang="en-US" sz="850"/>
          </a:p>
          <a:p>
            <a:pPr eaLnBrk="1" hangingPunct="1"/>
            <a:endParaRPr lang="en-US" altLang="en-US" sz="850"/>
          </a:p>
        </p:txBody>
      </p:sp>
      <p:grpSp>
        <p:nvGrpSpPr>
          <p:cNvPr id="15" name="Group 6">
            <a:extLst>
              <a:ext uri="{FF2B5EF4-FFF2-40B4-BE49-F238E27FC236}">
                <a16:creationId xmlns="" xmlns:a16="http://schemas.microsoft.com/office/drawing/2014/main" id="{F898EC15-9A6F-4853-AC91-B8D5AAA45972}"/>
              </a:ext>
            </a:extLst>
          </p:cNvPr>
          <p:cNvGrpSpPr>
            <a:grpSpLocks/>
          </p:cNvGrpSpPr>
          <p:nvPr/>
        </p:nvGrpSpPr>
        <p:grpSpPr bwMode="auto">
          <a:xfrm>
            <a:off x="1535316" y="3313729"/>
            <a:ext cx="1371600" cy="1371600"/>
            <a:chOff x="1798" y="908"/>
            <a:chExt cx="1994" cy="1850"/>
          </a:xfrm>
        </p:grpSpPr>
        <p:grpSp>
          <p:nvGrpSpPr>
            <p:cNvPr id="17" name="Group 7">
              <a:extLst>
                <a:ext uri="{FF2B5EF4-FFF2-40B4-BE49-F238E27FC236}">
                  <a16:creationId xmlns="" xmlns:a16="http://schemas.microsoft.com/office/drawing/2014/main" id="{64C6B1E0-66F5-457E-8900-155A98B93028}"/>
                </a:ext>
              </a:extLst>
            </p:cNvPr>
            <p:cNvGrpSpPr>
              <a:grpSpLocks/>
            </p:cNvGrpSpPr>
            <p:nvPr/>
          </p:nvGrpSpPr>
          <p:grpSpPr bwMode="auto">
            <a:xfrm>
              <a:off x="1998" y="1072"/>
              <a:ext cx="1570" cy="1577"/>
              <a:chOff x="2376" y="840"/>
              <a:chExt cx="1570" cy="1577"/>
            </a:xfrm>
          </p:grpSpPr>
          <p:sp>
            <p:nvSpPr>
              <p:cNvPr id="47" name="Freeform 8">
                <a:extLst>
                  <a:ext uri="{FF2B5EF4-FFF2-40B4-BE49-F238E27FC236}">
                    <a16:creationId xmlns="" xmlns:a16="http://schemas.microsoft.com/office/drawing/2014/main" id="{468F05F6-AD08-42E6-A520-0E0263A04E9F}"/>
                  </a:ext>
                </a:extLst>
              </p:cNvPr>
              <p:cNvSpPr>
                <a:spLocks/>
              </p:cNvSpPr>
              <p:nvPr/>
            </p:nvSpPr>
            <p:spPr bwMode="auto">
              <a:xfrm>
                <a:off x="2376" y="840"/>
                <a:ext cx="1570" cy="1577"/>
              </a:xfrm>
              <a:custGeom>
                <a:avLst/>
                <a:gdLst>
                  <a:gd name="T0" fmla="*/ 423 w 1570"/>
                  <a:gd name="T1" fmla="*/ 379 h 1577"/>
                  <a:gd name="T2" fmla="*/ 346 w 1570"/>
                  <a:gd name="T3" fmla="*/ 467 h 1577"/>
                  <a:gd name="T4" fmla="*/ 309 w 1570"/>
                  <a:gd name="T5" fmla="*/ 516 h 1577"/>
                  <a:gd name="T6" fmla="*/ 260 w 1570"/>
                  <a:gd name="T7" fmla="*/ 627 h 1577"/>
                  <a:gd name="T8" fmla="*/ 226 w 1570"/>
                  <a:gd name="T9" fmla="*/ 751 h 1577"/>
                  <a:gd name="T10" fmla="*/ 243 w 1570"/>
                  <a:gd name="T11" fmla="*/ 850 h 1577"/>
                  <a:gd name="T12" fmla="*/ 264 w 1570"/>
                  <a:gd name="T13" fmla="*/ 977 h 1577"/>
                  <a:gd name="T14" fmla="*/ 315 w 1570"/>
                  <a:gd name="T15" fmla="*/ 1070 h 1577"/>
                  <a:gd name="T16" fmla="*/ 361 w 1570"/>
                  <a:gd name="T17" fmla="*/ 1134 h 1577"/>
                  <a:gd name="T18" fmla="*/ 403 w 1570"/>
                  <a:gd name="T19" fmla="*/ 1186 h 1577"/>
                  <a:gd name="T20" fmla="*/ 496 w 1570"/>
                  <a:gd name="T21" fmla="*/ 1257 h 1577"/>
                  <a:gd name="T22" fmla="*/ 569 w 1570"/>
                  <a:gd name="T23" fmla="*/ 1287 h 1577"/>
                  <a:gd name="T24" fmla="*/ 690 w 1570"/>
                  <a:gd name="T25" fmla="*/ 1338 h 1577"/>
                  <a:gd name="T26" fmla="*/ 782 w 1570"/>
                  <a:gd name="T27" fmla="*/ 1337 h 1577"/>
                  <a:gd name="T28" fmla="*/ 882 w 1570"/>
                  <a:gd name="T29" fmla="*/ 1333 h 1577"/>
                  <a:gd name="T30" fmla="*/ 977 w 1570"/>
                  <a:gd name="T31" fmla="*/ 1287 h 1577"/>
                  <a:gd name="T32" fmla="*/ 1060 w 1570"/>
                  <a:gd name="T33" fmla="*/ 1243 h 1577"/>
                  <a:gd name="T34" fmla="*/ 1173 w 1570"/>
                  <a:gd name="T35" fmla="*/ 1179 h 1577"/>
                  <a:gd name="T36" fmla="*/ 1235 w 1570"/>
                  <a:gd name="T37" fmla="*/ 1080 h 1577"/>
                  <a:gd name="T38" fmla="*/ 1289 w 1570"/>
                  <a:gd name="T39" fmla="*/ 997 h 1577"/>
                  <a:gd name="T40" fmla="*/ 1305 w 1570"/>
                  <a:gd name="T41" fmla="*/ 893 h 1577"/>
                  <a:gd name="T42" fmla="*/ 1324 w 1570"/>
                  <a:gd name="T43" fmla="*/ 743 h 1577"/>
                  <a:gd name="T44" fmla="*/ 1289 w 1570"/>
                  <a:gd name="T45" fmla="*/ 605 h 1577"/>
                  <a:gd name="T46" fmla="*/ 1263 w 1570"/>
                  <a:gd name="T47" fmla="*/ 523 h 1577"/>
                  <a:gd name="T48" fmla="*/ 1204 w 1570"/>
                  <a:gd name="T49" fmla="*/ 445 h 1577"/>
                  <a:gd name="T50" fmla="*/ 1137 w 1570"/>
                  <a:gd name="T51" fmla="*/ 384 h 1577"/>
                  <a:gd name="T52" fmla="*/ 1061 w 1570"/>
                  <a:gd name="T53" fmla="*/ 338 h 1577"/>
                  <a:gd name="T54" fmla="*/ 945 w 1570"/>
                  <a:gd name="T55" fmla="*/ 257 h 1577"/>
                  <a:gd name="T56" fmla="*/ 807 w 1570"/>
                  <a:gd name="T57" fmla="*/ 253 h 1577"/>
                  <a:gd name="T58" fmla="*/ 726 w 1570"/>
                  <a:gd name="T59" fmla="*/ 238 h 1577"/>
                  <a:gd name="T60" fmla="*/ 618 w 1570"/>
                  <a:gd name="T61" fmla="*/ 273 h 1577"/>
                  <a:gd name="T62" fmla="*/ 566 w 1570"/>
                  <a:gd name="T63" fmla="*/ 296 h 15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70" h="1577">
                    <a:moveTo>
                      <a:pt x="355" y="129"/>
                    </a:moveTo>
                    <a:lnTo>
                      <a:pt x="423" y="379"/>
                    </a:lnTo>
                    <a:lnTo>
                      <a:pt x="216" y="242"/>
                    </a:lnTo>
                    <a:lnTo>
                      <a:pt x="346" y="467"/>
                    </a:lnTo>
                    <a:lnTo>
                      <a:pt x="218" y="387"/>
                    </a:lnTo>
                    <a:lnTo>
                      <a:pt x="309" y="516"/>
                    </a:lnTo>
                    <a:lnTo>
                      <a:pt x="40" y="478"/>
                    </a:lnTo>
                    <a:lnTo>
                      <a:pt x="260" y="627"/>
                    </a:lnTo>
                    <a:lnTo>
                      <a:pt x="0" y="689"/>
                    </a:lnTo>
                    <a:lnTo>
                      <a:pt x="226" y="751"/>
                    </a:lnTo>
                    <a:lnTo>
                      <a:pt x="109" y="800"/>
                    </a:lnTo>
                    <a:lnTo>
                      <a:pt x="243" y="850"/>
                    </a:lnTo>
                    <a:lnTo>
                      <a:pt x="10" y="950"/>
                    </a:lnTo>
                    <a:lnTo>
                      <a:pt x="264" y="977"/>
                    </a:lnTo>
                    <a:lnTo>
                      <a:pt x="111" y="1077"/>
                    </a:lnTo>
                    <a:lnTo>
                      <a:pt x="315" y="1070"/>
                    </a:lnTo>
                    <a:lnTo>
                      <a:pt x="117" y="1237"/>
                    </a:lnTo>
                    <a:lnTo>
                      <a:pt x="361" y="1134"/>
                    </a:lnTo>
                    <a:lnTo>
                      <a:pt x="259" y="1269"/>
                    </a:lnTo>
                    <a:lnTo>
                      <a:pt x="403" y="1186"/>
                    </a:lnTo>
                    <a:lnTo>
                      <a:pt x="299" y="1438"/>
                    </a:lnTo>
                    <a:lnTo>
                      <a:pt x="496" y="1257"/>
                    </a:lnTo>
                    <a:lnTo>
                      <a:pt x="463" y="1394"/>
                    </a:lnTo>
                    <a:lnTo>
                      <a:pt x="569" y="1287"/>
                    </a:lnTo>
                    <a:lnTo>
                      <a:pt x="544" y="1539"/>
                    </a:lnTo>
                    <a:lnTo>
                      <a:pt x="690" y="1338"/>
                    </a:lnTo>
                    <a:lnTo>
                      <a:pt x="744" y="1576"/>
                    </a:lnTo>
                    <a:lnTo>
                      <a:pt x="782" y="1337"/>
                    </a:lnTo>
                    <a:lnTo>
                      <a:pt x="849" y="1529"/>
                    </a:lnTo>
                    <a:lnTo>
                      <a:pt x="882" y="1333"/>
                    </a:lnTo>
                    <a:lnTo>
                      <a:pt x="977" y="1550"/>
                    </a:lnTo>
                    <a:lnTo>
                      <a:pt x="977" y="1287"/>
                    </a:lnTo>
                    <a:lnTo>
                      <a:pt x="1087" y="1398"/>
                    </a:lnTo>
                    <a:lnTo>
                      <a:pt x="1060" y="1243"/>
                    </a:lnTo>
                    <a:lnTo>
                      <a:pt x="1272" y="1424"/>
                    </a:lnTo>
                    <a:lnTo>
                      <a:pt x="1173" y="1179"/>
                    </a:lnTo>
                    <a:lnTo>
                      <a:pt x="1417" y="1281"/>
                    </a:lnTo>
                    <a:lnTo>
                      <a:pt x="1235" y="1080"/>
                    </a:lnTo>
                    <a:lnTo>
                      <a:pt x="1399" y="1109"/>
                    </a:lnTo>
                    <a:lnTo>
                      <a:pt x="1289" y="997"/>
                    </a:lnTo>
                    <a:lnTo>
                      <a:pt x="1543" y="1025"/>
                    </a:lnTo>
                    <a:lnTo>
                      <a:pt x="1305" y="893"/>
                    </a:lnTo>
                    <a:lnTo>
                      <a:pt x="1569" y="846"/>
                    </a:lnTo>
                    <a:lnTo>
                      <a:pt x="1324" y="743"/>
                    </a:lnTo>
                    <a:lnTo>
                      <a:pt x="1561" y="599"/>
                    </a:lnTo>
                    <a:lnTo>
                      <a:pt x="1289" y="605"/>
                    </a:lnTo>
                    <a:lnTo>
                      <a:pt x="1364" y="518"/>
                    </a:lnTo>
                    <a:lnTo>
                      <a:pt x="1263" y="523"/>
                    </a:lnTo>
                    <a:lnTo>
                      <a:pt x="1429" y="361"/>
                    </a:lnTo>
                    <a:lnTo>
                      <a:pt x="1204" y="445"/>
                    </a:lnTo>
                    <a:lnTo>
                      <a:pt x="1340" y="245"/>
                    </a:lnTo>
                    <a:lnTo>
                      <a:pt x="1137" y="384"/>
                    </a:lnTo>
                    <a:lnTo>
                      <a:pt x="1183" y="259"/>
                    </a:lnTo>
                    <a:lnTo>
                      <a:pt x="1061" y="338"/>
                    </a:lnTo>
                    <a:lnTo>
                      <a:pt x="1118" y="81"/>
                    </a:lnTo>
                    <a:lnTo>
                      <a:pt x="945" y="257"/>
                    </a:lnTo>
                    <a:lnTo>
                      <a:pt x="927" y="27"/>
                    </a:lnTo>
                    <a:lnTo>
                      <a:pt x="807" y="253"/>
                    </a:lnTo>
                    <a:lnTo>
                      <a:pt x="752" y="0"/>
                    </a:lnTo>
                    <a:lnTo>
                      <a:pt x="726" y="238"/>
                    </a:lnTo>
                    <a:lnTo>
                      <a:pt x="638" y="65"/>
                    </a:lnTo>
                    <a:lnTo>
                      <a:pt x="618" y="273"/>
                    </a:lnTo>
                    <a:lnTo>
                      <a:pt x="524" y="56"/>
                    </a:lnTo>
                    <a:lnTo>
                      <a:pt x="566" y="296"/>
                    </a:lnTo>
                    <a:lnTo>
                      <a:pt x="355" y="129"/>
                    </a:lnTo>
                  </a:path>
                </a:pathLst>
              </a:custGeom>
              <a:solidFill>
                <a:srgbClr val="B50069"/>
              </a:solidFill>
              <a:ln w="12700" cap="rnd" cmpd="sng">
                <a:solidFill>
                  <a:srgbClr val="B5006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8" name="Freeform 9">
                <a:extLst>
                  <a:ext uri="{FF2B5EF4-FFF2-40B4-BE49-F238E27FC236}">
                    <a16:creationId xmlns="" xmlns:a16="http://schemas.microsoft.com/office/drawing/2014/main" id="{FC93A574-A67F-4459-AB6B-5245099D2D4B}"/>
                  </a:ext>
                </a:extLst>
              </p:cNvPr>
              <p:cNvSpPr>
                <a:spLocks/>
              </p:cNvSpPr>
              <p:nvPr/>
            </p:nvSpPr>
            <p:spPr bwMode="auto">
              <a:xfrm>
                <a:off x="2483" y="948"/>
                <a:ext cx="1355" cy="1362"/>
              </a:xfrm>
              <a:custGeom>
                <a:avLst/>
                <a:gdLst>
                  <a:gd name="T0" fmla="*/ 381 w 1355"/>
                  <a:gd name="T1" fmla="*/ 312 h 1362"/>
                  <a:gd name="T2" fmla="*/ 312 w 1355"/>
                  <a:gd name="T3" fmla="*/ 384 h 1362"/>
                  <a:gd name="T4" fmla="*/ 278 w 1355"/>
                  <a:gd name="T5" fmla="*/ 425 h 1362"/>
                  <a:gd name="T6" fmla="*/ 231 w 1355"/>
                  <a:gd name="T7" fmla="*/ 518 h 1362"/>
                  <a:gd name="T8" fmla="*/ 195 w 1355"/>
                  <a:gd name="T9" fmla="*/ 624 h 1362"/>
                  <a:gd name="T10" fmla="*/ 206 w 1355"/>
                  <a:gd name="T11" fmla="*/ 709 h 1362"/>
                  <a:gd name="T12" fmla="*/ 219 w 1355"/>
                  <a:gd name="T13" fmla="*/ 820 h 1362"/>
                  <a:gd name="T14" fmla="*/ 259 w 1355"/>
                  <a:gd name="T15" fmla="*/ 903 h 1362"/>
                  <a:gd name="T16" fmla="*/ 294 w 1355"/>
                  <a:gd name="T17" fmla="*/ 961 h 1362"/>
                  <a:gd name="T18" fmla="*/ 329 w 1355"/>
                  <a:gd name="T19" fmla="*/ 1007 h 1362"/>
                  <a:gd name="T20" fmla="*/ 405 w 1355"/>
                  <a:gd name="T21" fmla="*/ 1072 h 1362"/>
                  <a:gd name="T22" fmla="*/ 468 w 1355"/>
                  <a:gd name="T23" fmla="*/ 1102 h 1362"/>
                  <a:gd name="T24" fmla="*/ 571 w 1355"/>
                  <a:gd name="T25" fmla="*/ 1152 h 1362"/>
                  <a:gd name="T26" fmla="*/ 650 w 1355"/>
                  <a:gd name="T27" fmla="*/ 1155 h 1362"/>
                  <a:gd name="T28" fmla="*/ 735 w 1355"/>
                  <a:gd name="T29" fmla="*/ 1155 h 1362"/>
                  <a:gd name="T30" fmla="*/ 819 w 1355"/>
                  <a:gd name="T31" fmla="*/ 1120 h 1362"/>
                  <a:gd name="T32" fmla="*/ 893 w 1355"/>
                  <a:gd name="T33" fmla="*/ 1086 h 1362"/>
                  <a:gd name="T34" fmla="*/ 995 w 1355"/>
                  <a:gd name="T35" fmla="*/ 1037 h 1362"/>
                  <a:gd name="T36" fmla="*/ 1052 w 1355"/>
                  <a:gd name="T37" fmla="*/ 954 h 1362"/>
                  <a:gd name="T38" fmla="*/ 1102 w 1355"/>
                  <a:gd name="T39" fmla="*/ 886 h 1362"/>
                  <a:gd name="T40" fmla="*/ 1121 w 1355"/>
                  <a:gd name="T41" fmla="*/ 795 h 1362"/>
                  <a:gd name="T42" fmla="*/ 1143 w 1355"/>
                  <a:gd name="T43" fmla="*/ 669 h 1362"/>
                  <a:gd name="T44" fmla="*/ 1119 w 1355"/>
                  <a:gd name="T45" fmla="*/ 546 h 1362"/>
                  <a:gd name="T46" fmla="*/ 1101 w 1355"/>
                  <a:gd name="T47" fmla="*/ 474 h 1362"/>
                  <a:gd name="T48" fmla="*/ 1054 w 1355"/>
                  <a:gd name="T49" fmla="*/ 404 h 1362"/>
                  <a:gd name="T50" fmla="*/ 998 w 1355"/>
                  <a:gd name="T51" fmla="*/ 349 h 1362"/>
                  <a:gd name="T52" fmla="*/ 935 w 1355"/>
                  <a:gd name="T53" fmla="*/ 306 h 1362"/>
                  <a:gd name="T54" fmla="*/ 838 w 1355"/>
                  <a:gd name="T55" fmla="*/ 230 h 1362"/>
                  <a:gd name="T56" fmla="*/ 719 w 1355"/>
                  <a:gd name="T57" fmla="*/ 220 h 1362"/>
                  <a:gd name="T58" fmla="*/ 651 w 1355"/>
                  <a:gd name="T59" fmla="*/ 205 h 1362"/>
                  <a:gd name="T60" fmla="*/ 556 w 1355"/>
                  <a:gd name="T61" fmla="*/ 229 h 1362"/>
                  <a:gd name="T62" fmla="*/ 510 w 1355"/>
                  <a:gd name="T63" fmla="*/ 247 h 1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5" h="1362">
                    <a:moveTo>
                      <a:pt x="335" y="93"/>
                    </a:moveTo>
                    <a:lnTo>
                      <a:pt x="381" y="312"/>
                    </a:lnTo>
                    <a:lnTo>
                      <a:pt x="211" y="184"/>
                    </a:lnTo>
                    <a:lnTo>
                      <a:pt x="312" y="384"/>
                    </a:lnTo>
                    <a:lnTo>
                      <a:pt x="205" y="309"/>
                    </a:lnTo>
                    <a:lnTo>
                      <a:pt x="278" y="425"/>
                    </a:lnTo>
                    <a:lnTo>
                      <a:pt x="48" y="378"/>
                    </a:lnTo>
                    <a:lnTo>
                      <a:pt x="231" y="518"/>
                    </a:lnTo>
                    <a:lnTo>
                      <a:pt x="2" y="560"/>
                    </a:lnTo>
                    <a:lnTo>
                      <a:pt x="195" y="624"/>
                    </a:lnTo>
                    <a:lnTo>
                      <a:pt x="93" y="661"/>
                    </a:lnTo>
                    <a:lnTo>
                      <a:pt x="206" y="709"/>
                    </a:lnTo>
                    <a:lnTo>
                      <a:pt x="0" y="784"/>
                    </a:lnTo>
                    <a:lnTo>
                      <a:pt x="219" y="820"/>
                    </a:lnTo>
                    <a:lnTo>
                      <a:pt x="83" y="900"/>
                    </a:lnTo>
                    <a:lnTo>
                      <a:pt x="259" y="903"/>
                    </a:lnTo>
                    <a:lnTo>
                      <a:pt x="80" y="1037"/>
                    </a:lnTo>
                    <a:lnTo>
                      <a:pt x="294" y="961"/>
                    </a:lnTo>
                    <a:lnTo>
                      <a:pt x="201" y="1072"/>
                    </a:lnTo>
                    <a:lnTo>
                      <a:pt x="329" y="1007"/>
                    </a:lnTo>
                    <a:lnTo>
                      <a:pt x="229" y="1220"/>
                    </a:lnTo>
                    <a:lnTo>
                      <a:pt x="405" y="1072"/>
                    </a:lnTo>
                    <a:lnTo>
                      <a:pt x="371" y="1189"/>
                    </a:lnTo>
                    <a:lnTo>
                      <a:pt x="468" y="1102"/>
                    </a:lnTo>
                    <a:lnTo>
                      <a:pt x="435" y="1319"/>
                    </a:lnTo>
                    <a:lnTo>
                      <a:pt x="571" y="1152"/>
                    </a:lnTo>
                    <a:lnTo>
                      <a:pt x="606" y="1361"/>
                    </a:lnTo>
                    <a:lnTo>
                      <a:pt x="650" y="1155"/>
                    </a:lnTo>
                    <a:lnTo>
                      <a:pt x="698" y="1323"/>
                    </a:lnTo>
                    <a:lnTo>
                      <a:pt x="735" y="1155"/>
                    </a:lnTo>
                    <a:lnTo>
                      <a:pt x="808" y="1347"/>
                    </a:lnTo>
                    <a:lnTo>
                      <a:pt x="819" y="1120"/>
                    </a:lnTo>
                    <a:lnTo>
                      <a:pt x="909" y="1222"/>
                    </a:lnTo>
                    <a:lnTo>
                      <a:pt x="893" y="1086"/>
                    </a:lnTo>
                    <a:lnTo>
                      <a:pt x="1068" y="1252"/>
                    </a:lnTo>
                    <a:lnTo>
                      <a:pt x="995" y="1037"/>
                    </a:lnTo>
                    <a:lnTo>
                      <a:pt x="1201" y="1136"/>
                    </a:lnTo>
                    <a:lnTo>
                      <a:pt x="1052" y="954"/>
                    </a:lnTo>
                    <a:lnTo>
                      <a:pt x="1193" y="987"/>
                    </a:lnTo>
                    <a:lnTo>
                      <a:pt x="1102" y="886"/>
                    </a:lnTo>
                    <a:lnTo>
                      <a:pt x="1322" y="920"/>
                    </a:lnTo>
                    <a:lnTo>
                      <a:pt x="1121" y="795"/>
                    </a:lnTo>
                    <a:lnTo>
                      <a:pt x="1352" y="767"/>
                    </a:lnTo>
                    <a:lnTo>
                      <a:pt x="1143" y="669"/>
                    </a:lnTo>
                    <a:lnTo>
                      <a:pt x="1354" y="555"/>
                    </a:lnTo>
                    <a:lnTo>
                      <a:pt x="1119" y="546"/>
                    </a:lnTo>
                    <a:lnTo>
                      <a:pt x="1188" y="476"/>
                    </a:lnTo>
                    <a:lnTo>
                      <a:pt x="1101" y="474"/>
                    </a:lnTo>
                    <a:lnTo>
                      <a:pt x="1250" y="342"/>
                    </a:lnTo>
                    <a:lnTo>
                      <a:pt x="1054" y="404"/>
                    </a:lnTo>
                    <a:lnTo>
                      <a:pt x="1180" y="238"/>
                    </a:lnTo>
                    <a:lnTo>
                      <a:pt x="998" y="349"/>
                    </a:lnTo>
                    <a:lnTo>
                      <a:pt x="1044" y="243"/>
                    </a:lnTo>
                    <a:lnTo>
                      <a:pt x="935" y="306"/>
                    </a:lnTo>
                    <a:lnTo>
                      <a:pt x="996" y="86"/>
                    </a:lnTo>
                    <a:lnTo>
                      <a:pt x="838" y="230"/>
                    </a:lnTo>
                    <a:lnTo>
                      <a:pt x="833" y="31"/>
                    </a:lnTo>
                    <a:lnTo>
                      <a:pt x="719" y="220"/>
                    </a:lnTo>
                    <a:lnTo>
                      <a:pt x="684" y="0"/>
                    </a:lnTo>
                    <a:lnTo>
                      <a:pt x="651" y="205"/>
                    </a:lnTo>
                    <a:lnTo>
                      <a:pt x="583" y="50"/>
                    </a:lnTo>
                    <a:lnTo>
                      <a:pt x="556" y="229"/>
                    </a:lnTo>
                    <a:lnTo>
                      <a:pt x="485" y="38"/>
                    </a:lnTo>
                    <a:lnTo>
                      <a:pt x="510" y="247"/>
                    </a:lnTo>
                    <a:lnTo>
                      <a:pt x="335" y="93"/>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grpSp>
        <p:sp>
          <p:nvSpPr>
            <p:cNvPr id="18" name="Freeform 10">
              <a:extLst>
                <a:ext uri="{FF2B5EF4-FFF2-40B4-BE49-F238E27FC236}">
                  <a16:creationId xmlns="" xmlns:a16="http://schemas.microsoft.com/office/drawing/2014/main" id="{47643248-302D-4367-8F90-9F922965569B}"/>
                </a:ext>
              </a:extLst>
            </p:cNvPr>
            <p:cNvSpPr>
              <a:spLocks/>
            </p:cNvSpPr>
            <p:nvPr/>
          </p:nvSpPr>
          <p:spPr bwMode="auto">
            <a:xfrm>
              <a:off x="2589" y="908"/>
              <a:ext cx="151" cy="118"/>
            </a:xfrm>
            <a:custGeom>
              <a:avLst/>
              <a:gdLst>
                <a:gd name="T0" fmla="*/ 33 w 151"/>
                <a:gd name="T1" fmla="*/ 117 h 118"/>
                <a:gd name="T2" fmla="*/ 57 w 151"/>
                <a:gd name="T3" fmla="*/ 117 h 118"/>
                <a:gd name="T4" fmla="*/ 75 w 151"/>
                <a:gd name="T5" fmla="*/ 28 h 118"/>
                <a:gd name="T6" fmla="*/ 93 w 151"/>
                <a:gd name="T7" fmla="*/ 117 h 118"/>
                <a:gd name="T8" fmla="*/ 116 w 151"/>
                <a:gd name="T9" fmla="*/ 117 h 118"/>
                <a:gd name="T10" fmla="*/ 150 w 151"/>
                <a:gd name="T11" fmla="*/ 0 h 118"/>
                <a:gd name="T12" fmla="*/ 125 w 151"/>
                <a:gd name="T13" fmla="*/ 0 h 118"/>
                <a:gd name="T14" fmla="*/ 105 w 151"/>
                <a:gd name="T15" fmla="*/ 83 h 118"/>
                <a:gd name="T16" fmla="*/ 88 w 151"/>
                <a:gd name="T17" fmla="*/ 0 h 118"/>
                <a:gd name="T18" fmla="*/ 62 w 151"/>
                <a:gd name="T19" fmla="*/ 0 h 118"/>
                <a:gd name="T20" fmla="*/ 44 w 151"/>
                <a:gd name="T21" fmla="*/ 83 h 118"/>
                <a:gd name="T22" fmla="*/ 24 w 151"/>
                <a:gd name="T23" fmla="*/ 0 h 118"/>
                <a:gd name="T24" fmla="*/ 0 w 151"/>
                <a:gd name="T25" fmla="*/ 0 h 118"/>
                <a:gd name="T26" fmla="*/ 33 w 151"/>
                <a:gd name="T27" fmla="*/ 117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18">
                  <a:moveTo>
                    <a:pt x="33" y="117"/>
                  </a:moveTo>
                  <a:lnTo>
                    <a:pt x="57" y="117"/>
                  </a:lnTo>
                  <a:lnTo>
                    <a:pt x="75" y="28"/>
                  </a:lnTo>
                  <a:lnTo>
                    <a:pt x="93" y="117"/>
                  </a:lnTo>
                  <a:lnTo>
                    <a:pt x="116" y="117"/>
                  </a:lnTo>
                  <a:lnTo>
                    <a:pt x="150" y="0"/>
                  </a:lnTo>
                  <a:lnTo>
                    <a:pt x="125" y="0"/>
                  </a:lnTo>
                  <a:lnTo>
                    <a:pt x="105" y="83"/>
                  </a:lnTo>
                  <a:lnTo>
                    <a:pt x="88" y="0"/>
                  </a:lnTo>
                  <a:lnTo>
                    <a:pt x="62" y="0"/>
                  </a:lnTo>
                  <a:lnTo>
                    <a:pt x="44" y="83"/>
                  </a:lnTo>
                  <a:lnTo>
                    <a:pt x="24" y="0"/>
                  </a:lnTo>
                  <a:lnTo>
                    <a:pt x="0" y="0"/>
                  </a:lnTo>
                  <a:lnTo>
                    <a:pt x="33" y="11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19" name="Freeform 11">
              <a:extLst>
                <a:ext uri="{FF2B5EF4-FFF2-40B4-BE49-F238E27FC236}">
                  <a16:creationId xmlns="" xmlns:a16="http://schemas.microsoft.com/office/drawing/2014/main" id="{EEAE857D-4208-4D7B-B35E-D9D43CC01E7E}"/>
                </a:ext>
              </a:extLst>
            </p:cNvPr>
            <p:cNvSpPr>
              <a:spLocks/>
            </p:cNvSpPr>
            <p:nvPr/>
          </p:nvSpPr>
          <p:spPr bwMode="auto">
            <a:xfrm>
              <a:off x="2762" y="908"/>
              <a:ext cx="75" cy="118"/>
            </a:xfrm>
            <a:custGeom>
              <a:avLst/>
              <a:gdLst>
                <a:gd name="T0" fmla="*/ 0 w 75"/>
                <a:gd name="T1" fmla="*/ 117 h 118"/>
                <a:gd name="T2" fmla="*/ 22 w 75"/>
                <a:gd name="T3" fmla="*/ 117 h 118"/>
                <a:gd name="T4" fmla="*/ 22 w 75"/>
                <a:gd name="T5" fmla="*/ 67 h 118"/>
                <a:gd name="T6" fmla="*/ 22 w 75"/>
                <a:gd name="T7" fmla="*/ 64 h 118"/>
                <a:gd name="T8" fmla="*/ 22 w 75"/>
                <a:gd name="T9" fmla="*/ 62 h 118"/>
                <a:gd name="T10" fmla="*/ 23 w 75"/>
                <a:gd name="T11" fmla="*/ 58 h 118"/>
                <a:gd name="T12" fmla="*/ 25 w 75"/>
                <a:gd name="T13" fmla="*/ 55 h 118"/>
                <a:gd name="T14" fmla="*/ 27 w 75"/>
                <a:gd name="T15" fmla="*/ 52 h 118"/>
                <a:gd name="T16" fmla="*/ 29 w 75"/>
                <a:gd name="T17" fmla="*/ 50 h 118"/>
                <a:gd name="T18" fmla="*/ 32 w 75"/>
                <a:gd name="T19" fmla="*/ 49 h 118"/>
                <a:gd name="T20" fmla="*/ 35 w 75"/>
                <a:gd name="T21" fmla="*/ 48 h 118"/>
                <a:gd name="T22" fmla="*/ 39 w 75"/>
                <a:gd name="T23" fmla="*/ 48 h 118"/>
                <a:gd name="T24" fmla="*/ 43 w 75"/>
                <a:gd name="T25" fmla="*/ 48 h 118"/>
                <a:gd name="T26" fmla="*/ 46 w 75"/>
                <a:gd name="T27" fmla="*/ 49 h 118"/>
                <a:gd name="T28" fmla="*/ 48 w 75"/>
                <a:gd name="T29" fmla="*/ 51 h 118"/>
                <a:gd name="T30" fmla="*/ 49 w 75"/>
                <a:gd name="T31" fmla="*/ 52 h 118"/>
                <a:gd name="T32" fmla="*/ 50 w 75"/>
                <a:gd name="T33" fmla="*/ 54 h 118"/>
                <a:gd name="T34" fmla="*/ 51 w 75"/>
                <a:gd name="T35" fmla="*/ 57 h 118"/>
                <a:gd name="T36" fmla="*/ 52 w 75"/>
                <a:gd name="T37" fmla="*/ 61 h 118"/>
                <a:gd name="T38" fmla="*/ 52 w 75"/>
                <a:gd name="T39" fmla="*/ 72 h 118"/>
                <a:gd name="T40" fmla="*/ 52 w 75"/>
                <a:gd name="T41" fmla="*/ 117 h 118"/>
                <a:gd name="T42" fmla="*/ 74 w 75"/>
                <a:gd name="T43" fmla="*/ 117 h 118"/>
                <a:gd name="T44" fmla="*/ 74 w 75"/>
                <a:gd name="T45" fmla="*/ 61 h 118"/>
                <a:gd name="T46" fmla="*/ 74 w 75"/>
                <a:gd name="T47" fmla="*/ 60 h 118"/>
                <a:gd name="T48" fmla="*/ 74 w 75"/>
                <a:gd name="T49" fmla="*/ 53 h 118"/>
                <a:gd name="T50" fmla="*/ 74 w 75"/>
                <a:gd name="T51" fmla="*/ 49 h 118"/>
                <a:gd name="T52" fmla="*/ 72 w 75"/>
                <a:gd name="T53" fmla="*/ 44 h 118"/>
                <a:gd name="T54" fmla="*/ 69 w 75"/>
                <a:gd name="T55" fmla="*/ 38 h 118"/>
                <a:gd name="T56" fmla="*/ 68 w 75"/>
                <a:gd name="T57" fmla="*/ 36 h 118"/>
                <a:gd name="T58" fmla="*/ 66 w 75"/>
                <a:gd name="T59" fmla="*/ 34 h 118"/>
                <a:gd name="T60" fmla="*/ 63 w 75"/>
                <a:gd name="T61" fmla="*/ 32 h 118"/>
                <a:gd name="T62" fmla="*/ 60 w 75"/>
                <a:gd name="T63" fmla="*/ 31 h 118"/>
                <a:gd name="T64" fmla="*/ 57 w 75"/>
                <a:gd name="T65" fmla="*/ 30 h 118"/>
                <a:gd name="T66" fmla="*/ 54 w 75"/>
                <a:gd name="T67" fmla="*/ 29 h 118"/>
                <a:gd name="T68" fmla="*/ 50 w 75"/>
                <a:gd name="T69" fmla="*/ 29 h 118"/>
                <a:gd name="T70" fmla="*/ 46 w 75"/>
                <a:gd name="T71" fmla="*/ 29 h 118"/>
                <a:gd name="T72" fmla="*/ 43 w 75"/>
                <a:gd name="T73" fmla="*/ 29 h 118"/>
                <a:gd name="T74" fmla="*/ 39 w 75"/>
                <a:gd name="T75" fmla="*/ 29 h 118"/>
                <a:gd name="T76" fmla="*/ 36 w 75"/>
                <a:gd name="T77" fmla="*/ 30 h 118"/>
                <a:gd name="T78" fmla="*/ 32 w 75"/>
                <a:gd name="T79" fmla="*/ 31 h 118"/>
                <a:gd name="T80" fmla="*/ 30 w 75"/>
                <a:gd name="T81" fmla="*/ 33 h 118"/>
                <a:gd name="T82" fmla="*/ 27 w 75"/>
                <a:gd name="T83" fmla="*/ 35 h 118"/>
                <a:gd name="T84" fmla="*/ 22 w 75"/>
                <a:gd name="T85" fmla="*/ 40 h 118"/>
                <a:gd name="T86" fmla="*/ 22 w 75"/>
                <a:gd name="T87" fmla="*/ 0 h 118"/>
                <a:gd name="T88" fmla="*/ 0 w 75"/>
                <a:gd name="T89" fmla="*/ 0 h 118"/>
                <a:gd name="T90" fmla="*/ 0 w 75"/>
                <a:gd name="T91" fmla="*/ 117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 h="118">
                  <a:moveTo>
                    <a:pt x="0" y="117"/>
                  </a:moveTo>
                  <a:lnTo>
                    <a:pt x="22" y="117"/>
                  </a:lnTo>
                  <a:lnTo>
                    <a:pt x="22" y="67"/>
                  </a:lnTo>
                  <a:lnTo>
                    <a:pt x="22" y="64"/>
                  </a:lnTo>
                  <a:lnTo>
                    <a:pt x="22" y="62"/>
                  </a:lnTo>
                  <a:lnTo>
                    <a:pt x="23" y="58"/>
                  </a:lnTo>
                  <a:lnTo>
                    <a:pt x="25" y="55"/>
                  </a:lnTo>
                  <a:lnTo>
                    <a:pt x="27" y="52"/>
                  </a:lnTo>
                  <a:lnTo>
                    <a:pt x="29" y="50"/>
                  </a:lnTo>
                  <a:lnTo>
                    <a:pt x="32" y="49"/>
                  </a:lnTo>
                  <a:lnTo>
                    <a:pt x="35" y="48"/>
                  </a:lnTo>
                  <a:lnTo>
                    <a:pt x="39" y="48"/>
                  </a:lnTo>
                  <a:lnTo>
                    <a:pt x="43" y="48"/>
                  </a:lnTo>
                  <a:lnTo>
                    <a:pt x="46" y="49"/>
                  </a:lnTo>
                  <a:lnTo>
                    <a:pt x="48" y="51"/>
                  </a:lnTo>
                  <a:lnTo>
                    <a:pt x="49" y="52"/>
                  </a:lnTo>
                  <a:lnTo>
                    <a:pt x="50" y="54"/>
                  </a:lnTo>
                  <a:lnTo>
                    <a:pt x="51" y="57"/>
                  </a:lnTo>
                  <a:lnTo>
                    <a:pt x="52" y="61"/>
                  </a:lnTo>
                  <a:lnTo>
                    <a:pt x="52" y="72"/>
                  </a:lnTo>
                  <a:lnTo>
                    <a:pt x="52" y="117"/>
                  </a:lnTo>
                  <a:lnTo>
                    <a:pt x="74" y="117"/>
                  </a:lnTo>
                  <a:lnTo>
                    <a:pt x="74" y="61"/>
                  </a:lnTo>
                  <a:lnTo>
                    <a:pt x="74" y="60"/>
                  </a:lnTo>
                  <a:lnTo>
                    <a:pt x="74" y="53"/>
                  </a:lnTo>
                  <a:lnTo>
                    <a:pt x="74" y="49"/>
                  </a:lnTo>
                  <a:lnTo>
                    <a:pt x="72" y="44"/>
                  </a:lnTo>
                  <a:lnTo>
                    <a:pt x="69" y="38"/>
                  </a:lnTo>
                  <a:lnTo>
                    <a:pt x="68" y="36"/>
                  </a:lnTo>
                  <a:lnTo>
                    <a:pt x="66" y="34"/>
                  </a:lnTo>
                  <a:lnTo>
                    <a:pt x="63" y="32"/>
                  </a:lnTo>
                  <a:lnTo>
                    <a:pt x="60" y="31"/>
                  </a:lnTo>
                  <a:lnTo>
                    <a:pt x="57" y="30"/>
                  </a:lnTo>
                  <a:lnTo>
                    <a:pt x="54" y="29"/>
                  </a:lnTo>
                  <a:lnTo>
                    <a:pt x="50" y="29"/>
                  </a:lnTo>
                  <a:lnTo>
                    <a:pt x="46" y="29"/>
                  </a:lnTo>
                  <a:lnTo>
                    <a:pt x="43" y="29"/>
                  </a:lnTo>
                  <a:lnTo>
                    <a:pt x="39" y="29"/>
                  </a:lnTo>
                  <a:lnTo>
                    <a:pt x="36" y="30"/>
                  </a:lnTo>
                  <a:lnTo>
                    <a:pt x="32" y="31"/>
                  </a:lnTo>
                  <a:lnTo>
                    <a:pt x="30" y="33"/>
                  </a:lnTo>
                  <a:lnTo>
                    <a:pt x="27" y="35"/>
                  </a:lnTo>
                  <a:lnTo>
                    <a:pt x="22" y="40"/>
                  </a:lnTo>
                  <a:lnTo>
                    <a:pt x="22" y="0"/>
                  </a:lnTo>
                  <a:lnTo>
                    <a:pt x="0" y="0"/>
                  </a:lnTo>
                  <a:lnTo>
                    <a:pt x="0" y="11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0" name="Freeform 12">
              <a:extLst>
                <a:ext uri="{FF2B5EF4-FFF2-40B4-BE49-F238E27FC236}">
                  <a16:creationId xmlns="" xmlns:a16="http://schemas.microsoft.com/office/drawing/2014/main" id="{B8BF3AAC-8985-40E2-8539-5C38B01D38D2}"/>
                </a:ext>
              </a:extLst>
            </p:cNvPr>
            <p:cNvSpPr>
              <a:spLocks/>
            </p:cNvSpPr>
            <p:nvPr/>
          </p:nvSpPr>
          <p:spPr bwMode="auto">
            <a:xfrm>
              <a:off x="2862" y="937"/>
              <a:ext cx="80" cy="92"/>
            </a:xfrm>
            <a:custGeom>
              <a:avLst/>
              <a:gdLst>
                <a:gd name="T0" fmla="*/ 54 w 80"/>
                <a:gd name="T1" fmla="*/ 83 h 92"/>
                <a:gd name="T2" fmla="*/ 79 w 80"/>
                <a:gd name="T3" fmla="*/ 88 h 92"/>
                <a:gd name="T4" fmla="*/ 75 w 80"/>
                <a:gd name="T5" fmla="*/ 81 h 92"/>
                <a:gd name="T6" fmla="*/ 74 w 80"/>
                <a:gd name="T7" fmla="*/ 46 h 92"/>
                <a:gd name="T8" fmla="*/ 52 w 80"/>
                <a:gd name="T9" fmla="*/ 59 h 92"/>
                <a:gd name="T10" fmla="*/ 47 w 80"/>
                <a:gd name="T11" fmla="*/ 68 h 92"/>
                <a:gd name="T12" fmla="*/ 39 w 80"/>
                <a:gd name="T13" fmla="*/ 73 h 92"/>
                <a:gd name="T14" fmla="*/ 33 w 80"/>
                <a:gd name="T15" fmla="*/ 74 h 92"/>
                <a:gd name="T16" fmla="*/ 26 w 80"/>
                <a:gd name="T17" fmla="*/ 72 h 92"/>
                <a:gd name="T18" fmla="*/ 22 w 80"/>
                <a:gd name="T19" fmla="*/ 68 h 92"/>
                <a:gd name="T20" fmla="*/ 22 w 80"/>
                <a:gd name="T21" fmla="*/ 61 h 92"/>
                <a:gd name="T22" fmla="*/ 24 w 80"/>
                <a:gd name="T23" fmla="*/ 56 h 92"/>
                <a:gd name="T24" fmla="*/ 36 w 80"/>
                <a:gd name="T25" fmla="*/ 52 h 92"/>
                <a:gd name="T26" fmla="*/ 49 w 80"/>
                <a:gd name="T27" fmla="*/ 48 h 92"/>
                <a:gd name="T28" fmla="*/ 74 w 80"/>
                <a:gd name="T29" fmla="*/ 24 h 92"/>
                <a:gd name="T30" fmla="*/ 72 w 80"/>
                <a:gd name="T31" fmla="*/ 16 h 92"/>
                <a:gd name="T32" fmla="*/ 69 w 80"/>
                <a:gd name="T33" fmla="*/ 10 h 92"/>
                <a:gd name="T34" fmla="*/ 62 w 80"/>
                <a:gd name="T35" fmla="*/ 5 h 92"/>
                <a:gd name="T36" fmla="*/ 54 w 80"/>
                <a:gd name="T37" fmla="*/ 2 h 92"/>
                <a:gd name="T38" fmla="*/ 43 w 80"/>
                <a:gd name="T39" fmla="*/ 0 h 92"/>
                <a:gd name="T40" fmla="*/ 30 w 80"/>
                <a:gd name="T41" fmla="*/ 1 h 92"/>
                <a:gd name="T42" fmla="*/ 18 w 80"/>
                <a:gd name="T43" fmla="*/ 5 h 92"/>
                <a:gd name="T44" fmla="*/ 8 w 80"/>
                <a:gd name="T45" fmla="*/ 12 h 92"/>
                <a:gd name="T46" fmla="*/ 4 w 80"/>
                <a:gd name="T47" fmla="*/ 22 h 92"/>
                <a:gd name="T48" fmla="*/ 4 w 80"/>
                <a:gd name="T49" fmla="*/ 30 h 92"/>
                <a:gd name="T50" fmla="*/ 25 w 80"/>
                <a:gd name="T51" fmla="*/ 26 h 92"/>
                <a:gd name="T52" fmla="*/ 28 w 80"/>
                <a:gd name="T53" fmla="*/ 21 h 92"/>
                <a:gd name="T54" fmla="*/ 35 w 80"/>
                <a:gd name="T55" fmla="*/ 18 h 92"/>
                <a:gd name="T56" fmla="*/ 45 w 80"/>
                <a:gd name="T57" fmla="*/ 19 h 92"/>
                <a:gd name="T58" fmla="*/ 50 w 80"/>
                <a:gd name="T59" fmla="*/ 22 h 92"/>
                <a:gd name="T60" fmla="*/ 52 w 80"/>
                <a:gd name="T61" fmla="*/ 27 h 92"/>
                <a:gd name="T62" fmla="*/ 52 w 80"/>
                <a:gd name="T63" fmla="*/ 31 h 92"/>
                <a:gd name="T64" fmla="*/ 47 w 80"/>
                <a:gd name="T65" fmla="*/ 35 h 92"/>
                <a:gd name="T66" fmla="*/ 29 w 80"/>
                <a:gd name="T67" fmla="*/ 38 h 92"/>
                <a:gd name="T68" fmla="*/ 13 w 80"/>
                <a:gd name="T69" fmla="*/ 41 h 92"/>
                <a:gd name="T70" fmla="*/ 7 w 80"/>
                <a:gd name="T71" fmla="*/ 46 h 92"/>
                <a:gd name="T72" fmla="*/ 2 w 80"/>
                <a:gd name="T73" fmla="*/ 53 h 92"/>
                <a:gd name="T74" fmla="*/ 0 w 80"/>
                <a:gd name="T75" fmla="*/ 61 h 92"/>
                <a:gd name="T76" fmla="*/ 1 w 80"/>
                <a:gd name="T77" fmla="*/ 70 h 92"/>
                <a:gd name="T78" fmla="*/ 4 w 80"/>
                <a:gd name="T79" fmla="*/ 81 h 92"/>
                <a:gd name="T80" fmla="*/ 11 w 80"/>
                <a:gd name="T81" fmla="*/ 87 h 92"/>
                <a:gd name="T82" fmla="*/ 20 w 80"/>
                <a:gd name="T83" fmla="*/ 91 h 92"/>
                <a:gd name="T84" fmla="*/ 34 w 80"/>
                <a:gd name="T85" fmla="*/ 91 h 92"/>
                <a:gd name="T86" fmla="*/ 45 w 80"/>
                <a:gd name="T87" fmla="*/ 86 h 92"/>
                <a:gd name="T88" fmla="*/ 53 w 80"/>
                <a:gd name="T89" fmla="*/ 78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0" h="92">
                  <a:moveTo>
                    <a:pt x="53" y="78"/>
                  </a:moveTo>
                  <a:lnTo>
                    <a:pt x="54" y="81"/>
                  </a:lnTo>
                  <a:lnTo>
                    <a:pt x="54" y="83"/>
                  </a:lnTo>
                  <a:lnTo>
                    <a:pt x="55" y="86"/>
                  </a:lnTo>
                  <a:lnTo>
                    <a:pt x="56" y="88"/>
                  </a:lnTo>
                  <a:lnTo>
                    <a:pt x="79" y="88"/>
                  </a:lnTo>
                  <a:lnTo>
                    <a:pt x="79" y="84"/>
                  </a:lnTo>
                  <a:lnTo>
                    <a:pt x="77" y="83"/>
                  </a:lnTo>
                  <a:lnTo>
                    <a:pt x="75" y="81"/>
                  </a:lnTo>
                  <a:lnTo>
                    <a:pt x="74" y="77"/>
                  </a:lnTo>
                  <a:lnTo>
                    <a:pt x="74" y="73"/>
                  </a:lnTo>
                  <a:lnTo>
                    <a:pt x="74" y="46"/>
                  </a:lnTo>
                  <a:lnTo>
                    <a:pt x="53" y="46"/>
                  </a:lnTo>
                  <a:lnTo>
                    <a:pt x="53" y="54"/>
                  </a:lnTo>
                  <a:lnTo>
                    <a:pt x="52" y="59"/>
                  </a:lnTo>
                  <a:lnTo>
                    <a:pt x="51" y="63"/>
                  </a:lnTo>
                  <a:lnTo>
                    <a:pt x="50" y="66"/>
                  </a:lnTo>
                  <a:lnTo>
                    <a:pt x="47" y="68"/>
                  </a:lnTo>
                  <a:lnTo>
                    <a:pt x="45" y="71"/>
                  </a:lnTo>
                  <a:lnTo>
                    <a:pt x="41" y="73"/>
                  </a:lnTo>
                  <a:lnTo>
                    <a:pt x="39" y="73"/>
                  </a:lnTo>
                  <a:lnTo>
                    <a:pt x="37" y="74"/>
                  </a:lnTo>
                  <a:lnTo>
                    <a:pt x="35" y="74"/>
                  </a:lnTo>
                  <a:lnTo>
                    <a:pt x="33" y="74"/>
                  </a:lnTo>
                  <a:lnTo>
                    <a:pt x="31" y="74"/>
                  </a:lnTo>
                  <a:lnTo>
                    <a:pt x="28" y="73"/>
                  </a:lnTo>
                  <a:lnTo>
                    <a:pt x="26" y="72"/>
                  </a:lnTo>
                  <a:lnTo>
                    <a:pt x="25" y="71"/>
                  </a:lnTo>
                  <a:lnTo>
                    <a:pt x="24" y="69"/>
                  </a:lnTo>
                  <a:lnTo>
                    <a:pt x="22" y="68"/>
                  </a:lnTo>
                  <a:lnTo>
                    <a:pt x="22" y="66"/>
                  </a:lnTo>
                  <a:lnTo>
                    <a:pt x="22" y="64"/>
                  </a:lnTo>
                  <a:lnTo>
                    <a:pt x="22" y="61"/>
                  </a:lnTo>
                  <a:lnTo>
                    <a:pt x="22" y="59"/>
                  </a:lnTo>
                  <a:lnTo>
                    <a:pt x="23" y="57"/>
                  </a:lnTo>
                  <a:lnTo>
                    <a:pt x="24" y="56"/>
                  </a:lnTo>
                  <a:lnTo>
                    <a:pt x="28" y="54"/>
                  </a:lnTo>
                  <a:lnTo>
                    <a:pt x="33" y="53"/>
                  </a:lnTo>
                  <a:lnTo>
                    <a:pt x="36" y="52"/>
                  </a:lnTo>
                  <a:lnTo>
                    <a:pt x="41" y="51"/>
                  </a:lnTo>
                  <a:lnTo>
                    <a:pt x="46" y="49"/>
                  </a:lnTo>
                  <a:lnTo>
                    <a:pt x="49" y="48"/>
                  </a:lnTo>
                  <a:lnTo>
                    <a:pt x="53" y="46"/>
                  </a:lnTo>
                  <a:lnTo>
                    <a:pt x="74" y="46"/>
                  </a:lnTo>
                  <a:lnTo>
                    <a:pt x="74" y="24"/>
                  </a:lnTo>
                  <a:lnTo>
                    <a:pt x="74" y="22"/>
                  </a:lnTo>
                  <a:lnTo>
                    <a:pt x="74" y="19"/>
                  </a:lnTo>
                  <a:lnTo>
                    <a:pt x="72" y="16"/>
                  </a:lnTo>
                  <a:lnTo>
                    <a:pt x="72" y="14"/>
                  </a:lnTo>
                  <a:lnTo>
                    <a:pt x="71" y="12"/>
                  </a:lnTo>
                  <a:lnTo>
                    <a:pt x="69" y="10"/>
                  </a:lnTo>
                  <a:lnTo>
                    <a:pt x="67" y="8"/>
                  </a:lnTo>
                  <a:lnTo>
                    <a:pt x="65" y="7"/>
                  </a:lnTo>
                  <a:lnTo>
                    <a:pt x="62" y="5"/>
                  </a:lnTo>
                  <a:lnTo>
                    <a:pt x="59" y="4"/>
                  </a:lnTo>
                  <a:lnTo>
                    <a:pt x="57" y="3"/>
                  </a:lnTo>
                  <a:lnTo>
                    <a:pt x="54" y="2"/>
                  </a:lnTo>
                  <a:lnTo>
                    <a:pt x="50" y="1"/>
                  </a:lnTo>
                  <a:lnTo>
                    <a:pt x="46" y="1"/>
                  </a:lnTo>
                  <a:lnTo>
                    <a:pt x="43" y="0"/>
                  </a:lnTo>
                  <a:lnTo>
                    <a:pt x="38" y="0"/>
                  </a:lnTo>
                  <a:lnTo>
                    <a:pt x="34" y="0"/>
                  </a:lnTo>
                  <a:lnTo>
                    <a:pt x="30" y="1"/>
                  </a:lnTo>
                  <a:lnTo>
                    <a:pt x="26" y="1"/>
                  </a:lnTo>
                  <a:lnTo>
                    <a:pt x="23" y="2"/>
                  </a:lnTo>
                  <a:lnTo>
                    <a:pt x="18" y="5"/>
                  </a:lnTo>
                  <a:lnTo>
                    <a:pt x="13" y="8"/>
                  </a:lnTo>
                  <a:lnTo>
                    <a:pt x="10" y="9"/>
                  </a:lnTo>
                  <a:lnTo>
                    <a:pt x="8" y="12"/>
                  </a:lnTo>
                  <a:lnTo>
                    <a:pt x="7" y="14"/>
                  </a:lnTo>
                  <a:lnTo>
                    <a:pt x="6" y="17"/>
                  </a:lnTo>
                  <a:lnTo>
                    <a:pt x="4" y="22"/>
                  </a:lnTo>
                  <a:lnTo>
                    <a:pt x="4" y="25"/>
                  </a:lnTo>
                  <a:lnTo>
                    <a:pt x="4" y="28"/>
                  </a:lnTo>
                  <a:lnTo>
                    <a:pt x="4" y="30"/>
                  </a:lnTo>
                  <a:lnTo>
                    <a:pt x="24" y="30"/>
                  </a:lnTo>
                  <a:lnTo>
                    <a:pt x="24" y="29"/>
                  </a:lnTo>
                  <a:lnTo>
                    <a:pt x="25" y="26"/>
                  </a:lnTo>
                  <a:lnTo>
                    <a:pt x="26" y="24"/>
                  </a:lnTo>
                  <a:lnTo>
                    <a:pt x="26" y="23"/>
                  </a:lnTo>
                  <a:lnTo>
                    <a:pt x="28" y="21"/>
                  </a:lnTo>
                  <a:lnTo>
                    <a:pt x="30" y="20"/>
                  </a:lnTo>
                  <a:lnTo>
                    <a:pt x="33" y="19"/>
                  </a:lnTo>
                  <a:lnTo>
                    <a:pt x="35" y="18"/>
                  </a:lnTo>
                  <a:lnTo>
                    <a:pt x="39" y="18"/>
                  </a:lnTo>
                  <a:lnTo>
                    <a:pt x="42" y="18"/>
                  </a:lnTo>
                  <a:lnTo>
                    <a:pt x="45" y="19"/>
                  </a:lnTo>
                  <a:lnTo>
                    <a:pt x="47" y="20"/>
                  </a:lnTo>
                  <a:lnTo>
                    <a:pt x="49" y="20"/>
                  </a:lnTo>
                  <a:lnTo>
                    <a:pt x="50" y="22"/>
                  </a:lnTo>
                  <a:lnTo>
                    <a:pt x="52" y="23"/>
                  </a:lnTo>
                  <a:lnTo>
                    <a:pt x="52" y="25"/>
                  </a:lnTo>
                  <a:lnTo>
                    <a:pt x="52" y="27"/>
                  </a:lnTo>
                  <a:lnTo>
                    <a:pt x="52" y="29"/>
                  </a:lnTo>
                  <a:lnTo>
                    <a:pt x="52" y="30"/>
                  </a:lnTo>
                  <a:lnTo>
                    <a:pt x="52" y="31"/>
                  </a:lnTo>
                  <a:lnTo>
                    <a:pt x="51" y="32"/>
                  </a:lnTo>
                  <a:lnTo>
                    <a:pt x="49" y="34"/>
                  </a:lnTo>
                  <a:lnTo>
                    <a:pt x="47" y="35"/>
                  </a:lnTo>
                  <a:lnTo>
                    <a:pt x="44" y="35"/>
                  </a:lnTo>
                  <a:lnTo>
                    <a:pt x="40" y="36"/>
                  </a:lnTo>
                  <a:lnTo>
                    <a:pt x="29" y="38"/>
                  </a:lnTo>
                  <a:lnTo>
                    <a:pt x="22" y="38"/>
                  </a:lnTo>
                  <a:lnTo>
                    <a:pt x="16" y="40"/>
                  </a:lnTo>
                  <a:lnTo>
                    <a:pt x="13" y="41"/>
                  </a:lnTo>
                  <a:lnTo>
                    <a:pt x="11" y="43"/>
                  </a:lnTo>
                  <a:lnTo>
                    <a:pt x="9" y="44"/>
                  </a:lnTo>
                  <a:lnTo>
                    <a:pt x="7" y="46"/>
                  </a:lnTo>
                  <a:lnTo>
                    <a:pt x="6" y="48"/>
                  </a:lnTo>
                  <a:lnTo>
                    <a:pt x="4" y="50"/>
                  </a:lnTo>
                  <a:lnTo>
                    <a:pt x="2" y="53"/>
                  </a:lnTo>
                  <a:lnTo>
                    <a:pt x="1" y="55"/>
                  </a:lnTo>
                  <a:lnTo>
                    <a:pt x="1" y="58"/>
                  </a:lnTo>
                  <a:lnTo>
                    <a:pt x="0" y="61"/>
                  </a:lnTo>
                  <a:lnTo>
                    <a:pt x="0" y="65"/>
                  </a:lnTo>
                  <a:lnTo>
                    <a:pt x="0" y="68"/>
                  </a:lnTo>
                  <a:lnTo>
                    <a:pt x="1" y="70"/>
                  </a:lnTo>
                  <a:lnTo>
                    <a:pt x="1" y="73"/>
                  </a:lnTo>
                  <a:lnTo>
                    <a:pt x="2" y="76"/>
                  </a:lnTo>
                  <a:lnTo>
                    <a:pt x="4" y="81"/>
                  </a:lnTo>
                  <a:lnTo>
                    <a:pt x="7" y="84"/>
                  </a:lnTo>
                  <a:lnTo>
                    <a:pt x="9" y="86"/>
                  </a:lnTo>
                  <a:lnTo>
                    <a:pt x="11" y="87"/>
                  </a:lnTo>
                  <a:lnTo>
                    <a:pt x="13" y="89"/>
                  </a:lnTo>
                  <a:lnTo>
                    <a:pt x="15" y="89"/>
                  </a:lnTo>
                  <a:lnTo>
                    <a:pt x="20" y="91"/>
                  </a:lnTo>
                  <a:lnTo>
                    <a:pt x="26" y="91"/>
                  </a:lnTo>
                  <a:lnTo>
                    <a:pt x="31" y="91"/>
                  </a:lnTo>
                  <a:lnTo>
                    <a:pt x="34" y="91"/>
                  </a:lnTo>
                  <a:lnTo>
                    <a:pt x="38" y="89"/>
                  </a:lnTo>
                  <a:lnTo>
                    <a:pt x="42" y="88"/>
                  </a:lnTo>
                  <a:lnTo>
                    <a:pt x="45" y="86"/>
                  </a:lnTo>
                  <a:lnTo>
                    <a:pt x="48" y="83"/>
                  </a:lnTo>
                  <a:lnTo>
                    <a:pt x="51" y="82"/>
                  </a:lnTo>
                  <a:lnTo>
                    <a:pt x="53" y="7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1" name="Freeform 13">
              <a:extLst>
                <a:ext uri="{FF2B5EF4-FFF2-40B4-BE49-F238E27FC236}">
                  <a16:creationId xmlns="" xmlns:a16="http://schemas.microsoft.com/office/drawing/2014/main" id="{9967EC8B-3996-4E42-9DD3-A869C447A56F}"/>
                </a:ext>
              </a:extLst>
            </p:cNvPr>
            <p:cNvSpPr>
              <a:spLocks/>
            </p:cNvSpPr>
            <p:nvPr/>
          </p:nvSpPr>
          <p:spPr bwMode="auto">
            <a:xfrm>
              <a:off x="2957" y="916"/>
              <a:ext cx="45" cy="111"/>
            </a:xfrm>
            <a:custGeom>
              <a:avLst/>
              <a:gdLst>
                <a:gd name="T0" fmla="*/ 44 w 45"/>
                <a:gd name="T1" fmla="*/ 110 h 111"/>
                <a:gd name="T2" fmla="*/ 44 w 45"/>
                <a:gd name="T3" fmla="*/ 93 h 111"/>
                <a:gd name="T4" fmla="*/ 39 w 45"/>
                <a:gd name="T5" fmla="*/ 93 h 111"/>
                <a:gd name="T6" fmla="*/ 35 w 45"/>
                <a:gd name="T7" fmla="*/ 93 h 111"/>
                <a:gd name="T8" fmla="*/ 34 w 45"/>
                <a:gd name="T9" fmla="*/ 92 h 111"/>
                <a:gd name="T10" fmla="*/ 33 w 45"/>
                <a:gd name="T11" fmla="*/ 92 h 111"/>
                <a:gd name="T12" fmla="*/ 33 w 45"/>
                <a:gd name="T13" fmla="*/ 91 h 111"/>
                <a:gd name="T14" fmla="*/ 33 w 45"/>
                <a:gd name="T15" fmla="*/ 90 h 111"/>
                <a:gd name="T16" fmla="*/ 32 w 45"/>
                <a:gd name="T17" fmla="*/ 89 h 111"/>
                <a:gd name="T18" fmla="*/ 32 w 45"/>
                <a:gd name="T19" fmla="*/ 87 h 111"/>
                <a:gd name="T20" fmla="*/ 32 w 45"/>
                <a:gd name="T21" fmla="*/ 40 h 111"/>
                <a:gd name="T22" fmla="*/ 44 w 45"/>
                <a:gd name="T23" fmla="*/ 40 h 111"/>
                <a:gd name="T24" fmla="*/ 44 w 45"/>
                <a:gd name="T25" fmla="*/ 23 h 111"/>
                <a:gd name="T26" fmla="*/ 32 w 45"/>
                <a:gd name="T27" fmla="*/ 23 h 111"/>
                <a:gd name="T28" fmla="*/ 32 w 45"/>
                <a:gd name="T29" fmla="*/ 0 h 111"/>
                <a:gd name="T30" fmla="*/ 11 w 45"/>
                <a:gd name="T31" fmla="*/ 0 h 111"/>
                <a:gd name="T32" fmla="*/ 11 w 45"/>
                <a:gd name="T33" fmla="*/ 23 h 111"/>
                <a:gd name="T34" fmla="*/ 0 w 45"/>
                <a:gd name="T35" fmla="*/ 23 h 111"/>
                <a:gd name="T36" fmla="*/ 0 w 45"/>
                <a:gd name="T37" fmla="*/ 40 h 111"/>
                <a:gd name="T38" fmla="*/ 11 w 45"/>
                <a:gd name="T39" fmla="*/ 40 h 111"/>
                <a:gd name="T40" fmla="*/ 11 w 45"/>
                <a:gd name="T41" fmla="*/ 86 h 111"/>
                <a:gd name="T42" fmla="*/ 11 w 45"/>
                <a:gd name="T43" fmla="*/ 92 h 111"/>
                <a:gd name="T44" fmla="*/ 11 w 45"/>
                <a:gd name="T45" fmla="*/ 98 h 111"/>
                <a:gd name="T46" fmla="*/ 12 w 45"/>
                <a:gd name="T47" fmla="*/ 100 h 111"/>
                <a:gd name="T48" fmla="*/ 12 w 45"/>
                <a:gd name="T49" fmla="*/ 101 h 111"/>
                <a:gd name="T50" fmla="*/ 13 w 45"/>
                <a:gd name="T51" fmla="*/ 103 h 111"/>
                <a:gd name="T52" fmla="*/ 15 w 45"/>
                <a:gd name="T53" fmla="*/ 104 h 111"/>
                <a:gd name="T54" fmla="*/ 16 w 45"/>
                <a:gd name="T55" fmla="*/ 106 h 111"/>
                <a:gd name="T56" fmla="*/ 18 w 45"/>
                <a:gd name="T57" fmla="*/ 107 h 111"/>
                <a:gd name="T58" fmla="*/ 19 w 45"/>
                <a:gd name="T59" fmla="*/ 108 h 111"/>
                <a:gd name="T60" fmla="*/ 21 w 45"/>
                <a:gd name="T61" fmla="*/ 109 h 111"/>
                <a:gd name="T62" fmla="*/ 26 w 45"/>
                <a:gd name="T63" fmla="*/ 110 h 111"/>
                <a:gd name="T64" fmla="*/ 29 w 45"/>
                <a:gd name="T65" fmla="*/ 110 h 111"/>
                <a:gd name="T66" fmla="*/ 32 w 45"/>
                <a:gd name="T67" fmla="*/ 110 h 111"/>
                <a:gd name="T68" fmla="*/ 44 w 45"/>
                <a:gd name="T69" fmla="*/ 11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 h="111">
                  <a:moveTo>
                    <a:pt x="44" y="110"/>
                  </a:moveTo>
                  <a:lnTo>
                    <a:pt x="44" y="93"/>
                  </a:lnTo>
                  <a:lnTo>
                    <a:pt x="39" y="93"/>
                  </a:lnTo>
                  <a:lnTo>
                    <a:pt x="35" y="93"/>
                  </a:lnTo>
                  <a:lnTo>
                    <a:pt x="34" y="92"/>
                  </a:lnTo>
                  <a:lnTo>
                    <a:pt x="33" y="92"/>
                  </a:lnTo>
                  <a:lnTo>
                    <a:pt x="33" y="91"/>
                  </a:lnTo>
                  <a:lnTo>
                    <a:pt x="33" y="90"/>
                  </a:lnTo>
                  <a:lnTo>
                    <a:pt x="32" y="89"/>
                  </a:lnTo>
                  <a:lnTo>
                    <a:pt x="32" y="87"/>
                  </a:lnTo>
                  <a:lnTo>
                    <a:pt x="32" y="40"/>
                  </a:lnTo>
                  <a:lnTo>
                    <a:pt x="44" y="40"/>
                  </a:lnTo>
                  <a:lnTo>
                    <a:pt x="44" y="23"/>
                  </a:lnTo>
                  <a:lnTo>
                    <a:pt x="32" y="23"/>
                  </a:lnTo>
                  <a:lnTo>
                    <a:pt x="32" y="0"/>
                  </a:lnTo>
                  <a:lnTo>
                    <a:pt x="11" y="0"/>
                  </a:lnTo>
                  <a:lnTo>
                    <a:pt x="11" y="23"/>
                  </a:lnTo>
                  <a:lnTo>
                    <a:pt x="0" y="23"/>
                  </a:lnTo>
                  <a:lnTo>
                    <a:pt x="0" y="40"/>
                  </a:lnTo>
                  <a:lnTo>
                    <a:pt x="11" y="40"/>
                  </a:lnTo>
                  <a:lnTo>
                    <a:pt x="11" y="86"/>
                  </a:lnTo>
                  <a:lnTo>
                    <a:pt x="11" y="92"/>
                  </a:lnTo>
                  <a:lnTo>
                    <a:pt x="11" y="98"/>
                  </a:lnTo>
                  <a:lnTo>
                    <a:pt x="12" y="100"/>
                  </a:lnTo>
                  <a:lnTo>
                    <a:pt x="12" y="101"/>
                  </a:lnTo>
                  <a:lnTo>
                    <a:pt x="13" y="103"/>
                  </a:lnTo>
                  <a:lnTo>
                    <a:pt x="15" y="104"/>
                  </a:lnTo>
                  <a:lnTo>
                    <a:pt x="16" y="106"/>
                  </a:lnTo>
                  <a:lnTo>
                    <a:pt x="18" y="107"/>
                  </a:lnTo>
                  <a:lnTo>
                    <a:pt x="19" y="108"/>
                  </a:lnTo>
                  <a:lnTo>
                    <a:pt x="21" y="109"/>
                  </a:lnTo>
                  <a:lnTo>
                    <a:pt x="26" y="110"/>
                  </a:lnTo>
                  <a:lnTo>
                    <a:pt x="29" y="110"/>
                  </a:lnTo>
                  <a:lnTo>
                    <a:pt x="32" y="110"/>
                  </a:lnTo>
                  <a:lnTo>
                    <a:pt x="44" y="1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2" name="Freeform 14">
              <a:extLst>
                <a:ext uri="{FF2B5EF4-FFF2-40B4-BE49-F238E27FC236}">
                  <a16:creationId xmlns="" xmlns:a16="http://schemas.microsoft.com/office/drawing/2014/main" id="{C00EC55F-1213-4181-BC5A-B3A3C0609D11}"/>
                </a:ext>
              </a:extLst>
            </p:cNvPr>
            <p:cNvSpPr>
              <a:spLocks/>
            </p:cNvSpPr>
            <p:nvPr/>
          </p:nvSpPr>
          <p:spPr bwMode="auto">
            <a:xfrm>
              <a:off x="3432" y="2270"/>
              <a:ext cx="152" cy="118"/>
            </a:xfrm>
            <a:custGeom>
              <a:avLst/>
              <a:gdLst>
                <a:gd name="T0" fmla="*/ 34 w 152"/>
                <a:gd name="T1" fmla="*/ 117 h 118"/>
                <a:gd name="T2" fmla="*/ 57 w 152"/>
                <a:gd name="T3" fmla="*/ 117 h 118"/>
                <a:gd name="T4" fmla="*/ 75 w 152"/>
                <a:gd name="T5" fmla="*/ 28 h 118"/>
                <a:gd name="T6" fmla="*/ 94 w 152"/>
                <a:gd name="T7" fmla="*/ 117 h 118"/>
                <a:gd name="T8" fmla="*/ 117 w 152"/>
                <a:gd name="T9" fmla="*/ 117 h 118"/>
                <a:gd name="T10" fmla="*/ 151 w 152"/>
                <a:gd name="T11" fmla="*/ 0 h 118"/>
                <a:gd name="T12" fmla="*/ 126 w 152"/>
                <a:gd name="T13" fmla="*/ 0 h 118"/>
                <a:gd name="T14" fmla="*/ 106 w 152"/>
                <a:gd name="T15" fmla="*/ 83 h 118"/>
                <a:gd name="T16" fmla="*/ 88 w 152"/>
                <a:gd name="T17" fmla="*/ 0 h 118"/>
                <a:gd name="T18" fmla="*/ 63 w 152"/>
                <a:gd name="T19" fmla="*/ 0 h 118"/>
                <a:gd name="T20" fmla="*/ 45 w 152"/>
                <a:gd name="T21" fmla="*/ 83 h 118"/>
                <a:gd name="T22" fmla="*/ 25 w 152"/>
                <a:gd name="T23" fmla="*/ 0 h 118"/>
                <a:gd name="T24" fmla="*/ 0 w 152"/>
                <a:gd name="T25" fmla="*/ 0 h 118"/>
                <a:gd name="T26" fmla="*/ 34 w 152"/>
                <a:gd name="T27" fmla="*/ 117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118">
                  <a:moveTo>
                    <a:pt x="34" y="117"/>
                  </a:moveTo>
                  <a:lnTo>
                    <a:pt x="57" y="117"/>
                  </a:lnTo>
                  <a:lnTo>
                    <a:pt x="75" y="28"/>
                  </a:lnTo>
                  <a:lnTo>
                    <a:pt x="94" y="117"/>
                  </a:lnTo>
                  <a:lnTo>
                    <a:pt x="117" y="117"/>
                  </a:lnTo>
                  <a:lnTo>
                    <a:pt x="151" y="0"/>
                  </a:lnTo>
                  <a:lnTo>
                    <a:pt x="126" y="0"/>
                  </a:lnTo>
                  <a:lnTo>
                    <a:pt x="106" y="83"/>
                  </a:lnTo>
                  <a:lnTo>
                    <a:pt x="88" y="0"/>
                  </a:lnTo>
                  <a:lnTo>
                    <a:pt x="63" y="0"/>
                  </a:lnTo>
                  <a:lnTo>
                    <a:pt x="45" y="83"/>
                  </a:lnTo>
                  <a:lnTo>
                    <a:pt x="25" y="0"/>
                  </a:lnTo>
                  <a:lnTo>
                    <a:pt x="0" y="0"/>
                  </a:lnTo>
                  <a:lnTo>
                    <a:pt x="34" y="11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3" name="Freeform 15">
              <a:extLst>
                <a:ext uri="{FF2B5EF4-FFF2-40B4-BE49-F238E27FC236}">
                  <a16:creationId xmlns="" xmlns:a16="http://schemas.microsoft.com/office/drawing/2014/main" id="{CD367174-EF45-4EFE-B531-8A20CF04775B}"/>
                </a:ext>
              </a:extLst>
            </p:cNvPr>
            <p:cNvSpPr>
              <a:spLocks/>
            </p:cNvSpPr>
            <p:nvPr/>
          </p:nvSpPr>
          <p:spPr bwMode="auto">
            <a:xfrm>
              <a:off x="3604" y="2270"/>
              <a:ext cx="76" cy="118"/>
            </a:xfrm>
            <a:custGeom>
              <a:avLst/>
              <a:gdLst>
                <a:gd name="T0" fmla="*/ 0 w 76"/>
                <a:gd name="T1" fmla="*/ 117 h 118"/>
                <a:gd name="T2" fmla="*/ 22 w 76"/>
                <a:gd name="T3" fmla="*/ 117 h 118"/>
                <a:gd name="T4" fmla="*/ 22 w 76"/>
                <a:gd name="T5" fmla="*/ 66 h 118"/>
                <a:gd name="T6" fmla="*/ 22 w 76"/>
                <a:gd name="T7" fmla="*/ 64 h 118"/>
                <a:gd name="T8" fmla="*/ 23 w 76"/>
                <a:gd name="T9" fmla="*/ 62 h 118"/>
                <a:gd name="T10" fmla="*/ 24 w 76"/>
                <a:gd name="T11" fmla="*/ 58 h 118"/>
                <a:gd name="T12" fmla="*/ 25 w 76"/>
                <a:gd name="T13" fmla="*/ 54 h 118"/>
                <a:gd name="T14" fmla="*/ 28 w 76"/>
                <a:gd name="T15" fmla="*/ 52 h 118"/>
                <a:gd name="T16" fmla="*/ 30 w 76"/>
                <a:gd name="T17" fmla="*/ 50 h 118"/>
                <a:gd name="T18" fmla="*/ 32 w 76"/>
                <a:gd name="T19" fmla="*/ 49 h 118"/>
                <a:gd name="T20" fmla="*/ 36 w 76"/>
                <a:gd name="T21" fmla="*/ 48 h 118"/>
                <a:gd name="T22" fmla="*/ 40 w 76"/>
                <a:gd name="T23" fmla="*/ 48 h 118"/>
                <a:gd name="T24" fmla="*/ 44 w 76"/>
                <a:gd name="T25" fmla="*/ 48 h 118"/>
                <a:gd name="T26" fmla="*/ 47 w 76"/>
                <a:gd name="T27" fmla="*/ 49 h 118"/>
                <a:gd name="T28" fmla="*/ 49 w 76"/>
                <a:gd name="T29" fmla="*/ 50 h 118"/>
                <a:gd name="T30" fmla="*/ 50 w 76"/>
                <a:gd name="T31" fmla="*/ 52 h 118"/>
                <a:gd name="T32" fmla="*/ 51 w 76"/>
                <a:gd name="T33" fmla="*/ 53 h 118"/>
                <a:gd name="T34" fmla="*/ 52 w 76"/>
                <a:gd name="T35" fmla="*/ 57 h 118"/>
                <a:gd name="T36" fmla="*/ 53 w 76"/>
                <a:gd name="T37" fmla="*/ 61 h 118"/>
                <a:gd name="T38" fmla="*/ 53 w 76"/>
                <a:gd name="T39" fmla="*/ 71 h 118"/>
                <a:gd name="T40" fmla="*/ 53 w 76"/>
                <a:gd name="T41" fmla="*/ 117 h 118"/>
                <a:gd name="T42" fmla="*/ 75 w 76"/>
                <a:gd name="T43" fmla="*/ 117 h 118"/>
                <a:gd name="T44" fmla="*/ 75 w 76"/>
                <a:gd name="T45" fmla="*/ 61 h 118"/>
                <a:gd name="T46" fmla="*/ 75 w 76"/>
                <a:gd name="T47" fmla="*/ 59 h 118"/>
                <a:gd name="T48" fmla="*/ 75 w 76"/>
                <a:gd name="T49" fmla="*/ 53 h 118"/>
                <a:gd name="T50" fmla="*/ 74 w 76"/>
                <a:gd name="T51" fmla="*/ 48 h 118"/>
                <a:gd name="T52" fmla="*/ 73 w 76"/>
                <a:gd name="T53" fmla="*/ 43 h 118"/>
                <a:gd name="T54" fmla="*/ 70 w 76"/>
                <a:gd name="T55" fmla="*/ 38 h 118"/>
                <a:gd name="T56" fmla="*/ 69 w 76"/>
                <a:gd name="T57" fmla="*/ 36 h 118"/>
                <a:gd name="T58" fmla="*/ 67 w 76"/>
                <a:gd name="T59" fmla="*/ 34 h 118"/>
                <a:gd name="T60" fmla="*/ 64 w 76"/>
                <a:gd name="T61" fmla="*/ 32 h 118"/>
                <a:gd name="T62" fmla="*/ 61 w 76"/>
                <a:gd name="T63" fmla="*/ 30 h 118"/>
                <a:gd name="T64" fmla="*/ 57 w 76"/>
                <a:gd name="T65" fmla="*/ 29 h 118"/>
                <a:gd name="T66" fmla="*/ 55 w 76"/>
                <a:gd name="T67" fmla="*/ 29 h 118"/>
                <a:gd name="T68" fmla="*/ 51 w 76"/>
                <a:gd name="T69" fmla="*/ 29 h 118"/>
                <a:gd name="T70" fmla="*/ 47 w 76"/>
                <a:gd name="T71" fmla="*/ 28 h 118"/>
                <a:gd name="T72" fmla="*/ 44 w 76"/>
                <a:gd name="T73" fmla="*/ 29 h 118"/>
                <a:gd name="T74" fmla="*/ 40 w 76"/>
                <a:gd name="T75" fmla="*/ 29 h 118"/>
                <a:gd name="T76" fmla="*/ 37 w 76"/>
                <a:gd name="T77" fmla="*/ 29 h 118"/>
                <a:gd name="T78" fmla="*/ 33 w 76"/>
                <a:gd name="T79" fmla="*/ 31 h 118"/>
                <a:gd name="T80" fmla="*/ 31 w 76"/>
                <a:gd name="T81" fmla="*/ 33 h 118"/>
                <a:gd name="T82" fmla="*/ 28 w 76"/>
                <a:gd name="T83" fmla="*/ 35 h 118"/>
                <a:gd name="T84" fmla="*/ 22 w 76"/>
                <a:gd name="T85" fmla="*/ 40 h 118"/>
                <a:gd name="T86" fmla="*/ 22 w 76"/>
                <a:gd name="T87" fmla="*/ 0 h 118"/>
                <a:gd name="T88" fmla="*/ 0 w 76"/>
                <a:gd name="T89" fmla="*/ 0 h 118"/>
                <a:gd name="T90" fmla="*/ 0 w 76"/>
                <a:gd name="T91" fmla="*/ 117 h 1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6" h="118">
                  <a:moveTo>
                    <a:pt x="0" y="117"/>
                  </a:moveTo>
                  <a:lnTo>
                    <a:pt x="22" y="117"/>
                  </a:lnTo>
                  <a:lnTo>
                    <a:pt x="22" y="66"/>
                  </a:lnTo>
                  <a:lnTo>
                    <a:pt x="22" y="64"/>
                  </a:lnTo>
                  <a:lnTo>
                    <a:pt x="23" y="62"/>
                  </a:lnTo>
                  <a:lnTo>
                    <a:pt x="24" y="58"/>
                  </a:lnTo>
                  <a:lnTo>
                    <a:pt x="25" y="54"/>
                  </a:lnTo>
                  <a:lnTo>
                    <a:pt x="28" y="52"/>
                  </a:lnTo>
                  <a:lnTo>
                    <a:pt x="30" y="50"/>
                  </a:lnTo>
                  <a:lnTo>
                    <a:pt x="32" y="49"/>
                  </a:lnTo>
                  <a:lnTo>
                    <a:pt x="36" y="48"/>
                  </a:lnTo>
                  <a:lnTo>
                    <a:pt x="40" y="48"/>
                  </a:lnTo>
                  <a:lnTo>
                    <a:pt x="44" y="48"/>
                  </a:lnTo>
                  <a:lnTo>
                    <a:pt x="47" y="49"/>
                  </a:lnTo>
                  <a:lnTo>
                    <a:pt x="49" y="50"/>
                  </a:lnTo>
                  <a:lnTo>
                    <a:pt x="50" y="52"/>
                  </a:lnTo>
                  <a:lnTo>
                    <a:pt x="51" y="53"/>
                  </a:lnTo>
                  <a:lnTo>
                    <a:pt x="52" y="57"/>
                  </a:lnTo>
                  <a:lnTo>
                    <a:pt x="53" y="61"/>
                  </a:lnTo>
                  <a:lnTo>
                    <a:pt x="53" y="71"/>
                  </a:lnTo>
                  <a:lnTo>
                    <a:pt x="53" y="117"/>
                  </a:lnTo>
                  <a:lnTo>
                    <a:pt x="75" y="117"/>
                  </a:lnTo>
                  <a:lnTo>
                    <a:pt x="75" y="61"/>
                  </a:lnTo>
                  <a:lnTo>
                    <a:pt x="75" y="59"/>
                  </a:lnTo>
                  <a:lnTo>
                    <a:pt x="75" y="53"/>
                  </a:lnTo>
                  <a:lnTo>
                    <a:pt x="74" y="48"/>
                  </a:lnTo>
                  <a:lnTo>
                    <a:pt x="73" y="43"/>
                  </a:lnTo>
                  <a:lnTo>
                    <a:pt x="70" y="38"/>
                  </a:lnTo>
                  <a:lnTo>
                    <a:pt x="69" y="36"/>
                  </a:lnTo>
                  <a:lnTo>
                    <a:pt x="67" y="34"/>
                  </a:lnTo>
                  <a:lnTo>
                    <a:pt x="64" y="32"/>
                  </a:lnTo>
                  <a:lnTo>
                    <a:pt x="61" y="30"/>
                  </a:lnTo>
                  <a:lnTo>
                    <a:pt x="57" y="29"/>
                  </a:lnTo>
                  <a:lnTo>
                    <a:pt x="55" y="29"/>
                  </a:lnTo>
                  <a:lnTo>
                    <a:pt x="51" y="29"/>
                  </a:lnTo>
                  <a:lnTo>
                    <a:pt x="47" y="28"/>
                  </a:lnTo>
                  <a:lnTo>
                    <a:pt x="44" y="29"/>
                  </a:lnTo>
                  <a:lnTo>
                    <a:pt x="40" y="29"/>
                  </a:lnTo>
                  <a:lnTo>
                    <a:pt x="37" y="29"/>
                  </a:lnTo>
                  <a:lnTo>
                    <a:pt x="33" y="31"/>
                  </a:lnTo>
                  <a:lnTo>
                    <a:pt x="31" y="33"/>
                  </a:lnTo>
                  <a:lnTo>
                    <a:pt x="28" y="35"/>
                  </a:lnTo>
                  <a:lnTo>
                    <a:pt x="22" y="40"/>
                  </a:lnTo>
                  <a:lnTo>
                    <a:pt x="22" y="0"/>
                  </a:lnTo>
                  <a:lnTo>
                    <a:pt x="0" y="0"/>
                  </a:lnTo>
                  <a:lnTo>
                    <a:pt x="0" y="11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4" name="Freeform 16">
              <a:extLst>
                <a:ext uri="{FF2B5EF4-FFF2-40B4-BE49-F238E27FC236}">
                  <a16:creationId xmlns="" xmlns:a16="http://schemas.microsoft.com/office/drawing/2014/main" id="{33B3C0AD-F49D-4794-9A19-F53CDB4C5357}"/>
                </a:ext>
              </a:extLst>
            </p:cNvPr>
            <p:cNvSpPr>
              <a:spLocks/>
            </p:cNvSpPr>
            <p:nvPr/>
          </p:nvSpPr>
          <p:spPr bwMode="auto">
            <a:xfrm>
              <a:off x="3705" y="2299"/>
              <a:ext cx="87" cy="92"/>
            </a:xfrm>
            <a:custGeom>
              <a:avLst/>
              <a:gdLst>
                <a:gd name="T0" fmla="*/ 0 w 87"/>
                <a:gd name="T1" fmla="*/ 51 h 92"/>
                <a:gd name="T2" fmla="*/ 2 w 87"/>
                <a:gd name="T3" fmla="*/ 60 h 92"/>
                <a:gd name="T4" fmla="*/ 4 w 87"/>
                <a:gd name="T5" fmla="*/ 68 h 92"/>
                <a:gd name="T6" fmla="*/ 8 w 87"/>
                <a:gd name="T7" fmla="*/ 76 h 92"/>
                <a:gd name="T8" fmla="*/ 14 w 87"/>
                <a:gd name="T9" fmla="*/ 82 h 92"/>
                <a:gd name="T10" fmla="*/ 21 w 87"/>
                <a:gd name="T11" fmla="*/ 86 h 92"/>
                <a:gd name="T12" fmla="*/ 29 w 87"/>
                <a:gd name="T13" fmla="*/ 89 h 92"/>
                <a:gd name="T14" fmla="*/ 37 w 87"/>
                <a:gd name="T15" fmla="*/ 90 h 92"/>
                <a:gd name="T16" fmla="*/ 48 w 87"/>
                <a:gd name="T17" fmla="*/ 90 h 92"/>
                <a:gd name="T18" fmla="*/ 56 w 87"/>
                <a:gd name="T19" fmla="*/ 89 h 92"/>
                <a:gd name="T20" fmla="*/ 65 w 87"/>
                <a:gd name="T21" fmla="*/ 86 h 92"/>
                <a:gd name="T22" fmla="*/ 71 w 87"/>
                <a:gd name="T23" fmla="*/ 82 h 92"/>
                <a:gd name="T24" fmla="*/ 77 w 87"/>
                <a:gd name="T25" fmla="*/ 76 h 92"/>
                <a:gd name="T26" fmla="*/ 81 w 87"/>
                <a:gd name="T27" fmla="*/ 68 h 92"/>
                <a:gd name="T28" fmla="*/ 84 w 87"/>
                <a:gd name="T29" fmla="*/ 60 h 92"/>
                <a:gd name="T30" fmla="*/ 86 w 87"/>
                <a:gd name="T31" fmla="*/ 51 h 92"/>
                <a:gd name="T32" fmla="*/ 86 w 87"/>
                <a:gd name="T33" fmla="*/ 40 h 92"/>
                <a:gd name="T34" fmla="*/ 84 w 87"/>
                <a:gd name="T35" fmla="*/ 31 h 92"/>
                <a:gd name="T36" fmla="*/ 81 w 87"/>
                <a:gd name="T37" fmla="*/ 23 h 92"/>
                <a:gd name="T38" fmla="*/ 43 w 87"/>
                <a:gd name="T39" fmla="*/ 19 h 92"/>
                <a:gd name="T40" fmla="*/ 47 w 87"/>
                <a:gd name="T41" fmla="*/ 20 h 92"/>
                <a:gd name="T42" fmla="*/ 54 w 87"/>
                <a:gd name="T43" fmla="*/ 23 h 92"/>
                <a:gd name="T44" fmla="*/ 58 w 87"/>
                <a:gd name="T45" fmla="*/ 28 h 92"/>
                <a:gd name="T46" fmla="*/ 61 w 87"/>
                <a:gd name="T47" fmla="*/ 32 h 92"/>
                <a:gd name="T48" fmla="*/ 63 w 87"/>
                <a:gd name="T49" fmla="*/ 39 h 92"/>
                <a:gd name="T50" fmla="*/ 63 w 87"/>
                <a:gd name="T51" fmla="*/ 49 h 92"/>
                <a:gd name="T52" fmla="*/ 61 w 87"/>
                <a:gd name="T53" fmla="*/ 56 h 92"/>
                <a:gd name="T54" fmla="*/ 60 w 87"/>
                <a:gd name="T55" fmla="*/ 61 h 92"/>
                <a:gd name="T56" fmla="*/ 57 w 87"/>
                <a:gd name="T57" fmla="*/ 65 h 92"/>
                <a:gd name="T58" fmla="*/ 50 w 87"/>
                <a:gd name="T59" fmla="*/ 70 h 92"/>
                <a:gd name="T60" fmla="*/ 43 w 87"/>
                <a:gd name="T61" fmla="*/ 72 h 92"/>
                <a:gd name="T62" fmla="*/ 38 w 87"/>
                <a:gd name="T63" fmla="*/ 71 h 92"/>
                <a:gd name="T64" fmla="*/ 31 w 87"/>
                <a:gd name="T65" fmla="*/ 68 h 92"/>
                <a:gd name="T66" fmla="*/ 28 w 87"/>
                <a:gd name="T67" fmla="*/ 65 h 92"/>
                <a:gd name="T68" fmla="*/ 26 w 87"/>
                <a:gd name="T69" fmla="*/ 61 h 92"/>
                <a:gd name="T70" fmla="*/ 24 w 87"/>
                <a:gd name="T71" fmla="*/ 56 h 92"/>
                <a:gd name="T72" fmla="*/ 22 w 87"/>
                <a:gd name="T73" fmla="*/ 49 h 92"/>
                <a:gd name="T74" fmla="*/ 22 w 87"/>
                <a:gd name="T75" fmla="*/ 42 h 92"/>
                <a:gd name="T76" fmla="*/ 24 w 87"/>
                <a:gd name="T77" fmla="*/ 34 h 92"/>
                <a:gd name="T78" fmla="*/ 26 w 87"/>
                <a:gd name="T79" fmla="*/ 30 h 92"/>
                <a:gd name="T80" fmla="*/ 28 w 87"/>
                <a:gd name="T81" fmla="*/ 26 h 92"/>
                <a:gd name="T82" fmla="*/ 34 w 87"/>
                <a:gd name="T83" fmla="*/ 21 h 92"/>
                <a:gd name="T84" fmla="*/ 40 w 87"/>
                <a:gd name="T85" fmla="*/ 19 h 92"/>
                <a:gd name="T86" fmla="*/ 79 w 87"/>
                <a:gd name="T87" fmla="*/ 19 h 92"/>
                <a:gd name="T88" fmla="*/ 77 w 87"/>
                <a:gd name="T89" fmla="*/ 15 h 92"/>
                <a:gd name="T90" fmla="*/ 71 w 87"/>
                <a:gd name="T91" fmla="*/ 9 h 92"/>
                <a:gd name="T92" fmla="*/ 65 w 87"/>
                <a:gd name="T93" fmla="*/ 5 h 92"/>
                <a:gd name="T94" fmla="*/ 56 w 87"/>
                <a:gd name="T95" fmla="*/ 2 h 92"/>
                <a:gd name="T96" fmla="*/ 48 w 87"/>
                <a:gd name="T97" fmla="*/ 0 h 92"/>
                <a:gd name="T98" fmla="*/ 37 w 87"/>
                <a:gd name="T99" fmla="*/ 0 h 92"/>
                <a:gd name="T100" fmla="*/ 29 w 87"/>
                <a:gd name="T101" fmla="*/ 2 h 92"/>
                <a:gd name="T102" fmla="*/ 21 w 87"/>
                <a:gd name="T103" fmla="*/ 5 h 92"/>
                <a:gd name="T104" fmla="*/ 14 w 87"/>
                <a:gd name="T105" fmla="*/ 9 h 92"/>
                <a:gd name="T106" fmla="*/ 8 w 87"/>
                <a:gd name="T107" fmla="*/ 15 h 92"/>
                <a:gd name="T108" fmla="*/ 4 w 87"/>
                <a:gd name="T109" fmla="*/ 23 h 92"/>
                <a:gd name="T110" fmla="*/ 2 w 87"/>
                <a:gd name="T111" fmla="*/ 31 h 92"/>
                <a:gd name="T112" fmla="*/ 0 w 87"/>
                <a:gd name="T113" fmla="*/ 40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92">
                  <a:moveTo>
                    <a:pt x="0" y="45"/>
                  </a:moveTo>
                  <a:lnTo>
                    <a:pt x="0" y="51"/>
                  </a:lnTo>
                  <a:lnTo>
                    <a:pt x="0" y="55"/>
                  </a:lnTo>
                  <a:lnTo>
                    <a:pt x="2" y="60"/>
                  </a:lnTo>
                  <a:lnTo>
                    <a:pt x="3" y="65"/>
                  </a:lnTo>
                  <a:lnTo>
                    <a:pt x="4" y="68"/>
                  </a:lnTo>
                  <a:lnTo>
                    <a:pt x="7" y="72"/>
                  </a:lnTo>
                  <a:lnTo>
                    <a:pt x="8" y="76"/>
                  </a:lnTo>
                  <a:lnTo>
                    <a:pt x="11" y="79"/>
                  </a:lnTo>
                  <a:lnTo>
                    <a:pt x="14" y="82"/>
                  </a:lnTo>
                  <a:lnTo>
                    <a:pt x="17" y="84"/>
                  </a:lnTo>
                  <a:lnTo>
                    <a:pt x="21" y="86"/>
                  </a:lnTo>
                  <a:lnTo>
                    <a:pt x="24" y="88"/>
                  </a:lnTo>
                  <a:lnTo>
                    <a:pt x="29" y="89"/>
                  </a:lnTo>
                  <a:lnTo>
                    <a:pt x="34" y="90"/>
                  </a:lnTo>
                  <a:lnTo>
                    <a:pt x="37" y="90"/>
                  </a:lnTo>
                  <a:lnTo>
                    <a:pt x="43" y="91"/>
                  </a:lnTo>
                  <a:lnTo>
                    <a:pt x="48" y="90"/>
                  </a:lnTo>
                  <a:lnTo>
                    <a:pt x="52" y="90"/>
                  </a:lnTo>
                  <a:lnTo>
                    <a:pt x="56" y="89"/>
                  </a:lnTo>
                  <a:lnTo>
                    <a:pt x="61" y="88"/>
                  </a:lnTo>
                  <a:lnTo>
                    <a:pt x="65" y="86"/>
                  </a:lnTo>
                  <a:lnTo>
                    <a:pt x="67" y="84"/>
                  </a:lnTo>
                  <a:lnTo>
                    <a:pt x="71" y="82"/>
                  </a:lnTo>
                  <a:lnTo>
                    <a:pt x="74" y="79"/>
                  </a:lnTo>
                  <a:lnTo>
                    <a:pt x="77" y="76"/>
                  </a:lnTo>
                  <a:lnTo>
                    <a:pt x="79" y="72"/>
                  </a:lnTo>
                  <a:lnTo>
                    <a:pt x="81" y="68"/>
                  </a:lnTo>
                  <a:lnTo>
                    <a:pt x="82" y="65"/>
                  </a:lnTo>
                  <a:lnTo>
                    <a:pt x="84" y="60"/>
                  </a:lnTo>
                  <a:lnTo>
                    <a:pt x="85" y="55"/>
                  </a:lnTo>
                  <a:lnTo>
                    <a:pt x="86" y="51"/>
                  </a:lnTo>
                  <a:lnTo>
                    <a:pt x="86" y="45"/>
                  </a:lnTo>
                  <a:lnTo>
                    <a:pt x="86" y="40"/>
                  </a:lnTo>
                  <a:lnTo>
                    <a:pt x="85" y="36"/>
                  </a:lnTo>
                  <a:lnTo>
                    <a:pt x="84" y="31"/>
                  </a:lnTo>
                  <a:lnTo>
                    <a:pt x="82" y="26"/>
                  </a:lnTo>
                  <a:lnTo>
                    <a:pt x="81" y="23"/>
                  </a:lnTo>
                  <a:lnTo>
                    <a:pt x="79" y="19"/>
                  </a:lnTo>
                  <a:lnTo>
                    <a:pt x="43" y="19"/>
                  </a:lnTo>
                  <a:lnTo>
                    <a:pt x="45" y="19"/>
                  </a:lnTo>
                  <a:lnTo>
                    <a:pt x="47" y="20"/>
                  </a:lnTo>
                  <a:lnTo>
                    <a:pt x="50" y="21"/>
                  </a:lnTo>
                  <a:lnTo>
                    <a:pt x="54" y="23"/>
                  </a:lnTo>
                  <a:lnTo>
                    <a:pt x="57" y="26"/>
                  </a:lnTo>
                  <a:lnTo>
                    <a:pt x="58" y="28"/>
                  </a:lnTo>
                  <a:lnTo>
                    <a:pt x="60" y="30"/>
                  </a:lnTo>
                  <a:lnTo>
                    <a:pt x="61" y="32"/>
                  </a:lnTo>
                  <a:lnTo>
                    <a:pt x="61" y="34"/>
                  </a:lnTo>
                  <a:lnTo>
                    <a:pt x="63" y="39"/>
                  </a:lnTo>
                  <a:lnTo>
                    <a:pt x="63" y="45"/>
                  </a:lnTo>
                  <a:lnTo>
                    <a:pt x="63" y="49"/>
                  </a:lnTo>
                  <a:lnTo>
                    <a:pt x="63" y="52"/>
                  </a:lnTo>
                  <a:lnTo>
                    <a:pt x="61" y="56"/>
                  </a:lnTo>
                  <a:lnTo>
                    <a:pt x="61" y="59"/>
                  </a:lnTo>
                  <a:lnTo>
                    <a:pt x="60" y="61"/>
                  </a:lnTo>
                  <a:lnTo>
                    <a:pt x="58" y="64"/>
                  </a:lnTo>
                  <a:lnTo>
                    <a:pt x="57" y="65"/>
                  </a:lnTo>
                  <a:lnTo>
                    <a:pt x="54" y="68"/>
                  </a:lnTo>
                  <a:lnTo>
                    <a:pt x="50" y="70"/>
                  </a:lnTo>
                  <a:lnTo>
                    <a:pt x="47" y="71"/>
                  </a:lnTo>
                  <a:lnTo>
                    <a:pt x="43" y="72"/>
                  </a:lnTo>
                  <a:lnTo>
                    <a:pt x="40" y="71"/>
                  </a:lnTo>
                  <a:lnTo>
                    <a:pt x="38" y="71"/>
                  </a:lnTo>
                  <a:lnTo>
                    <a:pt x="34" y="70"/>
                  </a:lnTo>
                  <a:lnTo>
                    <a:pt x="31" y="68"/>
                  </a:lnTo>
                  <a:lnTo>
                    <a:pt x="30" y="67"/>
                  </a:lnTo>
                  <a:lnTo>
                    <a:pt x="28" y="65"/>
                  </a:lnTo>
                  <a:lnTo>
                    <a:pt x="27" y="64"/>
                  </a:lnTo>
                  <a:lnTo>
                    <a:pt x="26" y="61"/>
                  </a:lnTo>
                  <a:lnTo>
                    <a:pt x="24" y="59"/>
                  </a:lnTo>
                  <a:lnTo>
                    <a:pt x="24" y="56"/>
                  </a:lnTo>
                  <a:lnTo>
                    <a:pt x="22" y="52"/>
                  </a:lnTo>
                  <a:lnTo>
                    <a:pt x="22" y="49"/>
                  </a:lnTo>
                  <a:lnTo>
                    <a:pt x="22" y="45"/>
                  </a:lnTo>
                  <a:lnTo>
                    <a:pt x="22" y="42"/>
                  </a:lnTo>
                  <a:lnTo>
                    <a:pt x="22" y="39"/>
                  </a:lnTo>
                  <a:lnTo>
                    <a:pt x="24" y="34"/>
                  </a:lnTo>
                  <a:lnTo>
                    <a:pt x="24" y="32"/>
                  </a:lnTo>
                  <a:lnTo>
                    <a:pt x="26" y="30"/>
                  </a:lnTo>
                  <a:lnTo>
                    <a:pt x="27" y="28"/>
                  </a:lnTo>
                  <a:lnTo>
                    <a:pt x="28" y="26"/>
                  </a:lnTo>
                  <a:lnTo>
                    <a:pt x="31" y="23"/>
                  </a:lnTo>
                  <a:lnTo>
                    <a:pt x="34" y="21"/>
                  </a:lnTo>
                  <a:lnTo>
                    <a:pt x="38" y="20"/>
                  </a:lnTo>
                  <a:lnTo>
                    <a:pt x="40" y="19"/>
                  </a:lnTo>
                  <a:lnTo>
                    <a:pt x="43" y="19"/>
                  </a:lnTo>
                  <a:lnTo>
                    <a:pt x="79" y="19"/>
                  </a:lnTo>
                  <a:lnTo>
                    <a:pt x="77" y="15"/>
                  </a:lnTo>
                  <a:lnTo>
                    <a:pt x="74" y="12"/>
                  </a:lnTo>
                  <a:lnTo>
                    <a:pt x="71" y="9"/>
                  </a:lnTo>
                  <a:lnTo>
                    <a:pt x="67" y="7"/>
                  </a:lnTo>
                  <a:lnTo>
                    <a:pt x="65" y="5"/>
                  </a:lnTo>
                  <a:lnTo>
                    <a:pt x="61" y="3"/>
                  </a:lnTo>
                  <a:lnTo>
                    <a:pt x="56" y="2"/>
                  </a:lnTo>
                  <a:lnTo>
                    <a:pt x="52" y="1"/>
                  </a:lnTo>
                  <a:lnTo>
                    <a:pt x="48" y="0"/>
                  </a:lnTo>
                  <a:lnTo>
                    <a:pt x="43" y="0"/>
                  </a:lnTo>
                  <a:lnTo>
                    <a:pt x="37" y="0"/>
                  </a:lnTo>
                  <a:lnTo>
                    <a:pt x="34" y="1"/>
                  </a:lnTo>
                  <a:lnTo>
                    <a:pt x="29" y="2"/>
                  </a:lnTo>
                  <a:lnTo>
                    <a:pt x="24" y="3"/>
                  </a:lnTo>
                  <a:lnTo>
                    <a:pt x="21" y="5"/>
                  </a:lnTo>
                  <a:lnTo>
                    <a:pt x="17" y="7"/>
                  </a:lnTo>
                  <a:lnTo>
                    <a:pt x="14" y="9"/>
                  </a:lnTo>
                  <a:lnTo>
                    <a:pt x="11" y="12"/>
                  </a:lnTo>
                  <a:lnTo>
                    <a:pt x="8" y="15"/>
                  </a:lnTo>
                  <a:lnTo>
                    <a:pt x="7" y="19"/>
                  </a:lnTo>
                  <a:lnTo>
                    <a:pt x="4" y="23"/>
                  </a:lnTo>
                  <a:lnTo>
                    <a:pt x="3" y="26"/>
                  </a:lnTo>
                  <a:lnTo>
                    <a:pt x="2" y="31"/>
                  </a:lnTo>
                  <a:lnTo>
                    <a:pt x="0" y="36"/>
                  </a:lnTo>
                  <a:lnTo>
                    <a:pt x="0" y="40"/>
                  </a:lnTo>
                  <a:lnTo>
                    <a:pt x="0" y="4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5" name="Freeform 17">
              <a:extLst>
                <a:ext uri="{FF2B5EF4-FFF2-40B4-BE49-F238E27FC236}">
                  <a16:creationId xmlns="" xmlns:a16="http://schemas.microsoft.com/office/drawing/2014/main" id="{4535CC88-759A-44C7-A4C6-0715CD6C17CB}"/>
                </a:ext>
              </a:extLst>
            </p:cNvPr>
            <p:cNvSpPr>
              <a:spLocks/>
            </p:cNvSpPr>
            <p:nvPr/>
          </p:nvSpPr>
          <p:spPr bwMode="auto">
            <a:xfrm>
              <a:off x="1798" y="2270"/>
              <a:ext cx="97" cy="118"/>
            </a:xfrm>
            <a:custGeom>
              <a:avLst/>
              <a:gdLst>
                <a:gd name="T0" fmla="*/ 0 w 97"/>
                <a:gd name="T1" fmla="*/ 117 h 118"/>
                <a:gd name="T2" fmla="*/ 24 w 97"/>
                <a:gd name="T3" fmla="*/ 117 h 118"/>
                <a:gd name="T4" fmla="*/ 24 w 97"/>
                <a:gd name="T5" fmla="*/ 66 h 118"/>
                <a:gd name="T6" fmla="*/ 72 w 97"/>
                <a:gd name="T7" fmla="*/ 66 h 118"/>
                <a:gd name="T8" fmla="*/ 72 w 97"/>
                <a:gd name="T9" fmla="*/ 117 h 118"/>
                <a:gd name="T10" fmla="*/ 96 w 97"/>
                <a:gd name="T11" fmla="*/ 117 h 118"/>
                <a:gd name="T12" fmla="*/ 96 w 97"/>
                <a:gd name="T13" fmla="*/ 0 h 118"/>
                <a:gd name="T14" fmla="*/ 72 w 97"/>
                <a:gd name="T15" fmla="*/ 0 h 118"/>
                <a:gd name="T16" fmla="*/ 72 w 97"/>
                <a:gd name="T17" fmla="*/ 44 h 118"/>
                <a:gd name="T18" fmla="*/ 24 w 97"/>
                <a:gd name="T19" fmla="*/ 44 h 118"/>
                <a:gd name="T20" fmla="*/ 24 w 97"/>
                <a:gd name="T21" fmla="*/ 0 h 118"/>
                <a:gd name="T22" fmla="*/ 0 w 97"/>
                <a:gd name="T23" fmla="*/ 0 h 118"/>
                <a:gd name="T24" fmla="*/ 0 w 97"/>
                <a:gd name="T25" fmla="*/ 117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18">
                  <a:moveTo>
                    <a:pt x="0" y="117"/>
                  </a:moveTo>
                  <a:lnTo>
                    <a:pt x="24" y="117"/>
                  </a:lnTo>
                  <a:lnTo>
                    <a:pt x="24" y="66"/>
                  </a:lnTo>
                  <a:lnTo>
                    <a:pt x="72" y="66"/>
                  </a:lnTo>
                  <a:lnTo>
                    <a:pt x="72" y="117"/>
                  </a:lnTo>
                  <a:lnTo>
                    <a:pt x="96" y="117"/>
                  </a:lnTo>
                  <a:lnTo>
                    <a:pt x="96" y="0"/>
                  </a:lnTo>
                  <a:lnTo>
                    <a:pt x="72" y="0"/>
                  </a:lnTo>
                  <a:lnTo>
                    <a:pt x="72" y="44"/>
                  </a:lnTo>
                  <a:lnTo>
                    <a:pt x="24" y="44"/>
                  </a:lnTo>
                  <a:lnTo>
                    <a:pt x="24" y="0"/>
                  </a:lnTo>
                  <a:lnTo>
                    <a:pt x="0" y="0"/>
                  </a:lnTo>
                  <a:lnTo>
                    <a:pt x="0" y="11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6" name="Freeform 18">
              <a:extLst>
                <a:ext uri="{FF2B5EF4-FFF2-40B4-BE49-F238E27FC236}">
                  <a16:creationId xmlns="" xmlns:a16="http://schemas.microsoft.com/office/drawing/2014/main" id="{E9A9F519-7A67-47D8-8BA9-40DF86D093CD}"/>
                </a:ext>
              </a:extLst>
            </p:cNvPr>
            <p:cNvSpPr>
              <a:spLocks/>
            </p:cNvSpPr>
            <p:nvPr/>
          </p:nvSpPr>
          <p:spPr bwMode="auto">
            <a:xfrm>
              <a:off x="1921" y="2299"/>
              <a:ext cx="87" cy="92"/>
            </a:xfrm>
            <a:custGeom>
              <a:avLst/>
              <a:gdLst>
                <a:gd name="T0" fmla="*/ 0 w 87"/>
                <a:gd name="T1" fmla="*/ 51 h 92"/>
                <a:gd name="T2" fmla="*/ 2 w 87"/>
                <a:gd name="T3" fmla="*/ 60 h 92"/>
                <a:gd name="T4" fmla="*/ 5 w 87"/>
                <a:gd name="T5" fmla="*/ 68 h 92"/>
                <a:gd name="T6" fmla="*/ 9 w 87"/>
                <a:gd name="T7" fmla="*/ 76 h 92"/>
                <a:gd name="T8" fmla="*/ 14 w 87"/>
                <a:gd name="T9" fmla="*/ 82 h 92"/>
                <a:gd name="T10" fmla="*/ 22 w 87"/>
                <a:gd name="T11" fmla="*/ 86 h 92"/>
                <a:gd name="T12" fmla="*/ 29 w 87"/>
                <a:gd name="T13" fmla="*/ 89 h 92"/>
                <a:gd name="T14" fmla="*/ 38 w 87"/>
                <a:gd name="T15" fmla="*/ 90 h 92"/>
                <a:gd name="T16" fmla="*/ 48 w 87"/>
                <a:gd name="T17" fmla="*/ 90 h 92"/>
                <a:gd name="T18" fmla="*/ 57 w 87"/>
                <a:gd name="T19" fmla="*/ 89 h 92"/>
                <a:gd name="T20" fmla="*/ 65 w 87"/>
                <a:gd name="T21" fmla="*/ 86 h 92"/>
                <a:gd name="T22" fmla="*/ 71 w 87"/>
                <a:gd name="T23" fmla="*/ 82 h 92"/>
                <a:gd name="T24" fmla="*/ 77 w 87"/>
                <a:gd name="T25" fmla="*/ 76 h 92"/>
                <a:gd name="T26" fmla="*/ 81 w 87"/>
                <a:gd name="T27" fmla="*/ 68 h 92"/>
                <a:gd name="T28" fmla="*/ 84 w 87"/>
                <a:gd name="T29" fmla="*/ 60 h 92"/>
                <a:gd name="T30" fmla="*/ 86 w 87"/>
                <a:gd name="T31" fmla="*/ 51 h 92"/>
                <a:gd name="T32" fmla="*/ 86 w 87"/>
                <a:gd name="T33" fmla="*/ 40 h 92"/>
                <a:gd name="T34" fmla="*/ 84 w 87"/>
                <a:gd name="T35" fmla="*/ 31 h 92"/>
                <a:gd name="T36" fmla="*/ 81 w 87"/>
                <a:gd name="T37" fmla="*/ 23 h 92"/>
                <a:gd name="T38" fmla="*/ 43 w 87"/>
                <a:gd name="T39" fmla="*/ 19 h 92"/>
                <a:gd name="T40" fmla="*/ 48 w 87"/>
                <a:gd name="T41" fmla="*/ 20 h 92"/>
                <a:gd name="T42" fmla="*/ 54 w 87"/>
                <a:gd name="T43" fmla="*/ 23 h 92"/>
                <a:gd name="T44" fmla="*/ 59 w 87"/>
                <a:gd name="T45" fmla="*/ 28 h 92"/>
                <a:gd name="T46" fmla="*/ 61 w 87"/>
                <a:gd name="T47" fmla="*/ 32 h 92"/>
                <a:gd name="T48" fmla="*/ 63 w 87"/>
                <a:gd name="T49" fmla="*/ 39 h 92"/>
                <a:gd name="T50" fmla="*/ 63 w 87"/>
                <a:gd name="T51" fmla="*/ 49 h 92"/>
                <a:gd name="T52" fmla="*/ 62 w 87"/>
                <a:gd name="T53" fmla="*/ 56 h 92"/>
                <a:gd name="T54" fmla="*/ 60 w 87"/>
                <a:gd name="T55" fmla="*/ 61 h 92"/>
                <a:gd name="T56" fmla="*/ 58 w 87"/>
                <a:gd name="T57" fmla="*/ 65 h 92"/>
                <a:gd name="T58" fmla="*/ 51 w 87"/>
                <a:gd name="T59" fmla="*/ 70 h 92"/>
                <a:gd name="T60" fmla="*/ 43 w 87"/>
                <a:gd name="T61" fmla="*/ 72 h 92"/>
                <a:gd name="T62" fmla="*/ 38 w 87"/>
                <a:gd name="T63" fmla="*/ 71 h 92"/>
                <a:gd name="T64" fmla="*/ 31 w 87"/>
                <a:gd name="T65" fmla="*/ 68 h 92"/>
                <a:gd name="T66" fmla="*/ 28 w 87"/>
                <a:gd name="T67" fmla="*/ 65 h 92"/>
                <a:gd name="T68" fmla="*/ 26 w 87"/>
                <a:gd name="T69" fmla="*/ 61 h 92"/>
                <a:gd name="T70" fmla="*/ 24 w 87"/>
                <a:gd name="T71" fmla="*/ 56 h 92"/>
                <a:gd name="T72" fmla="*/ 23 w 87"/>
                <a:gd name="T73" fmla="*/ 49 h 92"/>
                <a:gd name="T74" fmla="*/ 23 w 87"/>
                <a:gd name="T75" fmla="*/ 42 h 92"/>
                <a:gd name="T76" fmla="*/ 24 w 87"/>
                <a:gd name="T77" fmla="*/ 34 h 92"/>
                <a:gd name="T78" fmla="*/ 26 w 87"/>
                <a:gd name="T79" fmla="*/ 30 h 92"/>
                <a:gd name="T80" fmla="*/ 28 w 87"/>
                <a:gd name="T81" fmla="*/ 26 h 92"/>
                <a:gd name="T82" fmla="*/ 35 w 87"/>
                <a:gd name="T83" fmla="*/ 21 h 92"/>
                <a:gd name="T84" fmla="*/ 41 w 87"/>
                <a:gd name="T85" fmla="*/ 19 h 92"/>
                <a:gd name="T86" fmla="*/ 79 w 87"/>
                <a:gd name="T87" fmla="*/ 19 h 92"/>
                <a:gd name="T88" fmla="*/ 75 w 87"/>
                <a:gd name="T89" fmla="*/ 12 h 92"/>
                <a:gd name="T90" fmla="*/ 68 w 87"/>
                <a:gd name="T91" fmla="*/ 7 h 92"/>
                <a:gd name="T92" fmla="*/ 61 w 87"/>
                <a:gd name="T93" fmla="*/ 3 h 92"/>
                <a:gd name="T94" fmla="*/ 52 w 87"/>
                <a:gd name="T95" fmla="*/ 1 h 92"/>
                <a:gd name="T96" fmla="*/ 43 w 87"/>
                <a:gd name="T97" fmla="*/ 0 h 92"/>
                <a:gd name="T98" fmla="*/ 34 w 87"/>
                <a:gd name="T99" fmla="*/ 1 h 92"/>
                <a:gd name="T100" fmla="*/ 25 w 87"/>
                <a:gd name="T101" fmla="*/ 3 h 92"/>
                <a:gd name="T102" fmla="*/ 18 w 87"/>
                <a:gd name="T103" fmla="*/ 7 h 92"/>
                <a:gd name="T104" fmla="*/ 11 w 87"/>
                <a:gd name="T105" fmla="*/ 12 h 92"/>
                <a:gd name="T106" fmla="*/ 7 w 87"/>
                <a:gd name="T107" fmla="*/ 19 h 92"/>
                <a:gd name="T108" fmla="*/ 3 w 87"/>
                <a:gd name="T109" fmla="*/ 26 h 92"/>
                <a:gd name="T110" fmla="*/ 1 w 87"/>
                <a:gd name="T111" fmla="*/ 36 h 92"/>
                <a:gd name="T112" fmla="*/ 0 w 87"/>
                <a:gd name="T113" fmla="*/ 45 h 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7" h="92">
                  <a:moveTo>
                    <a:pt x="0" y="45"/>
                  </a:moveTo>
                  <a:lnTo>
                    <a:pt x="0" y="51"/>
                  </a:lnTo>
                  <a:lnTo>
                    <a:pt x="1" y="55"/>
                  </a:lnTo>
                  <a:lnTo>
                    <a:pt x="2" y="60"/>
                  </a:lnTo>
                  <a:lnTo>
                    <a:pt x="3" y="65"/>
                  </a:lnTo>
                  <a:lnTo>
                    <a:pt x="5" y="68"/>
                  </a:lnTo>
                  <a:lnTo>
                    <a:pt x="7" y="72"/>
                  </a:lnTo>
                  <a:lnTo>
                    <a:pt x="9" y="76"/>
                  </a:lnTo>
                  <a:lnTo>
                    <a:pt x="11" y="79"/>
                  </a:lnTo>
                  <a:lnTo>
                    <a:pt x="14" y="82"/>
                  </a:lnTo>
                  <a:lnTo>
                    <a:pt x="18" y="84"/>
                  </a:lnTo>
                  <a:lnTo>
                    <a:pt x="22" y="86"/>
                  </a:lnTo>
                  <a:lnTo>
                    <a:pt x="25" y="88"/>
                  </a:lnTo>
                  <a:lnTo>
                    <a:pt x="29" y="89"/>
                  </a:lnTo>
                  <a:lnTo>
                    <a:pt x="34" y="90"/>
                  </a:lnTo>
                  <a:lnTo>
                    <a:pt x="38" y="90"/>
                  </a:lnTo>
                  <a:lnTo>
                    <a:pt x="43" y="91"/>
                  </a:lnTo>
                  <a:lnTo>
                    <a:pt x="48" y="90"/>
                  </a:lnTo>
                  <a:lnTo>
                    <a:pt x="52" y="90"/>
                  </a:lnTo>
                  <a:lnTo>
                    <a:pt x="57" y="89"/>
                  </a:lnTo>
                  <a:lnTo>
                    <a:pt x="61" y="88"/>
                  </a:lnTo>
                  <a:lnTo>
                    <a:pt x="65" y="86"/>
                  </a:lnTo>
                  <a:lnTo>
                    <a:pt x="68" y="84"/>
                  </a:lnTo>
                  <a:lnTo>
                    <a:pt x="71" y="82"/>
                  </a:lnTo>
                  <a:lnTo>
                    <a:pt x="75" y="79"/>
                  </a:lnTo>
                  <a:lnTo>
                    <a:pt x="77" y="76"/>
                  </a:lnTo>
                  <a:lnTo>
                    <a:pt x="79" y="72"/>
                  </a:lnTo>
                  <a:lnTo>
                    <a:pt x="81" y="68"/>
                  </a:lnTo>
                  <a:lnTo>
                    <a:pt x="83" y="65"/>
                  </a:lnTo>
                  <a:lnTo>
                    <a:pt x="84" y="60"/>
                  </a:lnTo>
                  <a:lnTo>
                    <a:pt x="85" y="55"/>
                  </a:lnTo>
                  <a:lnTo>
                    <a:pt x="86" y="51"/>
                  </a:lnTo>
                  <a:lnTo>
                    <a:pt x="86" y="45"/>
                  </a:lnTo>
                  <a:lnTo>
                    <a:pt x="86" y="40"/>
                  </a:lnTo>
                  <a:lnTo>
                    <a:pt x="85" y="36"/>
                  </a:lnTo>
                  <a:lnTo>
                    <a:pt x="84" y="31"/>
                  </a:lnTo>
                  <a:lnTo>
                    <a:pt x="83" y="26"/>
                  </a:lnTo>
                  <a:lnTo>
                    <a:pt x="81" y="23"/>
                  </a:lnTo>
                  <a:lnTo>
                    <a:pt x="79" y="19"/>
                  </a:lnTo>
                  <a:lnTo>
                    <a:pt x="43" y="19"/>
                  </a:lnTo>
                  <a:lnTo>
                    <a:pt x="45" y="19"/>
                  </a:lnTo>
                  <a:lnTo>
                    <a:pt x="48" y="20"/>
                  </a:lnTo>
                  <a:lnTo>
                    <a:pt x="51" y="21"/>
                  </a:lnTo>
                  <a:lnTo>
                    <a:pt x="54" y="23"/>
                  </a:lnTo>
                  <a:lnTo>
                    <a:pt x="58" y="26"/>
                  </a:lnTo>
                  <a:lnTo>
                    <a:pt x="59" y="28"/>
                  </a:lnTo>
                  <a:lnTo>
                    <a:pt x="60" y="30"/>
                  </a:lnTo>
                  <a:lnTo>
                    <a:pt x="61" y="32"/>
                  </a:lnTo>
                  <a:lnTo>
                    <a:pt x="62" y="34"/>
                  </a:lnTo>
                  <a:lnTo>
                    <a:pt x="63" y="39"/>
                  </a:lnTo>
                  <a:lnTo>
                    <a:pt x="63" y="45"/>
                  </a:lnTo>
                  <a:lnTo>
                    <a:pt x="63" y="49"/>
                  </a:lnTo>
                  <a:lnTo>
                    <a:pt x="63" y="52"/>
                  </a:lnTo>
                  <a:lnTo>
                    <a:pt x="62" y="56"/>
                  </a:lnTo>
                  <a:lnTo>
                    <a:pt x="61" y="59"/>
                  </a:lnTo>
                  <a:lnTo>
                    <a:pt x="60" y="61"/>
                  </a:lnTo>
                  <a:lnTo>
                    <a:pt x="59" y="64"/>
                  </a:lnTo>
                  <a:lnTo>
                    <a:pt x="58" y="65"/>
                  </a:lnTo>
                  <a:lnTo>
                    <a:pt x="54" y="68"/>
                  </a:lnTo>
                  <a:lnTo>
                    <a:pt x="51" y="70"/>
                  </a:lnTo>
                  <a:lnTo>
                    <a:pt x="48" y="71"/>
                  </a:lnTo>
                  <a:lnTo>
                    <a:pt x="43" y="72"/>
                  </a:lnTo>
                  <a:lnTo>
                    <a:pt x="41" y="71"/>
                  </a:lnTo>
                  <a:lnTo>
                    <a:pt x="38" y="71"/>
                  </a:lnTo>
                  <a:lnTo>
                    <a:pt x="35" y="70"/>
                  </a:lnTo>
                  <a:lnTo>
                    <a:pt x="31" y="68"/>
                  </a:lnTo>
                  <a:lnTo>
                    <a:pt x="30" y="67"/>
                  </a:lnTo>
                  <a:lnTo>
                    <a:pt x="28" y="65"/>
                  </a:lnTo>
                  <a:lnTo>
                    <a:pt x="27" y="64"/>
                  </a:lnTo>
                  <a:lnTo>
                    <a:pt x="26" y="61"/>
                  </a:lnTo>
                  <a:lnTo>
                    <a:pt x="25" y="59"/>
                  </a:lnTo>
                  <a:lnTo>
                    <a:pt x="24" y="56"/>
                  </a:lnTo>
                  <a:lnTo>
                    <a:pt x="23" y="52"/>
                  </a:lnTo>
                  <a:lnTo>
                    <a:pt x="23" y="49"/>
                  </a:lnTo>
                  <a:lnTo>
                    <a:pt x="23" y="45"/>
                  </a:lnTo>
                  <a:lnTo>
                    <a:pt x="23" y="42"/>
                  </a:lnTo>
                  <a:lnTo>
                    <a:pt x="23" y="39"/>
                  </a:lnTo>
                  <a:lnTo>
                    <a:pt x="24" y="34"/>
                  </a:lnTo>
                  <a:lnTo>
                    <a:pt x="25" y="32"/>
                  </a:lnTo>
                  <a:lnTo>
                    <a:pt x="26" y="30"/>
                  </a:lnTo>
                  <a:lnTo>
                    <a:pt x="27" y="28"/>
                  </a:lnTo>
                  <a:lnTo>
                    <a:pt x="28" y="26"/>
                  </a:lnTo>
                  <a:lnTo>
                    <a:pt x="31" y="23"/>
                  </a:lnTo>
                  <a:lnTo>
                    <a:pt x="35" y="21"/>
                  </a:lnTo>
                  <a:lnTo>
                    <a:pt x="38" y="20"/>
                  </a:lnTo>
                  <a:lnTo>
                    <a:pt x="41" y="19"/>
                  </a:lnTo>
                  <a:lnTo>
                    <a:pt x="43" y="19"/>
                  </a:lnTo>
                  <a:lnTo>
                    <a:pt x="79" y="19"/>
                  </a:lnTo>
                  <a:lnTo>
                    <a:pt x="77" y="15"/>
                  </a:lnTo>
                  <a:lnTo>
                    <a:pt x="75" y="12"/>
                  </a:lnTo>
                  <a:lnTo>
                    <a:pt x="71" y="9"/>
                  </a:lnTo>
                  <a:lnTo>
                    <a:pt x="68" y="7"/>
                  </a:lnTo>
                  <a:lnTo>
                    <a:pt x="65" y="5"/>
                  </a:lnTo>
                  <a:lnTo>
                    <a:pt x="61" y="3"/>
                  </a:lnTo>
                  <a:lnTo>
                    <a:pt x="57" y="2"/>
                  </a:lnTo>
                  <a:lnTo>
                    <a:pt x="52" y="1"/>
                  </a:lnTo>
                  <a:lnTo>
                    <a:pt x="48" y="0"/>
                  </a:lnTo>
                  <a:lnTo>
                    <a:pt x="43" y="0"/>
                  </a:lnTo>
                  <a:lnTo>
                    <a:pt x="38" y="0"/>
                  </a:lnTo>
                  <a:lnTo>
                    <a:pt x="34" y="1"/>
                  </a:lnTo>
                  <a:lnTo>
                    <a:pt x="29" y="2"/>
                  </a:lnTo>
                  <a:lnTo>
                    <a:pt x="25" y="3"/>
                  </a:lnTo>
                  <a:lnTo>
                    <a:pt x="22" y="5"/>
                  </a:lnTo>
                  <a:lnTo>
                    <a:pt x="18" y="7"/>
                  </a:lnTo>
                  <a:lnTo>
                    <a:pt x="14" y="9"/>
                  </a:lnTo>
                  <a:lnTo>
                    <a:pt x="11" y="12"/>
                  </a:lnTo>
                  <a:lnTo>
                    <a:pt x="9" y="15"/>
                  </a:lnTo>
                  <a:lnTo>
                    <a:pt x="7" y="19"/>
                  </a:lnTo>
                  <a:lnTo>
                    <a:pt x="5" y="23"/>
                  </a:lnTo>
                  <a:lnTo>
                    <a:pt x="3" y="26"/>
                  </a:lnTo>
                  <a:lnTo>
                    <a:pt x="2" y="31"/>
                  </a:lnTo>
                  <a:lnTo>
                    <a:pt x="1" y="36"/>
                  </a:lnTo>
                  <a:lnTo>
                    <a:pt x="0" y="40"/>
                  </a:lnTo>
                  <a:lnTo>
                    <a:pt x="0" y="4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7" name="Freeform 19">
              <a:extLst>
                <a:ext uri="{FF2B5EF4-FFF2-40B4-BE49-F238E27FC236}">
                  <a16:creationId xmlns="" xmlns:a16="http://schemas.microsoft.com/office/drawing/2014/main" id="{8ADECE1B-A69F-4EAB-8C20-E55E2449C12E}"/>
                </a:ext>
              </a:extLst>
            </p:cNvPr>
            <p:cNvSpPr>
              <a:spLocks/>
            </p:cNvSpPr>
            <p:nvPr/>
          </p:nvSpPr>
          <p:spPr bwMode="auto">
            <a:xfrm>
              <a:off x="2022" y="2302"/>
              <a:ext cx="123" cy="86"/>
            </a:xfrm>
            <a:custGeom>
              <a:avLst/>
              <a:gdLst>
                <a:gd name="T0" fmla="*/ 24 w 123"/>
                <a:gd name="T1" fmla="*/ 85 h 86"/>
                <a:gd name="T2" fmla="*/ 48 w 123"/>
                <a:gd name="T3" fmla="*/ 85 h 86"/>
                <a:gd name="T4" fmla="*/ 61 w 123"/>
                <a:gd name="T5" fmla="*/ 24 h 86"/>
                <a:gd name="T6" fmla="*/ 75 w 123"/>
                <a:gd name="T7" fmla="*/ 85 h 86"/>
                <a:gd name="T8" fmla="*/ 98 w 123"/>
                <a:gd name="T9" fmla="*/ 85 h 86"/>
                <a:gd name="T10" fmla="*/ 122 w 123"/>
                <a:gd name="T11" fmla="*/ 0 h 86"/>
                <a:gd name="T12" fmla="*/ 100 w 123"/>
                <a:gd name="T13" fmla="*/ 0 h 86"/>
                <a:gd name="T14" fmla="*/ 86 w 123"/>
                <a:gd name="T15" fmla="*/ 59 h 86"/>
                <a:gd name="T16" fmla="*/ 73 w 123"/>
                <a:gd name="T17" fmla="*/ 0 h 86"/>
                <a:gd name="T18" fmla="*/ 50 w 123"/>
                <a:gd name="T19" fmla="*/ 0 h 86"/>
                <a:gd name="T20" fmla="*/ 37 w 123"/>
                <a:gd name="T21" fmla="*/ 59 h 86"/>
                <a:gd name="T22" fmla="*/ 24 w 123"/>
                <a:gd name="T23" fmla="*/ 0 h 86"/>
                <a:gd name="T24" fmla="*/ 0 w 123"/>
                <a:gd name="T25" fmla="*/ 0 h 86"/>
                <a:gd name="T26" fmla="*/ 24 w 123"/>
                <a:gd name="T27" fmla="*/ 85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86">
                  <a:moveTo>
                    <a:pt x="24" y="85"/>
                  </a:moveTo>
                  <a:lnTo>
                    <a:pt x="48" y="85"/>
                  </a:lnTo>
                  <a:lnTo>
                    <a:pt x="61" y="24"/>
                  </a:lnTo>
                  <a:lnTo>
                    <a:pt x="75" y="85"/>
                  </a:lnTo>
                  <a:lnTo>
                    <a:pt x="98" y="85"/>
                  </a:lnTo>
                  <a:lnTo>
                    <a:pt x="122" y="0"/>
                  </a:lnTo>
                  <a:lnTo>
                    <a:pt x="100" y="0"/>
                  </a:lnTo>
                  <a:lnTo>
                    <a:pt x="86" y="59"/>
                  </a:lnTo>
                  <a:lnTo>
                    <a:pt x="73" y="0"/>
                  </a:lnTo>
                  <a:lnTo>
                    <a:pt x="50" y="0"/>
                  </a:lnTo>
                  <a:lnTo>
                    <a:pt x="37" y="59"/>
                  </a:lnTo>
                  <a:lnTo>
                    <a:pt x="24" y="0"/>
                  </a:lnTo>
                  <a:lnTo>
                    <a:pt x="0" y="0"/>
                  </a:lnTo>
                  <a:lnTo>
                    <a:pt x="24" y="8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8" name="Freeform 20">
              <a:extLst>
                <a:ext uri="{FF2B5EF4-FFF2-40B4-BE49-F238E27FC236}">
                  <a16:creationId xmlns="" xmlns:a16="http://schemas.microsoft.com/office/drawing/2014/main" id="{5D88FE00-8A6F-47F2-929D-25FD708187D0}"/>
                </a:ext>
              </a:extLst>
            </p:cNvPr>
            <p:cNvSpPr>
              <a:spLocks/>
            </p:cNvSpPr>
            <p:nvPr/>
          </p:nvSpPr>
          <p:spPr bwMode="auto">
            <a:xfrm>
              <a:off x="2513" y="1637"/>
              <a:ext cx="106" cy="139"/>
            </a:xfrm>
            <a:custGeom>
              <a:avLst/>
              <a:gdLst>
                <a:gd name="T0" fmla="*/ 1 w 106"/>
                <a:gd name="T1" fmla="*/ 104 h 139"/>
                <a:gd name="T2" fmla="*/ 6 w 106"/>
                <a:gd name="T3" fmla="*/ 117 h 139"/>
                <a:gd name="T4" fmla="*/ 14 w 106"/>
                <a:gd name="T5" fmla="*/ 127 h 139"/>
                <a:gd name="T6" fmla="*/ 26 w 106"/>
                <a:gd name="T7" fmla="*/ 134 h 139"/>
                <a:gd name="T8" fmla="*/ 42 w 106"/>
                <a:gd name="T9" fmla="*/ 138 h 139"/>
                <a:gd name="T10" fmla="*/ 59 w 106"/>
                <a:gd name="T11" fmla="*/ 138 h 139"/>
                <a:gd name="T12" fmla="*/ 75 w 106"/>
                <a:gd name="T13" fmla="*/ 135 h 139"/>
                <a:gd name="T14" fmla="*/ 88 w 106"/>
                <a:gd name="T15" fmla="*/ 129 h 139"/>
                <a:gd name="T16" fmla="*/ 97 w 106"/>
                <a:gd name="T17" fmla="*/ 121 h 139"/>
                <a:gd name="T18" fmla="*/ 103 w 106"/>
                <a:gd name="T19" fmla="*/ 109 h 139"/>
                <a:gd name="T20" fmla="*/ 105 w 106"/>
                <a:gd name="T21" fmla="*/ 96 h 139"/>
                <a:gd name="T22" fmla="*/ 102 w 106"/>
                <a:gd name="T23" fmla="*/ 82 h 139"/>
                <a:gd name="T24" fmla="*/ 96 w 106"/>
                <a:gd name="T25" fmla="*/ 71 h 139"/>
                <a:gd name="T26" fmla="*/ 82 w 106"/>
                <a:gd name="T27" fmla="*/ 63 h 139"/>
                <a:gd name="T28" fmla="*/ 59 w 106"/>
                <a:gd name="T29" fmla="*/ 56 h 139"/>
                <a:gd name="T30" fmla="*/ 35 w 106"/>
                <a:gd name="T31" fmla="*/ 50 h 139"/>
                <a:gd name="T32" fmla="*/ 29 w 106"/>
                <a:gd name="T33" fmla="*/ 46 h 139"/>
                <a:gd name="T34" fmla="*/ 27 w 106"/>
                <a:gd name="T35" fmla="*/ 40 h 139"/>
                <a:gd name="T36" fmla="*/ 28 w 106"/>
                <a:gd name="T37" fmla="*/ 35 h 139"/>
                <a:gd name="T38" fmla="*/ 32 w 106"/>
                <a:gd name="T39" fmla="*/ 28 h 139"/>
                <a:gd name="T40" fmla="*/ 40 w 106"/>
                <a:gd name="T41" fmla="*/ 23 h 139"/>
                <a:gd name="T42" fmla="*/ 55 w 106"/>
                <a:gd name="T43" fmla="*/ 23 h 139"/>
                <a:gd name="T44" fmla="*/ 64 w 106"/>
                <a:gd name="T45" fmla="*/ 25 h 139"/>
                <a:gd name="T46" fmla="*/ 70 w 106"/>
                <a:gd name="T47" fmla="*/ 31 h 139"/>
                <a:gd name="T48" fmla="*/ 74 w 106"/>
                <a:gd name="T49" fmla="*/ 37 h 139"/>
                <a:gd name="T50" fmla="*/ 100 w 106"/>
                <a:gd name="T51" fmla="*/ 37 h 139"/>
                <a:gd name="T52" fmla="*/ 96 w 106"/>
                <a:gd name="T53" fmla="*/ 24 h 139"/>
                <a:gd name="T54" fmla="*/ 90 w 106"/>
                <a:gd name="T55" fmla="*/ 14 h 139"/>
                <a:gd name="T56" fmla="*/ 79 w 106"/>
                <a:gd name="T57" fmla="*/ 7 h 139"/>
                <a:gd name="T58" fmla="*/ 67 w 106"/>
                <a:gd name="T59" fmla="*/ 2 h 139"/>
                <a:gd name="T60" fmla="*/ 51 w 106"/>
                <a:gd name="T61" fmla="*/ 0 h 139"/>
                <a:gd name="T62" fmla="*/ 35 w 106"/>
                <a:gd name="T63" fmla="*/ 2 h 139"/>
                <a:gd name="T64" fmla="*/ 21 w 106"/>
                <a:gd name="T65" fmla="*/ 6 h 139"/>
                <a:gd name="T66" fmla="*/ 11 w 106"/>
                <a:gd name="T67" fmla="*/ 13 h 139"/>
                <a:gd name="T68" fmla="*/ 5 w 106"/>
                <a:gd name="T69" fmla="*/ 23 h 139"/>
                <a:gd name="T70" fmla="*/ 2 w 106"/>
                <a:gd name="T71" fmla="*/ 35 h 139"/>
                <a:gd name="T72" fmla="*/ 3 w 106"/>
                <a:gd name="T73" fmla="*/ 50 h 139"/>
                <a:gd name="T74" fmla="*/ 6 w 106"/>
                <a:gd name="T75" fmla="*/ 58 h 139"/>
                <a:gd name="T76" fmla="*/ 12 w 106"/>
                <a:gd name="T77" fmla="*/ 67 h 139"/>
                <a:gd name="T78" fmla="*/ 23 w 106"/>
                <a:gd name="T79" fmla="*/ 73 h 139"/>
                <a:gd name="T80" fmla="*/ 44 w 106"/>
                <a:gd name="T81" fmla="*/ 80 h 139"/>
                <a:gd name="T82" fmla="*/ 70 w 106"/>
                <a:gd name="T83" fmla="*/ 87 h 139"/>
                <a:gd name="T84" fmla="*/ 77 w 106"/>
                <a:gd name="T85" fmla="*/ 92 h 139"/>
                <a:gd name="T86" fmla="*/ 79 w 106"/>
                <a:gd name="T87" fmla="*/ 97 h 139"/>
                <a:gd name="T88" fmla="*/ 78 w 106"/>
                <a:gd name="T89" fmla="*/ 106 h 139"/>
                <a:gd name="T90" fmla="*/ 75 w 106"/>
                <a:gd name="T91" fmla="*/ 110 h 139"/>
                <a:gd name="T92" fmla="*/ 70 w 106"/>
                <a:gd name="T93" fmla="*/ 113 h 139"/>
                <a:gd name="T94" fmla="*/ 56 w 106"/>
                <a:gd name="T95" fmla="*/ 116 h 139"/>
                <a:gd name="T96" fmla="*/ 44 w 106"/>
                <a:gd name="T97" fmla="*/ 114 h 139"/>
                <a:gd name="T98" fmla="*/ 31 w 106"/>
                <a:gd name="T99" fmla="*/ 107 h 139"/>
                <a:gd name="T100" fmla="*/ 27 w 106"/>
                <a:gd name="T101" fmla="*/ 100 h 139"/>
                <a:gd name="T102" fmla="*/ 0 w 106"/>
                <a:gd name="T103" fmla="*/ 95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6" h="139">
                  <a:moveTo>
                    <a:pt x="0" y="95"/>
                  </a:moveTo>
                  <a:lnTo>
                    <a:pt x="0" y="100"/>
                  </a:lnTo>
                  <a:lnTo>
                    <a:pt x="1" y="104"/>
                  </a:lnTo>
                  <a:lnTo>
                    <a:pt x="2" y="109"/>
                  </a:lnTo>
                  <a:lnTo>
                    <a:pt x="4" y="113"/>
                  </a:lnTo>
                  <a:lnTo>
                    <a:pt x="6" y="117"/>
                  </a:lnTo>
                  <a:lnTo>
                    <a:pt x="9" y="121"/>
                  </a:lnTo>
                  <a:lnTo>
                    <a:pt x="11" y="124"/>
                  </a:lnTo>
                  <a:lnTo>
                    <a:pt x="14" y="127"/>
                  </a:lnTo>
                  <a:lnTo>
                    <a:pt x="18" y="129"/>
                  </a:lnTo>
                  <a:lnTo>
                    <a:pt x="22" y="132"/>
                  </a:lnTo>
                  <a:lnTo>
                    <a:pt x="26" y="134"/>
                  </a:lnTo>
                  <a:lnTo>
                    <a:pt x="31" y="135"/>
                  </a:lnTo>
                  <a:lnTo>
                    <a:pt x="36" y="137"/>
                  </a:lnTo>
                  <a:lnTo>
                    <a:pt x="42" y="138"/>
                  </a:lnTo>
                  <a:lnTo>
                    <a:pt x="47" y="138"/>
                  </a:lnTo>
                  <a:lnTo>
                    <a:pt x="53" y="138"/>
                  </a:lnTo>
                  <a:lnTo>
                    <a:pt x="59" y="138"/>
                  </a:lnTo>
                  <a:lnTo>
                    <a:pt x="64" y="138"/>
                  </a:lnTo>
                  <a:lnTo>
                    <a:pt x="70" y="137"/>
                  </a:lnTo>
                  <a:lnTo>
                    <a:pt x="75" y="135"/>
                  </a:lnTo>
                  <a:lnTo>
                    <a:pt x="79" y="134"/>
                  </a:lnTo>
                  <a:lnTo>
                    <a:pt x="83" y="132"/>
                  </a:lnTo>
                  <a:lnTo>
                    <a:pt x="88" y="129"/>
                  </a:lnTo>
                  <a:lnTo>
                    <a:pt x="91" y="127"/>
                  </a:lnTo>
                  <a:lnTo>
                    <a:pt x="95" y="125"/>
                  </a:lnTo>
                  <a:lnTo>
                    <a:pt x="97" y="121"/>
                  </a:lnTo>
                  <a:lnTo>
                    <a:pt x="99" y="118"/>
                  </a:lnTo>
                  <a:lnTo>
                    <a:pt x="101" y="114"/>
                  </a:lnTo>
                  <a:lnTo>
                    <a:pt x="103" y="109"/>
                  </a:lnTo>
                  <a:lnTo>
                    <a:pt x="104" y="105"/>
                  </a:lnTo>
                  <a:lnTo>
                    <a:pt x="104" y="101"/>
                  </a:lnTo>
                  <a:lnTo>
                    <a:pt x="105" y="96"/>
                  </a:lnTo>
                  <a:lnTo>
                    <a:pt x="104" y="91"/>
                  </a:lnTo>
                  <a:lnTo>
                    <a:pt x="104" y="86"/>
                  </a:lnTo>
                  <a:lnTo>
                    <a:pt x="102" y="82"/>
                  </a:lnTo>
                  <a:lnTo>
                    <a:pt x="101" y="79"/>
                  </a:lnTo>
                  <a:lnTo>
                    <a:pt x="98" y="75"/>
                  </a:lnTo>
                  <a:lnTo>
                    <a:pt x="96" y="71"/>
                  </a:lnTo>
                  <a:lnTo>
                    <a:pt x="93" y="69"/>
                  </a:lnTo>
                  <a:lnTo>
                    <a:pt x="89" y="66"/>
                  </a:lnTo>
                  <a:lnTo>
                    <a:pt x="82" y="63"/>
                  </a:lnTo>
                  <a:lnTo>
                    <a:pt x="76" y="60"/>
                  </a:lnTo>
                  <a:lnTo>
                    <a:pt x="67" y="58"/>
                  </a:lnTo>
                  <a:lnTo>
                    <a:pt x="59" y="56"/>
                  </a:lnTo>
                  <a:lnTo>
                    <a:pt x="44" y="53"/>
                  </a:lnTo>
                  <a:lnTo>
                    <a:pt x="40" y="52"/>
                  </a:lnTo>
                  <a:lnTo>
                    <a:pt x="35" y="50"/>
                  </a:lnTo>
                  <a:lnTo>
                    <a:pt x="32" y="48"/>
                  </a:lnTo>
                  <a:lnTo>
                    <a:pt x="30" y="47"/>
                  </a:lnTo>
                  <a:lnTo>
                    <a:pt x="29" y="46"/>
                  </a:lnTo>
                  <a:lnTo>
                    <a:pt x="28" y="44"/>
                  </a:lnTo>
                  <a:lnTo>
                    <a:pt x="28" y="42"/>
                  </a:lnTo>
                  <a:lnTo>
                    <a:pt x="27" y="40"/>
                  </a:lnTo>
                  <a:lnTo>
                    <a:pt x="27" y="38"/>
                  </a:lnTo>
                  <a:lnTo>
                    <a:pt x="27" y="36"/>
                  </a:lnTo>
                  <a:lnTo>
                    <a:pt x="28" y="35"/>
                  </a:lnTo>
                  <a:lnTo>
                    <a:pt x="28" y="32"/>
                  </a:lnTo>
                  <a:lnTo>
                    <a:pt x="30" y="29"/>
                  </a:lnTo>
                  <a:lnTo>
                    <a:pt x="32" y="28"/>
                  </a:lnTo>
                  <a:lnTo>
                    <a:pt x="33" y="27"/>
                  </a:lnTo>
                  <a:lnTo>
                    <a:pt x="36" y="25"/>
                  </a:lnTo>
                  <a:lnTo>
                    <a:pt x="40" y="23"/>
                  </a:lnTo>
                  <a:lnTo>
                    <a:pt x="44" y="23"/>
                  </a:lnTo>
                  <a:lnTo>
                    <a:pt x="49" y="23"/>
                  </a:lnTo>
                  <a:lnTo>
                    <a:pt x="55" y="23"/>
                  </a:lnTo>
                  <a:lnTo>
                    <a:pt x="58" y="23"/>
                  </a:lnTo>
                  <a:lnTo>
                    <a:pt x="60" y="24"/>
                  </a:lnTo>
                  <a:lnTo>
                    <a:pt x="64" y="25"/>
                  </a:lnTo>
                  <a:lnTo>
                    <a:pt x="66" y="26"/>
                  </a:lnTo>
                  <a:lnTo>
                    <a:pt x="68" y="27"/>
                  </a:lnTo>
                  <a:lnTo>
                    <a:pt x="70" y="31"/>
                  </a:lnTo>
                  <a:lnTo>
                    <a:pt x="73" y="34"/>
                  </a:lnTo>
                  <a:lnTo>
                    <a:pt x="74" y="35"/>
                  </a:lnTo>
                  <a:lnTo>
                    <a:pt x="74" y="37"/>
                  </a:lnTo>
                  <a:lnTo>
                    <a:pt x="75" y="42"/>
                  </a:lnTo>
                  <a:lnTo>
                    <a:pt x="100" y="42"/>
                  </a:lnTo>
                  <a:lnTo>
                    <a:pt x="100" y="37"/>
                  </a:lnTo>
                  <a:lnTo>
                    <a:pt x="99" y="33"/>
                  </a:lnTo>
                  <a:lnTo>
                    <a:pt x="98" y="29"/>
                  </a:lnTo>
                  <a:lnTo>
                    <a:pt x="96" y="24"/>
                  </a:lnTo>
                  <a:lnTo>
                    <a:pt x="95" y="21"/>
                  </a:lnTo>
                  <a:lnTo>
                    <a:pt x="93" y="17"/>
                  </a:lnTo>
                  <a:lnTo>
                    <a:pt x="90" y="14"/>
                  </a:lnTo>
                  <a:lnTo>
                    <a:pt x="87" y="12"/>
                  </a:lnTo>
                  <a:lnTo>
                    <a:pt x="83" y="9"/>
                  </a:lnTo>
                  <a:lnTo>
                    <a:pt x="79" y="7"/>
                  </a:lnTo>
                  <a:lnTo>
                    <a:pt x="76" y="5"/>
                  </a:lnTo>
                  <a:lnTo>
                    <a:pt x="72" y="4"/>
                  </a:lnTo>
                  <a:lnTo>
                    <a:pt x="67" y="2"/>
                  </a:lnTo>
                  <a:lnTo>
                    <a:pt x="62" y="1"/>
                  </a:lnTo>
                  <a:lnTo>
                    <a:pt x="57" y="0"/>
                  </a:lnTo>
                  <a:lnTo>
                    <a:pt x="51" y="0"/>
                  </a:lnTo>
                  <a:lnTo>
                    <a:pt x="45" y="0"/>
                  </a:lnTo>
                  <a:lnTo>
                    <a:pt x="40" y="1"/>
                  </a:lnTo>
                  <a:lnTo>
                    <a:pt x="35" y="2"/>
                  </a:lnTo>
                  <a:lnTo>
                    <a:pt x="30" y="3"/>
                  </a:lnTo>
                  <a:lnTo>
                    <a:pt x="26" y="4"/>
                  </a:lnTo>
                  <a:lnTo>
                    <a:pt x="21" y="6"/>
                  </a:lnTo>
                  <a:lnTo>
                    <a:pt x="18" y="9"/>
                  </a:lnTo>
                  <a:lnTo>
                    <a:pt x="14" y="11"/>
                  </a:lnTo>
                  <a:lnTo>
                    <a:pt x="11" y="13"/>
                  </a:lnTo>
                  <a:lnTo>
                    <a:pt x="9" y="16"/>
                  </a:lnTo>
                  <a:lnTo>
                    <a:pt x="7" y="19"/>
                  </a:lnTo>
                  <a:lnTo>
                    <a:pt x="5" y="23"/>
                  </a:lnTo>
                  <a:lnTo>
                    <a:pt x="4" y="27"/>
                  </a:lnTo>
                  <a:lnTo>
                    <a:pt x="3" y="31"/>
                  </a:lnTo>
                  <a:lnTo>
                    <a:pt x="2" y="35"/>
                  </a:lnTo>
                  <a:lnTo>
                    <a:pt x="2" y="40"/>
                  </a:lnTo>
                  <a:lnTo>
                    <a:pt x="2" y="45"/>
                  </a:lnTo>
                  <a:lnTo>
                    <a:pt x="3" y="50"/>
                  </a:lnTo>
                  <a:lnTo>
                    <a:pt x="4" y="54"/>
                  </a:lnTo>
                  <a:lnTo>
                    <a:pt x="5" y="56"/>
                  </a:lnTo>
                  <a:lnTo>
                    <a:pt x="6" y="58"/>
                  </a:lnTo>
                  <a:lnTo>
                    <a:pt x="8" y="61"/>
                  </a:lnTo>
                  <a:lnTo>
                    <a:pt x="9" y="64"/>
                  </a:lnTo>
                  <a:lnTo>
                    <a:pt x="12" y="67"/>
                  </a:lnTo>
                  <a:lnTo>
                    <a:pt x="16" y="70"/>
                  </a:lnTo>
                  <a:lnTo>
                    <a:pt x="19" y="72"/>
                  </a:lnTo>
                  <a:lnTo>
                    <a:pt x="23" y="73"/>
                  </a:lnTo>
                  <a:lnTo>
                    <a:pt x="29" y="76"/>
                  </a:lnTo>
                  <a:lnTo>
                    <a:pt x="37" y="78"/>
                  </a:lnTo>
                  <a:lnTo>
                    <a:pt x="44" y="80"/>
                  </a:lnTo>
                  <a:lnTo>
                    <a:pt x="60" y="83"/>
                  </a:lnTo>
                  <a:lnTo>
                    <a:pt x="66" y="85"/>
                  </a:lnTo>
                  <a:lnTo>
                    <a:pt x="70" y="87"/>
                  </a:lnTo>
                  <a:lnTo>
                    <a:pt x="73" y="88"/>
                  </a:lnTo>
                  <a:lnTo>
                    <a:pt x="74" y="89"/>
                  </a:lnTo>
                  <a:lnTo>
                    <a:pt x="77" y="92"/>
                  </a:lnTo>
                  <a:lnTo>
                    <a:pt x="78" y="93"/>
                  </a:lnTo>
                  <a:lnTo>
                    <a:pt x="79" y="95"/>
                  </a:lnTo>
                  <a:lnTo>
                    <a:pt x="79" y="97"/>
                  </a:lnTo>
                  <a:lnTo>
                    <a:pt x="79" y="99"/>
                  </a:lnTo>
                  <a:lnTo>
                    <a:pt x="79" y="104"/>
                  </a:lnTo>
                  <a:lnTo>
                    <a:pt x="78" y="106"/>
                  </a:lnTo>
                  <a:lnTo>
                    <a:pt x="77" y="107"/>
                  </a:lnTo>
                  <a:lnTo>
                    <a:pt x="76" y="109"/>
                  </a:lnTo>
                  <a:lnTo>
                    <a:pt x="75" y="110"/>
                  </a:lnTo>
                  <a:lnTo>
                    <a:pt x="73" y="111"/>
                  </a:lnTo>
                  <a:lnTo>
                    <a:pt x="72" y="112"/>
                  </a:lnTo>
                  <a:lnTo>
                    <a:pt x="70" y="113"/>
                  </a:lnTo>
                  <a:lnTo>
                    <a:pt x="66" y="115"/>
                  </a:lnTo>
                  <a:lnTo>
                    <a:pt x="61" y="115"/>
                  </a:lnTo>
                  <a:lnTo>
                    <a:pt x="56" y="116"/>
                  </a:lnTo>
                  <a:lnTo>
                    <a:pt x="52" y="115"/>
                  </a:lnTo>
                  <a:lnTo>
                    <a:pt x="49" y="115"/>
                  </a:lnTo>
                  <a:lnTo>
                    <a:pt x="44" y="114"/>
                  </a:lnTo>
                  <a:lnTo>
                    <a:pt x="39" y="113"/>
                  </a:lnTo>
                  <a:lnTo>
                    <a:pt x="35" y="110"/>
                  </a:lnTo>
                  <a:lnTo>
                    <a:pt x="31" y="107"/>
                  </a:lnTo>
                  <a:lnTo>
                    <a:pt x="30" y="105"/>
                  </a:lnTo>
                  <a:lnTo>
                    <a:pt x="29" y="104"/>
                  </a:lnTo>
                  <a:lnTo>
                    <a:pt x="27" y="100"/>
                  </a:lnTo>
                  <a:lnTo>
                    <a:pt x="26" y="97"/>
                  </a:lnTo>
                  <a:lnTo>
                    <a:pt x="26" y="95"/>
                  </a:lnTo>
                  <a:lnTo>
                    <a:pt x="0" y="9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29" name="Freeform 21">
              <a:extLst>
                <a:ext uri="{FF2B5EF4-FFF2-40B4-BE49-F238E27FC236}">
                  <a16:creationId xmlns="" xmlns:a16="http://schemas.microsoft.com/office/drawing/2014/main" id="{79C1AF94-CA8A-4B5F-B0EC-A643D10686B0}"/>
                </a:ext>
              </a:extLst>
            </p:cNvPr>
            <p:cNvSpPr>
              <a:spLocks/>
            </p:cNvSpPr>
            <p:nvPr/>
          </p:nvSpPr>
          <p:spPr bwMode="auto">
            <a:xfrm>
              <a:off x="2643" y="1673"/>
              <a:ext cx="89" cy="103"/>
            </a:xfrm>
            <a:custGeom>
              <a:avLst/>
              <a:gdLst>
                <a:gd name="T0" fmla="*/ 60 w 89"/>
                <a:gd name="T1" fmla="*/ 94 h 103"/>
                <a:gd name="T2" fmla="*/ 88 w 89"/>
                <a:gd name="T3" fmla="*/ 99 h 103"/>
                <a:gd name="T4" fmla="*/ 86 w 89"/>
                <a:gd name="T5" fmla="*/ 93 h 103"/>
                <a:gd name="T6" fmla="*/ 83 w 89"/>
                <a:gd name="T7" fmla="*/ 86 h 103"/>
                <a:gd name="T8" fmla="*/ 59 w 89"/>
                <a:gd name="T9" fmla="*/ 52 h 103"/>
                <a:gd name="T10" fmla="*/ 58 w 89"/>
                <a:gd name="T11" fmla="*/ 66 h 103"/>
                <a:gd name="T12" fmla="*/ 55 w 89"/>
                <a:gd name="T13" fmla="*/ 74 h 103"/>
                <a:gd name="T14" fmla="*/ 46 w 89"/>
                <a:gd name="T15" fmla="*/ 81 h 103"/>
                <a:gd name="T16" fmla="*/ 37 w 89"/>
                <a:gd name="T17" fmla="*/ 83 h 103"/>
                <a:gd name="T18" fmla="*/ 30 w 89"/>
                <a:gd name="T19" fmla="*/ 81 h 103"/>
                <a:gd name="T20" fmla="*/ 25 w 89"/>
                <a:gd name="T21" fmla="*/ 77 h 103"/>
                <a:gd name="T22" fmla="*/ 24 w 89"/>
                <a:gd name="T23" fmla="*/ 69 h 103"/>
                <a:gd name="T24" fmla="*/ 27 w 89"/>
                <a:gd name="T25" fmla="*/ 63 h 103"/>
                <a:gd name="T26" fmla="*/ 37 w 89"/>
                <a:gd name="T27" fmla="*/ 59 h 103"/>
                <a:gd name="T28" fmla="*/ 52 w 89"/>
                <a:gd name="T29" fmla="*/ 55 h 103"/>
                <a:gd name="T30" fmla="*/ 83 w 89"/>
                <a:gd name="T31" fmla="*/ 27 h 103"/>
                <a:gd name="T32" fmla="*/ 81 w 89"/>
                <a:gd name="T33" fmla="*/ 18 h 103"/>
                <a:gd name="T34" fmla="*/ 77 w 89"/>
                <a:gd name="T35" fmla="*/ 11 h 103"/>
                <a:gd name="T36" fmla="*/ 70 w 89"/>
                <a:gd name="T37" fmla="*/ 6 h 103"/>
                <a:gd name="T38" fmla="*/ 60 w 89"/>
                <a:gd name="T39" fmla="*/ 2 h 103"/>
                <a:gd name="T40" fmla="*/ 47 w 89"/>
                <a:gd name="T41" fmla="*/ 0 h 103"/>
                <a:gd name="T42" fmla="*/ 34 w 89"/>
                <a:gd name="T43" fmla="*/ 1 h 103"/>
                <a:gd name="T44" fmla="*/ 20 w 89"/>
                <a:gd name="T45" fmla="*/ 6 h 103"/>
                <a:gd name="T46" fmla="*/ 11 w 89"/>
                <a:gd name="T47" fmla="*/ 11 h 103"/>
                <a:gd name="T48" fmla="*/ 7 w 89"/>
                <a:gd name="T49" fmla="*/ 19 h 103"/>
                <a:gd name="T50" fmla="*/ 4 w 89"/>
                <a:gd name="T51" fmla="*/ 28 h 103"/>
                <a:gd name="T52" fmla="*/ 27 w 89"/>
                <a:gd name="T53" fmla="*/ 34 h 103"/>
                <a:gd name="T54" fmla="*/ 28 w 89"/>
                <a:gd name="T55" fmla="*/ 27 h 103"/>
                <a:gd name="T56" fmla="*/ 34 w 89"/>
                <a:gd name="T57" fmla="*/ 22 h 103"/>
                <a:gd name="T58" fmla="*/ 43 w 89"/>
                <a:gd name="T59" fmla="*/ 20 h 103"/>
                <a:gd name="T60" fmla="*/ 51 w 89"/>
                <a:gd name="T61" fmla="*/ 21 h 103"/>
                <a:gd name="T62" fmla="*/ 56 w 89"/>
                <a:gd name="T63" fmla="*/ 25 h 103"/>
                <a:gd name="T64" fmla="*/ 58 w 89"/>
                <a:gd name="T65" fmla="*/ 31 h 103"/>
                <a:gd name="T66" fmla="*/ 58 w 89"/>
                <a:gd name="T67" fmla="*/ 35 h 103"/>
                <a:gd name="T68" fmla="*/ 52 w 89"/>
                <a:gd name="T69" fmla="*/ 39 h 103"/>
                <a:gd name="T70" fmla="*/ 32 w 89"/>
                <a:gd name="T71" fmla="*/ 42 h 103"/>
                <a:gd name="T72" fmla="*/ 15 w 89"/>
                <a:gd name="T73" fmla="*/ 46 h 103"/>
                <a:gd name="T74" fmla="*/ 7 w 89"/>
                <a:gd name="T75" fmla="*/ 51 h 103"/>
                <a:gd name="T76" fmla="*/ 4 w 89"/>
                <a:gd name="T77" fmla="*/ 58 h 103"/>
                <a:gd name="T78" fmla="*/ 1 w 89"/>
                <a:gd name="T79" fmla="*/ 65 h 103"/>
                <a:gd name="T80" fmla="*/ 1 w 89"/>
                <a:gd name="T81" fmla="*/ 79 h 103"/>
                <a:gd name="T82" fmla="*/ 4 w 89"/>
                <a:gd name="T83" fmla="*/ 88 h 103"/>
                <a:gd name="T84" fmla="*/ 7 w 89"/>
                <a:gd name="T85" fmla="*/ 94 h 103"/>
                <a:gd name="T86" fmla="*/ 14 w 89"/>
                <a:gd name="T87" fmla="*/ 99 h 103"/>
                <a:gd name="T88" fmla="*/ 22 w 89"/>
                <a:gd name="T89" fmla="*/ 102 h 103"/>
                <a:gd name="T90" fmla="*/ 34 w 89"/>
                <a:gd name="T91" fmla="*/ 102 h 103"/>
                <a:gd name="T92" fmla="*/ 47 w 89"/>
                <a:gd name="T93" fmla="*/ 98 h 103"/>
                <a:gd name="T94" fmla="*/ 56 w 89"/>
                <a:gd name="T95" fmla="*/ 91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03">
                  <a:moveTo>
                    <a:pt x="59" y="87"/>
                  </a:moveTo>
                  <a:lnTo>
                    <a:pt x="60" y="91"/>
                  </a:lnTo>
                  <a:lnTo>
                    <a:pt x="60" y="94"/>
                  </a:lnTo>
                  <a:lnTo>
                    <a:pt x="61" y="96"/>
                  </a:lnTo>
                  <a:lnTo>
                    <a:pt x="62" y="99"/>
                  </a:lnTo>
                  <a:lnTo>
                    <a:pt x="88" y="99"/>
                  </a:lnTo>
                  <a:lnTo>
                    <a:pt x="88" y="94"/>
                  </a:lnTo>
                  <a:lnTo>
                    <a:pt x="87" y="94"/>
                  </a:lnTo>
                  <a:lnTo>
                    <a:pt x="86" y="93"/>
                  </a:lnTo>
                  <a:lnTo>
                    <a:pt x="85" y="92"/>
                  </a:lnTo>
                  <a:lnTo>
                    <a:pt x="84" y="90"/>
                  </a:lnTo>
                  <a:lnTo>
                    <a:pt x="83" y="86"/>
                  </a:lnTo>
                  <a:lnTo>
                    <a:pt x="83" y="81"/>
                  </a:lnTo>
                  <a:lnTo>
                    <a:pt x="83" y="52"/>
                  </a:lnTo>
                  <a:lnTo>
                    <a:pt x="59" y="52"/>
                  </a:lnTo>
                  <a:lnTo>
                    <a:pt x="59" y="61"/>
                  </a:lnTo>
                  <a:lnTo>
                    <a:pt x="59" y="63"/>
                  </a:lnTo>
                  <a:lnTo>
                    <a:pt x="58" y="66"/>
                  </a:lnTo>
                  <a:lnTo>
                    <a:pt x="57" y="70"/>
                  </a:lnTo>
                  <a:lnTo>
                    <a:pt x="56" y="72"/>
                  </a:lnTo>
                  <a:lnTo>
                    <a:pt x="55" y="74"/>
                  </a:lnTo>
                  <a:lnTo>
                    <a:pt x="52" y="77"/>
                  </a:lnTo>
                  <a:lnTo>
                    <a:pt x="50" y="79"/>
                  </a:lnTo>
                  <a:lnTo>
                    <a:pt x="46" y="81"/>
                  </a:lnTo>
                  <a:lnTo>
                    <a:pt x="42" y="82"/>
                  </a:lnTo>
                  <a:lnTo>
                    <a:pt x="39" y="83"/>
                  </a:lnTo>
                  <a:lnTo>
                    <a:pt x="37" y="83"/>
                  </a:lnTo>
                  <a:lnTo>
                    <a:pt x="34" y="83"/>
                  </a:lnTo>
                  <a:lnTo>
                    <a:pt x="32" y="82"/>
                  </a:lnTo>
                  <a:lnTo>
                    <a:pt x="30" y="81"/>
                  </a:lnTo>
                  <a:lnTo>
                    <a:pt x="28" y="79"/>
                  </a:lnTo>
                  <a:lnTo>
                    <a:pt x="26" y="78"/>
                  </a:lnTo>
                  <a:lnTo>
                    <a:pt x="25" y="77"/>
                  </a:lnTo>
                  <a:lnTo>
                    <a:pt x="24" y="74"/>
                  </a:lnTo>
                  <a:lnTo>
                    <a:pt x="24" y="72"/>
                  </a:lnTo>
                  <a:lnTo>
                    <a:pt x="24" y="69"/>
                  </a:lnTo>
                  <a:lnTo>
                    <a:pt x="25" y="66"/>
                  </a:lnTo>
                  <a:lnTo>
                    <a:pt x="26" y="64"/>
                  </a:lnTo>
                  <a:lnTo>
                    <a:pt x="27" y="63"/>
                  </a:lnTo>
                  <a:lnTo>
                    <a:pt x="29" y="61"/>
                  </a:lnTo>
                  <a:lnTo>
                    <a:pt x="31" y="60"/>
                  </a:lnTo>
                  <a:lnTo>
                    <a:pt x="37" y="59"/>
                  </a:lnTo>
                  <a:lnTo>
                    <a:pt x="40" y="58"/>
                  </a:lnTo>
                  <a:lnTo>
                    <a:pt x="46" y="57"/>
                  </a:lnTo>
                  <a:lnTo>
                    <a:pt x="52" y="55"/>
                  </a:lnTo>
                  <a:lnTo>
                    <a:pt x="59" y="52"/>
                  </a:lnTo>
                  <a:lnTo>
                    <a:pt x="83" y="52"/>
                  </a:lnTo>
                  <a:lnTo>
                    <a:pt x="83" y="27"/>
                  </a:lnTo>
                  <a:lnTo>
                    <a:pt x="83" y="25"/>
                  </a:lnTo>
                  <a:lnTo>
                    <a:pt x="82" y="21"/>
                  </a:lnTo>
                  <a:lnTo>
                    <a:pt x="81" y="18"/>
                  </a:lnTo>
                  <a:lnTo>
                    <a:pt x="81" y="15"/>
                  </a:lnTo>
                  <a:lnTo>
                    <a:pt x="79" y="13"/>
                  </a:lnTo>
                  <a:lnTo>
                    <a:pt x="77" y="11"/>
                  </a:lnTo>
                  <a:lnTo>
                    <a:pt x="75" y="9"/>
                  </a:lnTo>
                  <a:lnTo>
                    <a:pt x="73" y="8"/>
                  </a:lnTo>
                  <a:lnTo>
                    <a:pt x="70" y="6"/>
                  </a:lnTo>
                  <a:lnTo>
                    <a:pt x="66" y="5"/>
                  </a:lnTo>
                  <a:lnTo>
                    <a:pt x="64" y="3"/>
                  </a:lnTo>
                  <a:lnTo>
                    <a:pt x="60" y="2"/>
                  </a:lnTo>
                  <a:lnTo>
                    <a:pt x="56" y="1"/>
                  </a:lnTo>
                  <a:lnTo>
                    <a:pt x="51" y="1"/>
                  </a:lnTo>
                  <a:lnTo>
                    <a:pt x="47" y="0"/>
                  </a:lnTo>
                  <a:lnTo>
                    <a:pt x="42" y="0"/>
                  </a:lnTo>
                  <a:lnTo>
                    <a:pt x="37" y="0"/>
                  </a:lnTo>
                  <a:lnTo>
                    <a:pt x="34" y="1"/>
                  </a:lnTo>
                  <a:lnTo>
                    <a:pt x="26" y="3"/>
                  </a:lnTo>
                  <a:lnTo>
                    <a:pt x="22" y="4"/>
                  </a:lnTo>
                  <a:lnTo>
                    <a:pt x="20" y="6"/>
                  </a:lnTo>
                  <a:lnTo>
                    <a:pt x="17" y="7"/>
                  </a:lnTo>
                  <a:lnTo>
                    <a:pt x="14" y="9"/>
                  </a:lnTo>
                  <a:lnTo>
                    <a:pt x="11" y="11"/>
                  </a:lnTo>
                  <a:lnTo>
                    <a:pt x="9" y="13"/>
                  </a:lnTo>
                  <a:lnTo>
                    <a:pt x="7" y="16"/>
                  </a:lnTo>
                  <a:lnTo>
                    <a:pt x="7" y="19"/>
                  </a:lnTo>
                  <a:lnTo>
                    <a:pt x="6" y="22"/>
                  </a:lnTo>
                  <a:lnTo>
                    <a:pt x="5" y="25"/>
                  </a:lnTo>
                  <a:lnTo>
                    <a:pt x="4" y="28"/>
                  </a:lnTo>
                  <a:lnTo>
                    <a:pt x="4" y="32"/>
                  </a:lnTo>
                  <a:lnTo>
                    <a:pt x="4" y="34"/>
                  </a:lnTo>
                  <a:lnTo>
                    <a:pt x="27" y="34"/>
                  </a:lnTo>
                  <a:lnTo>
                    <a:pt x="27" y="32"/>
                  </a:lnTo>
                  <a:lnTo>
                    <a:pt x="28" y="29"/>
                  </a:lnTo>
                  <a:lnTo>
                    <a:pt x="28" y="27"/>
                  </a:lnTo>
                  <a:lnTo>
                    <a:pt x="30" y="25"/>
                  </a:lnTo>
                  <a:lnTo>
                    <a:pt x="32" y="24"/>
                  </a:lnTo>
                  <a:lnTo>
                    <a:pt x="34" y="22"/>
                  </a:lnTo>
                  <a:lnTo>
                    <a:pt x="37" y="21"/>
                  </a:lnTo>
                  <a:lnTo>
                    <a:pt x="39" y="21"/>
                  </a:lnTo>
                  <a:lnTo>
                    <a:pt x="43" y="20"/>
                  </a:lnTo>
                  <a:lnTo>
                    <a:pt x="47" y="21"/>
                  </a:lnTo>
                  <a:lnTo>
                    <a:pt x="49" y="21"/>
                  </a:lnTo>
                  <a:lnTo>
                    <a:pt x="51" y="21"/>
                  </a:lnTo>
                  <a:lnTo>
                    <a:pt x="52" y="22"/>
                  </a:lnTo>
                  <a:lnTo>
                    <a:pt x="54" y="23"/>
                  </a:lnTo>
                  <a:lnTo>
                    <a:pt x="56" y="25"/>
                  </a:lnTo>
                  <a:lnTo>
                    <a:pt x="58" y="26"/>
                  </a:lnTo>
                  <a:lnTo>
                    <a:pt x="58" y="28"/>
                  </a:lnTo>
                  <a:lnTo>
                    <a:pt x="58" y="31"/>
                  </a:lnTo>
                  <a:lnTo>
                    <a:pt x="58" y="32"/>
                  </a:lnTo>
                  <a:lnTo>
                    <a:pt x="58" y="34"/>
                  </a:lnTo>
                  <a:lnTo>
                    <a:pt x="58" y="35"/>
                  </a:lnTo>
                  <a:lnTo>
                    <a:pt x="57" y="36"/>
                  </a:lnTo>
                  <a:lnTo>
                    <a:pt x="55" y="38"/>
                  </a:lnTo>
                  <a:lnTo>
                    <a:pt x="52" y="39"/>
                  </a:lnTo>
                  <a:lnTo>
                    <a:pt x="49" y="40"/>
                  </a:lnTo>
                  <a:lnTo>
                    <a:pt x="45" y="40"/>
                  </a:lnTo>
                  <a:lnTo>
                    <a:pt x="32" y="42"/>
                  </a:lnTo>
                  <a:lnTo>
                    <a:pt x="24" y="43"/>
                  </a:lnTo>
                  <a:lnTo>
                    <a:pt x="18" y="45"/>
                  </a:lnTo>
                  <a:lnTo>
                    <a:pt x="15" y="46"/>
                  </a:lnTo>
                  <a:lnTo>
                    <a:pt x="12" y="48"/>
                  </a:lnTo>
                  <a:lnTo>
                    <a:pt x="10" y="49"/>
                  </a:lnTo>
                  <a:lnTo>
                    <a:pt x="7" y="51"/>
                  </a:lnTo>
                  <a:lnTo>
                    <a:pt x="7" y="53"/>
                  </a:lnTo>
                  <a:lnTo>
                    <a:pt x="5" y="55"/>
                  </a:lnTo>
                  <a:lnTo>
                    <a:pt x="4" y="58"/>
                  </a:lnTo>
                  <a:lnTo>
                    <a:pt x="2" y="60"/>
                  </a:lnTo>
                  <a:lnTo>
                    <a:pt x="1" y="62"/>
                  </a:lnTo>
                  <a:lnTo>
                    <a:pt x="1" y="65"/>
                  </a:lnTo>
                  <a:lnTo>
                    <a:pt x="0" y="72"/>
                  </a:lnTo>
                  <a:lnTo>
                    <a:pt x="0" y="76"/>
                  </a:lnTo>
                  <a:lnTo>
                    <a:pt x="1" y="79"/>
                  </a:lnTo>
                  <a:lnTo>
                    <a:pt x="2" y="82"/>
                  </a:lnTo>
                  <a:lnTo>
                    <a:pt x="2" y="85"/>
                  </a:lnTo>
                  <a:lnTo>
                    <a:pt x="4" y="88"/>
                  </a:lnTo>
                  <a:lnTo>
                    <a:pt x="5" y="91"/>
                  </a:lnTo>
                  <a:lnTo>
                    <a:pt x="6" y="93"/>
                  </a:lnTo>
                  <a:lnTo>
                    <a:pt x="7" y="94"/>
                  </a:lnTo>
                  <a:lnTo>
                    <a:pt x="9" y="96"/>
                  </a:lnTo>
                  <a:lnTo>
                    <a:pt x="12" y="98"/>
                  </a:lnTo>
                  <a:lnTo>
                    <a:pt x="14" y="99"/>
                  </a:lnTo>
                  <a:lnTo>
                    <a:pt x="17" y="100"/>
                  </a:lnTo>
                  <a:lnTo>
                    <a:pt x="20" y="101"/>
                  </a:lnTo>
                  <a:lnTo>
                    <a:pt x="22" y="102"/>
                  </a:lnTo>
                  <a:lnTo>
                    <a:pt x="25" y="102"/>
                  </a:lnTo>
                  <a:lnTo>
                    <a:pt x="29" y="102"/>
                  </a:lnTo>
                  <a:lnTo>
                    <a:pt x="34" y="102"/>
                  </a:lnTo>
                  <a:lnTo>
                    <a:pt x="38" y="101"/>
                  </a:lnTo>
                  <a:lnTo>
                    <a:pt x="43" y="100"/>
                  </a:lnTo>
                  <a:lnTo>
                    <a:pt x="47" y="98"/>
                  </a:lnTo>
                  <a:lnTo>
                    <a:pt x="51" y="96"/>
                  </a:lnTo>
                  <a:lnTo>
                    <a:pt x="53" y="94"/>
                  </a:lnTo>
                  <a:lnTo>
                    <a:pt x="56" y="91"/>
                  </a:lnTo>
                  <a:lnTo>
                    <a:pt x="59" y="8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0" name="Freeform 22">
              <a:extLst>
                <a:ext uri="{FF2B5EF4-FFF2-40B4-BE49-F238E27FC236}">
                  <a16:creationId xmlns="" xmlns:a16="http://schemas.microsoft.com/office/drawing/2014/main" id="{0007391F-CB1F-4860-B4D5-7A8CC86C44AC}"/>
                </a:ext>
              </a:extLst>
            </p:cNvPr>
            <p:cNvSpPr>
              <a:spLocks/>
            </p:cNvSpPr>
            <p:nvPr/>
          </p:nvSpPr>
          <p:spPr bwMode="auto">
            <a:xfrm>
              <a:off x="2751" y="1640"/>
              <a:ext cx="52" cy="133"/>
            </a:xfrm>
            <a:custGeom>
              <a:avLst/>
              <a:gdLst>
                <a:gd name="T0" fmla="*/ 13 w 52"/>
                <a:gd name="T1" fmla="*/ 132 h 133"/>
                <a:gd name="T2" fmla="*/ 37 w 52"/>
                <a:gd name="T3" fmla="*/ 132 h 133"/>
                <a:gd name="T4" fmla="*/ 37 w 52"/>
                <a:gd name="T5" fmla="*/ 54 h 133"/>
                <a:gd name="T6" fmla="*/ 51 w 52"/>
                <a:gd name="T7" fmla="*/ 54 h 133"/>
                <a:gd name="T8" fmla="*/ 51 w 52"/>
                <a:gd name="T9" fmla="*/ 35 h 133"/>
                <a:gd name="T10" fmla="*/ 37 w 52"/>
                <a:gd name="T11" fmla="*/ 35 h 133"/>
                <a:gd name="T12" fmla="*/ 37 w 52"/>
                <a:gd name="T13" fmla="*/ 29 h 133"/>
                <a:gd name="T14" fmla="*/ 37 w 52"/>
                <a:gd name="T15" fmla="*/ 27 h 133"/>
                <a:gd name="T16" fmla="*/ 37 w 52"/>
                <a:gd name="T17" fmla="*/ 25 h 133"/>
                <a:gd name="T18" fmla="*/ 38 w 52"/>
                <a:gd name="T19" fmla="*/ 24 h 133"/>
                <a:gd name="T20" fmla="*/ 38 w 52"/>
                <a:gd name="T21" fmla="*/ 23 h 133"/>
                <a:gd name="T22" fmla="*/ 39 w 52"/>
                <a:gd name="T23" fmla="*/ 22 h 133"/>
                <a:gd name="T24" fmla="*/ 41 w 52"/>
                <a:gd name="T25" fmla="*/ 22 h 133"/>
                <a:gd name="T26" fmla="*/ 46 w 52"/>
                <a:gd name="T27" fmla="*/ 21 h 133"/>
                <a:gd name="T28" fmla="*/ 51 w 52"/>
                <a:gd name="T29" fmla="*/ 21 h 133"/>
                <a:gd name="T30" fmla="*/ 51 w 52"/>
                <a:gd name="T31" fmla="*/ 1 h 133"/>
                <a:gd name="T32" fmla="*/ 46 w 52"/>
                <a:gd name="T33" fmla="*/ 1 h 133"/>
                <a:gd name="T34" fmla="*/ 40 w 52"/>
                <a:gd name="T35" fmla="*/ 0 h 133"/>
                <a:gd name="T36" fmla="*/ 37 w 52"/>
                <a:gd name="T37" fmla="*/ 1 h 133"/>
                <a:gd name="T38" fmla="*/ 34 w 52"/>
                <a:gd name="T39" fmla="*/ 1 h 133"/>
                <a:gd name="T40" fmla="*/ 28 w 52"/>
                <a:gd name="T41" fmla="*/ 2 h 133"/>
                <a:gd name="T42" fmla="*/ 25 w 52"/>
                <a:gd name="T43" fmla="*/ 3 h 133"/>
                <a:gd name="T44" fmla="*/ 23 w 52"/>
                <a:gd name="T45" fmla="*/ 4 h 133"/>
                <a:gd name="T46" fmla="*/ 21 w 52"/>
                <a:gd name="T47" fmla="*/ 5 h 133"/>
                <a:gd name="T48" fmla="*/ 20 w 52"/>
                <a:gd name="T49" fmla="*/ 7 h 133"/>
                <a:gd name="T50" fmla="*/ 18 w 52"/>
                <a:gd name="T51" fmla="*/ 9 h 133"/>
                <a:gd name="T52" fmla="*/ 16 w 52"/>
                <a:gd name="T53" fmla="*/ 11 h 133"/>
                <a:gd name="T54" fmla="*/ 15 w 52"/>
                <a:gd name="T55" fmla="*/ 12 h 133"/>
                <a:gd name="T56" fmla="*/ 14 w 52"/>
                <a:gd name="T57" fmla="*/ 14 h 133"/>
                <a:gd name="T58" fmla="*/ 14 w 52"/>
                <a:gd name="T59" fmla="*/ 17 h 133"/>
                <a:gd name="T60" fmla="*/ 13 w 52"/>
                <a:gd name="T61" fmla="*/ 20 h 133"/>
                <a:gd name="T62" fmla="*/ 13 w 52"/>
                <a:gd name="T63" fmla="*/ 23 h 133"/>
                <a:gd name="T64" fmla="*/ 13 w 52"/>
                <a:gd name="T65" fmla="*/ 27 h 133"/>
                <a:gd name="T66" fmla="*/ 13 w 52"/>
                <a:gd name="T67" fmla="*/ 35 h 133"/>
                <a:gd name="T68" fmla="*/ 0 w 52"/>
                <a:gd name="T69" fmla="*/ 35 h 133"/>
                <a:gd name="T70" fmla="*/ 0 w 52"/>
                <a:gd name="T71" fmla="*/ 54 h 133"/>
                <a:gd name="T72" fmla="*/ 13 w 52"/>
                <a:gd name="T73" fmla="*/ 54 h 133"/>
                <a:gd name="T74" fmla="*/ 13 w 52"/>
                <a:gd name="T75" fmla="*/ 132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133">
                  <a:moveTo>
                    <a:pt x="13" y="132"/>
                  </a:moveTo>
                  <a:lnTo>
                    <a:pt x="37" y="132"/>
                  </a:lnTo>
                  <a:lnTo>
                    <a:pt x="37" y="54"/>
                  </a:lnTo>
                  <a:lnTo>
                    <a:pt x="51" y="54"/>
                  </a:lnTo>
                  <a:lnTo>
                    <a:pt x="51" y="35"/>
                  </a:lnTo>
                  <a:lnTo>
                    <a:pt x="37" y="35"/>
                  </a:lnTo>
                  <a:lnTo>
                    <a:pt x="37" y="29"/>
                  </a:lnTo>
                  <a:lnTo>
                    <a:pt x="37" y="27"/>
                  </a:lnTo>
                  <a:lnTo>
                    <a:pt x="37" y="25"/>
                  </a:lnTo>
                  <a:lnTo>
                    <a:pt x="38" y="24"/>
                  </a:lnTo>
                  <a:lnTo>
                    <a:pt x="38" y="23"/>
                  </a:lnTo>
                  <a:lnTo>
                    <a:pt x="39" y="22"/>
                  </a:lnTo>
                  <a:lnTo>
                    <a:pt x="41" y="22"/>
                  </a:lnTo>
                  <a:lnTo>
                    <a:pt x="46" y="21"/>
                  </a:lnTo>
                  <a:lnTo>
                    <a:pt x="51" y="21"/>
                  </a:lnTo>
                  <a:lnTo>
                    <a:pt x="51" y="1"/>
                  </a:lnTo>
                  <a:lnTo>
                    <a:pt x="46" y="1"/>
                  </a:lnTo>
                  <a:lnTo>
                    <a:pt x="40" y="0"/>
                  </a:lnTo>
                  <a:lnTo>
                    <a:pt x="37" y="1"/>
                  </a:lnTo>
                  <a:lnTo>
                    <a:pt x="34" y="1"/>
                  </a:lnTo>
                  <a:lnTo>
                    <a:pt x="28" y="2"/>
                  </a:lnTo>
                  <a:lnTo>
                    <a:pt x="25" y="3"/>
                  </a:lnTo>
                  <a:lnTo>
                    <a:pt x="23" y="4"/>
                  </a:lnTo>
                  <a:lnTo>
                    <a:pt x="21" y="5"/>
                  </a:lnTo>
                  <a:lnTo>
                    <a:pt x="20" y="7"/>
                  </a:lnTo>
                  <a:lnTo>
                    <a:pt x="18" y="9"/>
                  </a:lnTo>
                  <a:lnTo>
                    <a:pt x="16" y="11"/>
                  </a:lnTo>
                  <a:lnTo>
                    <a:pt x="15" y="12"/>
                  </a:lnTo>
                  <a:lnTo>
                    <a:pt x="14" y="14"/>
                  </a:lnTo>
                  <a:lnTo>
                    <a:pt x="14" y="17"/>
                  </a:lnTo>
                  <a:lnTo>
                    <a:pt x="13" y="20"/>
                  </a:lnTo>
                  <a:lnTo>
                    <a:pt x="13" y="23"/>
                  </a:lnTo>
                  <a:lnTo>
                    <a:pt x="13" y="27"/>
                  </a:lnTo>
                  <a:lnTo>
                    <a:pt x="13" y="35"/>
                  </a:lnTo>
                  <a:lnTo>
                    <a:pt x="0" y="35"/>
                  </a:lnTo>
                  <a:lnTo>
                    <a:pt x="0" y="54"/>
                  </a:lnTo>
                  <a:lnTo>
                    <a:pt x="13" y="54"/>
                  </a:lnTo>
                  <a:lnTo>
                    <a:pt x="13" y="13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1" name="Freeform 23">
              <a:extLst>
                <a:ext uri="{FF2B5EF4-FFF2-40B4-BE49-F238E27FC236}">
                  <a16:creationId xmlns="" xmlns:a16="http://schemas.microsoft.com/office/drawing/2014/main" id="{07E825BA-E44D-4590-A4F4-F8D1D197145C}"/>
                </a:ext>
              </a:extLst>
            </p:cNvPr>
            <p:cNvSpPr>
              <a:spLocks/>
            </p:cNvSpPr>
            <p:nvPr/>
          </p:nvSpPr>
          <p:spPr bwMode="auto">
            <a:xfrm>
              <a:off x="2822" y="1673"/>
              <a:ext cx="90" cy="103"/>
            </a:xfrm>
            <a:custGeom>
              <a:avLst/>
              <a:gdLst>
                <a:gd name="T0" fmla="*/ 62 w 90"/>
                <a:gd name="T1" fmla="*/ 73 h 103"/>
                <a:gd name="T2" fmla="*/ 58 w 90"/>
                <a:gd name="T3" fmla="*/ 77 h 103"/>
                <a:gd name="T4" fmla="*/ 54 w 90"/>
                <a:gd name="T5" fmla="*/ 79 h 103"/>
                <a:gd name="T6" fmla="*/ 49 w 90"/>
                <a:gd name="T7" fmla="*/ 80 h 103"/>
                <a:gd name="T8" fmla="*/ 43 w 90"/>
                <a:gd name="T9" fmla="*/ 80 h 103"/>
                <a:gd name="T10" fmla="*/ 39 w 90"/>
                <a:gd name="T11" fmla="*/ 79 h 103"/>
                <a:gd name="T12" fmla="*/ 36 w 90"/>
                <a:gd name="T13" fmla="*/ 78 h 103"/>
                <a:gd name="T14" fmla="*/ 33 w 90"/>
                <a:gd name="T15" fmla="*/ 77 h 103"/>
                <a:gd name="T16" fmla="*/ 29 w 90"/>
                <a:gd name="T17" fmla="*/ 72 h 103"/>
                <a:gd name="T18" fmla="*/ 26 w 90"/>
                <a:gd name="T19" fmla="*/ 63 h 103"/>
                <a:gd name="T20" fmla="*/ 26 w 90"/>
                <a:gd name="T21" fmla="*/ 58 h 103"/>
                <a:gd name="T22" fmla="*/ 89 w 90"/>
                <a:gd name="T23" fmla="*/ 55 h 103"/>
                <a:gd name="T24" fmla="*/ 89 w 90"/>
                <a:gd name="T25" fmla="*/ 45 h 103"/>
                <a:gd name="T26" fmla="*/ 88 w 90"/>
                <a:gd name="T27" fmla="*/ 34 h 103"/>
                <a:gd name="T28" fmla="*/ 84 w 90"/>
                <a:gd name="T29" fmla="*/ 25 h 103"/>
                <a:gd name="T30" fmla="*/ 45 w 90"/>
                <a:gd name="T31" fmla="*/ 22 h 103"/>
                <a:gd name="T32" fmla="*/ 52 w 90"/>
                <a:gd name="T33" fmla="*/ 23 h 103"/>
                <a:gd name="T34" fmla="*/ 58 w 90"/>
                <a:gd name="T35" fmla="*/ 26 h 103"/>
                <a:gd name="T36" fmla="*/ 62 w 90"/>
                <a:gd name="T37" fmla="*/ 33 h 103"/>
                <a:gd name="T38" fmla="*/ 63 w 90"/>
                <a:gd name="T39" fmla="*/ 37 h 103"/>
                <a:gd name="T40" fmla="*/ 26 w 90"/>
                <a:gd name="T41" fmla="*/ 42 h 103"/>
                <a:gd name="T42" fmla="*/ 26 w 90"/>
                <a:gd name="T43" fmla="*/ 37 h 103"/>
                <a:gd name="T44" fmla="*/ 29 w 90"/>
                <a:gd name="T45" fmla="*/ 29 h 103"/>
                <a:gd name="T46" fmla="*/ 34 w 90"/>
                <a:gd name="T47" fmla="*/ 25 h 103"/>
                <a:gd name="T48" fmla="*/ 40 w 90"/>
                <a:gd name="T49" fmla="*/ 22 h 103"/>
                <a:gd name="T50" fmla="*/ 82 w 90"/>
                <a:gd name="T51" fmla="*/ 22 h 103"/>
                <a:gd name="T52" fmla="*/ 81 w 90"/>
                <a:gd name="T53" fmla="*/ 17 h 103"/>
                <a:gd name="T54" fmla="*/ 74 w 90"/>
                <a:gd name="T55" fmla="*/ 10 h 103"/>
                <a:gd name="T56" fmla="*/ 67 w 90"/>
                <a:gd name="T57" fmla="*/ 6 h 103"/>
                <a:gd name="T58" fmla="*/ 59 w 90"/>
                <a:gd name="T59" fmla="*/ 2 h 103"/>
                <a:gd name="T60" fmla="*/ 49 w 90"/>
                <a:gd name="T61" fmla="*/ 0 h 103"/>
                <a:gd name="T62" fmla="*/ 39 w 90"/>
                <a:gd name="T63" fmla="*/ 1 h 103"/>
                <a:gd name="T64" fmla="*/ 30 w 90"/>
                <a:gd name="T65" fmla="*/ 2 h 103"/>
                <a:gd name="T66" fmla="*/ 22 w 90"/>
                <a:gd name="T67" fmla="*/ 6 h 103"/>
                <a:gd name="T68" fmla="*/ 15 w 90"/>
                <a:gd name="T69" fmla="*/ 10 h 103"/>
                <a:gd name="T70" fmla="*/ 9 w 90"/>
                <a:gd name="T71" fmla="*/ 17 h 103"/>
                <a:gd name="T72" fmla="*/ 5 w 90"/>
                <a:gd name="T73" fmla="*/ 26 h 103"/>
                <a:gd name="T74" fmla="*/ 2 w 90"/>
                <a:gd name="T75" fmla="*/ 34 h 103"/>
                <a:gd name="T76" fmla="*/ 0 w 90"/>
                <a:gd name="T77" fmla="*/ 45 h 103"/>
                <a:gd name="T78" fmla="*/ 0 w 90"/>
                <a:gd name="T79" fmla="*/ 57 h 103"/>
                <a:gd name="T80" fmla="*/ 2 w 90"/>
                <a:gd name="T81" fmla="*/ 68 h 103"/>
                <a:gd name="T82" fmla="*/ 5 w 90"/>
                <a:gd name="T83" fmla="*/ 77 h 103"/>
                <a:gd name="T84" fmla="*/ 9 w 90"/>
                <a:gd name="T85" fmla="*/ 85 h 103"/>
                <a:gd name="T86" fmla="*/ 15 w 90"/>
                <a:gd name="T87" fmla="*/ 92 h 103"/>
                <a:gd name="T88" fmla="*/ 22 w 90"/>
                <a:gd name="T89" fmla="*/ 96 h 103"/>
                <a:gd name="T90" fmla="*/ 30 w 90"/>
                <a:gd name="T91" fmla="*/ 100 h 103"/>
                <a:gd name="T92" fmla="*/ 39 w 90"/>
                <a:gd name="T93" fmla="*/ 102 h 103"/>
                <a:gd name="T94" fmla="*/ 52 w 90"/>
                <a:gd name="T95" fmla="*/ 101 h 103"/>
                <a:gd name="T96" fmla="*/ 64 w 90"/>
                <a:gd name="T97" fmla="*/ 98 h 103"/>
                <a:gd name="T98" fmla="*/ 69 w 90"/>
                <a:gd name="T99" fmla="*/ 95 h 103"/>
                <a:gd name="T100" fmla="*/ 78 w 90"/>
                <a:gd name="T101" fmla="*/ 89 h 103"/>
                <a:gd name="T102" fmla="*/ 85 w 90"/>
                <a:gd name="T103" fmla="*/ 77 h 103"/>
                <a:gd name="T104" fmla="*/ 63 w 90"/>
                <a:gd name="T105" fmla="*/ 70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03">
                  <a:moveTo>
                    <a:pt x="63" y="70"/>
                  </a:moveTo>
                  <a:lnTo>
                    <a:pt x="62" y="73"/>
                  </a:lnTo>
                  <a:lnTo>
                    <a:pt x="60" y="75"/>
                  </a:lnTo>
                  <a:lnTo>
                    <a:pt x="58" y="77"/>
                  </a:lnTo>
                  <a:lnTo>
                    <a:pt x="56" y="78"/>
                  </a:lnTo>
                  <a:lnTo>
                    <a:pt x="54" y="79"/>
                  </a:lnTo>
                  <a:lnTo>
                    <a:pt x="52" y="80"/>
                  </a:lnTo>
                  <a:lnTo>
                    <a:pt x="49" y="80"/>
                  </a:lnTo>
                  <a:lnTo>
                    <a:pt x="45" y="81"/>
                  </a:lnTo>
                  <a:lnTo>
                    <a:pt x="43" y="80"/>
                  </a:lnTo>
                  <a:lnTo>
                    <a:pt x="41" y="80"/>
                  </a:lnTo>
                  <a:lnTo>
                    <a:pt x="39" y="79"/>
                  </a:lnTo>
                  <a:lnTo>
                    <a:pt x="37" y="79"/>
                  </a:lnTo>
                  <a:lnTo>
                    <a:pt x="36" y="78"/>
                  </a:lnTo>
                  <a:lnTo>
                    <a:pt x="34" y="77"/>
                  </a:lnTo>
                  <a:lnTo>
                    <a:pt x="33" y="77"/>
                  </a:lnTo>
                  <a:lnTo>
                    <a:pt x="32" y="75"/>
                  </a:lnTo>
                  <a:lnTo>
                    <a:pt x="29" y="72"/>
                  </a:lnTo>
                  <a:lnTo>
                    <a:pt x="28" y="68"/>
                  </a:lnTo>
                  <a:lnTo>
                    <a:pt x="26" y="63"/>
                  </a:lnTo>
                  <a:lnTo>
                    <a:pt x="26" y="60"/>
                  </a:lnTo>
                  <a:lnTo>
                    <a:pt x="26" y="58"/>
                  </a:lnTo>
                  <a:lnTo>
                    <a:pt x="89" y="58"/>
                  </a:lnTo>
                  <a:lnTo>
                    <a:pt x="89" y="55"/>
                  </a:lnTo>
                  <a:lnTo>
                    <a:pt x="89" y="52"/>
                  </a:lnTo>
                  <a:lnTo>
                    <a:pt x="89" y="45"/>
                  </a:lnTo>
                  <a:lnTo>
                    <a:pt x="88" y="40"/>
                  </a:lnTo>
                  <a:lnTo>
                    <a:pt x="88" y="34"/>
                  </a:lnTo>
                  <a:lnTo>
                    <a:pt x="86" y="29"/>
                  </a:lnTo>
                  <a:lnTo>
                    <a:pt x="84" y="25"/>
                  </a:lnTo>
                  <a:lnTo>
                    <a:pt x="82" y="22"/>
                  </a:lnTo>
                  <a:lnTo>
                    <a:pt x="45" y="22"/>
                  </a:lnTo>
                  <a:lnTo>
                    <a:pt x="49" y="22"/>
                  </a:lnTo>
                  <a:lnTo>
                    <a:pt x="52" y="23"/>
                  </a:lnTo>
                  <a:lnTo>
                    <a:pt x="55" y="25"/>
                  </a:lnTo>
                  <a:lnTo>
                    <a:pt x="58" y="26"/>
                  </a:lnTo>
                  <a:lnTo>
                    <a:pt x="60" y="29"/>
                  </a:lnTo>
                  <a:lnTo>
                    <a:pt x="62" y="33"/>
                  </a:lnTo>
                  <a:lnTo>
                    <a:pt x="62" y="35"/>
                  </a:lnTo>
                  <a:lnTo>
                    <a:pt x="63" y="37"/>
                  </a:lnTo>
                  <a:lnTo>
                    <a:pt x="64" y="42"/>
                  </a:lnTo>
                  <a:lnTo>
                    <a:pt x="26" y="42"/>
                  </a:lnTo>
                  <a:lnTo>
                    <a:pt x="26" y="39"/>
                  </a:lnTo>
                  <a:lnTo>
                    <a:pt x="26" y="37"/>
                  </a:lnTo>
                  <a:lnTo>
                    <a:pt x="28" y="33"/>
                  </a:lnTo>
                  <a:lnTo>
                    <a:pt x="29" y="29"/>
                  </a:lnTo>
                  <a:lnTo>
                    <a:pt x="32" y="26"/>
                  </a:lnTo>
                  <a:lnTo>
                    <a:pt x="34" y="25"/>
                  </a:lnTo>
                  <a:lnTo>
                    <a:pt x="37" y="23"/>
                  </a:lnTo>
                  <a:lnTo>
                    <a:pt x="40" y="22"/>
                  </a:lnTo>
                  <a:lnTo>
                    <a:pt x="45" y="22"/>
                  </a:lnTo>
                  <a:lnTo>
                    <a:pt x="82" y="22"/>
                  </a:lnTo>
                  <a:lnTo>
                    <a:pt x="82" y="21"/>
                  </a:lnTo>
                  <a:lnTo>
                    <a:pt x="81" y="17"/>
                  </a:lnTo>
                  <a:lnTo>
                    <a:pt x="78" y="13"/>
                  </a:lnTo>
                  <a:lnTo>
                    <a:pt x="74" y="10"/>
                  </a:lnTo>
                  <a:lnTo>
                    <a:pt x="71" y="8"/>
                  </a:lnTo>
                  <a:lnTo>
                    <a:pt x="67" y="6"/>
                  </a:lnTo>
                  <a:lnTo>
                    <a:pt x="64" y="4"/>
                  </a:lnTo>
                  <a:lnTo>
                    <a:pt x="59" y="2"/>
                  </a:lnTo>
                  <a:lnTo>
                    <a:pt x="54" y="1"/>
                  </a:lnTo>
                  <a:lnTo>
                    <a:pt x="49" y="0"/>
                  </a:lnTo>
                  <a:lnTo>
                    <a:pt x="44" y="0"/>
                  </a:lnTo>
                  <a:lnTo>
                    <a:pt x="39" y="1"/>
                  </a:lnTo>
                  <a:lnTo>
                    <a:pt x="34" y="1"/>
                  </a:lnTo>
                  <a:lnTo>
                    <a:pt x="30" y="2"/>
                  </a:lnTo>
                  <a:lnTo>
                    <a:pt x="25" y="4"/>
                  </a:lnTo>
                  <a:lnTo>
                    <a:pt x="22" y="6"/>
                  </a:lnTo>
                  <a:lnTo>
                    <a:pt x="18" y="8"/>
                  </a:lnTo>
                  <a:lnTo>
                    <a:pt x="15" y="10"/>
                  </a:lnTo>
                  <a:lnTo>
                    <a:pt x="11" y="14"/>
                  </a:lnTo>
                  <a:lnTo>
                    <a:pt x="9" y="17"/>
                  </a:lnTo>
                  <a:lnTo>
                    <a:pt x="7" y="21"/>
                  </a:lnTo>
                  <a:lnTo>
                    <a:pt x="5" y="26"/>
                  </a:lnTo>
                  <a:lnTo>
                    <a:pt x="3" y="30"/>
                  </a:lnTo>
                  <a:lnTo>
                    <a:pt x="2" y="34"/>
                  </a:lnTo>
                  <a:lnTo>
                    <a:pt x="1" y="40"/>
                  </a:lnTo>
                  <a:lnTo>
                    <a:pt x="0" y="45"/>
                  </a:lnTo>
                  <a:lnTo>
                    <a:pt x="0" y="51"/>
                  </a:lnTo>
                  <a:lnTo>
                    <a:pt x="0" y="57"/>
                  </a:lnTo>
                  <a:lnTo>
                    <a:pt x="1" y="62"/>
                  </a:lnTo>
                  <a:lnTo>
                    <a:pt x="2" y="68"/>
                  </a:lnTo>
                  <a:lnTo>
                    <a:pt x="3" y="73"/>
                  </a:lnTo>
                  <a:lnTo>
                    <a:pt x="5" y="77"/>
                  </a:lnTo>
                  <a:lnTo>
                    <a:pt x="7" y="81"/>
                  </a:lnTo>
                  <a:lnTo>
                    <a:pt x="9" y="85"/>
                  </a:lnTo>
                  <a:lnTo>
                    <a:pt x="12" y="89"/>
                  </a:lnTo>
                  <a:lnTo>
                    <a:pt x="15" y="92"/>
                  </a:lnTo>
                  <a:lnTo>
                    <a:pt x="19" y="94"/>
                  </a:lnTo>
                  <a:lnTo>
                    <a:pt x="22" y="96"/>
                  </a:lnTo>
                  <a:lnTo>
                    <a:pt x="26" y="98"/>
                  </a:lnTo>
                  <a:lnTo>
                    <a:pt x="30" y="100"/>
                  </a:lnTo>
                  <a:lnTo>
                    <a:pt x="35" y="101"/>
                  </a:lnTo>
                  <a:lnTo>
                    <a:pt x="39" y="102"/>
                  </a:lnTo>
                  <a:lnTo>
                    <a:pt x="44" y="102"/>
                  </a:lnTo>
                  <a:lnTo>
                    <a:pt x="52" y="101"/>
                  </a:lnTo>
                  <a:lnTo>
                    <a:pt x="60" y="100"/>
                  </a:lnTo>
                  <a:lnTo>
                    <a:pt x="64" y="98"/>
                  </a:lnTo>
                  <a:lnTo>
                    <a:pt x="67" y="97"/>
                  </a:lnTo>
                  <a:lnTo>
                    <a:pt x="69" y="95"/>
                  </a:lnTo>
                  <a:lnTo>
                    <a:pt x="73" y="94"/>
                  </a:lnTo>
                  <a:lnTo>
                    <a:pt x="78" y="89"/>
                  </a:lnTo>
                  <a:lnTo>
                    <a:pt x="82" y="83"/>
                  </a:lnTo>
                  <a:lnTo>
                    <a:pt x="85" y="77"/>
                  </a:lnTo>
                  <a:lnTo>
                    <a:pt x="88" y="70"/>
                  </a:lnTo>
                  <a:lnTo>
                    <a:pt x="63" y="7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2" name="Freeform 24">
              <a:extLst>
                <a:ext uri="{FF2B5EF4-FFF2-40B4-BE49-F238E27FC236}">
                  <a16:creationId xmlns="" xmlns:a16="http://schemas.microsoft.com/office/drawing/2014/main" id="{0B1E9B35-6587-4535-9DC0-CE73AA66E371}"/>
                </a:ext>
              </a:extLst>
            </p:cNvPr>
            <p:cNvSpPr>
              <a:spLocks/>
            </p:cNvSpPr>
            <p:nvPr/>
          </p:nvSpPr>
          <p:spPr bwMode="auto">
            <a:xfrm>
              <a:off x="2930" y="1649"/>
              <a:ext cx="51" cy="125"/>
            </a:xfrm>
            <a:custGeom>
              <a:avLst/>
              <a:gdLst>
                <a:gd name="T0" fmla="*/ 50 w 51"/>
                <a:gd name="T1" fmla="*/ 123 h 125"/>
                <a:gd name="T2" fmla="*/ 50 w 51"/>
                <a:gd name="T3" fmla="*/ 104 h 125"/>
                <a:gd name="T4" fmla="*/ 44 w 51"/>
                <a:gd name="T5" fmla="*/ 104 h 125"/>
                <a:gd name="T6" fmla="*/ 39 w 51"/>
                <a:gd name="T7" fmla="*/ 104 h 125"/>
                <a:gd name="T8" fmla="*/ 38 w 51"/>
                <a:gd name="T9" fmla="*/ 104 h 125"/>
                <a:gd name="T10" fmla="*/ 38 w 51"/>
                <a:gd name="T11" fmla="*/ 103 h 125"/>
                <a:gd name="T12" fmla="*/ 37 w 51"/>
                <a:gd name="T13" fmla="*/ 102 h 125"/>
                <a:gd name="T14" fmla="*/ 36 w 51"/>
                <a:gd name="T15" fmla="*/ 101 h 125"/>
                <a:gd name="T16" fmla="*/ 36 w 51"/>
                <a:gd name="T17" fmla="*/ 100 h 125"/>
                <a:gd name="T18" fmla="*/ 36 w 51"/>
                <a:gd name="T19" fmla="*/ 98 h 125"/>
                <a:gd name="T20" fmla="*/ 36 w 51"/>
                <a:gd name="T21" fmla="*/ 45 h 125"/>
                <a:gd name="T22" fmla="*/ 50 w 51"/>
                <a:gd name="T23" fmla="*/ 45 h 125"/>
                <a:gd name="T24" fmla="*/ 50 w 51"/>
                <a:gd name="T25" fmla="*/ 27 h 125"/>
                <a:gd name="T26" fmla="*/ 36 w 51"/>
                <a:gd name="T27" fmla="*/ 27 h 125"/>
                <a:gd name="T28" fmla="*/ 36 w 51"/>
                <a:gd name="T29" fmla="*/ 0 h 125"/>
                <a:gd name="T30" fmla="*/ 12 w 51"/>
                <a:gd name="T31" fmla="*/ 0 h 125"/>
                <a:gd name="T32" fmla="*/ 12 w 51"/>
                <a:gd name="T33" fmla="*/ 27 h 125"/>
                <a:gd name="T34" fmla="*/ 0 w 51"/>
                <a:gd name="T35" fmla="*/ 27 h 125"/>
                <a:gd name="T36" fmla="*/ 0 w 51"/>
                <a:gd name="T37" fmla="*/ 45 h 125"/>
                <a:gd name="T38" fmla="*/ 12 w 51"/>
                <a:gd name="T39" fmla="*/ 45 h 125"/>
                <a:gd name="T40" fmla="*/ 12 w 51"/>
                <a:gd name="T41" fmla="*/ 97 h 125"/>
                <a:gd name="T42" fmla="*/ 13 w 51"/>
                <a:gd name="T43" fmla="*/ 104 h 125"/>
                <a:gd name="T44" fmla="*/ 13 w 51"/>
                <a:gd name="T45" fmla="*/ 107 h 125"/>
                <a:gd name="T46" fmla="*/ 13 w 51"/>
                <a:gd name="T47" fmla="*/ 110 h 125"/>
                <a:gd name="T48" fmla="*/ 13 w 51"/>
                <a:gd name="T49" fmla="*/ 113 h 125"/>
                <a:gd name="T50" fmla="*/ 14 w 51"/>
                <a:gd name="T51" fmla="*/ 114 h 125"/>
                <a:gd name="T52" fmla="*/ 15 w 51"/>
                <a:gd name="T53" fmla="*/ 116 h 125"/>
                <a:gd name="T54" fmla="*/ 16 w 51"/>
                <a:gd name="T55" fmla="*/ 118 h 125"/>
                <a:gd name="T56" fmla="*/ 18 w 51"/>
                <a:gd name="T57" fmla="*/ 119 h 125"/>
                <a:gd name="T58" fmla="*/ 20 w 51"/>
                <a:gd name="T59" fmla="*/ 120 h 125"/>
                <a:gd name="T60" fmla="*/ 24 w 51"/>
                <a:gd name="T61" fmla="*/ 122 h 125"/>
                <a:gd name="T62" fmla="*/ 27 w 51"/>
                <a:gd name="T63" fmla="*/ 123 h 125"/>
                <a:gd name="T64" fmla="*/ 29 w 51"/>
                <a:gd name="T65" fmla="*/ 124 h 125"/>
                <a:gd name="T66" fmla="*/ 32 w 51"/>
                <a:gd name="T67" fmla="*/ 124 h 125"/>
                <a:gd name="T68" fmla="*/ 36 w 51"/>
                <a:gd name="T69" fmla="*/ 124 h 125"/>
                <a:gd name="T70" fmla="*/ 50 w 51"/>
                <a:gd name="T71" fmla="*/ 123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 h="125">
                  <a:moveTo>
                    <a:pt x="50" y="123"/>
                  </a:moveTo>
                  <a:lnTo>
                    <a:pt x="50" y="104"/>
                  </a:lnTo>
                  <a:lnTo>
                    <a:pt x="44" y="104"/>
                  </a:lnTo>
                  <a:lnTo>
                    <a:pt x="39" y="104"/>
                  </a:lnTo>
                  <a:lnTo>
                    <a:pt x="38" y="104"/>
                  </a:lnTo>
                  <a:lnTo>
                    <a:pt x="38" y="103"/>
                  </a:lnTo>
                  <a:lnTo>
                    <a:pt x="37" y="102"/>
                  </a:lnTo>
                  <a:lnTo>
                    <a:pt x="36" y="101"/>
                  </a:lnTo>
                  <a:lnTo>
                    <a:pt x="36" y="100"/>
                  </a:lnTo>
                  <a:lnTo>
                    <a:pt x="36" y="98"/>
                  </a:lnTo>
                  <a:lnTo>
                    <a:pt x="36" y="45"/>
                  </a:lnTo>
                  <a:lnTo>
                    <a:pt x="50" y="45"/>
                  </a:lnTo>
                  <a:lnTo>
                    <a:pt x="50" y="27"/>
                  </a:lnTo>
                  <a:lnTo>
                    <a:pt x="36" y="27"/>
                  </a:lnTo>
                  <a:lnTo>
                    <a:pt x="36" y="0"/>
                  </a:lnTo>
                  <a:lnTo>
                    <a:pt x="12" y="0"/>
                  </a:lnTo>
                  <a:lnTo>
                    <a:pt x="12" y="27"/>
                  </a:lnTo>
                  <a:lnTo>
                    <a:pt x="0" y="27"/>
                  </a:lnTo>
                  <a:lnTo>
                    <a:pt x="0" y="45"/>
                  </a:lnTo>
                  <a:lnTo>
                    <a:pt x="12" y="45"/>
                  </a:lnTo>
                  <a:lnTo>
                    <a:pt x="12" y="97"/>
                  </a:lnTo>
                  <a:lnTo>
                    <a:pt x="13" y="104"/>
                  </a:lnTo>
                  <a:lnTo>
                    <a:pt x="13" y="107"/>
                  </a:lnTo>
                  <a:lnTo>
                    <a:pt x="13" y="110"/>
                  </a:lnTo>
                  <a:lnTo>
                    <a:pt x="13" y="113"/>
                  </a:lnTo>
                  <a:lnTo>
                    <a:pt x="14" y="114"/>
                  </a:lnTo>
                  <a:lnTo>
                    <a:pt x="15" y="116"/>
                  </a:lnTo>
                  <a:lnTo>
                    <a:pt x="16" y="118"/>
                  </a:lnTo>
                  <a:lnTo>
                    <a:pt x="18" y="119"/>
                  </a:lnTo>
                  <a:lnTo>
                    <a:pt x="20" y="120"/>
                  </a:lnTo>
                  <a:lnTo>
                    <a:pt x="24" y="122"/>
                  </a:lnTo>
                  <a:lnTo>
                    <a:pt x="27" y="123"/>
                  </a:lnTo>
                  <a:lnTo>
                    <a:pt x="29" y="124"/>
                  </a:lnTo>
                  <a:lnTo>
                    <a:pt x="32" y="124"/>
                  </a:lnTo>
                  <a:lnTo>
                    <a:pt x="36" y="124"/>
                  </a:lnTo>
                  <a:lnTo>
                    <a:pt x="50" y="12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3" name="Freeform 25">
              <a:extLst>
                <a:ext uri="{FF2B5EF4-FFF2-40B4-BE49-F238E27FC236}">
                  <a16:creationId xmlns="" xmlns:a16="http://schemas.microsoft.com/office/drawing/2014/main" id="{1ED6AD7B-E9D9-4ADB-B715-B1B12EF1EECC}"/>
                </a:ext>
              </a:extLst>
            </p:cNvPr>
            <p:cNvSpPr>
              <a:spLocks/>
            </p:cNvSpPr>
            <p:nvPr/>
          </p:nvSpPr>
          <p:spPr bwMode="auto">
            <a:xfrm>
              <a:off x="2996" y="1677"/>
              <a:ext cx="95" cy="137"/>
            </a:xfrm>
            <a:custGeom>
              <a:avLst/>
              <a:gdLst>
                <a:gd name="T0" fmla="*/ 13 w 95"/>
                <a:gd name="T1" fmla="*/ 135 h 137"/>
                <a:gd name="T2" fmla="*/ 17 w 95"/>
                <a:gd name="T3" fmla="*/ 136 h 137"/>
                <a:gd name="T4" fmla="*/ 20 w 95"/>
                <a:gd name="T5" fmla="*/ 136 h 137"/>
                <a:gd name="T6" fmla="*/ 24 w 95"/>
                <a:gd name="T7" fmla="*/ 136 h 137"/>
                <a:gd name="T8" fmla="*/ 31 w 95"/>
                <a:gd name="T9" fmla="*/ 136 h 137"/>
                <a:gd name="T10" fmla="*/ 36 w 95"/>
                <a:gd name="T11" fmla="*/ 135 h 137"/>
                <a:gd name="T12" fmla="*/ 39 w 95"/>
                <a:gd name="T13" fmla="*/ 134 h 137"/>
                <a:gd name="T14" fmla="*/ 40 w 95"/>
                <a:gd name="T15" fmla="*/ 133 h 137"/>
                <a:gd name="T16" fmla="*/ 44 w 95"/>
                <a:gd name="T17" fmla="*/ 131 h 137"/>
                <a:gd name="T18" fmla="*/ 48 w 95"/>
                <a:gd name="T19" fmla="*/ 128 h 137"/>
                <a:gd name="T20" fmla="*/ 51 w 95"/>
                <a:gd name="T21" fmla="*/ 125 h 137"/>
                <a:gd name="T22" fmla="*/ 53 w 95"/>
                <a:gd name="T23" fmla="*/ 120 h 137"/>
                <a:gd name="T24" fmla="*/ 55 w 95"/>
                <a:gd name="T25" fmla="*/ 114 h 137"/>
                <a:gd name="T26" fmla="*/ 94 w 95"/>
                <a:gd name="T27" fmla="*/ 0 h 137"/>
                <a:gd name="T28" fmla="*/ 67 w 95"/>
                <a:gd name="T29" fmla="*/ 0 h 137"/>
                <a:gd name="T30" fmla="*/ 48 w 95"/>
                <a:gd name="T31" fmla="*/ 70 h 137"/>
                <a:gd name="T32" fmla="*/ 28 w 95"/>
                <a:gd name="T33" fmla="*/ 0 h 137"/>
                <a:gd name="T34" fmla="*/ 0 w 95"/>
                <a:gd name="T35" fmla="*/ 0 h 137"/>
                <a:gd name="T36" fmla="*/ 34 w 95"/>
                <a:gd name="T37" fmla="*/ 98 h 137"/>
                <a:gd name="T38" fmla="*/ 35 w 95"/>
                <a:gd name="T39" fmla="*/ 99 h 137"/>
                <a:gd name="T40" fmla="*/ 35 w 95"/>
                <a:gd name="T41" fmla="*/ 101 h 137"/>
                <a:gd name="T42" fmla="*/ 34 w 95"/>
                <a:gd name="T43" fmla="*/ 103 h 137"/>
                <a:gd name="T44" fmla="*/ 34 w 95"/>
                <a:gd name="T45" fmla="*/ 106 h 137"/>
                <a:gd name="T46" fmla="*/ 32 w 95"/>
                <a:gd name="T47" fmla="*/ 109 h 137"/>
                <a:gd name="T48" fmla="*/ 31 w 95"/>
                <a:gd name="T49" fmla="*/ 111 h 137"/>
                <a:gd name="T50" fmla="*/ 28 w 95"/>
                <a:gd name="T51" fmla="*/ 113 h 137"/>
                <a:gd name="T52" fmla="*/ 26 w 95"/>
                <a:gd name="T53" fmla="*/ 114 h 137"/>
                <a:gd name="T54" fmla="*/ 24 w 95"/>
                <a:gd name="T55" fmla="*/ 115 h 137"/>
                <a:gd name="T56" fmla="*/ 20 w 95"/>
                <a:gd name="T57" fmla="*/ 115 h 137"/>
                <a:gd name="T58" fmla="*/ 17 w 95"/>
                <a:gd name="T59" fmla="*/ 115 h 137"/>
                <a:gd name="T60" fmla="*/ 13 w 95"/>
                <a:gd name="T61" fmla="*/ 115 h 137"/>
                <a:gd name="T62" fmla="*/ 13 w 95"/>
                <a:gd name="T63" fmla="*/ 135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7">
                  <a:moveTo>
                    <a:pt x="13" y="135"/>
                  </a:moveTo>
                  <a:lnTo>
                    <a:pt x="17" y="136"/>
                  </a:lnTo>
                  <a:lnTo>
                    <a:pt x="20" y="136"/>
                  </a:lnTo>
                  <a:lnTo>
                    <a:pt x="24" y="136"/>
                  </a:lnTo>
                  <a:lnTo>
                    <a:pt x="31" y="136"/>
                  </a:lnTo>
                  <a:lnTo>
                    <a:pt x="36" y="135"/>
                  </a:lnTo>
                  <a:lnTo>
                    <a:pt x="39" y="134"/>
                  </a:lnTo>
                  <a:lnTo>
                    <a:pt x="40" y="133"/>
                  </a:lnTo>
                  <a:lnTo>
                    <a:pt x="44" y="131"/>
                  </a:lnTo>
                  <a:lnTo>
                    <a:pt x="48" y="128"/>
                  </a:lnTo>
                  <a:lnTo>
                    <a:pt x="51" y="125"/>
                  </a:lnTo>
                  <a:lnTo>
                    <a:pt x="53" y="120"/>
                  </a:lnTo>
                  <a:lnTo>
                    <a:pt x="55" y="114"/>
                  </a:lnTo>
                  <a:lnTo>
                    <a:pt x="94" y="0"/>
                  </a:lnTo>
                  <a:lnTo>
                    <a:pt x="67" y="0"/>
                  </a:lnTo>
                  <a:lnTo>
                    <a:pt x="48" y="70"/>
                  </a:lnTo>
                  <a:lnTo>
                    <a:pt x="28" y="0"/>
                  </a:lnTo>
                  <a:lnTo>
                    <a:pt x="0" y="0"/>
                  </a:lnTo>
                  <a:lnTo>
                    <a:pt x="34" y="98"/>
                  </a:lnTo>
                  <a:lnTo>
                    <a:pt x="35" y="99"/>
                  </a:lnTo>
                  <a:lnTo>
                    <a:pt x="35" y="101"/>
                  </a:lnTo>
                  <a:lnTo>
                    <a:pt x="34" y="103"/>
                  </a:lnTo>
                  <a:lnTo>
                    <a:pt x="34" y="106"/>
                  </a:lnTo>
                  <a:lnTo>
                    <a:pt x="32" y="109"/>
                  </a:lnTo>
                  <a:lnTo>
                    <a:pt x="31" y="111"/>
                  </a:lnTo>
                  <a:lnTo>
                    <a:pt x="28" y="113"/>
                  </a:lnTo>
                  <a:lnTo>
                    <a:pt x="26" y="114"/>
                  </a:lnTo>
                  <a:lnTo>
                    <a:pt x="24" y="115"/>
                  </a:lnTo>
                  <a:lnTo>
                    <a:pt x="20" y="115"/>
                  </a:lnTo>
                  <a:lnTo>
                    <a:pt x="17" y="115"/>
                  </a:lnTo>
                  <a:lnTo>
                    <a:pt x="13" y="115"/>
                  </a:lnTo>
                  <a:lnTo>
                    <a:pt x="13" y="13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4" name="Freeform 26">
              <a:extLst>
                <a:ext uri="{FF2B5EF4-FFF2-40B4-BE49-F238E27FC236}">
                  <a16:creationId xmlns="" xmlns:a16="http://schemas.microsoft.com/office/drawing/2014/main" id="{8563324F-FB6D-49BE-9E03-D108DDBCBAC0}"/>
                </a:ext>
              </a:extLst>
            </p:cNvPr>
            <p:cNvSpPr>
              <a:spLocks/>
            </p:cNvSpPr>
            <p:nvPr/>
          </p:nvSpPr>
          <p:spPr bwMode="auto">
            <a:xfrm>
              <a:off x="2420" y="1858"/>
              <a:ext cx="104" cy="132"/>
            </a:xfrm>
            <a:custGeom>
              <a:avLst/>
              <a:gdLst>
                <a:gd name="T0" fmla="*/ 39 w 104"/>
                <a:gd name="T1" fmla="*/ 131 h 132"/>
                <a:gd name="T2" fmla="*/ 65 w 104"/>
                <a:gd name="T3" fmla="*/ 131 h 132"/>
                <a:gd name="T4" fmla="*/ 65 w 104"/>
                <a:gd name="T5" fmla="*/ 23 h 132"/>
                <a:gd name="T6" fmla="*/ 103 w 104"/>
                <a:gd name="T7" fmla="*/ 23 h 132"/>
                <a:gd name="T8" fmla="*/ 103 w 104"/>
                <a:gd name="T9" fmla="*/ 0 h 132"/>
                <a:gd name="T10" fmla="*/ 0 w 104"/>
                <a:gd name="T11" fmla="*/ 0 h 132"/>
                <a:gd name="T12" fmla="*/ 0 w 104"/>
                <a:gd name="T13" fmla="*/ 23 h 132"/>
                <a:gd name="T14" fmla="*/ 39 w 104"/>
                <a:gd name="T15" fmla="*/ 23 h 132"/>
                <a:gd name="T16" fmla="*/ 39 w 104"/>
                <a:gd name="T17" fmla="*/ 131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32">
                  <a:moveTo>
                    <a:pt x="39" y="131"/>
                  </a:moveTo>
                  <a:lnTo>
                    <a:pt x="65" y="131"/>
                  </a:lnTo>
                  <a:lnTo>
                    <a:pt x="65" y="23"/>
                  </a:lnTo>
                  <a:lnTo>
                    <a:pt x="103" y="23"/>
                  </a:lnTo>
                  <a:lnTo>
                    <a:pt x="103" y="0"/>
                  </a:lnTo>
                  <a:lnTo>
                    <a:pt x="0" y="0"/>
                  </a:lnTo>
                  <a:lnTo>
                    <a:pt x="0" y="23"/>
                  </a:lnTo>
                  <a:lnTo>
                    <a:pt x="39" y="23"/>
                  </a:lnTo>
                  <a:lnTo>
                    <a:pt x="39" y="1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5" name="Freeform 27">
              <a:extLst>
                <a:ext uri="{FF2B5EF4-FFF2-40B4-BE49-F238E27FC236}">
                  <a16:creationId xmlns="" xmlns:a16="http://schemas.microsoft.com/office/drawing/2014/main" id="{3C037373-F501-416E-8549-B24138D77776}"/>
                </a:ext>
              </a:extLst>
            </p:cNvPr>
            <p:cNvSpPr>
              <a:spLocks/>
            </p:cNvSpPr>
            <p:nvPr/>
          </p:nvSpPr>
          <p:spPr bwMode="auto">
            <a:xfrm>
              <a:off x="2532" y="1891"/>
              <a:ext cx="53" cy="99"/>
            </a:xfrm>
            <a:custGeom>
              <a:avLst/>
              <a:gdLst>
                <a:gd name="T0" fmla="*/ 0 w 53"/>
                <a:gd name="T1" fmla="*/ 98 h 99"/>
                <a:gd name="T2" fmla="*/ 24 w 53"/>
                <a:gd name="T3" fmla="*/ 98 h 99"/>
                <a:gd name="T4" fmla="*/ 24 w 53"/>
                <a:gd name="T5" fmla="*/ 47 h 99"/>
                <a:gd name="T6" fmla="*/ 24 w 53"/>
                <a:gd name="T7" fmla="*/ 45 h 99"/>
                <a:gd name="T8" fmla="*/ 24 w 53"/>
                <a:gd name="T9" fmla="*/ 42 h 99"/>
                <a:gd name="T10" fmla="*/ 25 w 53"/>
                <a:gd name="T11" fmla="*/ 40 h 99"/>
                <a:gd name="T12" fmla="*/ 26 w 53"/>
                <a:gd name="T13" fmla="*/ 38 h 99"/>
                <a:gd name="T14" fmla="*/ 27 w 53"/>
                <a:gd name="T15" fmla="*/ 34 h 99"/>
                <a:gd name="T16" fmla="*/ 28 w 53"/>
                <a:gd name="T17" fmla="*/ 33 h 99"/>
                <a:gd name="T18" fmla="*/ 30 w 53"/>
                <a:gd name="T19" fmla="*/ 31 h 99"/>
                <a:gd name="T20" fmla="*/ 30 w 53"/>
                <a:gd name="T21" fmla="*/ 30 h 99"/>
                <a:gd name="T22" fmla="*/ 32 w 53"/>
                <a:gd name="T23" fmla="*/ 29 h 99"/>
                <a:gd name="T24" fmla="*/ 36 w 53"/>
                <a:gd name="T25" fmla="*/ 27 h 99"/>
                <a:gd name="T26" fmla="*/ 38 w 53"/>
                <a:gd name="T27" fmla="*/ 26 h 99"/>
                <a:gd name="T28" fmla="*/ 39 w 53"/>
                <a:gd name="T29" fmla="*/ 26 h 99"/>
                <a:gd name="T30" fmla="*/ 42 w 53"/>
                <a:gd name="T31" fmla="*/ 26 h 99"/>
                <a:gd name="T32" fmla="*/ 44 w 53"/>
                <a:gd name="T33" fmla="*/ 26 h 99"/>
                <a:gd name="T34" fmla="*/ 52 w 53"/>
                <a:gd name="T35" fmla="*/ 26 h 99"/>
                <a:gd name="T36" fmla="*/ 52 w 53"/>
                <a:gd name="T37" fmla="*/ 0 h 99"/>
                <a:gd name="T38" fmla="*/ 50 w 53"/>
                <a:gd name="T39" fmla="*/ 0 h 99"/>
                <a:gd name="T40" fmla="*/ 48 w 53"/>
                <a:gd name="T41" fmla="*/ 0 h 99"/>
                <a:gd name="T42" fmla="*/ 44 w 53"/>
                <a:gd name="T43" fmla="*/ 0 h 99"/>
                <a:gd name="T44" fmla="*/ 40 w 53"/>
                <a:gd name="T45" fmla="*/ 1 h 99"/>
                <a:gd name="T46" fmla="*/ 37 w 53"/>
                <a:gd name="T47" fmla="*/ 3 h 99"/>
                <a:gd name="T48" fmla="*/ 33 w 53"/>
                <a:gd name="T49" fmla="*/ 5 h 99"/>
                <a:gd name="T50" fmla="*/ 30 w 53"/>
                <a:gd name="T51" fmla="*/ 8 h 99"/>
                <a:gd name="T52" fmla="*/ 28 w 53"/>
                <a:gd name="T53" fmla="*/ 10 h 99"/>
                <a:gd name="T54" fmla="*/ 25 w 53"/>
                <a:gd name="T55" fmla="*/ 14 h 99"/>
                <a:gd name="T56" fmla="*/ 22 w 53"/>
                <a:gd name="T57" fmla="*/ 19 h 99"/>
                <a:gd name="T58" fmla="*/ 22 w 53"/>
                <a:gd name="T59" fmla="*/ 3 h 99"/>
                <a:gd name="T60" fmla="*/ 0 w 53"/>
                <a:gd name="T61" fmla="*/ 3 h 99"/>
                <a:gd name="T62" fmla="*/ 0 w 53"/>
                <a:gd name="T63" fmla="*/ 98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 h="99">
                  <a:moveTo>
                    <a:pt x="0" y="98"/>
                  </a:moveTo>
                  <a:lnTo>
                    <a:pt x="24" y="98"/>
                  </a:lnTo>
                  <a:lnTo>
                    <a:pt x="24" y="47"/>
                  </a:lnTo>
                  <a:lnTo>
                    <a:pt x="24" y="45"/>
                  </a:lnTo>
                  <a:lnTo>
                    <a:pt x="24" y="42"/>
                  </a:lnTo>
                  <a:lnTo>
                    <a:pt x="25" y="40"/>
                  </a:lnTo>
                  <a:lnTo>
                    <a:pt x="26" y="38"/>
                  </a:lnTo>
                  <a:lnTo>
                    <a:pt x="27" y="34"/>
                  </a:lnTo>
                  <a:lnTo>
                    <a:pt x="28" y="33"/>
                  </a:lnTo>
                  <a:lnTo>
                    <a:pt x="30" y="31"/>
                  </a:lnTo>
                  <a:lnTo>
                    <a:pt x="30" y="30"/>
                  </a:lnTo>
                  <a:lnTo>
                    <a:pt x="32" y="29"/>
                  </a:lnTo>
                  <a:lnTo>
                    <a:pt x="36" y="27"/>
                  </a:lnTo>
                  <a:lnTo>
                    <a:pt x="38" y="26"/>
                  </a:lnTo>
                  <a:lnTo>
                    <a:pt x="39" y="26"/>
                  </a:lnTo>
                  <a:lnTo>
                    <a:pt x="42" y="26"/>
                  </a:lnTo>
                  <a:lnTo>
                    <a:pt x="44" y="26"/>
                  </a:lnTo>
                  <a:lnTo>
                    <a:pt x="52" y="26"/>
                  </a:lnTo>
                  <a:lnTo>
                    <a:pt x="52" y="0"/>
                  </a:lnTo>
                  <a:lnTo>
                    <a:pt x="50" y="0"/>
                  </a:lnTo>
                  <a:lnTo>
                    <a:pt x="48" y="0"/>
                  </a:lnTo>
                  <a:lnTo>
                    <a:pt x="44" y="0"/>
                  </a:lnTo>
                  <a:lnTo>
                    <a:pt x="40" y="1"/>
                  </a:lnTo>
                  <a:lnTo>
                    <a:pt x="37" y="3"/>
                  </a:lnTo>
                  <a:lnTo>
                    <a:pt x="33" y="5"/>
                  </a:lnTo>
                  <a:lnTo>
                    <a:pt x="30" y="8"/>
                  </a:lnTo>
                  <a:lnTo>
                    <a:pt x="28" y="10"/>
                  </a:lnTo>
                  <a:lnTo>
                    <a:pt x="25" y="14"/>
                  </a:lnTo>
                  <a:lnTo>
                    <a:pt x="22" y="19"/>
                  </a:lnTo>
                  <a:lnTo>
                    <a:pt x="22" y="3"/>
                  </a:lnTo>
                  <a:lnTo>
                    <a:pt x="0" y="3"/>
                  </a:lnTo>
                  <a:lnTo>
                    <a:pt x="0" y="9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6" name="Freeform 28">
              <a:extLst>
                <a:ext uri="{FF2B5EF4-FFF2-40B4-BE49-F238E27FC236}">
                  <a16:creationId xmlns="" xmlns:a16="http://schemas.microsoft.com/office/drawing/2014/main" id="{79344A01-F5F3-45EE-A243-B254F1E80A58}"/>
                </a:ext>
              </a:extLst>
            </p:cNvPr>
            <p:cNvSpPr>
              <a:spLocks/>
            </p:cNvSpPr>
            <p:nvPr/>
          </p:nvSpPr>
          <p:spPr bwMode="auto">
            <a:xfrm>
              <a:off x="2605" y="1890"/>
              <a:ext cx="89" cy="103"/>
            </a:xfrm>
            <a:custGeom>
              <a:avLst/>
              <a:gdLst>
                <a:gd name="T0" fmla="*/ 60 w 89"/>
                <a:gd name="T1" fmla="*/ 94 h 103"/>
                <a:gd name="T2" fmla="*/ 88 w 89"/>
                <a:gd name="T3" fmla="*/ 99 h 103"/>
                <a:gd name="T4" fmla="*/ 86 w 89"/>
                <a:gd name="T5" fmla="*/ 93 h 103"/>
                <a:gd name="T6" fmla="*/ 83 w 89"/>
                <a:gd name="T7" fmla="*/ 86 h 103"/>
                <a:gd name="T8" fmla="*/ 59 w 89"/>
                <a:gd name="T9" fmla="*/ 52 h 103"/>
                <a:gd name="T10" fmla="*/ 58 w 89"/>
                <a:gd name="T11" fmla="*/ 66 h 103"/>
                <a:gd name="T12" fmla="*/ 55 w 89"/>
                <a:gd name="T13" fmla="*/ 74 h 103"/>
                <a:gd name="T14" fmla="*/ 46 w 89"/>
                <a:gd name="T15" fmla="*/ 81 h 103"/>
                <a:gd name="T16" fmla="*/ 37 w 89"/>
                <a:gd name="T17" fmla="*/ 83 h 103"/>
                <a:gd name="T18" fmla="*/ 30 w 89"/>
                <a:gd name="T19" fmla="*/ 81 h 103"/>
                <a:gd name="T20" fmla="*/ 25 w 89"/>
                <a:gd name="T21" fmla="*/ 77 h 103"/>
                <a:gd name="T22" fmla="*/ 24 w 89"/>
                <a:gd name="T23" fmla="*/ 69 h 103"/>
                <a:gd name="T24" fmla="*/ 27 w 89"/>
                <a:gd name="T25" fmla="*/ 63 h 103"/>
                <a:gd name="T26" fmla="*/ 37 w 89"/>
                <a:gd name="T27" fmla="*/ 59 h 103"/>
                <a:gd name="T28" fmla="*/ 52 w 89"/>
                <a:gd name="T29" fmla="*/ 55 h 103"/>
                <a:gd name="T30" fmla="*/ 82 w 89"/>
                <a:gd name="T31" fmla="*/ 27 h 103"/>
                <a:gd name="T32" fmla="*/ 81 w 89"/>
                <a:gd name="T33" fmla="*/ 18 h 103"/>
                <a:gd name="T34" fmla="*/ 77 w 89"/>
                <a:gd name="T35" fmla="*/ 11 h 103"/>
                <a:gd name="T36" fmla="*/ 69 w 89"/>
                <a:gd name="T37" fmla="*/ 6 h 103"/>
                <a:gd name="T38" fmla="*/ 60 w 89"/>
                <a:gd name="T39" fmla="*/ 2 h 103"/>
                <a:gd name="T40" fmla="*/ 47 w 89"/>
                <a:gd name="T41" fmla="*/ 1 h 103"/>
                <a:gd name="T42" fmla="*/ 34 w 89"/>
                <a:gd name="T43" fmla="*/ 1 h 103"/>
                <a:gd name="T44" fmla="*/ 19 w 89"/>
                <a:gd name="T45" fmla="*/ 5 h 103"/>
                <a:gd name="T46" fmla="*/ 11 w 89"/>
                <a:gd name="T47" fmla="*/ 10 h 103"/>
                <a:gd name="T48" fmla="*/ 6 w 89"/>
                <a:gd name="T49" fmla="*/ 19 h 103"/>
                <a:gd name="T50" fmla="*/ 4 w 89"/>
                <a:gd name="T51" fmla="*/ 28 h 103"/>
                <a:gd name="T52" fmla="*/ 27 w 89"/>
                <a:gd name="T53" fmla="*/ 33 h 103"/>
                <a:gd name="T54" fmla="*/ 28 w 89"/>
                <a:gd name="T55" fmla="*/ 27 h 103"/>
                <a:gd name="T56" fmla="*/ 34 w 89"/>
                <a:gd name="T57" fmla="*/ 22 h 103"/>
                <a:gd name="T58" fmla="*/ 43 w 89"/>
                <a:gd name="T59" fmla="*/ 20 h 103"/>
                <a:gd name="T60" fmla="*/ 50 w 89"/>
                <a:gd name="T61" fmla="*/ 21 h 103"/>
                <a:gd name="T62" fmla="*/ 56 w 89"/>
                <a:gd name="T63" fmla="*/ 24 h 103"/>
                <a:gd name="T64" fmla="*/ 58 w 89"/>
                <a:gd name="T65" fmla="*/ 31 h 103"/>
                <a:gd name="T66" fmla="*/ 58 w 89"/>
                <a:gd name="T67" fmla="*/ 35 h 103"/>
                <a:gd name="T68" fmla="*/ 52 w 89"/>
                <a:gd name="T69" fmla="*/ 39 h 103"/>
                <a:gd name="T70" fmla="*/ 32 w 89"/>
                <a:gd name="T71" fmla="*/ 42 h 103"/>
                <a:gd name="T72" fmla="*/ 15 w 89"/>
                <a:gd name="T73" fmla="*/ 46 h 103"/>
                <a:gd name="T74" fmla="*/ 7 w 89"/>
                <a:gd name="T75" fmla="*/ 51 h 103"/>
                <a:gd name="T76" fmla="*/ 3 w 89"/>
                <a:gd name="T77" fmla="*/ 58 h 103"/>
                <a:gd name="T78" fmla="*/ 0 w 89"/>
                <a:gd name="T79" fmla="*/ 65 h 103"/>
                <a:gd name="T80" fmla="*/ 0 w 89"/>
                <a:gd name="T81" fmla="*/ 79 h 103"/>
                <a:gd name="T82" fmla="*/ 3 w 89"/>
                <a:gd name="T83" fmla="*/ 88 h 103"/>
                <a:gd name="T84" fmla="*/ 7 w 89"/>
                <a:gd name="T85" fmla="*/ 94 h 103"/>
                <a:gd name="T86" fmla="*/ 14 w 89"/>
                <a:gd name="T87" fmla="*/ 99 h 103"/>
                <a:gd name="T88" fmla="*/ 22 w 89"/>
                <a:gd name="T89" fmla="*/ 102 h 103"/>
                <a:gd name="T90" fmla="*/ 34 w 89"/>
                <a:gd name="T91" fmla="*/ 102 h 103"/>
                <a:gd name="T92" fmla="*/ 47 w 89"/>
                <a:gd name="T93" fmla="*/ 98 h 103"/>
                <a:gd name="T94" fmla="*/ 56 w 89"/>
                <a:gd name="T95" fmla="*/ 91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9" h="103">
                  <a:moveTo>
                    <a:pt x="59" y="87"/>
                  </a:moveTo>
                  <a:lnTo>
                    <a:pt x="59" y="91"/>
                  </a:lnTo>
                  <a:lnTo>
                    <a:pt x="60" y="94"/>
                  </a:lnTo>
                  <a:lnTo>
                    <a:pt x="61" y="96"/>
                  </a:lnTo>
                  <a:lnTo>
                    <a:pt x="62" y="99"/>
                  </a:lnTo>
                  <a:lnTo>
                    <a:pt x="88" y="99"/>
                  </a:lnTo>
                  <a:lnTo>
                    <a:pt x="88" y="95"/>
                  </a:lnTo>
                  <a:lnTo>
                    <a:pt x="87" y="94"/>
                  </a:lnTo>
                  <a:lnTo>
                    <a:pt x="86" y="93"/>
                  </a:lnTo>
                  <a:lnTo>
                    <a:pt x="84" y="92"/>
                  </a:lnTo>
                  <a:lnTo>
                    <a:pt x="84" y="90"/>
                  </a:lnTo>
                  <a:lnTo>
                    <a:pt x="83" y="86"/>
                  </a:lnTo>
                  <a:lnTo>
                    <a:pt x="82" y="81"/>
                  </a:lnTo>
                  <a:lnTo>
                    <a:pt x="82" y="52"/>
                  </a:lnTo>
                  <a:lnTo>
                    <a:pt x="59" y="52"/>
                  </a:lnTo>
                  <a:lnTo>
                    <a:pt x="59" y="61"/>
                  </a:lnTo>
                  <a:lnTo>
                    <a:pt x="59" y="63"/>
                  </a:lnTo>
                  <a:lnTo>
                    <a:pt x="58" y="66"/>
                  </a:lnTo>
                  <a:lnTo>
                    <a:pt x="57" y="70"/>
                  </a:lnTo>
                  <a:lnTo>
                    <a:pt x="56" y="73"/>
                  </a:lnTo>
                  <a:lnTo>
                    <a:pt x="55" y="74"/>
                  </a:lnTo>
                  <a:lnTo>
                    <a:pt x="52" y="77"/>
                  </a:lnTo>
                  <a:lnTo>
                    <a:pt x="50" y="79"/>
                  </a:lnTo>
                  <a:lnTo>
                    <a:pt x="46" y="81"/>
                  </a:lnTo>
                  <a:lnTo>
                    <a:pt x="41" y="82"/>
                  </a:lnTo>
                  <a:lnTo>
                    <a:pt x="39" y="83"/>
                  </a:lnTo>
                  <a:lnTo>
                    <a:pt x="37" y="83"/>
                  </a:lnTo>
                  <a:lnTo>
                    <a:pt x="34" y="83"/>
                  </a:lnTo>
                  <a:lnTo>
                    <a:pt x="32" y="82"/>
                  </a:lnTo>
                  <a:lnTo>
                    <a:pt x="30" y="81"/>
                  </a:lnTo>
                  <a:lnTo>
                    <a:pt x="28" y="79"/>
                  </a:lnTo>
                  <a:lnTo>
                    <a:pt x="26" y="78"/>
                  </a:lnTo>
                  <a:lnTo>
                    <a:pt x="25" y="77"/>
                  </a:lnTo>
                  <a:lnTo>
                    <a:pt x="24" y="74"/>
                  </a:lnTo>
                  <a:lnTo>
                    <a:pt x="24" y="71"/>
                  </a:lnTo>
                  <a:lnTo>
                    <a:pt x="24" y="69"/>
                  </a:lnTo>
                  <a:lnTo>
                    <a:pt x="25" y="67"/>
                  </a:lnTo>
                  <a:lnTo>
                    <a:pt x="26" y="65"/>
                  </a:lnTo>
                  <a:lnTo>
                    <a:pt x="27" y="63"/>
                  </a:lnTo>
                  <a:lnTo>
                    <a:pt x="29" y="61"/>
                  </a:lnTo>
                  <a:lnTo>
                    <a:pt x="31" y="60"/>
                  </a:lnTo>
                  <a:lnTo>
                    <a:pt x="37" y="59"/>
                  </a:lnTo>
                  <a:lnTo>
                    <a:pt x="40" y="58"/>
                  </a:lnTo>
                  <a:lnTo>
                    <a:pt x="45" y="57"/>
                  </a:lnTo>
                  <a:lnTo>
                    <a:pt x="52" y="55"/>
                  </a:lnTo>
                  <a:lnTo>
                    <a:pt x="59" y="52"/>
                  </a:lnTo>
                  <a:lnTo>
                    <a:pt x="82" y="52"/>
                  </a:lnTo>
                  <a:lnTo>
                    <a:pt x="82" y="27"/>
                  </a:lnTo>
                  <a:lnTo>
                    <a:pt x="82" y="24"/>
                  </a:lnTo>
                  <a:lnTo>
                    <a:pt x="82" y="21"/>
                  </a:lnTo>
                  <a:lnTo>
                    <a:pt x="81" y="18"/>
                  </a:lnTo>
                  <a:lnTo>
                    <a:pt x="81" y="16"/>
                  </a:lnTo>
                  <a:lnTo>
                    <a:pt x="79" y="13"/>
                  </a:lnTo>
                  <a:lnTo>
                    <a:pt x="77" y="11"/>
                  </a:lnTo>
                  <a:lnTo>
                    <a:pt x="75" y="9"/>
                  </a:lnTo>
                  <a:lnTo>
                    <a:pt x="72" y="8"/>
                  </a:lnTo>
                  <a:lnTo>
                    <a:pt x="69" y="6"/>
                  </a:lnTo>
                  <a:lnTo>
                    <a:pt x="66" y="5"/>
                  </a:lnTo>
                  <a:lnTo>
                    <a:pt x="64" y="3"/>
                  </a:lnTo>
                  <a:lnTo>
                    <a:pt x="60" y="2"/>
                  </a:lnTo>
                  <a:lnTo>
                    <a:pt x="55" y="1"/>
                  </a:lnTo>
                  <a:lnTo>
                    <a:pt x="51" y="1"/>
                  </a:lnTo>
                  <a:lnTo>
                    <a:pt x="47" y="1"/>
                  </a:lnTo>
                  <a:lnTo>
                    <a:pt x="42" y="0"/>
                  </a:lnTo>
                  <a:lnTo>
                    <a:pt x="37" y="1"/>
                  </a:lnTo>
                  <a:lnTo>
                    <a:pt x="34" y="1"/>
                  </a:lnTo>
                  <a:lnTo>
                    <a:pt x="26" y="3"/>
                  </a:lnTo>
                  <a:lnTo>
                    <a:pt x="22" y="4"/>
                  </a:lnTo>
                  <a:lnTo>
                    <a:pt x="19" y="5"/>
                  </a:lnTo>
                  <a:lnTo>
                    <a:pt x="17" y="7"/>
                  </a:lnTo>
                  <a:lnTo>
                    <a:pt x="14" y="9"/>
                  </a:lnTo>
                  <a:lnTo>
                    <a:pt x="11" y="10"/>
                  </a:lnTo>
                  <a:lnTo>
                    <a:pt x="9" y="13"/>
                  </a:lnTo>
                  <a:lnTo>
                    <a:pt x="7" y="16"/>
                  </a:lnTo>
                  <a:lnTo>
                    <a:pt x="6" y="19"/>
                  </a:lnTo>
                  <a:lnTo>
                    <a:pt x="5" y="22"/>
                  </a:lnTo>
                  <a:lnTo>
                    <a:pt x="4" y="25"/>
                  </a:lnTo>
                  <a:lnTo>
                    <a:pt x="4" y="28"/>
                  </a:lnTo>
                  <a:lnTo>
                    <a:pt x="4" y="31"/>
                  </a:lnTo>
                  <a:lnTo>
                    <a:pt x="4" y="33"/>
                  </a:lnTo>
                  <a:lnTo>
                    <a:pt x="27" y="33"/>
                  </a:lnTo>
                  <a:lnTo>
                    <a:pt x="27" y="32"/>
                  </a:lnTo>
                  <a:lnTo>
                    <a:pt x="27" y="29"/>
                  </a:lnTo>
                  <a:lnTo>
                    <a:pt x="28" y="27"/>
                  </a:lnTo>
                  <a:lnTo>
                    <a:pt x="30" y="25"/>
                  </a:lnTo>
                  <a:lnTo>
                    <a:pt x="31" y="24"/>
                  </a:lnTo>
                  <a:lnTo>
                    <a:pt x="34" y="22"/>
                  </a:lnTo>
                  <a:lnTo>
                    <a:pt x="36" y="21"/>
                  </a:lnTo>
                  <a:lnTo>
                    <a:pt x="39" y="20"/>
                  </a:lnTo>
                  <a:lnTo>
                    <a:pt x="43" y="20"/>
                  </a:lnTo>
                  <a:lnTo>
                    <a:pt x="47" y="20"/>
                  </a:lnTo>
                  <a:lnTo>
                    <a:pt x="49" y="21"/>
                  </a:lnTo>
                  <a:lnTo>
                    <a:pt x="50" y="21"/>
                  </a:lnTo>
                  <a:lnTo>
                    <a:pt x="52" y="22"/>
                  </a:lnTo>
                  <a:lnTo>
                    <a:pt x="54" y="23"/>
                  </a:lnTo>
                  <a:lnTo>
                    <a:pt x="56" y="24"/>
                  </a:lnTo>
                  <a:lnTo>
                    <a:pt x="57" y="26"/>
                  </a:lnTo>
                  <a:lnTo>
                    <a:pt x="58" y="28"/>
                  </a:lnTo>
                  <a:lnTo>
                    <a:pt x="58" y="31"/>
                  </a:lnTo>
                  <a:lnTo>
                    <a:pt x="58" y="32"/>
                  </a:lnTo>
                  <a:lnTo>
                    <a:pt x="58" y="34"/>
                  </a:lnTo>
                  <a:lnTo>
                    <a:pt x="58" y="35"/>
                  </a:lnTo>
                  <a:lnTo>
                    <a:pt x="57" y="36"/>
                  </a:lnTo>
                  <a:lnTo>
                    <a:pt x="55" y="38"/>
                  </a:lnTo>
                  <a:lnTo>
                    <a:pt x="52" y="39"/>
                  </a:lnTo>
                  <a:lnTo>
                    <a:pt x="49" y="40"/>
                  </a:lnTo>
                  <a:lnTo>
                    <a:pt x="44" y="41"/>
                  </a:lnTo>
                  <a:lnTo>
                    <a:pt x="32" y="42"/>
                  </a:lnTo>
                  <a:lnTo>
                    <a:pt x="24" y="43"/>
                  </a:lnTo>
                  <a:lnTo>
                    <a:pt x="18" y="45"/>
                  </a:lnTo>
                  <a:lnTo>
                    <a:pt x="15" y="46"/>
                  </a:lnTo>
                  <a:lnTo>
                    <a:pt x="12" y="48"/>
                  </a:lnTo>
                  <a:lnTo>
                    <a:pt x="9" y="50"/>
                  </a:lnTo>
                  <a:lnTo>
                    <a:pt x="7" y="51"/>
                  </a:lnTo>
                  <a:lnTo>
                    <a:pt x="6" y="53"/>
                  </a:lnTo>
                  <a:lnTo>
                    <a:pt x="5" y="55"/>
                  </a:lnTo>
                  <a:lnTo>
                    <a:pt x="3" y="58"/>
                  </a:lnTo>
                  <a:lnTo>
                    <a:pt x="2" y="60"/>
                  </a:lnTo>
                  <a:lnTo>
                    <a:pt x="1" y="62"/>
                  </a:lnTo>
                  <a:lnTo>
                    <a:pt x="0" y="65"/>
                  </a:lnTo>
                  <a:lnTo>
                    <a:pt x="0" y="72"/>
                  </a:lnTo>
                  <a:lnTo>
                    <a:pt x="0" y="76"/>
                  </a:lnTo>
                  <a:lnTo>
                    <a:pt x="0" y="79"/>
                  </a:lnTo>
                  <a:lnTo>
                    <a:pt x="1" y="82"/>
                  </a:lnTo>
                  <a:lnTo>
                    <a:pt x="2" y="85"/>
                  </a:lnTo>
                  <a:lnTo>
                    <a:pt x="3" y="88"/>
                  </a:lnTo>
                  <a:lnTo>
                    <a:pt x="5" y="90"/>
                  </a:lnTo>
                  <a:lnTo>
                    <a:pt x="6" y="93"/>
                  </a:lnTo>
                  <a:lnTo>
                    <a:pt x="7" y="94"/>
                  </a:lnTo>
                  <a:lnTo>
                    <a:pt x="9" y="96"/>
                  </a:lnTo>
                  <a:lnTo>
                    <a:pt x="11" y="97"/>
                  </a:lnTo>
                  <a:lnTo>
                    <a:pt x="14" y="99"/>
                  </a:lnTo>
                  <a:lnTo>
                    <a:pt x="17" y="100"/>
                  </a:lnTo>
                  <a:lnTo>
                    <a:pt x="19" y="101"/>
                  </a:lnTo>
                  <a:lnTo>
                    <a:pt x="22" y="102"/>
                  </a:lnTo>
                  <a:lnTo>
                    <a:pt x="25" y="102"/>
                  </a:lnTo>
                  <a:lnTo>
                    <a:pt x="29" y="102"/>
                  </a:lnTo>
                  <a:lnTo>
                    <a:pt x="34" y="102"/>
                  </a:lnTo>
                  <a:lnTo>
                    <a:pt x="38" y="101"/>
                  </a:lnTo>
                  <a:lnTo>
                    <a:pt x="43" y="100"/>
                  </a:lnTo>
                  <a:lnTo>
                    <a:pt x="47" y="98"/>
                  </a:lnTo>
                  <a:lnTo>
                    <a:pt x="51" y="96"/>
                  </a:lnTo>
                  <a:lnTo>
                    <a:pt x="53" y="94"/>
                  </a:lnTo>
                  <a:lnTo>
                    <a:pt x="56" y="91"/>
                  </a:lnTo>
                  <a:lnTo>
                    <a:pt x="59" y="87"/>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7" name="Freeform 29">
              <a:extLst>
                <a:ext uri="{FF2B5EF4-FFF2-40B4-BE49-F238E27FC236}">
                  <a16:creationId xmlns="" xmlns:a16="http://schemas.microsoft.com/office/drawing/2014/main" id="{3D2919AC-3A71-4423-B92B-A97D1DC47566}"/>
                </a:ext>
              </a:extLst>
            </p:cNvPr>
            <p:cNvSpPr>
              <a:spLocks/>
            </p:cNvSpPr>
            <p:nvPr/>
          </p:nvSpPr>
          <p:spPr bwMode="auto">
            <a:xfrm>
              <a:off x="2723" y="1894"/>
              <a:ext cx="22" cy="96"/>
            </a:xfrm>
            <a:custGeom>
              <a:avLst/>
              <a:gdLst>
                <a:gd name="T0" fmla="*/ 0 w 22"/>
                <a:gd name="T1" fmla="*/ 95 h 96"/>
                <a:gd name="T2" fmla="*/ 21 w 22"/>
                <a:gd name="T3" fmla="*/ 95 h 96"/>
                <a:gd name="T4" fmla="*/ 21 w 22"/>
                <a:gd name="T5" fmla="*/ 0 h 96"/>
                <a:gd name="T6" fmla="*/ 0 w 22"/>
                <a:gd name="T7" fmla="*/ 0 h 96"/>
                <a:gd name="T8" fmla="*/ 0 w 22"/>
                <a:gd name="T9" fmla="*/ 9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96">
                  <a:moveTo>
                    <a:pt x="0" y="95"/>
                  </a:moveTo>
                  <a:lnTo>
                    <a:pt x="21" y="95"/>
                  </a:lnTo>
                  <a:lnTo>
                    <a:pt x="21" y="0"/>
                  </a:lnTo>
                  <a:lnTo>
                    <a:pt x="0" y="0"/>
                  </a:lnTo>
                  <a:lnTo>
                    <a:pt x="0" y="9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8" name="Freeform 30">
              <a:extLst>
                <a:ext uri="{FF2B5EF4-FFF2-40B4-BE49-F238E27FC236}">
                  <a16:creationId xmlns="" xmlns:a16="http://schemas.microsoft.com/office/drawing/2014/main" id="{A10EDF1A-ADD6-4659-9826-AC144C66AD03}"/>
                </a:ext>
              </a:extLst>
            </p:cNvPr>
            <p:cNvSpPr>
              <a:spLocks/>
            </p:cNvSpPr>
            <p:nvPr/>
          </p:nvSpPr>
          <p:spPr bwMode="auto">
            <a:xfrm>
              <a:off x="2723" y="1858"/>
              <a:ext cx="22" cy="20"/>
            </a:xfrm>
            <a:custGeom>
              <a:avLst/>
              <a:gdLst>
                <a:gd name="T0" fmla="*/ 0 w 22"/>
                <a:gd name="T1" fmla="*/ 19 h 20"/>
                <a:gd name="T2" fmla="*/ 21 w 22"/>
                <a:gd name="T3" fmla="*/ 19 h 20"/>
                <a:gd name="T4" fmla="*/ 21 w 22"/>
                <a:gd name="T5" fmla="*/ 0 h 20"/>
                <a:gd name="T6" fmla="*/ 0 w 22"/>
                <a:gd name="T7" fmla="*/ 0 h 20"/>
                <a:gd name="T8" fmla="*/ 0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0" y="19"/>
                  </a:moveTo>
                  <a:lnTo>
                    <a:pt x="21" y="19"/>
                  </a:lnTo>
                  <a:lnTo>
                    <a:pt x="21" y="0"/>
                  </a:lnTo>
                  <a:lnTo>
                    <a:pt x="0" y="0"/>
                  </a:lnTo>
                  <a:lnTo>
                    <a:pt x="0"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39" name="Freeform 31">
              <a:extLst>
                <a:ext uri="{FF2B5EF4-FFF2-40B4-BE49-F238E27FC236}">
                  <a16:creationId xmlns="" xmlns:a16="http://schemas.microsoft.com/office/drawing/2014/main" id="{DA8DD8B5-71D8-4CDC-B806-19982810026B}"/>
                </a:ext>
              </a:extLst>
            </p:cNvPr>
            <p:cNvSpPr>
              <a:spLocks/>
            </p:cNvSpPr>
            <p:nvPr/>
          </p:nvSpPr>
          <p:spPr bwMode="auto">
            <a:xfrm>
              <a:off x="2779" y="1891"/>
              <a:ext cx="85" cy="99"/>
            </a:xfrm>
            <a:custGeom>
              <a:avLst/>
              <a:gdLst>
                <a:gd name="T0" fmla="*/ 0 w 85"/>
                <a:gd name="T1" fmla="*/ 98 h 99"/>
                <a:gd name="T2" fmla="*/ 25 w 85"/>
                <a:gd name="T3" fmla="*/ 98 h 99"/>
                <a:gd name="T4" fmla="*/ 25 w 85"/>
                <a:gd name="T5" fmla="*/ 41 h 99"/>
                <a:gd name="T6" fmla="*/ 25 w 85"/>
                <a:gd name="T7" fmla="*/ 40 h 99"/>
                <a:gd name="T8" fmla="*/ 26 w 85"/>
                <a:gd name="T9" fmla="*/ 38 h 99"/>
                <a:gd name="T10" fmla="*/ 27 w 85"/>
                <a:gd name="T11" fmla="*/ 33 h 99"/>
                <a:gd name="T12" fmla="*/ 29 w 85"/>
                <a:gd name="T13" fmla="*/ 30 h 99"/>
                <a:gd name="T14" fmla="*/ 31 w 85"/>
                <a:gd name="T15" fmla="*/ 26 h 99"/>
                <a:gd name="T16" fmla="*/ 34 w 85"/>
                <a:gd name="T17" fmla="*/ 25 h 99"/>
                <a:gd name="T18" fmla="*/ 36 w 85"/>
                <a:gd name="T19" fmla="*/ 23 h 99"/>
                <a:gd name="T20" fmla="*/ 40 w 85"/>
                <a:gd name="T21" fmla="*/ 22 h 99"/>
                <a:gd name="T22" fmla="*/ 45 w 85"/>
                <a:gd name="T23" fmla="*/ 22 h 99"/>
                <a:gd name="T24" fmla="*/ 49 w 85"/>
                <a:gd name="T25" fmla="*/ 22 h 99"/>
                <a:gd name="T26" fmla="*/ 49 w 85"/>
                <a:gd name="T27" fmla="*/ 22 h 99"/>
                <a:gd name="T28" fmla="*/ 51 w 85"/>
                <a:gd name="T29" fmla="*/ 23 h 99"/>
                <a:gd name="T30" fmla="*/ 52 w 85"/>
                <a:gd name="T31" fmla="*/ 24 h 99"/>
                <a:gd name="T32" fmla="*/ 54 w 85"/>
                <a:gd name="T33" fmla="*/ 24 h 99"/>
                <a:gd name="T34" fmla="*/ 56 w 85"/>
                <a:gd name="T35" fmla="*/ 26 h 99"/>
                <a:gd name="T36" fmla="*/ 57 w 85"/>
                <a:gd name="T37" fmla="*/ 28 h 99"/>
                <a:gd name="T38" fmla="*/ 59 w 85"/>
                <a:gd name="T39" fmla="*/ 32 h 99"/>
                <a:gd name="T40" fmla="*/ 59 w 85"/>
                <a:gd name="T41" fmla="*/ 36 h 99"/>
                <a:gd name="T42" fmla="*/ 59 w 85"/>
                <a:gd name="T43" fmla="*/ 41 h 99"/>
                <a:gd name="T44" fmla="*/ 59 w 85"/>
                <a:gd name="T45" fmla="*/ 98 h 99"/>
                <a:gd name="T46" fmla="*/ 84 w 85"/>
                <a:gd name="T47" fmla="*/ 98 h 99"/>
                <a:gd name="T48" fmla="*/ 84 w 85"/>
                <a:gd name="T49" fmla="*/ 33 h 99"/>
                <a:gd name="T50" fmla="*/ 84 w 85"/>
                <a:gd name="T51" fmla="*/ 29 h 99"/>
                <a:gd name="T52" fmla="*/ 84 w 85"/>
                <a:gd name="T53" fmla="*/ 25 h 99"/>
                <a:gd name="T54" fmla="*/ 83 w 85"/>
                <a:gd name="T55" fmla="*/ 22 h 99"/>
                <a:gd name="T56" fmla="*/ 82 w 85"/>
                <a:gd name="T57" fmla="*/ 19 h 99"/>
                <a:gd name="T58" fmla="*/ 79 w 85"/>
                <a:gd name="T59" fmla="*/ 13 h 99"/>
                <a:gd name="T60" fmla="*/ 77 w 85"/>
                <a:gd name="T61" fmla="*/ 8 h 99"/>
                <a:gd name="T62" fmla="*/ 75 w 85"/>
                <a:gd name="T63" fmla="*/ 7 h 99"/>
                <a:gd name="T64" fmla="*/ 72 w 85"/>
                <a:gd name="T65" fmla="*/ 5 h 99"/>
                <a:gd name="T66" fmla="*/ 70 w 85"/>
                <a:gd name="T67" fmla="*/ 4 h 99"/>
                <a:gd name="T68" fmla="*/ 67 w 85"/>
                <a:gd name="T69" fmla="*/ 2 h 99"/>
                <a:gd name="T70" fmla="*/ 63 w 85"/>
                <a:gd name="T71" fmla="*/ 2 h 99"/>
                <a:gd name="T72" fmla="*/ 61 w 85"/>
                <a:gd name="T73" fmla="*/ 1 h 99"/>
                <a:gd name="T74" fmla="*/ 57 w 85"/>
                <a:gd name="T75" fmla="*/ 1 h 99"/>
                <a:gd name="T76" fmla="*/ 53 w 85"/>
                <a:gd name="T77" fmla="*/ 0 h 99"/>
                <a:gd name="T78" fmla="*/ 49 w 85"/>
                <a:gd name="T79" fmla="*/ 1 h 99"/>
                <a:gd name="T80" fmla="*/ 45 w 85"/>
                <a:gd name="T81" fmla="*/ 1 h 99"/>
                <a:gd name="T82" fmla="*/ 41 w 85"/>
                <a:gd name="T83" fmla="*/ 2 h 99"/>
                <a:gd name="T84" fmla="*/ 37 w 85"/>
                <a:gd name="T85" fmla="*/ 4 h 99"/>
                <a:gd name="T86" fmla="*/ 34 w 85"/>
                <a:gd name="T87" fmla="*/ 6 h 99"/>
                <a:gd name="T88" fmla="*/ 31 w 85"/>
                <a:gd name="T89" fmla="*/ 8 h 99"/>
                <a:gd name="T90" fmla="*/ 28 w 85"/>
                <a:gd name="T91" fmla="*/ 11 h 99"/>
                <a:gd name="T92" fmla="*/ 25 w 85"/>
                <a:gd name="T93" fmla="*/ 14 h 99"/>
                <a:gd name="T94" fmla="*/ 25 w 85"/>
                <a:gd name="T95" fmla="*/ 3 h 99"/>
                <a:gd name="T96" fmla="*/ 0 w 85"/>
                <a:gd name="T97" fmla="*/ 3 h 99"/>
                <a:gd name="T98" fmla="*/ 0 w 85"/>
                <a:gd name="T99" fmla="*/ 98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5" h="99">
                  <a:moveTo>
                    <a:pt x="0" y="98"/>
                  </a:moveTo>
                  <a:lnTo>
                    <a:pt x="25" y="98"/>
                  </a:lnTo>
                  <a:lnTo>
                    <a:pt x="25" y="41"/>
                  </a:lnTo>
                  <a:lnTo>
                    <a:pt x="25" y="40"/>
                  </a:lnTo>
                  <a:lnTo>
                    <a:pt x="26" y="38"/>
                  </a:lnTo>
                  <a:lnTo>
                    <a:pt x="27" y="33"/>
                  </a:lnTo>
                  <a:lnTo>
                    <a:pt x="29" y="30"/>
                  </a:lnTo>
                  <a:lnTo>
                    <a:pt x="31" y="26"/>
                  </a:lnTo>
                  <a:lnTo>
                    <a:pt x="34" y="25"/>
                  </a:lnTo>
                  <a:lnTo>
                    <a:pt x="36" y="23"/>
                  </a:lnTo>
                  <a:lnTo>
                    <a:pt x="40" y="22"/>
                  </a:lnTo>
                  <a:lnTo>
                    <a:pt x="45" y="22"/>
                  </a:lnTo>
                  <a:lnTo>
                    <a:pt x="49" y="22"/>
                  </a:lnTo>
                  <a:lnTo>
                    <a:pt x="51" y="23"/>
                  </a:lnTo>
                  <a:lnTo>
                    <a:pt x="52" y="24"/>
                  </a:lnTo>
                  <a:lnTo>
                    <a:pt x="54" y="24"/>
                  </a:lnTo>
                  <a:lnTo>
                    <a:pt x="56" y="26"/>
                  </a:lnTo>
                  <a:lnTo>
                    <a:pt x="57" y="28"/>
                  </a:lnTo>
                  <a:lnTo>
                    <a:pt x="59" y="32"/>
                  </a:lnTo>
                  <a:lnTo>
                    <a:pt x="59" y="36"/>
                  </a:lnTo>
                  <a:lnTo>
                    <a:pt x="59" y="41"/>
                  </a:lnTo>
                  <a:lnTo>
                    <a:pt x="59" y="98"/>
                  </a:lnTo>
                  <a:lnTo>
                    <a:pt x="84" y="98"/>
                  </a:lnTo>
                  <a:lnTo>
                    <a:pt x="84" y="33"/>
                  </a:lnTo>
                  <a:lnTo>
                    <a:pt x="84" y="29"/>
                  </a:lnTo>
                  <a:lnTo>
                    <a:pt x="84" y="25"/>
                  </a:lnTo>
                  <a:lnTo>
                    <a:pt x="83" y="22"/>
                  </a:lnTo>
                  <a:lnTo>
                    <a:pt x="82" y="19"/>
                  </a:lnTo>
                  <a:lnTo>
                    <a:pt x="79" y="13"/>
                  </a:lnTo>
                  <a:lnTo>
                    <a:pt x="77" y="8"/>
                  </a:lnTo>
                  <a:lnTo>
                    <a:pt x="75" y="7"/>
                  </a:lnTo>
                  <a:lnTo>
                    <a:pt x="72" y="5"/>
                  </a:lnTo>
                  <a:lnTo>
                    <a:pt x="70" y="4"/>
                  </a:lnTo>
                  <a:lnTo>
                    <a:pt x="67" y="2"/>
                  </a:lnTo>
                  <a:lnTo>
                    <a:pt x="63" y="2"/>
                  </a:lnTo>
                  <a:lnTo>
                    <a:pt x="61" y="1"/>
                  </a:lnTo>
                  <a:lnTo>
                    <a:pt x="57" y="1"/>
                  </a:lnTo>
                  <a:lnTo>
                    <a:pt x="53" y="0"/>
                  </a:lnTo>
                  <a:lnTo>
                    <a:pt x="49" y="1"/>
                  </a:lnTo>
                  <a:lnTo>
                    <a:pt x="45" y="1"/>
                  </a:lnTo>
                  <a:lnTo>
                    <a:pt x="41" y="2"/>
                  </a:lnTo>
                  <a:lnTo>
                    <a:pt x="37" y="4"/>
                  </a:lnTo>
                  <a:lnTo>
                    <a:pt x="34" y="6"/>
                  </a:lnTo>
                  <a:lnTo>
                    <a:pt x="31" y="8"/>
                  </a:lnTo>
                  <a:lnTo>
                    <a:pt x="28" y="11"/>
                  </a:lnTo>
                  <a:lnTo>
                    <a:pt x="25" y="14"/>
                  </a:lnTo>
                  <a:lnTo>
                    <a:pt x="25" y="3"/>
                  </a:lnTo>
                  <a:lnTo>
                    <a:pt x="0" y="3"/>
                  </a:lnTo>
                  <a:lnTo>
                    <a:pt x="0" y="9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0" name="Freeform 32">
              <a:extLst>
                <a:ext uri="{FF2B5EF4-FFF2-40B4-BE49-F238E27FC236}">
                  <a16:creationId xmlns="" xmlns:a16="http://schemas.microsoft.com/office/drawing/2014/main" id="{70415100-95E8-4311-A13D-B1EC31C30698}"/>
                </a:ext>
              </a:extLst>
            </p:cNvPr>
            <p:cNvSpPr>
              <a:spLocks/>
            </p:cNvSpPr>
            <p:nvPr/>
          </p:nvSpPr>
          <p:spPr bwMode="auto">
            <a:xfrm>
              <a:off x="2899" y="1894"/>
              <a:ext cx="22" cy="96"/>
            </a:xfrm>
            <a:custGeom>
              <a:avLst/>
              <a:gdLst>
                <a:gd name="T0" fmla="*/ 0 w 22"/>
                <a:gd name="T1" fmla="*/ 95 h 96"/>
                <a:gd name="T2" fmla="*/ 21 w 22"/>
                <a:gd name="T3" fmla="*/ 95 h 96"/>
                <a:gd name="T4" fmla="*/ 21 w 22"/>
                <a:gd name="T5" fmla="*/ 0 h 96"/>
                <a:gd name="T6" fmla="*/ 0 w 22"/>
                <a:gd name="T7" fmla="*/ 0 h 96"/>
                <a:gd name="T8" fmla="*/ 0 w 22"/>
                <a:gd name="T9" fmla="*/ 95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96">
                  <a:moveTo>
                    <a:pt x="0" y="95"/>
                  </a:moveTo>
                  <a:lnTo>
                    <a:pt x="21" y="95"/>
                  </a:lnTo>
                  <a:lnTo>
                    <a:pt x="21" y="0"/>
                  </a:lnTo>
                  <a:lnTo>
                    <a:pt x="0" y="0"/>
                  </a:lnTo>
                  <a:lnTo>
                    <a:pt x="0" y="9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1" name="Freeform 33">
              <a:extLst>
                <a:ext uri="{FF2B5EF4-FFF2-40B4-BE49-F238E27FC236}">
                  <a16:creationId xmlns="" xmlns:a16="http://schemas.microsoft.com/office/drawing/2014/main" id="{5F1FC4ED-FCD7-43C3-875A-5BE95A870516}"/>
                </a:ext>
              </a:extLst>
            </p:cNvPr>
            <p:cNvSpPr>
              <a:spLocks/>
            </p:cNvSpPr>
            <p:nvPr/>
          </p:nvSpPr>
          <p:spPr bwMode="auto">
            <a:xfrm>
              <a:off x="2899" y="1858"/>
              <a:ext cx="22" cy="20"/>
            </a:xfrm>
            <a:custGeom>
              <a:avLst/>
              <a:gdLst>
                <a:gd name="T0" fmla="*/ 0 w 22"/>
                <a:gd name="T1" fmla="*/ 19 h 20"/>
                <a:gd name="T2" fmla="*/ 21 w 22"/>
                <a:gd name="T3" fmla="*/ 19 h 20"/>
                <a:gd name="T4" fmla="*/ 21 w 22"/>
                <a:gd name="T5" fmla="*/ 0 h 20"/>
                <a:gd name="T6" fmla="*/ 0 w 22"/>
                <a:gd name="T7" fmla="*/ 0 h 20"/>
                <a:gd name="T8" fmla="*/ 0 w 22"/>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0" y="19"/>
                  </a:moveTo>
                  <a:lnTo>
                    <a:pt x="21" y="19"/>
                  </a:lnTo>
                  <a:lnTo>
                    <a:pt x="21" y="0"/>
                  </a:lnTo>
                  <a:lnTo>
                    <a:pt x="0" y="0"/>
                  </a:lnTo>
                  <a:lnTo>
                    <a:pt x="0"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2" name="Freeform 34">
              <a:extLst>
                <a:ext uri="{FF2B5EF4-FFF2-40B4-BE49-F238E27FC236}">
                  <a16:creationId xmlns="" xmlns:a16="http://schemas.microsoft.com/office/drawing/2014/main" id="{A8814993-DD49-48E9-882E-8D4CF5232692}"/>
                </a:ext>
              </a:extLst>
            </p:cNvPr>
            <p:cNvSpPr>
              <a:spLocks/>
            </p:cNvSpPr>
            <p:nvPr/>
          </p:nvSpPr>
          <p:spPr bwMode="auto">
            <a:xfrm>
              <a:off x="2955" y="1891"/>
              <a:ext cx="85" cy="99"/>
            </a:xfrm>
            <a:custGeom>
              <a:avLst/>
              <a:gdLst>
                <a:gd name="T0" fmla="*/ 0 w 85"/>
                <a:gd name="T1" fmla="*/ 98 h 99"/>
                <a:gd name="T2" fmla="*/ 25 w 85"/>
                <a:gd name="T3" fmla="*/ 98 h 99"/>
                <a:gd name="T4" fmla="*/ 25 w 85"/>
                <a:gd name="T5" fmla="*/ 41 h 99"/>
                <a:gd name="T6" fmla="*/ 25 w 85"/>
                <a:gd name="T7" fmla="*/ 40 h 99"/>
                <a:gd name="T8" fmla="*/ 25 w 85"/>
                <a:gd name="T9" fmla="*/ 38 h 99"/>
                <a:gd name="T10" fmla="*/ 27 w 85"/>
                <a:gd name="T11" fmla="*/ 33 h 99"/>
                <a:gd name="T12" fmla="*/ 28 w 85"/>
                <a:gd name="T13" fmla="*/ 30 h 99"/>
                <a:gd name="T14" fmla="*/ 31 w 85"/>
                <a:gd name="T15" fmla="*/ 26 h 99"/>
                <a:gd name="T16" fmla="*/ 34 w 85"/>
                <a:gd name="T17" fmla="*/ 25 h 99"/>
                <a:gd name="T18" fmla="*/ 36 w 85"/>
                <a:gd name="T19" fmla="*/ 23 h 99"/>
                <a:gd name="T20" fmla="*/ 40 w 85"/>
                <a:gd name="T21" fmla="*/ 22 h 99"/>
                <a:gd name="T22" fmla="*/ 44 w 85"/>
                <a:gd name="T23" fmla="*/ 22 h 99"/>
                <a:gd name="T24" fmla="*/ 48 w 85"/>
                <a:gd name="T25" fmla="*/ 22 h 99"/>
                <a:gd name="T26" fmla="*/ 49 w 85"/>
                <a:gd name="T27" fmla="*/ 22 h 99"/>
                <a:gd name="T28" fmla="*/ 51 w 85"/>
                <a:gd name="T29" fmla="*/ 23 h 99"/>
                <a:gd name="T30" fmla="*/ 52 w 85"/>
                <a:gd name="T31" fmla="*/ 24 h 99"/>
                <a:gd name="T32" fmla="*/ 54 w 85"/>
                <a:gd name="T33" fmla="*/ 24 h 99"/>
                <a:gd name="T34" fmla="*/ 56 w 85"/>
                <a:gd name="T35" fmla="*/ 26 h 99"/>
                <a:gd name="T36" fmla="*/ 57 w 85"/>
                <a:gd name="T37" fmla="*/ 28 h 99"/>
                <a:gd name="T38" fmla="*/ 58 w 85"/>
                <a:gd name="T39" fmla="*/ 32 h 99"/>
                <a:gd name="T40" fmla="*/ 59 w 85"/>
                <a:gd name="T41" fmla="*/ 36 h 99"/>
                <a:gd name="T42" fmla="*/ 59 w 85"/>
                <a:gd name="T43" fmla="*/ 41 h 99"/>
                <a:gd name="T44" fmla="*/ 59 w 85"/>
                <a:gd name="T45" fmla="*/ 98 h 99"/>
                <a:gd name="T46" fmla="*/ 84 w 85"/>
                <a:gd name="T47" fmla="*/ 98 h 99"/>
                <a:gd name="T48" fmla="*/ 84 w 85"/>
                <a:gd name="T49" fmla="*/ 33 h 99"/>
                <a:gd name="T50" fmla="*/ 84 w 85"/>
                <a:gd name="T51" fmla="*/ 29 h 99"/>
                <a:gd name="T52" fmla="*/ 84 w 85"/>
                <a:gd name="T53" fmla="*/ 25 h 99"/>
                <a:gd name="T54" fmla="*/ 83 w 85"/>
                <a:gd name="T55" fmla="*/ 22 h 99"/>
                <a:gd name="T56" fmla="*/ 82 w 85"/>
                <a:gd name="T57" fmla="*/ 19 h 99"/>
                <a:gd name="T58" fmla="*/ 79 w 85"/>
                <a:gd name="T59" fmla="*/ 13 h 99"/>
                <a:gd name="T60" fmla="*/ 77 w 85"/>
                <a:gd name="T61" fmla="*/ 8 h 99"/>
                <a:gd name="T62" fmla="*/ 74 w 85"/>
                <a:gd name="T63" fmla="*/ 7 h 99"/>
                <a:gd name="T64" fmla="*/ 72 w 85"/>
                <a:gd name="T65" fmla="*/ 5 h 99"/>
                <a:gd name="T66" fmla="*/ 70 w 85"/>
                <a:gd name="T67" fmla="*/ 4 h 99"/>
                <a:gd name="T68" fmla="*/ 66 w 85"/>
                <a:gd name="T69" fmla="*/ 2 h 99"/>
                <a:gd name="T70" fmla="*/ 63 w 85"/>
                <a:gd name="T71" fmla="*/ 2 h 99"/>
                <a:gd name="T72" fmla="*/ 61 w 85"/>
                <a:gd name="T73" fmla="*/ 1 h 99"/>
                <a:gd name="T74" fmla="*/ 57 w 85"/>
                <a:gd name="T75" fmla="*/ 1 h 99"/>
                <a:gd name="T76" fmla="*/ 53 w 85"/>
                <a:gd name="T77" fmla="*/ 0 h 99"/>
                <a:gd name="T78" fmla="*/ 49 w 85"/>
                <a:gd name="T79" fmla="*/ 1 h 99"/>
                <a:gd name="T80" fmla="*/ 45 w 85"/>
                <a:gd name="T81" fmla="*/ 1 h 99"/>
                <a:gd name="T82" fmla="*/ 41 w 85"/>
                <a:gd name="T83" fmla="*/ 2 h 99"/>
                <a:gd name="T84" fmla="*/ 37 w 85"/>
                <a:gd name="T85" fmla="*/ 4 h 99"/>
                <a:gd name="T86" fmla="*/ 34 w 85"/>
                <a:gd name="T87" fmla="*/ 6 h 99"/>
                <a:gd name="T88" fmla="*/ 31 w 85"/>
                <a:gd name="T89" fmla="*/ 8 h 99"/>
                <a:gd name="T90" fmla="*/ 27 w 85"/>
                <a:gd name="T91" fmla="*/ 11 h 99"/>
                <a:gd name="T92" fmla="*/ 25 w 85"/>
                <a:gd name="T93" fmla="*/ 14 h 99"/>
                <a:gd name="T94" fmla="*/ 25 w 85"/>
                <a:gd name="T95" fmla="*/ 3 h 99"/>
                <a:gd name="T96" fmla="*/ 0 w 85"/>
                <a:gd name="T97" fmla="*/ 3 h 99"/>
                <a:gd name="T98" fmla="*/ 0 w 85"/>
                <a:gd name="T99" fmla="*/ 98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5" h="99">
                  <a:moveTo>
                    <a:pt x="0" y="98"/>
                  </a:moveTo>
                  <a:lnTo>
                    <a:pt x="25" y="98"/>
                  </a:lnTo>
                  <a:lnTo>
                    <a:pt x="25" y="41"/>
                  </a:lnTo>
                  <a:lnTo>
                    <a:pt x="25" y="40"/>
                  </a:lnTo>
                  <a:lnTo>
                    <a:pt x="25" y="38"/>
                  </a:lnTo>
                  <a:lnTo>
                    <a:pt x="27" y="33"/>
                  </a:lnTo>
                  <a:lnTo>
                    <a:pt x="28" y="30"/>
                  </a:lnTo>
                  <a:lnTo>
                    <a:pt x="31" y="26"/>
                  </a:lnTo>
                  <a:lnTo>
                    <a:pt x="34" y="25"/>
                  </a:lnTo>
                  <a:lnTo>
                    <a:pt x="36" y="23"/>
                  </a:lnTo>
                  <a:lnTo>
                    <a:pt x="40" y="22"/>
                  </a:lnTo>
                  <a:lnTo>
                    <a:pt x="44" y="22"/>
                  </a:lnTo>
                  <a:lnTo>
                    <a:pt x="48" y="22"/>
                  </a:lnTo>
                  <a:lnTo>
                    <a:pt x="49" y="22"/>
                  </a:lnTo>
                  <a:lnTo>
                    <a:pt x="51" y="23"/>
                  </a:lnTo>
                  <a:lnTo>
                    <a:pt x="52" y="24"/>
                  </a:lnTo>
                  <a:lnTo>
                    <a:pt x="54" y="24"/>
                  </a:lnTo>
                  <a:lnTo>
                    <a:pt x="56" y="26"/>
                  </a:lnTo>
                  <a:lnTo>
                    <a:pt x="57" y="28"/>
                  </a:lnTo>
                  <a:lnTo>
                    <a:pt x="58" y="32"/>
                  </a:lnTo>
                  <a:lnTo>
                    <a:pt x="59" y="36"/>
                  </a:lnTo>
                  <a:lnTo>
                    <a:pt x="59" y="41"/>
                  </a:lnTo>
                  <a:lnTo>
                    <a:pt x="59" y="98"/>
                  </a:lnTo>
                  <a:lnTo>
                    <a:pt x="84" y="98"/>
                  </a:lnTo>
                  <a:lnTo>
                    <a:pt x="84" y="33"/>
                  </a:lnTo>
                  <a:lnTo>
                    <a:pt x="84" y="29"/>
                  </a:lnTo>
                  <a:lnTo>
                    <a:pt x="84" y="25"/>
                  </a:lnTo>
                  <a:lnTo>
                    <a:pt x="83" y="22"/>
                  </a:lnTo>
                  <a:lnTo>
                    <a:pt x="82" y="19"/>
                  </a:lnTo>
                  <a:lnTo>
                    <a:pt x="79" y="13"/>
                  </a:lnTo>
                  <a:lnTo>
                    <a:pt x="77" y="8"/>
                  </a:lnTo>
                  <a:lnTo>
                    <a:pt x="74" y="7"/>
                  </a:lnTo>
                  <a:lnTo>
                    <a:pt x="72" y="5"/>
                  </a:lnTo>
                  <a:lnTo>
                    <a:pt x="70" y="4"/>
                  </a:lnTo>
                  <a:lnTo>
                    <a:pt x="66" y="2"/>
                  </a:lnTo>
                  <a:lnTo>
                    <a:pt x="63" y="2"/>
                  </a:lnTo>
                  <a:lnTo>
                    <a:pt x="61" y="1"/>
                  </a:lnTo>
                  <a:lnTo>
                    <a:pt x="57" y="1"/>
                  </a:lnTo>
                  <a:lnTo>
                    <a:pt x="53" y="0"/>
                  </a:lnTo>
                  <a:lnTo>
                    <a:pt x="49" y="1"/>
                  </a:lnTo>
                  <a:lnTo>
                    <a:pt x="45" y="1"/>
                  </a:lnTo>
                  <a:lnTo>
                    <a:pt x="41" y="2"/>
                  </a:lnTo>
                  <a:lnTo>
                    <a:pt x="37" y="4"/>
                  </a:lnTo>
                  <a:lnTo>
                    <a:pt x="34" y="6"/>
                  </a:lnTo>
                  <a:lnTo>
                    <a:pt x="31" y="8"/>
                  </a:lnTo>
                  <a:lnTo>
                    <a:pt x="27" y="11"/>
                  </a:lnTo>
                  <a:lnTo>
                    <a:pt x="25" y="14"/>
                  </a:lnTo>
                  <a:lnTo>
                    <a:pt x="25" y="3"/>
                  </a:lnTo>
                  <a:lnTo>
                    <a:pt x="0" y="3"/>
                  </a:lnTo>
                  <a:lnTo>
                    <a:pt x="0" y="9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3" name="Freeform 35">
              <a:extLst>
                <a:ext uri="{FF2B5EF4-FFF2-40B4-BE49-F238E27FC236}">
                  <a16:creationId xmlns="" xmlns:a16="http://schemas.microsoft.com/office/drawing/2014/main" id="{B6587A3D-D114-4D44-A226-7738050103EC}"/>
                </a:ext>
              </a:extLst>
            </p:cNvPr>
            <p:cNvSpPr>
              <a:spLocks/>
            </p:cNvSpPr>
            <p:nvPr/>
          </p:nvSpPr>
          <p:spPr bwMode="auto">
            <a:xfrm>
              <a:off x="3068" y="1890"/>
              <a:ext cx="93" cy="141"/>
            </a:xfrm>
            <a:custGeom>
              <a:avLst/>
              <a:gdLst>
                <a:gd name="T0" fmla="*/ 4 w 93"/>
                <a:gd name="T1" fmla="*/ 116 h 141"/>
                <a:gd name="T2" fmla="*/ 8 w 93"/>
                <a:gd name="T3" fmla="*/ 126 h 141"/>
                <a:gd name="T4" fmla="*/ 18 w 93"/>
                <a:gd name="T5" fmla="*/ 133 h 141"/>
                <a:gd name="T6" fmla="*/ 27 w 93"/>
                <a:gd name="T7" fmla="*/ 138 h 141"/>
                <a:gd name="T8" fmla="*/ 40 w 93"/>
                <a:gd name="T9" fmla="*/ 140 h 141"/>
                <a:gd name="T10" fmla="*/ 56 w 93"/>
                <a:gd name="T11" fmla="*/ 139 h 141"/>
                <a:gd name="T12" fmla="*/ 69 w 93"/>
                <a:gd name="T13" fmla="*/ 136 h 141"/>
                <a:gd name="T14" fmla="*/ 80 w 93"/>
                <a:gd name="T15" fmla="*/ 130 h 141"/>
                <a:gd name="T16" fmla="*/ 88 w 93"/>
                <a:gd name="T17" fmla="*/ 120 h 141"/>
                <a:gd name="T18" fmla="*/ 91 w 93"/>
                <a:gd name="T19" fmla="*/ 106 h 141"/>
                <a:gd name="T20" fmla="*/ 92 w 93"/>
                <a:gd name="T21" fmla="*/ 22 h 141"/>
                <a:gd name="T22" fmla="*/ 51 w 93"/>
                <a:gd name="T23" fmla="*/ 23 h 141"/>
                <a:gd name="T24" fmla="*/ 59 w 93"/>
                <a:gd name="T25" fmla="*/ 27 h 141"/>
                <a:gd name="T26" fmla="*/ 66 w 93"/>
                <a:gd name="T27" fmla="*/ 38 h 141"/>
                <a:gd name="T28" fmla="*/ 68 w 93"/>
                <a:gd name="T29" fmla="*/ 47 h 141"/>
                <a:gd name="T30" fmla="*/ 67 w 93"/>
                <a:gd name="T31" fmla="*/ 57 h 141"/>
                <a:gd name="T32" fmla="*/ 62 w 93"/>
                <a:gd name="T33" fmla="*/ 72 h 141"/>
                <a:gd name="T34" fmla="*/ 57 w 93"/>
                <a:gd name="T35" fmla="*/ 76 h 141"/>
                <a:gd name="T36" fmla="*/ 47 w 93"/>
                <a:gd name="T37" fmla="*/ 79 h 141"/>
                <a:gd name="T38" fmla="*/ 36 w 93"/>
                <a:gd name="T39" fmla="*/ 76 h 141"/>
                <a:gd name="T40" fmla="*/ 30 w 93"/>
                <a:gd name="T41" fmla="*/ 70 h 141"/>
                <a:gd name="T42" fmla="*/ 26 w 93"/>
                <a:gd name="T43" fmla="*/ 58 h 141"/>
                <a:gd name="T44" fmla="*/ 26 w 93"/>
                <a:gd name="T45" fmla="*/ 47 h 141"/>
                <a:gd name="T46" fmla="*/ 29 w 93"/>
                <a:gd name="T47" fmla="*/ 34 h 141"/>
                <a:gd name="T48" fmla="*/ 35 w 93"/>
                <a:gd name="T49" fmla="*/ 27 h 141"/>
                <a:gd name="T50" fmla="*/ 41 w 93"/>
                <a:gd name="T51" fmla="*/ 23 h 141"/>
                <a:gd name="T52" fmla="*/ 92 w 93"/>
                <a:gd name="T53" fmla="*/ 22 h 141"/>
                <a:gd name="T54" fmla="*/ 68 w 93"/>
                <a:gd name="T55" fmla="*/ 15 h 141"/>
                <a:gd name="T56" fmla="*/ 60 w 93"/>
                <a:gd name="T57" fmla="*/ 6 h 141"/>
                <a:gd name="T58" fmla="*/ 49 w 93"/>
                <a:gd name="T59" fmla="*/ 1 h 141"/>
                <a:gd name="T60" fmla="*/ 36 w 93"/>
                <a:gd name="T61" fmla="*/ 1 h 141"/>
                <a:gd name="T62" fmla="*/ 24 w 93"/>
                <a:gd name="T63" fmla="*/ 4 h 141"/>
                <a:gd name="T64" fmla="*/ 14 w 93"/>
                <a:gd name="T65" fmla="*/ 11 h 141"/>
                <a:gd name="T66" fmla="*/ 7 w 93"/>
                <a:gd name="T67" fmla="*/ 22 h 141"/>
                <a:gd name="T68" fmla="*/ 2 w 93"/>
                <a:gd name="T69" fmla="*/ 35 h 141"/>
                <a:gd name="T70" fmla="*/ 0 w 93"/>
                <a:gd name="T71" fmla="*/ 52 h 141"/>
                <a:gd name="T72" fmla="*/ 2 w 93"/>
                <a:gd name="T73" fmla="*/ 67 h 141"/>
                <a:gd name="T74" fmla="*/ 7 w 93"/>
                <a:gd name="T75" fmla="*/ 80 h 141"/>
                <a:gd name="T76" fmla="*/ 14 w 93"/>
                <a:gd name="T77" fmla="*/ 90 h 141"/>
                <a:gd name="T78" fmla="*/ 24 w 93"/>
                <a:gd name="T79" fmla="*/ 97 h 141"/>
                <a:gd name="T80" fmla="*/ 36 w 93"/>
                <a:gd name="T81" fmla="*/ 101 h 141"/>
                <a:gd name="T82" fmla="*/ 50 w 93"/>
                <a:gd name="T83" fmla="*/ 100 h 141"/>
                <a:gd name="T84" fmla="*/ 60 w 93"/>
                <a:gd name="T85" fmla="*/ 95 h 141"/>
                <a:gd name="T86" fmla="*/ 68 w 93"/>
                <a:gd name="T87" fmla="*/ 87 h 141"/>
                <a:gd name="T88" fmla="*/ 67 w 93"/>
                <a:gd name="T89" fmla="*/ 106 h 141"/>
                <a:gd name="T90" fmla="*/ 63 w 93"/>
                <a:gd name="T91" fmla="*/ 114 h 141"/>
                <a:gd name="T92" fmla="*/ 58 w 93"/>
                <a:gd name="T93" fmla="*/ 117 h 141"/>
                <a:gd name="T94" fmla="*/ 52 w 93"/>
                <a:gd name="T95" fmla="*/ 119 h 141"/>
                <a:gd name="T96" fmla="*/ 43 w 93"/>
                <a:gd name="T97" fmla="*/ 119 h 141"/>
                <a:gd name="T98" fmla="*/ 36 w 93"/>
                <a:gd name="T99" fmla="*/ 117 h 141"/>
                <a:gd name="T100" fmla="*/ 32 w 93"/>
                <a:gd name="T101" fmla="*/ 112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 h="141">
                  <a:moveTo>
                    <a:pt x="4" y="109"/>
                  </a:moveTo>
                  <a:lnTo>
                    <a:pt x="4" y="113"/>
                  </a:lnTo>
                  <a:lnTo>
                    <a:pt x="4" y="116"/>
                  </a:lnTo>
                  <a:lnTo>
                    <a:pt x="6" y="120"/>
                  </a:lnTo>
                  <a:lnTo>
                    <a:pt x="7" y="123"/>
                  </a:lnTo>
                  <a:lnTo>
                    <a:pt x="8" y="126"/>
                  </a:lnTo>
                  <a:lnTo>
                    <a:pt x="10" y="128"/>
                  </a:lnTo>
                  <a:lnTo>
                    <a:pt x="15" y="132"/>
                  </a:lnTo>
                  <a:lnTo>
                    <a:pt x="18" y="133"/>
                  </a:lnTo>
                  <a:lnTo>
                    <a:pt x="21" y="135"/>
                  </a:lnTo>
                  <a:lnTo>
                    <a:pt x="24" y="137"/>
                  </a:lnTo>
                  <a:lnTo>
                    <a:pt x="27" y="138"/>
                  </a:lnTo>
                  <a:lnTo>
                    <a:pt x="32" y="139"/>
                  </a:lnTo>
                  <a:lnTo>
                    <a:pt x="36" y="139"/>
                  </a:lnTo>
                  <a:lnTo>
                    <a:pt x="40" y="140"/>
                  </a:lnTo>
                  <a:lnTo>
                    <a:pt x="45" y="140"/>
                  </a:lnTo>
                  <a:lnTo>
                    <a:pt x="51" y="140"/>
                  </a:lnTo>
                  <a:lnTo>
                    <a:pt x="56" y="139"/>
                  </a:lnTo>
                  <a:lnTo>
                    <a:pt x="61" y="139"/>
                  </a:lnTo>
                  <a:lnTo>
                    <a:pt x="66" y="137"/>
                  </a:lnTo>
                  <a:lnTo>
                    <a:pt x="69" y="136"/>
                  </a:lnTo>
                  <a:lnTo>
                    <a:pt x="73" y="134"/>
                  </a:lnTo>
                  <a:lnTo>
                    <a:pt x="77" y="133"/>
                  </a:lnTo>
                  <a:lnTo>
                    <a:pt x="80" y="130"/>
                  </a:lnTo>
                  <a:lnTo>
                    <a:pt x="83" y="128"/>
                  </a:lnTo>
                  <a:lnTo>
                    <a:pt x="85" y="124"/>
                  </a:lnTo>
                  <a:lnTo>
                    <a:pt x="88" y="120"/>
                  </a:lnTo>
                  <a:lnTo>
                    <a:pt x="89" y="116"/>
                  </a:lnTo>
                  <a:lnTo>
                    <a:pt x="90" y="111"/>
                  </a:lnTo>
                  <a:lnTo>
                    <a:pt x="91" y="106"/>
                  </a:lnTo>
                  <a:lnTo>
                    <a:pt x="92" y="101"/>
                  </a:lnTo>
                  <a:lnTo>
                    <a:pt x="92" y="94"/>
                  </a:lnTo>
                  <a:lnTo>
                    <a:pt x="92" y="22"/>
                  </a:lnTo>
                  <a:lnTo>
                    <a:pt x="46" y="22"/>
                  </a:lnTo>
                  <a:lnTo>
                    <a:pt x="49" y="22"/>
                  </a:lnTo>
                  <a:lnTo>
                    <a:pt x="51" y="23"/>
                  </a:lnTo>
                  <a:lnTo>
                    <a:pt x="55" y="24"/>
                  </a:lnTo>
                  <a:lnTo>
                    <a:pt x="57" y="25"/>
                  </a:lnTo>
                  <a:lnTo>
                    <a:pt x="59" y="27"/>
                  </a:lnTo>
                  <a:lnTo>
                    <a:pt x="62" y="30"/>
                  </a:lnTo>
                  <a:lnTo>
                    <a:pt x="64" y="34"/>
                  </a:lnTo>
                  <a:lnTo>
                    <a:pt x="66" y="38"/>
                  </a:lnTo>
                  <a:lnTo>
                    <a:pt x="67" y="41"/>
                  </a:lnTo>
                  <a:lnTo>
                    <a:pt x="67" y="44"/>
                  </a:lnTo>
                  <a:lnTo>
                    <a:pt x="68" y="47"/>
                  </a:lnTo>
                  <a:lnTo>
                    <a:pt x="68" y="51"/>
                  </a:lnTo>
                  <a:lnTo>
                    <a:pt x="68" y="54"/>
                  </a:lnTo>
                  <a:lnTo>
                    <a:pt x="67" y="57"/>
                  </a:lnTo>
                  <a:lnTo>
                    <a:pt x="66" y="62"/>
                  </a:lnTo>
                  <a:lnTo>
                    <a:pt x="64" y="68"/>
                  </a:lnTo>
                  <a:lnTo>
                    <a:pt x="62" y="72"/>
                  </a:lnTo>
                  <a:lnTo>
                    <a:pt x="60" y="74"/>
                  </a:lnTo>
                  <a:lnTo>
                    <a:pt x="59" y="75"/>
                  </a:lnTo>
                  <a:lnTo>
                    <a:pt x="57" y="76"/>
                  </a:lnTo>
                  <a:lnTo>
                    <a:pt x="55" y="77"/>
                  </a:lnTo>
                  <a:lnTo>
                    <a:pt x="51" y="79"/>
                  </a:lnTo>
                  <a:lnTo>
                    <a:pt x="47" y="79"/>
                  </a:lnTo>
                  <a:lnTo>
                    <a:pt x="42" y="79"/>
                  </a:lnTo>
                  <a:lnTo>
                    <a:pt x="38" y="77"/>
                  </a:lnTo>
                  <a:lnTo>
                    <a:pt x="36" y="76"/>
                  </a:lnTo>
                  <a:lnTo>
                    <a:pt x="35" y="75"/>
                  </a:lnTo>
                  <a:lnTo>
                    <a:pt x="32" y="72"/>
                  </a:lnTo>
                  <a:lnTo>
                    <a:pt x="30" y="70"/>
                  </a:lnTo>
                  <a:lnTo>
                    <a:pt x="29" y="68"/>
                  </a:lnTo>
                  <a:lnTo>
                    <a:pt x="27" y="62"/>
                  </a:lnTo>
                  <a:lnTo>
                    <a:pt x="26" y="58"/>
                  </a:lnTo>
                  <a:lnTo>
                    <a:pt x="26" y="54"/>
                  </a:lnTo>
                  <a:lnTo>
                    <a:pt x="26" y="51"/>
                  </a:lnTo>
                  <a:lnTo>
                    <a:pt x="26" y="47"/>
                  </a:lnTo>
                  <a:lnTo>
                    <a:pt x="26" y="44"/>
                  </a:lnTo>
                  <a:lnTo>
                    <a:pt x="27" y="38"/>
                  </a:lnTo>
                  <a:lnTo>
                    <a:pt x="29" y="34"/>
                  </a:lnTo>
                  <a:lnTo>
                    <a:pt x="30" y="32"/>
                  </a:lnTo>
                  <a:lnTo>
                    <a:pt x="32" y="30"/>
                  </a:lnTo>
                  <a:lnTo>
                    <a:pt x="35" y="27"/>
                  </a:lnTo>
                  <a:lnTo>
                    <a:pt x="38" y="24"/>
                  </a:lnTo>
                  <a:lnTo>
                    <a:pt x="39" y="23"/>
                  </a:lnTo>
                  <a:lnTo>
                    <a:pt x="41" y="23"/>
                  </a:lnTo>
                  <a:lnTo>
                    <a:pt x="44" y="22"/>
                  </a:lnTo>
                  <a:lnTo>
                    <a:pt x="46" y="22"/>
                  </a:lnTo>
                  <a:lnTo>
                    <a:pt x="92" y="22"/>
                  </a:lnTo>
                  <a:lnTo>
                    <a:pt x="92" y="4"/>
                  </a:lnTo>
                  <a:lnTo>
                    <a:pt x="68" y="4"/>
                  </a:lnTo>
                  <a:lnTo>
                    <a:pt x="68" y="15"/>
                  </a:lnTo>
                  <a:lnTo>
                    <a:pt x="66" y="12"/>
                  </a:lnTo>
                  <a:lnTo>
                    <a:pt x="63" y="9"/>
                  </a:lnTo>
                  <a:lnTo>
                    <a:pt x="60" y="6"/>
                  </a:lnTo>
                  <a:lnTo>
                    <a:pt x="56" y="4"/>
                  </a:lnTo>
                  <a:lnTo>
                    <a:pt x="53" y="3"/>
                  </a:lnTo>
                  <a:lnTo>
                    <a:pt x="49" y="1"/>
                  </a:lnTo>
                  <a:lnTo>
                    <a:pt x="45" y="1"/>
                  </a:lnTo>
                  <a:lnTo>
                    <a:pt x="40" y="0"/>
                  </a:lnTo>
                  <a:lnTo>
                    <a:pt x="36" y="1"/>
                  </a:lnTo>
                  <a:lnTo>
                    <a:pt x="32" y="1"/>
                  </a:lnTo>
                  <a:lnTo>
                    <a:pt x="28" y="3"/>
                  </a:lnTo>
                  <a:lnTo>
                    <a:pt x="24" y="4"/>
                  </a:lnTo>
                  <a:lnTo>
                    <a:pt x="21" y="6"/>
                  </a:lnTo>
                  <a:lnTo>
                    <a:pt x="17" y="9"/>
                  </a:lnTo>
                  <a:lnTo>
                    <a:pt x="14" y="11"/>
                  </a:lnTo>
                  <a:lnTo>
                    <a:pt x="11" y="14"/>
                  </a:lnTo>
                  <a:lnTo>
                    <a:pt x="9" y="17"/>
                  </a:lnTo>
                  <a:lnTo>
                    <a:pt x="7" y="22"/>
                  </a:lnTo>
                  <a:lnTo>
                    <a:pt x="5" y="26"/>
                  </a:lnTo>
                  <a:lnTo>
                    <a:pt x="4" y="30"/>
                  </a:lnTo>
                  <a:lnTo>
                    <a:pt x="2" y="35"/>
                  </a:lnTo>
                  <a:lnTo>
                    <a:pt x="1" y="40"/>
                  </a:lnTo>
                  <a:lnTo>
                    <a:pt x="1" y="46"/>
                  </a:lnTo>
                  <a:lnTo>
                    <a:pt x="0" y="52"/>
                  </a:lnTo>
                  <a:lnTo>
                    <a:pt x="1" y="58"/>
                  </a:lnTo>
                  <a:lnTo>
                    <a:pt x="1" y="62"/>
                  </a:lnTo>
                  <a:lnTo>
                    <a:pt x="2" y="67"/>
                  </a:lnTo>
                  <a:lnTo>
                    <a:pt x="4" y="72"/>
                  </a:lnTo>
                  <a:lnTo>
                    <a:pt x="5" y="76"/>
                  </a:lnTo>
                  <a:lnTo>
                    <a:pt x="7" y="80"/>
                  </a:lnTo>
                  <a:lnTo>
                    <a:pt x="9" y="83"/>
                  </a:lnTo>
                  <a:lnTo>
                    <a:pt x="11" y="87"/>
                  </a:lnTo>
                  <a:lnTo>
                    <a:pt x="14" y="90"/>
                  </a:lnTo>
                  <a:lnTo>
                    <a:pt x="17" y="93"/>
                  </a:lnTo>
                  <a:lnTo>
                    <a:pt x="21" y="95"/>
                  </a:lnTo>
                  <a:lnTo>
                    <a:pt x="24" y="97"/>
                  </a:lnTo>
                  <a:lnTo>
                    <a:pt x="28" y="99"/>
                  </a:lnTo>
                  <a:lnTo>
                    <a:pt x="32" y="100"/>
                  </a:lnTo>
                  <a:lnTo>
                    <a:pt x="36" y="101"/>
                  </a:lnTo>
                  <a:lnTo>
                    <a:pt x="40" y="101"/>
                  </a:lnTo>
                  <a:lnTo>
                    <a:pt x="45" y="101"/>
                  </a:lnTo>
                  <a:lnTo>
                    <a:pt x="50" y="100"/>
                  </a:lnTo>
                  <a:lnTo>
                    <a:pt x="54" y="99"/>
                  </a:lnTo>
                  <a:lnTo>
                    <a:pt x="56" y="97"/>
                  </a:lnTo>
                  <a:lnTo>
                    <a:pt x="60" y="95"/>
                  </a:lnTo>
                  <a:lnTo>
                    <a:pt x="63" y="93"/>
                  </a:lnTo>
                  <a:lnTo>
                    <a:pt x="65" y="90"/>
                  </a:lnTo>
                  <a:lnTo>
                    <a:pt x="68" y="87"/>
                  </a:lnTo>
                  <a:lnTo>
                    <a:pt x="68" y="95"/>
                  </a:lnTo>
                  <a:lnTo>
                    <a:pt x="67" y="102"/>
                  </a:lnTo>
                  <a:lnTo>
                    <a:pt x="67" y="106"/>
                  </a:lnTo>
                  <a:lnTo>
                    <a:pt x="65" y="110"/>
                  </a:lnTo>
                  <a:lnTo>
                    <a:pt x="64" y="112"/>
                  </a:lnTo>
                  <a:lnTo>
                    <a:pt x="63" y="114"/>
                  </a:lnTo>
                  <a:lnTo>
                    <a:pt x="62" y="115"/>
                  </a:lnTo>
                  <a:lnTo>
                    <a:pt x="60" y="116"/>
                  </a:lnTo>
                  <a:lnTo>
                    <a:pt x="58" y="117"/>
                  </a:lnTo>
                  <a:lnTo>
                    <a:pt x="56" y="118"/>
                  </a:lnTo>
                  <a:lnTo>
                    <a:pt x="54" y="119"/>
                  </a:lnTo>
                  <a:lnTo>
                    <a:pt x="52" y="119"/>
                  </a:lnTo>
                  <a:lnTo>
                    <a:pt x="49" y="119"/>
                  </a:lnTo>
                  <a:lnTo>
                    <a:pt x="46" y="120"/>
                  </a:lnTo>
                  <a:lnTo>
                    <a:pt x="43" y="119"/>
                  </a:lnTo>
                  <a:lnTo>
                    <a:pt x="40" y="119"/>
                  </a:lnTo>
                  <a:lnTo>
                    <a:pt x="38" y="118"/>
                  </a:lnTo>
                  <a:lnTo>
                    <a:pt x="36" y="117"/>
                  </a:lnTo>
                  <a:lnTo>
                    <a:pt x="34" y="116"/>
                  </a:lnTo>
                  <a:lnTo>
                    <a:pt x="33" y="114"/>
                  </a:lnTo>
                  <a:lnTo>
                    <a:pt x="32" y="112"/>
                  </a:lnTo>
                  <a:lnTo>
                    <a:pt x="31" y="109"/>
                  </a:lnTo>
                  <a:lnTo>
                    <a:pt x="4" y="10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4" name="Freeform 36">
              <a:extLst>
                <a:ext uri="{FF2B5EF4-FFF2-40B4-BE49-F238E27FC236}">
                  <a16:creationId xmlns="" xmlns:a16="http://schemas.microsoft.com/office/drawing/2014/main" id="{50F33829-B475-4EC4-83C2-245793602152}"/>
                </a:ext>
              </a:extLst>
            </p:cNvPr>
            <p:cNvSpPr>
              <a:spLocks/>
            </p:cNvSpPr>
            <p:nvPr/>
          </p:nvSpPr>
          <p:spPr bwMode="auto">
            <a:xfrm>
              <a:off x="3122" y="1026"/>
              <a:ext cx="580" cy="1139"/>
            </a:xfrm>
            <a:custGeom>
              <a:avLst/>
              <a:gdLst>
                <a:gd name="T0" fmla="*/ 18 w 580"/>
                <a:gd name="T1" fmla="*/ 7 h 1139"/>
                <a:gd name="T2" fmla="*/ 55 w 580"/>
                <a:gd name="T3" fmla="*/ 23 h 1139"/>
                <a:gd name="T4" fmla="*/ 90 w 580"/>
                <a:gd name="T5" fmla="*/ 41 h 1139"/>
                <a:gd name="T6" fmla="*/ 125 w 580"/>
                <a:gd name="T7" fmla="*/ 60 h 1139"/>
                <a:gd name="T8" fmla="*/ 158 w 580"/>
                <a:gd name="T9" fmla="*/ 80 h 1139"/>
                <a:gd name="T10" fmla="*/ 191 w 580"/>
                <a:gd name="T11" fmla="*/ 102 h 1139"/>
                <a:gd name="T12" fmla="*/ 222 w 580"/>
                <a:gd name="T13" fmla="*/ 125 h 1139"/>
                <a:gd name="T14" fmla="*/ 253 w 580"/>
                <a:gd name="T15" fmla="*/ 150 h 1139"/>
                <a:gd name="T16" fmla="*/ 282 w 580"/>
                <a:gd name="T17" fmla="*/ 175 h 1139"/>
                <a:gd name="T18" fmla="*/ 310 w 580"/>
                <a:gd name="T19" fmla="*/ 202 h 1139"/>
                <a:gd name="T20" fmla="*/ 350 w 580"/>
                <a:gd name="T21" fmla="*/ 244 h 1139"/>
                <a:gd name="T22" fmla="*/ 375 w 580"/>
                <a:gd name="T23" fmla="*/ 274 h 1139"/>
                <a:gd name="T24" fmla="*/ 398 w 580"/>
                <a:gd name="T25" fmla="*/ 304 h 1139"/>
                <a:gd name="T26" fmla="*/ 421 w 580"/>
                <a:gd name="T27" fmla="*/ 335 h 1139"/>
                <a:gd name="T28" fmla="*/ 442 w 580"/>
                <a:gd name="T29" fmla="*/ 368 h 1139"/>
                <a:gd name="T30" fmla="*/ 462 w 580"/>
                <a:gd name="T31" fmla="*/ 401 h 1139"/>
                <a:gd name="T32" fmla="*/ 480 w 580"/>
                <a:gd name="T33" fmla="*/ 435 h 1139"/>
                <a:gd name="T34" fmla="*/ 496 w 580"/>
                <a:gd name="T35" fmla="*/ 470 h 1139"/>
                <a:gd name="T36" fmla="*/ 512 w 580"/>
                <a:gd name="T37" fmla="*/ 506 h 1139"/>
                <a:gd name="T38" fmla="*/ 526 w 580"/>
                <a:gd name="T39" fmla="*/ 542 h 1139"/>
                <a:gd name="T40" fmla="*/ 538 w 580"/>
                <a:gd name="T41" fmla="*/ 579 h 1139"/>
                <a:gd name="T42" fmla="*/ 549 w 580"/>
                <a:gd name="T43" fmla="*/ 616 h 1139"/>
                <a:gd name="T44" fmla="*/ 558 w 580"/>
                <a:gd name="T45" fmla="*/ 655 h 1139"/>
                <a:gd name="T46" fmla="*/ 565 w 580"/>
                <a:gd name="T47" fmla="*/ 693 h 1139"/>
                <a:gd name="T48" fmla="*/ 571 w 580"/>
                <a:gd name="T49" fmla="*/ 732 h 1139"/>
                <a:gd name="T50" fmla="*/ 575 w 580"/>
                <a:gd name="T51" fmla="*/ 771 h 1139"/>
                <a:gd name="T52" fmla="*/ 578 w 580"/>
                <a:gd name="T53" fmla="*/ 811 h 1139"/>
                <a:gd name="T54" fmla="*/ 579 w 580"/>
                <a:gd name="T55" fmla="*/ 851 h 1139"/>
                <a:gd name="T56" fmla="*/ 577 w 580"/>
                <a:gd name="T57" fmla="*/ 892 h 1139"/>
                <a:gd name="T58" fmla="*/ 575 w 580"/>
                <a:gd name="T59" fmla="*/ 932 h 1139"/>
                <a:gd name="T60" fmla="*/ 570 w 580"/>
                <a:gd name="T61" fmla="*/ 973 h 1139"/>
                <a:gd name="T62" fmla="*/ 563 w 580"/>
                <a:gd name="T63" fmla="*/ 1014 h 1139"/>
                <a:gd name="T64" fmla="*/ 555 w 580"/>
                <a:gd name="T65" fmla="*/ 1053 h 1139"/>
                <a:gd name="T66" fmla="*/ 546 w 580"/>
                <a:gd name="T67" fmla="*/ 1091 h 1139"/>
                <a:gd name="T68" fmla="*/ 535 w 580"/>
                <a:gd name="T69" fmla="*/ 1128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0" h="1139">
                  <a:moveTo>
                    <a:pt x="0" y="0"/>
                  </a:moveTo>
                  <a:lnTo>
                    <a:pt x="18" y="7"/>
                  </a:lnTo>
                  <a:lnTo>
                    <a:pt x="37" y="15"/>
                  </a:lnTo>
                  <a:lnTo>
                    <a:pt x="55" y="23"/>
                  </a:lnTo>
                  <a:lnTo>
                    <a:pt x="73" y="32"/>
                  </a:lnTo>
                  <a:lnTo>
                    <a:pt x="90" y="41"/>
                  </a:lnTo>
                  <a:lnTo>
                    <a:pt x="108" y="50"/>
                  </a:lnTo>
                  <a:lnTo>
                    <a:pt x="125" y="60"/>
                  </a:lnTo>
                  <a:lnTo>
                    <a:pt x="142" y="70"/>
                  </a:lnTo>
                  <a:lnTo>
                    <a:pt x="158" y="80"/>
                  </a:lnTo>
                  <a:lnTo>
                    <a:pt x="175" y="91"/>
                  </a:lnTo>
                  <a:lnTo>
                    <a:pt x="191" y="102"/>
                  </a:lnTo>
                  <a:lnTo>
                    <a:pt x="207" y="114"/>
                  </a:lnTo>
                  <a:lnTo>
                    <a:pt x="222" y="125"/>
                  </a:lnTo>
                  <a:lnTo>
                    <a:pt x="238" y="137"/>
                  </a:lnTo>
                  <a:lnTo>
                    <a:pt x="253" y="150"/>
                  </a:lnTo>
                  <a:lnTo>
                    <a:pt x="268" y="162"/>
                  </a:lnTo>
                  <a:lnTo>
                    <a:pt x="282" y="175"/>
                  </a:lnTo>
                  <a:lnTo>
                    <a:pt x="296" y="188"/>
                  </a:lnTo>
                  <a:lnTo>
                    <a:pt x="310" y="202"/>
                  </a:lnTo>
                  <a:lnTo>
                    <a:pt x="323" y="216"/>
                  </a:lnTo>
                  <a:lnTo>
                    <a:pt x="350" y="244"/>
                  </a:lnTo>
                  <a:lnTo>
                    <a:pt x="362" y="259"/>
                  </a:lnTo>
                  <a:lnTo>
                    <a:pt x="375" y="274"/>
                  </a:lnTo>
                  <a:lnTo>
                    <a:pt x="386" y="289"/>
                  </a:lnTo>
                  <a:lnTo>
                    <a:pt x="398" y="304"/>
                  </a:lnTo>
                  <a:lnTo>
                    <a:pt x="410" y="320"/>
                  </a:lnTo>
                  <a:lnTo>
                    <a:pt x="421" y="335"/>
                  </a:lnTo>
                  <a:lnTo>
                    <a:pt x="431" y="352"/>
                  </a:lnTo>
                  <a:lnTo>
                    <a:pt x="442" y="368"/>
                  </a:lnTo>
                  <a:lnTo>
                    <a:pt x="452" y="385"/>
                  </a:lnTo>
                  <a:lnTo>
                    <a:pt x="462" y="401"/>
                  </a:lnTo>
                  <a:lnTo>
                    <a:pt x="471" y="418"/>
                  </a:lnTo>
                  <a:lnTo>
                    <a:pt x="480" y="435"/>
                  </a:lnTo>
                  <a:lnTo>
                    <a:pt x="488" y="453"/>
                  </a:lnTo>
                  <a:lnTo>
                    <a:pt x="496" y="470"/>
                  </a:lnTo>
                  <a:lnTo>
                    <a:pt x="504" y="488"/>
                  </a:lnTo>
                  <a:lnTo>
                    <a:pt x="512" y="506"/>
                  </a:lnTo>
                  <a:lnTo>
                    <a:pt x="519" y="524"/>
                  </a:lnTo>
                  <a:lnTo>
                    <a:pt x="526" y="542"/>
                  </a:lnTo>
                  <a:lnTo>
                    <a:pt x="532" y="560"/>
                  </a:lnTo>
                  <a:lnTo>
                    <a:pt x="538" y="579"/>
                  </a:lnTo>
                  <a:lnTo>
                    <a:pt x="544" y="597"/>
                  </a:lnTo>
                  <a:lnTo>
                    <a:pt x="549" y="616"/>
                  </a:lnTo>
                  <a:lnTo>
                    <a:pt x="554" y="635"/>
                  </a:lnTo>
                  <a:lnTo>
                    <a:pt x="558" y="655"/>
                  </a:lnTo>
                  <a:lnTo>
                    <a:pt x="562" y="674"/>
                  </a:lnTo>
                  <a:lnTo>
                    <a:pt x="565" y="693"/>
                  </a:lnTo>
                  <a:lnTo>
                    <a:pt x="568" y="713"/>
                  </a:lnTo>
                  <a:lnTo>
                    <a:pt x="571" y="732"/>
                  </a:lnTo>
                  <a:lnTo>
                    <a:pt x="573" y="752"/>
                  </a:lnTo>
                  <a:lnTo>
                    <a:pt x="575" y="771"/>
                  </a:lnTo>
                  <a:lnTo>
                    <a:pt x="577" y="791"/>
                  </a:lnTo>
                  <a:lnTo>
                    <a:pt x="578" y="811"/>
                  </a:lnTo>
                  <a:lnTo>
                    <a:pt x="578" y="831"/>
                  </a:lnTo>
                  <a:lnTo>
                    <a:pt x="579" y="851"/>
                  </a:lnTo>
                  <a:lnTo>
                    <a:pt x="578" y="871"/>
                  </a:lnTo>
                  <a:lnTo>
                    <a:pt x="577" y="892"/>
                  </a:lnTo>
                  <a:lnTo>
                    <a:pt x="576" y="912"/>
                  </a:lnTo>
                  <a:lnTo>
                    <a:pt x="575" y="932"/>
                  </a:lnTo>
                  <a:lnTo>
                    <a:pt x="572" y="953"/>
                  </a:lnTo>
                  <a:lnTo>
                    <a:pt x="570" y="973"/>
                  </a:lnTo>
                  <a:lnTo>
                    <a:pt x="567" y="993"/>
                  </a:lnTo>
                  <a:lnTo>
                    <a:pt x="563" y="1014"/>
                  </a:lnTo>
                  <a:lnTo>
                    <a:pt x="560" y="1033"/>
                  </a:lnTo>
                  <a:lnTo>
                    <a:pt x="555" y="1053"/>
                  </a:lnTo>
                  <a:lnTo>
                    <a:pt x="551" y="1072"/>
                  </a:lnTo>
                  <a:lnTo>
                    <a:pt x="546" y="1091"/>
                  </a:lnTo>
                  <a:lnTo>
                    <a:pt x="540" y="1110"/>
                  </a:lnTo>
                  <a:lnTo>
                    <a:pt x="535" y="1128"/>
                  </a:lnTo>
                  <a:lnTo>
                    <a:pt x="532" y="1138"/>
                  </a:lnTo>
                </a:path>
              </a:pathLst>
            </a:custGeom>
            <a:noFill/>
            <a:ln w="25400" cap="rnd" cmpd="sng">
              <a:solidFill>
                <a:srgbClr val="0033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5" name="Freeform 37">
              <a:extLst>
                <a:ext uri="{FF2B5EF4-FFF2-40B4-BE49-F238E27FC236}">
                  <a16:creationId xmlns="" xmlns:a16="http://schemas.microsoft.com/office/drawing/2014/main" id="{139DA514-D4BF-4F76-9145-7B40099E2883}"/>
                </a:ext>
              </a:extLst>
            </p:cNvPr>
            <p:cNvSpPr>
              <a:spLocks/>
            </p:cNvSpPr>
            <p:nvPr/>
          </p:nvSpPr>
          <p:spPr bwMode="auto">
            <a:xfrm>
              <a:off x="1882" y="1033"/>
              <a:ext cx="593" cy="1131"/>
            </a:xfrm>
            <a:custGeom>
              <a:avLst/>
              <a:gdLst>
                <a:gd name="T0" fmla="*/ 36 w 593"/>
                <a:gd name="T1" fmla="*/ 1111 h 1131"/>
                <a:gd name="T2" fmla="*/ 26 w 593"/>
                <a:gd name="T3" fmla="*/ 1072 h 1131"/>
                <a:gd name="T4" fmla="*/ 18 w 593"/>
                <a:gd name="T5" fmla="*/ 1034 h 1131"/>
                <a:gd name="T6" fmla="*/ 10 w 593"/>
                <a:gd name="T7" fmla="*/ 994 h 1131"/>
                <a:gd name="T8" fmla="*/ 5 w 593"/>
                <a:gd name="T9" fmla="*/ 956 h 1131"/>
                <a:gd name="T10" fmla="*/ 2 w 593"/>
                <a:gd name="T11" fmla="*/ 926 h 1131"/>
                <a:gd name="T12" fmla="*/ 1 w 593"/>
                <a:gd name="T13" fmla="*/ 897 h 1131"/>
                <a:gd name="T14" fmla="*/ 0 w 593"/>
                <a:gd name="T15" fmla="*/ 858 h 1131"/>
                <a:gd name="T16" fmla="*/ 0 w 593"/>
                <a:gd name="T17" fmla="*/ 819 h 1131"/>
                <a:gd name="T18" fmla="*/ 3 w 593"/>
                <a:gd name="T19" fmla="*/ 780 h 1131"/>
                <a:gd name="T20" fmla="*/ 7 w 593"/>
                <a:gd name="T21" fmla="*/ 742 h 1131"/>
                <a:gd name="T22" fmla="*/ 12 w 593"/>
                <a:gd name="T23" fmla="*/ 704 h 1131"/>
                <a:gd name="T24" fmla="*/ 20 w 593"/>
                <a:gd name="T25" fmla="*/ 666 h 1131"/>
                <a:gd name="T26" fmla="*/ 28 w 593"/>
                <a:gd name="T27" fmla="*/ 628 h 1131"/>
                <a:gd name="T28" fmla="*/ 45 w 593"/>
                <a:gd name="T29" fmla="*/ 572 h 1131"/>
                <a:gd name="T30" fmla="*/ 51 w 593"/>
                <a:gd name="T31" fmla="*/ 554 h 1131"/>
                <a:gd name="T32" fmla="*/ 64 w 593"/>
                <a:gd name="T33" fmla="*/ 518 h 1131"/>
                <a:gd name="T34" fmla="*/ 79 w 593"/>
                <a:gd name="T35" fmla="*/ 482 h 1131"/>
                <a:gd name="T36" fmla="*/ 95 w 593"/>
                <a:gd name="T37" fmla="*/ 447 h 1131"/>
                <a:gd name="T38" fmla="*/ 113 w 593"/>
                <a:gd name="T39" fmla="*/ 413 h 1131"/>
                <a:gd name="T40" fmla="*/ 133 w 593"/>
                <a:gd name="T41" fmla="*/ 379 h 1131"/>
                <a:gd name="T42" fmla="*/ 154 w 593"/>
                <a:gd name="T43" fmla="*/ 347 h 1131"/>
                <a:gd name="T44" fmla="*/ 176 w 593"/>
                <a:gd name="T45" fmla="*/ 315 h 1131"/>
                <a:gd name="T46" fmla="*/ 200 w 593"/>
                <a:gd name="T47" fmla="*/ 284 h 1131"/>
                <a:gd name="T48" fmla="*/ 225 w 593"/>
                <a:gd name="T49" fmla="*/ 254 h 1131"/>
                <a:gd name="T50" fmla="*/ 252 w 593"/>
                <a:gd name="T51" fmla="*/ 225 h 1131"/>
                <a:gd name="T52" fmla="*/ 280 w 593"/>
                <a:gd name="T53" fmla="*/ 196 h 1131"/>
                <a:gd name="T54" fmla="*/ 309 w 593"/>
                <a:gd name="T55" fmla="*/ 169 h 1131"/>
                <a:gd name="T56" fmla="*/ 340 w 593"/>
                <a:gd name="T57" fmla="*/ 144 h 1131"/>
                <a:gd name="T58" fmla="*/ 372 w 593"/>
                <a:gd name="T59" fmla="*/ 119 h 1131"/>
                <a:gd name="T60" fmla="*/ 405 w 593"/>
                <a:gd name="T61" fmla="*/ 96 h 1131"/>
                <a:gd name="T62" fmla="*/ 440 w 593"/>
                <a:gd name="T63" fmla="*/ 74 h 1131"/>
                <a:gd name="T64" fmla="*/ 476 w 593"/>
                <a:gd name="T65" fmla="*/ 53 h 1131"/>
                <a:gd name="T66" fmla="*/ 511 w 593"/>
                <a:gd name="T67" fmla="*/ 35 h 1131"/>
                <a:gd name="T68" fmla="*/ 547 w 593"/>
                <a:gd name="T69" fmla="*/ 19 h 1131"/>
                <a:gd name="T70" fmla="*/ 583 w 593"/>
                <a:gd name="T71" fmla="*/ 4 h 1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3" h="1131">
                  <a:moveTo>
                    <a:pt x="42" y="1130"/>
                  </a:moveTo>
                  <a:lnTo>
                    <a:pt x="36" y="1111"/>
                  </a:lnTo>
                  <a:lnTo>
                    <a:pt x="31" y="1092"/>
                  </a:lnTo>
                  <a:lnTo>
                    <a:pt x="26" y="1072"/>
                  </a:lnTo>
                  <a:lnTo>
                    <a:pt x="22" y="1053"/>
                  </a:lnTo>
                  <a:lnTo>
                    <a:pt x="18" y="1034"/>
                  </a:lnTo>
                  <a:lnTo>
                    <a:pt x="14" y="1014"/>
                  </a:lnTo>
                  <a:lnTo>
                    <a:pt x="10" y="994"/>
                  </a:lnTo>
                  <a:lnTo>
                    <a:pt x="8" y="975"/>
                  </a:lnTo>
                  <a:lnTo>
                    <a:pt x="5" y="956"/>
                  </a:lnTo>
                  <a:lnTo>
                    <a:pt x="3" y="936"/>
                  </a:lnTo>
                  <a:lnTo>
                    <a:pt x="2" y="926"/>
                  </a:lnTo>
                  <a:lnTo>
                    <a:pt x="2" y="916"/>
                  </a:lnTo>
                  <a:lnTo>
                    <a:pt x="1" y="897"/>
                  </a:lnTo>
                  <a:lnTo>
                    <a:pt x="0" y="878"/>
                  </a:lnTo>
                  <a:lnTo>
                    <a:pt x="0" y="858"/>
                  </a:lnTo>
                  <a:lnTo>
                    <a:pt x="0" y="838"/>
                  </a:lnTo>
                  <a:lnTo>
                    <a:pt x="0" y="819"/>
                  </a:lnTo>
                  <a:lnTo>
                    <a:pt x="2" y="800"/>
                  </a:lnTo>
                  <a:lnTo>
                    <a:pt x="3" y="780"/>
                  </a:lnTo>
                  <a:lnTo>
                    <a:pt x="5" y="761"/>
                  </a:lnTo>
                  <a:lnTo>
                    <a:pt x="7" y="742"/>
                  </a:lnTo>
                  <a:lnTo>
                    <a:pt x="10" y="723"/>
                  </a:lnTo>
                  <a:lnTo>
                    <a:pt x="12" y="704"/>
                  </a:lnTo>
                  <a:lnTo>
                    <a:pt x="16" y="684"/>
                  </a:lnTo>
                  <a:lnTo>
                    <a:pt x="20" y="666"/>
                  </a:lnTo>
                  <a:lnTo>
                    <a:pt x="24" y="647"/>
                  </a:lnTo>
                  <a:lnTo>
                    <a:pt x="28" y="628"/>
                  </a:lnTo>
                  <a:lnTo>
                    <a:pt x="39" y="591"/>
                  </a:lnTo>
                  <a:lnTo>
                    <a:pt x="45" y="572"/>
                  </a:lnTo>
                  <a:lnTo>
                    <a:pt x="47" y="563"/>
                  </a:lnTo>
                  <a:lnTo>
                    <a:pt x="51" y="554"/>
                  </a:lnTo>
                  <a:lnTo>
                    <a:pt x="57" y="536"/>
                  </a:lnTo>
                  <a:lnTo>
                    <a:pt x="64" y="518"/>
                  </a:lnTo>
                  <a:lnTo>
                    <a:pt x="71" y="500"/>
                  </a:lnTo>
                  <a:lnTo>
                    <a:pt x="79" y="482"/>
                  </a:lnTo>
                  <a:lnTo>
                    <a:pt x="87" y="464"/>
                  </a:lnTo>
                  <a:lnTo>
                    <a:pt x="95" y="447"/>
                  </a:lnTo>
                  <a:lnTo>
                    <a:pt x="104" y="430"/>
                  </a:lnTo>
                  <a:lnTo>
                    <a:pt x="113" y="413"/>
                  </a:lnTo>
                  <a:lnTo>
                    <a:pt x="123" y="396"/>
                  </a:lnTo>
                  <a:lnTo>
                    <a:pt x="133" y="379"/>
                  </a:lnTo>
                  <a:lnTo>
                    <a:pt x="143" y="363"/>
                  </a:lnTo>
                  <a:lnTo>
                    <a:pt x="154" y="347"/>
                  </a:lnTo>
                  <a:lnTo>
                    <a:pt x="165" y="330"/>
                  </a:lnTo>
                  <a:lnTo>
                    <a:pt x="176" y="315"/>
                  </a:lnTo>
                  <a:lnTo>
                    <a:pt x="188" y="299"/>
                  </a:lnTo>
                  <a:lnTo>
                    <a:pt x="200" y="284"/>
                  </a:lnTo>
                  <a:lnTo>
                    <a:pt x="212" y="269"/>
                  </a:lnTo>
                  <a:lnTo>
                    <a:pt x="225" y="254"/>
                  </a:lnTo>
                  <a:lnTo>
                    <a:pt x="238" y="239"/>
                  </a:lnTo>
                  <a:lnTo>
                    <a:pt x="252" y="225"/>
                  </a:lnTo>
                  <a:lnTo>
                    <a:pt x="265" y="210"/>
                  </a:lnTo>
                  <a:lnTo>
                    <a:pt x="280" y="196"/>
                  </a:lnTo>
                  <a:lnTo>
                    <a:pt x="294" y="183"/>
                  </a:lnTo>
                  <a:lnTo>
                    <a:pt x="309" y="169"/>
                  </a:lnTo>
                  <a:lnTo>
                    <a:pt x="325" y="157"/>
                  </a:lnTo>
                  <a:lnTo>
                    <a:pt x="340" y="144"/>
                  </a:lnTo>
                  <a:lnTo>
                    <a:pt x="356" y="131"/>
                  </a:lnTo>
                  <a:lnTo>
                    <a:pt x="372" y="119"/>
                  </a:lnTo>
                  <a:lnTo>
                    <a:pt x="389" y="107"/>
                  </a:lnTo>
                  <a:lnTo>
                    <a:pt x="405" y="96"/>
                  </a:lnTo>
                  <a:lnTo>
                    <a:pt x="422" y="85"/>
                  </a:lnTo>
                  <a:lnTo>
                    <a:pt x="440" y="74"/>
                  </a:lnTo>
                  <a:lnTo>
                    <a:pt x="458" y="63"/>
                  </a:lnTo>
                  <a:lnTo>
                    <a:pt x="476" y="53"/>
                  </a:lnTo>
                  <a:lnTo>
                    <a:pt x="493" y="44"/>
                  </a:lnTo>
                  <a:lnTo>
                    <a:pt x="511" y="35"/>
                  </a:lnTo>
                  <a:lnTo>
                    <a:pt x="529" y="27"/>
                  </a:lnTo>
                  <a:lnTo>
                    <a:pt x="547" y="19"/>
                  </a:lnTo>
                  <a:lnTo>
                    <a:pt x="565" y="11"/>
                  </a:lnTo>
                  <a:lnTo>
                    <a:pt x="583" y="4"/>
                  </a:lnTo>
                  <a:lnTo>
                    <a:pt x="592" y="0"/>
                  </a:lnTo>
                </a:path>
              </a:pathLst>
            </a:custGeom>
            <a:noFill/>
            <a:ln w="25400" cap="rnd" cmpd="sng">
              <a:solidFill>
                <a:srgbClr val="0033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sp>
          <p:nvSpPr>
            <p:cNvPr id="46" name="Freeform 38">
              <a:extLst>
                <a:ext uri="{FF2B5EF4-FFF2-40B4-BE49-F238E27FC236}">
                  <a16:creationId xmlns="" xmlns:a16="http://schemas.microsoft.com/office/drawing/2014/main" id="{1F311E57-1596-4482-AA35-F103006F433D}"/>
                </a:ext>
              </a:extLst>
            </p:cNvPr>
            <p:cNvSpPr>
              <a:spLocks/>
            </p:cNvSpPr>
            <p:nvPr/>
          </p:nvSpPr>
          <p:spPr bwMode="auto">
            <a:xfrm>
              <a:off x="2165" y="2495"/>
              <a:ext cx="1256" cy="263"/>
            </a:xfrm>
            <a:custGeom>
              <a:avLst/>
              <a:gdLst>
                <a:gd name="T0" fmla="*/ 1241 w 1256"/>
                <a:gd name="T1" fmla="*/ 14 h 263"/>
                <a:gd name="T2" fmla="*/ 1211 w 1256"/>
                <a:gd name="T3" fmla="*/ 40 h 263"/>
                <a:gd name="T4" fmla="*/ 1181 w 1256"/>
                <a:gd name="T5" fmla="*/ 66 h 263"/>
                <a:gd name="T6" fmla="*/ 1149 w 1256"/>
                <a:gd name="T7" fmla="*/ 90 h 263"/>
                <a:gd name="T8" fmla="*/ 1117 w 1256"/>
                <a:gd name="T9" fmla="*/ 112 h 263"/>
                <a:gd name="T10" fmla="*/ 1083 w 1256"/>
                <a:gd name="T11" fmla="*/ 133 h 263"/>
                <a:gd name="T12" fmla="*/ 1033 w 1256"/>
                <a:gd name="T13" fmla="*/ 161 h 263"/>
                <a:gd name="T14" fmla="*/ 997 w 1256"/>
                <a:gd name="T15" fmla="*/ 178 h 263"/>
                <a:gd name="T16" fmla="*/ 962 w 1256"/>
                <a:gd name="T17" fmla="*/ 194 h 263"/>
                <a:gd name="T18" fmla="*/ 926 w 1256"/>
                <a:gd name="T19" fmla="*/ 208 h 263"/>
                <a:gd name="T20" fmla="*/ 889 w 1256"/>
                <a:gd name="T21" fmla="*/ 220 h 263"/>
                <a:gd name="T22" fmla="*/ 852 w 1256"/>
                <a:gd name="T23" fmla="*/ 231 h 263"/>
                <a:gd name="T24" fmla="*/ 815 w 1256"/>
                <a:gd name="T25" fmla="*/ 240 h 263"/>
                <a:gd name="T26" fmla="*/ 777 w 1256"/>
                <a:gd name="T27" fmla="*/ 248 h 263"/>
                <a:gd name="T28" fmla="*/ 739 w 1256"/>
                <a:gd name="T29" fmla="*/ 254 h 263"/>
                <a:gd name="T30" fmla="*/ 701 w 1256"/>
                <a:gd name="T31" fmla="*/ 258 h 263"/>
                <a:gd name="T32" fmla="*/ 662 w 1256"/>
                <a:gd name="T33" fmla="*/ 261 h 263"/>
                <a:gd name="T34" fmla="*/ 624 w 1256"/>
                <a:gd name="T35" fmla="*/ 262 h 263"/>
                <a:gd name="T36" fmla="*/ 585 w 1256"/>
                <a:gd name="T37" fmla="*/ 262 h 263"/>
                <a:gd name="T38" fmla="*/ 546 w 1256"/>
                <a:gd name="T39" fmla="*/ 260 h 263"/>
                <a:gd name="T40" fmla="*/ 507 w 1256"/>
                <a:gd name="T41" fmla="*/ 256 h 263"/>
                <a:gd name="T42" fmla="*/ 469 w 1256"/>
                <a:gd name="T43" fmla="*/ 251 h 263"/>
                <a:gd name="T44" fmla="*/ 430 w 1256"/>
                <a:gd name="T45" fmla="*/ 244 h 263"/>
                <a:gd name="T46" fmla="*/ 392 w 1256"/>
                <a:gd name="T47" fmla="*/ 235 h 263"/>
                <a:gd name="T48" fmla="*/ 354 w 1256"/>
                <a:gd name="T49" fmla="*/ 224 h 263"/>
                <a:gd name="T50" fmla="*/ 316 w 1256"/>
                <a:gd name="T51" fmla="*/ 212 h 263"/>
                <a:gd name="T52" fmla="*/ 279 w 1256"/>
                <a:gd name="T53" fmla="*/ 198 h 263"/>
                <a:gd name="T54" fmla="*/ 242 w 1256"/>
                <a:gd name="T55" fmla="*/ 182 h 263"/>
                <a:gd name="T56" fmla="*/ 206 w 1256"/>
                <a:gd name="T57" fmla="*/ 165 h 263"/>
                <a:gd name="T58" fmla="*/ 170 w 1256"/>
                <a:gd name="T59" fmla="*/ 146 h 263"/>
                <a:gd name="T60" fmla="*/ 135 w 1256"/>
                <a:gd name="T61" fmla="*/ 125 h 263"/>
                <a:gd name="T62" fmla="*/ 100 w 1256"/>
                <a:gd name="T63" fmla="*/ 102 h 263"/>
                <a:gd name="T64" fmla="*/ 68 w 1256"/>
                <a:gd name="T65" fmla="*/ 79 h 263"/>
                <a:gd name="T66" fmla="*/ 37 w 1256"/>
                <a:gd name="T67" fmla="*/ 55 h 263"/>
                <a:gd name="T68" fmla="*/ 7 w 1256"/>
                <a:gd name="T69" fmla="*/ 30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6" h="263">
                  <a:moveTo>
                    <a:pt x="1255" y="0"/>
                  </a:moveTo>
                  <a:lnTo>
                    <a:pt x="1241" y="14"/>
                  </a:lnTo>
                  <a:lnTo>
                    <a:pt x="1226" y="27"/>
                  </a:lnTo>
                  <a:lnTo>
                    <a:pt x="1211" y="40"/>
                  </a:lnTo>
                  <a:lnTo>
                    <a:pt x="1196" y="53"/>
                  </a:lnTo>
                  <a:lnTo>
                    <a:pt x="1181" y="66"/>
                  </a:lnTo>
                  <a:lnTo>
                    <a:pt x="1165" y="78"/>
                  </a:lnTo>
                  <a:lnTo>
                    <a:pt x="1149" y="90"/>
                  </a:lnTo>
                  <a:lnTo>
                    <a:pt x="1133" y="101"/>
                  </a:lnTo>
                  <a:lnTo>
                    <a:pt x="1117" y="112"/>
                  </a:lnTo>
                  <a:lnTo>
                    <a:pt x="1100" y="123"/>
                  </a:lnTo>
                  <a:lnTo>
                    <a:pt x="1083" y="133"/>
                  </a:lnTo>
                  <a:lnTo>
                    <a:pt x="1067" y="142"/>
                  </a:lnTo>
                  <a:lnTo>
                    <a:pt x="1033" y="161"/>
                  </a:lnTo>
                  <a:lnTo>
                    <a:pt x="1015" y="170"/>
                  </a:lnTo>
                  <a:lnTo>
                    <a:pt x="997" y="178"/>
                  </a:lnTo>
                  <a:lnTo>
                    <a:pt x="980" y="186"/>
                  </a:lnTo>
                  <a:lnTo>
                    <a:pt x="962" y="194"/>
                  </a:lnTo>
                  <a:lnTo>
                    <a:pt x="944" y="201"/>
                  </a:lnTo>
                  <a:lnTo>
                    <a:pt x="926" y="208"/>
                  </a:lnTo>
                  <a:lnTo>
                    <a:pt x="908" y="214"/>
                  </a:lnTo>
                  <a:lnTo>
                    <a:pt x="889" y="220"/>
                  </a:lnTo>
                  <a:lnTo>
                    <a:pt x="871" y="226"/>
                  </a:lnTo>
                  <a:lnTo>
                    <a:pt x="852" y="231"/>
                  </a:lnTo>
                  <a:lnTo>
                    <a:pt x="833" y="236"/>
                  </a:lnTo>
                  <a:lnTo>
                    <a:pt x="815" y="240"/>
                  </a:lnTo>
                  <a:lnTo>
                    <a:pt x="796" y="244"/>
                  </a:lnTo>
                  <a:lnTo>
                    <a:pt x="777" y="248"/>
                  </a:lnTo>
                  <a:lnTo>
                    <a:pt x="758" y="251"/>
                  </a:lnTo>
                  <a:lnTo>
                    <a:pt x="739" y="254"/>
                  </a:lnTo>
                  <a:lnTo>
                    <a:pt x="720" y="256"/>
                  </a:lnTo>
                  <a:lnTo>
                    <a:pt x="701" y="258"/>
                  </a:lnTo>
                  <a:lnTo>
                    <a:pt x="681" y="260"/>
                  </a:lnTo>
                  <a:lnTo>
                    <a:pt x="662" y="261"/>
                  </a:lnTo>
                  <a:lnTo>
                    <a:pt x="643" y="262"/>
                  </a:lnTo>
                  <a:lnTo>
                    <a:pt x="624" y="262"/>
                  </a:lnTo>
                  <a:lnTo>
                    <a:pt x="604" y="262"/>
                  </a:lnTo>
                  <a:lnTo>
                    <a:pt x="585" y="262"/>
                  </a:lnTo>
                  <a:lnTo>
                    <a:pt x="566" y="261"/>
                  </a:lnTo>
                  <a:lnTo>
                    <a:pt x="546" y="260"/>
                  </a:lnTo>
                  <a:lnTo>
                    <a:pt x="527" y="258"/>
                  </a:lnTo>
                  <a:lnTo>
                    <a:pt x="507" y="256"/>
                  </a:lnTo>
                  <a:lnTo>
                    <a:pt x="488" y="254"/>
                  </a:lnTo>
                  <a:lnTo>
                    <a:pt x="469" y="251"/>
                  </a:lnTo>
                  <a:lnTo>
                    <a:pt x="450" y="248"/>
                  </a:lnTo>
                  <a:lnTo>
                    <a:pt x="430" y="244"/>
                  </a:lnTo>
                  <a:lnTo>
                    <a:pt x="411" y="240"/>
                  </a:lnTo>
                  <a:lnTo>
                    <a:pt x="392" y="235"/>
                  </a:lnTo>
                  <a:lnTo>
                    <a:pt x="373" y="230"/>
                  </a:lnTo>
                  <a:lnTo>
                    <a:pt x="354" y="224"/>
                  </a:lnTo>
                  <a:lnTo>
                    <a:pt x="335" y="218"/>
                  </a:lnTo>
                  <a:lnTo>
                    <a:pt x="316" y="212"/>
                  </a:lnTo>
                  <a:lnTo>
                    <a:pt x="298" y="205"/>
                  </a:lnTo>
                  <a:lnTo>
                    <a:pt x="279" y="198"/>
                  </a:lnTo>
                  <a:lnTo>
                    <a:pt x="261" y="190"/>
                  </a:lnTo>
                  <a:lnTo>
                    <a:pt x="242" y="182"/>
                  </a:lnTo>
                  <a:lnTo>
                    <a:pt x="224" y="174"/>
                  </a:lnTo>
                  <a:lnTo>
                    <a:pt x="206" y="165"/>
                  </a:lnTo>
                  <a:lnTo>
                    <a:pt x="188" y="156"/>
                  </a:lnTo>
                  <a:lnTo>
                    <a:pt x="170" y="146"/>
                  </a:lnTo>
                  <a:lnTo>
                    <a:pt x="152" y="136"/>
                  </a:lnTo>
                  <a:lnTo>
                    <a:pt x="135" y="125"/>
                  </a:lnTo>
                  <a:lnTo>
                    <a:pt x="117" y="114"/>
                  </a:lnTo>
                  <a:lnTo>
                    <a:pt x="100" y="102"/>
                  </a:lnTo>
                  <a:lnTo>
                    <a:pt x="84" y="91"/>
                  </a:lnTo>
                  <a:lnTo>
                    <a:pt x="68" y="79"/>
                  </a:lnTo>
                  <a:lnTo>
                    <a:pt x="52" y="67"/>
                  </a:lnTo>
                  <a:lnTo>
                    <a:pt x="37" y="55"/>
                  </a:lnTo>
                  <a:lnTo>
                    <a:pt x="22" y="43"/>
                  </a:lnTo>
                  <a:lnTo>
                    <a:pt x="7" y="30"/>
                  </a:lnTo>
                  <a:lnTo>
                    <a:pt x="0" y="23"/>
                  </a:lnTo>
                </a:path>
              </a:pathLst>
            </a:custGeom>
            <a:noFill/>
            <a:ln w="25400" cap="rnd" cmpd="sng">
              <a:solidFill>
                <a:srgbClr val="0033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p>
          </p:txBody>
        </p:sp>
      </p:grpSp>
      <p:pic>
        <p:nvPicPr>
          <p:cNvPr id="49" name="Picture 41" descr="Slide 22 iStock_000003625518XSmall">
            <a:extLst>
              <a:ext uri="{FF2B5EF4-FFF2-40B4-BE49-F238E27FC236}">
                <a16:creationId xmlns="" xmlns:a16="http://schemas.microsoft.com/office/drawing/2014/main" id="{7CA41F3A-0C24-48E3-9E0A-2271F060F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81022" y="2501749"/>
            <a:ext cx="3003825" cy="2995561"/>
          </a:xfrm>
          <a:prstGeom prst="rect">
            <a:avLst/>
          </a:prstGeom>
          <a:noFill/>
          <a:effectLst>
            <a:outerShdw dist="143684"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8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Training</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2538717" y="2007805"/>
            <a:ext cx="5237877" cy="3683358"/>
          </a:xfrm>
        </p:spPr>
        <p:txBody>
          <a:bodyPr anchor="ctr">
            <a:normAutofit fontScale="92500" lnSpcReduction="10000"/>
          </a:bodyPr>
          <a:lstStyle/>
          <a:p>
            <a:pPr marL="0" indent="0">
              <a:spcBef>
                <a:spcPts val="375"/>
              </a:spcBef>
              <a:spcAft>
                <a:spcPts val="600"/>
              </a:spcAft>
              <a:buNone/>
            </a:pPr>
            <a:r>
              <a:rPr lang="en-US" sz="1900" b="1" dirty="0">
                <a:solidFill>
                  <a:schemeClr val="tx1"/>
                </a:solidFill>
                <a:latin typeface="Arial" panose="020B0604020202020204" pitchFamily="34" charset="0"/>
                <a:cs typeface="Arial" panose="020B0604020202020204" pitchFamily="34" charset="0"/>
              </a:rPr>
              <a:t>Goals of safety training</a:t>
            </a:r>
          </a:p>
          <a:p>
            <a:pPr marL="0" indent="0">
              <a:spcBef>
                <a:spcPts val="375"/>
              </a:spcBef>
              <a:spcAft>
                <a:spcPts val="600"/>
              </a:spcAft>
              <a:buNone/>
            </a:pPr>
            <a:endParaRPr lang="en-US" sz="1900" b="1" dirty="0">
              <a:solidFill>
                <a:schemeClr val="tx1"/>
              </a:solidFill>
              <a:latin typeface="Arial" panose="020B0604020202020204" pitchFamily="34" charset="0"/>
              <a:cs typeface="Arial" panose="020B0604020202020204" pitchFamily="34" charset="0"/>
            </a:endParaRPr>
          </a:p>
          <a:p>
            <a:pPr marL="0" indent="0">
              <a:spcBef>
                <a:spcPts val="375"/>
              </a:spcBef>
              <a:spcAft>
                <a:spcPts val="600"/>
              </a:spcAft>
              <a:buNone/>
            </a:pPr>
            <a:r>
              <a:rPr lang="en-US" sz="1900" b="1" dirty="0">
                <a:solidFill>
                  <a:schemeClr val="tx1"/>
                </a:solidFill>
                <a:latin typeface="Arial" panose="020B0604020202020204" pitchFamily="34" charset="0"/>
                <a:cs typeface="Arial" panose="020B0604020202020204" pitchFamily="34" charset="0"/>
              </a:rPr>
              <a:t>Types of safety training</a:t>
            </a:r>
          </a:p>
          <a:p>
            <a:pPr lvl="1">
              <a:spcAft>
                <a:spcPts val="600"/>
              </a:spcAft>
            </a:pPr>
            <a:r>
              <a:rPr lang="en-US" sz="1900" dirty="0">
                <a:solidFill>
                  <a:schemeClr val="tx1"/>
                </a:solidFill>
                <a:latin typeface="Arial" panose="020B0604020202020204" pitchFamily="34" charset="0"/>
                <a:cs typeface="Arial" panose="020B0604020202020204" pitchFamily="34" charset="0"/>
              </a:rPr>
              <a:t>Regulatory training</a:t>
            </a:r>
          </a:p>
          <a:p>
            <a:pPr lvl="1">
              <a:spcAft>
                <a:spcPts val="600"/>
              </a:spcAft>
            </a:pPr>
            <a:r>
              <a:rPr lang="en-US" sz="1900" dirty="0">
                <a:solidFill>
                  <a:schemeClr val="tx1"/>
                </a:solidFill>
                <a:latin typeface="Arial" panose="020B0604020202020204" pitchFamily="34" charset="0"/>
                <a:cs typeface="Arial" panose="020B0604020202020204" pitchFamily="34" charset="0"/>
              </a:rPr>
              <a:t>Technical training</a:t>
            </a:r>
          </a:p>
          <a:p>
            <a:pPr lvl="1">
              <a:spcAft>
                <a:spcPts val="600"/>
              </a:spcAft>
            </a:pPr>
            <a:r>
              <a:rPr lang="en-US" sz="1900" dirty="0">
                <a:solidFill>
                  <a:schemeClr val="tx1"/>
                </a:solidFill>
                <a:latin typeface="Arial" panose="020B0604020202020204" pitchFamily="34" charset="0"/>
                <a:cs typeface="Arial" panose="020B0604020202020204" pitchFamily="34" charset="0"/>
              </a:rPr>
              <a:t>Safety management training</a:t>
            </a:r>
          </a:p>
          <a:p>
            <a:pPr marL="342900" lvl="1" indent="0">
              <a:spcAft>
                <a:spcPts val="600"/>
              </a:spcAft>
              <a:buNone/>
            </a:pPr>
            <a:endParaRPr lang="en-US" sz="1900" dirty="0">
              <a:solidFill>
                <a:schemeClr val="tx1"/>
              </a:solidFill>
              <a:latin typeface="Arial" panose="020B0604020202020204" pitchFamily="34" charset="0"/>
              <a:cs typeface="Arial" panose="020B0604020202020204" pitchFamily="34" charset="0"/>
            </a:endParaRPr>
          </a:p>
          <a:p>
            <a:pPr marL="0" indent="0">
              <a:spcBef>
                <a:spcPts val="375"/>
              </a:spcBef>
              <a:spcAft>
                <a:spcPts val="600"/>
              </a:spcAft>
              <a:buNone/>
            </a:pPr>
            <a:r>
              <a:rPr lang="en-US" sz="1900" b="1" dirty="0">
                <a:solidFill>
                  <a:schemeClr val="tx1"/>
                </a:solidFill>
                <a:latin typeface="Arial" panose="020B0604020202020204" pitchFamily="34" charset="0"/>
                <a:cs typeface="Arial" panose="020B0604020202020204" pitchFamily="34" charset="0"/>
              </a:rPr>
              <a:t>Safety training recipients</a:t>
            </a:r>
          </a:p>
          <a:p>
            <a:pPr lvl="1">
              <a:spcAft>
                <a:spcPts val="600"/>
              </a:spcAft>
            </a:pPr>
            <a:r>
              <a:rPr lang="en-US" sz="1900" dirty="0">
                <a:solidFill>
                  <a:schemeClr val="tx1"/>
                </a:solidFill>
                <a:latin typeface="Arial" panose="020B0604020202020204" pitchFamily="34" charset="0"/>
                <a:cs typeface="Arial" panose="020B0604020202020204" pitchFamily="34" charset="0"/>
              </a:rPr>
              <a:t>Employee training</a:t>
            </a:r>
          </a:p>
          <a:p>
            <a:pPr lvl="1">
              <a:spcAft>
                <a:spcPts val="600"/>
              </a:spcAft>
            </a:pPr>
            <a:r>
              <a:rPr lang="en-US" sz="1900" dirty="0">
                <a:solidFill>
                  <a:schemeClr val="tx1"/>
                </a:solidFill>
                <a:latin typeface="Arial" panose="020B0604020202020204" pitchFamily="34" charset="0"/>
                <a:cs typeface="Arial" panose="020B0604020202020204" pitchFamily="34" charset="0"/>
              </a:rPr>
              <a:t>Non-employee training</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158946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Training</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1714190"/>
            <a:ext cx="7293023" cy="3683358"/>
          </a:xfrm>
        </p:spPr>
        <p:txBody>
          <a:bodyPr anchor="ctr">
            <a:normAutofit/>
          </a:bodyPr>
          <a:lstStyle/>
          <a:p>
            <a:pPr marL="0" indent="0">
              <a:lnSpc>
                <a:spcPct val="80000"/>
              </a:lnSpc>
              <a:spcBef>
                <a:spcPts val="375"/>
              </a:spcBef>
              <a:spcAft>
                <a:spcPts val="900"/>
              </a:spcAft>
              <a:buNone/>
            </a:pPr>
            <a:r>
              <a:rPr lang="en-US" altLang="en-US" sz="1600" b="1" dirty="0">
                <a:solidFill>
                  <a:srgbClr val="000000"/>
                </a:solidFill>
                <a:latin typeface="Arial" panose="020B0604020202020204" pitchFamily="34" charset="0"/>
                <a:cs typeface="Arial" panose="020B0604020202020204" pitchFamily="34" charset="0"/>
              </a:rPr>
              <a:t>Training development, delivery, and effectiveness</a:t>
            </a:r>
          </a:p>
          <a:p>
            <a:pPr lvl="1">
              <a:lnSpc>
                <a:spcPct val="80000"/>
              </a:lnSpc>
              <a:spcAft>
                <a:spcPts val="600"/>
              </a:spcAft>
            </a:pPr>
            <a:r>
              <a:rPr lang="en-US" altLang="en-US" sz="1600" dirty="0">
                <a:solidFill>
                  <a:srgbClr val="000000"/>
                </a:solidFill>
                <a:latin typeface="Arial" panose="020B0604020202020204" pitchFamily="34" charset="0"/>
                <a:cs typeface="Arial" panose="020B0604020202020204" pitchFamily="34" charset="0"/>
              </a:rPr>
              <a:t>Analysis</a:t>
            </a:r>
          </a:p>
          <a:p>
            <a:pPr lvl="1">
              <a:lnSpc>
                <a:spcPct val="80000"/>
              </a:lnSpc>
              <a:spcAft>
                <a:spcPts val="600"/>
              </a:spcAft>
            </a:pPr>
            <a:r>
              <a:rPr lang="en-US" altLang="en-US" sz="1600" dirty="0">
                <a:solidFill>
                  <a:srgbClr val="000000"/>
                </a:solidFill>
                <a:latin typeface="Arial" panose="020B0604020202020204" pitchFamily="34" charset="0"/>
                <a:cs typeface="Arial" panose="020B0604020202020204" pitchFamily="34" charset="0"/>
              </a:rPr>
              <a:t>Development</a:t>
            </a:r>
          </a:p>
          <a:p>
            <a:pPr lvl="1">
              <a:lnSpc>
                <a:spcPct val="80000"/>
              </a:lnSpc>
              <a:spcAft>
                <a:spcPts val="600"/>
              </a:spcAft>
            </a:pPr>
            <a:r>
              <a:rPr lang="en-US" altLang="en-US" sz="1600" dirty="0">
                <a:solidFill>
                  <a:srgbClr val="000000"/>
                </a:solidFill>
                <a:latin typeface="Arial" panose="020B0604020202020204" pitchFamily="34" charset="0"/>
                <a:cs typeface="Arial" panose="020B0604020202020204" pitchFamily="34" charset="0"/>
              </a:rPr>
              <a:t>Implementation</a:t>
            </a:r>
          </a:p>
          <a:p>
            <a:pPr lvl="1">
              <a:lnSpc>
                <a:spcPct val="80000"/>
              </a:lnSpc>
              <a:spcAft>
                <a:spcPts val="600"/>
              </a:spcAft>
            </a:pPr>
            <a:r>
              <a:rPr lang="en-US" altLang="en-US" sz="1600" dirty="0">
                <a:solidFill>
                  <a:srgbClr val="000000"/>
                </a:solidFill>
                <a:latin typeface="Arial" panose="020B0604020202020204" pitchFamily="34" charset="0"/>
                <a:cs typeface="Arial" panose="020B0604020202020204" pitchFamily="34" charset="0"/>
              </a:rPr>
              <a:t>Training effectiveness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1433607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Review &amp; Improvement Process</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Picture 4">
            <a:extLst>
              <a:ext uri="{FF2B5EF4-FFF2-40B4-BE49-F238E27FC236}">
                <a16:creationId xmlns="" xmlns:a16="http://schemas.microsoft.com/office/drawing/2014/main" id="{7C43D877-221B-4707-9857-AEEF512C1A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2165" y="1778007"/>
            <a:ext cx="4488446" cy="395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Slide 17 iStock_000017214469XSmall">
            <a:extLst>
              <a:ext uri="{FF2B5EF4-FFF2-40B4-BE49-F238E27FC236}">
                <a16:creationId xmlns="" xmlns:a16="http://schemas.microsoft.com/office/drawing/2014/main" id="{85DB95DC-186E-4106-A9FA-0703FCFF43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040" y="2880025"/>
            <a:ext cx="1752600" cy="1602515"/>
          </a:xfrm>
          <a:prstGeom prst="rect">
            <a:avLst/>
          </a:prstGeom>
          <a:noFill/>
          <a:ln>
            <a:noFill/>
          </a:ln>
          <a:effectLst>
            <a:outerShdw dist="197566"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26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Review &amp; Improvement Process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Phase 1: Information gathering and problem identification</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Accident/incident awareness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Data analysis and trending</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Audits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Employee feedback</a:t>
            </a:r>
          </a:p>
          <a:p>
            <a:pPr lvl="1">
              <a:spcAft>
                <a:spcPts val="900"/>
              </a:spcAft>
            </a:pPr>
            <a:r>
              <a:rPr lang="en-US" altLang="en-US" sz="1600" dirty="0">
                <a:solidFill>
                  <a:srgbClr val="000000"/>
                </a:solidFill>
                <a:latin typeface="Arial" panose="020B0604020202020204" pitchFamily="34" charset="0"/>
                <a:cs typeface="Arial" panose="020B0604020202020204" pitchFamily="34" charset="0"/>
              </a:rPr>
              <a:t>Product, quality, service feedback</a:t>
            </a:r>
          </a:p>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Phase 2: Root cause of problems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Accident/incident analysis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Job safety analysis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Picture 10">
            <a:extLst>
              <a:ext uri="{FF2B5EF4-FFF2-40B4-BE49-F238E27FC236}">
                <a16:creationId xmlns="" xmlns:a16="http://schemas.microsoft.com/office/drawing/2014/main" id="{19E59242-D46C-411D-87C7-A7D56C7474A5}"/>
              </a:ext>
            </a:extLst>
          </p:cNvPr>
          <p:cNvPicPr>
            <a:picLocks noChangeAspect="1"/>
          </p:cNvPicPr>
          <p:nvPr/>
        </p:nvPicPr>
        <p:blipFill>
          <a:blip r:embed="rId3"/>
          <a:stretch>
            <a:fillRect/>
          </a:stretch>
        </p:blipFill>
        <p:spPr>
          <a:xfrm>
            <a:off x="5638800" y="3086100"/>
            <a:ext cx="1944328" cy="1870323"/>
          </a:xfrm>
          <a:prstGeom prst="rect">
            <a:avLst/>
          </a:prstGeom>
        </p:spPr>
      </p:pic>
    </p:spTree>
    <p:extLst>
      <p:ext uri="{BB962C8B-B14F-4D97-AF65-F5344CB8AC3E}">
        <p14:creationId xmlns:p14="http://schemas.microsoft.com/office/powerpoint/2010/main" val="1822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Review &amp; Improvement Process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lnSpcReduction="10000"/>
          </a:bodyPr>
          <a:lstStyle/>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Phase 3: Solutions and implementation</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Developing the solution</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Choosing the best solution</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Communicating solutions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Developing implementation strategies</a:t>
            </a:r>
          </a:p>
          <a:p>
            <a:pPr lvl="1">
              <a:spcAft>
                <a:spcPts val="900"/>
              </a:spcAft>
            </a:pPr>
            <a:r>
              <a:rPr lang="en-US" altLang="en-US" sz="1600" dirty="0">
                <a:solidFill>
                  <a:srgbClr val="000000"/>
                </a:solidFill>
                <a:latin typeface="Arial" panose="020B0604020202020204" pitchFamily="34" charset="0"/>
                <a:cs typeface="Arial" panose="020B0604020202020204" pitchFamily="34" charset="0"/>
              </a:rPr>
              <a:t>Determining performance measurements</a:t>
            </a:r>
          </a:p>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Phase 4: Monitoring the impact</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Monitoring performance results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Communicating results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Beginning the cycle again</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Picture 10">
            <a:extLst>
              <a:ext uri="{FF2B5EF4-FFF2-40B4-BE49-F238E27FC236}">
                <a16:creationId xmlns="" xmlns:a16="http://schemas.microsoft.com/office/drawing/2014/main" id="{D221FD11-663A-480E-8906-3341F9E6A7E3}"/>
              </a:ext>
            </a:extLst>
          </p:cNvPr>
          <p:cNvPicPr>
            <a:picLocks noChangeAspect="1"/>
          </p:cNvPicPr>
          <p:nvPr/>
        </p:nvPicPr>
        <p:blipFill>
          <a:blip r:embed="rId3"/>
          <a:stretch>
            <a:fillRect/>
          </a:stretch>
        </p:blipFill>
        <p:spPr>
          <a:xfrm>
            <a:off x="5638800" y="3086100"/>
            <a:ext cx="1944328" cy="1870323"/>
          </a:xfrm>
          <a:prstGeom prst="rect">
            <a:avLst/>
          </a:prstGeom>
        </p:spPr>
      </p:pic>
    </p:spTree>
    <p:extLst>
      <p:ext uri="{BB962C8B-B14F-4D97-AF65-F5344CB8AC3E}">
        <p14:creationId xmlns:p14="http://schemas.microsoft.com/office/powerpoint/2010/main" val="2195455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Post Injury Management</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Content Placeholder 2">
            <a:extLst>
              <a:ext uri="{FF2B5EF4-FFF2-40B4-BE49-F238E27FC236}">
                <a16:creationId xmlns="" xmlns:a16="http://schemas.microsoft.com/office/drawing/2014/main" id="{F9CA9DFE-5BEE-4669-9E81-108F0B7BCE96}"/>
              </a:ext>
            </a:extLst>
          </p:cNvPr>
          <p:cNvPicPr>
            <a:picLocks noGrp="1" noChangeAspect="1"/>
          </p:cNvPicPr>
          <p:nvPr>
            <p:ph idx="1"/>
          </p:nvPr>
        </p:nvPicPr>
        <p:blipFill>
          <a:blip r:embed="rId3"/>
          <a:stretch>
            <a:fillRect/>
          </a:stretch>
        </p:blipFill>
        <p:spPr>
          <a:xfrm>
            <a:off x="1265019" y="2712133"/>
            <a:ext cx="3095625" cy="2343150"/>
          </a:xfrm>
          <a:prstGeom prst="rect">
            <a:avLst/>
          </a:prstGeom>
        </p:spPr>
      </p:pic>
      <p:pic>
        <p:nvPicPr>
          <p:cNvPr id="13" name="Picture 8" descr="Slide 24iStock_000016113652XSmall">
            <a:extLst>
              <a:ext uri="{FF2B5EF4-FFF2-40B4-BE49-F238E27FC236}">
                <a16:creationId xmlns="" xmlns:a16="http://schemas.microsoft.com/office/drawing/2014/main" id="{F7B4951F-5AD5-49B8-B489-9C7F6AA3F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667" y="2165875"/>
            <a:ext cx="2046666" cy="2981808"/>
          </a:xfrm>
          <a:prstGeom prst="rect">
            <a:avLst/>
          </a:prstGeom>
          <a:noFill/>
          <a:ln>
            <a:noFill/>
          </a:ln>
          <a:effectLst>
            <a:outerShdw dist="197566"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00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AD8A0FF-2F9D-4B6F-B55C-B0EA065AA98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Nonfatal Occupational Injury &amp; Illness Rates by Case Type and Ownership 2018</a:t>
            </a:r>
          </a:p>
        </p:txBody>
      </p:sp>
      <p:pic>
        <p:nvPicPr>
          <p:cNvPr id="9" name="Content Placeholder 13" descr="Chart, bar chart&#10;&#10;Description automatically generated">
            <a:extLst>
              <a:ext uri="{FF2B5EF4-FFF2-40B4-BE49-F238E27FC236}">
                <a16:creationId xmlns="" xmlns:a16="http://schemas.microsoft.com/office/drawing/2014/main" id="{833CB3D3-D8C2-4E1E-97A2-8206ED538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168" y="1734444"/>
            <a:ext cx="6400800" cy="3540868"/>
          </a:xfrm>
          <a:prstGeom prst="rect">
            <a:avLst/>
          </a:prstGeom>
        </p:spPr>
      </p:pic>
      <p:sp>
        <p:nvSpPr>
          <p:cNvPr id="11" name="TextBox 10">
            <a:extLst>
              <a:ext uri="{FF2B5EF4-FFF2-40B4-BE49-F238E27FC236}">
                <a16:creationId xmlns="" xmlns:a16="http://schemas.microsoft.com/office/drawing/2014/main" id="{06F9E295-0513-40BB-8120-FF2B69F7626A}"/>
              </a:ext>
            </a:extLst>
          </p:cNvPr>
          <p:cNvSpPr txBox="1"/>
          <p:nvPr/>
        </p:nvSpPr>
        <p:spPr>
          <a:xfrm>
            <a:off x="1295400" y="5203993"/>
            <a:ext cx="4382931" cy="861774"/>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TRC:	Total Recordable Cases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DART:	Days Away from Work, Job Transfer, or Restriction Cases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DAFW:	Days Away From Work Cases</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DJTR:	Days of Job Transfer or Restriction Cases Only</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ORC:	Other Recordable Cases</a:t>
            </a:r>
            <a:endParaRPr lang="en-US" sz="1000" dirty="0"/>
          </a:p>
        </p:txBody>
      </p:sp>
      <p:pic>
        <p:nvPicPr>
          <p:cNvPr id="5" name="Picture 4">
            <a:extLst>
              <a:ext uri="{FF2B5EF4-FFF2-40B4-BE49-F238E27FC236}">
                <a16:creationId xmlns="" xmlns:a16="http://schemas.microsoft.com/office/drawing/2014/main" id="{15D9A5A1-73E5-4E86-88EF-AAE708595B4B}"/>
              </a:ext>
            </a:extLst>
          </p:cNvPr>
          <p:cNvPicPr>
            <a:picLocks noChangeAspect="1"/>
          </p:cNvPicPr>
          <p:nvPr/>
        </p:nvPicPr>
        <p:blipFill>
          <a:blip r:embed="rId3"/>
          <a:stretch>
            <a:fillRect/>
          </a:stretch>
        </p:blipFill>
        <p:spPr>
          <a:xfrm>
            <a:off x="209549" y="5203993"/>
            <a:ext cx="1638300" cy="1438275"/>
          </a:xfrm>
          <a:prstGeom prst="rect">
            <a:avLst/>
          </a:prstGeom>
        </p:spPr>
      </p:pic>
    </p:spTree>
    <p:extLst>
      <p:ext uri="{BB962C8B-B14F-4D97-AF65-F5344CB8AC3E}">
        <p14:creationId xmlns:p14="http://schemas.microsoft.com/office/powerpoint/2010/main" val="198501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Post Injury Management</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1789691"/>
            <a:ext cx="7293023" cy="3683358"/>
          </a:xfrm>
        </p:spPr>
        <p:txBody>
          <a:bodyPr anchor="ctr">
            <a:normAutofit/>
          </a:bodyPr>
          <a:lstStyle/>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Five essential strategies of post injury management</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Immediate post injury response</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Medical providers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Transitional duty</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Case management</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Performance measurement</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82222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Post Injury Management</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1885279"/>
            <a:ext cx="7293023" cy="3683358"/>
          </a:xfrm>
        </p:spPr>
        <p:txBody>
          <a:bodyPr anchor="ctr">
            <a:normAutofit/>
          </a:bodyPr>
          <a:lstStyle/>
          <a:p>
            <a:pPr marL="0" indent="0">
              <a:spcAft>
                <a:spcPts val="900"/>
              </a:spcAft>
              <a:buNone/>
            </a:pPr>
            <a:r>
              <a:rPr lang="en-US" altLang="en-US" sz="1600" b="1" dirty="0">
                <a:solidFill>
                  <a:srgbClr val="000000"/>
                </a:solidFill>
                <a:latin typeface="Arial" panose="020B0604020202020204" pitchFamily="34" charset="0"/>
                <a:cs typeface="Arial" panose="020B0604020202020204" pitchFamily="34" charset="0"/>
              </a:rPr>
              <a:t>Benefits of a post injury management process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Severity reduction</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Speedier recovery</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Positive system</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Structured process</a:t>
            </a:r>
          </a:p>
          <a:p>
            <a:pPr lvl="1">
              <a:spcAft>
                <a:spcPts val="600"/>
              </a:spcAft>
            </a:pPr>
            <a:r>
              <a:rPr lang="en-US" altLang="en-US" sz="1600" dirty="0">
                <a:solidFill>
                  <a:srgbClr val="000000"/>
                </a:solidFill>
                <a:latin typeface="Arial" panose="020B0604020202020204" pitchFamily="34" charset="0"/>
                <a:cs typeface="Arial" panose="020B0604020202020204" pitchFamily="34" charset="0"/>
              </a:rPr>
              <a:t>Improved productivity</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3849416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154" y="1608667"/>
            <a:ext cx="2117456" cy="4501127"/>
          </a:xfrm>
        </p:spPr>
        <p:txBody>
          <a:bodyPr anchor="t">
            <a:normAutofit/>
          </a:bodyPr>
          <a:lstStyle/>
          <a:p>
            <a:pPr algn="r"/>
            <a:r>
              <a:rPr lang="en-US" sz="2800">
                <a:solidFill>
                  <a:srgbClr val="FFFFFF"/>
                </a:solidFill>
                <a:latin typeface="Arial" panose="020B0604020202020204" pitchFamily="34" charset="0"/>
                <a:cs typeface="Arial" panose="020B0604020202020204" pitchFamily="34" charset="0"/>
              </a:rPr>
              <a:t>Thank You! </a:t>
            </a:r>
          </a:p>
        </p:txBody>
      </p:sp>
      <p:sp>
        <p:nvSpPr>
          <p:cNvPr id="3" name="Content Placeholder 2"/>
          <p:cNvSpPr>
            <a:spLocks noGrp="1"/>
          </p:cNvSpPr>
          <p:nvPr>
            <p:ph sz="half" idx="1"/>
          </p:nvPr>
        </p:nvSpPr>
        <p:spPr>
          <a:xfrm>
            <a:off x="3410773" y="1608667"/>
            <a:ext cx="2566469" cy="4501127"/>
          </a:xfrm>
        </p:spPr>
        <p:txBody>
          <a:bodyPr>
            <a:normAutofit/>
          </a:bodyPr>
          <a:lstStyle/>
          <a:p>
            <a:pPr marL="0" indent="0">
              <a:buNone/>
            </a:pPr>
            <a:r>
              <a:rPr lang="en-US" sz="1700">
                <a:latin typeface="Arial" panose="020B0604020202020204" pitchFamily="34" charset="0"/>
                <a:cs typeface="Arial" panose="020B0604020202020204" pitchFamily="34" charset="0"/>
              </a:rPr>
              <a:t>Tiffany Allen</a:t>
            </a:r>
          </a:p>
          <a:p>
            <a:pPr marL="0" indent="0">
              <a:buNone/>
            </a:pPr>
            <a:r>
              <a:rPr lang="en-US" sz="1700">
                <a:latin typeface="Arial" panose="020B0604020202020204" pitchFamily="34" charset="0"/>
                <a:cs typeface="Arial" panose="020B0604020202020204" pitchFamily="34" charset="0"/>
              </a:rPr>
              <a:t>Travelers Insurance</a:t>
            </a:r>
          </a:p>
          <a:p>
            <a:pPr marL="0" indent="0">
              <a:buNone/>
            </a:pPr>
            <a:r>
              <a:rPr lang="en-US" sz="1700">
                <a:latin typeface="Arial" panose="020B0604020202020204" pitchFamily="34" charset="0"/>
                <a:cs typeface="Arial" panose="020B0604020202020204" pitchFamily="34" charset="0"/>
              </a:rPr>
              <a:t>tallen6@travelers.com</a:t>
            </a:r>
          </a:p>
          <a:p>
            <a:pPr marL="0" indent="0">
              <a:buNone/>
            </a:pPr>
            <a:r>
              <a:rPr lang="en-US" sz="1700">
                <a:latin typeface="Arial" panose="020B0604020202020204" pitchFamily="34" charset="0"/>
                <a:cs typeface="Arial" panose="020B0604020202020204" pitchFamily="34" charset="0"/>
              </a:rPr>
              <a:t>704.540.3520</a:t>
            </a:r>
          </a:p>
        </p:txBody>
      </p:sp>
      <p:sp>
        <p:nvSpPr>
          <p:cNvPr id="4" name="Content Placeholder 3"/>
          <p:cNvSpPr>
            <a:spLocks noGrp="1"/>
          </p:cNvSpPr>
          <p:nvPr>
            <p:ph sz="half" idx="2"/>
          </p:nvPr>
        </p:nvSpPr>
        <p:spPr>
          <a:xfrm>
            <a:off x="6217272" y="1608667"/>
            <a:ext cx="2566467" cy="4501127"/>
          </a:xfrm>
        </p:spPr>
        <p:txBody>
          <a:bodyPr>
            <a:normAutofit/>
          </a:bodyPr>
          <a:lstStyle/>
          <a:p>
            <a:pPr marL="0" indent="0">
              <a:buNone/>
            </a:pPr>
            <a:endParaRPr lang="en-US" sz="1700"/>
          </a:p>
          <a:p>
            <a:pPr marL="0" indent="0">
              <a:buNone/>
            </a:pPr>
            <a:endParaRPr lang="en-US" sz="1700"/>
          </a:p>
        </p:txBody>
      </p:sp>
      <p:pic>
        <p:nvPicPr>
          <p:cNvPr id="6" name="Picture 5">
            <a:extLst>
              <a:ext uri="{FF2B5EF4-FFF2-40B4-BE49-F238E27FC236}">
                <a16:creationId xmlns="" xmlns:a16="http://schemas.microsoft.com/office/drawing/2014/main" id="{92E64E21-A32A-4B55-BF48-8B4F992E034F}"/>
              </a:ext>
            </a:extLst>
          </p:cNvPr>
          <p:cNvPicPr>
            <a:picLocks noChangeAspect="1"/>
          </p:cNvPicPr>
          <p:nvPr/>
        </p:nvPicPr>
        <p:blipFill>
          <a:blip r:embed="rId2"/>
          <a:stretch>
            <a:fillRect/>
          </a:stretch>
        </p:blipFill>
        <p:spPr>
          <a:xfrm>
            <a:off x="360261" y="5249333"/>
            <a:ext cx="1638300" cy="1438275"/>
          </a:xfrm>
          <a:prstGeom prst="rect">
            <a:avLst/>
          </a:prstGeom>
        </p:spPr>
      </p:pic>
    </p:spTree>
    <p:extLst>
      <p:ext uri="{BB962C8B-B14F-4D97-AF65-F5344CB8AC3E}">
        <p14:creationId xmlns:p14="http://schemas.microsoft.com/office/powerpoint/2010/main" val="37061615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Incidence Rates Nonfatal Occupational Injury &amp; Illness - 2018</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
        <p:nvSpPr>
          <p:cNvPr id="11" name="Content Placeholder 3">
            <a:extLst>
              <a:ext uri="{FF2B5EF4-FFF2-40B4-BE49-F238E27FC236}">
                <a16:creationId xmlns="" xmlns:a16="http://schemas.microsoft.com/office/drawing/2014/main" id="{6366091E-E2A5-442C-9F69-1D9488BF2739}"/>
              </a:ext>
            </a:extLst>
          </p:cNvPr>
          <p:cNvSpPr txBox="1">
            <a:spLocks/>
          </p:cNvSpPr>
          <p:nvPr/>
        </p:nvSpPr>
        <p:spPr>
          <a:xfrm>
            <a:off x="864382" y="2489200"/>
            <a:ext cx="6345260" cy="353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buFont typeface="Arial" panose="020B0604020202020204" pitchFamily="34" charset="0"/>
              <a:buNone/>
            </a:pPr>
            <a:r>
              <a:rPr lang="en-US" altLang="en-US" sz="1600">
                <a:solidFill>
                  <a:srgbClr val="000000"/>
                </a:solidFill>
                <a:latin typeface="Arial" panose="020B0604020202020204" pitchFamily="34" charset="0"/>
                <a:cs typeface="Arial" panose="020B0604020202020204" pitchFamily="34" charset="0"/>
              </a:rPr>
              <a:t>Local Government per 100 employees</a:t>
            </a:r>
          </a:p>
          <a:p>
            <a:pPr marL="180975" indent="-180975">
              <a:buFont typeface="Arial" panose="020B0604020202020204" pitchFamily="34" charset="0"/>
              <a:buNone/>
            </a:pPr>
            <a:endParaRPr lang="en-US" altLang="en-US" sz="1600">
              <a:solidFill>
                <a:srgbClr val="000000"/>
              </a:solidFill>
              <a:latin typeface="Arial" panose="020B0604020202020204" pitchFamily="34" charset="0"/>
              <a:cs typeface="Arial" panose="020B0604020202020204" pitchFamily="34" charset="0"/>
            </a:endParaRPr>
          </a:p>
          <a:p>
            <a:pPr marL="180975" indent="-180975">
              <a:spcBef>
                <a:spcPts val="375"/>
              </a:spcBef>
              <a:spcAft>
                <a:spcPts val="600"/>
              </a:spcAft>
            </a:pPr>
            <a:r>
              <a:rPr lang="en-US" altLang="en-US" sz="1600">
                <a:solidFill>
                  <a:srgbClr val="000000"/>
                </a:solidFill>
                <a:latin typeface="Arial" panose="020B0604020202020204" pitchFamily="34" charset="0"/>
                <a:cs typeface="Arial" panose="020B0604020202020204" pitchFamily="34" charset="0"/>
              </a:rPr>
              <a:t>Nursing and Residential Care Facilities 7.3</a:t>
            </a:r>
          </a:p>
          <a:p>
            <a:pPr marL="180975" indent="-180975">
              <a:spcBef>
                <a:spcPts val="375"/>
              </a:spcBef>
              <a:spcAft>
                <a:spcPts val="600"/>
              </a:spcAft>
            </a:pPr>
            <a:r>
              <a:rPr lang="en-US" altLang="en-US" sz="1600">
                <a:solidFill>
                  <a:srgbClr val="000000"/>
                </a:solidFill>
                <a:latin typeface="Arial" panose="020B0604020202020204" pitchFamily="34" charset="0"/>
                <a:cs typeface="Arial" panose="020B0604020202020204" pitchFamily="34" charset="0"/>
              </a:rPr>
              <a:t>Public Administration 6.5</a:t>
            </a:r>
          </a:p>
          <a:p>
            <a:pPr marL="180975" indent="-180975">
              <a:spcBef>
                <a:spcPts val="375"/>
              </a:spcBef>
              <a:spcAft>
                <a:spcPts val="600"/>
              </a:spcAft>
            </a:pPr>
            <a:r>
              <a:rPr lang="en-US" altLang="en-US" sz="1600">
                <a:solidFill>
                  <a:srgbClr val="000000"/>
                </a:solidFill>
                <a:latin typeface="Arial" panose="020B0604020202020204" pitchFamily="34" charset="0"/>
                <a:cs typeface="Arial" panose="020B0604020202020204" pitchFamily="34" charset="0"/>
              </a:rPr>
              <a:t>Water, Sewage, &amp; Other Systems 5.8                        </a:t>
            </a:r>
            <a:endParaRPr lang="en-US" altLang="en-US" sz="1600">
              <a:solidFill>
                <a:srgbClr val="FF0000"/>
              </a:solidFill>
              <a:latin typeface="Arial" panose="020B0604020202020204" pitchFamily="34" charset="0"/>
              <a:cs typeface="Arial" panose="020B0604020202020204" pitchFamily="34" charset="0"/>
            </a:endParaRPr>
          </a:p>
          <a:p>
            <a:pPr marL="180975" indent="-180975">
              <a:spcBef>
                <a:spcPts val="375"/>
              </a:spcBef>
              <a:spcAft>
                <a:spcPts val="600"/>
              </a:spcAft>
            </a:pPr>
            <a:r>
              <a:rPr lang="en-US" altLang="en-US" sz="1600">
                <a:solidFill>
                  <a:srgbClr val="000000"/>
                </a:solidFill>
                <a:latin typeface="Arial" panose="020B0604020202020204" pitchFamily="34" charset="0"/>
                <a:cs typeface="Arial" panose="020B0604020202020204" pitchFamily="34" charset="0"/>
              </a:rPr>
              <a:t>Hospitals 5.4</a:t>
            </a:r>
          </a:p>
          <a:p>
            <a:pPr marL="180975" indent="-180975">
              <a:spcBef>
                <a:spcPts val="375"/>
              </a:spcBef>
              <a:spcAft>
                <a:spcPts val="600"/>
              </a:spcAft>
            </a:pPr>
            <a:r>
              <a:rPr lang="en-US" altLang="en-US" sz="1600">
                <a:solidFill>
                  <a:srgbClr val="000000"/>
                </a:solidFill>
                <a:latin typeface="Arial" panose="020B0604020202020204" pitchFamily="34" charset="0"/>
                <a:cs typeface="Arial" panose="020B0604020202020204" pitchFamily="34" charset="0"/>
              </a:rPr>
              <a:t>Elementary and Secondary Schools 4.5</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3278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Safety Management System</a:t>
            </a:r>
            <a:br>
              <a:rPr lang="en-US" sz="3500" dirty="0">
                <a:solidFill>
                  <a:srgbClr val="FFFFFF"/>
                </a:solidFill>
              </a:rPr>
            </a:br>
            <a:r>
              <a:rPr lang="en-US" sz="3500" dirty="0">
                <a:solidFill>
                  <a:srgbClr val="FFFFFF"/>
                </a:solidFill>
              </a:rPr>
              <a:t>Overview/Objectives</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0" indent="0">
              <a:buNone/>
            </a:pPr>
            <a:r>
              <a:rPr lang="en-US" altLang="en-US" sz="1600" b="1" dirty="0">
                <a:solidFill>
                  <a:srgbClr val="000000"/>
                </a:solidFill>
                <a:latin typeface="Arial" panose="020B0604020202020204" pitchFamily="34" charset="0"/>
                <a:cs typeface="Arial" panose="020B0604020202020204" pitchFamily="34" charset="0"/>
              </a:rPr>
              <a:t>Participants will be able to:</a:t>
            </a:r>
          </a:p>
          <a:p>
            <a:pPr marL="0" indent="0">
              <a:buNone/>
            </a:pPr>
            <a:endParaRPr lang="en-US" altLang="en-US" sz="1600" b="1" dirty="0">
              <a:solidFill>
                <a:srgbClr val="000000"/>
              </a:solidFill>
              <a:latin typeface="Arial" panose="020B0604020202020204" pitchFamily="34" charset="0"/>
              <a:cs typeface="Arial" panose="020B0604020202020204" pitchFamily="34" charset="0"/>
            </a:endParaRPr>
          </a:p>
          <a:p>
            <a:pPr lvl="1"/>
            <a:r>
              <a:rPr lang="en-US" altLang="en-US" sz="1600" dirty="0">
                <a:solidFill>
                  <a:srgbClr val="000000"/>
                </a:solidFill>
                <a:latin typeface="Arial" panose="020B0604020202020204" pitchFamily="34" charset="0"/>
                <a:cs typeface="Arial" panose="020B0604020202020204" pitchFamily="34" charset="0"/>
              </a:rPr>
              <a:t>List the eight key components of  a safety management system</a:t>
            </a:r>
          </a:p>
          <a:p>
            <a:pPr lvl="1"/>
            <a:endParaRPr lang="en-US" altLang="en-US" sz="1600" dirty="0">
              <a:solidFill>
                <a:srgbClr val="000000"/>
              </a:solidFill>
              <a:latin typeface="Arial" panose="020B0604020202020204" pitchFamily="34" charset="0"/>
              <a:cs typeface="Arial" panose="020B0604020202020204" pitchFamily="34" charset="0"/>
            </a:endParaRPr>
          </a:p>
          <a:p>
            <a:pPr lvl="1"/>
            <a:r>
              <a:rPr lang="en-US" altLang="en-US" sz="1600" dirty="0">
                <a:solidFill>
                  <a:srgbClr val="000000"/>
                </a:solidFill>
                <a:latin typeface="Arial" panose="020B0604020202020204" pitchFamily="34" charset="0"/>
                <a:cs typeface="Arial" panose="020B0604020202020204" pitchFamily="34" charset="0"/>
              </a:rPr>
              <a:t>Describe why each component is important to the success of the overall safety management system</a:t>
            </a:r>
          </a:p>
          <a:p>
            <a:pPr lvl="1"/>
            <a:endParaRPr lang="en-US" altLang="en-US" sz="1600" dirty="0">
              <a:solidFill>
                <a:srgbClr val="000000"/>
              </a:solidFill>
              <a:latin typeface="Arial" panose="020B0604020202020204" pitchFamily="34" charset="0"/>
              <a:cs typeface="Arial" panose="020B0604020202020204" pitchFamily="34" charset="0"/>
            </a:endParaRPr>
          </a:p>
          <a:p>
            <a:pPr lvl="1"/>
            <a:r>
              <a:rPr lang="en-US" altLang="en-US" sz="1600" dirty="0">
                <a:solidFill>
                  <a:srgbClr val="000000"/>
                </a:solidFill>
                <a:latin typeface="Arial" panose="020B0604020202020204" pitchFamily="34" charset="0"/>
                <a:cs typeface="Arial" panose="020B0604020202020204" pitchFamily="34" charset="0"/>
              </a:rPr>
              <a:t>Evaluate their current safety management system for areas of potential improvement</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387017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Safety Management System</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Management Vision, Values, and Commitment</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Organization for Safety</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Line Responsibility &amp; Accountability</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Safe Work Practices and Procedures</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Safety Communications</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Safety Training</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Safety Review and Improvement Process</a:t>
            </a:r>
          </a:p>
          <a:p>
            <a:pPr marL="342900" indent="-342900">
              <a:spcBef>
                <a:spcPts val="375"/>
              </a:spcBef>
              <a:spcAft>
                <a:spcPts val="600"/>
              </a:spcAft>
              <a:buFont typeface="+mj-lt"/>
              <a:buAutoNum type="arabicParenR"/>
            </a:pPr>
            <a:r>
              <a:rPr lang="en-US" altLang="en-US" sz="1800" dirty="0">
                <a:solidFill>
                  <a:schemeClr val="tx1"/>
                </a:solidFill>
                <a:latin typeface="Arial" panose="020B0604020202020204" pitchFamily="34" charset="0"/>
                <a:cs typeface="Arial" panose="020B0604020202020204" pitchFamily="34" charset="0"/>
              </a:rPr>
              <a:t>Post Injury Management</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105708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Management Vision, Values &amp; Commitment</a:t>
            </a:r>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pic>
        <p:nvPicPr>
          <p:cNvPr id="11" name="Content Placeholder 2">
            <a:extLst>
              <a:ext uri="{FF2B5EF4-FFF2-40B4-BE49-F238E27FC236}">
                <a16:creationId xmlns="" xmlns:a16="http://schemas.microsoft.com/office/drawing/2014/main" id="{3D7DF726-0FDC-4ED1-9A31-0DD6792D1B1B}"/>
              </a:ext>
            </a:extLst>
          </p:cNvPr>
          <p:cNvPicPr>
            <a:picLocks noChangeAspect="1"/>
          </p:cNvPicPr>
          <p:nvPr/>
        </p:nvPicPr>
        <p:blipFill>
          <a:blip r:embed="rId3"/>
          <a:stretch>
            <a:fillRect/>
          </a:stretch>
        </p:blipFill>
        <p:spPr>
          <a:xfrm>
            <a:off x="857253" y="2697082"/>
            <a:ext cx="3255680" cy="1747158"/>
          </a:xfrm>
          <a:prstGeom prst="rect">
            <a:avLst/>
          </a:prstGeom>
        </p:spPr>
      </p:pic>
      <p:pic>
        <p:nvPicPr>
          <p:cNvPr id="13" name="Picture 8" descr="RC-Slide 6 iStock_000011698570XSmall">
            <a:extLst>
              <a:ext uri="{FF2B5EF4-FFF2-40B4-BE49-F238E27FC236}">
                <a16:creationId xmlns="" xmlns:a16="http://schemas.microsoft.com/office/drawing/2014/main" id="{200C720A-6A7F-4500-81F8-4E6EFF31D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742526" y="2382766"/>
            <a:ext cx="2200273" cy="3296522"/>
          </a:xfrm>
          <a:prstGeom prst="rect">
            <a:avLst/>
          </a:prstGeom>
          <a:solidFill>
            <a:schemeClr val="bg2"/>
          </a:solidFill>
          <a:effectLst>
            <a:outerShdw dist="206741" dir="2550627" algn="ctr" rotWithShape="0">
              <a:srgbClr val="808080">
                <a:alpha val="50000"/>
              </a:srgbClr>
            </a:outerShdw>
          </a:effectLst>
        </p:spPr>
      </p:pic>
    </p:spTree>
    <p:extLst>
      <p:ext uri="{BB962C8B-B14F-4D97-AF65-F5344CB8AC3E}">
        <p14:creationId xmlns:p14="http://schemas.microsoft.com/office/powerpoint/2010/main" val="78949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Management Vision, Values &amp; Commitment</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0" indent="0">
              <a:spcAft>
                <a:spcPts val="900"/>
              </a:spcAft>
              <a:buNone/>
            </a:pPr>
            <a:r>
              <a:rPr lang="en-US" altLang="en-US" sz="1700" b="1" dirty="0">
                <a:solidFill>
                  <a:srgbClr val="000000"/>
                </a:solidFill>
                <a:latin typeface="Arial" panose="020B0604020202020204" pitchFamily="34" charset="0"/>
                <a:cs typeface="Arial" panose="020B0604020202020204" pitchFamily="34" charset="0"/>
              </a:rPr>
              <a:t>Vision</a:t>
            </a:r>
          </a:p>
          <a:p>
            <a:pPr marL="457200" lvl="1" indent="-285750">
              <a:spcAft>
                <a:spcPts val="600"/>
              </a:spcAft>
            </a:pPr>
            <a:r>
              <a:rPr lang="en-US" altLang="en-US" sz="1700" dirty="0">
                <a:solidFill>
                  <a:srgbClr val="000000"/>
                </a:solidFill>
                <a:latin typeface="Arial" panose="020B0604020202020204" pitchFamily="34" charset="0"/>
                <a:cs typeface="Arial" panose="020B0604020202020204" pitchFamily="34" charset="0"/>
              </a:rPr>
              <a:t>Business vision</a:t>
            </a:r>
          </a:p>
          <a:p>
            <a:pPr marL="742950" lvl="2">
              <a:spcAft>
                <a:spcPts val="600"/>
              </a:spcAft>
            </a:pPr>
            <a:r>
              <a:rPr lang="en-US" altLang="en-US" sz="1700" dirty="0">
                <a:solidFill>
                  <a:srgbClr val="000000"/>
                </a:solidFill>
                <a:latin typeface="Arial" panose="020B0604020202020204" pitchFamily="34" charset="0"/>
                <a:cs typeface="Arial" panose="020B0604020202020204" pitchFamily="34" charset="0"/>
              </a:rPr>
              <a:t>Considers: financials, quality, HR, image, etc.</a:t>
            </a:r>
          </a:p>
          <a:p>
            <a:pPr marL="457200" lvl="1" indent="-285750">
              <a:spcAft>
                <a:spcPts val="600"/>
              </a:spcAft>
            </a:pPr>
            <a:r>
              <a:rPr lang="en-US" altLang="en-US" sz="1700" dirty="0">
                <a:solidFill>
                  <a:srgbClr val="000000"/>
                </a:solidFill>
                <a:latin typeface="Arial" panose="020B0604020202020204" pitchFamily="34" charset="0"/>
                <a:cs typeface="Arial" panose="020B0604020202020204" pitchFamily="34" charset="0"/>
              </a:rPr>
              <a:t>Safety vision</a:t>
            </a:r>
          </a:p>
          <a:p>
            <a:pPr marL="1085850" lvl="3">
              <a:spcAft>
                <a:spcPts val="600"/>
              </a:spcAft>
            </a:pPr>
            <a:r>
              <a:rPr lang="en-US" altLang="en-US" sz="1700" dirty="0">
                <a:solidFill>
                  <a:srgbClr val="000000"/>
                </a:solidFill>
                <a:latin typeface="Arial" panose="020B0604020202020204" pitchFamily="34" charset="0"/>
                <a:cs typeface="Arial" panose="020B0604020202020204" pitchFamily="34" charset="0"/>
              </a:rPr>
              <a:t>Safety record</a:t>
            </a:r>
          </a:p>
          <a:p>
            <a:pPr marL="1028700" lvl="3">
              <a:spcAft>
                <a:spcPts val="600"/>
              </a:spcAft>
            </a:pPr>
            <a:r>
              <a:rPr lang="en-US" altLang="en-US" sz="1700" dirty="0">
                <a:solidFill>
                  <a:srgbClr val="000000"/>
                </a:solidFill>
                <a:latin typeface="Arial" panose="020B0604020202020204" pitchFamily="34" charset="0"/>
                <a:cs typeface="Arial" panose="020B0604020202020204" pitchFamily="34" charset="0"/>
              </a:rPr>
              <a:t>Effect on financials</a:t>
            </a:r>
          </a:p>
          <a:p>
            <a:pPr marL="1085850" lvl="3">
              <a:spcAft>
                <a:spcPts val="600"/>
              </a:spcAft>
            </a:pPr>
            <a:r>
              <a:rPr lang="en-US" altLang="en-US" sz="1700" dirty="0">
                <a:solidFill>
                  <a:srgbClr val="000000"/>
                </a:solidFill>
                <a:latin typeface="Arial" panose="020B0604020202020204" pitchFamily="34" charset="0"/>
                <a:cs typeface="Arial" panose="020B0604020202020204" pitchFamily="34" charset="0"/>
              </a:rPr>
              <a:t>Influence on quality</a:t>
            </a:r>
          </a:p>
          <a:p>
            <a:pPr marL="400050" lvl="1">
              <a:spcAft>
                <a:spcPts val="600"/>
              </a:spcAft>
            </a:pPr>
            <a:r>
              <a:rPr lang="en-US" altLang="en-US" sz="1700" dirty="0">
                <a:solidFill>
                  <a:srgbClr val="000000"/>
                </a:solidFill>
                <a:latin typeface="Arial" panose="020B0604020202020204" pitchFamily="34" charset="0"/>
                <a:cs typeface="Arial" panose="020B0604020202020204" pitchFamily="34" charset="0"/>
              </a:rPr>
              <a:t>Support for the vision</a:t>
            </a:r>
          </a:p>
          <a:p>
            <a:pPr marL="1085850" lvl="3">
              <a:spcAft>
                <a:spcPts val="600"/>
              </a:spcAft>
            </a:pPr>
            <a:r>
              <a:rPr lang="en-US" altLang="en-US" sz="1700" dirty="0">
                <a:solidFill>
                  <a:srgbClr val="000000"/>
                </a:solidFill>
                <a:latin typeface="Arial" panose="020B0604020202020204" pitchFamily="34" charset="0"/>
                <a:cs typeface="Arial" panose="020B0604020202020204" pitchFamily="34" charset="0"/>
              </a:rPr>
              <a:t>Management creates the culture needed for success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336632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F834516-0BBE-411E-8388-155A927A21A2}"/>
              </a:ext>
            </a:extLst>
          </p:cNvPr>
          <p:cNvSpPr>
            <a:spLocks noGrp="1"/>
          </p:cNvSpPr>
          <p:nvPr>
            <p:ph type="title"/>
          </p:nvPr>
        </p:nvSpPr>
        <p:spPr>
          <a:xfrm>
            <a:off x="1028699" y="294538"/>
            <a:ext cx="7421963" cy="1033669"/>
          </a:xfrm>
        </p:spPr>
        <p:txBody>
          <a:bodyPr>
            <a:normAutofit fontScale="90000"/>
          </a:bodyPr>
          <a:lstStyle/>
          <a:p>
            <a:r>
              <a:rPr lang="en-US" sz="3500" dirty="0">
                <a:solidFill>
                  <a:srgbClr val="FFFFFF"/>
                </a:solidFill>
              </a:rPr>
              <a:t>Management Vision, Values &amp; Commitment</a:t>
            </a:r>
          </a:p>
        </p:txBody>
      </p:sp>
      <p:sp>
        <p:nvSpPr>
          <p:cNvPr id="3" name="Content Placeholder 2">
            <a:extLst>
              <a:ext uri="{FF2B5EF4-FFF2-40B4-BE49-F238E27FC236}">
                <a16:creationId xmlns="" xmlns:a16="http://schemas.microsoft.com/office/drawing/2014/main" id="{11E3E69F-7950-44FE-9592-842AEFD17E8F}"/>
              </a:ext>
            </a:extLst>
          </p:cNvPr>
          <p:cNvSpPr>
            <a:spLocks noGrp="1"/>
          </p:cNvSpPr>
          <p:nvPr>
            <p:ph idx="1"/>
          </p:nvPr>
        </p:nvSpPr>
        <p:spPr>
          <a:xfrm>
            <a:off x="1028699" y="2318197"/>
            <a:ext cx="7293023" cy="3683358"/>
          </a:xfrm>
        </p:spPr>
        <p:txBody>
          <a:bodyPr anchor="ctr">
            <a:normAutofit/>
          </a:bodyPr>
          <a:lstStyle/>
          <a:p>
            <a:pPr marL="0" indent="0">
              <a:spcAft>
                <a:spcPts val="900"/>
              </a:spcAft>
              <a:buNone/>
            </a:pPr>
            <a:r>
              <a:rPr lang="en-US" sz="1600" b="1" dirty="0">
                <a:solidFill>
                  <a:schemeClr val="tx1"/>
                </a:solidFill>
                <a:latin typeface="Arial" panose="020B0604020202020204" pitchFamily="34" charset="0"/>
                <a:cs typeface="Arial" panose="020B0604020202020204" pitchFamily="34" charset="0"/>
              </a:rPr>
              <a:t>Values</a:t>
            </a:r>
          </a:p>
          <a:p>
            <a:pPr lvl="1">
              <a:spcAft>
                <a:spcPts val="600"/>
              </a:spcAft>
            </a:pPr>
            <a:r>
              <a:rPr lang="en-US" dirty="0">
                <a:solidFill>
                  <a:schemeClr val="tx1"/>
                </a:solidFill>
                <a:latin typeface="Arial" panose="020B0604020202020204" pitchFamily="34" charset="0"/>
                <a:cs typeface="Arial" panose="020B0604020202020204" pitchFamily="34" charset="0"/>
              </a:rPr>
              <a:t>Business and personal values</a:t>
            </a:r>
          </a:p>
          <a:p>
            <a:pPr lvl="1">
              <a:spcAft>
                <a:spcPts val="600"/>
              </a:spcAft>
            </a:pPr>
            <a:r>
              <a:rPr lang="en-US" dirty="0">
                <a:solidFill>
                  <a:schemeClr val="tx1"/>
                </a:solidFill>
                <a:latin typeface="Arial" panose="020B0604020202020204" pitchFamily="34" charset="0"/>
                <a:cs typeface="Arial" panose="020B0604020202020204" pitchFamily="34" charset="0"/>
              </a:rPr>
              <a:t>Safety values and norms</a:t>
            </a:r>
          </a:p>
          <a:p>
            <a:pPr lvl="2">
              <a:spcAft>
                <a:spcPts val="600"/>
              </a:spcAft>
            </a:pPr>
            <a:r>
              <a:rPr lang="en-US" sz="1600" dirty="0">
                <a:solidFill>
                  <a:schemeClr val="tx1"/>
                </a:solidFill>
                <a:latin typeface="Arial" panose="020B0604020202020204" pitchFamily="34" charset="0"/>
                <a:cs typeface="Arial" panose="020B0604020202020204" pitchFamily="34" charset="0"/>
              </a:rPr>
              <a:t>All injuries are preventable</a:t>
            </a:r>
          </a:p>
          <a:p>
            <a:pPr lvl="2">
              <a:spcAft>
                <a:spcPts val="600"/>
              </a:spcAft>
            </a:pPr>
            <a:r>
              <a:rPr lang="en-US" sz="1600" dirty="0">
                <a:solidFill>
                  <a:schemeClr val="tx1"/>
                </a:solidFill>
                <a:latin typeface="Arial" panose="020B0604020202020204" pitchFamily="34" charset="0"/>
                <a:cs typeface="Arial" panose="020B0604020202020204" pitchFamily="34" charset="0"/>
              </a:rPr>
              <a:t>Management responsible to provide safe workplace</a:t>
            </a:r>
          </a:p>
          <a:p>
            <a:pPr lvl="2">
              <a:spcAft>
                <a:spcPts val="600"/>
              </a:spcAft>
            </a:pPr>
            <a:r>
              <a:rPr lang="en-US" sz="1600" dirty="0">
                <a:solidFill>
                  <a:schemeClr val="tx1"/>
                </a:solidFill>
                <a:latin typeface="Arial" panose="020B0604020202020204" pitchFamily="34" charset="0"/>
                <a:cs typeface="Arial" panose="020B0604020202020204" pitchFamily="34" charset="0"/>
              </a:rPr>
              <a:t>Employees are accountable for working safely</a:t>
            </a:r>
          </a:p>
          <a:p>
            <a:pPr lvl="2">
              <a:spcAft>
                <a:spcPts val="600"/>
              </a:spcAft>
            </a:pPr>
            <a:r>
              <a:rPr lang="en-US" sz="1600" dirty="0">
                <a:solidFill>
                  <a:schemeClr val="tx1"/>
                </a:solidFill>
                <a:latin typeface="Arial" panose="020B0604020202020204" pitchFamily="34" charset="0"/>
                <a:cs typeface="Arial" panose="020B0604020202020204" pitchFamily="34" charset="0"/>
              </a:rPr>
              <a:t>Safety is integral to the business plan</a:t>
            </a:r>
          </a:p>
          <a:p>
            <a:pPr lvl="1">
              <a:spcAft>
                <a:spcPts val="600"/>
              </a:spcAft>
            </a:pPr>
            <a:r>
              <a:rPr lang="en-US" dirty="0">
                <a:solidFill>
                  <a:schemeClr val="tx1"/>
                </a:solidFill>
                <a:latin typeface="Arial" panose="020B0604020202020204" pitchFamily="34" charset="0"/>
                <a:cs typeface="Arial" panose="020B0604020202020204" pitchFamily="34" charset="0"/>
              </a:rPr>
              <a:t>Support for shared values</a:t>
            </a:r>
          </a:p>
          <a:p>
            <a:pPr lvl="2">
              <a:spcAft>
                <a:spcPts val="600"/>
              </a:spcAft>
            </a:pPr>
            <a:r>
              <a:rPr lang="en-US" sz="1600" dirty="0">
                <a:solidFill>
                  <a:schemeClr val="tx1"/>
                </a:solidFill>
                <a:latin typeface="Arial" panose="020B0604020202020204" pitchFamily="34" charset="0"/>
                <a:cs typeface="Arial" panose="020B0604020202020204" pitchFamily="34" charset="0"/>
              </a:rPr>
              <a:t>Built through reward systems</a:t>
            </a:r>
          </a:p>
          <a:p>
            <a:endParaRPr lang="en-US" sz="1700" dirty="0"/>
          </a:p>
        </p:txBody>
      </p:sp>
      <p:pic>
        <p:nvPicPr>
          <p:cNvPr id="5" name="Picture 4">
            <a:extLst>
              <a:ext uri="{FF2B5EF4-FFF2-40B4-BE49-F238E27FC236}">
                <a16:creationId xmlns="" xmlns:a16="http://schemas.microsoft.com/office/drawing/2014/main" id="{9D26F6AA-9C89-427A-8224-5EE83412C6FA}"/>
              </a:ext>
            </a:extLst>
          </p:cNvPr>
          <p:cNvPicPr>
            <a:picLocks noChangeAspect="1"/>
          </p:cNvPicPr>
          <p:nvPr/>
        </p:nvPicPr>
        <p:blipFill>
          <a:blip r:embed="rId2"/>
          <a:stretch>
            <a:fillRect/>
          </a:stretch>
        </p:blipFill>
        <p:spPr>
          <a:xfrm>
            <a:off x="209549" y="5317819"/>
            <a:ext cx="1638300" cy="1438275"/>
          </a:xfrm>
          <a:prstGeom prst="rect">
            <a:avLst/>
          </a:prstGeom>
        </p:spPr>
      </p:pic>
    </p:spTree>
    <p:extLst>
      <p:ext uri="{BB962C8B-B14F-4D97-AF65-F5344CB8AC3E}">
        <p14:creationId xmlns:p14="http://schemas.microsoft.com/office/powerpoint/2010/main" val="2282822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924</Words>
  <Application>Microsoft Office PowerPoint</Application>
  <PresentationFormat>On-screen Show (4:3)</PresentationFormat>
  <Paragraphs>209</Paragraphs>
  <Slides>32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6" baseType="lpstr">
      <vt:lpstr>Arial</vt:lpstr>
      <vt:lpstr>Calibri</vt:lpstr>
      <vt:lpstr>Calibri Light</vt:lpstr>
      <vt:lpstr>Office Theme</vt:lpstr>
      <vt:lpstr>Safety Management How Mature is your Safety Program?    Tiffany Allen, ARM-P, PS-MESH Travelers Insurance</vt:lpstr>
      <vt:lpstr>Disclaimer</vt:lpstr>
      <vt:lpstr>Nonfatal Occupational Injury &amp; Illness Rates by Case Type and Ownership 2018</vt:lpstr>
      <vt:lpstr>Incidence Rates Nonfatal Occupational Injury &amp; Illness - 2018</vt:lpstr>
      <vt:lpstr>Safety Management System Overview/Objectives</vt:lpstr>
      <vt:lpstr>Safety Management System</vt:lpstr>
      <vt:lpstr>Management Vision, Values &amp; Commitment</vt:lpstr>
      <vt:lpstr>Management Vision, Values &amp; Commitment</vt:lpstr>
      <vt:lpstr>Management Vision, Values &amp; Commitment</vt:lpstr>
      <vt:lpstr>Management Vision, Values &amp; Commitment</vt:lpstr>
      <vt:lpstr>Organization for Safety</vt:lpstr>
      <vt:lpstr>Organization for Safety</vt:lpstr>
      <vt:lpstr>Organization for Safety</vt:lpstr>
      <vt:lpstr>Line Responsibility &amp; Accountability</vt:lpstr>
      <vt:lpstr>Line Responsibility &amp; Accountability</vt:lpstr>
      <vt:lpstr>Line Responsibility &amp; Accountability</vt:lpstr>
      <vt:lpstr>Safe Work Practices &amp; Procedures</vt:lpstr>
      <vt:lpstr>Safe Work Practices &amp; Procedures</vt:lpstr>
      <vt:lpstr>Safe Work Practices &amp; Procedures</vt:lpstr>
      <vt:lpstr>Safety Communications</vt:lpstr>
      <vt:lpstr>Safety Communications</vt:lpstr>
      <vt:lpstr>Safety Communications</vt:lpstr>
      <vt:lpstr>Safety Training</vt:lpstr>
      <vt:lpstr>Safety Training</vt:lpstr>
      <vt:lpstr>Safety Training</vt:lpstr>
      <vt:lpstr>Safety Review &amp; Improvement Process</vt:lpstr>
      <vt:lpstr>Safety Review &amp; Improvement Process</vt:lpstr>
      <vt:lpstr>Safety Review &amp; Improvement Process</vt:lpstr>
      <vt:lpstr>Post Injury Management</vt:lpstr>
      <vt:lpstr>Post Injury Management</vt:lpstr>
      <vt:lpstr>Post Injury Management</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21</cp:revision>
  <dcterms:created xsi:type="dcterms:W3CDTF">2019-12-04T20:30:03Z</dcterms:created>
  <dcterms:modified xsi:type="dcterms:W3CDTF">2022-10-21T19:04:29Z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