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62" r:id="rId2"/>
    <p:sldId id="366" r:id="rId3"/>
    <p:sldId id="277" r:id="rId4"/>
    <p:sldId id="263" r:id="rId5"/>
    <p:sldId id="278" r:id="rId6"/>
    <p:sldId id="265" r:id="rId7"/>
    <p:sldId id="266" r:id="rId8"/>
    <p:sldId id="268" r:id="rId9"/>
    <p:sldId id="267" r:id="rId10"/>
    <p:sldId id="279" r:id="rId11"/>
    <p:sldId id="269" r:id="rId12"/>
    <p:sldId id="280" r:id="rId13"/>
    <p:sldId id="281" r:id="rId14"/>
    <p:sldId id="261" r:id="rId15"/>
    <p:sldId id="270" r:id="rId16"/>
    <p:sldId id="283" r:id="rId17"/>
    <p:sldId id="282" r:id="rId18"/>
    <p:sldId id="284" r:id="rId19"/>
    <p:sldId id="271" r:id="rId20"/>
    <p:sldId id="275" r:id="rId21"/>
    <p:sldId id="285" r:id="rId22"/>
    <p:sldId id="273" r:id="rId23"/>
    <p:sldId id="286" r:id="rId24"/>
    <p:sldId id="27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Geoffrey R." initials="JGR" lastIdx="2" clrIdx="0">
    <p:extLst>
      <p:ext uri="{19B8F6BF-5375-455C-9EA6-DF929625EA0E}">
        <p15:presenceInfo xmlns:p15="http://schemas.microsoft.com/office/powerpoint/2012/main" userId="S-1-5-21-3783409357-2204173064-303048338-100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6"/>
    <p:restoredTop sz="96405"/>
  </p:normalViewPr>
  <p:slideViewPr>
    <p:cSldViewPr snapToGrid="0" snapToObjects="1">
      <p:cViewPr varScale="1">
        <p:scale>
          <a:sx n="67" d="100"/>
          <a:sy n="67" d="100"/>
        </p:scale>
        <p:origin x="1296" y="48"/>
      </p:cViewPr>
      <p:guideLst/>
    </p:cSldViewPr>
  </p:slideViewPr>
  <p:notesTextViewPr>
    <p:cViewPr>
      <p:scale>
        <a:sx n="1" d="1"/>
        <a:sy n="1" d="1"/>
      </p:scale>
      <p:origin x="0" y="0"/>
    </p:cViewPr>
  </p:notesTextViewPr>
  <p:notesViewPr>
    <p:cSldViewPr snapToGrid="0" snapToObjects="1">
      <p:cViewPr varScale="1">
        <p:scale>
          <a:sx n="51" d="100"/>
          <a:sy n="51" d="100"/>
        </p:scale>
        <p:origin x="262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25T09:35:25.806" idx="1">
    <p:pos x="10" y="10"/>
    <p:text>Everyone sees the fight.  But, the don't always see the preparation of the fight or the battles never waged.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757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A492D-0F7D-4CE1-AD28-8B8A85C89ED5}" type="datetimeFigureOut">
              <a:rPr lang="en-US" smtClean="0"/>
              <a:t>10/21/2022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994C3-A55E-4B55-8E57-D56F680D122B}" type="slidenum">
              <a:rPr lang="en-US" smtClean="0"/>
              <a:t>‹#›</a:t>
            </a:fld>
            <a:endParaRPr lang="en-US" dirty="0"/>
          </a:p>
        </p:txBody>
      </p:sp>
    </p:spTree>
    <p:extLst>
      <p:ext uri="{BB962C8B-B14F-4D97-AF65-F5344CB8AC3E}">
        <p14:creationId xmlns:p14="http://schemas.microsoft.com/office/powerpoint/2010/main" val="371192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94C3-A55E-4B55-8E57-D56F680D122B}" type="slidenum">
              <a:rPr lang="en-US" smtClean="0"/>
              <a:t>4</a:t>
            </a:fld>
            <a:endParaRPr lang="en-US" dirty="0"/>
          </a:p>
        </p:txBody>
      </p:sp>
    </p:spTree>
    <p:extLst>
      <p:ext uri="{BB962C8B-B14F-4D97-AF65-F5344CB8AC3E}">
        <p14:creationId xmlns:p14="http://schemas.microsoft.com/office/powerpoint/2010/main" val="23996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94C3-A55E-4B55-8E57-D56F680D122B}" type="slidenum">
              <a:rPr lang="en-US" smtClean="0"/>
              <a:t>6</a:t>
            </a:fld>
            <a:endParaRPr lang="en-US" dirty="0"/>
          </a:p>
        </p:txBody>
      </p:sp>
    </p:spTree>
    <p:extLst>
      <p:ext uri="{BB962C8B-B14F-4D97-AF65-F5344CB8AC3E}">
        <p14:creationId xmlns:p14="http://schemas.microsoft.com/office/powerpoint/2010/main" val="325062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94C3-A55E-4B55-8E57-D56F680D122B}" type="slidenum">
              <a:rPr lang="en-US" smtClean="0"/>
              <a:t>8</a:t>
            </a:fld>
            <a:endParaRPr lang="en-US" dirty="0"/>
          </a:p>
        </p:txBody>
      </p:sp>
    </p:spTree>
    <p:extLst>
      <p:ext uri="{BB962C8B-B14F-4D97-AF65-F5344CB8AC3E}">
        <p14:creationId xmlns:p14="http://schemas.microsoft.com/office/powerpoint/2010/main" val="39235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94C3-A55E-4B55-8E57-D56F680D122B}" type="slidenum">
              <a:rPr lang="en-US" smtClean="0"/>
              <a:t>9</a:t>
            </a:fld>
            <a:endParaRPr lang="en-US" dirty="0"/>
          </a:p>
        </p:txBody>
      </p:sp>
    </p:spTree>
    <p:extLst>
      <p:ext uri="{BB962C8B-B14F-4D97-AF65-F5344CB8AC3E}">
        <p14:creationId xmlns:p14="http://schemas.microsoft.com/office/powerpoint/2010/main" val="135199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94C3-A55E-4B55-8E57-D56F680D122B}" type="slidenum">
              <a:rPr lang="en-US" smtClean="0"/>
              <a:t>20</a:t>
            </a:fld>
            <a:endParaRPr lang="en-US" dirty="0"/>
          </a:p>
        </p:txBody>
      </p:sp>
    </p:spTree>
    <p:extLst>
      <p:ext uri="{BB962C8B-B14F-4D97-AF65-F5344CB8AC3E}">
        <p14:creationId xmlns:p14="http://schemas.microsoft.com/office/powerpoint/2010/main" val="382850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94C3-A55E-4B55-8E57-D56F680D122B}" type="slidenum">
              <a:rPr lang="en-US" smtClean="0"/>
              <a:t>22</a:t>
            </a:fld>
            <a:endParaRPr lang="en-US" dirty="0"/>
          </a:p>
        </p:txBody>
      </p:sp>
    </p:spTree>
    <p:extLst>
      <p:ext uri="{BB962C8B-B14F-4D97-AF65-F5344CB8AC3E}">
        <p14:creationId xmlns:p14="http://schemas.microsoft.com/office/powerpoint/2010/main" val="3041043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00227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dirty="0"/>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iskandinsurance.com/author/mercedes-ot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344403F1-5F45-44E6-8F7B-400730E281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0" y="1335741"/>
            <a:ext cx="9144000" cy="5522259"/>
          </a:xfrm>
          <a:prstGeom prst="rect">
            <a:avLst/>
          </a:prstGeom>
        </p:spPr>
      </p:pic>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DC119-8F6B-41BF-94DE-482A9427116F}"/>
              </a:ext>
            </a:extLst>
          </p:cNvPr>
          <p:cNvSpPr>
            <a:spLocks noGrp="1"/>
          </p:cNvSpPr>
          <p:nvPr>
            <p:ph type="title"/>
          </p:nvPr>
        </p:nvSpPr>
        <p:spPr/>
        <p:txBody>
          <a:bodyPr/>
          <a:lstStyle/>
          <a:p>
            <a:r>
              <a:rPr lang="en-US" b="1" dirty="0"/>
              <a:t>Medical Treatment</a:t>
            </a:r>
          </a:p>
        </p:txBody>
      </p:sp>
      <p:sp>
        <p:nvSpPr>
          <p:cNvPr id="3" name="Content Placeholder 2">
            <a:extLst>
              <a:ext uri="{FF2B5EF4-FFF2-40B4-BE49-F238E27FC236}">
                <a16:creationId xmlns="" xmlns:a16="http://schemas.microsoft.com/office/drawing/2014/main" id="{004E5A0C-7066-40BE-9F0B-0BA18DC7A83C}"/>
              </a:ext>
            </a:extLst>
          </p:cNvPr>
          <p:cNvSpPr>
            <a:spLocks noGrp="1"/>
          </p:cNvSpPr>
          <p:nvPr>
            <p:ph idx="1"/>
          </p:nvPr>
        </p:nvSpPr>
        <p:spPr>
          <a:xfrm>
            <a:off x="628650" y="1825625"/>
            <a:ext cx="5314950" cy="4351338"/>
          </a:xfrm>
        </p:spPr>
        <p:txBody>
          <a:bodyPr/>
          <a:lstStyle/>
          <a:p>
            <a:r>
              <a:rPr lang="en-US" dirty="0"/>
              <a:t>Continue evaluation of facts and circumstances.</a:t>
            </a:r>
          </a:p>
          <a:p>
            <a:r>
              <a:rPr lang="en-US" dirty="0"/>
              <a:t>Is the injury consistent with job description/duties?</a:t>
            </a:r>
          </a:p>
        </p:txBody>
      </p:sp>
      <p:pic>
        <p:nvPicPr>
          <p:cNvPr id="5" name="Picture 4">
            <a:extLst>
              <a:ext uri="{FF2B5EF4-FFF2-40B4-BE49-F238E27FC236}">
                <a16:creationId xmlns="" xmlns:a16="http://schemas.microsoft.com/office/drawing/2014/main" id="{AD70900D-ADEF-4F6C-8896-22204C75553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9764" y="0"/>
            <a:ext cx="2734235" cy="6858000"/>
          </a:xfrm>
          <a:prstGeom prst="rect">
            <a:avLst/>
          </a:prstGeom>
        </p:spPr>
      </p:pic>
    </p:spTree>
    <p:extLst>
      <p:ext uri="{BB962C8B-B14F-4D97-AF65-F5344CB8AC3E}">
        <p14:creationId xmlns:p14="http://schemas.microsoft.com/office/powerpoint/2010/main" val="380563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9217F-02FC-450B-A0EC-16928FDBF3D1}"/>
              </a:ext>
            </a:extLst>
          </p:cNvPr>
          <p:cNvSpPr>
            <a:spLocks noGrp="1"/>
          </p:cNvSpPr>
          <p:nvPr>
            <p:ph type="title"/>
          </p:nvPr>
        </p:nvSpPr>
        <p:spPr/>
        <p:txBody>
          <a:bodyPr/>
          <a:lstStyle/>
          <a:p>
            <a:r>
              <a:rPr lang="en-US" b="1" dirty="0"/>
              <a:t>Fight?</a:t>
            </a:r>
          </a:p>
        </p:txBody>
      </p:sp>
      <p:sp>
        <p:nvSpPr>
          <p:cNvPr id="3" name="Content Placeholder 2">
            <a:extLst>
              <a:ext uri="{FF2B5EF4-FFF2-40B4-BE49-F238E27FC236}">
                <a16:creationId xmlns="" xmlns:a16="http://schemas.microsoft.com/office/drawing/2014/main" id="{46A3809F-FACD-45CF-8228-BF02482EDB0A}"/>
              </a:ext>
            </a:extLst>
          </p:cNvPr>
          <p:cNvSpPr>
            <a:spLocks noGrp="1"/>
          </p:cNvSpPr>
          <p:nvPr>
            <p:ph idx="1"/>
          </p:nvPr>
        </p:nvSpPr>
        <p:spPr>
          <a:xfrm>
            <a:off x="628650" y="1825625"/>
            <a:ext cx="5314950" cy="4351338"/>
          </a:xfrm>
        </p:spPr>
        <p:txBody>
          <a:bodyPr/>
          <a:lstStyle/>
          <a:p>
            <a:r>
              <a:rPr lang="en-US" dirty="0"/>
              <a:t>Maybe…..</a:t>
            </a:r>
          </a:p>
          <a:p>
            <a:r>
              <a:rPr lang="en-US" dirty="0"/>
              <a:t>Majority of cases are going to be compensable</a:t>
            </a:r>
          </a:p>
        </p:txBody>
      </p:sp>
      <p:pic>
        <p:nvPicPr>
          <p:cNvPr id="4" name="Picture 3">
            <a:extLst>
              <a:ext uri="{FF2B5EF4-FFF2-40B4-BE49-F238E27FC236}">
                <a16:creationId xmlns="" xmlns:a16="http://schemas.microsoft.com/office/drawing/2014/main" id="{2B31C7BA-7811-4368-8F1B-983A4F57E6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27694" y="0"/>
            <a:ext cx="2716306" cy="6858000"/>
          </a:xfrm>
          <a:prstGeom prst="rect">
            <a:avLst/>
          </a:prstGeom>
        </p:spPr>
      </p:pic>
    </p:spTree>
    <p:extLst>
      <p:ext uri="{BB962C8B-B14F-4D97-AF65-F5344CB8AC3E}">
        <p14:creationId xmlns:p14="http://schemas.microsoft.com/office/powerpoint/2010/main" val="160461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3DB192-3BDF-4216-A24C-7BC34C539146}"/>
              </a:ext>
            </a:extLst>
          </p:cNvPr>
          <p:cNvSpPr>
            <a:spLocks noGrp="1"/>
          </p:cNvSpPr>
          <p:nvPr>
            <p:ph type="title"/>
          </p:nvPr>
        </p:nvSpPr>
        <p:spPr/>
        <p:txBody>
          <a:bodyPr/>
          <a:lstStyle/>
          <a:p>
            <a:r>
              <a:rPr lang="en-US" b="1" dirty="0"/>
              <a:t>Understanding the Employee</a:t>
            </a:r>
          </a:p>
        </p:txBody>
      </p:sp>
      <p:sp>
        <p:nvSpPr>
          <p:cNvPr id="3" name="Content Placeholder 2">
            <a:extLst>
              <a:ext uri="{FF2B5EF4-FFF2-40B4-BE49-F238E27FC236}">
                <a16:creationId xmlns="" xmlns:a16="http://schemas.microsoft.com/office/drawing/2014/main" id="{1F83EEFB-1C8E-4588-89B9-C48B0C5322EF}"/>
              </a:ext>
            </a:extLst>
          </p:cNvPr>
          <p:cNvSpPr>
            <a:spLocks noGrp="1"/>
          </p:cNvSpPr>
          <p:nvPr>
            <p:ph idx="1"/>
          </p:nvPr>
        </p:nvSpPr>
        <p:spPr/>
        <p:txBody>
          <a:bodyPr/>
          <a:lstStyle/>
          <a:p>
            <a:r>
              <a:rPr lang="en-US" dirty="0"/>
              <a:t>Prior claims</a:t>
            </a:r>
          </a:p>
          <a:p>
            <a:pPr lvl="1"/>
            <a:r>
              <a:rPr lang="en-US" dirty="0"/>
              <a:t>ISO index</a:t>
            </a:r>
          </a:p>
          <a:p>
            <a:pPr lvl="1"/>
            <a:r>
              <a:rPr lang="en-US" dirty="0"/>
              <a:t>Division of Workers Compensation records</a:t>
            </a:r>
          </a:p>
          <a:p>
            <a:r>
              <a:rPr lang="en-US" dirty="0"/>
              <a:t>Pre-existing conditions</a:t>
            </a:r>
          </a:p>
          <a:p>
            <a:pPr lvl="1"/>
            <a:r>
              <a:rPr lang="en-US" dirty="0"/>
              <a:t>Review of the medical records</a:t>
            </a:r>
          </a:p>
          <a:p>
            <a:pPr lvl="1"/>
            <a:r>
              <a:rPr lang="en-US" dirty="0"/>
              <a:t>Medical Canvass</a:t>
            </a:r>
          </a:p>
          <a:p>
            <a:r>
              <a:rPr lang="en-US" dirty="0"/>
              <a:t>Other risky behavior</a:t>
            </a:r>
          </a:p>
          <a:p>
            <a:pPr lvl="1"/>
            <a:endParaRPr lang="en-US" dirty="0"/>
          </a:p>
          <a:p>
            <a:pPr marL="914400" lvl="2" indent="0">
              <a:buNone/>
            </a:pPr>
            <a:endParaRPr lang="en-US" dirty="0"/>
          </a:p>
          <a:p>
            <a:endParaRPr lang="en-US" dirty="0"/>
          </a:p>
        </p:txBody>
      </p:sp>
    </p:spTree>
    <p:extLst>
      <p:ext uri="{BB962C8B-B14F-4D97-AF65-F5344CB8AC3E}">
        <p14:creationId xmlns:p14="http://schemas.microsoft.com/office/powerpoint/2010/main" val="68802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04F4C6-3F40-4D07-8335-3BD882BCB9B9}"/>
              </a:ext>
            </a:extLst>
          </p:cNvPr>
          <p:cNvSpPr>
            <a:spLocks noGrp="1"/>
          </p:cNvSpPr>
          <p:nvPr>
            <p:ph type="title"/>
          </p:nvPr>
        </p:nvSpPr>
        <p:spPr/>
        <p:txBody>
          <a:bodyPr/>
          <a:lstStyle/>
          <a:p>
            <a:r>
              <a:rPr lang="en-US" b="1" dirty="0"/>
              <a:t>In Most Cases…</a:t>
            </a:r>
          </a:p>
        </p:txBody>
      </p:sp>
      <p:sp>
        <p:nvSpPr>
          <p:cNvPr id="3" name="Content Placeholder 2">
            <a:extLst>
              <a:ext uri="{FF2B5EF4-FFF2-40B4-BE49-F238E27FC236}">
                <a16:creationId xmlns="" xmlns:a16="http://schemas.microsoft.com/office/drawing/2014/main" id="{4355D9E5-DB14-4A29-BA01-9048933C6842}"/>
              </a:ext>
            </a:extLst>
          </p:cNvPr>
          <p:cNvSpPr>
            <a:spLocks noGrp="1"/>
          </p:cNvSpPr>
          <p:nvPr>
            <p:ph idx="1"/>
          </p:nvPr>
        </p:nvSpPr>
        <p:spPr/>
        <p:txBody>
          <a:bodyPr/>
          <a:lstStyle/>
          <a:p>
            <a:r>
              <a:rPr lang="en-US" dirty="0"/>
              <a:t>Injured employee heals from the reported injury and returns to work in the original position.</a:t>
            </a:r>
          </a:p>
          <a:p>
            <a:r>
              <a:rPr lang="en-US" dirty="0"/>
              <a:t>File is closed.</a:t>
            </a:r>
          </a:p>
          <a:p>
            <a:r>
              <a:rPr lang="en-US" dirty="0"/>
              <a:t>All your hard work paid off, even though you didn’t need all of it.</a:t>
            </a:r>
          </a:p>
          <a:p>
            <a:r>
              <a:rPr lang="en-US" dirty="0"/>
              <a:t>But in those claims where that is not the case…</a:t>
            </a:r>
          </a:p>
        </p:txBody>
      </p:sp>
    </p:spTree>
    <p:extLst>
      <p:ext uri="{BB962C8B-B14F-4D97-AF65-F5344CB8AC3E}">
        <p14:creationId xmlns:p14="http://schemas.microsoft.com/office/powerpoint/2010/main" val="94531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E536E2D-4935-4D14-BD8D-9D86FEEBC9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AE4A3CED-1720-5B48-8FE0-F86AAD06157F}"/>
              </a:ext>
            </a:extLst>
          </p:cNvPr>
          <p:cNvSpPr>
            <a:spLocks noGrp="1"/>
          </p:cNvSpPr>
          <p:nvPr>
            <p:ph type="title"/>
          </p:nvPr>
        </p:nvSpPr>
        <p:spPr/>
        <p:txBody>
          <a:bodyPr/>
          <a:lstStyle/>
          <a:p>
            <a:r>
              <a:rPr lang="en-US" b="1" dirty="0"/>
              <a:t>Fight! Fight! Fight!</a:t>
            </a:r>
          </a:p>
        </p:txBody>
      </p:sp>
    </p:spTree>
    <p:extLst>
      <p:ext uri="{BB962C8B-B14F-4D97-AF65-F5344CB8AC3E}">
        <p14:creationId xmlns:p14="http://schemas.microsoft.com/office/powerpoint/2010/main" val="16106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A1030D-7E68-4CD1-A4FD-0D7F36F7BE1D}"/>
              </a:ext>
            </a:extLst>
          </p:cNvPr>
          <p:cNvSpPr>
            <a:spLocks noGrp="1"/>
          </p:cNvSpPr>
          <p:nvPr>
            <p:ph type="title"/>
          </p:nvPr>
        </p:nvSpPr>
        <p:spPr/>
        <p:txBody>
          <a:bodyPr/>
          <a:lstStyle/>
          <a:p>
            <a:r>
              <a:rPr lang="en-US" b="1" dirty="0"/>
              <a:t>Denials</a:t>
            </a:r>
          </a:p>
        </p:txBody>
      </p:sp>
      <p:sp>
        <p:nvSpPr>
          <p:cNvPr id="3" name="Content Placeholder 2">
            <a:extLst>
              <a:ext uri="{FF2B5EF4-FFF2-40B4-BE49-F238E27FC236}">
                <a16:creationId xmlns="" xmlns:a16="http://schemas.microsoft.com/office/drawing/2014/main" id="{79E5F274-99A8-40D4-9AF3-9335761A6715}"/>
              </a:ext>
            </a:extLst>
          </p:cNvPr>
          <p:cNvSpPr>
            <a:spLocks noGrp="1"/>
          </p:cNvSpPr>
          <p:nvPr>
            <p:ph idx="1"/>
          </p:nvPr>
        </p:nvSpPr>
        <p:spPr>
          <a:xfrm>
            <a:off x="628650" y="1825625"/>
            <a:ext cx="4876223" cy="4351338"/>
          </a:xfrm>
        </p:spPr>
        <p:txBody>
          <a:bodyPr>
            <a:normAutofit/>
          </a:bodyPr>
          <a:lstStyle/>
          <a:p>
            <a:r>
              <a:rPr lang="en-US" dirty="0"/>
              <a:t>The claim didn’t occur in the course and scope of employment</a:t>
            </a:r>
          </a:p>
          <a:p>
            <a:r>
              <a:rPr lang="en-US" dirty="0"/>
              <a:t>Horseplay</a:t>
            </a:r>
          </a:p>
          <a:p>
            <a:r>
              <a:rPr lang="en-US" dirty="0"/>
              <a:t>Pre-existing condition</a:t>
            </a:r>
          </a:p>
          <a:p>
            <a:pPr marL="0" indent="0">
              <a:buNone/>
            </a:pPr>
            <a:endParaRPr lang="en-US" dirty="0"/>
          </a:p>
        </p:txBody>
      </p:sp>
      <p:pic>
        <p:nvPicPr>
          <p:cNvPr id="5" name="Picture 4">
            <a:extLst>
              <a:ext uri="{FF2B5EF4-FFF2-40B4-BE49-F238E27FC236}">
                <a16:creationId xmlns="" xmlns:a16="http://schemas.microsoft.com/office/drawing/2014/main" id="{87854E87-68A4-4AC1-9999-629E22CFEFA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0800" y="0"/>
            <a:ext cx="2743200" cy="6858000"/>
          </a:xfrm>
          <a:prstGeom prst="rect">
            <a:avLst/>
          </a:prstGeom>
        </p:spPr>
      </p:pic>
    </p:spTree>
    <p:extLst>
      <p:ext uri="{BB962C8B-B14F-4D97-AF65-F5344CB8AC3E}">
        <p14:creationId xmlns:p14="http://schemas.microsoft.com/office/powerpoint/2010/main" val="263465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C9DC8-7CAE-4378-9465-70EF4234A3A5}"/>
              </a:ext>
            </a:extLst>
          </p:cNvPr>
          <p:cNvSpPr>
            <a:spLocks noGrp="1"/>
          </p:cNvSpPr>
          <p:nvPr>
            <p:ph type="title"/>
          </p:nvPr>
        </p:nvSpPr>
        <p:spPr/>
        <p:txBody>
          <a:bodyPr/>
          <a:lstStyle/>
          <a:p>
            <a:r>
              <a:rPr lang="en-US" b="1" dirty="0"/>
              <a:t>Are You Picking a Winner?</a:t>
            </a:r>
          </a:p>
        </p:txBody>
      </p:sp>
      <p:sp>
        <p:nvSpPr>
          <p:cNvPr id="3" name="Content Placeholder 2">
            <a:extLst>
              <a:ext uri="{FF2B5EF4-FFF2-40B4-BE49-F238E27FC236}">
                <a16:creationId xmlns="" xmlns:a16="http://schemas.microsoft.com/office/drawing/2014/main" id="{97D58676-FB5C-47D7-8BB9-C1B3ABFD59B9}"/>
              </a:ext>
            </a:extLst>
          </p:cNvPr>
          <p:cNvSpPr>
            <a:spLocks noGrp="1"/>
          </p:cNvSpPr>
          <p:nvPr>
            <p:ph idx="1"/>
          </p:nvPr>
        </p:nvSpPr>
        <p:spPr/>
        <p:txBody>
          <a:bodyPr/>
          <a:lstStyle/>
          <a:p>
            <a:r>
              <a:rPr lang="en-US" dirty="0"/>
              <a:t>According to research from Lockton, 67% of claims originally denied are converted to paid claims within a year. </a:t>
            </a:r>
            <a:r>
              <a:rPr lang="en-US" b="1" i="1" dirty="0"/>
              <a:t>Denied workers' compensation claims that are converted to paid claims can cost up to 50 percent more.</a:t>
            </a:r>
            <a:r>
              <a:rPr lang="en-US" dirty="0"/>
              <a:t> </a:t>
            </a:r>
          </a:p>
          <a:p>
            <a:pPr marL="0" indent="0">
              <a:buNone/>
            </a:pPr>
            <a:r>
              <a:rPr lang="en-US" sz="2000" dirty="0"/>
              <a:t>	See riskandinsurance.com </a:t>
            </a:r>
            <a:r>
              <a:rPr lang="en-US" sz="2000" dirty="0">
                <a:hlinkClick r:id="rId2" tooltip="Posts by Mercedes Ott"/>
              </a:rPr>
              <a:t>Mercedes Ott</a:t>
            </a:r>
            <a:r>
              <a:rPr lang="en-US" sz="2000" dirty="0"/>
              <a:t>,  June 25, 2018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618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F0B743-CB17-4163-BF5C-7BC059215A11}"/>
              </a:ext>
            </a:extLst>
          </p:cNvPr>
          <p:cNvSpPr>
            <a:spLocks noGrp="1"/>
          </p:cNvSpPr>
          <p:nvPr>
            <p:ph type="title"/>
          </p:nvPr>
        </p:nvSpPr>
        <p:spPr/>
        <p:txBody>
          <a:bodyPr/>
          <a:lstStyle/>
          <a:p>
            <a:r>
              <a:rPr lang="en-US" b="1" dirty="0"/>
              <a:t>Picking Your Battles</a:t>
            </a:r>
          </a:p>
        </p:txBody>
      </p:sp>
      <p:sp>
        <p:nvSpPr>
          <p:cNvPr id="3" name="Content Placeholder 2">
            <a:extLst>
              <a:ext uri="{FF2B5EF4-FFF2-40B4-BE49-F238E27FC236}">
                <a16:creationId xmlns="" xmlns:a16="http://schemas.microsoft.com/office/drawing/2014/main" id="{F19528C7-76B4-47E4-96B3-42A0057F136A}"/>
              </a:ext>
            </a:extLst>
          </p:cNvPr>
          <p:cNvSpPr>
            <a:spLocks noGrp="1"/>
          </p:cNvSpPr>
          <p:nvPr>
            <p:ph idx="1"/>
          </p:nvPr>
        </p:nvSpPr>
        <p:spPr>
          <a:xfrm>
            <a:off x="628650" y="1825625"/>
            <a:ext cx="5310332" cy="4351338"/>
          </a:xfrm>
        </p:spPr>
        <p:txBody>
          <a:bodyPr/>
          <a:lstStyle/>
          <a:p>
            <a:r>
              <a:rPr lang="en-US" dirty="0"/>
              <a:t>What are the implications of losing the fight?</a:t>
            </a:r>
          </a:p>
          <a:p>
            <a:pPr lvl="1"/>
            <a:r>
              <a:rPr lang="en-US" dirty="0"/>
              <a:t>Medical control (depending on jurisdiction)</a:t>
            </a:r>
          </a:p>
          <a:p>
            <a:pPr lvl="1"/>
            <a:r>
              <a:rPr lang="en-US" dirty="0"/>
              <a:t>Increased exposure</a:t>
            </a:r>
          </a:p>
          <a:p>
            <a:pPr lvl="2"/>
            <a:r>
              <a:rPr lang="en-US" dirty="0"/>
              <a:t>Attorney fees</a:t>
            </a:r>
          </a:p>
          <a:p>
            <a:pPr lvl="2"/>
            <a:r>
              <a:rPr lang="en-US" dirty="0"/>
              <a:t>Penalties</a:t>
            </a:r>
          </a:p>
          <a:p>
            <a:pPr lvl="2"/>
            <a:r>
              <a:rPr lang="en-US" dirty="0"/>
              <a:t>Interest</a:t>
            </a:r>
          </a:p>
          <a:p>
            <a:endParaRPr lang="en-US" dirty="0"/>
          </a:p>
        </p:txBody>
      </p:sp>
      <p:pic>
        <p:nvPicPr>
          <p:cNvPr id="5" name="Picture 4">
            <a:extLst>
              <a:ext uri="{FF2B5EF4-FFF2-40B4-BE49-F238E27FC236}">
                <a16:creationId xmlns="" xmlns:a16="http://schemas.microsoft.com/office/drawing/2014/main" id="{1A1F956B-65B2-4B35-8059-ACA7598FC9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0800" y="0"/>
            <a:ext cx="2743200" cy="6858000"/>
          </a:xfrm>
          <a:prstGeom prst="rect">
            <a:avLst/>
          </a:prstGeom>
        </p:spPr>
      </p:pic>
    </p:spTree>
    <p:extLst>
      <p:ext uri="{BB962C8B-B14F-4D97-AF65-F5344CB8AC3E}">
        <p14:creationId xmlns:p14="http://schemas.microsoft.com/office/powerpoint/2010/main" val="344706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00F40C-FF00-4EED-944F-B2D4BC6F7FC5}"/>
              </a:ext>
            </a:extLst>
          </p:cNvPr>
          <p:cNvSpPr>
            <a:spLocks noGrp="1"/>
          </p:cNvSpPr>
          <p:nvPr>
            <p:ph type="title"/>
          </p:nvPr>
        </p:nvSpPr>
        <p:spPr>
          <a:xfrm>
            <a:off x="628650" y="365126"/>
            <a:ext cx="7886700" cy="1325563"/>
          </a:xfrm>
        </p:spPr>
        <p:txBody>
          <a:bodyPr/>
          <a:lstStyle/>
          <a:p>
            <a:r>
              <a:rPr lang="en-US" b="1" dirty="0"/>
              <a:t>Picking Your Battles</a:t>
            </a:r>
          </a:p>
        </p:txBody>
      </p:sp>
      <p:sp>
        <p:nvSpPr>
          <p:cNvPr id="3" name="Content Placeholder 2">
            <a:extLst>
              <a:ext uri="{FF2B5EF4-FFF2-40B4-BE49-F238E27FC236}">
                <a16:creationId xmlns="" xmlns:a16="http://schemas.microsoft.com/office/drawing/2014/main" id="{1077B34E-4CB9-44BC-9295-8776821B088F}"/>
              </a:ext>
            </a:extLst>
          </p:cNvPr>
          <p:cNvSpPr>
            <a:spLocks noGrp="1"/>
          </p:cNvSpPr>
          <p:nvPr>
            <p:ph idx="1"/>
          </p:nvPr>
        </p:nvSpPr>
        <p:spPr>
          <a:xfrm>
            <a:off x="628650" y="1825625"/>
            <a:ext cx="5305985" cy="4351338"/>
          </a:xfrm>
        </p:spPr>
        <p:txBody>
          <a:bodyPr/>
          <a:lstStyle/>
          <a:p>
            <a:r>
              <a:rPr lang="en-US" dirty="0"/>
              <a:t>What are the possible benefits from fighting?</a:t>
            </a:r>
          </a:p>
          <a:p>
            <a:pPr lvl="1"/>
            <a:r>
              <a:rPr lang="en-US" dirty="0"/>
              <a:t>Exposure mitigation</a:t>
            </a:r>
          </a:p>
          <a:p>
            <a:pPr lvl="1"/>
            <a:r>
              <a:rPr lang="en-US" dirty="0"/>
              <a:t>Resolution</a:t>
            </a:r>
          </a:p>
          <a:p>
            <a:pPr lvl="1"/>
            <a:r>
              <a:rPr lang="en-US" dirty="0"/>
              <a:t>Denial</a:t>
            </a:r>
          </a:p>
          <a:p>
            <a:endParaRPr lang="en-US" dirty="0"/>
          </a:p>
        </p:txBody>
      </p:sp>
      <p:pic>
        <p:nvPicPr>
          <p:cNvPr id="5" name="Picture 4">
            <a:extLst>
              <a:ext uri="{FF2B5EF4-FFF2-40B4-BE49-F238E27FC236}">
                <a16:creationId xmlns="" xmlns:a16="http://schemas.microsoft.com/office/drawing/2014/main" id="{DE76CC21-B1B9-4A2A-A260-FF56BF66F0D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4347881" y="2061883"/>
            <a:ext cx="6858002" cy="2734235"/>
          </a:xfrm>
          <a:prstGeom prst="rect">
            <a:avLst/>
          </a:prstGeom>
        </p:spPr>
      </p:pic>
    </p:spTree>
    <p:extLst>
      <p:ext uri="{BB962C8B-B14F-4D97-AF65-F5344CB8AC3E}">
        <p14:creationId xmlns:p14="http://schemas.microsoft.com/office/powerpoint/2010/main" val="318127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99C1D-5CDF-4F85-BC46-46373CC91BC1}"/>
              </a:ext>
            </a:extLst>
          </p:cNvPr>
          <p:cNvSpPr>
            <a:spLocks noGrp="1"/>
          </p:cNvSpPr>
          <p:nvPr>
            <p:ph type="title"/>
          </p:nvPr>
        </p:nvSpPr>
        <p:spPr/>
        <p:txBody>
          <a:bodyPr/>
          <a:lstStyle/>
          <a:p>
            <a:r>
              <a:rPr lang="en-US" b="1" dirty="0"/>
              <a:t>Controverting Portions of a Claim</a:t>
            </a:r>
          </a:p>
        </p:txBody>
      </p:sp>
      <p:sp>
        <p:nvSpPr>
          <p:cNvPr id="3" name="Content Placeholder 2">
            <a:extLst>
              <a:ext uri="{FF2B5EF4-FFF2-40B4-BE49-F238E27FC236}">
                <a16:creationId xmlns="" xmlns:a16="http://schemas.microsoft.com/office/drawing/2014/main" id="{2E05F01B-5213-44F9-AF74-C45B0EBD7863}"/>
              </a:ext>
            </a:extLst>
          </p:cNvPr>
          <p:cNvSpPr>
            <a:spLocks noGrp="1"/>
          </p:cNvSpPr>
          <p:nvPr>
            <p:ph idx="1"/>
          </p:nvPr>
        </p:nvSpPr>
        <p:spPr/>
        <p:txBody>
          <a:bodyPr/>
          <a:lstStyle/>
          <a:p>
            <a:r>
              <a:rPr lang="en-US" dirty="0"/>
              <a:t>Average weekly wage</a:t>
            </a:r>
          </a:p>
          <a:p>
            <a:r>
              <a:rPr lang="en-US" dirty="0"/>
              <a:t>Consequently injuries</a:t>
            </a:r>
          </a:p>
          <a:p>
            <a:r>
              <a:rPr lang="en-US" dirty="0"/>
              <a:t>Additional medical treatment</a:t>
            </a:r>
          </a:p>
          <a:p>
            <a:r>
              <a:rPr lang="en-US" dirty="0"/>
              <a:t>Treatment outside the OGD (Official Disability Guidelines)</a:t>
            </a:r>
          </a:p>
          <a:p>
            <a:r>
              <a:rPr lang="en-US" dirty="0"/>
              <a:t>Intervening injury</a:t>
            </a:r>
          </a:p>
          <a:p>
            <a:pPr lvl="1"/>
            <a:r>
              <a:rPr lang="en-US" dirty="0"/>
              <a:t>Again-understanding our employee</a:t>
            </a:r>
          </a:p>
          <a:p>
            <a:pPr marL="0" indent="0">
              <a:buNone/>
            </a:pPr>
            <a:endParaRPr lang="en-US" dirty="0"/>
          </a:p>
        </p:txBody>
      </p:sp>
    </p:spTree>
    <p:extLst>
      <p:ext uri="{BB962C8B-B14F-4D97-AF65-F5344CB8AC3E}">
        <p14:creationId xmlns:p14="http://schemas.microsoft.com/office/powerpoint/2010/main" val="387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9" name="Rectangle 8">
            <a:extLst>
              <a:ext uri="{FF2B5EF4-FFF2-40B4-BE49-F238E27FC236}">
                <a16:creationId xmlns="" xmlns:a16="http://schemas.microsoft.com/office/drawing/2014/main" id="{70D966FA-47E4-43FE-B5C6-3730AF34B618}"/>
              </a:ext>
            </a:extLst>
          </p:cNvPr>
          <p:cNvSpPr/>
          <p:nvPr/>
        </p:nvSpPr>
        <p:spPr>
          <a:xfrm>
            <a:off x="628650" y="1616959"/>
            <a:ext cx="5343887" cy="1569660"/>
          </a:xfrm>
          <a:prstGeom prst="rect">
            <a:avLst/>
          </a:prstGeom>
        </p:spPr>
        <p:txBody>
          <a:bodyPr wrap="square">
            <a:spAutoFit/>
          </a:bodyPr>
          <a:lstStyle/>
          <a:p>
            <a:r>
              <a:rPr lang="en-US"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Geoffrey R. Jones, Esq.</a:t>
            </a: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r>
            <a:b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US"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Geoffrey R. Jones, Esq. is a Senior Claims Attorney for Midwest Employers Casualty (MEC), a Berkley Company, where he has worked throughout the United States for the past 10 years providing claims oversight and recommendations.  He has handled mediation/settlements in over 22 states.   One of Geoff’s strongest assets is his ability to mitigate and resolve high exposure claims which has led to millions of dollars in savings.  When not settling claims, Geoff may be found working with MEC’s predictive analytics unit and clients to ensure positive outcomes.</a:t>
            </a:r>
            <a:endParaRPr lang="en-US" sz="1200" dirty="0"/>
          </a:p>
        </p:txBody>
      </p:sp>
      <p:sp>
        <p:nvSpPr>
          <p:cNvPr id="11" name="Rectangle 10">
            <a:extLst>
              <a:ext uri="{FF2B5EF4-FFF2-40B4-BE49-F238E27FC236}">
                <a16:creationId xmlns="" xmlns:a16="http://schemas.microsoft.com/office/drawing/2014/main" id="{F3EAFAA7-726C-43CF-A800-35AE9D359A22}"/>
              </a:ext>
            </a:extLst>
          </p:cNvPr>
          <p:cNvSpPr/>
          <p:nvPr/>
        </p:nvSpPr>
        <p:spPr>
          <a:xfrm>
            <a:off x="622847" y="3486715"/>
            <a:ext cx="5349690" cy="1754326"/>
          </a:xfrm>
          <a:prstGeom prst="rect">
            <a:avLst/>
          </a:prstGeom>
        </p:spPr>
        <p:txBody>
          <a:bodyPr wrap="square">
            <a:spAutoFit/>
          </a:bodyPr>
          <a:lstStyle/>
          <a:p>
            <a:r>
              <a:rPr lang="en-US" sz="12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Patty Reinecke, RN, BSN, CCM, MSCC</a:t>
            </a:r>
            <a: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r>
            <a:br>
              <a:rPr lang="en-US"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US"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Patty Reinecke, RN, BSN, CCM, MSCC, Director of Client Consults and TPA Relationships at Midwest Employers Casualty (MEC), a Berkley Company, has over 28 years of experience in the workers’ compensation industry. She provides a unique healthcare perspective to identify high-risk claims quickly and develop solutions that help employers and injured employees achieve better outcomes. In her current role, she works to ensure quality claim handling within the MEC Claims Department and as a liaison to facilitate positive working relationships with our partners and their claim administrators.</a:t>
            </a:r>
            <a:endParaRPr lang="en-US" sz="1200" dirty="0"/>
          </a:p>
        </p:txBody>
      </p:sp>
      <p:pic>
        <p:nvPicPr>
          <p:cNvPr id="5" name="Picture 4">
            <a:extLst>
              <a:ext uri="{FF2B5EF4-FFF2-40B4-BE49-F238E27FC236}">
                <a16:creationId xmlns="" xmlns:a16="http://schemas.microsoft.com/office/drawing/2014/main" id="{F0826E65-3020-49F0-9DB3-614543EFB4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00800" y="0"/>
            <a:ext cx="2743200" cy="3429000"/>
          </a:xfrm>
          <a:prstGeom prst="rect">
            <a:avLst/>
          </a:prstGeom>
        </p:spPr>
      </p:pic>
      <p:pic>
        <p:nvPicPr>
          <p:cNvPr id="13" name="Picture 12">
            <a:extLst>
              <a:ext uri="{FF2B5EF4-FFF2-40B4-BE49-F238E27FC236}">
                <a16:creationId xmlns="" xmlns:a16="http://schemas.microsoft.com/office/drawing/2014/main" id="{FB554BEF-9B29-4181-9E4E-D1918E8501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0798" y="3429000"/>
            <a:ext cx="2743200" cy="3429000"/>
          </a:xfrm>
          <a:prstGeom prst="rect">
            <a:avLst/>
          </a:prstGeom>
        </p:spPr>
      </p:pic>
    </p:spTree>
    <p:extLst>
      <p:ext uri="{BB962C8B-B14F-4D97-AF65-F5344CB8AC3E}">
        <p14:creationId xmlns:p14="http://schemas.microsoft.com/office/powerpoint/2010/main" val="334152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81B976-0119-40BF-B97D-26EEAC8EE9A7}"/>
              </a:ext>
            </a:extLst>
          </p:cNvPr>
          <p:cNvSpPr>
            <a:spLocks noGrp="1"/>
          </p:cNvSpPr>
          <p:nvPr>
            <p:ph type="title"/>
          </p:nvPr>
        </p:nvSpPr>
        <p:spPr/>
        <p:txBody>
          <a:bodyPr/>
          <a:lstStyle/>
          <a:p>
            <a:r>
              <a:rPr lang="en-US" b="1" dirty="0"/>
              <a:t>To Fight or Not to Fight:</a:t>
            </a:r>
            <a:br>
              <a:rPr lang="en-US" b="1" dirty="0"/>
            </a:br>
            <a:r>
              <a:rPr lang="en-US" b="1" dirty="0"/>
              <a:t>Case Study #1</a:t>
            </a:r>
            <a:r>
              <a:rPr lang="en-US" dirty="0"/>
              <a:t>	</a:t>
            </a:r>
          </a:p>
        </p:txBody>
      </p:sp>
      <p:sp>
        <p:nvSpPr>
          <p:cNvPr id="3" name="Content Placeholder 2">
            <a:extLst>
              <a:ext uri="{FF2B5EF4-FFF2-40B4-BE49-F238E27FC236}">
                <a16:creationId xmlns="" xmlns:a16="http://schemas.microsoft.com/office/drawing/2014/main" id="{B046F013-0715-413D-965B-89136E10D2C9}"/>
              </a:ext>
            </a:extLst>
          </p:cNvPr>
          <p:cNvSpPr>
            <a:spLocks noGrp="1"/>
          </p:cNvSpPr>
          <p:nvPr>
            <p:ph idx="1"/>
          </p:nvPr>
        </p:nvSpPr>
        <p:spPr>
          <a:xfrm>
            <a:off x="628650" y="1825625"/>
            <a:ext cx="5323915" cy="3983504"/>
          </a:xfrm>
        </p:spPr>
        <p:txBody>
          <a:bodyPr>
            <a:normAutofit fontScale="92500" lnSpcReduction="10000"/>
          </a:bodyPr>
          <a:lstStyle/>
          <a:p>
            <a:r>
              <a:rPr lang="en-US" sz="1800" dirty="0"/>
              <a:t>Mr. Jetsetter was a 46-year-old Director of Marketing with lower extremity issues requiring personal leave from work.</a:t>
            </a:r>
          </a:p>
          <a:p>
            <a:r>
              <a:rPr lang="en-US" sz="1800" dirty="0"/>
              <a:t>After returning to work, in the Spring of 2007, Mr. Jetsetter flew to Asia while still wearing a walking cast.</a:t>
            </a:r>
          </a:p>
          <a:p>
            <a:r>
              <a:rPr lang="en-US" sz="1800" dirty="0"/>
              <a:t>Mr. Jetsetter tripped getting off a plane in Seoul, South Korea.</a:t>
            </a:r>
          </a:p>
          <a:p>
            <a:r>
              <a:rPr lang="en-US" sz="1800" dirty="0"/>
              <a:t>Weeks later, Mr. Jetsetter was in California when he may have suffered an embolism.</a:t>
            </a:r>
          </a:p>
          <a:p>
            <a:r>
              <a:rPr lang="en-US" sz="1800" dirty="0"/>
              <a:t>Mr. Jetsetter sought long-term disability benefits and left work for surgery on his foot.</a:t>
            </a:r>
          </a:p>
          <a:p>
            <a:r>
              <a:rPr lang="en-US" sz="1800" dirty="0"/>
              <a:t>In 2011, Mr. Jetsetter filed a worker’s compensation claim at which time the Employer discovered Mr. Jetsetter was wheelchair-bound with an amputation of his left lower extremity…..</a:t>
            </a:r>
          </a:p>
          <a:p>
            <a:pPr marL="0" indent="0">
              <a:buNone/>
            </a:pPr>
            <a:endParaRPr lang="en-US" sz="1800" dirty="0"/>
          </a:p>
        </p:txBody>
      </p:sp>
      <p:pic>
        <p:nvPicPr>
          <p:cNvPr id="5" name="Picture 4">
            <a:extLst>
              <a:ext uri="{FF2B5EF4-FFF2-40B4-BE49-F238E27FC236}">
                <a16:creationId xmlns="" xmlns:a16="http://schemas.microsoft.com/office/drawing/2014/main" id="{87A5B9B3-5B8E-43D8-B079-0E16A3C938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8730" y="0"/>
            <a:ext cx="2725270" cy="6858000"/>
          </a:xfrm>
          <a:prstGeom prst="rect">
            <a:avLst/>
          </a:prstGeom>
        </p:spPr>
      </p:pic>
    </p:spTree>
    <p:extLst>
      <p:ext uri="{BB962C8B-B14F-4D97-AF65-F5344CB8AC3E}">
        <p14:creationId xmlns:p14="http://schemas.microsoft.com/office/powerpoint/2010/main" val="474842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2FFC80-839E-4A54-9076-4C47D207FF97}"/>
              </a:ext>
            </a:extLst>
          </p:cNvPr>
          <p:cNvSpPr>
            <a:spLocks noGrp="1"/>
          </p:cNvSpPr>
          <p:nvPr>
            <p:ph type="title"/>
          </p:nvPr>
        </p:nvSpPr>
        <p:spPr/>
        <p:txBody>
          <a:bodyPr/>
          <a:lstStyle/>
          <a:p>
            <a:r>
              <a:rPr lang="en-US" b="1" dirty="0"/>
              <a:t>Case Study #1</a:t>
            </a:r>
          </a:p>
        </p:txBody>
      </p:sp>
      <p:sp>
        <p:nvSpPr>
          <p:cNvPr id="3" name="Content Placeholder 2">
            <a:extLst>
              <a:ext uri="{FF2B5EF4-FFF2-40B4-BE49-F238E27FC236}">
                <a16:creationId xmlns="" xmlns:a16="http://schemas.microsoft.com/office/drawing/2014/main" id="{E2BE1321-CEB4-4937-9E19-95D138245561}"/>
              </a:ext>
            </a:extLst>
          </p:cNvPr>
          <p:cNvSpPr>
            <a:spLocks noGrp="1"/>
          </p:cNvSpPr>
          <p:nvPr>
            <p:ph idx="1"/>
          </p:nvPr>
        </p:nvSpPr>
        <p:spPr>
          <a:xfrm>
            <a:off x="628650" y="1825625"/>
            <a:ext cx="5347277" cy="4085648"/>
          </a:xfrm>
        </p:spPr>
        <p:txBody>
          <a:bodyPr>
            <a:normAutofit lnSpcReduction="10000"/>
          </a:bodyPr>
          <a:lstStyle/>
          <a:p>
            <a:r>
              <a:rPr lang="en-US" dirty="0"/>
              <a:t>Where do we start……..</a:t>
            </a:r>
          </a:p>
          <a:p>
            <a:r>
              <a:rPr lang="en-US" dirty="0"/>
              <a:t>Investigation</a:t>
            </a:r>
          </a:p>
          <a:p>
            <a:r>
              <a:rPr lang="en-US" dirty="0"/>
              <a:t>Risk evaluation (Fight or Not to Fight)</a:t>
            </a:r>
          </a:p>
          <a:p>
            <a:r>
              <a:rPr lang="en-US" dirty="0"/>
              <a:t>Handling for the best outcome</a:t>
            </a:r>
          </a:p>
          <a:p>
            <a:r>
              <a:rPr lang="en-US" dirty="0"/>
              <a:t>Settlement of workers’ compensation claim</a:t>
            </a:r>
          </a:p>
          <a:p>
            <a:r>
              <a:rPr lang="en-US" dirty="0"/>
              <a:t>Recovery from medical malpractice claim</a:t>
            </a:r>
          </a:p>
        </p:txBody>
      </p:sp>
      <p:pic>
        <p:nvPicPr>
          <p:cNvPr id="5" name="Picture 4">
            <a:extLst>
              <a:ext uri="{FF2B5EF4-FFF2-40B4-BE49-F238E27FC236}">
                <a16:creationId xmlns="" xmlns:a16="http://schemas.microsoft.com/office/drawing/2014/main" id="{3691D3BC-E030-4627-88F3-CD0DB59B61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0800" y="0"/>
            <a:ext cx="2743200" cy="6858000"/>
          </a:xfrm>
          <a:prstGeom prst="rect">
            <a:avLst/>
          </a:prstGeom>
        </p:spPr>
      </p:pic>
    </p:spTree>
    <p:extLst>
      <p:ext uri="{BB962C8B-B14F-4D97-AF65-F5344CB8AC3E}">
        <p14:creationId xmlns:p14="http://schemas.microsoft.com/office/powerpoint/2010/main" val="205582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73A13-5208-48CD-BE5B-D6E7D7F0FC77}"/>
              </a:ext>
            </a:extLst>
          </p:cNvPr>
          <p:cNvSpPr>
            <a:spLocks noGrp="1"/>
          </p:cNvSpPr>
          <p:nvPr>
            <p:ph type="title"/>
          </p:nvPr>
        </p:nvSpPr>
        <p:spPr/>
        <p:txBody>
          <a:bodyPr/>
          <a:lstStyle/>
          <a:p>
            <a:r>
              <a:rPr lang="en-US" b="1" dirty="0"/>
              <a:t>To Fight or Not to Fight:</a:t>
            </a:r>
            <a:br>
              <a:rPr lang="en-US" b="1" dirty="0"/>
            </a:br>
            <a:r>
              <a:rPr lang="en-US" b="1" dirty="0"/>
              <a:t>Case Study #2</a:t>
            </a:r>
          </a:p>
        </p:txBody>
      </p:sp>
      <p:sp>
        <p:nvSpPr>
          <p:cNvPr id="3" name="Content Placeholder 2">
            <a:extLst>
              <a:ext uri="{FF2B5EF4-FFF2-40B4-BE49-F238E27FC236}">
                <a16:creationId xmlns="" xmlns:a16="http://schemas.microsoft.com/office/drawing/2014/main" id="{E93109BD-BE4D-48D9-8A0B-9B195999E60D}"/>
              </a:ext>
            </a:extLst>
          </p:cNvPr>
          <p:cNvSpPr>
            <a:spLocks noGrp="1"/>
          </p:cNvSpPr>
          <p:nvPr>
            <p:ph idx="1"/>
          </p:nvPr>
        </p:nvSpPr>
        <p:spPr>
          <a:xfrm>
            <a:off x="628650" y="1825625"/>
            <a:ext cx="5328805" cy="4067175"/>
          </a:xfrm>
        </p:spPr>
        <p:txBody>
          <a:bodyPr>
            <a:normAutofit fontScale="92500" lnSpcReduction="20000"/>
          </a:bodyPr>
          <a:lstStyle/>
          <a:p>
            <a:r>
              <a:rPr lang="en-US" dirty="0"/>
              <a:t>Ms. Saturday-Night had a stressful job as a claims adjuster.  As she prepared to meet friends for a weekend dinner party, she suffered a stroke.</a:t>
            </a:r>
          </a:p>
          <a:p>
            <a:r>
              <a:rPr lang="en-US" dirty="0"/>
              <a:t>Her stroke was complicated by a severe brain bleed rendering her unable to speak or provide for herself.</a:t>
            </a:r>
          </a:p>
          <a:p>
            <a:r>
              <a:rPr lang="en-US" dirty="0"/>
              <a:t>Ms. Saturday-Night may have been given an aspirin by her supervisor when she last worked on Thursday.</a:t>
            </a:r>
          </a:p>
        </p:txBody>
      </p:sp>
      <p:pic>
        <p:nvPicPr>
          <p:cNvPr id="5" name="Picture 4">
            <a:extLst>
              <a:ext uri="{FF2B5EF4-FFF2-40B4-BE49-F238E27FC236}">
                <a16:creationId xmlns="" xmlns:a16="http://schemas.microsoft.com/office/drawing/2014/main" id="{A59CD381-51E0-42A9-A78A-437B581CDF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0036" y="0"/>
            <a:ext cx="2733964" cy="6858000"/>
          </a:xfrm>
          <a:prstGeom prst="rect">
            <a:avLst/>
          </a:prstGeom>
        </p:spPr>
      </p:pic>
    </p:spTree>
    <p:extLst>
      <p:ext uri="{BB962C8B-B14F-4D97-AF65-F5344CB8AC3E}">
        <p14:creationId xmlns:p14="http://schemas.microsoft.com/office/powerpoint/2010/main" val="248774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AB7419-816A-4A65-89D8-8A26B7340E9F}"/>
              </a:ext>
            </a:extLst>
          </p:cNvPr>
          <p:cNvSpPr>
            <a:spLocks noGrp="1"/>
          </p:cNvSpPr>
          <p:nvPr>
            <p:ph type="title"/>
          </p:nvPr>
        </p:nvSpPr>
        <p:spPr/>
        <p:txBody>
          <a:bodyPr/>
          <a:lstStyle/>
          <a:p>
            <a:r>
              <a:rPr lang="en-US" b="1" dirty="0"/>
              <a:t>Case Study #2</a:t>
            </a:r>
          </a:p>
        </p:txBody>
      </p:sp>
      <p:sp>
        <p:nvSpPr>
          <p:cNvPr id="3" name="Content Placeholder 2">
            <a:extLst>
              <a:ext uri="{FF2B5EF4-FFF2-40B4-BE49-F238E27FC236}">
                <a16:creationId xmlns="" xmlns:a16="http://schemas.microsoft.com/office/drawing/2014/main" id="{75356CC3-4961-4826-8DD2-95F783FFF001}"/>
              </a:ext>
            </a:extLst>
          </p:cNvPr>
          <p:cNvSpPr>
            <a:spLocks noGrp="1"/>
          </p:cNvSpPr>
          <p:nvPr>
            <p:ph idx="1"/>
          </p:nvPr>
        </p:nvSpPr>
        <p:spPr>
          <a:xfrm>
            <a:off x="628650" y="1825625"/>
            <a:ext cx="5319568" cy="4351338"/>
          </a:xfrm>
        </p:spPr>
        <p:txBody>
          <a:bodyPr/>
          <a:lstStyle/>
          <a:p>
            <a:r>
              <a:rPr lang="en-US" dirty="0"/>
              <a:t>Where do we start…..</a:t>
            </a:r>
          </a:p>
          <a:p>
            <a:r>
              <a:rPr lang="en-US" dirty="0"/>
              <a:t>Investigation</a:t>
            </a:r>
          </a:p>
          <a:p>
            <a:pPr lvl="1"/>
            <a:r>
              <a:rPr lang="en-US" dirty="0"/>
              <a:t>Medical records review</a:t>
            </a:r>
          </a:p>
          <a:p>
            <a:pPr lvl="1"/>
            <a:r>
              <a:rPr lang="en-US" dirty="0"/>
              <a:t>Interviewing co-workers/supervisor</a:t>
            </a:r>
          </a:p>
          <a:p>
            <a:r>
              <a:rPr lang="en-US" dirty="0"/>
              <a:t>Risk evaluation (to fight or not to fight)</a:t>
            </a:r>
          </a:p>
          <a:p>
            <a:r>
              <a:rPr lang="en-US" dirty="0"/>
              <a:t>Monitor evolving facts</a:t>
            </a:r>
          </a:p>
          <a:p>
            <a:endParaRPr lang="en-US" dirty="0"/>
          </a:p>
          <a:p>
            <a:pPr marL="0" indent="0">
              <a:buNone/>
            </a:pPr>
            <a:endParaRPr lang="en-US" dirty="0"/>
          </a:p>
        </p:txBody>
      </p:sp>
      <p:pic>
        <p:nvPicPr>
          <p:cNvPr id="5" name="Picture 4">
            <a:extLst>
              <a:ext uri="{FF2B5EF4-FFF2-40B4-BE49-F238E27FC236}">
                <a16:creationId xmlns="" xmlns:a16="http://schemas.microsoft.com/office/drawing/2014/main" id="{C0888D1E-6573-40B2-8526-2648505889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00800" y="0"/>
            <a:ext cx="2743200" cy="6858000"/>
          </a:xfrm>
          <a:prstGeom prst="rect">
            <a:avLst/>
          </a:prstGeom>
        </p:spPr>
      </p:pic>
    </p:spTree>
    <p:extLst>
      <p:ext uri="{BB962C8B-B14F-4D97-AF65-F5344CB8AC3E}">
        <p14:creationId xmlns:p14="http://schemas.microsoft.com/office/powerpoint/2010/main" val="373308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restling tenderness - fighter hug stock pictures, royalty-free photos &amp; images">
            <a:extLst>
              <a:ext uri="{FF2B5EF4-FFF2-40B4-BE49-F238E27FC236}">
                <a16:creationId xmlns="" xmlns:a16="http://schemas.microsoft.com/office/drawing/2014/main" id="{1263E88B-E8B9-4DD4-8873-2B4BCD34BAB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FAB52B6-0DC1-4432-8D9B-078E64347471}"/>
              </a:ext>
            </a:extLst>
          </p:cNvPr>
          <p:cNvSpPr>
            <a:spLocks noGrp="1"/>
          </p:cNvSpPr>
          <p:nvPr>
            <p:ph type="title"/>
          </p:nvPr>
        </p:nvSpPr>
        <p:spPr/>
        <p:txBody>
          <a:bodyPr/>
          <a:lstStyle/>
          <a:p>
            <a:r>
              <a:rPr lang="en-US" b="1" dirty="0"/>
              <a:t>Be a Lover</a:t>
            </a:r>
            <a:br>
              <a:rPr lang="en-US" b="1" dirty="0"/>
            </a:br>
            <a:r>
              <a:rPr lang="en-US" b="1" dirty="0"/>
              <a:t>Not a Fighter</a:t>
            </a:r>
          </a:p>
        </p:txBody>
      </p:sp>
    </p:spTree>
    <p:extLst>
      <p:ext uri="{BB962C8B-B14F-4D97-AF65-F5344CB8AC3E}">
        <p14:creationId xmlns:p14="http://schemas.microsoft.com/office/powerpoint/2010/main" val="262651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E471E8-DE40-45B7-BB98-0C79D785214B}"/>
              </a:ext>
            </a:extLst>
          </p:cNvPr>
          <p:cNvSpPr>
            <a:spLocks noGrp="1"/>
          </p:cNvSpPr>
          <p:nvPr>
            <p:ph type="title"/>
          </p:nvPr>
        </p:nvSpPr>
        <p:spPr>
          <a:xfrm>
            <a:off x="628650" y="2766218"/>
            <a:ext cx="7886700" cy="1325563"/>
          </a:xfrm>
        </p:spPr>
        <p:txBody>
          <a:bodyPr/>
          <a:lstStyle/>
          <a:p>
            <a:pPr algn="ctr"/>
            <a:r>
              <a:rPr lang="en-US" b="1" dirty="0"/>
              <a:t>Questions</a:t>
            </a:r>
          </a:p>
        </p:txBody>
      </p:sp>
    </p:spTree>
    <p:extLst>
      <p:ext uri="{BB962C8B-B14F-4D97-AF65-F5344CB8AC3E}">
        <p14:creationId xmlns:p14="http://schemas.microsoft.com/office/powerpoint/2010/main" val="140145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07E21-33A2-49D0-BFA4-2A81F521A637}"/>
              </a:ext>
            </a:extLst>
          </p:cNvPr>
          <p:cNvSpPr>
            <a:spLocks noGrp="1"/>
          </p:cNvSpPr>
          <p:nvPr>
            <p:ph type="title"/>
          </p:nvPr>
        </p:nvSpPr>
        <p:spPr/>
        <p:txBody>
          <a:bodyPr/>
          <a:lstStyle/>
          <a:p>
            <a:r>
              <a:rPr lang="en-US" b="1" dirty="0"/>
              <a:t>Should we start</a:t>
            </a:r>
            <a:br>
              <a:rPr lang="en-US" b="1" dirty="0"/>
            </a:br>
            <a:r>
              <a:rPr lang="en-US" b="1" dirty="0"/>
              <a:t>with a Fight</a:t>
            </a:r>
            <a:endParaRPr lang="en-US" dirty="0"/>
          </a:p>
        </p:txBody>
      </p:sp>
      <p:sp>
        <p:nvSpPr>
          <p:cNvPr id="3" name="Content Placeholder 2">
            <a:extLst>
              <a:ext uri="{FF2B5EF4-FFF2-40B4-BE49-F238E27FC236}">
                <a16:creationId xmlns="" xmlns:a16="http://schemas.microsoft.com/office/drawing/2014/main" id="{88CF16EA-D562-4F7A-A492-FD17E1C77D34}"/>
              </a:ext>
            </a:extLst>
          </p:cNvPr>
          <p:cNvSpPr>
            <a:spLocks noGrp="1"/>
          </p:cNvSpPr>
          <p:nvPr>
            <p:ph idx="1"/>
          </p:nvPr>
        </p:nvSpPr>
        <p:spPr>
          <a:xfrm>
            <a:off x="628650" y="2055815"/>
            <a:ext cx="5314950" cy="4121148"/>
          </a:xfrm>
        </p:spPr>
        <p:txBody>
          <a:bodyPr/>
          <a:lstStyle/>
          <a:p>
            <a:r>
              <a:rPr lang="en-US" dirty="0"/>
              <a:t>Understand why we fight and when we fight?</a:t>
            </a:r>
          </a:p>
          <a:p>
            <a:pPr lvl="1"/>
            <a:r>
              <a:rPr lang="en-US" dirty="0"/>
              <a:t>Fraud</a:t>
            </a:r>
          </a:p>
          <a:p>
            <a:pPr lvl="2"/>
            <a:r>
              <a:rPr lang="en-US" sz="1800" dirty="0"/>
              <a:t>The Coalition Against Insurance Fraud (CAIF) estimates that workers’ compensation insurance fraud costs insurers and employers $6 billion a year. </a:t>
            </a:r>
          </a:p>
          <a:p>
            <a:pPr lvl="1"/>
            <a:r>
              <a:rPr lang="en-US" dirty="0"/>
              <a:t>Control</a:t>
            </a:r>
          </a:p>
          <a:p>
            <a:pPr lvl="1"/>
            <a:r>
              <a:rPr lang="en-US" dirty="0"/>
              <a:t>Excessive treatment</a:t>
            </a:r>
          </a:p>
          <a:p>
            <a:pPr lvl="1"/>
            <a:r>
              <a:rPr lang="en-US" dirty="0"/>
              <a:t>Prolonged time off work</a:t>
            </a:r>
          </a:p>
        </p:txBody>
      </p:sp>
      <p:pic>
        <p:nvPicPr>
          <p:cNvPr id="5" name="Picture 4">
            <a:extLst>
              <a:ext uri="{FF2B5EF4-FFF2-40B4-BE49-F238E27FC236}">
                <a16:creationId xmlns="" xmlns:a16="http://schemas.microsoft.com/office/drawing/2014/main" id="{874318BA-0151-4BC7-A1E7-2EC1C6EB1C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27694" y="0"/>
            <a:ext cx="2716306" cy="6858000"/>
          </a:xfrm>
          <a:prstGeom prst="rect">
            <a:avLst/>
          </a:prstGeom>
        </p:spPr>
      </p:pic>
    </p:spTree>
    <p:extLst>
      <p:ext uri="{BB962C8B-B14F-4D97-AF65-F5344CB8AC3E}">
        <p14:creationId xmlns:p14="http://schemas.microsoft.com/office/powerpoint/2010/main" val="62103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F98736-3AD1-48EA-AB27-562450DFD9BE}"/>
              </a:ext>
            </a:extLst>
          </p:cNvPr>
          <p:cNvSpPr>
            <a:spLocks noGrp="1"/>
          </p:cNvSpPr>
          <p:nvPr>
            <p:ph type="title"/>
          </p:nvPr>
        </p:nvSpPr>
        <p:spPr/>
        <p:txBody>
          <a:bodyPr/>
          <a:lstStyle/>
          <a:p>
            <a:r>
              <a:rPr lang="en-US" b="1" dirty="0"/>
              <a:t>Injury or Occupation</a:t>
            </a:r>
            <a:br>
              <a:rPr lang="en-US" b="1" dirty="0"/>
            </a:br>
            <a:r>
              <a:rPr lang="en-US" b="1" dirty="0"/>
              <a:t>Disease</a:t>
            </a:r>
          </a:p>
        </p:txBody>
      </p:sp>
      <p:sp>
        <p:nvSpPr>
          <p:cNvPr id="3" name="Content Placeholder 2">
            <a:extLst>
              <a:ext uri="{FF2B5EF4-FFF2-40B4-BE49-F238E27FC236}">
                <a16:creationId xmlns="" xmlns:a16="http://schemas.microsoft.com/office/drawing/2014/main" id="{E7072449-8E4B-452F-9BC7-30B2940DD2B1}"/>
              </a:ext>
            </a:extLst>
          </p:cNvPr>
          <p:cNvSpPr>
            <a:spLocks noGrp="1"/>
          </p:cNvSpPr>
          <p:nvPr>
            <p:ph idx="1"/>
          </p:nvPr>
        </p:nvSpPr>
        <p:spPr>
          <a:xfrm>
            <a:off x="628650" y="2055815"/>
            <a:ext cx="5350809" cy="4121148"/>
          </a:xfrm>
        </p:spPr>
        <p:txBody>
          <a:bodyPr>
            <a:normAutofit/>
          </a:bodyPr>
          <a:lstStyle/>
          <a:p>
            <a:r>
              <a:rPr lang="en-US" dirty="0"/>
              <a:t>Initial evaluation</a:t>
            </a:r>
          </a:p>
          <a:p>
            <a:r>
              <a:rPr lang="en-US" dirty="0"/>
              <a:t>Facts of the accident</a:t>
            </a:r>
          </a:p>
          <a:p>
            <a:r>
              <a:rPr lang="en-US" dirty="0"/>
              <a:t>Three-point contact</a:t>
            </a:r>
          </a:p>
          <a:p>
            <a:pPr lvl="1"/>
            <a:r>
              <a:rPr lang="en-US" dirty="0"/>
              <a:t>Employee</a:t>
            </a:r>
          </a:p>
          <a:p>
            <a:pPr lvl="1"/>
            <a:r>
              <a:rPr lang="en-US" dirty="0"/>
              <a:t>Employer</a:t>
            </a:r>
          </a:p>
          <a:p>
            <a:pPr lvl="2"/>
            <a:r>
              <a:rPr lang="en-US" dirty="0"/>
              <a:t>Information beyond the injury itself</a:t>
            </a:r>
          </a:p>
          <a:p>
            <a:pPr lvl="2"/>
            <a:r>
              <a:rPr lang="en-US" dirty="0"/>
              <a:t>Information about the employee</a:t>
            </a:r>
          </a:p>
          <a:p>
            <a:pPr lvl="1"/>
            <a:r>
              <a:rPr lang="en-US" dirty="0"/>
              <a:t>Medical</a:t>
            </a:r>
          </a:p>
          <a:p>
            <a:pPr lvl="1"/>
            <a:endParaRPr lang="en-US" dirty="0"/>
          </a:p>
        </p:txBody>
      </p:sp>
      <p:pic>
        <p:nvPicPr>
          <p:cNvPr id="6" name="Picture 5">
            <a:extLst>
              <a:ext uri="{FF2B5EF4-FFF2-40B4-BE49-F238E27FC236}">
                <a16:creationId xmlns="" xmlns:a16="http://schemas.microsoft.com/office/drawing/2014/main" id="{F82A6D74-1AC9-4C79-8709-11100FBB58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00800" y="0"/>
            <a:ext cx="2743200" cy="6858000"/>
          </a:xfrm>
          <a:prstGeom prst="rect">
            <a:avLst/>
          </a:prstGeom>
        </p:spPr>
      </p:pic>
    </p:spTree>
    <p:extLst>
      <p:ext uri="{BB962C8B-B14F-4D97-AF65-F5344CB8AC3E}">
        <p14:creationId xmlns:p14="http://schemas.microsoft.com/office/powerpoint/2010/main" val="5051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C018C-CA86-4021-829C-4635046BD7FC}"/>
              </a:ext>
            </a:extLst>
          </p:cNvPr>
          <p:cNvSpPr>
            <a:spLocks noGrp="1"/>
          </p:cNvSpPr>
          <p:nvPr>
            <p:ph type="title"/>
          </p:nvPr>
        </p:nvSpPr>
        <p:spPr/>
        <p:txBody>
          <a:bodyPr/>
          <a:lstStyle/>
          <a:p>
            <a:r>
              <a:rPr lang="en-US" b="1" dirty="0"/>
              <a:t>Focus on the Details</a:t>
            </a:r>
          </a:p>
        </p:txBody>
      </p:sp>
      <p:sp>
        <p:nvSpPr>
          <p:cNvPr id="5" name="Content Placeholder 4">
            <a:extLst>
              <a:ext uri="{FF2B5EF4-FFF2-40B4-BE49-F238E27FC236}">
                <a16:creationId xmlns="" xmlns:a16="http://schemas.microsoft.com/office/drawing/2014/main" id="{03452F00-DC0A-432E-A225-DCF38A688494}"/>
              </a:ext>
            </a:extLst>
          </p:cNvPr>
          <p:cNvSpPr>
            <a:spLocks noGrp="1"/>
          </p:cNvSpPr>
          <p:nvPr>
            <p:ph idx="1"/>
          </p:nvPr>
        </p:nvSpPr>
        <p:spPr>
          <a:xfrm>
            <a:off x="628650" y="1837765"/>
            <a:ext cx="5323915" cy="4339198"/>
          </a:xfrm>
        </p:spPr>
        <p:txBody>
          <a:bodyPr/>
          <a:lstStyle/>
          <a:p>
            <a:r>
              <a:rPr lang="en-US" dirty="0"/>
              <a:t>Identifying and collecting other sources of information</a:t>
            </a:r>
          </a:p>
          <a:p>
            <a:pPr lvl="1"/>
            <a:r>
              <a:rPr lang="en-US" dirty="0"/>
              <a:t>Examples</a:t>
            </a:r>
          </a:p>
          <a:p>
            <a:pPr lvl="2"/>
            <a:r>
              <a:rPr lang="en-US" dirty="0"/>
              <a:t>Co-workers</a:t>
            </a:r>
          </a:p>
          <a:p>
            <a:pPr lvl="2"/>
            <a:r>
              <a:rPr lang="en-US" dirty="0"/>
              <a:t>Police report</a:t>
            </a:r>
          </a:p>
          <a:p>
            <a:pPr lvl="2"/>
            <a:r>
              <a:rPr lang="en-US" dirty="0"/>
              <a:t>OSHA</a:t>
            </a:r>
          </a:p>
          <a:p>
            <a:pPr lvl="2"/>
            <a:r>
              <a:rPr lang="en-US" dirty="0"/>
              <a:t>GoFundMe</a:t>
            </a:r>
          </a:p>
          <a:p>
            <a:endParaRPr lang="en-US" dirty="0"/>
          </a:p>
        </p:txBody>
      </p:sp>
      <p:pic>
        <p:nvPicPr>
          <p:cNvPr id="4" name="Picture 3">
            <a:extLst>
              <a:ext uri="{FF2B5EF4-FFF2-40B4-BE49-F238E27FC236}">
                <a16:creationId xmlns="" xmlns:a16="http://schemas.microsoft.com/office/drawing/2014/main" id="{691F22AC-809D-4FDC-9EAB-A8F843E719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18728" y="0"/>
            <a:ext cx="2725271" cy="6858000"/>
          </a:xfrm>
          <a:prstGeom prst="rect">
            <a:avLst/>
          </a:prstGeom>
        </p:spPr>
      </p:pic>
    </p:spTree>
    <p:extLst>
      <p:ext uri="{BB962C8B-B14F-4D97-AF65-F5344CB8AC3E}">
        <p14:creationId xmlns:p14="http://schemas.microsoft.com/office/powerpoint/2010/main" val="269173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B70C69-547A-4BD8-92AB-3CC026DF00BF}"/>
              </a:ext>
            </a:extLst>
          </p:cNvPr>
          <p:cNvSpPr>
            <a:spLocks noGrp="1"/>
          </p:cNvSpPr>
          <p:nvPr>
            <p:ph type="title"/>
          </p:nvPr>
        </p:nvSpPr>
        <p:spPr/>
        <p:txBody>
          <a:bodyPr/>
          <a:lstStyle/>
          <a:p>
            <a:r>
              <a:rPr lang="en-US" b="1" dirty="0"/>
              <a:t>Fight?</a:t>
            </a:r>
          </a:p>
        </p:txBody>
      </p:sp>
      <p:sp>
        <p:nvSpPr>
          <p:cNvPr id="3" name="Content Placeholder 2">
            <a:extLst>
              <a:ext uri="{FF2B5EF4-FFF2-40B4-BE49-F238E27FC236}">
                <a16:creationId xmlns="" xmlns:a16="http://schemas.microsoft.com/office/drawing/2014/main" id="{CC6D13BE-2904-49A7-96B0-65D9919ADCD8}"/>
              </a:ext>
            </a:extLst>
          </p:cNvPr>
          <p:cNvSpPr>
            <a:spLocks noGrp="1"/>
          </p:cNvSpPr>
          <p:nvPr>
            <p:ph idx="1"/>
          </p:nvPr>
        </p:nvSpPr>
        <p:spPr>
          <a:xfrm>
            <a:off x="628649" y="1837765"/>
            <a:ext cx="5637679" cy="4043082"/>
          </a:xfrm>
        </p:spPr>
        <p:txBody>
          <a:bodyPr>
            <a:normAutofit lnSpcReduction="10000"/>
          </a:bodyPr>
          <a:lstStyle/>
          <a:p>
            <a:r>
              <a:rPr lang="en-US" i="1" dirty="0"/>
              <a:t>No fight</a:t>
            </a:r>
            <a:r>
              <a:rPr lang="en-US" dirty="0"/>
              <a:t> </a:t>
            </a:r>
          </a:p>
          <a:p>
            <a:r>
              <a:rPr lang="en-US" dirty="0"/>
              <a:t>Focus on the collection of information</a:t>
            </a:r>
          </a:p>
          <a:p>
            <a:r>
              <a:rPr lang="en-US" dirty="0"/>
              <a:t>Be mindful of statutory requirements</a:t>
            </a:r>
          </a:p>
          <a:p>
            <a:pPr lvl="1"/>
            <a:r>
              <a:rPr lang="en-US" sz="2000" dirty="0"/>
              <a:t>In the course and scope of employment</a:t>
            </a:r>
          </a:p>
          <a:p>
            <a:r>
              <a:rPr lang="en-US" dirty="0"/>
              <a:t>Look for inconsistencies and opportunities</a:t>
            </a:r>
          </a:p>
          <a:p>
            <a:pPr lvl="1"/>
            <a:r>
              <a:rPr lang="en-US" sz="2000" dirty="0"/>
              <a:t>Subrogation</a:t>
            </a:r>
          </a:p>
          <a:p>
            <a:pPr lvl="1"/>
            <a:r>
              <a:rPr lang="en-US" sz="2000" dirty="0"/>
              <a:t>Defenses</a:t>
            </a:r>
          </a:p>
          <a:p>
            <a:pPr marL="457200" lvl="1" indent="0">
              <a:buNone/>
            </a:pPr>
            <a:endParaRPr lang="en-US" dirty="0"/>
          </a:p>
        </p:txBody>
      </p:sp>
      <p:pic>
        <p:nvPicPr>
          <p:cNvPr id="4" name="Picture 3">
            <a:extLst>
              <a:ext uri="{FF2B5EF4-FFF2-40B4-BE49-F238E27FC236}">
                <a16:creationId xmlns="" xmlns:a16="http://schemas.microsoft.com/office/drawing/2014/main" id="{2E3A0645-7412-4936-87EE-B9D82DB68B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27694" y="0"/>
            <a:ext cx="2716306" cy="6858000"/>
          </a:xfrm>
          <a:prstGeom prst="rect">
            <a:avLst/>
          </a:prstGeom>
        </p:spPr>
      </p:pic>
    </p:spTree>
    <p:extLst>
      <p:ext uri="{BB962C8B-B14F-4D97-AF65-F5344CB8AC3E}">
        <p14:creationId xmlns:p14="http://schemas.microsoft.com/office/powerpoint/2010/main" val="211465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DD374D-0489-490E-A729-BBB7B9E39166}"/>
              </a:ext>
            </a:extLst>
          </p:cNvPr>
          <p:cNvSpPr>
            <a:spLocks noGrp="1"/>
          </p:cNvSpPr>
          <p:nvPr>
            <p:ph idx="1"/>
          </p:nvPr>
        </p:nvSpPr>
        <p:spPr>
          <a:xfrm>
            <a:off x="628650" y="1846729"/>
            <a:ext cx="2876550" cy="4330234"/>
          </a:xfrm>
        </p:spPr>
        <p:txBody>
          <a:bodyPr/>
          <a:lstStyle/>
          <a:p>
            <a:r>
              <a:rPr lang="en-US" dirty="0"/>
              <a:t>First Report of Injury form</a:t>
            </a:r>
          </a:p>
          <a:p>
            <a:r>
              <a:rPr lang="en-US" dirty="0"/>
              <a:t>Verification of information</a:t>
            </a:r>
          </a:p>
        </p:txBody>
      </p:sp>
      <p:pic>
        <p:nvPicPr>
          <p:cNvPr id="4" name="Picture 3">
            <a:extLst>
              <a:ext uri="{FF2B5EF4-FFF2-40B4-BE49-F238E27FC236}">
                <a16:creationId xmlns="" xmlns:a16="http://schemas.microsoft.com/office/drawing/2014/main" id="{1E80218C-9722-4309-AC48-2B7E2CA541F3}"/>
              </a:ext>
            </a:extLst>
          </p:cNvPr>
          <p:cNvPicPr>
            <a:picLocks noChangeAspect="1"/>
          </p:cNvPicPr>
          <p:nvPr/>
        </p:nvPicPr>
        <p:blipFill>
          <a:blip r:embed="rId2"/>
          <a:stretch>
            <a:fillRect/>
          </a:stretch>
        </p:blipFill>
        <p:spPr>
          <a:xfrm>
            <a:off x="3917576" y="1237376"/>
            <a:ext cx="4368119" cy="4504887"/>
          </a:xfrm>
          <a:prstGeom prst="rect">
            <a:avLst/>
          </a:prstGeom>
        </p:spPr>
      </p:pic>
      <p:sp>
        <p:nvSpPr>
          <p:cNvPr id="6" name="Title 5">
            <a:extLst>
              <a:ext uri="{FF2B5EF4-FFF2-40B4-BE49-F238E27FC236}">
                <a16:creationId xmlns="" xmlns:a16="http://schemas.microsoft.com/office/drawing/2014/main" id="{77CE21D1-C5D8-4175-AA50-58854B51B70E}"/>
              </a:ext>
            </a:extLst>
          </p:cNvPr>
          <p:cNvSpPr>
            <a:spLocks noGrp="1"/>
          </p:cNvSpPr>
          <p:nvPr>
            <p:ph type="title"/>
          </p:nvPr>
        </p:nvSpPr>
        <p:spPr/>
        <p:txBody>
          <a:bodyPr/>
          <a:lstStyle/>
          <a:p>
            <a:r>
              <a:rPr lang="en-US" b="1" dirty="0"/>
              <a:t>State Filings</a:t>
            </a:r>
          </a:p>
        </p:txBody>
      </p:sp>
    </p:spTree>
    <p:extLst>
      <p:ext uri="{BB962C8B-B14F-4D97-AF65-F5344CB8AC3E}">
        <p14:creationId xmlns:p14="http://schemas.microsoft.com/office/powerpoint/2010/main" val="407228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BFDC39-395D-4346-981D-FB54E79F9686}"/>
              </a:ext>
            </a:extLst>
          </p:cNvPr>
          <p:cNvSpPr>
            <a:spLocks noGrp="1"/>
          </p:cNvSpPr>
          <p:nvPr>
            <p:ph type="title"/>
          </p:nvPr>
        </p:nvSpPr>
        <p:spPr/>
        <p:txBody>
          <a:bodyPr/>
          <a:lstStyle/>
          <a:p>
            <a:r>
              <a:rPr lang="en-US" b="1" dirty="0"/>
              <a:t>Fight?</a:t>
            </a:r>
          </a:p>
        </p:txBody>
      </p:sp>
      <p:sp>
        <p:nvSpPr>
          <p:cNvPr id="3" name="Content Placeholder 2">
            <a:extLst>
              <a:ext uri="{FF2B5EF4-FFF2-40B4-BE49-F238E27FC236}">
                <a16:creationId xmlns="" xmlns:a16="http://schemas.microsoft.com/office/drawing/2014/main" id="{44935CDB-441D-4BE7-A23D-053E4A04F60A}"/>
              </a:ext>
            </a:extLst>
          </p:cNvPr>
          <p:cNvSpPr>
            <a:spLocks noGrp="1"/>
          </p:cNvSpPr>
          <p:nvPr>
            <p:ph idx="1"/>
          </p:nvPr>
        </p:nvSpPr>
        <p:spPr>
          <a:xfrm>
            <a:off x="628650" y="1825625"/>
            <a:ext cx="5323915" cy="4351338"/>
          </a:xfrm>
        </p:spPr>
        <p:txBody>
          <a:bodyPr/>
          <a:lstStyle/>
          <a:p>
            <a:r>
              <a:rPr lang="en-US" dirty="0"/>
              <a:t>No fight</a:t>
            </a:r>
          </a:p>
          <a:p>
            <a:r>
              <a:rPr lang="en-US" dirty="0"/>
              <a:t>Understanding jurisdictional issues</a:t>
            </a:r>
          </a:p>
          <a:p>
            <a:pPr lvl="1"/>
            <a:r>
              <a:rPr lang="en-US" dirty="0"/>
              <a:t>Time limits for converting or denial</a:t>
            </a:r>
          </a:p>
          <a:p>
            <a:pPr lvl="1"/>
            <a:r>
              <a:rPr lang="en-US" dirty="0"/>
              <a:t>Penalties for late reporting of FROI</a:t>
            </a:r>
          </a:p>
        </p:txBody>
      </p:sp>
      <p:pic>
        <p:nvPicPr>
          <p:cNvPr id="4" name="Picture 3">
            <a:extLst>
              <a:ext uri="{FF2B5EF4-FFF2-40B4-BE49-F238E27FC236}">
                <a16:creationId xmlns="" xmlns:a16="http://schemas.microsoft.com/office/drawing/2014/main" id="{088756F8-A51E-4EE3-9C07-75CA59F54F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27694" y="0"/>
            <a:ext cx="2716306" cy="6858000"/>
          </a:xfrm>
          <a:prstGeom prst="rect">
            <a:avLst/>
          </a:prstGeom>
        </p:spPr>
      </p:pic>
    </p:spTree>
    <p:extLst>
      <p:ext uri="{BB962C8B-B14F-4D97-AF65-F5344CB8AC3E}">
        <p14:creationId xmlns:p14="http://schemas.microsoft.com/office/powerpoint/2010/main" val="385730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B6587D-D672-4A09-A196-0A154AD7A91B}"/>
              </a:ext>
            </a:extLst>
          </p:cNvPr>
          <p:cNvSpPr>
            <a:spLocks noGrp="1"/>
          </p:cNvSpPr>
          <p:nvPr>
            <p:ph type="title"/>
          </p:nvPr>
        </p:nvSpPr>
        <p:spPr/>
        <p:txBody>
          <a:bodyPr/>
          <a:lstStyle/>
          <a:p>
            <a:r>
              <a:rPr lang="en-US" b="1" dirty="0"/>
              <a:t>Medical Treatment</a:t>
            </a:r>
          </a:p>
        </p:txBody>
      </p:sp>
      <p:sp>
        <p:nvSpPr>
          <p:cNvPr id="3" name="Content Placeholder 2">
            <a:extLst>
              <a:ext uri="{FF2B5EF4-FFF2-40B4-BE49-F238E27FC236}">
                <a16:creationId xmlns="" xmlns:a16="http://schemas.microsoft.com/office/drawing/2014/main" id="{85013F53-364B-45F9-B6DB-68D6448E6168}"/>
              </a:ext>
            </a:extLst>
          </p:cNvPr>
          <p:cNvSpPr>
            <a:spLocks noGrp="1"/>
          </p:cNvSpPr>
          <p:nvPr>
            <p:ph idx="1"/>
          </p:nvPr>
        </p:nvSpPr>
        <p:spPr/>
        <p:txBody>
          <a:bodyPr/>
          <a:lstStyle/>
          <a:p>
            <a:r>
              <a:rPr lang="en-US" dirty="0"/>
              <a:t>First aid</a:t>
            </a:r>
          </a:p>
          <a:p>
            <a:r>
              <a:rPr lang="en-US" dirty="0"/>
              <a:t>Occupation medicine</a:t>
            </a:r>
          </a:p>
          <a:p>
            <a:r>
              <a:rPr lang="en-US" dirty="0"/>
              <a:t>Emergency room</a:t>
            </a:r>
          </a:p>
          <a:p>
            <a:r>
              <a:rPr lang="en-US" dirty="0"/>
              <a:t>Telemedicine</a:t>
            </a:r>
          </a:p>
          <a:p>
            <a:r>
              <a:rPr lang="en-US" dirty="0"/>
              <a:t>Indirect direction of care</a:t>
            </a:r>
          </a:p>
        </p:txBody>
      </p:sp>
      <p:pic>
        <p:nvPicPr>
          <p:cNvPr id="5" name="Picture 4">
            <a:extLst>
              <a:ext uri="{FF2B5EF4-FFF2-40B4-BE49-F238E27FC236}">
                <a16:creationId xmlns="" xmlns:a16="http://schemas.microsoft.com/office/drawing/2014/main" id="{143DA7CA-3AB6-4378-9037-DCACE611C07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09764" y="0"/>
            <a:ext cx="2734235" cy="6858000"/>
          </a:xfrm>
          <a:prstGeom prst="rect">
            <a:avLst/>
          </a:prstGeom>
        </p:spPr>
      </p:pic>
    </p:spTree>
    <p:extLst>
      <p:ext uri="{BB962C8B-B14F-4D97-AF65-F5344CB8AC3E}">
        <p14:creationId xmlns:p14="http://schemas.microsoft.com/office/powerpoint/2010/main" val="396165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9801</TotalTime>
  <Words>687</Words>
  <Application>Microsoft Office PowerPoint</Application>
  <PresentationFormat>On-screen Show (4:3)</PresentationFormat>
  <Paragraphs>128</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Introduction</vt:lpstr>
      <vt:lpstr>Should we start with a Fight</vt:lpstr>
      <vt:lpstr>Injury or Occupation Disease</vt:lpstr>
      <vt:lpstr>Focus on the Details</vt:lpstr>
      <vt:lpstr>Fight?</vt:lpstr>
      <vt:lpstr>State Filings</vt:lpstr>
      <vt:lpstr>Fight?</vt:lpstr>
      <vt:lpstr>Medical Treatment</vt:lpstr>
      <vt:lpstr>Medical Treatment</vt:lpstr>
      <vt:lpstr>Fight?</vt:lpstr>
      <vt:lpstr>Understanding the Employee</vt:lpstr>
      <vt:lpstr>In Most Cases…</vt:lpstr>
      <vt:lpstr>Fight! Fight! Fight!</vt:lpstr>
      <vt:lpstr>Denials</vt:lpstr>
      <vt:lpstr>Are You Picking a Winner?</vt:lpstr>
      <vt:lpstr>Picking Your Battles</vt:lpstr>
      <vt:lpstr>Picking Your Battles</vt:lpstr>
      <vt:lpstr>Controverting Portions of a Claim</vt:lpstr>
      <vt:lpstr>To Fight or Not to Fight: Case Study #1 </vt:lpstr>
      <vt:lpstr>Case Study #1</vt:lpstr>
      <vt:lpstr>To Fight or Not to Fight: Case Study #2</vt:lpstr>
      <vt:lpstr>Case Study #2</vt:lpstr>
      <vt:lpstr>Be a Lover Not a Fighter</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62</cp:revision>
  <dcterms:created xsi:type="dcterms:W3CDTF">2019-12-04T20:30:03Z</dcterms:created>
  <dcterms:modified xsi:type="dcterms:W3CDTF">2022-10-21T19:17:42Z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