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charts/chart10.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11.xml" ContentType="application/vnd.openxmlformats-officedocument.drawingml.chart+xml"/>
  <Override PartName="/ppt/tags/tag24.xml" ContentType="application/vnd.openxmlformats-officedocument.presentationml.tags+xml"/>
  <Override PartName="/ppt/charts/chart12.xml" ContentType="application/vnd.openxmlformats-officedocument.drawingml.chart+xml"/>
  <Override PartName="/ppt/tags/tag25.xml" ContentType="application/vnd.openxmlformats-officedocument.presentationml.tags+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ags/tag28.xml" ContentType="application/vnd.openxmlformats-officedocument.presentationml.tags+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tags/tag29.xml" ContentType="application/vnd.openxmlformats-officedocument.presentationml.tags+xml"/>
  <Override PartName="/ppt/notesSlides/notesSlide21.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tags/tag30.xml" ContentType="application/vnd.openxmlformats-officedocument.presentationml.tags+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8"/>
    <p:sldMasterId id="2147483797" r:id="rId9"/>
    <p:sldMasterId id="2147483834" r:id="rId10"/>
  </p:sldMasterIdLst>
  <p:notesMasterIdLst>
    <p:notesMasterId r:id="rId64"/>
  </p:notesMasterIdLst>
  <p:sldIdLst>
    <p:sldId id="257" r:id="rId11"/>
    <p:sldId id="311" r:id="rId12"/>
    <p:sldId id="312" r:id="rId13"/>
    <p:sldId id="617" r:id="rId14"/>
    <p:sldId id="636" r:id="rId15"/>
    <p:sldId id="568" r:id="rId16"/>
    <p:sldId id="570" r:id="rId17"/>
    <p:sldId id="571" r:id="rId18"/>
    <p:sldId id="572" r:id="rId19"/>
    <p:sldId id="573" r:id="rId20"/>
    <p:sldId id="588" r:id="rId21"/>
    <p:sldId id="589" r:id="rId22"/>
    <p:sldId id="575" r:id="rId23"/>
    <p:sldId id="638" r:id="rId24"/>
    <p:sldId id="407" r:id="rId25"/>
    <p:sldId id="576" r:id="rId26"/>
    <p:sldId id="577" r:id="rId27"/>
    <p:sldId id="578" r:id="rId28"/>
    <p:sldId id="605" r:id="rId29"/>
    <p:sldId id="579" r:id="rId30"/>
    <p:sldId id="580" r:id="rId31"/>
    <p:sldId id="620" r:id="rId32"/>
    <p:sldId id="569" r:id="rId33"/>
    <p:sldId id="637" r:id="rId34"/>
    <p:sldId id="633" r:id="rId35"/>
    <p:sldId id="613" r:id="rId36"/>
    <p:sldId id="651" r:id="rId37"/>
    <p:sldId id="646" r:id="rId38"/>
    <p:sldId id="641" r:id="rId39"/>
    <p:sldId id="642" r:id="rId40"/>
    <p:sldId id="627" r:id="rId41"/>
    <p:sldId id="643" r:id="rId42"/>
    <p:sldId id="582" r:id="rId43"/>
    <p:sldId id="594" r:id="rId44"/>
    <p:sldId id="583" r:id="rId45"/>
    <p:sldId id="584" r:id="rId46"/>
    <p:sldId id="585" r:id="rId47"/>
    <p:sldId id="630" r:id="rId48"/>
    <p:sldId id="586" r:id="rId49"/>
    <p:sldId id="587" r:id="rId50"/>
    <p:sldId id="644" r:id="rId51"/>
    <p:sldId id="596" r:id="rId52"/>
    <p:sldId id="626" r:id="rId53"/>
    <p:sldId id="597" r:id="rId54"/>
    <p:sldId id="632" r:id="rId55"/>
    <p:sldId id="645" r:id="rId56"/>
    <p:sldId id="600" r:id="rId57"/>
    <p:sldId id="608" r:id="rId58"/>
    <p:sldId id="609" r:id="rId59"/>
    <p:sldId id="648" r:id="rId60"/>
    <p:sldId id="610" r:id="rId61"/>
    <p:sldId id="629" r:id="rId62"/>
    <p:sldId id="603" r:id="rId63"/>
  </p:sldIdLst>
  <p:sldSz cx="12192000" cy="6858000"/>
  <p:notesSz cx="7315200" cy="9601200"/>
  <p:custDataLst>
    <p:custData r:id="rId1"/>
    <p:custData r:id="rId7"/>
    <p:custData r:id="rId5"/>
    <p:custData r:id="rId6"/>
    <p:custData r:id="rId4"/>
    <p:custData r:id="rId3"/>
    <p:custData r:id="rId2"/>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80" userDrawn="1">
          <p15:clr>
            <a:srgbClr val="A4A3A4"/>
          </p15:clr>
        </p15:guide>
        <p15:guide id="3" pos="240" userDrawn="1">
          <p15:clr>
            <a:srgbClr val="A4A3A4"/>
          </p15:clr>
        </p15:guide>
        <p15:guide id="4" pos="7440" userDrawn="1">
          <p15:clr>
            <a:srgbClr val="A4A3A4"/>
          </p15:clr>
        </p15:guide>
        <p15:guide id="5" orient="horz" pos="360" userDrawn="1">
          <p15:clr>
            <a:srgbClr val="A4A3A4"/>
          </p15:clr>
        </p15:guide>
        <p15:guide id="6" orient="horz" pos="3936" userDrawn="1">
          <p15:clr>
            <a:srgbClr val="A4A3A4"/>
          </p15:clr>
        </p15:guide>
        <p15:guide id="7" orient="horz" pos="3072" userDrawn="1">
          <p15:clr>
            <a:srgbClr val="A4A3A4"/>
          </p15:clr>
        </p15:guide>
        <p15:guide id="8" orient="horz" pos="1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 Reischman" initials="PR" lastIdx="4" clrIdx="0">
    <p:extLst>
      <p:ext uri="{19B8F6BF-5375-455C-9EA6-DF929625EA0E}">
        <p15:presenceInfo xmlns:p15="http://schemas.microsoft.com/office/powerpoint/2012/main" userId="609c5cdd657851c6" providerId="Windows Live"/>
      </p:ext>
    </p:extLst>
  </p:cmAuthor>
  <p:cmAuthor id="2" name="Akash Aravind" initials="AA" lastIdx="1" clrIdx="1">
    <p:extLst>
      <p:ext uri="{19B8F6BF-5375-455C-9EA6-DF929625EA0E}">
        <p15:presenceInfo xmlns:p15="http://schemas.microsoft.com/office/powerpoint/2012/main" userId="Akash Aravi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5CA"/>
    <a:srgbClr val="F2F2F2"/>
    <a:srgbClr val="CCD3EE"/>
    <a:srgbClr val="002E42"/>
    <a:srgbClr val="898989"/>
    <a:srgbClr val="80C341"/>
    <a:srgbClr val="1283B0"/>
    <a:srgbClr val="1EA68E"/>
    <a:srgbClr val="8EA0B9"/>
    <a:srgbClr val="EDE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27" autoAdjust="0"/>
    <p:restoredTop sz="83738" autoAdjust="0"/>
  </p:normalViewPr>
  <p:slideViewPr>
    <p:cSldViewPr snapToGrid="0">
      <p:cViewPr varScale="1">
        <p:scale>
          <a:sx n="47" d="100"/>
          <a:sy n="47" d="100"/>
        </p:scale>
        <p:origin x="712" y="24"/>
      </p:cViewPr>
      <p:guideLst>
        <p:guide orient="horz" pos="1080"/>
        <p:guide pos="240"/>
        <p:guide pos="7440"/>
        <p:guide orient="horz" pos="360"/>
        <p:guide orient="horz" pos="3936"/>
        <p:guide orient="horz" pos="3072"/>
        <p:guide orient="horz" pos="1968"/>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0" d="100"/>
        <a:sy n="70" d="100"/>
      </p:scale>
      <p:origin x="0" y="-528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3.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oleObject" Target="file:///\\Users\gbdesc\Downloads\PRISM%20GL1%20-%20Gordon%20Project%20w%207%20and%2010%20yr.xlsx"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44502531567872E-2"/>
          <c:y val="5.3731343283582089E-2"/>
          <c:w val="0.95475549746843213"/>
          <c:h val="0.83283582089552244"/>
        </c:manualLayout>
      </c:layout>
      <c:barChart>
        <c:barDir val="col"/>
        <c:grouping val="clustered"/>
        <c:varyColors val="0"/>
        <c:ser>
          <c:idx val="2"/>
          <c:order val="0"/>
          <c:tx>
            <c:strRef>
              <c:f>Sheet1!$A$2</c:f>
              <c:strCache>
                <c:ptCount val="1"/>
                <c:pt idx="0">
                  <c:v>Surplus</c:v>
                </c:pt>
              </c:strCache>
            </c:strRef>
          </c:tx>
          <c:spPr>
            <a:solidFill>
              <a:schemeClr val="accent1"/>
            </a:solidFill>
            <a:ln w="20172">
              <a:noFill/>
            </a:ln>
          </c:spPr>
          <c:invertIfNegative val="0"/>
          <c:dPt>
            <c:idx val="45"/>
            <c:invertIfNegative val="0"/>
            <c:bubble3D val="0"/>
            <c:spPr>
              <a:solidFill>
                <a:schemeClr val="tx2"/>
              </a:solidFill>
              <a:ln w="20172">
                <a:noFill/>
              </a:ln>
            </c:spPr>
            <c:extLst xmlns:c16r2="http://schemas.microsoft.com/office/drawing/2015/06/chart">
              <c:ext xmlns:c16="http://schemas.microsoft.com/office/drawing/2014/chart" uri="{C3380CC4-5D6E-409C-BE32-E72D297353CC}">
                <c16:uniqueId val="{00000000-6883-44C5-84C9-869E8E20DD67}"/>
              </c:ext>
            </c:extLst>
          </c:dPt>
          <c:dLbls>
            <c:dLbl>
              <c:idx val="4"/>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dLbl>
            <c:dLbl>
              <c:idx val="5"/>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dLbl>
            <c:dLbl>
              <c:idx val="6"/>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dLbl>
            <c:dLbl>
              <c:idx val="17"/>
              <c:layout>
                <c:manualLayout>
                  <c:x val="-4.2617281898225112E-3"/>
                  <c:y val="-4.0142807060650987E-2"/>
                </c:manualLayout>
              </c:layout>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883-44C5-84C9-869E8E20DD67}"/>
                </c:ext>
                <c:ext xmlns:c15="http://schemas.microsoft.com/office/drawing/2012/chart" uri="{CE6537A1-D6FC-4f65-9D91-7224C49458BB}">
                  <c15:layout/>
                </c:ext>
              </c:extLst>
            </c:dLbl>
            <c:dLbl>
              <c:idx val="21"/>
              <c:layout>
                <c:manualLayout>
                  <c:x val="-1.2963210565097805E-2"/>
                  <c:y val="-2.5857405362342711E-2"/>
                </c:manualLayout>
              </c:layout>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883-44C5-84C9-869E8E20DD67}"/>
                </c:ext>
                <c:ext xmlns:c15="http://schemas.microsoft.com/office/drawing/2012/chart" uri="{CE6537A1-D6FC-4f65-9D91-7224C49458BB}">
                  <c15:layout/>
                </c:ext>
              </c:extLst>
            </c:dLbl>
            <c:dLbl>
              <c:idx val="29"/>
              <c:layout>
                <c:manualLayout>
                  <c:x val="-1.0388288241425347E-2"/>
                  <c:y val="-3.7189572396835235E-2"/>
                </c:manualLayout>
              </c:layout>
              <c:numFmt formatCode="\$#,##0.0" sourceLinked="0"/>
              <c:spPr>
                <a:noFill/>
                <a:ln w="20172">
                  <a:noFill/>
                </a:ln>
              </c:spPr>
              <c:txPr>
                <a:bodyPr rot="-5400000" vert="horz"/>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883-44C5-84C9-869E8E20DD67}"/>
                </c:ext>
                <c:ext xmlns:c15="http://schemas.microsoft.com/office/drawing/2012/chart" uri="{CE6537A1-D6FC-4f65-9D91-7224C49458BB}">
                  <c15:layout/>
                </c:ext>
              </c:extLst>
            </c:dLbl>
            <c:numFmt formatCode="\$#,##0.0" sourceLinked="0"/>
            <c:spPr>
              <a:noFill/>
              <a:ln w="20172">
                <a:noFill/>
              </a:ln>
            </c:spPr>
            <c:txPr>
              <a:bodyPr rot="-5400000" vert="horz" wrap="square" lIns="38100" tIns="19050" rIns="38100" bIns="19050" anchor="ctr">
                <a:spAutoFit/>
              </a:bodyPr>
              <a:lstStyle/>
              <a:p>
                <a:pPr algn="ctr">
                  <a:defRPr sz="675"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Sheet1!$B$1:$AY$1</c:f>
              <c:strCache>
                <c:ptCount val="50"/>
                <c:pt idx="0">
                  <c:v>06:Q4</c:v>
                </c:pt>
                <c:pt idx="1">
                  <c:v>07:Q1</c:v>
                </c:pt>
                <c:pt idx="2">
                  <c:v>07:Q2</c:v>
                </c:pt>
                <c:pt idx="3">
                  <c:v>07:Q3</c:v>
                </c:pt>
                <c:pt idx="4">
                  <c:v>07:Q4</c:v>
                </c:pt>
                <c:pt idx="5">
                  <c:v>08:Q1</c:v>
                </c:pt>
                <c:pt idx="6">
                  <c:v>08:Q2</c:v>
                </c:pt>
                <c:pt idx="7">
                  <c:v>08:Q3</c:v>
                </c:pt>
                <c:pt idx="8">
                  <c:v>08:Q4</c:v>
                </c:pt>
                <c:pt idx="9">
                  <c:v>09:Q1</c:v>
                </c:pt>
                <c:pt idx="10">
                  <c:v>09:Q2</c:v>
                </c:pt>
                <c:pt idx="11">
                  <c:v>09:Q3</c:v>
                </c:pt>
                <c:pt idx="12">
                  <c:v>09:Q4</c:v>
                </c:pt>
                <c:pt idx="13">
                  <c:v>10:Q1</c:v>
                </c:pt>
                <c:pt idx="14">
                  <c:v>10:Q2</c:v>
                </c:pt>
                <c:pt idx="15">
                  <c:v>10:Q3</c:v>
                </c:pt>
                <c:pt idx="16">
                  <c:v>10:Q4</c:v>
                </c:pt>
                <c:pt idx="17">
                  <c:v>11:Q1</c:v>
                </c:pt>
                <c:pt idx="18">
                  <c:v>11:Q2</c:v>
                </c:pt>
                <c:pt idx="19">
                  <c:v>11:Q3</c:v>
                </c:pt>
                <c:pt idx="20">
                  <c:v>11:Q4</c:v>
                </c:pt>
                <c:pt idx="21">
                  <c:v>12:Q1</c:v>
                </c:pt>
                <c:pt idx="22">
                  <c:v>12:Q2</c:v>
                </c:pt>
                <c:pt idx="23">
                  <c:v>12:Q3</c:v>
                </c:pt>
                <c:pt idx="24">
                  <c:v>12:Q4</c:v>
                </c:pt>
                <c:pt idx="25">
                  <c:v>13:Q1</c:v>
                </c:pt>
                <c:pt idx="26">
                  <c:v>13:Q2</c:v>
                </c:pt>
                <c:pt idx="27">
                  <c:v>13:Q3</c:v>
                </c:pt>
                <c:pt idx="28">
                  <c:v>13:Q4</c:v>
                </c:pt>
                <c:pt idx="29">
                  <c:v>14:Q1</c:v>
                </c:pt>
                <c:pt idx="30">
                  <c:v>14:Q2</c:v>
                </c:pt>
                <c:pt idx="31">
                  <c:v>14:Q3</c:v>
                </c:pt>
                <c:pt idx="32">
                  <c:v>14:Q4</c:v>
                </c:pt>
                <c:pt idx="33">
                  <c:v>15:Q2</c:v>
                </c:pt>
                <c:pt idx="34">
                  <c:v>15:Q4</c:v>
                </c:pt>
                <c:pt idx="35">
                  <c:v>16:Q1</c:v>
                </c:pt>
                <c:pt idx="36">
                  <c:v>16:Q4</c:v>
                </c:pt>
                <c:pt idx="37">
                  <c:v>17:Q2</c:v>
                </c:pt>
                <c:pt idx="38">
                  <c:v>17:Q4</c:v>
                </c:pt>
                <c:pt idx="39">
                  <c:v>18:Q3</c:v>
                </c:pt>
                <c:pt idx="40">
                  <c:v>18:Q4</c:v>
                </c:pt>
                <c:pt idx="41">
                  <c:v>19:Q1</c:v>
                </c:pt>
                <c:pt idx="42">
                  <c:v>19:Q2</c:v>
                </c:pt>
                <c:pt idx="43">
                  <c:v>19:Q3</c:v>
                </c:pt>
                <c:pt idx="44">
                  <c:v>19:Q4</c:v>
                </c:pt>
                <c:pt idx="45">
                  <c:v>20:Q1</c:v>
                </c:pt>
                <c:pt idx="46">
                  <c:v>20:Q2</c:v>
                </c:pt>
                <c:pt idx="47">
                  <c:v>20:Q3</c:v>
                </c:pt>
                <c:pt idx="48">
                  <c:v>20:Q4</c:v>
                </c:pt>
                <c:pt idx="49">
                  <c:v>2021F</c:v>
                </c:pt>
              </c:strCache>
            </c:strRef>
          </c:cat>
          <c:val>
            <c:numRef>
              <c:f>Sheet1!$B$2:$AY$2</c:f>
              <c:numCache>
                <c:formatCode>"$"#,##0.0</c:formatCode>
                <c:ptCount val="50"/>
                <c:pt idx="0">
                  <c:v>487.1</c:v>
                </c:pt>
                <c:pt idx="1">
                  <c:v>496.6</c:v>
                </c:pt>
                <c:pt idx="2">
                  <c:v>512.79999999999995</c:v>
                </c:pt>
                <c:pt idx="3" formatCode="&quot;$&quot;#,##0.00">
                  <c:v>521.79999999999995</c:v>
                </c:pt>
                <c:pt idx="4" formatCode="&quot;$&quot;#,##0.00">
                  <c:v>517.9</c:v>
                </c:pt>
                <c:pt idx="5" formatCode="&quot;$&quot;#,##0.00">
                  <c:v>515.6</c:v>
                </c:pt>
                <c:pt idx="6" formatCode="&quot;$&quot;#,##0.00">
                  <c:v>505</c:v>
                </c:pt>
                <c:pt idx="7" formatCode="&quot;$&quot;#,##0.00">
                  <c:v>478.5</c:v>
                </c:pt>
                <c:pt idx="8" formatCode="&quot;$&quot;#,##0.00">
                  <c:v>455.57100000000003</c:v>
                </c:pt>
                <c:pt idx="9" formatCode="&quot;$&quot;#,##0.00">
                  <c:v>437.09699999999998</c:v>
                </c:pt>
                <c:pt idx="10" formatCode="&quot;$&quot;#,##0.00">
                  <c:v>462.995</c:v>
                </c:pt>
                <c:pt idx="11" formatCode="&quot;$&quot;#,##0.00">
                  <c:v>490.8</c:v>
                </c:pt>
                <c:pt idx="12" formatCode="&quot;$&quot;#,##0.00">
                  <c:v>511.464</c:v>
                </c:pt>
                <c:pt idx="13" formatCode="&quot;$&quot;#,##0.00">
                  <c:v>540.70000000000005</c:v>
                </c:pt>
                <c:pt idx="14" formatCode="&quot;$&quot;#,##0.00">
                  <c:v>530.529</c:v>
                </c:pt>
                <c:pt idx="15" formatCode="&quot;$&quot;#,##0.00">
                  <c:v>544.79999999999995</c:v>
                </c:pt>
                <c:pt idx="16" formatCode="&quot;$&quot;#,##0.00">
                  <c:v>559.24699999999996</c:v>
                </c:pt>
                <c:pt idx="17" formatCode="&quot;$&quot;#,##0.00">
                  <c:v>566.505</c:v>
                </c:pt>
                <c:pt idx="18" formatCode="&quot;$&quot;#,##0.00">
                  <c:v>559.05799999999999</c:v>
                </c:pt>
                <c:pt idx="19" formatCode="&quot;$&quot;#,##0.00">
                  <c:v>538.6</c:v>
                </c:pt>
                <c:pt idx="20" formatCode="&quot;$&quot;#,##0.00">
                  <c:v>550.30799999999999</c:v>
                </c:pt>
                <c:pt idx="21" formatCode="&quot;$&quot;#,##0.00">
                  <c:v>570.66499999999996</c:v>
                </c:pt>
                <c:pt idx="22" formatCode="&quot;$&quot;#,##0.00">
                  <c:v>567.77</c:v>
                </c:pt>
                <c:pt idx="23" formatCode="&quot;$&quot;#,##0.00">
                  <c:v>583.48900000000003</c:v>
                </c:pt>
                <c:pt idx="24" formatCode="&quot;$&quot;#,##0.00">
                  <c:v>586.87400000000002</c:v>
                </c:pt>
                <c:pt idx="25" formatCode="&quot;$&quot;#,##0.00">
                  <c:v>607.73699999999997</c:v>
                </c:pt>
                <c:pt idx="26" formatCode="&quot;$&quot;#,##0.00">
                  <c:v>613.98800000000006</c:v>
                </c:pt>
                <c:pt idx="27" formatCode="&quot;$&quot;#,##0.00">
                  <c:v>624.37</c:v>
                </c:pt>
                <c:pt idx="28" formatCode="&quot;$&quot;#,##0.00">
                  <c:v>653.38</c:v>
                </c:pt>
                <c:pt idx="29" formatCode="&quot;$&quot;#,##0.00">
                  <c:v>662</c:v>
                </c:pt>
                <c:pt idx="30" formatCode="&quot;$&quot;#,##0.00">
                  <c:v>671.57500000000005</c:v>
                </c:pt>
                <c:pt idx="31" formatCode="&quot;$&quot;#,##0.00">
                  <c:v>673.92899999999997</c:v>
                </c:pt>
                <c:pt idx="32" formatCode="&quot;$&quot;#,##0.00">
                  <c:v>675.23400000000004</c:v>
                </c:pt>
                <c:pt idx="33" formatCode="&quot;$&quot;#,##0.00">
                  <c:v>674.15099999999995</c:v>
                </c:pt>
                <c:pt idx="34" formatCode="&quot;$&quot;#,##0.00">
                  <c:v>673.68600000000004</c:v>
                </c:pt>
                <c:pt idx="35" formatCode="&quot;$&quot;#,##0.00">
                  <c:v>676.25599999999997</c:v>
                </c:pt>
                <c:pt idx="36" formatCode="&quot;$&quot;#,##0.00">
                  <c:v>700.93100000000004</c:v>
                </c:pt>
                <c:pt idx="37" formatCode="&quot;$&quot;#,##0.00">
                  <c:v>717</c:v>
                </c:pt>
                <c:pt idx="38" formatCode="&quot;$&quot;#,##0.00">
                  <c:v>750.7</c:v>
                </c:pt>
                <c:pt idx="39" formatCode="&quot;$&quot;#,##0.00">
                  <c:v>781.47900000000004</c:v>
                </c:pt>
                <c:pt idx="40" formatCode="&quot;$&quot;#,##0.00">
                  <c:v>742.1</c:v>
                </c:pt>
                <c:pt idx="41" formatCode="&quot;$&quot;#,##0.00">
                  <c:v>779.5</c:v>
                </c:pt>
                <c:pt idx="42" formatCode="&quot;$&quot;#,##0.00">
                  <c:v>802.2</c:v>
                </c:pt>
                <c:pt idx="43" formatCode="&quot;$&quot;#,##0.00">
                  <c:v>812.17700000000002</c:v>
                </c:pt>
                <c:pt idx="44" formatCode="&quot;$&quot;#,##0.00">
                  <c:v>847.81299999999999</c:v>
                </c:pt>
                <c:pt idx="45" formatCode="&quot;$&quot;#,##0.00">
                  <c:v>771.9</c:v>
                </c:pt>
                <c:pt idx="46" formatCode="&quot;$&quot;#,##0.00">
                  <c:v>819.7</c:v>
                </c:pt>
                <c:pt idx="47" formatCode="&quot;$&quot;#,##0.00">
                  <c:v>865.1</c:v>
                </c:pt>
                <c:pt idx="48" formatCode="&quot;$&quot;#,##0.00">
                  <c:v>898.5</c:v>
                </c:pt>
                <c:pt idx="49" formatCode="&quot;$&quot;#,##0.00">
                  <c:v>990</c:v>
                </c:pt>
              </c:numCache>
            </c:numRef>
          </c:val>
          <c:extLst xmlns:c16r2="http://schemas.microsoft.com/office/drawing/2015/06/chart">
            <c:ext xmlns:c16="http://schemas.microsoft.com/office/drawing/2014/chart" uri="{C3380CC4-5D6E-409C-BE32-E72D297353CC}">
              <c16:uniqueId val="{00000007-6883-44C5-84C9-869E8E20DD67}"/>
            </c:ext>
          </c:extLst>
        </c:ser>
        <c:dLbls>
          <c:showLegendKey val="0"/>
          <c:showVal val="0"/>
          <c:showCatName val="0"/>
          <c:showSerName val="0"/>
          <c:showPercent val="0"/>
          <c:showBubbleSize val="0"/>
        </c:dLbls>
        <c:gapWidth val="60"/>
        <c:axId val="322863032"/>
        <c:axId val="6795616"/>
      </c:barChart>
      <c:catAx>
        <c:axId val="322863032"/>
        <c:scaling>
          <c:orientation val="minMax"/>
        </c:scaling>
        <c:delete val="0"/>
        <c:axPos val="b"/>
        <c:numFmt formatCode="General" sourceLinked="1"/>
        <c:majorTickMark val="out"/>
        <c:minorTickMark val="none"/>
        <c:tickLblPos val="nextTo"/>
        <c:spPr>
          <a:ln w="2521">
            <a:solidFill>
              <a:schemeClr val="bg1">
                <a:lumMod val="50000"/>
              </a:schemeClr>
            </a:solidFill>
            <a:prstDash val="solid"/>
          </a:ln>
        </c:spPr>
        <c:txPr>
          <a:bodyPr rot="-5400000" vert="horz"/>
          <a:lstStyle/>
          <a:p>
            <a:pPr>
              <a:defRPr sz="600" b="0" i="0" u="none" strike="noStrike" baseline="0">
                <a:solidFill>
                  <a:schemeClr val="tx1"/>
                </a:solidFill>
                <a:latin typeface="Arial"/>
                <a:ea typeface="Arial"/>
                <a:cs typeface="Arial"/>
              </a:defRPr>
            </a:pPr>
            <a:endParaRPr lang="en-US"/>
          </a:p>
        </c:txPr>
        <c:crossAx val="6795616"/>
        <c:crossesAt val="400"/>
        <c:auto val="0"/>
        <c:lblAlgn val="ctr"/>
        <c:lblOffset val="100"/>
        <c:tickLblSkip val="1"/>
        <c:tickMarkSkip val="1"/>
        <c:noMultiLvlLbl val="0"/>
      </c:catAx>
      <c:valAx>
        <c:axId val="6795616"/>
        <c:scaling>
          <c:orientation val="minMax"/>
          <c:min val="400"/>
        </c:scaling>
        <c:delete val="0"/>
        <c:axPos val="l"/>
        <c:numFmt formatCode="\$#,##0" sourceLinked="0"/>
        <c:majorTickMark val="out"/>
        <c:minorTickMark val="none"/>
        <c:tickLblPos val="nextTo"/>
        <c:spPr>
          <a:ln w="2521">
            <a:solidFill>
              <a:schemeClr val="bg1">
                <a:lumMod val="50000"/>
              </a:schemeClr>
            </a:solidFill>
            <a:prstDash val="solid"/>
          </a:ln>
        </c:spPr>
        <c:txPr>
          <a:bodyPr rot="0" vert="horz"/>
          <a:lstStyle/>
          <a:p>
            <a:pPr>
              <a:defRPr sz="1000" b="0" i="0" u="none" strike="noStrike" baseline="0">
                <a:solidFill>
                  <a:schemeClr val="tx1"/>
                </a:solidFill>
                <a:latin typeface="Arial"/>
                <a:ea typeface="Arial"/>
                <a:cs typeface="Arial"/>
              </a:defRPr>
            </a:pPr>
            <a:endParaRPr lang="en-US"/>
          </a:p>
        </c:txPr>
        <c:crossAx val="322863032"/>
        <c:crosses val="autoZero"/>
        <c:crossBetween val="between"/>
        <c:majorUnit val="50"/>
        <c:minorUnit val="4"/>
      </c:valAx>
      <c:spPr>
        <a:noFill/>
        <a:ln w="20172">
          <a:noFill/>
        </a:ln>
      </c:spPr>
    </c:plotArea>
    <c:plotVisOnly val="1"/>
    <c:dispBlanksAs val="gap"/>
    <c:showDLblsOverMax val="0"/>
  </c:chart>
  <c:spPr>
    <a:noFill/>
    <a:ln>
      <a:noFill/>
    </a:ln>
  </c:spPr>
  <c:txPr>
    <a:bodyPr/>
    <a:lstStyle/>
    <a:p>
      <a:pPr>
        <a:defRPr sz="1429" b="0" i="0" u="none" strike="noStrike" baseline="0">
          <a:solidFill>
            <a:schemeClr val="tx1"/>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16443214868416E-2"/>
          <c:y val="3.4661451319408544E-2"/>
          <c:w val="0.920073685890615"/>
          <c:h val="0.77747616685982968"/>
        </c:manualLayout>
      </c:layout>
      <c:barChart>
        <c:barDir val="col"/>
        <c:grouping val="clustered"/>
        <c:varyColors val="0"/>
        <c:ser>
          <c:idx val="0"/>
          <c:order val="0"/>
          <c:tx>
            <c:strRef>
              <c:f>Sheet1!$B$1</c:f>
              <c:strCache>
                <c:ptCount val="1"/>
                <c:pt idx="0">
                  <c:v>Losses $ B</c:v>
                </c:pt>
              </c:strCache>
            </c:strRef>
          </c:tx>
          <c:spPr>
            <a:solidFill>
              <a:schemeClr val="accent1"/>
            </a:solidFill>
          </c:spPr>
          <c:invertIfNegative val="0"/>
          <c:dPt>
            <c:idx val="14"/>
            <c:invertIfNegative val="0"/>
            <c:bubble3D val="0"/>
            <c:extLst xmlns:c16r2="http://schemas.microsoft.com/office/drawing/2015/06/chart">
              <c:ext xmlns:c16="http://schemas.microsoft.com/office/drawing/2014/chart" uri="{C3380CC4-5D6E-409C-BE32-E72D297353CC}">
                <c16:uniqueId val="{00000000-F8AD-4A9D-8EC3-C82B9BFCEF7D}"/>
              </c:ext>
            </c:extLst>
          </c:dPt>
          <c:dPt>
            <c:idx val="16"/>
            <c:invertIfNegative val="0"/>
            <c:bubble3D val="0"/>
            <c:extLst xmlns:c16r2="http://schemas.microsoft.com/office/drawing/2015/06/chart">
              <c:ext xmlns:c16="http://schemas.microsoft.com/office/drawing/2014/chart" uri="{C3380CC4-5D6E-409C-BE32-E72D297353CC}">
                <c16:uniqueId val="{00000001-F8AD-4A9D-8EC3-C82B9BFCEF7D}"/>
              </c:ext>
            </c:extLst>
          </c:dPt>
          <c:dPt>
            <c:idx val="19"/>
            <c:invertIfNegative val="0"/>
            <c:bubble3D val="0"/>
            <c:extLst xmlns:c16r2="http://schemas.microsoft.com/office/drawing/2015/06/chart">
              <c:ext xmlns:c16="http://schemas.microsoft.com/office/drawing/2014/chart" uri="{C3380CC4-5D6E-409C-BE32-E72D297353CC}">
                <c16:uniqueId val="{00000003-F8AD-4A9D-8EC3-C82B9BFCEF7D}"/>
              </c:ext>
            </c:extLst>
          </c:dPt>
          <c:dPt>
            <c:idx val="34"/>
            <c:invertIfNegative val="0"/>
            <c:bubble3D val="0"/>
            <c:extLst xmlns:c16r2="http://schemas.microsoft.com/office/drawing/2015/06/chart">
              <c:ext xmlns:c16="http://schemas.microsoft.com/office/drawing/2014/chart" uri="{C3380CC4-5D6E-409C-BE32-E72D297353CC}">
                <c16:uniqueId val="{00000005-F8AD-4A9D-8EC3-C82B9BFCEF7D}"/>
              </c:ext>
            </c:extLst>
          </c:dPt>
          <c:dLbls>
            <c:dLbl>
              <c:idx val="12"/>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8AD-4A9D-8EC3-C82B9BFCEF7D}"/>
                </c:ext>
                <c:ext xmlns:c15="http://schemas.microsoft.com/office/drawing/2012/chart" uri="{CE6537A1-D6FC-4f65-9D91-7224C49458BB}">
                  <c15:layout/>
                </c:ext>
              </c:extLst>
            </c:dLbl>
            <c:dLbl>
              <c:idx val="21"/>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F8AD-4A9D-8EC3-C82B9BFCEF7D}"/>
                </c:ext>
                <c:ext xmlns:c15="http://schemas.microsoft.com/office/drawing/2012/chart" uri="{CE6537A1-D6FC-4f65-9D91-7224C49458BB}">
                  <c15:layout/>
                </c:ext>
              </c:extLst>
            </c:dLbl>
            <c:dLbl>
              <c:idx val="22"/>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8AD-4A9D-8EC3-C82B9BFCEF7D}"/>
                </c:ext>
                <c:ext xmlns:c15="http://schemas.microsoft.com/office/drawing/2012/chart" uri="{CE6537A1-D6FC-4f65-9D91-7224C49458BB}">
                  <c15:layout/>
                </c:ext>
              </c:extLst>
            </c:dLbl>
            <c:dLbl>
              <c:idx val="34"/>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8AD-4A9D-8EC3-C82B9BFCEF7D}"/>
                </c:ext>
                <c:ext xmlns:c15="http://schemas.microsoft.com/office/drawing/2012/chart" uri="{CE6537A1-D6FC-4f65-9D91-7224C49458BB}">
                  <c15:layout/>
                </c:ext>
              </c:extLst>
            </c:dLbl>
            <c:dLbl>
              <c:idx val="37"/>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F8AD-4A9D-8EC3-C82B9BFCEF7D}"/>
                </c:ext>
                <c:ext xmlns:c15="http://schemas.microsoft.com/office/drawing/2012/chart" uri="{CE6537A1-D6FC-4f65-9D91-7224C49458BB}">
                  <c15:layout/>
                </c:ext>
              </c:extLst>
            </c:dLbl>
            <c:dLbl>
              <c:idx val="38"/>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F8AD-4A9D-8EC3-C82B9BFCEF7D}"/>
                </c:ext>
                <c:ext xmlns:c15="http://schemas.microsoft.com/office/drawing/2012/chart" uri="{CE6537A1-D6FC-4f65-9D91-7224C49458BB}">
                  <c15:layout/>
                </c:ext>
              </c:extLst>
            </c:dLbl>
            <c:dLbl>
              <c:idx val="39"/>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F8AD-4A9D-8EC3-C82B9BFCEF7D}"/>
                </c:ext>
                <c:ext xmlns:c15="http://schemas.microsoft.com/office/drawing/2012/chart" uri="{CE6537A1-D6FC-4f65-9D91-7224C49458BB}">
                  <c15:layout/>
                </c:ext>
              </c:extLst>
            </c:dLbl>
            <c:numFmt formatCode="#,##0" sourceLinked="0"/>
            <c:spPr>
              <a:noFill/>
              <a:ln>
                <a:noFill/>
              </a:ln>
              <a:effectLst/>
            </c:spPr>
            <c:txPr>
              <a:bodyPr wrap="square" lIns="38100" tIns="19050" rIns="38100" bIns="19050" anchor="ctr">
                <a:spAutoFit/>
              </a:bodyPr>
              <a:lstStyle/>
              <a:p>
                <a:pPr>
                  <a:defRPr sz="1100" b="1">
                    <a:solidFill>
                      <a:schemeClr val="accent1"/>
                    </a:solidFill>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ext>
            </c:extLst>
          </c:dLbls>
          <c:cat>
            <c:numRef>
              <c:f>Sheet1!$A$5:$A$45</c:f>
              <c:numCache>
                <c:formatCode>General</c:formatCode>
                <c:ptCount val="41"/>
                <c:pt idx="0">
                  <c:v>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numCache>
            </c:numRef>
          </c:cat>
          <c:val>
            <c:numRef>
              <c:f>Sheet1!$B$5:$B$45</c:f>
              <c:numCache>
                <c:formatCode>"$"#,##0.0</c:formatCode>
                <c:ptCount val="41"/>
                <c:pt idx="0">
                  <c:v>3.5</c:v>
                </c:pt>
                <c:pt idx="1">
                  <c:v>2</c:v>
                </c:pt>
                <c:pt idx="2">
                  <c:v>4</c:v>
                </c:pt>
                <c:pt idx="3">
                  <c:v>5.7</c:v>
                </c:pt>
                <c:pt idx="4">
                  <c:v>3.8</c:v>
                </c:pt>
                <c:pt idx="5">
                  <c:v>6.7</c:v>
                </c:pt>
                <c:pt idx="6">
                  <c:v>2.1</c:v>
                </c:pt>
                <c:pt idx="7">
                  <c:v>2.1</c:v>
                </c:pt>
                <c:pt idx="8">
                  <c:v>3</c:v>
                </c:pt>
                <c:pt idx="9">
                  <c:v>15.3</c:v>
                </c:pt>
                <c:pt idx="10">
                  <c:v>5.3</c:v>
                </c:pt>
                <c:pt idx="11">
                  <c:v>8.8000000000000007</c:v>
                </c:pt>
                <c:pt idx="12">
                  <c:v>41.3</c:v>
                </c:pt>
                <c:pt idx="13">
                  <c:v>9.6999999999999993</c:v>
                </c:pt>
                <c:pt idx="14">
                  <c:v>28.8</c:v>
                </c:pt>
                <c:pt idx="15">
                  <c:v>13.8</c:v>
                </c:pt>
                <c:pt idx="16">
                  <c:v>12</c:v>
                </c:pt>
                <c:pt idx="17">
                  <c:v>4.2</c:v>
                </c:pt>
                <c:pt idx="18">
                  <c:v>15.8</c:v>
                </c:pt>
                <c:pt idx="19">
                  <c:v>12.6</c:v>
                </c:pt>
                <c:pt idx="20">
                  <c:v>6.7</c:v>
                </c:pt>
                <c:pt idx="21">
                  <c:v>38</c:v>
                </c:pt>
                <c:pt idx="22">
                  <c:v>8.3000000000000007</c:v>
                </c:pt>
                <c:pt idx="23">
                  <c:v>17.8</c:v>
                </c:pt>
                <c:pt idx="24">
                  <c:v>36.799999999999997</c:v>
                </c:pt>
                <c:pt idx="25">
                  <c:v>80.400000000000006</c:v>
                </c:pt>
                <c:pt idx="26">
                  <c:v>11.6</c:v>
                </c:pt>
                <c:pt idx="27">
                  <c:v>8.1999999999999993</c:v>
                </c:pt>
                <c:pt idx="28">
                  <c:v>32</c:v>
                </c:pt>
                <c:pt idx="29">
                  <c:v>12.2</c:v>
                </c:pt>
                <c:pt idx="30">
                  <c:v>16.7</c:v>
                </c:pt>
                <c:pt idx="31">
                  <c:v>38.5</c:v>
                </c:pt>
                <c:pt idx="32">
                  <c:v>39.299999999999997</c:v>
                </c:pt>
                <c:pt idx="33">
                  <c:v>14.2</c:v>
                </c:pt>
                <c:pt idx="34">
                  <c:v>16.8</c:v>
                </c:pt>
                <c:pt idx="35">
                  <c:v>16.399999999999999</c:v>
                </c:pt>
                <c:pt idx="36">
                  <c:v>23</c:v>
                </c:pt>
                <c:pt idx="37">
                  <c:v>111</c:v>
                </c:pt>
                <c:pt idx="38">
                  <c:v>50.9</c:v>
                </c:pt>
                <c:pt idx="39">
                  <c:v>24.2</c:v>
                </c:pt>
                <c:pt idx="40">
                  <c:v>67</c:v>
                </c:pt>
              </c:numCache>
            </c:numRef>
          </c:val>
          <c:extLst xmlns:c16r2="http://schemas.microsoft.com/office/drawing/2015/06/chart">
            <c:ext xmlns:c16="http://schemas.microsoft.com/office/drawing/2014/chart" uri="{C3380CC4-5D6E-409C-BE32-E72D297353CC}">
              <c16:uniqueId val="{0000000D-F8AD-4A9D-8EC3-C82B9BFCEF7D}"/>
            </c:ext>
          </c:extLst>
        </c:ser>
        <c:dLbls>
          <c:showLegendKey val="0"/>
          <c:showVal val="0"/>
          <c:showCatName val="0"/>
          <c:showSerName val="0"/>
          <c:showPercent val="0"/>
          <c:showBubbleSize val="0"/>
        </c:dLbls>
        <c:gapWidth val="50"/>
        <c:axId val="327088992"/>
        <c:axId val="327089384"/>
      </c:barChart>
      <c:lineChart>
        <c:grouping val="standard"/>
        <c:varyColors val="0"/>
        <c:ser>
          <c:idx val="2"/>
          <c:order val="1"/>
          <c:tx>
            <c:strRef>
              <c:f>Sheet1!$D$1</c:f>
              <c:strCache>
                <c:ptCount val="1"/>
                <c:pt idx="0">
                  <c:v>Average for Decade</c:v>
                </c:pt>
              </c:strCache>
            </c:strRef>
          </c:tx>
          <c:spPr>
            <a:ln w="25400">
              <a:solidFill>
                <a:schemeClr val="tx2"/>
              </a:solidFill>
            </a:ln>
          </c:spPr>
          <c:marker>
            <c:symbol val="none"/>
          </c:marker>
          <c:dLbls>
            <c:dLbl>
              <c:idx val="0"/>
              <c:layout>
                <c:manualLayout>
                  <c:x val="-1.1112889344116549E-2"/>
                  <c:y val="-0.23074799161427725"/>
                </c:manualLayout>
              </c:layout>
              <c:tx>
                <c:rich>
                  <a:bodyPr/>
                  <a:lstStyle/>
                  <a:p>
                    <a:r>
                      <a:rPr lang="en-US" dirty="0"/>
                      <a:t>1980s: $</a:t>
                    </a:r>
                    <a:fld id="{1E4725C8-E8DB-49AC-99C8-2CBDA2CA931B}" type="VALUE">
                      <a:rPr lang="en-US" smtClean="0"/>
                      <a:pPr/>
                      <a:t>[VALUE]</a:t>
                    </a:fld>
                    <a:r>
                      <a:rPr lang="en-US" dirty="0"/>
                      <a:t>B</a:t>
                    </a: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F8AD-4A9D-8EC3-C82B9BFCEF7D}"/>
                </c:ext>
                <c:ext xmlns:c15="http://schemas.microsoft.com/office/drawing/2012/chart" uri="{CE6537A1-D6FC-4f65-9D91-7224C49458BB}">
                  <c15:layout/>
                  <c15:dlblFieldTable/>
                  <c15:showDataLabelsRange val="0"/>
                </c:ext>
              </c:extLst>
            </c:dLbl>
            <c:dLbl>
              <c:idx val="10"/>
              <c:layout>
                <c:manualLayout>
                  <c:x val="-0.11169887146895956"/>
                  <c:y val="-0.27684210526315794"/>
                </c:manualLayout>
              </c:layout>
              <c:tx>
                <c:rich>
                  <a:bodyPr/>
                  <a:lstStyle/>
                  <a:p>
                    <a:r>
                      <a:rPr lang="en-US" dirty="0"/>
                      <a:t>1990s: $</a:t>
                    </a:r>
                    <a:fld id="{84E1BFDB-0918-4CC9-8196-609CE08F8062}" type="VALUE">
                      <a:rPr lang="en-US" smtClean="0"/>
                      <a:pPr/>
                      <a:t>[VALUE]</a:t>
                    </a:fld>
                    <a:r>
                      <a:rPr lang="en-US" dirty="0"/>
                      <a:t>B</a:t>
                    </a: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F8AD-4A9D-8EC3-C82B9BFCEF7D}"/>
                </c:ext>
                <c:ext xmlns:c15="http://schemas.microsoft.com/office/drawing/2012/chart" uri="{CE6537A1-D6FC-4f65-9D91-7224C49458BB}">
                  <c15:layout/>
                  <c15:dlblFieldTable/>
                  <c15:showDataLabelsRange val="0"/>
                </c:ext>
              </c:extLst>
            </c:dLbl>
            <c:dLbl>
              <c:idx val="20"/>
              <c:layout>
                <c:manualLayout>
                  <c:x val="-0.11441613497499804"/>
                  <c:y val="-0.23005374905071518"/>
                </c:manualLayout>
              </c:layout>
              <c:tx>
                <c:rich>
                  <a:bodyPr wrap="square" lIns="38100" tIns="19050" rIns="38100" bIns="19050" anchor="ctr">
                    <a:noAutofit/>
                  </a:bodyPr>
                  <a:lstStyle/>
                  <a:p>
                    <a:pPr>
                      <a:defRPr sz="1100" b="1">
                        <a:solidFill>
                          <a:schemeClr val="accent1"/>
                        </a:solidFill>
                      </a:defRPr>
                    </a:pPr>
                    <a:r>
                      <a:rPr lang="en-US" sz="1100" dirty="0">
                        <a:solidFill>
                          <a:schemeClr val="accent1"/>
                        </a:solidFill>
                      </a:rPr>
                      <a:t>2000s: $</a:t>
                    </a:r>
                    <a:fld id="{0BFF2094-A064-4D60-AEED-4ED1FDC3B945}" type="VALUE">
                      <a:rPr lang="en-US" sz="1100" smtClean="0">
                        <a:solidFill>
                          <a:schemeClr val="accent1"/>
                        </a:solidFill>
                      </a:rPr>
                      <a:pPr>
                        <a:defRPr sz="1100" b="1">
                          <a:solidFill>
                            <a:schemeClr val="accent1"/>
                          </a:solidFill>
                        </a:defRPr>
                      </a:pPr>
                      <a:t>[VALUE]</a:t>
                    </a:fld>
                    <a:r>
                      <a:rPr lang="en-US" sz="1100" dirty="0">
                        <a:solidFill>
                          <a:schemeClr val="accent1"/>
                        </a:solidFill>
                      </a:rPr>
                      <a:t>B</a:t>
                    </a:r>
                  </a:p>
                </c:rich>
              </c:tx>
              <c:numFmt formatCode="#,##0" sourceLinked="0"/>
              <c:spPr>
                <a:noFill/>
                <a:ln>
                  <a:noFill/>
                </a:ln>
                <a:effectLst/>
              </c:spPr>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F8AD-4A9D-8EC3-C82B9BFCEF7D}"/>
                </c:ext>
                <c:ext xmlns:c15="http://schemas.microsoft.com/office/drawing/2012/chart" uri="{CE6537A1-D6FC-4f65-9D91-7224C49458BB}">
                  <c15:layout>
                    <c:manualLayout>
                      <c:w val="0.11989762712587755"/>
                      <c:h val="8.3957374710412092E-2"/>
                    </c:manualLayout>
                  </c15:layout>
                  <c15:dlblFieldTable/>
                  <c15:showDataLabelsRange val="0"/>
                </c:ext>
              </c:extLst>
            </c:dLbl>
            <c:dLbl>
              <c:idx val="30"/>
              <c:layout>
                <c:manualLayout>
                  <c:x val="-5.8706584441172577E-2"/>
                  <c:y val="-0.15353377276842836"/>
                </c:manualLayout>
              </c:layout>
              <c:tx>
                <c:rich>
                  <a:bodyPr/>
                  <a:lstStyle/>
                  <a:p>
                    <a:r>
                      <a:rPr lang="en-US" dirty="0"/>
                      <a:t>2010s: $</a:t>
                    </a:r>
                    <a:fld id="{0E3ADEC9-83B9-43E8-8B31-4F6E9597E785}" type="VALUE">
                      <a:rPr lang="en-US" smtClean="0"/>
                      <a:pPr/>
                      <a:t>[VALUE]</a:t>
                    </a:fld>
                    <a:r>
                      <a:rPr lang="en-US" dirty="0"/>
                      <a:t>B</a:t>
                    </a:r>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F8AD-4A9D-8EC3-C82B9BFCEF7D}"/>
                </c:ext>
                <c:ext xmlns:c15="http://schemas.microsoft.com/office/drawing/2012/chart" uri="{CE6537A1-D6FC-4f65-9D91-7224C49458BB}">
                  <c15:layout/>
                  <c15:dlblFieldTable/>
                  <c15:showDataLabelsRange val="0"/>
                </c:ext>
              </c:extLst>
            </c:dLbl>
            <c:numFmt formatCode="#,##0" sourceLinked="0"/>
            <c:spPr>
              <a:noFill/>
              <a:ln>
                <a:noFill/>
              </a:ln>
              <a:effectLst/>
            </c:spPr>
            <c:txPr>
              <a:bodyPr wrap="square" lIns="38100" tIns="19050" rIns="38100" bIns="19050" anchor="ctr">
                <a:spAutoFit/>
              </a:bodyPr>
              <a:lstStyle/>
              <a:p>
                <a:pPr>
                  <a:defRPr sz="1100" b="1">
                    <a:solidFill>
                      <a:schemeClr val="accent1"/>
                    </a:solidFill>
                  </a:defRPr>
                </a:pPr>
                <a:endParaRPr lang="en-US"/>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a:prstDash val="lgDash"/>
                    </a:ln>
                  </c:spPr>
                </c15:leaderLines>
              </c:ext>
            </c:extLst>
          </c:dLbls>
          <c:cat>
            <c:numRef>
              <c:f>Sheet1!$A$2:$A$47</c:f>
              <c:numCache>
                <c:formatCode>General</c:formatCode>
                <c:ptCount val="46"/>
                <c:pt idx="0">
                  <c:v>77</c:v>
                </c:pt>
                <c:pt idx="1">
                  <c:v>78</c:v>
                </c:pt>
                <c:pt idx="2">
                  <c:v>79</c:v>
                </c:pt>
                <c:pt idx="3">
                  <c:v>80</c:v>
                </c:pt>
                <c:pt idx="4">
                  <c:v>81</c:v>
                </c:pt>
                <c:pt idx="5">
                  <c:v>82</c:v>
                </c:pt>
                <c:pt idx="6">
                  <c:v>83</c:v>
                </c:pt>
                <c:pt idx="7">
                  <c:v>84</c:v>
                </c:pt>
                <c:pt idx="8">
                  <c:v>85</c:v>
                </c:pt>
                <c:pt idx="9">
                  <c:v>86</c:v>
                </c:pt>
                <c:pt idx="10">
                  <c:v>87</c:v>
                </c:pt>
                <c:pt idx="11">
                  <c:v>88</c:v>
                </c:pt>
                <c:pt idx="12">
                  <c:v>89</c:v>
                </c:pt>
                <c:pt idx="13">
                  <c:v>90</c:v>
                </c:pt>
                <c:pt idx="14">
                  <c:v>91</c:v>
                </c:pt>
                <c:pt idx="15">
                  <c:v>92</c:v>
                </c:pt>
                <c:pt idx="16">
                  <c:v>93</c:v>
                </c:pt>
                <c:pt idx="17">
                  <c:v>94</c:v>
                </c:pt>
                <c:pt idx="18">
                  <c:v>95</c:v>
                </c:pt>
                <c:pt idx="19">
                  <c:v>96</c:v>
                </c:pt>
                <c:pt idx="20">
                  <c:v>97</c:v>
                </c:pt>
                <c:pt idx="21">
                  <c:v>98</c:v>
                </c:pt>
                <c:pt idx="22">
                  <c:v>99</c:v>
                </c:pt>
                <c:pt idx="23">
                  <c:v>0</c:v>
                </c:pt>
                <c:pt idx="24">
                  <c:v>1</c:v>
                </c:pt>
                <c:pt idx="25">
                  <c:v>2</c:v>
                </c:pt>
                <c:pt idx="26">
                  <c:v>3</c:v>
                </c:pt>
                <c:pt idx="27">
                  <c:v>4</c:v>
                </c:pt>
                <c:pt idx="28">
                  <c:v>5</c:v>
                </c:pt>
                <c:pt idx="29">
                  <c:v>6</c:v>
                </c:pt>
                <c:pt idx="30">
                  <c:v>7</c:v>
                </c:pt>
                <c:pt idx="31">
                  <c:v>8</c:v>
                </c:pt>
                <c:pt idx="32">
                  <c:v>9</c:v>
                </c:pt>
                <c:pt idx="33">
                  <c:v>10</c:v>
                </c:pt>
                <c:pt idx="34">
                  <c:v>11</c:v>
                </c:pt>
                <c:pt idx="35">
                  <c:v>12</c:v>
                </c:pt>
                <c:pt idx="36">
                  <c:v>13</c:v>
                </c:pt>
                <c:pt idx="37">
                  <c:v>14</c:v>
                </c:pt>
                <c:pt idx="38">
                  <c:v>15</c:v>
                </c:pt>
                <c:pt idx="39">
                  <c:v>16</c:v>
                </c:pt>
                <c:pt idx="40">
                  <c:v>17</c:v>
                </c:pt>
                <c:pt idx="41">
                  <c:v>18</c:v>
                </c:pt>
                <c:pt idx="42">
                  <c:v>19</c:v>
                </c:pt>
                <c:pt idx="43">
                  <c:v>20</c:v>
                </c:pt>
                <c:pt idx="44">
                  <c:v>21</c:v>
                </c:pt>
                <c:pt idx="45">
                  <c:v>22</c:v>
                </c:pt>
              </c:numCache>
            </c:numRef>
          </c:cat>
          <c:val>
            <c:numRef>
              <c:f>Sheet1!$D$5:$D$45</c:f>
              <c:numCache>
                <c:formatCode>"$"#,##0.0</c:formatCode>
                <c:ptCount val="41"/>
                <c:pt idx="0">
                  <c:v>4.8</c:v>
                </c:pt>
                <c:pt idx="1">
                  <c:v>4.8</c:v>
                </c:pt>
                <c:pt idx="2">
                  <c:v>4.8</c:v>
                </c:pt>
                <c:pt idx="3">
                  <c:v>4.8</c:v>
                </c:pt>
                <c:pt idx="4">
                  <c:v>4.8</c:v>
                </c:pt>
                <c:pt idx="5">
                  <c:v>4.8</c:v>
                </c:pt>
                <c:pt idx="6">
                  <c:v>4.8</c:v>
                </c:pt>
                <c:pt idx="7">
                  <c:v>4.8</c:v>
                </c:pt>
                <c:pt idx="8">
                  <c:v>4.8</c:v>
                </c:pt>
                <c:pt idx="9">
                  <c:v>4.8</c:v>
                </c:pt>
                <c:pt idx="10">
                  <c:v>15.2</c:v>
                </c:pt>
                <c:pt idx="11">
                  <c:v>15.2</c:v>
                </c:pt>
                <c:pt idx="12">
                  <c:v>15.2</c:v>
                </c:pt>
                <c:pt idx="13">
                  <c:v>15.2</c:v>
                </c:pt>
                <c:pt idx="14">
                  <c:v>15.2</c:v>
                </c:pt>
                <c:pt idx="15">
                  <c:v>15.2</c:v>
                </c:pt>
                <c:pt idx="16">
                  <c:v>15.2</c:v>
                </c:pt>
                <c:pt idx="17">
                  <c:v>15.2</c:v>
                </c:pt>
                <c:pt idx="18">
                  <c:v>15.2</c:v>
                </c:pt>
                <c:pt idx="19">
                  <c:v>15.2</c:v>
                </c:pt>
                <c:pt idx="20">
                  <c:v>25.2</c:v>
                </c:pt>
                <c:pt idx="21">
                  <c:v>25.2</c:v>
                </c:pt>
                <c:pt idx="22">
                  <c:v>25.2</c:v>
                </c:pt>
                <c:pt idx="23">
                  <c:v>25.2</c:v>
                </c:pt>
                <c:pt idx="24">
                  <c:v>25.2</c:v>
                </c:pt>
                <c:pt idx="25">
                  <c:v>25.2</c:v>
                </c:pt>
                <c:pt idx="26">
                  <c:v>25.2</c:v>
                </c:pt>
                <c:pt idx="27">
                  <c:v>25.2</c:v>
                </c:pt>
                <c:pt idx="28">
                  <c:v>25.2</c:v>
                </c:pt>
                <c:pt idx="29">
                  <c:v>25.2</c:v>
                </c:pt>
                <c:pt idx="30">
                  <c:v>35.1</c:v>
                </c:pt>
                <c:pt idx="31">
                  <c:v>35.1</c:v>
                </c:pt>
                <c:pt idx="32">
                  <c:v>35.1</c:v>
                </c:pt>
                <c:pt idx="33">
                  <c:v>35.1</c:v>
                </c:pt>
                <c:pt idx="34">
                  <c:v>35.1</c:v>
                </c:pt>
                <c:pt idx="35">
                  <c:v>35.1</c:v>
                </c:pt>
                <c:pt idx="36">
                  <c:v>35.1</c:v>
                </c:pt>
                <c:pt idx="37">
                  <c:v>35.1</c:v>
                </c:pt>
                <c:pt idx="38">
                  <c:v>35.1</c:v>
                </c:pt>
                <c:pt idx="39">
                  <c:v>35.1</c:v>
                </c:pt>
                <c:pt idx="40">
                  <c:v>35.1</c:v>
                </c:pt>
              </c:numCache>
            </c:numRef>
          </c:val>
          <c:smooth val="0"/>
          <c:extLst xmlns:c16r2="http://schemas.microsoft.com/office/drawing/2015/06/chart">
            <c:ext xmlns:c16="http://schemas.microsoft.com/office/drawing/2014/chart" uri="{C3380CC4-5D6E-409C-BE32-E72D297353CC}">
              <c16:uniqueId val="{00000012-F8AD-4A9D-8EC3-C82B9BFCEF7D}"/>
            </c:ext>
          </c:extLst>
        </c:ser>
        <c:dLbls>
          <c:showLegendKey val="0"/>
          <c:showVal val="0"/>
          <c:showCatName val="0"/>
          <c:showSerName val="0"/>
          <c:showPercent val="0"/>
          <c:showBubbleSize val="0"/>
        </c:dLbls>
        <c:marker val="1"/>
        <c:smooth val="0"/>
        <c:axId val="327088992"/>
        <c:axId val="327089384"/>
      </c:lineChart>
      <c:catAx>
        <c:axId val="327088992"/>
        <c:scaling>
          <c:orientation val="minMax"/>
        </c:scaling>
        <c:delete val="0"/>
        <c:axPos val="b"/>
        <c:numFmt formatCode="#,##0" sourceLinked="0"/>
        <c:majorTickMark val="out"/>
        <c:minorTickMark val="none"/>
        <c:tickLblPos val="low"/>
        <c:txPr>
          <a:bodyPr/>
          <a:lstStyle/>
          <a:p>
            <a:pPr>
              <a:defRPr sz="1000"/>
            </a:pPr>
            <a:endParaRPr lang="en-US"/>
          </a:p>
        </c:txPr>
        <c:crossAx val="327089384"/>
        <c:crosses val="autoZero"/>
        <c:auto val="1"/>
        <c:lblAlgn val="ctr"/>
        <c:lblOffset val="100"/>
        <c:tickLblSkip val="2"/>
        <c:noMultiLvlLbl val="0"/>
      </c:catAx>
      <c:valAx>
        <c:axId val="327089384"/>
        <c:scaling>
          <c:orientation val="minMax"/>
          <c:max val="115"/>
          <c:min val="0"/>
        </c:scaling>
        <c:delete val="0"/>
        <c:axPos val="l"/>
        <c:numFmt formatCode="&quot;$&quot;#,##0" sourceLinked="0"/>
        <c:majorTickMark val="out"/>
        <c:minorTickMark val="none"/>
        <c:tickLblPos val="nextTo"/>
        <c:txPr>
          <a:bodyPr/>
          <a:lstStyle/>
          <a:p>
            <a:pPr>
              <a:defRPr sz="1000">
                <a:solidFill>
                  <a:schemeClr val="tx1"/>
                </a:solidFill>
              </a:defRPr>
            </a:pPr>
            <a:endParaRPr lang="en-US"/>
          </a:p>
        </c:txPr>
        <c:crossAx val="327088992"/>
        <c:crosses val="autoZero"/>
        <c:crossBetween val="between"/>
        <c:majorUnit val="10"/>
        <c:minorUnit val="0.01"/>
      </c:valAx>
    </c:plotArea>
    <c:legend>
      <c:legendPos val="b"/>
      <c:legendEntry>
        <c:idx val="0"/>
        <c:delete val="1"/>
      </c:legendEntry>
      <c:layout/>
      <c:overlay val="0"/>
      <c:txPr>
        <a:bodyPr/>
        <a:lstStyle/>
        <a:p>
          <a:pPr>
            <a:defRPr sz="10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25512528473807E-2"/>
          <c:y val="4.7619047619047616E-2"/>
          <c:w val="0.94191343963553531"/>
          <c:h val="0.85185185185185186"/>
        </c:manualLayout>
      </c:layout>
      <c:barChart>
        <c:barDir val="col"/>
        <c:grouping val="clustered"/>
        <c:varyColors val="0"/>
        <c:ser>
          <c:idx val="2"/>
          <c:order val="0"/>
          <c:tx>
            <c:strRef>
              <c:f>Sheet1!$A$2</c:f>
              <c:strCache>
                <c:ptCount val="1"/>
                <c:pt idx="0">
                  <c:v>Mile Driven</c:v>
                </c:pt>
              </c:strCache>
            </c:strRef>
          </c:tx>
          <c:spPr>
            <a:solidFill>
              <a:schemeClr val="accent1"/>
            </a:solidFill>
            <a:ln w="22461">
              <a:noFill/>
            </a:ln>
          </c:spPr>
          <c:invertIfNegative val="0"/>
          <c:dPt>
            <c:idx val="24"/>
            <c:invertIfNegative val="0"/>
            <c:bubble3D val="0"/>
            <c:spPr>
              <a:solidFill>
                <a:srgbClr val="FF0000"/>
              </a:solidFill>
              <a:ln w="22461">
                <a:noFill/>
              </a:ln>
            </c:spPr>
            <c:extLst xmlns:c16r2="http://schemas.microsoft.com/office/drawing/2015/06/chart">
              <c:ext xmlns:c16="http://schemas.microsoft.com/office/drawing/2014/chart" uri="{C3380CC4-5D6E-409C-BE32-E72D297353CC}">
                <c16:uniqueId val="{00000001-4245-414E-B4FD-C2EB93C96166}"/>
              </c:ext>
            </c:extLst>
          </c:dPt>
          <c:dPt>
            <c:idx val="25"/>
            <c:invertIfNegative val="0"/>
            <c:bubble3D val="0"/>
            <c:spPr>
              <a:solidFill>
                <a:schemeClr val="tx2"/>
              </a:solidFill>
              <a:ln w="22461">
                <a:noFill/>
              </a:ln>
            </c:spPr>
            <c:extLst xmlns:c16r2="http://schemas.microsoft.com/office/drawing/2015/06/chart">
              <c:ext xmlns:c16="http://schemas.microsoft.com/office/drawing/2014/chart" uri="{C3380CC4-5D6E-409C-BE32-E72D297353CC}">
                <c16:uniqueId val="{00000003-4245-414E-B4FD-C2EB93C96166}"/>
              </c:ext>
            </c:extLst>
          </c:dPt>
          <c:dPt>
            <c:idx val="28"/>
            <c:invertIfNegative val="0"/>
            <c:bubble3D val="0"/>
            <c:spPr>
              <a:solidFill>
                <a:schemeClr val="tx2"/>
              </a:solidFill>
              <a:ln w="22461">
                <a:noFill/>
              </a:ln>
            </c:spPr>
            <c:extLst xmlns:c16r2="http://schemas.microsoft.com/office/drawing/2015/06/chart">
              <c:ext xmlns:c16="http://schemas.microsoft.com/office/drawing/2014/chart" uri="{C3380CC4-5D6E-409C-BE32-E72D297353CC}">
                <c16:uniqueId val="{00000005-4245-414E-B4FD-C2EB93C96166}"/>
              </c:ext>
            </c:extLst>
          </c:dPt>
          <c:dLbls>
            <c:dLbl>
              <c:idx val="4"/>
              <c:numFmt formatCode="#,##0.000_);[Red]\(#,##0.000\)" sourceLinked="0"/>
              <c:spPr>
                <a:noFill/>
                <a:ln w="22461">
                  <a:noFill/>
                </a:ln>
              </c:spPr>
              <c:txPr>
                <a:bodyPr rot="-5400000" vert="horz"/>
                <a:lstStyle/>
                <a:p>
                  <a:pPr algn="ctr">
                    <a:defRPr sz="1000"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5"/>
              <c:numFmt formatCode="#,##0.000_);[Red]\(#,##0.000\)" sourceLinked="0"/>
              <c:spPr>
                <a:noFill/>
                <a:ln w="22461">
                  <a:noFill/>
                </a:ln>
              </c:spPr>
              <c:txPr>
                <a:bodyPr rot="-5400000" vert="horz"/>
                <a:lstStyle/>
                <a:p>
                  <a:pPr algn="ctr">
                    <a:defRPr sz="1000"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6"/>
              <c:numFmt formatCode="#,##0.000_);[Red]\(#,##0.000\)" sourceLinked="0"/>
              <c:spPr>
                <a:noFill/>
                <a:ln w="22461">
                  <a:noFill/>
                </a:ln>
              </c:spPr>
              <c:txPr>
                <a:bodyPr rot="-5400000" vert="horz"/>
                <a:lstStyle/>
                <a:p>
                  <a:pPr algn="ctr">
                    <a:defRPr sz="1000"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18"/>
              <c:layout>
                <c:manualLayout>
                  <c:x val="0"/>
                  <c:y val="2.018924476009613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CC51-4B3C-8AA6-1C5222B85E40}"/>
                </c:ext>
                <c:ext xmlns:c15="http://schemas.microsoft.com/office/drawing/2012/chart" uri="{CE6537A1-D6FC-4f65-9D91-7224C49458BB}">
                  <c15:layout/>
                </c:ext>
              </c:extLst>
            </c:dLbl>
            <c:dLbl>
              <c:idx val="19"/>
              <c:layout>
                <c:manualLayout>
                  <c:x val="0"/>
                  <c:y val="-6.8643432184326864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CC51-4B3C-8AA6-1C5222B85E40}"/>
                </c:ext>
                <c:ext xmlns:c15="http://schemas.microsoft.com/office/drawing/2012/chart" uri="{CE6537A1-D6FC-4f65-9D91-7224C49458BB}">
                  <c15:layout/>
                </c:ext>
              </c:extLst>
            </c:dLbl>
            <c:numFmt formatCode="#,##0.000_);[Red]\(#,##0.000\)" sourceLinked="0"/>
            <c:spPr>
              <a:noFill/>
              <a:ln w="22461">
                <a:noFill/>
              </a:ln>
            </c:spPr>
            <c:txPr>
              <a:bodyPr rot="-5400000" vert="horz" wrap="square" lIns="38100" tIns="19050" rIns="38100" bIns="19050" anchor="ctr">
                <a:spAutoFit/>
              </a:bodyPr>
              <a:lstStyle/>
              <a:p>
                <a:pPr algn="ctr">
                  <a:defRPr sz="1000"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Sheet1!$B$1:$AA$1</c:f>
              <c:strCache>
                <c:ptCount val="26"/>
                <c:pt idx="0">
                  <c:v>96</c:v>
                </c:pt>
                <c:pt idx="1">
                  <c:v>97</c:v>
                </c:pt>
                <c:pt idx="2">
                  <c:v>98</c:v>
                </c:pt>
                <c:pt idx="3">
                  <c:v>99</c:v>
                </c:pt>
                <c:pt idx="4">
                  <c:v>00</c:v>
                </c:pt>
                <c:pt idx="5">
                  <c:v>01</c:v>
                </c:pt>
                <c:pt idx="6">
                  <c:v>02</c:v>
                </c:pt>
                <c:pt idx="7">
                  <c:v>03</c:v>
                </c:pt>
                <c:pt idx="8">
                  <c:v>04</c:v>
                </c:pt>
                <c:pt idx="9">
                  <c:v>05</c:v>
                </c:pt>
                <c:pt idx="10">
                  <c:v>06</c:v>
                </c:pt>
                <c:pt idx="11">
                  <c:v>07</c:v>
                </c:pt>
                <c:pt idx="12">
                  <c:v>08</c:v>
                </c:pt>
                <c:pt idx="13">
                  <c:v>09</c:v>
                </c:pt>
                <c:pt idx="14">
                  <c:v>10</c:v>
                </c:pt>
                <c:pt idx="15">
                  <c:v>11</c:v>
                </c:pt>
                <c:pt idx="16">
                  <c:v>12</c:v>
                </c:pt>
                <c:pt idx="17">
                  <c:v>13</c:v>
                </c:pt>
                <c:pt idx="18">
                  <c:v>14</c:v>
                </c:pt>
                <c:pt idx="19">
                  <c:v>15</c:v>
                </c:pt>
                <c:pt idx="20">
                  <c:v>16</c:v>
                </c:pt>
                <c:pt idx="21">
                  <c:v>17</c:v>
                </c:pt>
                <c:pt idx="22">
                  <c:v>18</c:v>
                </c:pt>
                <c:pt idx="23">
                  <c:v>19</c:v>
                </c:pt>
                <c:pt idx="24">
                  <c:v>20</c:v>
                </c:pt>
                <c:pt idx="25">
                  <c:v>21</c:v>
                </c:pt>
              </c:strCache>
            </c:strRef>
          </c:cat>
          <c:val>
            <c:numRef>
              <c:f>Sheet1!$B$2:$AA$2</c:f>
              <c:numCache>
                <c:formatCode>General</c:formatCode>
                <c:ptCount val="26"/>
                <c:pt idx="0">
                  <c:v>2.4820000000000002</c:v>
                </c:pt>
                <c:pt idx="1">
                  <c:v>2.56</c:v>
                </c:pt>
                <c:pt idx="2">
                  <c:v>2.625</c:v>
                </c:pt>
                <c:pt idx="3">
                  <c:v>2.6789999999999998</c:v>
                </c:pt>
                <c:pt idx="4">
                  <c:v>2.7469999999999999</c:v>
                </c:pt>
                <c:pt idx="5">
                  <c:v>2.7959999999999998</c:v>
                </c:pt>
                <c:pt idx="6">
                  <c:v>2.8559999999999999</c:v>
                </c:pt>
                <c:pt idx="7">
                  <c:v>2.89</c:v>
                </c:pt>
                <c:pt idx="8">
                  <c:v>2.9649999999999999</c:v>
                </c:pt>
                <c:pt idx="9">
                  <c:v>2.9889999999999999</c:v>
                </c:pt>
                <c:pt idx="10">
                  <c:v>3.0139999999999998</c:v>
                </c:pt>
                <c:pt idx="11">
                  <c:v>3.03</c:v>
                </c:pt>
                <c:pt idx="12">
                  <c:v>2.9740000000000002</c:v>
                </c:pt>
                <c:pt idx="13">
                  <c:v>2.9569999999999999</c:v>
                </c:pt>
                <c:pt idx="14">
                  <c:v>2.9670000000000001</c:v>
                </c:pt>
                <c:pt idx="15">
                  <c:v>2.95</c:v>
                </c:pt>
                <c:pt idx="16">
                  <c:v>2.9689999999999999</c:v>
                </c:pt>
                <c:pt idx="17">
                  <c:v>2.988</c:v>
                </c:pt>
                <c:pt idx="18">
                  <c:v>3.0259999999999998</c:v>
                </c:pt>
                <c:pt idx="19">
                  <c:v>3.0950000000000002</c:v>
                </c:pt>
                <c:pt idx="20">
                  <c:v>3.1739999999999999</c:v>
                </c:pt>
                <c:pt idx="21">
                  <c:v>3.2120000000000002</c:v>
                </c:pt>
                <c:pt idx="22">
                  <c:v>3.24</c:v>
                </c:pt>
                <c:pt idx="23">
                  <c:v>3.262</c:v>
                </c:pt>
                <c:pt idx="24">
                  <c:v>2.9039999999999999</c:v>
                </c:pt>
                <c:pt idx="25">
                  <c:v>3.2290000000000001</c:v>
                </c:pt>
              </c:numCache>
            </c:numRef>
          </c:val>
          <c:extLst xmlns:c16r2="http://schemas.microsoft.com/office/drawing/2015/06/chart">
            <c:ext xmlns:c16="http://schemas.microsoft.com/office/drawing/2014/chart" uri="{C3380CC4-5D6E-409C-BE32-E72D297353CC}">
              <c16:uniqueId val="{00000009-4245-414E-B4FD-C2EB93C96166}"/>
            </c:ext>
          </c:extLst>
        </c:ser>
        <c:dLbls>
          <c:showLegendKey val="0"/>
          <c:showVal val="0"/>
          <c:showCatName val="0"/>
          <c:showSerName val="0"/>
          <c:showPercent val="0"/>
          <c:showBubbleSize val="0"/>
        </c:dLbls>
        <c:gapWidth val="60"/>
        <c:axId val="286447144"/>
        <c:axId val="336753304"/>
      </c:barChart>
      <c:catAx>
        <c:axId val="286447144"/>
        <c:scaling>
          <c:orientation val="minMax"/>
        </c:scaling>
        <c:delete val="0"/>
        <c:axPos val="b"/>
        <c:numFmt formatCode="General" sourceLinked="1"/>
        <c:majorTickMark val="out"/>
        <c:minorTickMark val="none"/>
        <c:tickLblPos val="nextTo"/>
        <c:spPr>
          <a:ln w="2808">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336753304"/>
        <c:crosses val="autoZero"/>
        <c:auto val="0"/>
        <c:lblAlgn val="ctr"/>
        <c:lblOffset val="100"/>
        <c:tickLblSkip val="1"/>
        <c:tickMarkSkip val="1"/>
        <c:noMultiLvlLbl val="0"/>
      </c:catAx>
      <c:valAx>
        <c:axId val="336753304"/>
        <c:scaling>
          <c:orientation val="minMax"/>
          <c:max val="3.5"/>
          <c:min val="2"/>
        </c:scaling>
        <c:delete val="0"/>
        <c:axPos val="l"/>
        <c:numFmt formatCode="#,##0.0_);[Red]\(#,##0.0\)" sourceLinked="0"/>
        <c:majorTickMark val="out"/>
        <c:minorTickMark val="none"/>
        <c:tickLblPos val="nextTo"/>
        <c:spPr>
          <a:ln w="2808">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286447144"/>
        <c:crosses val="autoZero"/>
        <c:crossBetween val="between"/>
        <c:majorUnit val="0.5"/>
      </c:valAx>
      <c:spPr>
        <a:noFill/>
        <a:ln w="22461">
          <a:noFill/>
        </a:ln>
      </c:spPr>
    </c:plotArea>
    <c:plotVisOnly val="1"/>
    <c:dispBlanksAs val="gap"/>
    <c:showDLblsOverMax val="0"/>
  </c:chart>
  <c:spPr>
    <a:noFill/>
    <a:ln>
      <a:noFill/>
    </a:ln>
  </c:spPr>
  <c:txPr>
    <a:bodyPr/>
    <a:lstStyle/>
    <a:p>
      <a:pPr>
        <a:defRPr sz="1415" b="0" i="0" u="none" strike="noStrike" baseline="0">
          <a:solidFill>
            <a:schemeClr val="tx1"/>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111111111111111E-2"/>
          <c:y val="0.15025906735751296"/>
          <c:w val="0.90333333333333332"/>
          <c:h val="0.772020725388601"/>
        </c:manualLayout>
      </c:layout>
      <c:barChart>
        <c:barDir val="col"/>
        <c:grouping val="clustered"/>
        <c:varyColors val="0"/>
        <c:ser>
          <c:idx val="0"/>
          <c:order val="0"/>
          <c:tx>
            <c:strRef>
              <c:f>Sheet1!$A$2</c:f>
              <c:strCache>
                <c:ptCount val="1"/>
                <c:pt idx="0">
                  <c:v>Severity</c:v>
                </c:pt>
              </c:strCache>
            </c:strRef>
          </c:tx>
          <c:spPr>
            <a:solidFill>
              <a:schemeClr val="accent1"/>
            </a:solidFill>
            <a:ln w="22656">
              <a:noFill/>
            </a:ln>
          </c:spPr>
          <c:invertIfNegative val="0"/>
          <c:dLbls>
            <c:dLbl>
              <c:idx val="0"/>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1"/>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2"/>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3"/>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4"/>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dLbl>
              <c:idx val="5"/>
              <c:numFmt formatCode="0.0%" sourceLinked="0"/>
              <c:spPr>
                <a:noFill/>
                <a:ln w="22656">
                  <a:noFill/>
                </a:ln>
              </c:spPr>
              <c:txPr>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dLbl>
            <c:numFmt formatCode="0.0%" sourceLinked="0"/>
            <c:spPr>
              <a:noFill/>
              <a:ln w="22656">
                <a:noFill/>
              </a:ln>
            </c:spPr>
            <c:txPr>
              <a:bodyPr wrap="square" lIns="38100" tIns="19050" rIns="38100" bIns="19050" anchor="ctr">
                <a:spAutoFit/>
              </a:bodyPr>
              <a:lstStyle/>
              <a:p>
                <a:pPr>
                  <a:defRPr sz="89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Sheet1!$B$1:$S$1</c:f>
              <c:strCach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strCache>
            </c:strRef>
          </c:cat>
          <c:val>
            <c:numRef>
              <c:f>Sheet1!$B$2:$S$2</c:f>
              <c:numCache>
                <c:formatCode>0.00%</c:formatCode>
                <c:ptCount val="18"/>
                <c:pt idx="0">
                  <c:v>2.9000000000000001E-2</c:v>
                </c:pt>
                <c:pt idx="1">
                  <c:v>4.7E-2</c:v>
                </c:pt>
                <c:pt idx="2">
                  <c:v>5.7000000000000002E-2</c:v>
                </c:pt>
                <c:pt idx="3">
                  <c:v>5.8999999999999997E-2</c:v>
                </c:pt>
                <c:pt idx="4">
                  <c:v>0.02</c:v>
                </c:pt>
                <c:pt idx="5">
                  <c:v>0.03</c:v>
                </c:pt>
                <c:pt idx="6">
                  <c:v>2.1000000000000001E-2</c:v>
                </c:pt>
                <c:pt idx="7" formatCode="0.0%">
                  <c:v>1.7000000000000001E-2</c:v>
                </c:pt>
                <c:pt idx="8" formatCode="0.0%">
                  <c:v>3.5999999999999997E-2</c:v>
                </c:pt>
                <c:pt idx="9" formatCode="0.0%">
                  <c:v>1.7999999999999999E-2</c:v>
                </c:pt>
                <c:pt idx="10" formatCode="0.0%">
                  <c:v>4.3999999999999997E-2</c:v>
                </c:pt>
                <c:pt idx="11" formatCode="0.0%">
                  <c:v>5.6000000000000001E-2</c:v>
                </c:pt>
                <c:pt idx="12" formatCode="0.0%">
                  <c:v>0.08</c:v>
                </c:pt>
                <c:pt idx="13" formatCode="0.0%">
                  <c:v>2.9000000000000001E-2</c:v>
                </c:pt>
                <c:pt idx="14" formatCode="0.0%">
                  <c:v>7.1999999999999995E-2</c:v>
                </c:pt>
                <c:pt idx="15" formatCode="0.0%">
                  <c:v>8.7999999999999995E-2</c:v>
                </c:pt>
                <c:pt idx="16" formatCode="0.0%">
                  <c:v>0.13</c:v>
                </c:pt>
                <c:pt idx="17" formatCode="0.0%">
                  <c:v>0.11700000000000001</c:v>
                </c:pt>
              </c:numCache>
            </c:numRef>
          </c:val>
          <c:extLst xmlns:c16r2="http://schemas.microsoft.com/office/drawing/2015/06/chart">
            <c:ext xmlns:c16="http://schemas.microsoft.com/office/drawing/2014/chart" uri="{C3380CC4-5D6E-409C-BE32-E72D297353CC}">
              <c16:uniqueId val="{00000006-6E57-4A8D-AA99-48F05248D194}"/>
            </c:ext>
          </c:extLst>
        </c:ser>
        <c:ser>
          <c:idx val="1"/>
          <c:order val="1"/>
          <c:tx>
            <c:strRef>
              <c:f>Sheet1!$A$3</c:f>
              <c:strCache>
                <c:ptCount val="1"/>
                <c:pt idx="0">
                  <c:v>Frequency</c:v>
                </c:pt>
              </c:strCache>
            </c:strRef>
          </c:tx>
          <c:spPr>
            <a:solidFill>
              <a:schemeClr val="tx2"/>
            </a:solidFill>
            <a:ln w="11328">
              <a:solidFill>
                <a:schemeClr val="tx1"/>
              </a:solidFill>
              <a:prstDash val="solid"/>
            </a:ln>
          </c:spPr>
          <c:invertIfNegative val="0"/>
          <c:dLbls>
            <c:dLbl>
              <c:idx val="5"/>
              <c:layout>
                <c:manualLayout>
                  <c:x val="8.0709003669481305E-3"/>
                  <c:y val="-2.4878655928553928E-2"/>
                </c:manualLayout>
              </c:layout>
              <c:spPr>
                <a:noFill/>
                <a:ln w="22656">
                  <a:noFill/>
                </a:ln>
              </c:spPr>
              <c:txPr>
                <a:bodyPr/>
                <a:lstStyle/>
                <a:p>
                  <a:pPr>
                    <a:defRPr sz="892"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E57-4A8D-AA99-48F05248D194}"/>
                </c:ext>
                <c:ext xmlns:c15="http://schemas.microsoft.com/office/drawing/2012/chart" uri="{CE6537A1-D6FC-4f65-9D91-7224C49458BB}">
                  <c15:layout/>
                </c:ext>
              </c:extLst>
            </c:dLbl>
            <c:dLbl>
              <c:idx val="6"/>
              <c:layout>
                <c:manualLayout>
                  <c:x val="7.8857549811090499E-3"/>
                  <c:y val="-2.6521887603413952E-2"/>
                </c:manualLayout>
              </c:layout>
              <c:spPr>
                <a:noFill/>
                <a:ln w="22656">
                  <a:noFill/>
                </a:ln>
              </c:spPr>
              <c:txPr>
                <a:bodyPr/>
                <a:lstStyle/>
                <a:p>
                  <a:pPr>
                    <a:defRPr sz="892"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E57-4A8D-AA99-48F05248D194}"/>
                </c:ext>
                <c:ext xmlns:c15="http://schemas.microsoft.com/office/drawing/2012/chart" uri="{CE6537A1-D6FC-4f65-9D91-7224C49458BB}">
                  <c15:layout/>
                </c:ext>
              </c:extLst>
            </c:dLbl>
            <c:dLbl>
              <c:idx val="7"/>
              <c:layout>
                <c:manualLayout>
                  <c:x val="3.1214233690562898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20C-450B-BEBA-E0077BE4E84B}"/>
                </c:ext>
                <c:ext xmlns:c15="http://schemas.microsoft.com/office/drawing/2012/chart" uri="{CE6537A1-D6FC-4f65-9D91-7224C49458BB}">
                  <c15:layout/>
                </c:ext>
              </c:extLst>
            </c:dLbl>
            <c:dLbl>
              <c:idx val="8"/>
              <c:layout>
                <c:manualLayout>
                  <c:x val="5.2931608560387033E-3"/>
                  <c:y val="-2.4878655928553928E-2"/>
                </c:manualLayout>
              </c:layout>
              <c:spPr>
                <a:noFill/>
                <a:ln w="22656">
                  <a:noFill/>
                </a:ln>
              </c:spPr>
              <c:txPr>
                <a:bodyPr/>
                <a:lstStyle/>
                <a:p>
                  <a:pPr>
                    <a:defRPr sz="892"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6E57-4A8D-AA99-48F05248D194}"/>
                </c:ext>
                <c:ext xmlns:c15="http://schemas.microsoft.com/office/drawing/2012/chart" uri="{CE6537A1-D6FC-4f65-9D91-7224C49458BB}">
                  <c15:layout/>
                </c:ext>
              </c:extLst>
            </c:dLbl>
            <c:dLbl>
              <c:idx val="10"/>
              <c:layout>
                <c:manualLayout>
                  <c:x val="8.3237956508166958E-3"/>
                  <c:y val="-6.439182680119657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20C-450B-BEBA-E0077BE4E84B}"/>
                </c:ext>
                <c:ext xmlns:c15="http://schemas.microsoft.com/office/drawing/2012/chart" uri="{CE6537A1-D6FC-4f65-9D91-7224C49458BB}">
                  <c15:layout/>
                </c:ext>
              </c:extLst>
            </c:dLbl>
            <c:dLbl>
              <c:idx val="17"/>
              <c:layout>
                <c:manualLayout>
                  <c:x val="-4.1513310501400946E-3"/>
                  <c:y val="6.061357205072071E-2"/>
                </c:manualLayout>
              </c:layout>
              <c:spPr>
                <a:noFill/>
                <a:ln w="22656">
                  <a:noFill/>
                </a:ln>
              </c:spPr>
              <c:txPr>
                <a:bodyPr/>
                <a:lstStyle/>
                <a:p>
                  <a:pPr>
                    <a:defRPr sz="892"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6E57-4A8D-AA99-48F05248D194}"/>
                </c:ext>
                <c:ext xmlns:c15="http://schemas.microsoft.com/office/drawing/2012/chart" uri="{CE6537A1-D6FC-4f65-9D91-7224C49458BB}">
                  <c15:layout/>
                </c:ext>
              </c:extLst>
            </c:dLbl>
            <c:spPr>
              <a:noFill/>
              <a:ln w="22656">
                <a:noFill/>
              </a:ln>
            </c:spPr>
            <c:txPr>
              <a:bodyPr wrap="square" lIns="38100" tIns="19050" rIns="38100" bIns="19050" anchor="ctr">
                <a:spAutoFit/>
              </a:bodyPr>
              <a:lstStyle/>
              <a:p>
                <a:pPr>
                  <a:defRPr sz="892"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Sheet1!$B$1:$S$1</c:f>
              <c:strCache>
                <c:ptCount val="18"/>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strCache>
            </c:strRef>
          </c:cat>
          <c:val>
            <c:numRef>
              <c:f>Sheet1!$B$3:$S$3</c:f>
              <c:numCache>
                <c:formatCode>0.0%</c:formatCode>
                <c:ptCount val="18"/>
                <c:pt idx="0">
                  <c:v>-5.3999999999999999E-2</c:v>
                </c:pt>
                <c:pt idx="1">
                  <c:v>-3.7999999999999999E-2</c:v>
                </c:pt>
                <c:pt idx="2">
                  <c:v>-0.04</c:v>
                </c:pt>
                <c:pt idx="3">
                  <c:v>-4.2000000000000003E-2</c:v>
                </c:pt>
                <c:pt idx="4">
                  <c:v>-2.1999999999999999E-2</c:v>
                </c:pt>
                <c:pt idx="5">
                  <c:v>0</c:v>
                </c:pt>
                <c:pt idx="6">
                  <c:v>1.0999999999999999E-2</c:v>
                </c:pt>
                <c:pt idx="7">
                  <c:v>0</c:v>
                </c:pt>
                <c:pt idx="8">
                  <c:v>0</c:v>
                </c:pt>
                <c:pt idx="9">
                  <c:v>-1.0999999999999999E-2</c:v>
                </c:pt>
                <c:pt idx="10">
                  <c:v>3.4000000000000002E-2</c:v>
                </c:pt>
                <c:pt idx="11">
                  <c:v>0</c:v>
                </c:pt>
                <c:pt idx="12">
                  <c:v>-2.1999999999999999E-2</c:v>
                </c:pt>
                <c:pt idx="13">
                  <c:v>-3.3000000000000002E-2</c:v>
                </c:pt>
                <c:pt idx="14">
                  <c:v>-1.2E-2</c:v>
                </c:pt>
                <c:pt idx="15">
                  <c:v>-0.153</c:v>
                </c:pt>
                <c:pt idx="16">
                  <c:v>-9.7000000000000003E-2</c:v>
                </c:pt>
                <c:pt idx="17">
                  <c:v>0</c:v>
                </c:pt>
              </c:numCache>
            </c:numRef>
          </c:val>
          <c:extLst xmlns:c16r2="http://schemas.microsoft.com/office/drawing/2015/06/chart">
            <c:ext xmlns:c16="http://schemas.microsoft.com/office/drawing/2014/chart" uri="{C3380CC4-5D6E-409C-BE32-E72D297353CC}">
              <c16:uniqueId val="{0000000B-6E57-4A8D-AA99-48F05248D194}"/>
            </c:ext>
          </c:extLst>
        </c:ser>
        <c:dLbls>
          <c:showLegendKey val="0"/>
          <c:showVal val="0"/>
          <c:showCatName val="0"/>
          <c:showSerName val="0"/>
          <c:showPercent val="0"/>
          <c:showBubbleSize val="0"/>
        </c:dLbls>
        <c:gapWidth val="100"/>
        <c:axId val="336750560"/>
        <c:axId val="336753696"/>
      </c:barChart>
      <c:catAx>
        <c:axId val="336750560"/>
        <c:scaling>
          <c:orientation val="minMax"/>
        </c:scaling>
        <c:delete val="0"/>
        <c:axPos val="b"/>
        <c:numFmt formatCode="General" sourceLinked="1"/>
        <c:majorTickMark val="out"/>
        <c:minorTickMark val="none"/>
        <c:tickLblPos val="low"/>
        <c:spPr>
          <a:ln w="11328">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336753696"/>
        <c:crosses val="autoZero"/>
        <c:auto val="1"/>
        <c:lblAlgn val="ctr"/>
        <c:lblOffset val="20"/>
        <c:tickLblSkip val="1"/>
        <c:tickMarkSkip val="1"/>
        <c:noMultiLvlLbl val="0"/>
      </c:catAx>
      <c:valAx>
        <c:axId val="336753696"/>
        <c:scaling>
          <c:orientation val="minMax"/>
        </c:scaling>
        <c:delete val="0"/>
        <c:axPos val="l"/>
        <c:numFmt formatCode="0%" sourceLinked="0"/>
        <c:majorTickMark val="out"/>
        <c:minorTickMark val="none"/>
        <c:tickLblPos val="nextTo"/>
        <c:spPr>
          <a:ln w="2832">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336750560"/>
        <c:crosses val="autoZero"/>
        <c:crossBetween val="between"/>
      </c:valAx>
      <c:spPr>
        <a:noFill/>
        <a:ln w="22656">
          <a:noFill/>
        </a:ln>
      </c:spPr>
    </c:plotArea>
    <c:legend>
      <c:legendPos val="r"/>
      <c:layout>
        <c:manualLayout>
          <c:xMode val="edge"/>
          <c:yMode val="edge"/>
          <c:x val="7.8318150872073264E-2"/>
          <c:y val="2.575673072047863E-2"/>
          <c:w val="0.26945961689238956"/>
          <c:h val="0.12435233160621761"/>
        </c:manualLayout>
      </c:layout>
      <c:overlay val="0"/>
      <c:spPr>
        <a:solidFill>
          <a:schemeClr val="bg1"/>
        </a:solidFill>
        <a:ln w="22656">
          <a:noFill/>
        </a:ln>
      </c:spPr>
      <c:txPr>
        <a:bodyPr/>
        <a:lstStyle/>
        <a:p>
          <a:pPr>
            <a:defRPr sz="1000" b="0" i="0" u="none" strike="noStrike" baseline="0">
              <a:solidFill>
                <a:schemeClr val="tx1"/>
              </a:solidFill>
              <a:latin typeface="+mn-lt"/>
              <a:ea typeface="Arial"/>
              <a:cs typeface="Arial"/>
            </a:defRPr>
          </a:pPr>
          <a:endParaRPr lang="en-US"/>
        </a:p>
      </c:txPr>
    </c:legend>
    <c:plotVisOnly val="1"/>
    <c:dispBlanksAs val="gap"/>
    <c:showDLblsOverMax val="0"/>
  </c:chart>
  <c:spPr>
    <a:noFill/>
    <a:ln>
      <a:noFill/>
    </a:ln>
  </c:spPr>
  <c:txPr>
    <a:bodyPr/>
    <a:lstStyle/>
    <a:p>
      <a:pPr>
        <a:defRPr sz="1249" b="0" i="0" u="none" strike="noStrike" baseline="0">
          <a:solidFill>
            <a:schemeClr val="tx1"/>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Traffic Fatalities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Sheet1!$A$2:$A$23</c:f>
              <c:numCache>
                <c:formatCode>General</c:formatCode>
                <c:ptCount val="2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numCache>
            </c:numRef>
          </c:cat>
          <c:val>
            <c:numRef>
              <c:f>Sheet1!$B$2:$B$23</c:f>
              <c:numCache>
                <c:formatCode>General</c:formatCode>
                <c:ptCount val="22"/>
                <c:pt idx="0">
                  <c:v>41945</c:v>
                </c:pt>
                <c:pt idx="1">
                  <c:v>42196</c:v>
                </c:pt>
                <c:pt idx="2">
                  <c:v>43005</c:v>
                </c:pt>
                <c:pt idx="3">
                  <c:v>42884</c:v>
                </c:pt>
                <c:pt idx="4">
                  <c:v>42836</c:v>
                </c:pt>
                <c:pt idx="5">
                  <c:v>43510</c:v>
                </c:pt>
                <c:pt idx="6">
                  <c:v>42708</c:v>
                </c:pt>
                <c:pt idx="7">
                  <c:v>41259</c:v>
                </c:pt>
                <c:pt idx="8">
                  <c:v>37423</c:v>
                </c:pt>
                <c:pt idx="9">
                  <c:v>33883</c:v>
                </c:pt>
                <c:pt idx="10">
                  <c:v>32999</c:v>
                </c:pt>
                <c:pt idx="11">
                  <c:v>32479</c:v>
                </c:pt>
                <c:pt idx="12">
                  <c:v>33782</c:v>
                </c:pt>
                <c:pt idx="13">
                  <c:v>32893</c:v>
                </c:pt>
                <c:pt idx="14">
                  <c:v>32744</c:v>
                </c:pt>
                <c:pt idx="15">
                  <c:v>35484</c:v>
                </c:pt>
                <c:pt idx="16">
                  <c:v>37806</c:v>
                </c:pt>
                <c:pt idx="17">
                  <c:v>37473</c:v>
                </c:pt>
                <c:pt idx="18">
                  <c:v>36560</c:v>
                </c:pt>
                <c:pt idx="19">
                  <c:v>36096</c:v>
                </c:pt>
                <c:pt idx="20">
                  <c:v>38824</c:v>
                </c:pt>
                <c:pt idx="21">
                  <c:v>42915</c:v>
                </c:pt>
              </c:numCache>
            </c:numRef>
          </c:val>
          <c:extLst xmlns:c16r2="http://schemas.microsoft.com/office/drawing/2015/06/chart">
            <c:ext xmlns:c16="http://schemas.microsoft.com/office/drawing/2014/chart" uri="{C3380CC4-5D6E-409C-BE32-E72D297353CC}">
              <c16:uniqueId val="{00000000-4637-4376-9A30-D38084C0FFED}"/>
            </c:ext>
          </c:extLst>
        </c:ser>
        <c:dLbls>
          <c:showLegendKey val="0"/>
          <c:showVal val="0"/>
          <c:showCatName val="0"/>
          <c:showSerName val="0"/>
          <c:showPercent val="0"/>
          <c:showBubbleSize val="0"/>
        </c:dLbls>
        <c:gapWidth val="219"/>
        <c:overlap val="-27"/>
        <c:axId val="336748600"/>
        <c:axId val="336754872"/>
      </c:barChart>
      <c:catAx>
        <c:axId val="33674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754872"/>
        <c:crosses val="autoZero"/>
        <c:auto val="1"/>
        <c:lblAlgn val="ctr"/>
        <c:lblOffset val="100"/>
        <c:noMultiLvlLbl val="0"/>
      </c:catAx>
      <c:valAx>
        <c:axId val="336754872"/>
        <c:scaling>
          <c:orientation val="minMax"/>
          <c:max val="46000"/>
          <c:min val="3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36748600"/>
        <c:crosses val="autoZero"/>
        <c:crossBetween val="between"/>
        <c:majorUnit val="200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466855104650378E-2"/>
          <c:y val="4.3020506907100256E-2"/>
          <c:w val="0.93032143818561142"/>
          <c:h val="0.79167275029606998"/>
        </c:manualLayout>
      </c:layout>
      <c:barChart>
        <c:barDir val="col"/>
        <c:grouping val="clustered"/>
        <c:varyColors val="0"/>
        <c:ser>
          <c:idx val="0"/>
          <c:order val="0"/>
          <c:tx>
            <c:strRef>
              <c:f>Sheet1!$A$2</c:f>
              <c:strCache>
                <c:ptCount val="1"/>
                <c:pt idx="0">
                  <c:v>Commercial Auto Liability</c:v>
                </c:pt>
              </c:strCache>
            </c:strRef>
          </c:tx>
          <c:spPr>
            <a:solidFill>
              <a:schemeClr val="accent1"/>
            </a:solidFill>
            <a:ln>
              <a:noFill/>
            </a:ln>
            <a:effectLst/>
          </c:spPr>
          <c:invertIfNegative val="0"/>
          <c:cat>
            <c:numRef>
              <c:f>Sheet1!$B$1:$AA$1</c:f>
              <c:numCache>
                <c:formatCode>General</c:formatCode>
                <c:ptCount val="2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numCache>
            </c:numRef>
          </c:cat>
          <c:val>
            <c:numRef>
              <c:f>Sheet1!$B$2:$AA$2</c:f>
              <c:numCache>
                <c:formatCode>"$"#,##0.000</c:formatCode>
                <c:ptCount val="26"/>
                <c:pt idx="0">
                  <c:v>9.2962769999999999</c:v>
                </c:pt>
                <c:pt idx="1">
                  <c:v>9.3777399999999993</c:v>
                </c:pt>
                <c:pt idx="2">
                  <c:v>10.459835999999999</c:v>
                </c:pt>
                <c:pt idx="3">
                  <c:v>10.805180999999999</c:v>
                </c:pt>
                <c:pt idx="4">
                  <c:v>11.744764</c:v>
                </c:pt>
                <c:pt idx="5">
                  <c:v>13.166359</c:v>
                </c:pt>
                <c:pt idx="6">
                  <c:v>13.536058000000001</c:v>
                </c:pt>
                <c:pt idx="7">
                  <c:v>12.77406</c:v>
                </c:pt>
                <c:pt idx="8">
                  <c:v>12.510996</c:v>
                </c:pt>
                <c:pt idx="9">
                  <c:v>12.233345999999999</c:v>
                </c:pt>
                <c:pt idx="10">
                  <c:v>11.994251</c:v>
                </c:pt>
                <c:pt idx="11" formatCode="&quot;$&quot;#,##0.00">
                  <c:v>11.906124999999999</c:v>
                </c:pt>
                <c:pt idx="12" formatCode="&quot;$&quot;#,##0.00">
                  <c:v>11.318763000000001</c:v>
                </c:pt>
                <c:pt idx="13" formatCode="&quot;$&quot;#,##0.00">
                  <c:v>10.247404</c:v>
                </c:pt>
                <c:pt idx="14" formatCode="&quot;$&quot;#,##0.00">
                  <c:v>9.5737369999999995</c:v>
                </c:pt>
                <c:pt idx="15" formatCode="&quot;$&quot;#,##0.00">
                  <c:v>10.408467</c:v>
                </c:pt>
                <c:pt idx="16" formatCode="&quot;$&quot;#,##0.00">
                  <c:v>11.777087</c:v>
                </c:pt>
                <c:pt idx="17" formatCode="&quot;$&quot;#,##0.00">
                  <c:v>12.537333</c:v>
                </c:pt>
                <c:pt idx="18" formatCode="&quot;$&quot;#,##0.00">
                  <c:v>13.826613</c:v>
                </c:pt>
                <c:pt idx="19" formatCode="&quot;$&quot;#,##0.00">
                  <c:v>15.505293</c:v>
                </c:pt>
                <c:pt idx="20" formatCode="&quot;$&quot;#,##0.00">
                  <c:v>17.296913</c:v>
                </c:pt>
                <c:pt idx="21" formatCode="&quot;$&quot;#,##0.00">
                  <c:v>18.741440000000001</c:v>
                </c:pt>
                <c:pt idx="22" formatCode="&quot;$&quot;#,##0.00">
                  <c:v>21.071166999999999</c:v>
                </c:pt>
                <c:pt idx="23" formatCode="&quot;$&quot;#,##0.00">
                  <c:v>24.089993</c:v>
                </c:pt>
                <c:pt idx="24" formatCode="&quot;$&quot;#,##0.00">
                  <c:v>24.5</c:v>
                </c:pt>
                <c:pt idx="25" formatCode="&quot;$&quot;#,##0.00">
                  <c:v>24.8</c:v>
                </c:pt>
              </c:numCache>
            </c:numRef>
          </c:val>
          <c:extLst xmlns:c16r2="http://schemas.microsoft.com/office/drawing/2015/06/chart">
            <c:ext xmlns:c16="http://schemas.microsoft.com/office/drawing/2014/chart" uri="{C3380CC4-5D6E-409C-BE32-E72D297353CC}">
              <c16:uniqueId val="{00000000-4131-45FC-8D6D-121985BEFDB5}"/>
            </c:ext>
          </c:extLst>
        </c:ser>
        <c:dLbls>
          <c:showLegendKey val="0"/>
          <c:showVal val="0"/>
          <c:showCatName val="0"/>
          <c:showSerName val="0"/>
          <c:showPercent val="0"/>
          <c:showBubbleSize val="0"/>
        </c:dLbls>
        <c:gapWidth val="219"/>
        <c:overlap val="-6"/>
        <c:axId val="336751344"/>
        <c:axId val="336750168"/>
      </c:barChart>
      <c:catAx>
        <c:axId val="33675134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Calendar Year</a:t>
                </a:r>
              </a:p>
            </c:rich>
          </c:tx>
          <c:layout>
            <c:manualLayout>
              <c:xMode val="edge"/>
              <c:yMode val="edge"/>
              <c:x val="0.46097819503331317"/>
              <c:y val="0.9423243042272502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low"/>
        <c:spPr>
          <a:noFill/>
          <a:ln w="9525" cap="flat" cmpd="sng" algn="ctr">
            <a:solidFill>
              <a:srgbClr val="898989"/>
            </a:solidFill>
            <a:round/>
          </a:ln>
          <a:effectLst/>
        </c:spPr>
        <c:txPr>
          <a:bodyPr rot="-5400000" spcFirstLastPara="1" vertOverflow="ellipsis" wrap="square" anchor="b" anchorCtr="1"/>
          <a:lstStyle/>
          <a:p>
            <a:pPr>
              <a:defRPr sz="1000" b="0" i="0" u="none" strike="noStrike" kern="1200" baseline="0">
                <a:solidFill>
                  <a:schemeClr val="tx1"/>
                </a:solidFill>
                <a:latin typeface="+mn-lt"/>
                <a:ea typeface="+mn-ea"/>
                <a:cs typeface="+mn-cs"/>
              </a:defRPr>
            </a:pPr>
            <a:endParaRPr lang="en-US"/>
          </a:p>
        </c:txPr>
        <c:crossAx val="336750168"/>
        <c:crossesAt val="0"/>
        <c:auto val="1"/>
        <c:lblAlgn val="ctr"/>
        <c:lblOffset val="100"/>
        <c:noMultiLvlLbl val="0"/>
      </c:catAx>
      <c:valAx>
        <c:axId val="336750168"/>
        <c:scaling>
          <c:orientation val="minMax"/>
          <c:max val="25"/>
          <c:min val="5"/>
        </c:scaling>
        <c:delete val="0"/>
        <c:axPos val="l"/>
        <c:numFmt formatCode="&quot;$&quot;#,##0" sourceLinked="0"/>
        <c:majorTickMark val="out"/>
        <c:minorTickMark val="none"/>
        <c:tickLblPos val="nextTo"/>
        <c:spPr>
          <a:noFill/>
          <a:ln>
            <a:solidFill>
              <a:srgbClr val="898989"/>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36751344"/>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260" b="1" i="0" u="none" strike="noStrike" kern="1200" cap="none" spc="0" normalizeH="0" baseline="0">
                <a:solidFill>
                  <a:schemeClr val="tx1"/>
                </a:solidFill>
                <a:latin typeface="+mn-lt"/>
                <a:ea typeface="+mj-ea"/>
                <a:cs typeface="+mj-cs"/>
              </a:defRPr>
            </a:pPr>
            <a:r>
              <a:rPr lang="en-US" sz="1600" b="1" dirty="0">
                <a:latin typeface="+mn-lt"/>
              </a:rPr>
              <a:t>Median Values</a:t>
            </a:r>
          </a:p>
        </c:rich>
      </c:tx>
      <c:layout>
        <c:manualLayout>
          <c:xMode val="edge"/>
          <c:yMode val="edge"/>
          <c:x val="0.43458439161204704"/>
          <c:y val="4.9430815832262172E-2"/>
        </c:manualLayout>
      </c:layout>
      <c:overlay val="0"/>
      <c:spPr>
        <a:noFill/>
        <a:ln>
          <a:noFill/>
        </a:ln>
        <a:effectLst/>
      </c:spPr>
      <c:txPr>
        <a:bodyPr rot="0" spcFirstLastPara="1" vertOverflow="ellipsis" vert="horz" wrap="square" anchor="ctr" anchorCtr="1"/>
        <a:lstStyle/>
        <a:p>
          <a:pPr algn="ctr" rtl="0">
            <a:defRPr sz="1260" b="1" i="0" u="none" strike="noStrike" kern="1200" cap="none" spc="0" normalizeH="0" baseline="0">
              <a:solidFill>
                <a:schemeClr val="tx1"/>
              </a:solidFill>
              <a:latin typeface="+mn-lt"/>
              <a:ea typeface="+mj-ea"/>
              <a:cs typeface="+mj-cs"/>
            </a:defRPr>
          </a:pPr>
          <a:endParaRPr lang="en-US"/>
        </a:p>
      </c:txPr>
    </c:title>
    <c:autoTitleDeleted val="0"/>
    <c:plotArea>
      <c:layout>
        <c:manualLayout>
          <c:layoutTarget val="inner"/>
          <c:xMode val="edge"/>
          <c:yMode val="edge"/>
          <c:x val="0.10862134766998831"/>
          <c:y val="0.13620779849287518"/>
          <c:w val="0.89137865233001168"/>
          <c:h val="0.63632572166985613"/>
        </c:manualLayout>
      </c:layout>
      <c:barChart>
        <c:barDir val="col"/>
        <c:grouping val="clustered"/>
        <c:varyColors val="0"/>
        <c:ser>
          <c:idx val="0"/>
          <c:order val="0"/>
          <c:tx>
            <c:strRef>
              <c:f>'Gordon Project'!$B$20</c:f>
              <c:strCache>
                <c:ptCount val="1"/>
                <c:pt idx="0">
                  <c:v>10 Years Ago</c:v>
                </c:pt>
              </c:strCache>
            </c:strRef>
          </c:tx>
          <c:spPr>
            <a:solidFill>
              <a:schemeClr val="accent1"/>
            </a:solidFill>
            <a:ln>
              <a:noFill/>
            </a:ln>
            <a:effectLst/>
          </c:spPr>
          <c:invertIfNegative val="0"/>
          <c:cat>
            <c:strRef>
              <c:f>'Gordon Project'!$A$21:$A$24</c:f>
              <c:strCache>
                <c:ptCount val="4"/>
                <c:pt idx="0">
                  <c:v>Median Value of Top 75 Claims</c:v>
                </c:pt>
                <c:pt idx="1">
                  <c:v>Median Value of Top 50 Claims</c:v>
                </c:pt>
                <c:pt idx="2">
                  <c:v>Median Value of Top 25 Claims</c:v>
                </c:pt>
                <c:pt idx="3">
                  <c:v>Median Value of Top 10 Claims</c:v>
                </c:pt>
              </c:strCache>
            </c:strRef>
          </c:cat>
          <c:val>
            <c:numRef>
              <c:f>'Gordon Project'!$B$21:$B$24</c:f>
              <c:numCache>
                <c:formatCode>_("$"* #,##0_);_("$"* \(#,##0\);_("$"* "-"_);_(@_)</c:formatCode>
                <c:ptCount val="4"/>
                <c:pt idx="0">
                  <c:v>1270000</c:v>
                </c:pt>
                <c:pt idx="1">
                  <c:v>1743750</c:v>
                </c:pt>
                <c:pt idx="2">
                  <c:v>2866711.93</c:v>
                </c:pt>
                <c:pt idx="3">
                  <c:v>5686411</c:v>
                </c:pt>
              </c:numCache>
            </c:numRef>
          </c:val>
          <c:extLst xmlns:c16r2="http://schemas.microsoft.com/office/drawing/2015/06/chart">
            <c:ext xmlns:c16="http://schemas.microsoft.com/office/drawing/2014/chart" uri="{C3380CC4-5D6E-409C-BE32-E72D297353CC}">
              <c16:uniqueId val="{00000000-CB9A-4CB0-B71A-751C7B7A07A3}"/>
            </c:ext>
          </c:extLst>
        </c:ser>
        <c:ser>
          <c:idx val="1"/>
          <c:order val="1"/>
          <c:tx>
            <c:strRef>
              <c:f>'Gordon Project'!$C$20</c:f>
              <c:strCache>
                <c:ptCount val="1"/>
                <c:pt idx="0">
                  <c:v>7 Years Ago</c:v>
                </c:pt>
              </c:strCache>
            </c:strRef>
          </c:tx>
          <c:spPr>
            <a:solidFill>
              <a:schemeClr val="bg2"/>
            </a:solidFill>
            <a:ln>
              <a:noFill/>
            </a:ln>
            <a:effectLst/>
          </c:spPr>
          <c:invertIfNegative val="0"/>
          <c:cat>
            <c:strRef>
              <c:f>'Gordon Project'!$A$21:$A$24</c:f>
              <c:strCache>
                <c:ptCount val="4"/>
                <c:pt idx="0">
                  <c:v>Median Value of Top 75 Claims</c:v>
                </c:pt>
                <c:pt idx="1">
                  <c:v>Median Value of Top 50 Claims</c:v>
                </c:pt>
                <c:pt idx="2">
                  <c:v>Median Value of Top 25 Claims</c:v>
                </c:pt>
                <c:pt idx="3">
                  <c:v>Median Value of Top 10 Claims</c:v>
                </c:pt>
              </c:strCache>
            </c:strRef>
          </c:cat>
          <c:val>
            <c:numRef>
              <c:f>'Gordon Project'!$C$21:$C$24</c:f>
              <c:numCache>
                <c:formatCode>_("$"* #,##0_);_("$"* \(#,##0\);_("$"* "-"_);_(@_)</c:formatCode>
                <c:ptCount val="4"/>
                <c:pt idx="0">
                  <c:v>1319264.6599999999</c:v>
                </c:pt>
                <c:pt idx="1">
                  <c:v>1612810</c:v>
                </c:pt>
                <c:pt idx="2">
                  <c:v>3155000</c:v>
                </c:pt>
                <c:pt idx="3">
                  <c:v>6137479</c:v>
                </c:pt>
              </c:numCache>
            </c:numRef>
          </c:val>
          <c:extLst xmlns:c16r2="http://schemas.microsoft.com/office/drawing/2015/06/chart">
            <c:ext xmlns:c16="http://schemas.microsoft.com/office/drawing/2014/chart" uri="{C3380CC4-5D6E-409C-BE32-E72D297353CC}">
              <c16:uniqueId val="{00000001-CB9A-4CB0-B71A-751C7B7A07A3}"/>
            </c:ext>
          </c:extLst>
        </c:ser>
        <c:ser>
          <c:idx val="2"/>
          <c:order val="2"/>
          <c:tx>
            <c:strRef>
              <c:f>'Gordon Project'!$D$20</c:f>
              <c:strCache>
                <c:ptCount val="1"/>
                <c:pt idx="0">
                  <c:v>5 Years Ago</c:v>
                </c:pt>
              </c:strCache>
            </c:strRef>
          </c:tx>
          <c:spPr>
            <a:solidFill>
              <a:schemeClr val="accent5"/>
            </a:solidFill>
            <a:ln>
              <a:noFill/>
            </a:ln>
            <a:effectLst/>
          </c:spPr>
          <c:invertIfNegative val="0"/>
          <c:cat>
            <c:strRef>
              <c:f>'Gordon Project'!$A$21:$A$24</c:f>
              <c:strCache>
                <c:ptCount val="4"/>
                <c:pt idx="0">
                  <c:v>Median Value of Top 75 Claims</c:v>
                </c:pt>
                <c:pt idx="1">
                  <c:v>Median Value of Top 50 Claims</c:v>
                </c:pt>
                <c:pt idx="2">
                  <c:v>Median Value of Top 25 Claims</c:v>
                </c:pt>
                <c:pt idx="3">
                  <c:v>Median Value of Top 10 Claims</c:v>
                </c:pt>
              </c:strCache>
            </c:strRef>
          </c:cat>
          <c:val>
            <c:numRef>
              <c:f>'Gordon Project'!$D$21:$D$24</c:f>
              <c:numCache>
                <c:formatCode>_("$"* #,##0_);_("$"* \(#,##0\);_("$"* "-"_);_(@_)</c:formatCode>
                <c:ptCount val="4"/>
                <c:pt idx="0">
                  <c:v>1585997</c:v>
                </c:pt>
                <c:pt idx="1">
                  <c:v>1976411.5</c:v>
                </c:pt>
                <c:pt idx="2">
                  <c:v>4100000</c:v>
                </c:pt>
                <c:pt idx="3">
                  <c:v>5904425</c:v>
                </c:pt>
              </c:numCache>
            </c:numRef>
          </c:val>
          <c:extLst xmlns:c16r2="http://schemas.microsoft.com/office/drawing/2015/06/chart">
            <c:ext xmlns:c16="http://schemas.microsoft.com/office/drawing/2014/chart" uri="{C3380CC4-5D6E-409C-BE32-E72D297353CC}">
              <c16:uniqueId val="{00000002-CB9A-4CB0-B71A-751C7B7A07A3}"/>
            </c:ext>
          </c:extLst>
        </c:ser>
        <c:ser>
          <c:idx val="3"/>
          <c:order val="3"/>
          <c:tx>
            <c:strRef>
              <c:f>'Gordon Project'!$E$20</c:f>
              <c:strCache>
                <c:ptCount val="1"/>
                <c:pt idx="0">
                  <c:v>3 Years Ago</c:v>
                </c:pt>
              </c:strCache>
            </c:strRef>
          </c:tx>
          <c:spPr>
            <a:solidFill>
              <a:schemeClr val="accent6"/>
            </a:solidFill>
            <a:ln>
              <a:noFill/>
            </a:ln>
            <a:effectLst/>
          </c:spPr>
          <c:invertIfNegative val="0"/>
          <c:cat>
            <c:strRef>
              <c:f>'Gordon Project'!$A$21:$A$24</c:f>
              <c:strCache>
                <c:ptCount val="4"/>
                <c:pt idx="0">
                  <c:v>Median Value of Top 75 Claims</c:v>
                </c:pt>
                <c:pt idx="1">
                  <c:v>Median Value of Top 50 Claims</c:v>
                </c:pt>
                <c:pt idx="2">
                  <c:v>Median Value of Top 25 Claims</c:v>
                </c:pt>
                <c:pt idx="3">
                  <c:v>Median Value of Top 10 Claims</c:v>
                </c:pt>
              </c:strCache>
            </c:strRef>
          </c:cat>
          <c:val>
            <c:numRef>
              <c:f>'Gordon Project'!$E$21:$E$24</c:f>
              <c:numCache>
                <c:formatCode>_("$"* #,##0_);_("$"* \(#,##0\);_("$"* "-"_);_(@_)</c:formatCode>
                <c:ptCount val="4"/>
                <c:pt idx="0">
                  <c:v>1705961</c:v>
                </c:pt>
                <c:pt idx="1">
                  <c:v>2162708.875</c:v>
                </c:pt>
                <c:pt idx="2">
                  <c:v>3056858</c:v>
                </c:pt>
                <c:pt idx="3">
                  <c:v>5167363</c:v>
                </c:pt>
              </c:numCache>
            </c:numRef>
          </c:val>
          <c:extLst xmlns:c16r2="http://schemas.microsoft.com/office/drawing/2015/06/chart">
            <c:ext xmlns:c16="http://schemas.microsoft.com/office/drawing/2014/chart" uri="{C3380CC4-5D6E-409C-BE32-E72D297353CC}">
              <c16:uniqueId val="{00000003-CB9A-4CB0-B71A-751C7B7A07A3}"/>
            </c:ext>
          </c:extLst>
        </c:ser>
        <c:ser>
          <c:idx val="4"/>
          <c:order val="4"/>
          <c:tx>
            <c:strRef>
              <c:f>'Gordon Project'!$F$20</c:f>
              <c:strCache>
                <c:ptCount val="1"/>
                <c:pt idx="0">
                  <c:v>Current</c:v>
                </c:pt>
              </c:strCache>
            </c:strRef>
          </c:tx>
          <c:spPr>
            <a:solidFill>
              <a:schemeClr val="accent2"/>
            </a:solidFill>
            <a:ln>
              <a:noFill/>
            </a:ln>
            <a:effectLst/>
          </c:spPr>
          <c:invertIfNegative val="0"/>
          <c:cat>
            <c:strRef>
              <c:f>'Gordon Project'!$A$21:$A$24</c:f>
              <c:strCache>
                <c:ptCount val="4"/>
                <c:pt idx="0">
                  <c:v>Median Value of Top 75 Claims</c:v>
                </c:pt>
                <c:pt idx="1">
                  <c:v>Median Value of Top 50 Claims</c:v>
                </c:pt>
                <c:pt idx="2">
                  <c:v>Median Value of Top 25 Claims</c:v>
                </c:pt>
                <c:pt idx="3">
                  <c:v>Median Value of Top 10 Claims</c:v>
                </c:pt>
              </c:strCache>
            </c:strRef>
          </c:cat>
          <c:val>
            <c:numRef>
              <c:f>'Gordon Project'!$F$21:$F$24</c:f>
              <c:numCache>
                <c:formatCode>_("$"* #,##0_);_("$"* \(#,##0\);_("$"* "-"_);_(@_)</c:formatCode>
                <c:ptCount val="4"/>
                <c:pt idx="0">
                  <c:v>3421809.14</c:v>
                </c:pt>
                <c:pt idx="1">
                  <c:v>4352783.95</c:v>
                </c:pt>
                <c:pt idx="2">
                  <c:v>7289409.7000000002</c:v>
                </c:pt>
                <c:pt idx="3">
                  <c:v>11684633.295</c:v>
                </c:pt>
              </c:numCache>
            </c:numRef>
          </c:val>
          <c:extLst xmlns:c16r2="http://schemas.microsoft.com/office/drawing/2015/06/chart">
            <c:ext xmlns:c16="http://schemas.microsoft.com/office/drawing/2014/chart" uri="{C3380CC4-5D6E-409C-BE32-E72D297353CC}">
              <c16:uniqueId val="{00000004-CB9A-4CB0-B71A-751C7B7A07A3}"/>
            </c:ext>
          </c:extLst>
        </c:ser>
        <c:dLbls>
          <c:showLegendKey val="0"/>
          <c:showVal val="0"/>
          <c:showCatName val="0"/>
          <c:showSerName val="0"/>
          <c:showPercent val="0"/>
          <c:showBubbleSize val="0"/>
        </c:dLbls>
        <c:gapWidth val="267"/>
        <c:overlap val="-43"/>
        <c:axId val="336752520"/>
        <c:axId val="336752128"/>
      </c:barChart>
      <c:catAx>
        <c:axId val="336752520"/>
        <c:scaling>
          <c:orientation val="minMax"/>
        </c:scaling>
        <c:delete val="0"/>
        <c:axPos val="b"/>
        <c:majorGridlines>
          <c:spPr>
            <a:ln w="9525" cap="flat" cmpd="sng" algn="ctr">
              <a:solidFill>
                <a:schemeClr val="bg1">
                  <a:lumMod val="85000"/>
                </a:schemeClr>
              </a:solidFill>
              <a:round/>
            </a:ln>
            <a:effectLst/>
          </c:spPr>
        </c:majorGridlines>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solidFill>
                <a:latin typeface="+mn-lt"/>
                <a:ea typeface="+mn-ea"/>
                <a:cs typeface="+mn-cs"/>
              </a:defRPr>
            </a:pPr>
            <a:endParaRPr lang="en-US"/>
          </a:p>
        </c:txPr>
        <c:crossAx val="336752128"/>
        <c:crosses val="autoZero"/>
        <c:auto val="1"/>
        <c:lblAlgn val="ctr"/>
        <c:lblOffset val="100"/>
        <c:noMultiLvlLbl val="0"/>
      </c:catAx>
      <c:valAx>
        <c:axId val="336752128"/>
        <c:scaling>
          <c:orientation val="minMax"/>
        </c:scaling>
        <c:delete val="0"/>
        <c:axPos val="l"/>
        <c:numFmt formatCode="_(&quot;$&quot;* #,##0_);_(&quot;$&quot;* \(#,##0\);_(&quot;$&quot;* &quot;-&quot;_);_(@_)"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36752520"/>
        <c:crosses val="autoZero"/>
        <c:crossBetween val="between"/>
      </c:valAx>
      <c:spPr>
        <a:noFill/>
        <a:ln>
          <a:noFill/>
        </a:ln>
        <a:effectLst/>
      </c:spPr>
    </c:plotArea>
    <c:legend>
      <c:legendPos val="b"/>
      <c:layout>
        <c:manualLayout>
          <c:xMode val="edge"/>
          <c:yMode val="edge"/>
          <c:x val="0.22208285091004129"/>
          <c:y val="0.87119647873550521"/>
          <c:w val="0.55583429817991736"/>
          <c:h val="5.774672350561788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05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9953248031496"/>
          <c:y val="0.1149258664538714"/>
          <c:w val="0.87958796751968504"/>
          <c:h val="0.7674865423544203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tx>
                <c:rich>
                  <a:bodyPr/>
                  <a:lstStyle/>
                  <a:p>
                    <a:r>
                      <a:rPr lang="en-US" dirty="0"/>
                      <a:t>$</a:t>
                    </a:r>
                    <a:fld id="{FA34849A-4631-464B-8B5E-C0EE420FE34B}"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C98-4D03-AB1D-B7A97A04D961}"/>
                </c:ext>
                <c:ext xmlns:c15="http://schemas.microsoft.com/office/drawing/2012/chart" uri="{CE6537A1-D6FC-4f65-9D91-7224C49458BB}">
                  <c15:layout/>
                  <c15:dlblFieldTable/>
                  <c15:showDataLabelsRange val="0"/>
                </c:ext>
              </c:extLst>
            </c:dLbl>
            <c:dLbl>
              <c:idx val="1"/>
              <c:layout/>
              <c:tx>
                <c:rich>
                  <a:bodyPr/>
                  <a:lstStyle/>
                  <a:p>
                    <a:r>
                      <a:rPr lang="en-US" dirty="0"/>
                      <a:t>$</a:t>
                    </a:r>
                    <a:fld id="{B6EB9735-D125-4D88-9096-F6B5E49F4DCE}"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C98-4D03-AB1D-B7A97A04D961}"/>
                </c:ext>
                <c:ext xmlns:c15="http://schemas.microsoft.com/office/drawing/2012/chart" uri="{CE6537A1-D6FC-4f65-9D91-7224C49458BB}">
                  <c15:layout/>
                  <c15:dlblFieldTable/>
                  <c15:showDataLabelsRange val="0"/>
                </c:ext>
              </c:extLst>
            </c:dLbl>
            <c:dLbl>
              <c:idx val="2"/>
              <c:layout/>
              <c:tx>
                <c:rich>
                  <a:bodyPr/>
                  <a:lstStyle/>
                  <a:p>
                    <a:r>
                      <a:rPr lang="en-US" dirty="0"/>
                      <a:t>$</a:t>
                    </a:r>
                    <a:fld id="{7CDC6CE6-C507-48DB-ADBE-7040E0EB6CFD}"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C98-4D03-AB1D-B7A97A04D961}"/>
                </c:ext>
                <c:ext xmlns:c15="http://schemas.microsoft.com/office/drawing/2012/chart" uri="{CE6537A1-D6FC-4f65-9D91-7224C49458BB}">
                  <c15:layout/>
                  <c15:dlblFieldTable/>
                  <c15:showDataLabelsRange val="0"/>
                </c:ext>
              </c:extLst>
            </c:dLbl>
            <c:dLbl>
              <c:idx val="3"/>
              <c:layout/>
              <c:tx>
                <c:rich>
                  <a:bodyPr/>
                  <a:lstStyle/>
                  <a:p>
                    <a:r>
                      <a:rPr lang="en-US" dirty="0"/>
                      <a:t>$</a:t>
                    </a:r>
                    <a:fld id="{053AB49F-72A5-479D-84E8-092C055AD4BA}"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C98-4D03-AB1D-B7A97A04D961}"/>
                </c:ext>
                <c:ext xmlns:c15="http://schemas.microsoft.com/office/drawing/2012/chart" uri="{CE6537A1-D6FC-4f65-9D91-7224C49458BB}">
                  <c15:layout/>
                  <c15:dlblFieldTable/>
                  <c15:showDataLabelsRange val="0"/>
                </c:ext>
              </c:extLst>
            </c:dLbl>
            <c:dLbl>
              <c:idx val="4"/>
              <c:layout/>
              <c:tx>
                <c:rich>
                  <a:bodyPr/>
                  <a:lstStyle/>
                  <a:p>
                    <a:r>
                      <a:rPr lang="en-US" dirty="0"/>
                      <a:t>$</a:t>
                    </a:r>
                    <a:fld id="{338A37A2-CF40-46E1-BAE3-5CE2349BF685}"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C98-4D03-AB1D-B7A97A04D961}"/>
                </c:ext>
                <c:ext xmlns:c15="http://schemas.microsoft.com/office/drawing/2012/chart" uri="{CE6537A1-D6FC-4f65-9D91-7224C49458BB}">
                  <c15:layout/>
                  <c15:dlblFieldTable/>
                  <c15:showDataLabelsRange val="0"/>
                </c:ext>
              </c:extLst>
            </c:dLbl>
            <c:dLbl>
              <c:idx val="5"/>
              <c:layout/>
              <c:tx>
                <c:rich>
                  <a:bodyPr/>
                  <a:lstStyle/>
                  <a:p>
                    <a:r>
                      <a:rPr lang="en-US" dirty="0"/>
                      <a:t>$</a:t>
                    </a:r>
                    <a:fld id="{28CE3C9B-84EE-477F-B883-1EE41C57BB1D}"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C98-4D03-AB1D-B7A97A04D961}"/>
                </c:ext>
                <c:ext xmlns:c15="http://schemas.microsoft.com/office/drawing/2012/chart" uri="{CE6537A1-D6FC-4f65-9D91-7224C49458BB}">
                  <c15:layout/>
                  <c15:dlblFieldTable/>
                  <c15:showDataLabelsRange val="0"/>
                </c:ext>
              </c:extLst>
            </c:dLbl>
            <c:dLbl>
              <c:idx val="6"/>
              <c:layout/>
              <c:tx>
                <c:rich>
                  <a:bodyPr/>
                  <a:lstStyle/>
                  <a:p>
                    <a:r>
                      <a:rPr lang="en-US" dirty="0"/>
                      <a:t>$</a:t>
                    </a:r>
                    <a:fld id="{8B25505A-B080-4DEF-9912-EE15C900E7A8}"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C98-4D03-AB1D-B7A97A04D961}"/>
                </c:ext>
                <c:ext xmlns:c15="http://schemas.microsoft.com/office/drawing/2012/chart" uri="{CE6537A1-D6FC-4f65-9D91-7224C49458BB}">
                  <c15:layout/>
                  <c15:dlblFieldTable/>
                  <c15:showDataLabelsRange val="0"/>
                </c:ext>
              </c:extLst>
            </c:dLbl>
            <c:dLbl>
              <c:idx val="7"/>
              <c:layout/>
              <c:tx>
                <c:rich>
                  <a:bodyPr/>
                  <a:lstStyle/>
                  <a:p>
                    <a:r>
                      <a:rPr lang="en-US" dirty="0"/>
                      <a:t>$</a:t>
                    </a:r>
                    <a:fld id="{3DC56D40-CF2F-40B5-8C80-9DFE738DB4E3}"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7C98-4D03-AB1D-B7A97A04D961}"/>
                </c:ext>
                <c:ext xmlns:c15="http://schemas.microsoft.com/office/drawing/2012/chart" uri="{CE6537A1-D6FC-4f65-9D91-7224C49458BB}">
                  <c15:layout/>
                  <c15:dlblFieldTable/>
                  <c15:showDataLabelsRange val="0"/>
                </c:ext>
              </c:extLst>
            </c:dLbl>
            <c:dLbl>
              <c:idx val="8"/>
              <c:layout/>
              <c:tx>
                <c:rich>
                  <a:bodyPr/>
                  <a:lstStyle/>
                  <a:p>
                    <a:r>
                      <a:rPr lang="en-US" dirty="0"/>
                      <a:t>$</a:t>
                    </a:r>
                    <a:fld id="{948EFA79-4D50-4E36-A466-5F96CC5DDF79}"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7C98-4D03-AB1D-B7A97A04D961}"/>
                </c:ext>
                <c:ext xmlns:c15="http://schemas.microsoft.com/office/drawing/2012/chart" uri="{CE6537A1-D6FC-4f65-9D91-7224C49458BB}">
                  <c15:layout/>
                  <c15:dlblFieldTable/>
                  <c15:showDataLabelsRange val="0"/>
                </c:ext>
              </c:extLst>
            </c:dLbl>
            <c:dLbl>
              <c:idx val="9"/>
              <c:layout/>
              <c:tx>
                <c:rich>
                  <a:bodyPr/>
                  <a:lstStyle/>
                  <a:p>
                    <a:r>
                      <a:rPr lang="en-US" dirty="0"/>
                      <a:t>$</a:t>
                    </a:r>
                    <a:fld id="{F882FE87-23B1-4F5A-A716-8058BE4A7CB1}"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7C98-4D03-AB1D-B7A97A04D961}"/>
                </c:ext>
                <c:ext xmlns:c15="http://schemas.microsoft.com/office/drawing/2012/chart" uri="{CE6537A1-D6FC-4f65-9D91-7224C49458BB}">
                  <c15:layout/>
                  <c15:dlblFieldTable/>
                  <c15:showDataLabelsRange val="0"/>
                </c:ext>
              </c:extLst>
            </c:dLbl>
            <c:dLbl>
              <c:idx val="10"/>
              <c:layout/>
              <c:tx>
                <c:rich>
                  <a:bodyPr/>
                  <a:lstStyle/>
                  <a:p>
                    <a:r>
                      <a:rPr lang="en-US" dirty="0"/>
                      <a:t>$</a:t>
                    </a:r>
                    <a:fld id="{B48168F0-AF46-4CF4-871A-3ED5AEEFFBE0}"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7C98-4D03-AB1D-B7A97A04D961}"/>
                </c:ext>
                <c:ext xmlns:c15="http://schemas.microsoft.com/office/drawing/2012/chart" uri="{CE6537A1-D6FC-4f65-9D91-7224C49458BB}">
                  <c15:layout/>
                  <c15:dlblFieldTable/>
                  <c15:showDataLabelsRange val="0"/>
                </c:ext>
              </c:extLst>
            </c:dLbl>
            <c:dLbl>
              <c:idx val="11"/>
              <c:layout/>
              <c:tx>
                <c:rich>
                  <a:bodyPr/>
                  <a:lstStyle/>
                  <a:p>
                    <a:r>
                      <a:rPr lang="en-US" dirty="0"/>
                      <a:t>$</a:t>
                    </a:r>
                    <a:fld id="{92419D84-7D9C-4A55-8353-66A3F6F82CBD}"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7C98-4D03-AB1D-B7A97A04D961}"/>
                </c:ext>
                <c:ext xmlns:c15="http://schemas.microsoft.com/office/drawing/2012/chart" uri="{CE6537A1-D6FC-4f65-9D91-7224C49458BB}">
                  <c15:layout/>
                  <c15:dlblFieldTable/>
                  <c15:showDataLabelsRange val="0"/>
                </c:ext>
              </c:extLst>
            </c:dLbl>
            <c:dLbl>
              <c:idx val="12"/>
              <c:layout/>
              <c:tx>
                <c:rich>
                  <a:bodyPr/>
                  <a:lstStyle/>
                  <a:p>
                    <a:r>
                      <a:rPr lang="en-US" dirty="0"/>
                      <a:t>$</a:t>
                    </a:r>
                    <a:fld id="{1D59D60D-C5A7-4BE2-AC02-D87D7620A1E5}"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7C98-4D03-AB1D-B7A97A04D961}"/>
                </c:ext>
                <c:ext xmlns:c15="http://schemas.microsoft.com/office/drawing/2012/chart" uri="{CE6537A1-D6FC-4f65-9D91-7224C49458BB}">
                  <c15:layout/>
                  <c15:dlblFieldTable/>
                  <c15:showDataLabelsRange val="0"/>
                </c:ext>
              </c:extLst>
            </c:dLbl>
            <c:dLbl>
              <c:idx val="13"/>
              <c:layout/>
              <c:tx>
                <c:rich>
                  <a:bodyPr/>
                  <a:lstStyle/>
                  <a:p>
                    <a:r>
                      <a:rPr lang="en-US" dirty="0"/>
                      <a:t>$</a:t>
                    </a:r>
                    <a:fld id="{FA9A9BC8-BC0D-472A-BEFE-3D5EAE758B2F}"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7C98-4D03-AB1D-B7A97A04D961}"/>
                </c:ext>
                <c:ext xmlns:c15="http://schemas.microsoft.com/office/drawing/2012/chart" uri="{CE6537A1-D6FC-4f65-9D91-7224C49458BB}">
                  <c15:layout/>
                  <c15:dlblFieldTable/>
                  <c15:showDataLabelsRange val="0"/>
                </c:ext>
              </c:extLst>
            </c:dLbl>
            <c:dLbl>
              <c:idx val="14"/>
              <c:layout/>
              <c:tx>
                <c:rich>
                  <a:bodyPr/>
                  <a:lstStyle/>
                  <a:p>
                    <a:r>
                      <a:rPr lang="en-US" dirty="0"/>
                      <a:t>$</a:t>
                    </a:r>
                    <a:fld id="{A51504A4-183C-4A1A-A2DB-A72AE3F90F9D}"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7C98-4D03-AB1D-B7A97A04D961}"/>
                </c:ext>
                <c:ext xmlns:c15="http://schemas.microsoft.com/office/drawing/2012/chart" uri="{CE6537A1-D6FC-4f65-9D91-7224C49458BB}">
                  <c15:layout/>
                  <c15:dlblFieldTable/>
                  <c15:showDataLabelsRange val="0"/>
                </c:ext>
              </c:extLst>
            </c:dLbl>
            <c:dLbl>
              <c:idx val="15"/>
              <c:layout/>
              <c:tx>
                <c:rich>
                  <a:bodyPr/>
                  <a:lstStyle/>
                  <a:p>
                    <a:r>
                      <a:rPr lang="en-US" dirty="0"/>
                      <a:t>$</a:t>
                    </a:r>
                    <a:fld id="{F14FA51B-5E04-42A7-9AC1-BAAF7F4A7209}"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7C98-4D03-AB1D-B7A97A04D961}"/>
                </c:ext>
                <c:ext xmlns:c15="http://schemas.microsoft.com/office/drawing/2012/chart" uri="{CE6537A1-D6FC-4f65-9D91-7224C49458BB}">
                  <c15:layout/>
                  <c15:dlblFieldTable/>
                  <c15:showDataLabelsRange val="0"/>
                </c:ext>
              </c:extLst>
            </c:dLbl>
            <c:dLbl>
              <c:idx val="16"/>
              <c:layout/>
              <c:tx>
                <c:rich>
                  <a:bodyPr/>
                  <a:lstStyle/>
                  <a:p>
                    <a:r>
                      <a:rPr lang="en-US" dirty="0"/>
                      <a:t>$ </a:t>
                    </a:r>
                    <a:fld id="{231CDE50-B1E8-4836-B686-E5A1502B670A}"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7C98-4D03-AB1D-B7A97A04D961}"/>
                </c:ext>
                <c:ext xmlns:c15="http://schemas.microsoft.com/office/drawing/2012/chart" uri="{CE6537A1-D6FC-4f65-9D91-7224C49458BB}">
                  <c15:layout/>
                  <c15:dlblFieldTable/>
                  <c15:showDataLabelsRange val="0"/>
                </c:ext>
              </c:extLst>
            </c:dLbl>
            <c:dLbl>
              <c:idx val="17"/>
              <c:layout/>
              <c:tx>
                <c:rich>
                  <a:bodyPr/>
                  <a:lstStyle/>
                  <a:p>
                    <a:r>
                      <a:rPr lang="en-US" dirty="0"/>
                      <a:t>$</a:t>
                    </a:r>
                    <a:fld id="{E229FB96-75F3-4F66-9E8E-E05326C634C7}"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7C98-4D03-AB1D-B7A97A04D961}"/>
                </c:ext>
                <c:ext xmlns:c15="http://schemas.microsoft.com/office/drawing/2012/chart" uri="{CE6537A1-D6FC-4f65-9D91-7224C49458BB}">
                  <c15:layout/>
                  <c15:dlblFieldTable/>
                  <c15:showDataLabelsRange val="0"/>
                </c:ext>
              </c:extLst>
            </c:dLbl>
            <c:dLbl>
              <c:idx val="18"/>
              <c:layout/>
              <c:tx>
                <c:rich>
                  <a:bodyPr/>
                  <a:lstStyle/>
                  <a:p>
                    <a:r>
                      <a:rPr lang="en-US" dirty="0"/>
                      <a:t>$</a:t>
                    </a:r>
                    <a:fld id="{ADF777D9-A16F-4E8B-9B00-005B61EBF066}"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7C98-4D03-AB1D-B7A97A04D961}"/>
                </c:ext>
                <c:ext xmlns:c15="http://schemas.microsoft.com/office/drawing/2012/chart" uri="{CE6537A1-D6FC-4f65-9D91-7224C49458BB}">
                  <c15:layout/>
                  <c15:dlblFieldTable/>
                  <c15:showDataLabelsRange val="0"/>
                </c:ext>
              </c:extLst>
            </c:dLbl>
            <c:dLbl>
              <c:idx val="19"/>
              <c:layout/>
              <c:tx>
                <c:rich>
                  <a:bodyPr/>
                  <a:lstStyle/>
                  <a:p>
                    <a:r>
                      <a:rPr lang="en-US" dirty="0"/>
                      <a:t>$</a:t>
                    </a:r>
                    <a:fld id="{735F3246-44CE-41A4-83DE-416CAA837DCF}"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7C98-4D03-AB1D-B7A97A04D961}"/>
                </c:ext>
                <c:ext xmlns:c15="http://schemas.microsoft.com/office/drawing/2012/chart" uri="{CE6537A1-D6FC-4f65-9D91-7224C49458BB}">
                  <c15:layout/>
                  <c15:dlblFieldTable/>
                  <c15:showDataLabelsRange val="0"/>
                </c:ext>
              </c:extLst>
            </c:dLbl>
            <c:dLbl>
              <c:idx val="20"/>
              <c:layout/>
              <c:tx>
                <c:rich>
                  <a:bodyPr/>
                  <a:lstStyle/>
                  <a:p>
                    <a:r>
                      <a:rPr lang="en-US" dirty="0"/>
                      <a:t>$</a:t>
                    </a:r>
                    <a:fld id="{16C4A9EA-1851-47E8-A37E-5F8DE340B655}" type="VALUE">
                      <a:rPr lang="en-US" smtClean="0"/>
                      <a:pPr/>
                      <a:t>[VALUE]</a:t>
                    </a:fld>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7C98-4D03-AB1D-B7A97A04D961}"/>
                </c:ext>
                <c:ext xmlns:c15="http://schemas.microsoft.com/office/drawing/2012/chart" uri="{CE6537A1-D6FC-4f65-9D91-7224C49458BB}">
                  <c15:layout/>
                  <c15:dlblFieldTable/>
                  <c15:showDataLabelsRange val="0"/>
                </c:ext>
              </c:extLst>
            </c:dLbl>
            <c:numFmt formatCode="#,##0" sourceLinked="0"/>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Sheet1!$B$2:$B$22</c:f>
              <c:numCache>
                <c:formatCode>#,##0.00</c:formatCode>
                <c:ptCount val="21"/>
                <c:pt idx="0">
                  <c:v>725</c:v>
                </c:pt>
                <c:pt idx="1">
                  <c:v>747</c:v>
                </c:pt>
                <c:pt idx="2">
                  <c:v>756</c:v>
                </c:pt>
                <c:pt idx="3">
                  <c:v>800</c:v>
                </c:pt>
                <c:pt idx="4">
                  <c:v>799</c:v>
                </c:pt>
                <c:pt idx="5">
                  <c:v>1018</c:v>
                </c:pt>
                <c:pt idx="6">
                  <c:v>1022</c:v>
                </c:pt>
                <c:pt idx="7">
                  <c:v>950</c:v>
                </c:pt>
                <c:pt idx="8">
                  <c:v>1077</c:v>
                </c:pt>
                <c:pt idx="9">
                  <c:v>1046</c:v>
                </c:pt>
                <c:pt idx="10">
                  <c:v>654</c:v>
                </c:pt>
                <c:pt idx="11">
                  <c:v>805.88599999999997</c:v>
                </c:pt>
                <c:pt idx="12">
                  <c:v>1097.5070000000001</c:v>
                </c:pt>
                <c:pt idx="13">
                  <c:v>1010.202</c:v>
                </c:pt>
                <c:pt idx="14">
                  <c:v>1041.7260000000001</c:v>
                </c:pt>
                <c:pt idx="15">
                  <c:v>1134.864</c:v>
                </c:pt>
                <c:pt idx="16">
                  <c:v>1354.355</c:v>
                </c:pt>
                <c:pt idx="17">
                  <c:v>1812.681</c:v>
                </c:pt>
                <c:pt idx="18">
                  <c:v>1675.0129999999999</c:v>
                </c:pt>
                <c:pt idx="19">
                  <c:v>1758.308</c:v>
                </c:pt>
                <c:pt idx="20">
                  <c:v>2448.9780000000001</c:v>
                </c:pt>
              </c:numCache>
            </c:numRef>
          </c:val>
          <c:extLst xmlns:c16r2="http://schemas.microsoft.com/office/drawing/2015/06/chart">
            <c:ext xmlns:c16="http://schemas.microsoft.com/office/drawing/2014/chart" uri="{C3380CC4-5D6E-409C-BE32-E72D297353CC}">
              <c16:uniqueId val="{00000000-7C98-4D03-AB1D-B7A97A04D961}"/>
            </c:ext>
          </c:extLst>
        </c:ser>
        <c:dLbls>
          <c:dLblPos val="outEnd"/>
          <c:showLegendKey val="0"/>
          <c:showVal val="1"/>
          <c:showCatName val="0"/>
          <c:showSerName val="0"/>
          <c:showPercent val="0"/>
          <c:showBubbleSize val="0"/>
        </c:dLbls>
        <c:gapWidth val="219"/>
        <c:overlap val="-27"/>
        <c:axId val="336749384"/>
        <c:axId val="336749776"/>
      </c:barChart>
      <c:catAx>
        <c:axId val="33674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749776"/>
        <c:crosses val="autoZero"/>
        <c:auto val="1"/>
        <c:lblAlgn val="ctr"/>
        <c:lblOffset val="100"/>
        <c:noMultiLvlLbl val="0"/>
      </c:catAx>
      <c:valAx>
        <c:axId val="336749776"/>
        <c:scaling>
          <c:orientation val="minMax"/>
          <c:max val="3000"/>
          <c:min val="5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6749384"/>
        <c:crosses val="autoZero"/>
        <c:crossBetween val="between"/>
        <c:majorUnit val="50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0-533E-4319-B38E-6B85F0C5D4AF}"/>
              </c:ext>
            </c:extLst>
          </c:dPt>
          <c:dPt>
            <c:idx val="1"/>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1-533E-4319-B38E-6B85F0C5D4AF}"/>
              </c:ext>
            </c:extLst>
          </c:dPt>
          <c:dPt>
            <c:idx val="2"/>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2-533E-4319-B38E-6B85F0C5D4AF}"/>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3-533E-4319-B38E-6B85F0C5D4AF}"/>
              </c:ext>
            </c:extLst>
          </c:dPt>
          <c:dPt>
            <c:idx val="4"/>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4-533E-4319-B38E-6B85F0C5D4AF}"/>
              </c:ext>
            </c:extLst>
          </c:dPt>
          <c:dPt>
            <c:idx val="5"/>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5-533E-4319-B38E-6B85F0C5D4A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2016</c:v>
                </c:pt>
                <c:pt idx="1">
                  <c:v>2017</c:v>
                </c:pt>
                <c:pt idx="2">
                  <c:v>2018</c:v>
                </c:pt>
                <c:pt idx="3">
                  <c:v>2019</c:v>
                </c:pt>
                <c:pt idx="4">
                  <c:v>2020</c:v>
                </c:pt>
                <c:pt idx="5">
                  <c:v>2021E</c:v>
                </c:pt>
                <c:pt idx="6">
                  <c:v>2022E</c:v>
                </c:pt>
                <c:pt idx="7">
                  <c:v>2023E</c:v>
                </c:pt>
              </c:strCache>
            </c:strRef>
          </c:cat>
          <c:val>
            <c:numRef>
              <c:f>Sheet1!$B$2:$B$9</c:f>
              <c:numCache>
                <c:formatCode>General</c:formatCode>
                <c:ptCount val="8"/>
                <c:pt idx="0">
                  <c:v>89</c:v>
                </c:pt>
                <c:pt idx="1">
                  <c:v>89</c:v>
                </c:pt>
                <c:pt idx="2">
                  <c:v>92</c:v>
                </c:pt>
                <c:pt idx="3">
                  <c:v>102</c:v>
                </c:pt>
                <c:pt idx="4">
                  <c:v>24</c:v>
                </c:pt>
                <c:pt idx="5">
                  <c:v>7</c:v>
                </c:pt>
                <c:pt idx="6">
                  <c:v>140</c:v>
                </c:pt>
                <c:pt idx="7">
                  <c:v>210</c:v>
                </c:pt>
              </c:numCache>
            </c:numRef>
          </c:val>
          <c:extLst xmlns:c16r2="http://schemas.microsoft.com/office/drawing/2015/06/chart">
            <c:ext xmlns:c16="http://schemas.microsoft.com/office/drawing/2014/chart" uri="{C3380CC4-5D6E-409C-BE32-E72D297353CC}">
              <c16:uniqueId val="{00000000-7382-46DC-830B-7585E8E59F21}"/>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2016</c:v>
                </c:pt>
                <c:pt idx="1">
                  <c:v>2017</c:v>
                </c:pt>
                <c:pt idx="2">
                  <c:v>2018</c:v>
                </c:pt>
                <c:pt idx="3">
                  <c:v>2019</c:v>
                </c:pt>
                <c:pt idx="4">
                  <c:v>2020</c:v>
                </c:pt>
                <c:pt idx="5">
                  <c:v>2021E</c:v>
                </c:pt>
                <c:pt idx="6">
                  <c:v>2022E</c:v>
                </c:pt>
                <c:pt idx="7">
                  <c:v>2023E</c:v>
                </c:pt>
              </c:strCache>
            </c:strRef>
          </c:cat>
          <c:val>
            <c:numRef>
              <c:f>Sheet1!$C$2:$C$9</c:f>
              <c:numCache>
                <c:formatCode>General</c:formatCode>
                <c:ptCount val="8"/>
                <c:pt idx="5">
                  <c:v>20</c:v>
                </c:pt>
              </c:numCache>
            </c:numRef>
          </c:val>
          <c:extLst xmlns:c16r2="http://schemas.microsoft.com/office/drawing/2015/06/chart">
            <c:ext xmlns:c16="http://schemas.microsoft.com/office/drawing/2014/chart" uri="{C3380CC4-5D6E-409C-BE32-E72D297353CC}">
              <c16:uniqueId val="{00000003-7382-46DC-830B-7585E8E59F21}"/>
            </c:ext>
          </c:extLst>
        </c:ser>
        <c:dLbls>
          <c:showLegendKey val="0"/>
          <c:showVal val="0"/>
          <c:showCatName val="0"/>
          <c:showSerName val="0"/>
          <c:showPercent val="0"/>
          <c:showBubbleSize val="0"/>
        </c:dLbls>
        <c:gapWidth val="150"/>
        <c:overlap val="100"/>
        <c:axId val="337225384"/>
        <c:axId val="337222248"/>
      </c:barChart>
      <c:catAx>
        <c:axId val="337225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7222248"/>
        <c:crosses val="autoZero"/>
        <c:auto val="1"/>
        <c:lblAlgn val="ctr"/>
        <c:lblOffset val="100"/>
        <c:noMultiLvlLbl val="0"/>
      </c:catAx>
      <c:valAx>
        <c:axId val="337222248"/>
        <c:scaling>
          <c:orientation val="minMax"/>
          <c:max val="25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722538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0269726043986127E-5"/>
          <c:w val="1"/>
          <c:h val="0.4241952251993234"/>
        </c:manualLayout>
      </c:layout>
      <c:barChart>
        <c:barDir val="col"/>
        <c:grouping val="clustered"/>
        <c:varyColors val="0"/>
        <c:ser>
          <c:idx val="0"/>
          <c:order val="0"/>
          <c:tx>
            <c:strRef>
              <c:f>Sheet1!$B$1</c:f>
              <c:strCache>
                <c:ptCount val="1"/>
                <c:pt idx="0">
                  <c:v>By Sector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Healthcare &amp; Lifescience</c:v>
                </c:pt>
                <c:pt idx="1">
                  <c:v>Manufacturing</c:v>
                </c:pt>
                <c:pt idx="2">
                  <c:v>Retail, Wholesale, Food &amp;
Beverage</c:v>
                </c:pt>
                <c:pt idx="3">
                  <c:v>Real Estate &amp; Property</c:v>
                </c:pt>
                <c:pt idx="4">
                  <c:v>Hospitality Entertainment &amp;
Leisure (inc. Gaming)</c:v>
                </c:pt>
                <c:pt idx="5">
                  <c:v>Financial Institutions &amp;
Professional Services</c:v>
                </c:pt>
                <c:pt idx="6">
                  <c:v>Energy &amp;
Utilities</c:v>
                </c:pt>
                <c:pt idx="7">
                  <c:v>Public Sector &amp;
Education</c:v>
                </c:pt>
                <c:pt idx="8">
                  <c:v>Tech, Media &amp;
Telecoms</c:v>
                </c:pt>
                <c:pt idx="9">
                  <c:v>Marine &amp;
Warehousing</c:v>
                </c:pt>
              </c:strCache>
            </c:strRef>
          </c:cat>
          <c:val>
            <c:numRef>
              <c:f>Sheet1!$B$2:$B$11</c:f>
              <c:numCache>
                <c:formatCode>#,##0%;\(#,##0\)%</c:formatCode>
                <c:ptCount val="10"/>
                <c:pt idx="0">
                  <c:v>0.43</c:v>
                </c:pt>
                <c:pt idx="1">
                  <c:v>0.44</c:v>
                </c:pt>
                <c:pt idx="2">
                  <c:v>0.49</c:v>
                </c:pt>
                <c:pt idx="3">
                  <c:v>0.46</c:v>
                </c:pt>
                <c:pt idx="4">
                  <c:v>0.4</c:v>
                </c:pt>
                <c:pt idx="5">
                  <c:v>0.49</c:v>
                </c:pt>
                <c:pt idx="6">
                  <c:v>0.41</c:v>
                </c:pt>
                <c:pt idx="7">
                  <c:v>0.33</c:v>
                </c:pt>
                <c:pt idx="8">
                  <c:v>0.52</c:v>
                </c:pt>
                <c:pt idx="9">
                  <c:v>0.38</c:v>
                </c:pt>
              </c:numCache>
            </c:numRef>
          </c:val>
          <c:extLst xmlns:c16r2="http://schemas.microsoft.com/office/drawing/2015/06/chart">
            <c:ext xmlns:c16="http://schemas.microsoft.com/office/drawing/2014/chart" uri="{C3380CC4-5D6E-409C-BE32-E72D297353CC}">
              <c16:uniqueId val="{00000000-AAC5-4F1E-8749-26C2D2BE8437}"/>
            </c:ext>
          </c:extLst>
        </c:ser>
        <c:dLbls>
          <c:showLegendKey val="0"/>
          <c:showVal val="0"/>
          <c:showCatName val="0"/>
          <c:showSerName val="0"/>
          <c:showPercent val="0"/>
          <c:showBubbleSize val="0"/>
        </c:dLbls>
        <c:gapWidth val="50"/>
        <c:overlap val="-27"/>
        <c:axId val="337223816"/>
        <c:axId val="337225776"/>
      </c:barChart>
      <c:lineChart>
        <c:grouping val="standard"/>
        <c:varyColors val="0"/>
        <c:ser>
          <c:idx val="1"/>
          <c:order val="1"/>
          <c:tx>
            <c:strRef>
              <c:f>Sheet1!$C$1</c:f>
              <c:strCache>
                <c:ptCount val="1"/>
                <c:pt idx="0">
                  <c:v>Median</c:v>
                </c:pt>
              </c:strCache>
            </c:strRef>
          </c:tx>
          <c:spPr>
            <a:ln w="28575" cap="rnd">
              <a:solidFill>
                <a:schemeClr val="accent2"/>
              </a:solidFill>
              <a:round/>
            </a:ln>
            <a:effectLst/>
          </c:spPr>
          <c:marker>
            <c:symbol val="none"/>
          </c:marker>
          <c:cat>
            <c:strRef>
              <c:f>Sheet1!$A$2:$A$11</c:f>
              <c:strCache>
                <c:ptCount val="10"/>
                <c:pt idx="0">
                  <c:v>Healthcare &amp; Lifescience</c:v>
                </c:pt>
                <c:pt idx="1">
                  <c:v>Manufacturing</c:v>
                </c:pt>
                <c:pt idx="2">
                  <c:v>Retail, Wholesale, Food &amp;
Beverage</c:v>
                </c:pt>
                <c:pt idx="3">
                  <c:v>Real Estate &amp; Property</c:v>
                </c:pt>
                <c:pt idx="4">
                  <c:v>Hospitality Entertainment &amp;
Leisure (inc. Gaming)</c:v>
                </c:pt>
                <c:pt idx="5">
                  <c:v>Financial Institutions &amp;
Professional Services</c:v>
                </c:pt>
                <c:pt idx="6">
                  <c:v>Energy &amp;
Utilities</c:v>
                </c:pt>
                <c:pt idx="7">
                  <c:v>Public Sector &amp;
Education</c:v>
                </c:pt>
                <c:pt idx="8">
                  <c:v>Tech, Media &amp;
Telecoms</c:v>
                </c:pt>
                <c:pt idx="9">
                  <c:v>Marine &amp;
Warehousing</c:v>
                </c:pt>
              </c:strCache>
            </c:strRef>
          </c:cat>
          <c:val>
            <c:numRef>
              <c:f>Sheet1!$C$2:$C$11</c:f>
              <c:numCache>
                <c:formatCode>#,##0%;\(#,##0\)%</c:formatCode>
                <c:ptCount val="10"/>
                <c:pt idx="0">
                  <c:v>0.44</c:v>
                </c:pt>
                <c:pt idx="1">
                  <c:v>0.44</c:v>
                </c:pt>
                <c:pt idx="2">
                  <c:v>0.44</c:v>
                </c:pt>
                <c:pt idx="3">
                  <c:v>0.44</c:v>
                </c:pt>
                <c:pt idx="4">
                  <c:v>0.44</c:v>
                </c:pt>
                <c:pt idx="5">
                  <c:v>0.44</c:v>
                </c:pt>
                <c:pt idx="6">
                  <c:v>0.44</c:v>
                </c:pt>
                <c:pt idx="7">
                  <c:v>0.44</c:v>
                </c:pt>
                <c:pt idx="8">
                  <c:v>0.44</c:v>
                </c:pt>
                <c:pt idx="9">
                  <c:v>0.44</c:v>
                </c:pt>
              </c:numCache>
            </c:numRef>
          </c:val>
          <c:smooth val="0"/>
          <c:extLst xmlns:c16r2="http://schemas.microsoft.com/office/drawing/2015/06/chart">
            <c:ext xmlns:c16="http://schemas.microsoft.com/office/drawing/2014/chart" uri="{C3380CC4-5D6E-409C-BE32-E72D297353CC}">
              <c16:uniqueId val="{00000003-AAC5-4F1E-8749-26C2D2BE8437}"/>
            </c:ext>
          </c:extLst>
        </c:ser>
        <c:dLbls>
          <c:showLegendKey val="0"/>
          <c:showVal val="0"/>
          <c:showCatName val="0"/>
          <c:showSerName val="0"/>
          <c:showPercent val="0"/>
          <c:showBubbleSize val="0"/>
        </c:dLbls>
        <c:marker val="1"/>
        <c:smooth val="0"/>
        <c:axId val="337223816"/>
        <c:axId val="337225776"/>
      </c:lineChart>
      <c:catAx>
        <c:axId val="337223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7225776"/>
        <c:crosses val="autoZero"/>
        <c:auto val="1"/>
        <c:lblAlgn val="ctr"/>
        <c:lblOffset val="100"/>
        <c:noMultiLvlLbl val="0"/>
      </c:catAx>
      <c:valAx>
        <c:axId val="337225776"/>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7223816"/>
        <c:crosses val="autoZero"/>
        <c:crossBetween val="between"/>
      </c:valAx>
      <c:spPr>
        <a:noFill/>
        <a:ln>
          <a:noFill/>
        </a:ln>
        <a:effectLst/>
      </c:spPr>
    </c:plotArea>
    <c:legend>
      <c:legendPos val="b"/>
      <c:layout>
        <c:manualLayout>
          <c:xMode val="edge"/>
          <c:yMode val="edge"/>
          <c:x val="0.34285976641935972"/>
          <c:y val="0.93722715804109691"/>
          <c:w val="0.32249279426858812"/>
          <c:h val="6.277284195890321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97050451766413E-2"/>
          <c:y val="5.3412555267340199E-2"/>
          <c:w val="0.94895175673901944"/>
          <c:h val="0.74742554877599887"/>
        </c:manualLayout>
      </c:layout>
      <c:lineChart>
        <c:grouping val="standard"/>
        <c:varyColors val="0"/>
        <c:ser>
          <c:idx val="2"/>
          <c:order val="0"/>
          <c:tx>
            <c:strRef>
              <c:f>Sheet1!$A$2</c:f>
              <c:strCache>
                <c:ptCount val="1"/>
                <c:pt idx="0">
                  <c:v>Surplus</c:v>
                </c:pt>
              </c:strCache>
            </c:strRef>
          </c:tx>
          <c:spPr>
            <a:ln w="28575">
              <a:solidFill>
                <a:schemeClr val="accent1"/>
              </a:solidFill>
              <a:prstDash val="solid"/>
            </a:ln>
          </c:spPr>
          <c:marker>
            <c:symbol val="circle"/>
            <c:size val="6"/>
            <c:spPr>
              <a:solidFill>
                <a:schemeClr val="accent1"/>
              </a:solidFill>
              <a:ln>
                <a:solidFill>
                  <a:schemeClr val="accent1"/>
                </a:solidFill>
              </a:ln>
            </c:spPr>
          </c:marker>
          <c:dPt>
            <c:idx val="53"/>
            <c:marker>
              <c:spPr>
                <a:noFill/>
                <a:ln>
                  <a:noFill/>
                </a:ln>
              </c:spPr>
            </c:marker>
            <c:bubble3D val="0"/>
            <c:extLst xmlns:c16r2="http://schemas.microsoft.com/office/drawing/2015/06/chart">
              <c:ext xmlns:c16="http://schemas.microsoft.com/office/drawing/2014/chart" uri="{C3380CC4-5D6E-409C-BE32-E72D297353CC}">
                <c16:uniqueId val="{00000000-3CE6-4C87-8A87-A50C24C332D5}"/>
              </c:ext>
            </c:extLst>
          </c:dPt>
          <c:cat>
            <c:strRef>
              <c:f>Sheet1!$B$1:$BD$1</c:f>
              <c:strCache>
                <c:ptCount val="55"/>
                <c:pt idx="0">
                  <c:v>07:Q3</c:v>
                </c:pt>
                <c:pt idx="1">
                  <c:v>07:Q4</c:v>
                </c:pt>
                <c:pt idx="2">
                  <c:v>08:Q1</c:v>
                </c:pt>
                <c:pt idx="3">
                  <c:v>08:Q2</c:v>
                </c:pt>
                <c:pt idx="4">
                  <c:v>08:Q3</c:v>
                </c:pt>
                <c:pt idx="5">
                  <c:v>08:Q4</c:v>
                </c:pt>
                <c:pt idx="6">
                  <c:v>09:Q1</c:v>
                </c:pt>
                <c:pt idx="7">
                  <c:v>09:Q2</c:v>
                </c:pt>
                <c:pt idx="8">
                  <c:v>09:Q3</c:v>
                </c:pt>
                <c:pt idx="9">
                  <c:v>09:Q4</c:v>
                </c:pt>
                <c:pt idx="10">
                  <c:v>10:Q1</c:v>
                </c:pt>
                <c:pt idx="11">
                  <c:v>10:Q2</c:v>
                </c:pt>
                <c:pt idx="12">
                  <c:v>10:Q3</c:v>
                </c:pt>
                <c:pt idx="13">
                  <c:v>10:Q4</c:v>
                </c:pt>
                <c:pt idx="14">
                  <c:v>11:Q1</c:v>
                </c:pt>
                <c:pt idx="15">
                  <c:v>11:Q2</c:v>
                </c:pt>
                <c:pt idx="16">
                  <c:v>11:Q3</c:v>
                </c:pt>
                <c:pt idx="17">
                  <c:v>11:Q4</c:v>
                </c:pt>
                <c:pt idx="18">
                  <c:v>12:Q1</c:v>
                </c:pt>
                <c:pt idx="19">
                  <c:v>12:Q2</c:v>
                </c:pt>
                <c:pt idx="20">
                  <c:v>12:Q3</c:v>
                </c:pt>
                <c:pt idx="21">
                  <c:v>12:Q4</c:v>
                </c:pt>
                <c:pt idx="22">
                  <c:v>13:Q1</c:v>
                </c:pt>
                <c:pt idx="23">
                  <c:v>13:Q2</c:v>
                </c:pt>
                <c:pt idx="24">
                  <c:v>13:Q3</c:v>
                </c:pt>
                <c:pt idx="25">
                  <c:v>13:Q4</c:v>
                </c:pt>
                <c:pt idx="26">
                  <c:v>14:Q1</c:v>
                </c:pt>
                <c:pt idx="27">
                  <c:v>14:Q2</c:v>
                </c:pt>
                <c:pt idx="28">
                  <c:v>14:Q3</c:v>
                </c:pt>
                <c:pt idx="29">
                  <c:v>14:Q4</c:v>
                </c:pt>
                <c:pt idx="30">
                  <c:v>15:Q1</c:v>
                </c:pt>
                <c:pt idx="31">
                  <c:v>15:Q2</c:v>
                </c:pt>
                <c:pt idx="32">
                  <c:v>15:Q3</c:v>
                </c:pt>
                <c:pt idx="33">
                  <c:v>15:Q4</c:v>
                </c:pt>
                <c:pt idx="34">
                  <c:v>16:Q1</c:v>
                </c:pt>
                <c:pt idx="35">
                  <c:v>16:Q2</c:v>
                </c:pt>
                <c:pt idx="36">
                  <c:v>16:Q3</c:v>
                </c:pt>
                <c:pt idx="37">
                  <c:v>16:Q4</c:v>
                </c:pt>
                <c:pt idx="38">
                  <c:v>17:Q1</c:v>
                </c:pt>
                <c:pt idx="39">
                  <c:v>17:Q2</c:v>
                </c:pt>
                <c:pt idx="40">
                  <c:v>17:Q3</c:v>
                </c:pt>
                <c:pt idx="41">
                  <c:v>17:Q4</c:v>
                </c:pt>
                <c:pt idx="42">
                  <c:v>18:Q1</c:v>
                </c:pt>
                <c:pt idx="43">
                  <c:v>18:Q2</c:v>
                </c:pt>
                <c:pt idx="44">
                  <c:v>18:Q3</c:v>
                </c:pt>
                <c:pt idx="45">
                  <c:v>18:Q4</c:v>
                </c:pt>
                <c:pt idx="46">
                  <c:v>19:Q1</c:v>
                </c:pt>
                <c:pt idx="47">
                  <c:v>19:Q2</c:v>
                </c:pt>
                <c:pt idx="48">
                  <c:v>19:Q3</c:v>
                </c:pt>
                <c:pt idx="49">
                  <c:v>19:Q4</c:v>
                </c:pt>
                <c:pt idx="50">
                  <c:v>20:Q1</c:v>
                </c:pt>
                <c:pt idx="51">
                  <c:v>20:Q2</c:v>
                </c:pt>
                <c:pt idx="52">
                  <c:v>20:Q3</c:v>
                </c:pt>
                <c:pt idx="53">
                  <c:v>20:Q4</c:v>
                </c:pt>
                <c:pt idx="54">
                  <c:v>2021F</c:v>
                </c:pt>
              </c:strCache>
            </c:strRef>
          </c:cat>
          <c:val>
            <c:numRef>
              <c:f>Sheet1!$B$2:$BD$2</c:f>
              <c:numCache>
                <c:formatCode>0.00</c:formatCode>
                <c:ptCount val="55"/>
                <c:pt idx="0">
                  <c:v>529.4</c:v>
                </c:pt>
                <c:pt idx="1">
                  <c:v>529.13</c:v>
                </c:pt>
                <c:pt idx="2">
                  <c:v>521.84</c:v>
                </c:pt>
                <c:pt idx="3">
                  <c:v>512.1</c:v>
                </c:pt>
                <c:pt idx="4">
                  <c:v>487.87</c:v>
                </c:pt>
                <c:pt idx="5">
                  <c:v>461.76</c:v>
                </c:pt>
                <c:pt idx="6">
                  <c:v>440.05</c:v>
                </c:pt>
                <c:pt idx="7">
                  <c:v>467.77</c:v>
                </c:pt>
                <c:pt idx="8">
                  <c:v>494.67</c:v>
                </c:pt>
                <c:pt idx="9">
                  <c:v>517.97</c:v>
                </c:pt>
                <c:pt idx="10">
                  <c:v>542.66999999999996</c:v>
                </c:pt>
                <c:pt idx="11">
                  <c:v>532.67999999999995</c:v>
                </c:pt>
                <c:pt idx="12">
                  <c:v>547.29999999999995</c:v>
                </c:pt>
                <c:pt idx="13">
                  <c:v>561.78</c:v>
                </c:pt>
                <c:pt idx="14">
                  <c:v>561.92999999999995</c:v>
                </c:pt>
                <c:pt idx="15">
                  <c:v>555.46</c:v>
                </c:pt>
                <c:pt idx="16">
                  <c:v>535.92999999999995</c:v>
                </c:pt>
                <c:pt idx="17">
                  <c:v>560.32000000000005</c:v>
                </c:pt>
                <c:pt idx="18">
                  <c:v>576.78</c:v>
                </c:pt>
                <c:pt idx="19">
                  <c:v>575.45000000000005</c:v>
                </c:pt>
                <c:pt idx="20">
                  <c:v>587.75</c:v>
                </c:pt>
                <c:pt idx="21">
                  <c:v>595.16</c:v>
                </c:pt>
                <c:pt idx="22">
                  <c:v>611.76</c:v>
                </c:pt>
                <c:pt idx="23">
                  <c:v>616.57000000000005</c:v>
                </c:pt>
                <c:pt idx="24">
                  <c:v>630.83000000000004</c:v>
                </c:pt>
                <c:pt idx="25">
                  <c:v>666.75</c:v>
                </c:pt>
                <c:pt idx="26">
                  <c:v>671.04</c:v>
                </c:pt>
                <c:pt idx="27">
                  <c:v>681.39</c:v>
                </c:pt>
                <c:pt idx="28">
                  <c:v>683.47</c:v>
                </c:pt>
                <c:pt idx="29">
                  <c:v>688.69</c:v>
                </c:pt>
                <c:pt idx="30">
                  <c:v>681.99</c:v>
                </c:pt>
                <c:pt idx="31">
                  <c:v>681.43</c:v>
                </c:pt>
                <c:pt idx="32">
                  <c:v>673.05</c:v>
                </c:pt>
                <c:pt idx="33">
                  <c:v>687.94</c:v>
                </c:pt>
                <c:pt idx="34">
                  <c:v>686.58</c:v>
                </c:pt>
                <c:pt idx="35">
                  <c:v>690.72</c:v>
                </c:pt>
                <c:pt idx="36">
                  <c:v>699.11</c:v>
                </c:pt>
                <c:pt idx="37">
                  <c:v>712.46</c:v>
                </c:pt>
                <c:pt idx="38">
                  <c:v>716.16</c:v>
                </c:pt>
                <c:pt idx="39">
                  <c:v>724.79</c:v>
                </c:pt>
                <c:pt idx="40">
                  <c:v>726.75</c:v>
                </c:pt>
                <c:pt idx="41">
                  <c:v>765.66</c:v>
                </c:pt>
                <c:pt idx="42">
                  <c:v>757.05</c:v>
                </c:pt>
                <c:pt idx="43">
                  <c:v>770.3</c:v>
                </c:pt>
                <c:pt idx="44">
                  <c:v>790.65</c:v>
                </c:pt>
                <c:pt idx="45">
                  <c:v>757.1</c:v>
                </c:pt>
                <c:pt idx="46">
                  <c:v>789.06</c:v>
                </c:pt>
                <c:pt idx="47">
                  <c:v>812.29</c:v>
                </c:pt>
                <c:pt idx="48">
                  <c:v>822.71</c:v>
                </c:pt>
                <c:pt idx="49">
                  <c:v>865.72</c:v>
                </c:pt>
                <c:pt idx="50">
                  <c:v>783.07</c:v>
                </c:pt>
                <c:pt idx="51">
                  <c:v>836.93</c:v>
                </c:pt>
                <c:pt idx="52">
                  <c:v>875.63</c:v>
                </c:pt>
                <c:pt idx="53">
                  <c:v>927.07</c:v>
                </c:pt>
                <c:pt idx="54">
                  <c:v>990</c:v>
                </c:pt>
              </c:numCache>
            </c:numRef>
          </c:val>
          <c:smooth val="0"/>
          <c:extLst xmlns:c16r2="http://schemas.microsoft.com/office/drawing/2015/06/chart">
            <c:ext xmlns:c16="http://schemas.microsoft.com/office/drawing/2014/chart" uri="{C3380CC4-5D6E-409C-BE32-E72D297353CC}">
              <c16:uniqueId val="{00000000-E069-4665-AAEB-5A1F1354319B}"/>
            </c:ext>
          </c:extLst>
        </c:ser>
        <c:dLbls>
          <c:showLegendKey val="0"/>
          <c:showVal val="0"/>
          <c:showCatName val="0"/>
          <c:showSerName val="0"/>
          <c:showPercent val="0"/>
          <c:showBubbleSize val="0"/>
        </c:dLbls>
        <c:marker val="1"/>
        <c:smooth val="0"/>
        <c:axId val="326994792"/>
        <c:axId val="327654424"/>
      </c:lineChart>
      <c:catAx>
        <c:axId val="326994792"/>
        <c:scaling>
          <c:orientation val="minMax"/>
        </c:scaling>
        <c:delete val="0"/>
        <c:axPos val="b"/>
        <c:numFmt formatCode="General" sourceLinked="1"/>
        <c:majorTickMark val="out"/>
        <c:minorTickMark val="none"/>
        <c:tickLblPos val="nextTo"/>
        <c:spPr>
          <a:ln w="3162">
            <a:solidFill>
              <a:srgbClr val="898989"/>
            </a:solidFill>
            <a:prstDash val="solid"/>
          </a:ln>
        </c:spPr>
        <c:txPr>
          <a:bodyPr rot="-5400000" vert="horz"/>
          <a:lstStyle/>
          <a:p>
            <a:pPr>
              <a:defRPr sz="1000"/>
            </a:pPr>
            <a:endParaRPr lang="en-US"/>
          </a:p>
        </c:txPr>
        <c:crossAx val="327654424"/>
        <c:crossesAt val="400"/>
        <c:auto val="0"/>
        <c:lblAlgn val="ctr"/>
        <c:lblOffset val="100"/>
        <c:tickLblSkip val="2"/>
        <c:tickMarkSkip val="1"/>
        <c:noMultiLvlLbl val="0"/>
      </c:catAx>
      <c:valAx>
        <c:axId val="327654424"/>
        <c:scaling>
          <c:orientation val="minMax"/>
          <c:max val="1000"/>
          <c:min val="400"/>
        </c:scaling>
        <c:delete val="0"/>
        <c:axPos val="l"/>
        <c:majorGridlines>
          <c:spPr>
            <a:ln w="3162">
              <a:noFill/>
              <a:prstDash val="solid"/>
            </a:ln>
          </c:spPr>
        </c:majorGridlines>
        <c:numFmt formatCode="\$#,##0" sourceLinked="0"/>
        <c:majorTickMark val="out"/>
        <c:minorTickMark val="none"/>
        <c:tickLblPos val="nextTo"/>
        <c:spPr>
          <a:ln w="3162">
            <a:solidFill>
              <a:srgbClr val="898989"/>
            </a:solidFill>
            <a:prstDash val="solid"/>
          </a:ln>
        </c:spPr>
        <c:txPr>
          <a:bodyPr rot="0" vert="horz"/>
          <a:lstStyle/>
          <a:p>
            <a:pPr>
              <a:defRPr sz="1050"/>
            </a:pPr>
            <a:endParaRPr lang="en-US"/>
          </a:p>
        </c:txPr>
        <c:crossAx val="326994792"/>
        <c:crosses val="autoZero"/>
        <c:crossBetween val="between"/>
        <c:majorUnit val="100"/>
        <c:minorUnit val="4"/>
      </c:valAx>
      <c:spPr>
        <a:noFill/>
        <a:ln w="25295">
          <a:noFill/>
        </a:ln>
      </c:spPr>
    </c:plotArea>
    <c:plotVisOnly val="1"/>
    <c:dispBlanksAs val="gap"/>
    <c:showDLblsOverMax val="0"/>
  </c:chart>
  <c:spPr>
    <a:noFill/>
    <a:ln>
      <a:noFill/>
    </a:ln>
  </c:spPr>
  <c:txPr>
    <a:bodyPr/>
    <a:lstStyle/>
    <a:p>
      <a:pPr>
        <a:defRPr sz="1200" b="0" i="0" u="none" strike="noStrike" baseline="0">
          <a:solidFill>
            <a:schemeClr val="tx1"/>
          </a:solidFill>
          <a:latin typeface="+mn-lt"/>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strCache>
            </c:strRef>
          </c:cat>
          <c:val>
            <c:numRef>
              <c:f>Sheet1!$B$2:$B$23</c:f>
              <c:numCache>
                <c:formatCode>General</c:formatCode>
                <c:ptCount val="22"/>
                <c:pt idx="0">
                  <c:v>115.8</c:v>
                </c:pt>
                <c:pt idx="1">
                  <c:v>107.5</c:v>
                </c:pt>
                <c:pt idx="2">
                  <c:v>100.1</c:v>
                </c:pt>
                <c:pt idx="3">
                  <c:v>98.4</c:v>
                </c:pt>
                <c:pt idx="4">
                  <c:v>100.8</c:v>
                </c:pt>
                <c:pt idx="5">
                  <c:v>92.6</c:v>
                </c:pt>
                <c:pt idx="6">
                  <c:v>95.7</c:v>
                </c:pt>
                <c:pt idx="7">
                  <c:v>101</c:v>
                </c:pt>
                <c:pt idx="8">
                  <c:v>99.3</c:v>
                </c:pt>
                <c:pt idx="9">
                  <c:v>101.1</c:v>
                </c:pt>
                <c:pt idx="10">
                  <c:v>106.5</c:v>
                </c:pt>
                <c:pt idx="11">
                  <c:v>102.5</c:v>
                </c:pt>
                <c:pt idx="12">
                  <c:v>96.4</c:v>
                </c:pt>
                <c:pt idx="13">
                  <c:v>97</c:v>
                </c:pt>
                <c:pt idx="14">
                  <c:v>97.8</c:v>
                </c:pt>
                <c:pt idx="15">
                  <c:v>100.7</c:v>
                </c:pt>
                <c:pt idx="16">
                  <c:v>103.7</c:v>
                </c:pt>
                <c:pt idx="17">
                  <c:v>99.2</c:v>
                </c:pt>
                <c:pt idx="18">
                  <c:v>98.9</c:v>
                </c:pt>
                <c:pt idx="19">
                  <c:v>98</c:v>
                </c:pt>
                <c:pt idx="20">
                  <c:v>101.3</c:v>
                </c:pt>
                <c:pt idx="21">
                  <c:v>96.3</c:v>
                </c:pt>
              </c:numCache>
            </c:numRef>
          </c:val>
          <c:extLst xmlns:c16r2="http://schemas.microsoft.com/office/drawing/2015/06/chart">
            <c:ext xmlns:c16="http://schemas.microsoft.com/office/drawing/2014/chart" uri="{C3380CC4-5D6E-409C-BE32-E72D297353CC}">
              <c16:uniqueId val="{00000000-9A42-464B-BECC-3EE6B9A0C111}"/>
            </c:ext>
          </c:extLst>
        </c:ser>
        <c:dLbls>
          <c:dLblPos val="outEnd"/>
          <c:showLegendKey val="0"/>
          <c:showVal val="1"/>
          <c:showCatName val="0"/>
          <c:showSerName val="0"/>
          <c:showPercent val="0"/>
          <c:showBubbleSize val="0"/>
        </c:dLbls>
        <c:gapWidth val="219"/>
        <c:overlap val="-27"/>
        <c:axId val="327266136"/>
        <c:axId val="327279688"/>
      </c:barChart>
      <c:catAx>
        <c:axId val="327266136"/>
        <c:scaling>
          <c:orientation val="minMax"/>
        </c:scaling>
        <c:delete val="0"/>
        <c:axPos val="b"/>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7279688"/>
        <c:crosses val="autoZero"/>
        <c:auto val="1"/>
        <c:lblAlgn val="ctr"/>
        <c:lblOffset val="100"/>
        <c:noMultiLvlLbl val="0"/>
      </c:catAx>
      <c:valAx>
        <c:axId val="327279688"/>
        <c:scaling>
          <c:orientation val="minMax"/>
          <c:max val="120"/>
          <c:min val="90"/>
        </c:scaling>
        <c:delete val="0"/>
        <c:axPos val="l"/>
        <c:numFmt formatCode="General" sourceLinked="1"/>
        <c:majorTickMark val="out"/>
        <c:minorTickMark val="none"/>
        <c:tickLblPos val="nextTo"/>
        <c:spPr>
          <a:noFill/>
          <a:ln>
            <a:solidFill>
              <a:srgbClr val="898989"/>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7266136"/>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92818205416631E-2"/>
          <c:y val="6.1808631001848573E-2"/>
          <c:w val="0.95191926970667129"/>
          <c:h val="0.8535175887169873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pt idx="17">
                  <c:v>20</c:v>
                </c:pt>
                <c:pt idx="18">
                  <c:v>21</c:v>
                </c:pt>
              </c:numCache>
            </c:numRef>
          </c:cat>
          <c:val>
            <c:numRef>
              <c:f>Sheet1!$B$2:$B$20</c:f>
              <c:numCache>
                <c:formatCode>General</c:formatCode>
                <c:ptCount val="19"/>
                <c:pt idx="0">
                  <c:v>4.4400000000000004</c:v>
                </c:pt>
                <c:pt idx="1">
                  <c:v>4.03</c:v>
                </c:pt>
                <c:pt idx="2">
                  <c:v>4.59</c:v>
                </c:pt>
                <c:pt idx="3">
                  <c:v>4.5</c:v>
                </c:pt>
                <c:pt idx="4">
                  <c:v>4.59</c:v>
                </c:pt>
                <c:pt idx="5">
                  <c:v>4.2</c:v>
                </c:pt>
                <c:pt idx="6">
                  <c:v>3.93</c:v>
                </c:pt>
                <c:pt idx="7">
                  <c:v>3.73</c:v>
                </c:pt>
                <c:pt idx="8">
                  <c:v>3.83</c:v>
                </c:pt>
                <c:pt idx="9">
                  <c:v>3.68</c:v>
                </c:pt>
                <c:pt idx="10">
                  <c:v>3.43</c:v>
                </c:pt>
                <c:pt idx="11">
                  <c:v>3.65</c:v>
                </c:pt>
                <c:pt idx="12">
                  <c:v>3.18</c:v>
                </c:pt>
                <c:pt idx="13">
                  <c:v>3.1</c:v>
                </c:pt>
                <c:pt idx="14">
                  <c:v>3.1</c:v>
                </c:pt>
                <c:pt idx="15">
                  <c:v>3.4</c:v>
                </c:pt>
                <c:pt idx="16">
                  <c:v>3.1</c:v>
                </c:pt>
                <c:pt idx="17">
                  <c:v>3.3</c:v>
                </c:pt>
                <c:pt idx="18">
                  <c:v>2.6</c:v>
                </c:pt>
              </c:numCache>
            </c:numRef>
          </c:val>
          <c:extLst xmlns:c16r2="http://schemas.microsoft.com/office/drawing/2015/06/chart">
            <c:ext xmlns:c16="http://schemas.microsoft.com/office/drawing/2014/chart" uri="{C3380CC4-5D6E-409C-BE32-E72D297353CC}">
              <c16:uniqueId val="{00000000-8E5B-48FD-A0DE-9CDD716D4BF1}"/>
            </c:ext>
          </c:extLst>
        </c:ser>
        <c:dLbls>
          <c:dLblPos val="outEnd"/>
          <c:showLegendKey val="0"/>
          <c:showVal val="1"/>
          <c:showCatName val="0"/>
          <c:showSerName val="0"/>
          <c:showPercent val="0"/>
          <c:showBubbleSize val="0"/>
        </c:dLbls>
        <c:gapWidth val="219"/>
        <c:overlap val="-27"/>
        <c:axId val="327718904"/>
        <c:axId val="327719288"/>
      </c:barChart>
      <c:catAx>
        <c:axId val="32771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27719288"/>
        <c:crosses val="autoZero"/>
        <c:auto val="1"/>
        <c:lblAlgn val="ctr"/>
        <c:lblOffset val="100"/>
        <c:noMultiLvlLbl val="0"/>
      </c:catAx>
      <c:valAx>
        <c:axId val="327719288"/>
        <c:scaling>
          <c:orientation val="minMax"/>
          <c:min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2771890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92818205416631E-2"/>
          <c:y val="6.1808631001848573E-2"/>
          <c:w val="0.95191926970667129"/>
          <c:h val="0.8535175887169873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strCache>
            </c:strRef>
          </c:cat>
          <c:val>
            <c:numRef>
              <c:f>Sheet1!$B$2:$B$23</c:f>
              <c:numCache>
                <c:formatCode>"$"#,##0.00_);[Red]\("$"#,##0.00\)</c:formatCode>
                <c:ptCount val="22"/>
                <c:pt idx="0">
                  <c:v>38.9</c:v>
                </c:pt>
                <c:pt idx="1">
                  <c:v>37.1</c:v>
                </c:pt>
                <c:pt idx="2">
                  <c:v>36.700000000000003</c:v>
                </c:pt>
                <c:pt idx="3">
                  <c:v>38.700000000000003</c:v>
                </c:pt>
                <c:pt idx="4">
                  <c:v>39.6</c:v>
                </c:pt>
                <c:pt idx="5">
                  <c:v>49.5</c:v>
                </c:pt>
                <c:pt idx="6">
                  <c:v>52.3</c:v>
                </c:pt>
                <c:pt idx="7">
                  <c:v>54.6</c:v>
                </c:pt>
                <c:pt idx="8">
                  <c:v>51.2</c:v>
                </c:pt>
                <c:pt idx="9">
                  <c:v>47.1</c:v>
                </c:pt>
                <c:pt idx="10">
                  <c:v>47.57</c:v>
                </c:pt>
                <c:pt idx="11">
                  <c:v>49.19</c:v>
                </c:pt>
                <c:pt idx="12">
                  <c:v>48.01</c:v>
                </c:pt>
                <c:pt idx="13">
                  <c:v>47.34</c:v>
                </c:pt>
                <c:pt idx="14">
                  <c:v>46.36</c:v>
                </c:pt>
                <c:pt idx="15">
                  <c:v>47.24</c:v>
                </c:pt>
                <c:pt idx="16">
                  <c:v>46.6</c:v>
                </c:pt>
                <c:pt idx="17">
                  <c:v>48.9</c:v>
                </c:pt>
                <c:pt idx="18">
                  <c:v>59.63</c:v>
                </c:pt>
                <c:pt idx="19">
                  <c:v>56.2</c:v>
                </c:pt>
                <c:pt idx="20">
                  <c:v>51.68</c:v>
                </c:pt>
                <c:pt idx="21">
                  <c:v>54.28</c:v>
                </c:pt>
              </c:numCache>
            </c:numRef>
          </c:val>
          <c:extLst xmlns:c16r2="http://schemas.microsoft.com/office/drawing/2015/06/chart">
            <c:ext xmlns:c16="http://schemas.microsoft.com/office/drawing/2014/chart" uri="{C3380CC4-5D6E-409C-BE32-E72D297353CC}">
              <c16:uniqueId val="{00000000-8E5B-48FD-A0DE-9CDD716D4BF1}"/>
            </c:ext>
          </c:extLst>
        </c:ser>
        <c:dLbls>
          <c:dLblPos val="outEnd"/>
          <c:showLegendKey val="0"/>
          <c:showVal val="1"/>
          <c:showCatName val="0"/>
          <c:showSerName val="0"/>
          <c:showPercent val="0"/>
          <c:showBubbleSize val="0"/>
        </c:dLbls>
        <c:gapWidth val="219"/>
        <c:overlap val="-27"/>
        <c:axId val="327084288"/>
        <c:axId val="327085856"/>
      </c:barChart>
      <c:catAx>
        <c:axId val="32708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27085856"/>
        <c:crosses val="autoZero"/>
        <c:auto val="1"/>
        <c:lblAlgn val="ctr"/>
        <c:lblOffset val="100"/>
        <c:noMultiLvlLbl val="0"/>
      </c:catAx>
      <c:valAx>
        <c:axId val="327085856"/>
        <c:scaling>
          <c:orientation val="minMax"/>
          <c:max val="60"/>
          <c:min val="30"/>
        </c:scaling>
        <c:delete val="0"/>
        <c:axPos val="l"/>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27084288"/>
        <c:crosses val="autoZero"/>
        <c:crossBetween val="between"/>
        <c:majorUnit val="1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22308546059936E-2"/>
          <c:y val="3.8387715930902108E-2"/>
          <c:w val="0.93340732519422864"/>
          <c:h val="0.8426103646833013"/>
        </c:manualLayout>
      </c:layout>
      <c:barChart>
        <c:barDir val="col"/>
        <c:grouping val="clustered"/>
        <c:varyColors val="0"/>
        <c:ser>
          <c:idx val="1"/>
          <c:order val="0"/>
          <c:tx>
            <c:strRef>
              <c:f>Sheet1!$A$2</c:f>
              <c:strCache>
                <c:ptCount val="1"/>
                <c:pt idx="0">
                  <c:v>Net Income After Taxes</c:v>
                </c:pt>
              </c:strCache>
            </c:strRef>
          </c:tx>
          <c:spPr>
            <a:solidFill>
              <a:schemeClr val="accent1"/>
            </a:solidFill>
            <a:ln w="19638">
              <a:noFill/>
            </a:ln>
          </c:spPr>
          <c:invertIfNegative val="0"/>
          <c:dPt>
            <c:idx val="30"/>
            <c:invertIfNegative val="0"/>
            <c:bubble3D val="0"/>
            <c:extLst xmlns:c16r2="http://schemas.microsoft.com/office/drawing/2015/06/chart">
              <c:ext xmlns:c16="http://schemas.microsoft.com/office/drawing/2014/chart" uri="{C3380CC4-5D6E-409C-BE32-E72D297353CC}">
                <c16:uniqueId val="{00000001-E805-42CE-A6D1-994B97550D6C}"/>
              </c:ext>
            </c:extLst>
          </c:dPt>
          <c:dLbls>
            <c:dLbl>
              <c:idx val="9"/>
              <c:layout>
                <c:manualLayout>
                  <c:x val="-7.0972509576226472E-3"/>
                  <c:y val="-4.7419004125359043E-2"/>
                </c:manualLayout>
              </c:layout>
              <c:numFmt formatCode="\$#,##0" sourceLinked="0"/>
              <c:spPr>
                <a:noFill/>
                <a:ln w="19638">
                  <a:noFill/>
                </a:ln>
              </c:spPr>
              <c:txPr>
                <a:bodyPr rot="-5400000" vert="horz"/>
                <a:lstStyle/>
                <a:p>
                  <a:pPr algn="ctr">
                    <a:defRPr sz="108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805-42CE-A6D1-994B97550D6C}"/>
                </c:ext>
                <c:ext xmlns:c15="http://schemas.microsoft.com/office/drawing/2012/chart" uri="{CE6537A1-D6FC-4f65-9D91-7224C49458BB}">
                  <c15:layout/>
                </c:ext>
              </c:extLst>
            </c:dLbl>
            <c:dLbl>
              <c:idx val="10"/>
              <c:layout>
                <c:manualLayout>
                  <c:x val="-2.0623805306169141E-2"/>
                  <c:y val="7.0319033246483142E-3"/>
                </c:manualLayout>
              </c:layout>
              <c:tx>
                <c:rich>
                  <a:bodyPr/>
                  <a:lstStyle/>
                  <a:p>
                    <a:pPr>
                      <a:defRPr sz="1082" b="1" i="0" u="none" strike="noStrike" baseline="0">
                        <a:solidFill>
                          <a:schemeClr val="tx1"/>
                        </a:solidFill>
                        <a:latin typeface="+mn-lt"/>
                        <a:ea typeface="Arial"/>
                        <a:cs typeface="Arial"/>
                      </a:defRPr>
                    </a:pPr>
                    <a:fld id="{514C9E42-2034-4682-8068-AD6C73E533DD}" type="VALUE">
                      <a:rPr lang="en-US" sz="1000">
                        <a:latin typeface="+mn-lt"/>
                      </a:rPr>
                      <a:pPr>
                        <a:defRPr sz="1082" b="1" i="0" u="none" strike="noStrike" baseline="0">
                          <a:solidFill>
                            <a:schemeClr val="tx1"/>
                          </a:solidFill>
                          <a:latin typeface="+mn-lt"/>
                          <a:ea typeface="Arial"/>
                          <a:cs typeface="Arial"/>
                        </a:defRPr>
                      </a:pPr>
                      <a:t>[VALUE]</a:t>
                    </a:fld>
                    <a:endParaRPr lang="en-US"/>
                  </a:p>
                </c:rich>
              </c:tx>
              <c:numFmt formatCode="\$#,##0" sourceLinked="0"/>
              <c:spPr>
                <a:noFill/>
                <a:ln w="19638">
                  <a:noFill/>
                </a:ln>
              </c:sp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05-42CE-A6D1-994B97550D6C}"/>
                </c:ext>
                <c:ext xmlns:c15="http://schemas.microsoft.com/office/drawing/2012/chart" uri="{CE6537A1-D6FC-4f65-9D91-7224C49458BB}">
                  <c15:layout/>
                  <c15:dlblFieldTable/>
                  <c15:showDataLabelsRange val="0"/>
                </c:ext>
              </c:extLst>
            </c:dLbl>
            <c:dLbl>
              <c:idx val="13"/>
              <c:layout>
                <c:manualLayout>
                  <c:x val="-7.6701008244380309E-3"/>
                  <c:y val="-5.2184602086358167E-2"/>
                </c:manualLayout>
              </c:layout>
              <c:numFmt formatCode="\$#,##0" sourceLinked="0"/>
              <c:spPr>
                <a:noFill/>
                <a:ln w="19638">
                  <a:noFill/>
                </a:ln>
              </c:spPr>
              <c:txPr>
                <a:bodyPr rot="-5400000" vert="horz"/>
                <a:lstStyle/>
                <a:p>
                  <a:pPr algn="ctr">
                    <a:defRPr sz="108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805-42CE-A6D1-994B97550D6C}"/>
                </c:ext>
                <c:ext xmlns:c15="http://schemas.microsoft.com/office/drawing/2012/chart" uri="{CE6537A1-D6FC-4f65-9D91-7224C49458BB}">
                  <c15:layout/>
                </c:ext>
              </c:extLst>
            </c:dLbl>
            <c:dLbl>
              <c:idx val="14"/>
              <c:layout/>
              <c:numFmt formatCode="\$#,##0" sourceLinked="0"/>
              <c:spPr>
                <a:noFill/>
                <a:ln w="19638">
                  <a:noFill/>
                </a:ln>
              </c:spPr>
              <c:txPr>
                <a:bodyPr rot="-5400000" vert="horz"/>
                <a:lstStyle/>
                <a:p>
                  <a:pPr algn="ctr">
                    <a:defRPr sz="108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805-42CE-A6D1-994B97550D6C}"/>
                </c:ext>
                <c:ext xmlns:c15="http://schemas.microsoft.com/office/drawing/2012/chart" uri="{CE6537A1-D6FC-4f65-9D91-7224C49458BB}">
                  <c15:layout/>
                </c:ext>
              </c:extLst>
            </c:dLbl>
            <c:dLbl>
              <c:idx val="15"/>
              <c:layout/>
              <c:numFmt formatCode="\$#,##0" sourceLinked="0"/>
              <c:spPr>
                <a:noFill/>
                <a:ln w="19638">
                  <a:noFill/>
                </a:ln>
              </c:spPr>
              <c:txPr>
                <a:bodyPr rot="-5400000" vert="horz"/>
                <a:lstStyle/>
                <a:p>
                  <a:pPr algn="ctr">
                    <a:defRPr sz="108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805-42CE-A6D1-994B97550D6C}"/>
                </c:ext>
                <c:ext xmlns:c15="http://schemas.microsoft.com/office/drawing/2012/chart" uri="{CE6537A1-D6FC-4f65-9D91-7224C49458BB}">
                  <c15:layout/>
                </c:ext>
              </c:extLst>
            </c:dLbl>
            <c:dLbl>
              <c:idx val="18"/>
              <c:layout>
                <c:manualLayout>
                  <c:x val="-8.3861216764157254E-3"/>
                  <c:y val="-5.5915355303913339E-2"/>
                </c:manualLayout>
              </c:layout>
              <c:numFmt formatCode="\$#,##0" sourceLinked="0"/>
              <c:spPr>
                <a:noFill/>
                <a:ln w="19638">
                  <a:noFill/>
                </a:ln>
              </c:spPr>
              <c:txPr>
                <a:bodyPr rot="-5400000" vert="horz"/>
                <a:lstStyle/>
                <a:p>
                  <a:pPr algn="ctr">
                    <a:defRPr sz="1082" b="1" i="0" u="none" strike="noStrike" baseline="0">
                      <a:solidFill>
                        <a:schemeClr val="tx1"/>
                      </a:solidFill>
                      <a:latin typeface="+mn-lt"/>
                      <a:ea typeface="Arial"/>
                      <a:cs typeface="Arial"/>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805-42CE-A6D1-994B97550D6C}"/>
                </c:ext>
                <c:ext xmlns:c15="http://schemas.microsoft.com/office/drawing/2012/chart" uri="{CE6537A1-D6FC-4f65-9D91-7224C49458BB}">
                  <c15:layout/>
                </c:ext>
              </c:extLst>
            </c:dLbl>
            <c:numFmt formatCode="\$#,##0" sourceLinked="0"/>
            <c:spPr>
              <a:noFill/>
              <a:ln w="19638">
                <a:noFill/>
              </a:ln>
            </c:spPr>
            <c:txPr>
              <a:bodyPr rot="-5400000" vert="horz" wrap="square" lIns="38100" tIns="19050" rIns="38100" bIns="19050" anchor="ctr">
                <a:spAutoFit/>
              </a:bodyPr>
              <a:lstStyle/>
              <a:p>
                <a:pPr algn="ctr">
                  <a:defRPr sz="1082" b="1" i="0" u="none" strike="noStrike" baseline="0">
                    <a:solidFill>
                      <a:schemeClr val="tx1"/>
                    </a:solidFill>
                    <a:latin typeface="+mn-lt"/>
                    <a:ea typeface="Arial"/>
                    <a:cs typeface="Aria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Sheet1!$B$1:$AF$1</c:f>
              <c:strCache>
                <c:ptCount val="31"/>
                <c:pt idx="0">
                  <c:v>91</c:v>
                </c:pt>
                <c:pt idx="1">
                  <c:v>92</c:v>
                </c:pt>
                <c:pt idx="2">
                  <c:v>93</c:v>
                </c:pt>
                <c:pt idx="3">
                  <c:v>94</c:v>
                </c:pt>
                <c:pt idx="4">
                  <c:v>95</c:v>
                </c:pt>
                <c:pt idx="5">
                  <c:v>96</c:v>
                </c:pt>
                <c:pt idx="6">
                  <c:v>97</c:v>
                </c:pt>
                <c:pt idx="7">
                  <c:v>98</c:v>
                </c:pt>
                <c:pt idx="8">
                  <c:v>99</c:v>
                </c:pt>
                <c:pt idx="9">
                  <c:v>00</c:v>
                </c:pt>
                <c:pt idx="10">
                  <c:v>01</c:v>
                </c:pt>
                <c:pt idx="11">
                  <c:v>02</c:v>
                </c:pt>
                <c:pt idx="12">
                  <c:v>03</c:v>
                </c:pt>
                <c:pt idx="13">
                  <c:v>04</c:v>
                </c:pt>
                <c:pt idx="14">
                  <c:v>05</c:v>
                </c:pt>
                <c:pt idx="15">
                  <c:v>06</c:v>
                </c:pt>
                <c:pt idx="16">
                  <c:v>07</c:v>
                </c:pt>
                <c:pt idx="17">
                  <c:v>08</c:v>
                </c:pt>
                <c:pt idx="18">
                  <c:v>09</c:v>
                </c:pt>
                <c:pt idx="19">
                  <c:v>10</c:v>
                </c:pt>
                <c:pt idx="20">
                  <c:v>11</c:v>
                </c:pt>
                <c:pt idx="21">
                  <c:v>12</c:v>
                </c:pt>
                <c:pt idx="22">
                  <c:v>13</c:v>
                </c:pt>
                <c:pt idx="23">
                  <c:v>14</c:v>
                </c:pt>
                <c:pt idx="24">
                  <c:v>15</c:v>
                </c:pt>
                <c:pt idx="25">
                  <c:v>16</c:v>
                </c:pt>
                <c:pt idx="26">
                  <c:v>17</c:v>
                </c:pt>
                <c:pt idx="27">
                  <c:v>18</c:v>
                </c:pt>
                <c:pt idx="28">
                  <c:v>19</c:v>
                </c:pt>
                <c:pt idx="29">
                  <c:v>20</c:v>
                </c:pt>
                <c:pt idx="30">
                  <c:v>21</c:v>
                </c:pt>
              </c:strCache>
            </c:strRef>
          </c:cat>
          <c:val>
            <c:numRef>
              <c:f>Sheet1!$B$2:$AF$2</c:f>
              <c:numCache>
                <c:formatCode>"$"#,##0</c:formatCode>
                <c:ptCount val="31"/>
                <c:pt idx="0">
                  <c:v>14178</c:v>
                </c:pt>
                <c:pt idx="1">
                  <c:v>5840</c:v>
                </c:pt>
                <c:pt idx="2" formatCode="&quot;$&quot;#,##0_);[Red]\(&quot;$&quot;#,##0\)">
                  <c:v>19316</c:v>
                </c:pt>
                <c:pt idx="3" formatCode="&quot;$&quot;#,##0_);[Red]\(&quot;$&quot;#,##0\)">
                  <c:v>10870</c:v>
                </c:pt>
                <c:pt idx="4" formatCode="&quot;$&quot;#,##0_);[Red]\(&quot;$&quot;#,##0\)">
                  <c:v>20598</c:v>
                </c:pt>
                <c:pt idx="5" formatCode="&quot;$&quot;#,##0_);[Red]\(&quot;$&quot;#,##0\)">
                  <c:v>24404</c:v>
                </c:pt>
                <c:pt idx="6" formatCode="&quot;$&quot;#,##0_);[Red]\(&quot;$&quot;#,##0\)">
                  <c:v>36819</c:v>
                </c:pt>
                <c:pt idx="7" formatCode="&quot;$&quot;#,##0_);[Red]\(&quot;$&quot;#,##0\)">
                  <c:v>30773</c:v>
                </c:pt>
                <c:pt idx="8" formatCode="&quot;$&quot;#,##0_);[Red]\(&quot;$&quot;#,##0\)">
                  <c:v>21865</c:v>
                </c:pt>
                <c:pt idx="9">
                  <c:v>20559</c:v>
                </c:pt>
                <c:pt idx="10">
                  <c:v>-6970</c:v>
                </c:pt>
                <c:pt idx="11">
                  <c:v>3046</c:v>
                </c:pt>
                <c:pt idx="12">
                  <c:v>30029</c:v>
                </c:pt>
                <c:pt idx="13" formatCode="&quot;$&quot;#,##0_);[Red]\(&quot;$&quot;#,##0\)">
                  <c:v>38501</c:v>
                </c:pt>
                <c:pt idx="14" formatCode="&quot;$&quot;#,##0_);[Red]\(&quot;$&quot;#,##0\)">
                  <c:v>44155</c:v>
                </c:pt>
                <c:pt idx="15" formatCode="&quot;$&quot;#,##0_);[Red]\(&quot;$&quot;#,##0\)">
                  <c:v>65777</c:v>
                </c:pt>
                <c:pt idx="16" formatCode="&quot;$&quot;#,##0_);[Red]\(&quot;$&quot;#,##0\)">
                  <c:v>62496</c:v>
                </c:pt>
                <c:pt idx="17">
                  <c:v>3043</c:v>
                </c:pt>
                <c:pt idx="18">
                  <c:v>28672</c:v>
                </c:pt>
                <c:pt idx="19">
                  <c:v>35204</c:v>
                </c:pt>
                <c:pt idx="20">
                  <c:v>19456</c:v>
                </c:pt>
                <c:pt idx="21">
                  <c:v>33522</c:v>
                </c:pt>
                <c:pt idx="22">
                  <c:v>63784</c:v>
                </c:pt>
                <c:pt idx="23">
                  <c:v>55870</c:v>
                </c:pt>
                <c:pt idx="24">
                  <c:v>56826</c:v>
                </c:pt>
                <c:pt idx="25">
                  <c:v>42924</c:v>
                </c:pt>
                <c:pt idx="26">
                  <c:v>36813</c:v>
                </c:pt>
                <c:pt idx="27">
                  <c:v>63032</c:v>
                </c:pt>
                <c:pt idx="28">
                  <c:v>61445</c:v>
                </c:pt>
                <c:pt idx="29">
                  <c:v>60251</c:v>
                </c:pt>
                <c:pt idx="30">
                  <c:v>61886</c:v>
                </c:pt>
              </c:numCache>
            </c:numRef>
          </c:val>
          <c:extLst xmlns:c16r2="http://schemas.microsoft.com/office/drawing/2015/06/chart">
            <c:ext xmlns:c16="http://schemas.microsoft.com/office/drawing/2014/chart" uri="{C3380CC4-5D6E-409C-BE32-E72D297353CC}">
              <c16:uniqueId val="{00000008-E805-42CE-A6D1-994B97550D6C}"/>
            </c:ext>
          </c:extLst>
        </c:ser>
        <c:dLbls>
          <c:showLegendKey val="0"/>
          <c:showVal val="1"/>
          <c:showCatName val="0"/>
          <c:showSerName val="0"/>
          <c:showPercent val="0"/>
          <c:showBubbleSize val="0"/>
        </c:dLbls>
        <c:gapWidth val="60"/>
        <c:axId val="327082328"/>
        <c:axId val="327084680"/>
      </c:barChart>
      <c:catAx>
        <c:axId val="327082328"/>
        <c:scaling>
          <c:orientation val="minMax"/>
        </c:scaling>
        <c:delete val="0"/>
        <c:axPos val="b"/>
        <c:numFmt formatCode="General" sourceLinked="1"/>
        <c:majorTickMark val="out"/>
        <c:minorTickMark val="none"/>
        <c:tickLblPos val="low"/>
        <c:spPr>
          <a:ln w="2455">
            <a:solidFill>
              <a:schemeClr val="tx1"/>
            </a:solidFill>
            <a:prstDash val="solid"/>
          </a:ln>
        </c:spPr>
        <c:txPr>
          <a:bodyPr rot="-5400000" vert="horz"/>
          <a:lstStyle/>
          <a:p>
            <a:pPr>
              <a:defRPr sz="1000" b="0" i="0" u="none" strike="noStrike" baseline="0">
                <a:solidFill>
                  <a:srgbClr val="000000"/>
                </a:solidFill>
                <a:latin typeface="+mn-lt"/>
                <a:ea typeface="Arial"/>
                <a:cs typeface="Arial"/>
              </a:defRPr>
            </a:pPr>
            <a:endParaRPr lang="en-US"/>
          </a:p>
        </c:txPr>
        <c:crossAx val="327084680"/>
        <c:crosses val="autoZero"/>
        <c:auto val="1"/>
        <c:lblAlgn val="ctr"/>
        <c:lblOffset val="300"/>
        <c:tickLblSkip val="1"/>
        <c:tickMarkSkip val="1"/>
        <c:noMultiLvlLbl val="0"/>
      </c:catAx>
      <c:valAx>
        <c:axId val="327084680"/>
        <c:scaling>
          <c:orientation val="minMax"/>
          <c:max val="80000"/>
          <c:min val="-10000"/>
        </c:scaling>
        <c:delete val="0"/>
        <c:axPos val="l"/>
        <c:numFmt formatCode="\$#,##0" sourceLinked="0"/>
        <c:majorTickMark val="out"/>
        <c:minorTickMark val="none"/>
        <c:tickLblPos val="nextTo"/>
        <c:spPr>
          <a:ln w="2455">
            <a:solidFill>
              <a:schemeClr val="tx1"/>
            </a:solidFill>
            <a:prstDash val="solid"/>
          </a:ln>
        </c:spPr>
        <c:txPr>
          <a:bodyPr rot="0" vert="horz"/>
          <a:lstStyle/>
          <a:p>
            <a:pPr>
              <a:defRPr sz="1000" b="0" i="0" u="none" strike="noStrike" baseline="0">
                <a:solidFill>
                  <a:schemeClr val="tx1"/>
                </a:solidFill>
                <a:latin typeface="+mn-lt"/>
                <a:ea typeface="Arial"/>
                <a:cs typeface="Arial"/>
              </a:defRPr>
            </a:pPr>
            <a:endParaRPr lang="en-US"/>
          </a:p>
        </c:txPr>
        <c:crossAx val="327082328"/>
        <c:crosses val="autoZero"/>
        <c:crossBetween val="between"/>
      </c:valAx>
      <c:spPr>
        <a:noFill/>
        <a:ln w="19638">
          <a:noFill/>
        </a:ln>
      </c:spPr>
    </c:plotArea>
    <c:plotVisOnly val="1"/>
    <c:dispBlanksAs val="gap"/>
    <c:showDLblsOverMax val="0"/>
  </c:chart>
  <c:spPr>
    <a:noFill/>
    <a:ln>
      <a:noFill/>
    </a:ln>
  </c:spPr>
  <c:txPr>
    <a:bodyPr/>
    <a:lstStyle/>
    <a:p>
      <a:pPr>
        <a:defRPr sz="1392"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93485740814699"/>
          <c:y val="3.4630218919006688E-2"/>
          <c:w val="0.80577927572194752"/>
          <c:h val="0.95039163740295896"/>
        </c:manualLayout>
      </c:layout>
      <c:barChart>
        <c:barDir val="bar"/>
        <c:grouping val="clustered"/>
        <c:varyColors val="0"/>
        <c:ser>
          <c:idx val="0"/>
          <c:order val="0"/>
          <c:tx>
            <c:strRef>
              <c:f>Sheet1!$B$1</c:f>
              <c:strCache>
                <c:ptCount val="1"/>
                <c:pt idx="0">
                  <c:v>Column1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Macroeconomic deveopments</c:v>
                </c:pt>
                <c:pt idx="1">
                  <c:v>Shortage of skilled workforce</c:v>
                </c:pt>
                <c:pt idx="2">
                  <c:v>Market developments </c:v>
                </c:pt>
                <c:pt idx="3">
                  <c:v>Fire, explosion</c:v>
                </c:pt>
                <c:pt idx="4">
                  <c:v>Climate change</c:v>
                </c:pt>
                <c:pt idx="5">
                  <c:v>Changes in legislation and regulation</c:v>
                </c:pt>
                <c:pt idx="6">
                  <c:v>Pandemic outbreak</c:v>
                </c:pt>
                <c:pt idx="7">
                  <c:v>Natural catastrophes</c:v>
                </c:pt>
                <c:pt idx="8">
                  <c:v>Business interruption</c:v>
                </c:pt>
                <c:pt idx="9">
                  <c:v>Cyber incidents</c:v>
                </c:pt>
              </c:strCache>
            </c:strRef>
          </c:cat>
          <c:val>
            <c:numRef>
              <c:f>Sheet1!$B$2:$B$11</c:f>
              <c:numCache>
                <c:formatCode>0%</c:formatCode>
                <c:ptCount val="10"/>
                <c:pt idx="0">
                  <c:v>0.11</c:v>
                </c:pt>
                <c:pt idx="1">
                  <c:v>0.13</c:v>
                </c:pt>
                <c:pt idx="2">
                  <c:v>0.15</c:v>
                </c:pt>
                <c:pt idx="3">
                  <c:v>0.17</c:v>
                </c:pt>
                <c:pt idx="4">
                  <c:v>0.17</c:v>
                </c:pt>
                <c:pt idx="5">
                  <c:v>0.19</c:v>
                </c:pt>
                <c:pt idx="6">
                  <c:v>0.22</c:v>
                </c:pt>
                <c:pt idx="7">
                  <c:v>0.25</c:v>
                </c:pt>
                <c:pt idx="8">
                  <c:v>0.42</c:v>
                </c:pt>
                <c:pt idx="9">
                  <c:v>0.44</c:v>
                </c:pt>
              </c:numCache>
            </c:numRef>
          </c:val>
          <c:extLst xmlns:c16r2="http://schemas.microsoft.com/office/drawing/2015/06/chart">
            <c:ext xmlns:c16="http://schemas.microsoft.com/office/drawing/2014/chart" uri="{C3380CC4-5D6E-409C-BE32-E72D297353CC}">
              <c16:uniqueId val="{00000000-CF7B-484D-B82D-8AFA831359CB}"/>
            </c:ext>
          </c:extLst>
        </c:ser>
        <c:dLbls>
          <c:showLegendKey val="0"/>
          <c:showVal val="0"/>
          <c:showCatName val="0"/>
          <c:showSerName val="0"/>
          <c:showPercent val="0"/>
          <c:showBubbleSize val="0"/>
        </c:dLbls>
        <c:gapWidth val="75"/>
        <c:axId val="327086640"/>
        <c:axId val="327087032"/>
      </c:barChart>
      <c:catAx>
        <c:axId val="327086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7087032"/>
        <c:crosses val="autoZero"/>
        <c:auto val="1"/>
        <c:lblAlgn val="ctr"/>
        <c:lblOffset val="100"/>
        <c:noMultiLvlLbl val="0"/>
      </c:catAx>
      <c:valAx>
        <c:axId val="32708703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27086640"/>
        <c:crosses val="autoZero"/>
        <c:crossBetween val="between"/>
      </c:valAx>
      <c:spPr>
        <a:noFill/>
        <a:ln>
          <a:noFill/>
        </a:ln>
        <a:effectLst/>
      </c:spPr>
    </c:plotArea>
    <c:plotVisOnly val="1"/>
    <c:dispBlanksAs val="gap"/>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dirty="0"/>
              <a:t>Average # of $1B+ Events (NOAA source)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 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1980-1990</c:v>
                </c:pt>
                <c:pt idx="1">
                  <c:v>1990-2000</c:v>
                </c:pt>
                <c:pt idx="2">
                  <c:v>2000-2010</c:v>
                </c:pt>
                <c:pt idx="3">
                  <c:v>2010-2020</c:v>
                </c:pt>
              </c:strCache>
            </c:strRef>
          </c:cat>
          <c:val>
            <c:numRef>
              <c:f>Sheet1!$B$2:$B$5</c:f>
              <c:numCache>
                <c:formatCode>General</c:formatCode>
                <c:ptCount val="4"/>
                <c:pt idx="0">
                  <c:v>2.9</c:v>
                </c:pt>
                <c:pt idx="1">
                  <c:v>5.3</c:v>
                </c:pt>
                <c:pt idx="2">
                  <c:v>6.3</c:v>
                </c:pt>
                <c:pt idx="3">
                  <c:v>12.3</c:v>
                </c:pt>
              </c:numCache>
            </c:numRef>
          </c:val>
          <c:extLst xmlns:c16r2="http://schemas.microsoft.com/office/drawing/2015/06/chart">
            <c:ext xmlns:c16="http://schemas.microsoft.com/office/drawing/2014/chart" uri="{C3380CC4-5D6E-409C-BE32-E72D297353CC}">
              <c16:uniqueId val="{00000000-8780-406C-9234-FB896A9CC4BF}"/>
            </c:ext>
          </c:extLst>
        </c:ser>
        <c:ser>
          <c:idx val="1"/>
          <c:order val="1"/>
          <c:tx>
            <c:strRef>
              <c:f>Sheet1!$C$1</c:f>
              <c:strCache>
                <c:ptCount val="1"/>
                <c:pt idx="0">
                  <c:v>Billion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1980-1990</c:v>
                </c:pt>
                <c:pt idx="1">
                  <c:v>1990-2000</c:v>
                </c:pt>
                <c:pt idx="2">
                  <c:v>2000-2010</c:v>
                </c:pt>
                <c:pt idx="3">
                  <c:v>2010-2020</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0-F402-4976-AD86-74F86859E816}"/>
            </c:ext>
          </c:extLst>
        </c:ser>
        <c:dLbls>
          <c:dLblPos val="outEnd"/>
          <c:showLegendKey val="0"/>
          <c:showVal val="1"/>
          <c:showCatName val="0"/>
          <c:showSerName val="0"/>
          <c:showPercent val="0"/>
          <c:showBubbleSize val="0"/>
        </c:dLbls>
        <c:gapWidth val="219"/>
        <c:overlap val="-27"/>
        <c:axId val="327085464"/>
        <c:axId val="327082720"/>
      </c:barChart>
      <c:catAx>
        <c:axId val="32708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7082720"/>
        <c:crosses val="autoZero"/>
        <c:auto val="1"/>
        <c:lblAlgn val="ctr"/>
        <c:lblOffset val="100"/>
        <c:noMultiLvlLbl val="0"/>
      </c:catAx>
      <c:valAx>
        <c:axId val="32708272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7085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dirty="0"/>
              <a:t>Average # of $1B+ Events (NOAA source)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3344549526447995E-2"/>
          <c:y val="0.11011204481792719"/>
          <c:w val="0.97553499253484532"/>
          <c:h val="0.73814927545821474"/>
        </c:manualLayout>
      </c:layout>
      <c:barChart>
        <c:barDir val="col"/>
        <c:grouping val="clustered"/>
        <c:varyColors val="0"/>
        <c:ser>
          <c:idx val="0"/>
          <c:order val="0"/>
          <c:tx>
            <c:strRef>
              <c:f>Sheet1!$B$1</c:f>
              <c:strCache>
                <c:ptCount val="1"/>
                <c:pt idx="0">
                  <c:v>Per 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5 Years</c:v>
                </c:pt>
                <c:pt idx="1">
                  <c:v>Past 3 Years</c:v>
                </c:pt>
                <c:pt idx="2">
                  <c:v>2021</c:v>
                </c:pt>
              </c:strCache>
            </c:strRef>
          </c:cat>
          <c:val>
            <c:numRef>
              <c:f>Sheet1!$B$2:$B$4</c:f>
              <c:numCache>
                <c:formatCode>General</c:formatCode>
                <c:ptCount val="3"/>
                <c:pt idx="0">
                  <c:v>17.2</c:v>
                </c:pt>
                <c:pt idx="1">
                  <c:v>18.7</c:v>
                </c:pt>
                <c:pt idx="2">
                  <c:v>20</c:v>
                </c:pt>
              </c:numCache>
            </c:numRef>
          </c:val>
          <c:extLst xmlns:c16r2="http://schemas.microsoft.com/office/drawing/2015/06/chart">
            <c:ext xmlns:c16="http://schemas.microsoft.com/office/drawing/2014/chart" uri="{C3380CC4-5D6E-409C-BE32-E72D297353CC}">
              <c16:uniqueId val="{00000000-8780-406C-9234-FB896A9CC4BF}"/>
            </c:ext>
          </c:extLst>
        </c:ser>
        <c:ser>
          <c:idx val="1"/>
          <c:order val="1"/>
          <c:tx>
            <c:strRef>
              <c:f>Sheet1!$C$1</c:f>
              <c:strCache>
                <c:ptCount val="1"/>
                <c:pt idx="0">
                  <c:v>Billion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Past 5 Years</c:v>
                </c:pt>
                <c:pt idx="1">
                  <c:v>Past 3 Years</c:v>
                </c:pt>
                <c:pt idx="2">
                  <c:v>2021</c:v>
                </c:pt>
              </c:strCache>
            </c:strRef>
          </c:cat>
          <c:val>
            <c:numRef>
              <c:f>Sheet1!$C$2:$C$4</c:f>
              <c:numCache>
                <c:formatCode>General</c:formatCode>
                <c:ptCount val="3"/>
              </c:numCache>
            </c:numRef>
          </c:val>
          <c:extLst xmlns:c16r2="http://schemas.microsoft.com/office/drawing/2015/06/chart">
            <c:ext xmlns:c16="http://schemas.microsoft.com/office/drawing/2014/chart" uri="{C3380CC4-5D6E-409C-BE32-E72D297353CC}">
              <c16:uniqueId val="{00000000-0248-4AD6-8D40-603088E9D5DF}"/>
            </c:ext>
          </c:extLst>
        </c:ser>
        <c:dLbls>
          <c:dLblPos val="outEnd"/>
          <c:showLegendKey val="0"/>
          <c:showVal val="1"/>
          <c:showCatName val="0"/>
          <c:showSerName val="0"/>
          <c:showPercent val="0"/>
          <c:showBubbleSize val="0"/>
        </c:dLbls>
        <c:gapWidth val="219"/>
        <c:overlap val="-27"/>
        <c:axId val="327087816"/>
        <c:axId val="327088208"/>
      </c:barChart>
      <c:catAx>
        <c:axId val="32708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7088208"/>
        <c:crosses val="autoZero"/>
        <c:auto val="1"/>
        <c:lblAlgn val="ctr"/>
        <c:lblOffset val="100"/>
        <c:noMultiLvlLbl val="0"/>
      </c:catAx>
      <c:valAx>
        <c:axId val="327088208"/>
        <c:scaling>
          <c:orientation val="minMax"/>
          <c:min val="2"/>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7087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0.80943</cdr:x>
      <cdr:y>0.10879</cdr:y>
    </cdr:from>
    <cdr:to>
      <cdr:x>0.90086</cdr:x>
      <cdr:y>0.35066</cdr:y>
    </cdr:to>
    <cdr:cxnSp macro="">
      <cdr:nvCxnSpPr>
        <cdr:cNvPr id="3" name="Straight Arrow Connector 2">
          <a:extLst xmlns:a="http://schemas.openxmlformats.org/drawingml/2006/main">
            <a:ext uri="{FF2B5EF4-FFF2-40B4-BE49-F238E27FC236}">
              <a16:creationId xmlns:a16="http://schemas.microsoft.com/office/drawing/2014/main" xmlns="" id="{0ECD4A6D-2CD5-4A38-A717-2030380D1F67}"/>
            </a:ext>
          </a:extLst>
        </cdr:cNvPr>
        <cdr:cNvCxnSpPr/>
      </cdr:nvCxnSpPr>
      <cdr:spPr>
        <a:xfrm xmlns:a="http://schemas.openxmlformats.org/drawingml/2006/main" flipV="1">
          <a:off x="9377862" y="453928"/>
          <a:ext cx="1059366" cy="1009185"/>
        </a:xfrm>
        <a:prstGeom xmlns:a="http://schemas.openxmlformats.org/drawingml/2006/main" prst="straightConnector1">
          <a:avLst/>
        </a:prstGeom>
        <a:ln xmlns:a="http://schemas.openxmlformats.org/drawingml/2006/main" w="127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0.68729</cdr:x>
      <cdr:y>0.05003</cdr:y>
    </cdr:from>
    <cdr:to>
      <cdr:x>0.81609</cdr:x>
      <cdr:y>0.09463</cdr:y>
    </cdr:to>
    <cdr:sp macro="" textlink="">
      <cdr:nvSpPr>
        <cdr:cNvPr id="2" name="TextBox 1"/>
        <cdr:cNvSpPr txBox="1"/>
      </cdr:nvSpPr>
      <cdr:spPr>
        <a:xfrm xmlns:a="http://schemas.openxmlformats.org/drawingml/2006/main">
          <a:off x="4251371" y="187588"/>
          <a:ext cx="796693" cy="167237"/>
        </a:xfrm>
        <a:prstGeom xmlns:a="http://schemas.openxmlformats.org/drawingml/2006/main" prst="rect">
          <a:avLst/>
        </a:prstGeom>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US" sz="1200" b="1" dirty="0">
              <a:solidFill>
                <a:schemeClr val="accent2"/>
              </a:solidFill>
            </a:rPr>
            <a:t>44% Median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ECCAC0F9-36A2-438C-A351-65D9979703E9}" type="datetimeFigureOut">
              <a:rPr lang="en-US" smtClean="0"/>
              <a:t>10/25/2022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8E6C388-636A-4AFC-B221-C31B4E2E3319}" type="slidenum">
              <a:rPr lang="en-US" smtClean="0"/>
              <a:t>‹#›</a:t>
            </a:fld>
            <a:endParaRPr lang="en-US" dirty="0"/>
          </a:p>
        </p:txBody>
      </p:sp>
    </p:spTree>
    <p:extLst>
      <p:ext uri="{BB962C8B-B14F-4D97-AF65-F5344CB8AC3E}">
        <p14:creationId xmlns:p14="http://schemas.microsoft.com/office/powerpoint/2010/main" val="72397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02F0F-E6FC-4196-9247-208021FFB2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2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18</a:t>
            </a:fld>
            <a:endParaRPr lang="en-US" dirty="0"/>
          </a:p>
        </p:txBody>
      </p:sp>
    </p:spTree>
    <p:extLst>
      <p:ext uri="{BB962C8B-B14F-4D97-AF65-F5344CB8AC3E}">
        <p14:creationId xmlns:p14="http://schemas.microsoft.com/office/powerpoint/2010/main" val="323374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19</a:t>
            </a:fld>
            <a:endParaRPr lang="en-US" dirty="0"/>
          </a:p>
        </p:txBody>
      </p:sp>
    </p:spTree>
    <p:extLst>
      <p:ext uri="{BB962C8B-B14F-4D97-AF65-F5344CB8AC3E}">
        <p14:creationId xmlns:p14="http://schemas.microsoft.com/office/powerpoint/2010/main" val="4291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20</a:t>
            </a:fld>
            <a:endParaRPr lang="en-US" dirty="0"/>
          </a:p>
        </p:txBody>
      </p:sp>
    </p:spTree>
    <p:extLst>
      <p:ext uri="{BB962C8B-B14F-4D97-AF65-F5344CB8AC3E}">
        <p14:creationId xmlns:p14="http://schemas.microsoft.com/office/powerpoint/2010/main" val="70389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21</a:t>
            </a:fld>
            <a:endParaRPr lang="en-US" dirty="0"/>
          </a:p>
        </p:txBody>
      </p:sp>
    </p:spTree>
    <p:extLst>
      <p:ext uri="{BB962C8B-B14F-4D97-AF65-F5344CB8AC3E}">
        <p14:creationId xmlns:p14="http://schemas.microsoft.com/office/powerpoint/2010/main" val="311544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26</a:t>
            </a:fld>
            <a:endParaRPr lang="en-US" dirty="0"/>
          </a:p>
        </p:txBody>
      </p:sp>
    </p:spTree>
    <p:extLst>
      <p:ext uri="{BB962C8B-B14F-4D97-AF65-F5344CB8AC3E}">
        <p14:creationId xmlns:p14="http://schemas.microsoft.com/office/powerpoint/2010/main" val="353583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27</a:t>
            </a:fld>
            <a:endParaRPr lang="en-US" dirty="0"/>
          </a:p>
        </p:txBody>
      </p:sp>
    </p:spTree>
    <p:extLst>
      <p:ext uri="{BB962C8B-B14F-4D97-AF65-F5344CB8AC3E}">
        <p14:creationId xmlns:p14="http://schemas.microsoft.com/office/powerpoint/2010/main" val="303835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6C388-636A-4AFC-B221-C31B4E2E3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59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6C388-636A-4AFC-B221-C31B4E2E3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1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31</a:t>
            </a:fld>
            <a:endParaRPr lang="en-US" dirty="0"/>
          </a:p>
        </p:txBody>
      </p:sp>
    </p:spTree>
    <p:extLst>
      <p:ext uri="{BB962C8B-B14F-4D97-AF65-F5344CB8AC3E}">
        <p14:creationId xmlns:p14="http://schemas.microsoft.com/office/powerpoint/2010/main" val="3662854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txBox="1">
            <a:spLocks noGrp="1" noChangeArrowheads="1"/>
          </p:cNvSpPr>
          <p:nvPr/>
        </p:nvSpPr>
        <p:spPr bwMode="auto">
          <a:xfrm>
            <a:off x="3295450" y="9047042"/>
            <a:ext cx="737862" cy="247770"/>
          </a:xfrm>
          <a:prstGeom prst="rect">
            <a:avLst/>
          </a:prstGeom>
          <a:noFill/>
          <a:ln w="9525">
            <a:noFill/>
            <a:miter lim="800000"/>
            <a:headEnd/>
            <a:tailEnd/>
          </a:ln>
        </p:spPr>
        <p:txBody>
          <a:bodyPr lIns="45801" tIns="46413" rIns="45801" bIns="46413" anchor="b">
            <a:spAutoFit/>
          </a:bodyPr>
          <a:lstStyle/>
          <a:p>
            <a:pPr marL="0" marR="0" lvl="0" indent="0" algn="ctr" defTabSz="928629" rtl="0" eaLnBrk="1" fontAlgn="base" latinLnBrk="0" hangingPunct="1">
              <a:lnSpc>
                <a:spcPct val="100000"/>
              </a:lnSpc>
              <a:spcBef>
                <a:spcPct val="0"/>
              </a:spcBef>
              <a:spcAft>
                <a:spcPct val="0"/>
              </a:spcAft>
              <a:buClrTx/>
              <a:buSzTx/>
              <a:buFontTx/>
              <a:buNone/>
              <a:tabLst/>
              <a:defRPr/>
            </a:pPr>
            <a:fld id="{10D51B6F-E5CE-42ED-829B-9910A1E4B827}" type="slidenum">
              <a:rPr kumimoji="0" lang="en-US" sz="10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928629"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34499" name="Rectangle 2"/>
          <p:cNvSpPr>
            <a:spLocks noGrp="1" noRot="1" noChangeAspect="1" noChangeArrowheads="1" noTextEdit="1"/>
          </p:cNvSpPr>
          <p:nvPr>
            <p:ph type="sldImg"/>
          </p:nvPr>
        </p:nvSpPr>
        <p:spPr>
          <a:xfrm>
            <a:off x="957263" y="582613"/>
            <a:ext cx="5410200" cy="3044825"/>
          </a:xfrm>
          <a:ln/>
        </p:spPr>
      </p:sp>
      <p:sp>
        <p:nvSpPr>
          <p:cNvPr id="234500" name="Rectangle 3"/>
          <p:cNvSpPr>
            <a:spLocks noGrp="1" noChangeArrowheads="1"/>
          </p:cNvSpPr>
          <p:nvPr>
            <p:ph type="body" idx="1"/>
          </p:nvPr>
        </p:nvSpPr>
        <p:spPr>
          <a:noFill/>
          <a:ln/>
        </p:spPr>
        <p:txBody>
          <a:bodyPr/>
          <a:lstStyle/>
          <a:p>
            <a:endParaRPr lang="en-US" sz="2400" dirty="0"/>
          </a:p>
        </p:txBody>
      </p:sp>
    </p:spTree>
    <p:extLst>
      <p:ext uri="{BB962C8B-B14F-4D97-AF65-F5344CB8AC3E}">
        <p14:creationId xmlns:p14="http://schemas.microsoft.com/office/powerpoint/2010/main" val="373282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3BA28-C637-48A5-A038-00A614B850AF}" type="slidenum">
              <a:rPr lang="en-US" smtClean="0"/>
              <a:t>2</a:t>
            </a:fld>
            <a:endParaRPr lang="en-US"/>
          </a:p>
        </p:txBody>
      </p:sp>
    </p:spTree>
    <p:extLst>
      <p:ext uri="{BB962C8B-B14F-4D97-AF65-F5344CB8AC3E}">
        <p14:creationId xmlns:p14="http://schemas.microsoft.com/office/powerpoint/2010/main" val="716212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39</a:t>
            </a:fld>
            <a:endParaRPr lang="en-US" dirty="0"/>
          </a:p>
        </p:txBody>
      </p:sp>
    </p:spTree>
    <p:extLst>
      <p:ext uri="{BB962C8B-B14F-4D97-AF65-F5344CB8AC3E}">
        <p14:creationId xmlns:p14="http://schemas.microsoft.com/office/powerpoint/2010/main" val="3247395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42</a:t>
            </a:fld>
            <a:endParaRPr lang="en-US" dirty="0"/>
          </a:p>
        </p:txBody>
      </p:sp>
    </p:spTree>
    <p:extLst>
      <p:ext uri="{BB962C8B-B14F-4D97-AF65-F5344CB8AC3E}">
        <p14:creationId xmlns:p14="http://schemas.microsoft.com/office/powerpoint/2010/main" val="3814937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6C388-636A-4AFC-B221-C31B4E2E3319}" type="slidenum">
              <a:rPr lang="en-US" smtClean="0"/>
              <a:t>45</a:t>
            </a:fld>
            <a:endParaRPr lang="en-US" dirty="0"/>
          </a:p>
        </p:txBody>
      </p:sp>
    </p:spTree>
    <p:extLst>
      <p:ext uri="{BB962C8B-B14F-4D97-AF65-F5344CB8AC3E}">
        <p14:creationId xmlns:p14="http://schemas.microsoft.com/office/powerpoint/2010/main" val="409771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6C388-636A-4AFC-B221-C31B4E2E3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16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3BA28-C637-48A5-A038-00A614B850AF}" type="slidenum">
              <a:rPr lang="en-US" smtClean="0"/>
              <a:t>3</a:t>
            </a:fld>
            <a:endParaRPr lang="en-US"/>
          </a:p>
        </p:txBody>
      </p:sp>
    </p:spTree>
    <p:extLst>
      <p:ext uri="{BB962C8B-B14F-4D97-AF65-F5344CB8AC3E}">
        <p14:creationId xmlns:p14="http://schemas.microsoft.com/office/powerpoint/2010/main" val="285113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6</a:t>
            </a:fld>
            <a:endParaRPr lang="en-US" dirty="0"/>
          </a:p>
        </p:txBody>
      </p:sp>
    </p:spTree>
    <p:extLst>
      <p:ext uri="{BB962C8B-B14F-4D97-AF65-F5344CB8AC3E}">
        <p14:creationId xmlns:p14="http://schemas.microsoft.com/office/powerpoint/2010/main" val="16823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txBox="1">
            <a:spLocks noGrp="1" noChangeArrowheads="1"/>
          </p:cNvSpPr>
          <p:nvPr/>
        </p:nvSpPr>
        <p:spPr bwMode="auto">
          <a:xfrm>
            <a:off x="3295450" y="9047042"/>
            <a:ext cx="737862" cy="247770"/>
          </a:xfrm>
          <a:prstGeom prst="rect">
            <a:avLst/>
          </a:prstGeom>
          <a:noFill/>
          <a:ln w="9525">
            <a:noFill/>
            <a:miter lim="800000"/>
            <a:headEnd/>
            <a:tailEnd/>
          </a:ln>
        </p:spPr>
        <p:txBody>
          <a:bodyPr lIns="45801" tIns="46413" rIns="45801" bIns="46413" anchor="b">
            <a:spAutoFit/>
          </a:bodyPr>
          <a:lstStyle/>
          <a:p>
            <a:pPr marL="0" marR="0" lvl="0" indent="0" algn="ctr" defTabSz="928629" rtl="0" eaLnBrk="1" fontAlgn="base" latinLnBrk="0" hangingPunct="1">
              <a:lnSpc>
                <a:spcPct val="100000"/>
              </a:lnSpc>
              <a:spcBef>
                <a:spcPct val="0"/>
              </a:spcBef>
              <a:spcAft>
                <a:spcPct val="0"/>
              </a:spcAft>
              <a:buClrTx/>
              <a:buSzTx/>
              <a:buFontTx/>
              <a:buNone/>
              <a:tabLst/>
              <a:defRPr/>
            </a:pPr>
            <a:fld id="{10D51B6F-E5CE-42ED-829B-9910A1E4B827}" type="slidenum">
              <a:rPr kumimoji="0" lang="en-US" sz="10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928629"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34499" name="Rectangle 2"/>
          <p:cNvSpPr>
            <a:spLocks noGrp="1" noRot="1" noChangeAspect="1" noChangeArrowheads="1" noTextEdit="1"/>
          </p:cNvSpPr>
          <p:nvPr>
            <p:ph type="sldImg"/>
          </p:nvPr>
        </p:nvSpPr>
        <p:spPr>
          <a:xfrm>
            <a:off x="957263" y="582613"/>
            <a:ext cx="5410200" cy="3044825"/>
          </a:xfrm>
          <a:ln/>
        </p:spPr>
      </p:sp>
      <p:sp>
        <p:nvSpPr>
          <p:cNvPr id="234500" name="Rectangle 3"/>
          <p:cNvSpPr>
            <a:spLocks noGrp="1" noChangeArrowheads="1"/>
          </p:cNvSpPr>
          <p:nvPr>
            <p:ph type="body" idx="1"/>
          </p:nvPr>
        </p:nvSpPr>
        <p:spPr>
          <a:noFill/>
          <a:ln/>
        </p:spPr>
        <p:txBody>
          <a:bodyPr/>
          <a:lstStyle/>
          <a:p>
            <a:endParaRPr lang="en-US" sz="2400" dirty="0"/>
          </a:p>
        </p:txBody>
      </p:sp>
    </p:spTree>
    <p:extLst>
      <p:ext uri="{BB962C8B-B14F-4D97-AF65-F5344CB8AC3E}">
        <p14:creationId xmlns:p14="http://schemas.microsoft.com/office/powerpoint/2010/main" val="70361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BC9A3-EA83-4D76-9FF0-7BE344D1F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40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10</a:t>
            </a:fld>
            <a:endParaRPr lang="en-US" dirty="0"/>
          </a:p>
        </p:txBody>
      </p:sp>
    </p:spTree>
    <p:extLst>
      <p:ext uri="{BB962C8B-B14F-4D97-AF65-F5344CB8AC3E}">
        <p14:creationId xmlns:p14="http://schemas.microsoft.com/office/powerpoint/2010/main" val="223864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16</a:t>
            </a:fld>
            <a:endParaRPr lang="en-US" dirty="0"/>
          </a:p>
        </p:txBody>
      </p:sp>
    </p:spTree>
    <p:extLst>
      <p:ext uri="{BB962C8B-B14F-4D97-AF65-F5344CB8AC3E}">
        <p14:creationId xmlns:p14="http://schemas.microsoft.com/office/powerpoint/2010/main" val="119001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6C388-636A-4AFC-B221-C31B4E2E3319}" type="slidenum">
              <a:rPr lang="en-US" smtClean="0"/>
              <a:t>17</a:t>
            </a:fld>
            <a:endParaRPr lang="en-US" dirty="0"/>
          </a:p>
        </p:txBody>
      </p:sp>
    </p:spTree>
    <p:extLst>
      <p:ext uri="{BB962C8B-B14F-4D97-AF65-F5344CB8AC3E}">
        <p14:creationId xmlns:p14="http://schemas.microsoft.com/office/powerpoint/2010/main" val="1702367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jp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jp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0" name="Picture 20"/>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4457" t="539" r="21453" b="55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221971" y="764774"/>
            <a:ext cx="4682376" cy="602441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8"/>
            <a:ext cx="2283537" cy="431697"/>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06727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1-crim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45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1-turq">
    <p:spTree>
      <p:nvGrpSpPr>
        <p:cNvPr id="1" name=""/>
        <p:cNvGrpSpPr/>
        <p:nvPr/>
      </p:nvGrpSpPr>
      <p:grpSpPr>
        <a:xfrm>
          <a:off x="0" y="0"/>
          <a:ext cx="0" cy="0"/>
          <a:chOff x="0" y="0"/>
          <a:chExt cx="0" cy="0"/>
        </a:xfrm>
      </p:grpSpPr>
      <p:sp>
        <p:nvSpPr>
          <p:cNvPr id="2" name="Title 1"/>
          <p:cNvSpPr>
            <a:spLocks noGrp="1"/>
          </p:cNvSpPr>
          <p:nvPr>
            <p:ph type="title"/>
          </p:nvPr>
        </p:nvSpPr>
        <p:spPr>
          <a:xfrm>
            <a:off x="838200" y="2745394"/>
            <a:ext cx="10577472" cy="785774"/>
          </a:xfrm>
        </p:spPr>
        <p:txBody>
          <a:bodyPr anchor="t"/>
          <a:lstStyle>
            <a:lvl1pPr algn="ctr">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10" name="Rectangle 9"/>
          <p:cNvSpPr/>
          <p:nvPr/>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4148" y="4923135"/>
            <a:ext cx="1485579" cy="937099"/>
          </a:xfrm>
          <a:prstGeom prst="rect">
            <a:avLst/>
          </a:prstGeom>
        </p:spPr>
      </p:pic>
      <p:sp>
        <p:nvSpPr>
          <p:cNvPr id="13" name="Rectangle 12"/>
          <p:cNvSpPr/>
          <p:nvPr userDrawn="1"/>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16243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1-turq">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22" name="Footer Placeholder 37"/>
          <p:cNvSpPr>
            <a:spLocks noGrp="1"/>
          </p:cNvSpPr>
          <p:nvPr>
            <p:ph type="ftr" sz="quarter" idx="3"/>
          </p:nvPr>
        </p:nvSpPr>
        <p:spPr>
          <a:xfrm>
            <a:off x="633984" y="6278058"/>
            <a:ext cx="6864552" cy="215444"/>
          </a:xfrm>
          <a:prstGeom prst="rect">
            <a:avLst/>
          </a:prstGeom>
        </p:spPr>
        <p:txBody>
          <a:bodyPr wrap="square" lIns="0">
            <a:spAutoFit/>
          </a:bodyPr>
          <a:lstStyle>
            <a:lvl1pPr>
              <a:defRPr lang="en-US">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838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1" y="-3"/>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userDrawn="1"/>
        </p:nvSpPr>
        <p:spPr>
          <a:xfrm>
            <a:off x="-629875" y="3"/>
            <a:ext cx="7636940" cy="6857999"/>
          </a:xfrm>
          <a:custGeom>
            <a:avLst/>
            <a:gdLst>
              <a:gd name="connsiteX0" fmla="*/ 0 w 5727705"/>
              <a:gd name="connsiteY0" fmla="*/ 0 h 6857999"/>
              <a:gd name="connsiteX1" fmla="*/ 4582164 w 5727705"/>
              <a:gd name="connsiteY1" fmla="*/ 0 h 6857999"/>
              <a:gd name="connsiteX2" fmla="*/ 5727705 w 5727705"/>
              <a:gd name="connsiteY2" fmla="*/ 6857999 h 6857999"/>
              <a:gd name="connsiteX3" fmla="*/ 0 w 572770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27705" h="6857999">
                <a:moveTo>
                  <a:pt x="0" y="0"/>
                </a:moveTo>
                <a:lnTo>
                  <a:pt x="4582164" y="0"/>
                </a:lnTo>
                <a:lnTo>
                  <a:pt x="5727705" y="6857999"/>
                </a:lnTo>
                <a:lnTo>
                  <a:pt x="0" y="6857999"/>
                </a:lnTo>
                <a:close/>
              </a:path>
            </a:pathLst>
          </a:custGeom>
          <a:blipFill>
            <a:blip r:embed="rId2" cstate="print">
              <a:extLst>
                <a:ext uri="{28A0092B-C50C-407E-A947-70E740481C1C}">
                  <a14:useLocalDpi xmlns:a14="http://schemas.microsoft.com/office/drawing/2010/main"/>
                </a:ext>
              </a:extLst>
            </a:blip>
            <a:srcRect/>
            <a:stretch>
              <a:fillRect l="-28783" r="-58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grpSp>
        <p:nvGrpSpPr>
          <p:cNvPr id="16" name="Group 15"/>
          <p:cNvGrpSpPr/>
          <p:nvPr userDrawn="1"/>
        </p:nvGrpSpPr>
        <p:grpSpPr>
          <a:xfrm>
            <a:off x="10636504" y="6426885"/>
            <a:ext cx="1097280" cy="181195"/>
            <a:chOff x="10930128" y="6384284"/>
            <a:chExt cx="822960" cy="181195"/>
          </a:xfrm>
        </p:grpSpPr>
        <p:sp>
          <p:nvSpPr>
            <p:cNvPr id="19" name="Freeform 5"/>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6"/>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7"/>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74649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hart">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1" y="-3"/>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userDrawn="1"/>
        </p:nvSpPr>
        <p:spPr>
          <a:xfrm>
            <a:off x="0" y="0"/>
            <a:ext cx="7636940" cy="6857999"/>
          </a:xfrm>
          <a:custGeom>
            <a:avLst/>
            <a:gdLst>
              <a:gd name="connsiteX0" fmla="*/ 0 w 5727705"/>
              <a:gd name="connsiteY0" fmla="*/ 0 h 6857999"/>
              <a:gd name="connsiteX1" fmla="*/ 4582164 w 5727705"/>
              <a:gd name="connsiteY1" fmla="*/ 0 h 6857999"/>
              <a:gd name="connsiteX2" fmla="*/ 5727705 w 5727705"/>
              <a:gd name="connsiteY2" fmla="*/ 6857999 h 6857999"/>
              <a:gd name="connsiteX3" fmla="*/ 0 w 572770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27705" h="6857999">
                <a:moveTo>
                  <a:pt x="0" y="0"/>
                </a:moveTo>
                <a:lnTo>
                  <a:pt x="4582164" y="0"/>
                </a:lnTo>
                <a:lnTo>
                  <a:pt x="5727705" y="6857999"/>
                </a:lnTo>
                <a:lnTo>
                  <a:pt x="0" y="6857999"/>
                </a:lnTo>
                <a:close/>
              </a:path>
            </a:pathLst>
          </a:custGeom>
          <a:blipFill dpi="0" rotWithShape="1">
            <a:blip r:embed="rId2"/>
            <a:srcRect/>
            <a:stretch>
              <a:fillRect l="-34370" r="-4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grpSp>
        <p:nvGrpSpPr>
          <p:cNvPr id="16" name="Group 15"/>
          <p:cNvGrpSpPr/>
          <p:nvPr userDrawn="1"/>
        </p:nvGrpSpPr>
        <p:grpSpPr>
          <a:xfrm>
            <a:off x="10636504" y="6426885"/>
            <a:ext cx="1097280" cy="181195"/>
            <a:chOff x="10930128" y="6384284"/>
            <a:chExt cx="822960" cy="181195"/>
          </a:xfrm>
        </p:grpSpPr>
        <p:sp>
          <p:nvSpPr>
            <p:cNvPr id="19" name="Freeform 5"/>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6"/>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7"/>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401172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hart">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1" y="-3"/>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xmlns="" id="{5D0C06B5-4E92-D52E-00A8-E686E153968A}"/>
              </a:ext>
            </a:extLst>
          </p:cNvPr>
          <p:cNvSpPr/>
          <p:nvPr userDrawn="1"/>
        </p:nvSpPr>
        <p:spPr>
          <a:xfrm>
            <a:off x="1" y="0"/>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reeform 2">
            <a:extLst>
              <a:ext uri="{FF2B5EF4-FFF2-40B4-BE49-F238E27FC236}">
                <a16:creationId xmlns:a16="http://schemas.microsoft.com/office/drawing/2014/main" xmlns="" id="{6BD78526-5D8D-75E1-39A9-58A65FC939E3}"/>
              </a:ext>
            </a:extLst>
          </p:cNvPr>
          <p:cNvSpPr/>
          <p:nvPr userDrawn="1"/>
        </p:nvSpPr>
        <p:spPr>
          <a:xfrm>
            <a:off x="0" y="3"/>
            <a:ext cx="7636940" cy="6857999"/>
          </a:xfrm>
          <a:custGeom>
            <a:avLst/>
            <a:gdLst>
              <a:gd name="connsiteX0" fmla="*/ 0 w 5727705"/>
              <a:gd name="connsiteY0" fmla="*/ 0 h 6857999"/>
              <a:gd name="connsiteX1" fmla="*/ 4582164 w 5727705"/>
              <a:gd name="connsiteY1" fmla="*/ 0 h 6857999"/>
              <a:gd name="connsiteX2" fmla="*/ 5727705 w 5727705"/>
              <a:gd name="connsiteY2" fmla="*/ 6857999 h 6857999"/>
              <a:gd name="connsiteX3" fmla="*/ 0 w 572770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27705" h="6857999">
                <a:moveTo>
                  <a:pt x="0" y="0"/>
                </a:moveTo>
                <a:lnTo>
                  <a:pt x="4582164" y="0"/>
                </a:lnTo>
                <a:lnTo>
                  <a:pt x="5727705" y="6857999"/>
                </a:lnTo>
                <a:lnTo>
                  <a:pt x="0" y="6857999"/>
                </a:lnTo>
                <a:close/>
              </a:path>
            </a:pathLst>
          </a:custGeom>
          <a:blipFill>
            <a:blip r:embed="rId2"/>
            <a:srcRect/>
            <a:stretch>
              <a:fillRect l="-33555" r="-9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5" name="Group 4">
            <a:extLst>
              <a:ext uri="{FF2B5EF4-FFF2-40B4-BE49-F238E27FC236}">
                <a16:creationId xmlns:a16="http://schemas.microsoft.com/office/drawing/2014/main" xmlns="" id="{DBAF848D-4228-1BB2-4C9A-7923F61DDFB4}"/>
              </a:ext>
            </a:extLst>
          </p:cNvPr>
          <p:cNvGrpSpPr/>
          <p:nvPr userDrawn="1"/>
        </p:nvGrpSpPr>
        <p:grpSpPr>
          <a:xfrm>
            <a:off x="10636504" y="6426888"/>
            <a:ext cx="1097280" cy="181195"/>
            <a:chOff x="10930128" y="6384284"/>
            <a:chExt cx="822960" cy="181195"/>
          </a:xfrm>
        </p:grpSpPr>
        <p:sp>
          <p:nvSpPr>
            <p:cNvPr id="7" name="Freeform 5">
              <a:extLst>
                <a:ext uri="{FF2B5EF4-FFF2-40B4-BE49-F238E27FC236}">
                  <a16:creationId xmlns:a16="http://schemas.microsoft.com/office/drawing/2014/main" xmlns="" id="{0EAB233A-D415-EA80-F3D0-62650F9666FB}"/>
                </a:ext>
              </a:extLst>
            </p:cNvPr>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6">
              <a:extLst>
                <a:ext uri="{FF2B5EF4-FFF2-40B4-BE49-F238E27FC236}">
                  <a16:creationId xmlns:a16="http://schemas.microsoft.com/office/drawing/2014/main" xmlns="" id="{36DCA3CA-68F2-AF1E-A1D9-04243695B259}"/>
                </a:ext>
              </a:extLst>
            </p:cNvPr>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7">
              <a:extLst>
                <a:ext uri="{FF2B5EF4-FFF2-40B4-BE49-F238E27FC236}">
                  <a16:creationId xmlns:a16="http://schemas.microsoft.com/office/drawing/2014/main" xmlns="" id="{E73504EB-8B47-29E8-AD82-4502CEF3CF54}"/>
                </a:ext>
              </a:extLst>
            </p:cNvPr>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8">
              <a:extLst>
                <a:ext uri="{FF2B5EF4-FFF2-40B4-BE49-F238E27FC236}">
                  <a16:creationId xmlns:a16="http://schemas.microsoft.com/office/drawing/2014/main" xmlns="" id="{D1EF82C2-5B33-BDCA-EF7C-7149C30D6BE9}"/>
                </a:ext>
              </a:extLst>
            </p:cNvPr>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9">
              <a:extLst>
                <a:ext uri="{FF2B5EF4-FFF2-40B4-BE49-F238E27FC236}">
                  <a16:creationId xmlns:a16="http://schemas.microsoft.com/office/drawing/2014/main" xmlns="" id="{56F4B6AF-C55C-6459-3AAE-8097F8B67D55}"/>
                </a:ext>
              </a:extLst>
            </p:cNvPr>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10">
              <a:extLst>
                <a:ext uri="{FF2B5EF4-FFF2-40B4-BE49-F238E27FC236}">
                  <a16:creationId xmlns:a16="http://schemas.microsoft.com/office/drawing/2014/main" xmlns="" id="{08A859BD-D5F6-2502-41C2-7A1226640297}"/>
                </a:ext>
              </a:extLst>
            </p:cNvPr>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11">
              <a:extLst>
                <a:ext uri="{FF2B5EF4-FFF2-40B4-BE49-F238E27FC236}">
                  <a16:creationId xmlns:a16="http://schemas.microsoft.com/office/drawing/2014/main" xmlns="" id="{EB657225-E421-D2B0-8859-929DF6ACCC7E}"/>
                </a:ext>
              </a:extLst>
            </p:cNvPr>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7" name="Freeform 12">
              <a:extLst>
                <a:ext uri="{FF2B5EF4-FFF2-40B4-BE49-F238E27FC236}">
                  <a16:creationId xmlns:a16="http://schemas.microsoft.com/office/drawing/2014/main" xmlns="" id="{C75AC5D4-1125-D53E-F44F-05E71CC7D72E}"/>
                </a:ext>
              </a:extLst>
            </p:cNvPr>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13">
              <a:extLst>
                <a:ext uri="{FF2B5EF4-FFF2-40B4-BE49-F238E27FC236}">
                  <a16:creationId xmlns:a16="http://schemas.microsoft.com/office/drawing/2014/main" xmlns="" id="{13094747-8762-6A0B-14C4-7A8CBE37C8EE}"/>
                </a:ext>
              </a:extLst>
            </p:cNvPr>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14">
              <a:extLst>
                <a:ext uri="{FF2B5EF4-FFF2-40B4-BE49-F238E27FC236}">
                  <a16:creationId xmlns:a16="http://schemas.microsoft.com/office/drawing/2014/main" xmlns="" id="{BFBBA69C-0638-4421-1534-041FEEF18DA3}"/>
                </a:ext>
              </a:extLst>
            </p:cNvPr>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2" name="Freeform 15">
              <a:extLst>
                <a:ext uri="{FF2B5EF4-FFF2-40B4-BE49-F238E27FC236}">
                  <a16:creationId xmlns:a16="http://schemas.microsoft.com/office/drawing/2014/main" xmlns="" id="{3E6EF650-D61E-9E09-752E-9864F81F806C}"/>
                </a:ext>
              </a:extLst>
            </p:cNvPr>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16">
              <a:extLst>
                <a:ext uri="{FF2B5EF4-FFF2-40B4-BE49-F238E27FC236}">
                  <a16:creationId xmlns:a16="http://schemas.microsoft.com/office/drawing/2014/main" xmlns="" id="{21A2ECFC-9505-DD1D-5982-5F7E67A7174B}"/>
                </a:ext>
              </a:extLst>
            </p:cNvPr>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16" name="Group 15"/>
          <p:cNvGrpSpPr/>
          <p:nvPr userDrawn="1"/>
        </p:nvGrpSpPr>
        <p:grpSpPr>
          <a:xfrm>
            <a:off x="10636504" y="6426885"/>
            <a:ext cx="1097280" cy="181195"/>
            <a:chOff x="10930128" y="6384284"/>
            <a:chExt cx="822960" cy="181195"/>
          </a:xfrm>
        </p:grpSpPr>
        <p:sp>
          <p:nvSpPr>
            <p:cNvPr id="19" name="Freeform 5"/>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6"/>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7"/>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09598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3_chart">
    <p:bg>
      <p:bgPr>
        <a:solidFill>
          <a:schemeClr val="bg1"/>
        </a:solidFill>
        <a:effectLst/>
      </p:bgPr>
    </p:bg>
    <p:spTree>
      <p:nvGrpSpPr>
        <p:cNvPr id="1" name=""/>
        <p:cNvGrpSpPr/>
        <p:nvPr/>
      </p:nvGrpSpPr>
      <p:grpSpPr>
        <a:xfrm>
          <a:off x="0" y="0"/>
          <a:ext cx="0" cy="0"/>
          <a:chOff x="0" y="0"/>
          <a:chExt cx="0" cy="0"/>
        </a:xfrm>
      </p:grpSpPr>
      <p:sp>
        <p:nvSpPr>
          <p:cNvPr id="13" name="Flowchart: Manual Input 12"/>
          <p:cNvSpPr/>
          <p:nvPr/>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Manual Input 13"/>
          <p:cNvSpPr/>
          <p:nvPr/>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872204"/>
            <a:ext cx="3761509" cy="818374"/>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559699" y="872204"/>
            <a:ext cx="4699596" cy="5086636"/>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9" name="Straight Connector 8"/>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1" name="Flowchart: Manual Input 10"/>
          <p:cNvSpPr/>
          <p:nvPr/>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Manual Input 11"/>
          <p:cNvSpPr/>
          <p:nvPr/>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9" name="Straight Connector 18"/>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22" name="Flowchart: Manual Input 21"/>
          <p:cNvSpPr/>
          <p:nvPr userDrawn="1"/>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Flowchart: Manual Input 22"/>
          <p:cNvSpPr/>
          <p:nvPr userDrawn="1"/>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5" name="Straight Connector 24"/>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997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hart">
    <p:bg>
      <p:bgPr>
        <a:solidFill>
          <a:schemeClr val="tx2"/>
        </a:solidFill>
        <a:effectLst/>
      </p:bgPr>
    </p:bg>
    <p:spTree>
      <p:nvGrpSpPr>
        <p:cNvPr id="1" name=""/>
        <p:cNvGrpSpPr/>
        <p:nvPr/>
      </p:nvGrpSpPr>
      <p:grpSpPr>
        <a:xfrm>
          <a:off x="0" y="0"/>
          <a:ext cx="0" cy="0"/>
          <a:chOff x="0" y="0"/>
          <a:chExt cx="0" cy="0"/>
        </a:xfrm>
      </p:grpSpPr>
      <p:sp>
        <p:nvSpPr>
          <p:cNvPr id="12" name="Flowchart: Manual Input 11"/>
          <p:cNvSpPr/>
          <p:nvPr/>
        </p:nvSpPr>
        <p:spPr>
          <a:xfrm rot="5400000">
            <a:off x="-790576" y="790577"/>
            <a:ext cx="6858002" cy="5276851"/>
          </a:xfrm>
          <a:prstGeom prst="flowChartManualInp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4" name="Title 1"/>
          <p:cNvSpPr>
            <a:spLocks noGrp="1"/>
          </p:cNvSpPr>
          <p:nvPr>
            <p:ph type="title"/>
          </p:nvPr>
        </p:nvSpPr>
        <p:spPr>
          <a:xfrm>
            <a:off x="838202" y="872204"/>
            <a:ext cx="3547369" cy="818374"/>
          </a:xfrm>
        </p:spPr>
        <p:txBody>
          <a:bodyPr anchor="t">
            <a:normAutofit/>
          </a:bodyPr>
          <a:lstStyle>
            <a:lvl1pPr>
              <a:defRPr sz="2100">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5548544" y="872208"/>
            <a:ext cx="5790016" cy="4955019"/>
          </a:xfrm>
        </p:spPr>
        <p:txBody>
          <a:bodyPr/>
          <a:lstStyle>
            <a:lvl1pPr>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1884501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hart">
    <p:bg>
      <p:bgPr>
        <a:solidFill>
          <a:schemeClr val="tx2"/>
        </a:solidFill>
        <a:effectLst/>
      </p:bgPr>
    </p:bg>
    <p:spTree>
      <p:nvGrpSpPr>
        <p:cNvPr id="1" name=""/>
        <p:cNvGrpSpPr/>
        <p:nvPr/>
      </p:nvGrpSpPr>
      <p:grpSpPr>
        <a:xfrm>
          <a:off x="0" y="0"/>
          <a:ext cx="0" cy="0"/>
          <a:chOff x="0" y="0"/>
          <a:chExt cx="0" cy="0"/>
        </a:xfrm>
      </p:grpSpPr>
      <p:sp>
        <p:nvSpPr>
          <p:cNvPr id="12" name="Flowchart: Manual Input 11"/>
          <p:cNvSpPr/>
          <p:nvPr/>
        </p:nvSpPr>
        <p:spPr>
          <a:xfrm rot="5400000">
            <a:off x="5860" y="-5861"/>
            <a:ext cx="6858002" cy="6869723"/>
          </a:xfrm>
          <a:prstGeom prst="flowChartManualInp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838202" y="872204"/>
            <a:ext cx="3547369" cy="818374"/>
          </a:xfrm>
        </p:spPr>
        <p:txBody>
          <a:bodyPr anchor="t">
            <a:noAutofit/>
          </a:bodyPr>
          <a:lstStyle>
            <a:lvl1pPr>
              <a:defRPr sz="2400">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5849497" y="872208"/>
            <a:ext cx="5790016" cy="4955019"/>
          </a:xfrm>
        </p:spPr>
        <p:txBody>
          <a:bodyPr/>
          <a:lstStyle>
            <a:lvl1pPr>
              <a:defRPr>
                <a:solidFill>
                  <a:schemeClr val="bg1"/>
                </a:solidFill>
              </a:defRPr>
            </a:lvl1pPr>
          </a:lstStyle>
          <a:p>
            <a:pPr lvl="0"/>
            <a:r>
              <a:rPr lang="en-US"/>
              <a:t>Edit Master text styles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39713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hart">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3711" y="-2"/>
            <a:ext cx="3337560" cy="6858001"/>
          </a:xfrm>
          <a:prstGeom prst="rect">
            <a:avLst/>
          </a:prstGeom>
        </p:spPr>
      </p:pic>
      <p:sp>
        <p:nvSpPr>
          <p:cNvPr id="10" name="Flowchart: Manual Input 9"/>
          <p:cNvSpPr/>
          <p:nvPr/>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5260"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045257" y="872204"/>
            <a:ext cx="8382835" cy="818374"/>
          </a:xfrm>
        </p:spPr>
        <p:txBody>
          <a:bodyPr anchor="t">
            <a:normAutofit/>
          </a:bodyPr>
          <a:lstStyle>
            <a:lvl1pPr>
              <a:defRPr sz="2400">
                <a:solidFill>
                  <a:schemeClr val="bg1"/>
                </a:solidFill>
              </a:defRPr>
            </a:lvl1pPr>
          </a:lstStyle>
          <a:p>
            <a:r>
              <a:rPr lang="en-US"/>
              <a:t>Click to edit Master title style</a:t>
            </a:r>
            <a:endParaRPr lang="en-US" dirty="0"/>
          </a:p>
        </p:txBody>
      </p:sp>
      <p:sp>
        <p:nvSpPr>
          <p:cNvPr id="18" name="Content Placeholder 2"/>
          <p:cNvSpPr>
            <a:spLocks noGrp="1"/>
          </p:cNvSpPr>
          <p:nvPr>
            <p:ph idx="1"/>
          </p:nvPr>
        </p:nvSpPr>
        <p:spPr>
          <a:xfrm>
            <a:off x="3045257" y="2336800"/>
            <a:ext cx="8382835" cy="3606800"/>
          </a:xfrm>
        </p:spPr>
        <p:txBody>
          <a:bodyPr/>
          <a:lstStyle>
            <a:lvl1pPr>
              <a:defRPr>
                <a:solidFill>
                  <a:schemeClr val="bg1"/>
                </a:solidFill>
              </a:defRPr>
            </a:lvl1pPr>
          </a:lstStyle>
          <a:p>
            <a:pPr lvl="0"/>
            <a:r>
              <a:rPr lang="en-US"/>
              <a:t>Edit Master text styles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userDrawn="1"/>
        </p:nvPicPr>
        <p:blipFill>
          <a:blip r:embed="rId2"/>
          <a:stretch>
            <a:fillRect/>
          </a:stretch>
        </p:blipFill>
        <p:spPr>
          <a:xfrm>
            <a:off x="3711" y="-2"/>
            <a:ext cx="3337560" cy="6858001"/>
          </a:xfrm>
          <a:prstGeom prst="rect">
            <a:avLst/>
          </a:prstGeom>
        </p:spPr>
      </p:pic>
      <p:sp>
        <p:nvSpPr>
          <p:cNvPr id="13" name="Flowchart: Manual Input 12"/>
          <p:cNvSpPr/>
          <p:nvPr/>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9" name="Picture 18"/>
          <p:cNvPicPr>
            <a:picLocks noChangeAspect="1"/>
          </p:cNvPicPr>
          <p:nvPr userDrawn="1"/>
        </p:nvPicPr>
        <p:blipFill>
          <a:blip r:embed="rId2"/>
          <a:stretch>
            <a:fillRect/>
          </a:stretch>
        </p:blipFill>
        <p:spPr>
          <a:xfrm>
            <a:off x="3711" y="-2"/>
            <a:ext cx="3337560" cy="6858001"/>
          </a:xfrm>
          <a:prstGeom prst="rect">
            <a:avLst/>
          </a:prstGeom>
        </p:spPr>
      </p:pic>
      <p:sp>
        <p:nvSpPr>
          <p:cNvPr id="20" name="Flowchart: Manual Input 19"/>
          <p:cNvSpPr/>
          <p:nvPr userDrawn="1"/>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24742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251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8" name="think-cell Slide" r:id="rId4" imgW="327" imgH="327" progId="TCLayout.ActiveDocument.1">
                  <p:embed/>
                </p:oleObj>
              </mc:Choice>
              <mc:Fallback>
                <p:oleObj name="think-cell Slide" r:id="rId4" imgW="327" imgH="327"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Placeholder 8">
            <a:extLst>
              <a:ext uri="{FF2B5EF4-FFF2-40B4-BE49-F238E27FC236}">
                <a16:creationId xmlns:a16="http://schemas.microsoft.com/office/drawing/2014/main" xmlns="" id="{739F29BC-B56D-4160-95E8-79036B4ECD73}"/>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41499" t="42412" b="5272"/>
          <a:stretch/>
        </p:blipFill>
        <p:spPr>
          <a:xfrm flipH="1">
            <a:off x="0" y="0"/>
            <a:ext cx="12192000" cy="6858000"/>
          </a:xfrm>
          <a:prstGeom prst="rect">
            <a:avLst/>
          </a:prstGeom>
        </p:spPr>
      </p:pic>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vert="horz"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619303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5260"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045257" y="872204"/>
            <a:ext cx="8382835" cy="818374"/>
          </a:xfrm>
        </p:spPr>
        <p:txBody>
          <a:bodyPr anchor="t">
            <a:normAutofit/>
          </a:bodyPr>
          <a:lstStyle>
            <a:lvl1pPr>
              <a:defRPr sz="2400">
                <a:solidFill>
                  <a:schemeClr val="bg1"/>
                </a:solidFill>
              </a:defRPr>
            </a:lvl1pPr>
          </a:lstStyle>
          <a:p>
            <a:r>
              <a:rPr lang="en-US"/>
              <a:t>Click to edit Master title style</a:t>
            </a:r>
            <a:endParaRPr lang="en-US" dirty="0"/>
          </a:p>
        </p:txBody>
      </p:sp>
      <p:sp>
        <p:nvSpPr>
          <p:cNvPr id="18" name="Content Placeholder 2"/>
          <p:cNvSpPr>
            <a:spLocks noGrp="1"/>
          </p:cNvSpPr>
          <p:nvPr>
            <p:ph idx="1"/>
          </p:nvPr>
        </p:nvSpPr>
        <p:spPr>
          <a:xfrm>
            <a:off x="3045257" y="2336800"/>
            <a:ext cx="8382835" cy="3606800"/>
          </a:xfrm>
        </p:spPr>
        <p:txBody>
          <a:bodyPr/>
          <a:lstStyle>
            <a:lvl1pPr>
              <a:defRPr>
                <a:solidFill>
                  <a:schemeClr val="bg1"/>
                </a:solidFill>
              </a:defRPr>
            </a:lvl1pPr>
          </a:lstStyle>
          <a:p>
            <a:pPr lvl="0"/>
            <a:r>
              <a:rPr lang="en-US"/>
              <a:t>Edit Master text styles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2071821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8200"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713029" y="3880614"/>
            <a:ext cx="470059" cy="45162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393" y="3327265"/>
            <a:ext cx="733603" cy="70483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48985" y="-13467"/>
            <a:ext cx="3829977" cy="3679776"/>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defRPr>
                <a:solidFill>
                  <a:schemeClr val="bg1"/>
                </a:solidFill>
              </a:defRPr>
            </a:lvl1pPr>
          </a:lstStyle>
          <a:p>
            <a:pPr lvl="0"/>
            <a:r>
              <a:rPr lang="en-US"/>
              <a:t>Edit Master text styles</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3144944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1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7" name="Straight Connector 16"/>
          <p:cNvCxnSpPr/>
          <p:nvPr userDrawn="1"/>
        </p:nvCxnSpPr>
        <p:spPr>
          <a:xfrm>
            <a:off x="5560925"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073454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5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2" name="Right Triangle 11"/>
          <p:cNvSpPr/>
          <p:nvPr/>
        </p:nvSpPr>
        <p:spPr>
          <a:xfrm>
            <a:off x="1" y="5657850"/>
            <a:ext cx="2090056" cy="1200150"/>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ight Triangle 14"/>
          <p:cNvSpPr/>
          <p:nvPr/>
        </p:nvSpPr>
        <p:spPr>
          <a:xfrm>
            <a:off x="1" y="5731328"/>
            <a:ext cx="709280" cy="1126672"/>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969588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9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7" name="Right Triangle 16"/>
          <p:cNvSpPr/>
          <p:nvPr userDrawn="1"/>
        </p:nvSpPr>
        <p:spPr>
          <a:xfrm>
            <a:off x="2597" y="4679631"/>
            <a:ext cx="3810123" cy="2178373"/>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ight Triangle 19"/>
          <p:cNvSpPr/>
          <p:nvPr userDrawn="1"/>
        </p:nvSpPr>
        <p:spPr>
          <a:xfrm>
            <a:off x="2599" y="4792436"/>
            <a:ext cx="1344509" cy="2065564"/>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3929681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6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3" name="Right Triangle 12"/>
          <p:cNvSpPr/>
          <p:nvPr/>
        </p:nvSpPr>
        <p:spPr>
          <a:xfrm>
            <a:off x="1" y="5657850"/>
            <a:ext cx="2090056" cy="1200150"/>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ight Triangle 16"/>
          <p:cNvSpPr/>
          <p:nvPr/>
        </p:nvSpPr>
        <p:spPr>
          <a:xfrm>
            <a:off x="1" y="5731328"/>
            <a:ext cx="709280" cy="1126672"/>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571382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7_chart">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594"/>
          <a:stretch/>
        </p:blipFill>
        <p:spPr>
          <a:xfrm>
            <a:off x="0" y="5"/>
            <a:ext cx="12192000" cy="6879819"/>
          </a:xfrm>
          <a:prstGeom prst="rect">
            <a:avLst/>
          </a:prstGeom>
        </p:spPr>
      </p:pic>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24" name="Right Triangle 23"/>
          <p:cNvSpPr/>
          <p:nvPr userDrawn="1"/>
        </p:nvSpPr>
        <p:spPr>
          <a:xfrm>
            <a:off x="2597" y="4703363"/>
            <a:ext cx="3810123" cy="2178373"/>
          </a:xfrm>
          <a:prstGeom prst="rtTriangle">
            <a:avLst/>
          </a:prstGeom>
          <a:solidFill>
            <a:srgbClr val="82C341">
              <a:alpha val="56078"/>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ight Triangle 24"/>
          <p:cNvSpPr/>
          <p:nvPr userDrawn="1"/>
        </p:nvSpPr>
        <p:spPr>
          <a:xfrm>
            <a:off x="2599" y="4816168"/>
            <a:ext cx="1344509" cy="2065564"/>
          </a:xfrm>
          <a:prstGeom prst="rtTriangle">
            <a:avLst/>
          </a:prstGeom>
          <a:solidFill>
            <a:srgbClr val="82C34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0289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chart">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286936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38200"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9017" y="1018362"/>
            <a:ext cx="791605" cy="76056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tx2"/>
                </a:solidFill>
              </a:defRPr>
            </a:lvl1pPr>
          </a:lstStyle>
          <a:p>
            <a:r>
              <a:rPr lang="en-US"/>
              <a:t>Click to edit Master title style</a:t>
            </a:r>
            <a:endParaRPr lang="en-US" dirty="0"/>
          </a:p>
        </p:txBody>
      </p:sp>
      <p:sp>
        <p:nvSpPr>
          <p:cNvPr id="20" name="Content Placeholder 2"/>
          <p:cNvSpPr>
            <a:spLocks noGrp="1"/>
          </p:cNvSpPr>
          <p:nvPr>
            <p:ph idx="1"/>
          </p:nvPr>
        </p:nvSpPr>
        <p:spPr>
          <a:xfrm>
            <a:off x="950507" y="2119141"/>
            <a:ext cx="10388055" cy="3708082"/>
          </a:xfrm>
        </p:spPr>
        <p:txBody>
          <a:bodyPr/>
          <a:lstStyle>
            <a:lvl1pPr>
              <a:defRPr>
                <a:solidFill>
                  <a:schemeClr val="tx2"/>
                </a:solidFill>
              </a:defRPr>
            </a:lvl1pPr>
          </a:lstStyle>
          <a:p>
            <a:pPr lvl="0"/>
            <a:r>
              <a:rPr lang="en-US"/>
              <a:t>Edit Master text styles</a:t>
            </a:r>
          </a:p>
        </p:txBody>
      </p:sp>
      <p:cxnSp>
        <p:nvCxnSpPr>
          <p:cNvPr id="10" name="Straight Connector 9"/>
          <p:cNvCxnSpPr/>
          <p:nvPr/>
        </p:nvCxnSpPr>
        <p:spPr>
          <a:xfrm>
            <a:off x="11565271"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79742" y="-21819"/>
            <a:ext cx="730113"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565271"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779742" y="-21819"/>
            <a:ext cx="730113"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84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0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8200"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17" y="1018362"/>
            <a:ext cx="791605" cy="760562"/>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tx2"/>
                </a:solidFill>
              </a:defRPr>
            </a:lvl1pPr>
          </a:lstStyle>
          <a:p>
            <a:r>
              <a:rPr lang="en-US"/>
              <a:t>Click to edit Master title style</a:t>
            </a:r>
            <a:endParaRPr lang="en-US" dirty="0"/>
          </a:p>
        </p:txBody>
      </p:sp>
      <p:sp>
        <p:nvSpPr>
          <p:cNvPr id="20" name="Content Placeholder 2"/>
          <p:cNvSpPr>
            <a:spLocks noGrp="1"/>
          </p:cNvSpPr>
          <p:nvPr>
            <p:ph idx="1"/>
          </p:nvPr>
        </p:nvSpPr>
        <p:spPr>
          <a:xfrm>
            <a:off x="950507" y="2119141"/>
            <a:ext cx="10388055" cy="3708082"/>
          </a:xfrm>
        </p:spPr>
        <p:txBody>
          <a:bodyPr/>
          <a:lstStyle>
            <a:lvl1pPr>
              <a:defRPr>
                <a:solidFill>
                  <a:schemeClr val="tx2"/>
                </a:solidFill>
              </a:defRPr>
            </a:lvl1pPr>
          </a:lstStyle>
          <a:p>
            <a:pPr lvl="0"/>
            <a:r>
              <a:rPr lang="en-US"/>
              <a:t>Edit Master text styles</a:t>
            </a:r>
          </a:p>
        </p:txBody>
      </p:sp>
      <p:cxnSp>
        <p:nvCxnSpPr>
          <p:cNvPr id="12" name="Straight Connector 11"/>
          <p:cNvCxnSpPr/>
          <p:nvPr/>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31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160CEA9-32BF-239F-BECE-83EC4EFB37E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1"/>
            <a:ext cx="12257691" cy="6913179"/>
          </a:xfrm>
          <a:prstGeom prst="rect">
            <a:avLst/>
          </a:pr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0157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2" name="think-cell Slide" r:id="rId5" imgW="327" imgH="327" progId="TCLayout.ActiveDocument.1">
                  <p:embed/>
                </p:oleObj>
              </mc:Choice>
              <mc:Fallback>
                <p:oleObj name="think-cell Slide" r:id="rId5" imgW="327" imgH="327"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vert="horz"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951063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447177" y="636173"/>
            <a:ext cx="0" cy="574765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3" y="872204"/>
            <a:ext cx="3473335" cy="818374"/>
          </a:xfrm>
        </p:spPr>
        <p:txBody>
          <a:bodyPr anchor="t"/>
          <a:lstStyle>
            <a:lvl1pPr>
              <a:defRPr>
                <a:solidFill>
                  <a:schemeClr val="tx2"/>
                </a:solidFill>
              </a:defRPr>
            </a:lvl1pPr>
          </a:lstStyle>
          <a:p>
            <a:r>
              <a:rPr lang="en-US"/>
              <a:t>Click to edit Master title style</a:t>
            </a:r>
            <a:endParaRPr lang="en-US" dirty="0"/>
          </a:p>
        </p:txBody>
      </p:sp>
      <p:sp>
        <p:nvSpPr>
          <p:cNvPr id="10" name="Content Placeholder 2"/>
          <p:cNvSpPr>
            <a:spLocks noGrp="1"/>
          </p:cNvSpPr>
          <p:nvPr>
            <p:ph idx="1"/>
          </p:nvPr>
        </p:nvSpPr>
        <p:spPr>
          <a:xfrm>
            <a:off x="5178699" y="872207"/>
            <a:ext cx="4699596" cy="5020971"/>
          </a:xfrm>
        </p:spPr>
        <p:txBody>
          <a:bodyPr/>
          <a:lstStyle>
            <a:lvl1pPr>
              <a:defRPr>
                <a:solidFill>
                  <a:schemeClr val="tx2"/>
                </a:solidFill>
              </a:defRPr>
            </a:lvl1pPr>
          </a:lstStyle>
          <a:p>
            <a:pPr lvl="0"/>
            <a:r>
              <a:rPr lang="en-US"/>
              <a:t>Edit Master text styles</a:t>
            </a:r>
          </a:p>
        </p:txBody>
      </p:sp>
      <p:sp>
        <p:nvSpPr>
          <p:cNvPr id="12" name="Right Triangle 11"/>
          <p:cNvSpPr/>
          <p:nvPr/>
        </p:nvSpPr>
        <p:spPr>
          <a:xfrm>
            <a:off x="3" y="5649362"/>
            <a:ext cx="1973655" cy="1208638"/>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ight Triangle 12"/>
          <p:cNvSpPr/>
          <p:nvPr/>
        </p:nvSpPr>
        <p:spPr>
          <a:xfrm>
            <a:off x="0" y="5649362"/>
            <a:ext cx="838200" cy="1208638"/>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129127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72204"/>
            <a:ext cx="3761509" cy="818374"/>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78699" y="872204"/>
            <a:ext cx="4699596" cy="3708082"/>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724400" y="636173"/>
            <a:ext cx="0" cy="574765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972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72204"/>
            <a:ext cx="3761509" cy="818374"/>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78699" y="872204"/>
            <a:ext cx="4699596" cy="3708082"/>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Tree>
    <p:extLst>
      <p:ext uri="{BB962C8B-B14F-4D97-AF65-F5344CB8AC3E}">
        <p14:creationId xmlns:p14="http://schemas.microsoft.com/office/powerpoint/2010/main" val="1121550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5"/>
          <p:cNvSpPr>
            <a:spLocks noGrp="1" noChangeArrowheads="1"/>
          </p:cNvSpPr>
          <p:nvPr>
            <p:ph type="dt" sz="half" idx="10"/>
          </p:nvPr>
        </p:nvSpPr>
        <p:spPr>
          <a:ln/>
        </p:spPr>
        <p:txBody>
          <a:bodyPr/>
          <a:lstStyle>
            <a:lvl1pPr>
              <a:defRPr/>
            </a:lvl1pPr>
          </a:lstStyle>
          <a:p>
            <a:pPr>
              <a:defRPr/>
            </a:pPr>
            <a:r>
              <a:rPr lang="en-US" dirty="0"/>
              <a:t>12/01/09 - 9pm</a:t>
            </a:r>
          </a:p>
        </p:txBody>
      </p:sp>
      <p:sp>
        <p:nvSpPr>
          <p:cNvPr id="3" name="Rectangle 106"/>
          <p:cNvSpPr>
            <a:spLocks noGrp="1" noChangeArrowheads="1"/>
          </p:cNvSpPr>
          <p:nvPr>
            <p:ph type="ftr" sz="quarter" idx="11"/>
          </p:nvPr>
        </p:nvSpPr>
        <p:spPr>
          <a:xfrm>
            <a:off x="633984" y="6278058"/>
            <a:ext cx="6864552" cy="215444"/>
          </a:xfrm>
          <a:ln/>
        </p:spPr>
        <p:txBody>
          <a:bodyPr/>
          <a:lstStyle>
            <a:lvl1pPr>
              <a:defRPr/>
            </a:lvl1pPr>
          </a:lstStyle>
          <a:p>
            <a:pPr>
              <a:defRPr/>
            </a:pPr>
            <a:r>
              <a:rPr lang="en-US" dirty="0"/>
              <a:t>eSlide – P6466 – The Financial Crisis and the Future of the P/C</a:t>
            </a:r>
          </a:p>
        </p:txBody>
      </p:sp>
      <p:sp>
        <p:nvSpPr>
          <p:cNvPr id="4" name="Rectangle 110"/>
          <p:cNvSpPr>
            <a:spLocks noGrp="1" noChangeArrowheads="1"/>
          </p:cNvSpPr>
          <p:nvPr>
            <p:ph type="sldNum" sz="quarter" idx="12"/>
          </p:nvPr>
        </p:nvSpPr>
        <p:spPr>
          <a:ln/>
        </p:spPr>
        <p:txBody>
          <a:bodyPr/>
          <a:lstStyle>
            <a:lvl1pPr>
              <a:defRPr/>
            </a:lvl1pPr>
          </a:lstStyle>
          <a:p>
            <a:pPr>
              <a:defRPr/>
            </a:pPr>
            <a:fld id="{79649112-2361-4913-9798-B6AEBB59A8D4}" type="slidenum">
              <a:rPr lang="en-US"/>
              <a:pPr>
                <a:defRPr/>
              </a:pPr>
              <a:t>‹#›</a:t>
            </a:fld>
            <a:endParaRPr lang="en-US" dirty="0"/>
          </a:p>
        </p:txBody>
      </p:sp>
    </p:spTree>
    <p:extLst>
      <p:ext uri="{BB962C8B-B14F-4D97-AF65-F5344CB8AC3E}">
        <p14:creationId xmlns:p14="http://schemas.microsoft.com/office/powerpoint/2010/main" val="3823861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748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lternate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1BDE952-5B73-4B10-8D2B-3649B9B38386}"/>
              </a:ext>
            </a:extLst>
          </p:cNvPr>
          <p:cNvSpPr/>
          <p:nvPr userDrawn="1"/>
        </p:nvSpPr>
        <p:spPr>
          <a:xfrm rot="5400000" flipH="1">
            <a:off x="2667001" y="-2667003"/>
            <a:ext cx="6857996" cy="1219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itle 1"/>
          <p:cNvSpPr>
            <a:spLocks noGrp="1"/>
          </p:cNvSpPr>
          <p:nvPr>
            <p:ph type="ctrTitle" hasCustomPrompt="1"/>
          </p:nvPr>
        </p:nvSpPr>
        <p:spPr>
          <a:xfrm>
            <a:off x="488215" y="3512772"/>
            <a:ext cx="4010103" cy="1494259"/>
          </a:xfrm>
        </p:spPr>
        <p:txBody>
          <a:bodyPr anchor="ctr">
            <a:noAutofit/>
          </a:bodyPr>
          <a:lstStyle>
            <a:lvl1pPr algn="l">
              <a:defRPr sz="2400" b="0">
                <a:solidFill>
                  <a:schemeClr val="tx2"/>
                </a:solidFill>
                <a:latin typeface="Raleway Lining" panose="020B0503030101060003" pitchFamily="34" charset="0"/>
              </a:defRPr>
            </a:lvl1pPr>
          </a:lstStyle>
          <a:p>
            <a:r>
              <a:rPr lang="en-US" dirty="0"/>
              <a:t>CLICK TO EDIT MASTER TITLE STYLE</a:t>
            </a:r>
          </a:p>
        </p:txBody>
      </p:sp>
      <p:sp>
        <p:nvSpPr>
          <p:cNvPr id="18" name="Subtitle 2"/>
          <p:cNvSpPr>
            <a:spLocks noGrp="1"/>
          </p:cNvSpPr>
          <p:nvPr>
            <p:ph type="subTitle" idx="1"/>
          </p:nvPr>
        </p:nvSpPr>
        <p:spPr>
          <a:xfrm>
            <a:off x="488213" y="5243404"/>
            <a:ext cx="4010105" cy="554325"/>
          </a:xfrm>
          <a:prstGeom prst="rect">
            <a:avLst/>
          </a:prstGeom>
        </p:spPr>
        <p:txBody>
          <a:bodyPr>
            <a:normAutofit/>
          </a:bodyPr>
          <a:lstStyle>
            <a:lvl1pPr marL="0" indent="0" algn="l">
              <a:buNone/>
              <a:defRPr sz="1350">
                <a:solidFill>
                  <a:schemeClr val="accent1"/>
                </a:solidFill>
                <a:latin typeface="Raleway Lining" panose="020B05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xmlns="" id="{DC05848D-ECC5-4DF2-8DCD-12B1FE1686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212" y="1252245"/>
            <a:ext cx="1492993" cy="325472"/>
          </a:xfrm>
          <a:prstGeom prst="rect">
            <a:avLst/>
          </a:prstGeom>
        </p:spPr>
      </p:pic>
      <p:sp>
        <p:nvSpPr>
          <p:cNvPr id="5" name="Rectangle 4">
            <a:extLst>
              <a:ext uri="{FF2B5EF4-FFF2-40B4-BE49-F238E27FC236}">
                <a16:creationId xmlns:a16="http://schemas.microsoft.com/office/drawing/2014/main" xmlns="" id="{39E9F9E0-8632-47AC-ACFE-CB7AA9D0654A}"/>
              </a:ext>
            </a:extLst>
          </p:cNvPr>
          <p:cNvSpPr/>
          <p:nvPr userDrawn="1"/>
        </p:nvSpPr>
        <p:spPr>
          <a:xfrm flipV="1">
            <a:off x="488212" y="3241456"/>
            <a:ext cx="1063257" cy="76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10">
            <a:extLst>
              <a:ext uri="{FF2B5EF4-FFF2-40B4-BE49-F238E27FC236}">
                <a16:creationId xmlns:a16="http://schemas.microsoft.com/office/drawing/2014/main" xmlns="" id="{1B94BA4C-D6D9-4A01-A4DB-D08F5163BDA5}"/>
              </a:ext>
            </a:extLst>
          </p:cNvPr>
          <p:cNvSpPr>
            <a:spLocks noGrp="1"/>
          </p:cNvSpPr>
          <p:nvPr>
            <p:ph type="pic" sz="quarter" idx="10"/>
          </p:nvPr>
        </p:nvSpPr>
        <p:spPr>
          <a:xfrm flipH="1">
            <a:off x="4871229" y="0"/>
            <a:ext cx="7320771" cy="6858000"/>
          </a:xfrm>
          <a:custGeom>
            <a:avLst/>
            <a:gdLst>
              <a:gd name="connsiteX0" fmla="*/ 0 w 7364819"/>
              <a:gd name="connsiteY0" fmla="*/ 0 h 6858000"/>
              <a:gd name="connsiteX1" fmla="*/ 7364819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10633 h 6868633"/>
              <a:gd name="connsiteX1" fmla="*/ 5621080 w 7364819"/>
              <a:gd name="connsiteY1" fmla="*/ 0 h 6868633"/>
              <a:gd name="connsiteX2" fmla="*/ 7364819 w 7364819"/>
              <a:gd name="connsiteY2" fmla="*/ 6868633 h 6868633"/>
              <a:gd name="connsiteX3" fmla="*/ 0 w 7364819"/>
              <a:gd name="connsiteY3" fmla="*/ 6868633 h 6868633"/>
              <a:gd name="connsiteX4" fmla="*/ 0 w 7364819"/>
              <a:gd name="connsiteY4" fmla="*/ 10633 h 6868633"/>
              <a:gd name="connsiteX0" fmla="*/ 0 w 7364819"/>
              <a:gd name="connsiteY0" fmla="*/ 0 h 6858000"/>
              <a:gd name="connsiteX1" fmla="*/ 5557285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0 h 6858000"/>
              <a:gd name="connsiteX1" fmla="*/ 7320771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20771"/>
              <a:gd name="connsiteY0" fmla="*/ 0 h 6858000"/>
              <a:gd name="connsiteX1" fmla="*/ 7320771 w 7320771"/>
              <a:gd name="connsiteY1" fmla="*/ 0 h 6858000"/>
              <a:gd name="connsiteX2" fmla="*/ 5329190 w 7320771"/>
              <a:gd name="connsiteY2" fmla="*/ 6847114 h 6858000"/>
              <a:gd name="connsiteX3" fmla="*/ 0 w 7320771"/>
              <a:gd name="connsiteY3" fmla="*/ 6858000 h 6858000"/>
              <a:gd name="connsiteX4" fmla="*/ 0 w 73207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771" h="6858000">
                <a:moveTo>
                  <a:pt x="0" y="0"/>
                </a:moveTo>
                <a:lnTo>
                  <a:pt x="7320771" y="0"/>
                </a:lnTo>
                <a:lnTo>
                  <a:pt x="5329190" y="6847114"/>
                </a:lnTo>
                <a:lnTo>
                  <a:pt x="0" y="6858000"/>
                </a:lnTo>
                <a:lnTo>
                  <a:pt x="0" y="0"/>
                </a:lnTo>
                <a:close/>
              </a:path>
            </a:pathLst>
          </a:custGeom>
        </p:spPr>
        <p:txBody>
          <a:bodyPr/>
          <a:lstStyle>
            <a:lvl1pPr>
              <a:defRPr baseline="-25000"/>
            </a:lvl1pPr>
          </a:lstStyle>
          <a:p>
            <a:r>
              <a:rPr lang="en-US" dirty="0"/>
              <a:t>Click icon to add picture</a:t>
            </a:r>
          </a:p>
        </p:txBody>
      </p:sp>
    </p:spTree>
    <p:extLst>
      <p:ext uri="{BB962C8B-B14F-4D97-AF65-F5344CB8AC3E}">
        <p14:creationId xmlns:p14="http://schemas.microsoft.com/office/powerpoint/2010/main" val="2165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6" name="Content Placeholder 5"/>
          <p:cNvSpPr>
            <a:spLocks noGrp="1"/>
          </p:cNvSpPr>
          <p:nvPr>
            <p:ph sz="quarter" idx="4"/>
          </p:nvPr>
        </p:nvSpPr>
        <p:spPr>
          <a:xfrm>
            <a:off x="6172201" y="1761386"/>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39165DC-366A-4EFE-9B82-9255C032771D}" type="datetimeFigureOut">
              <a:rPr lang="en-US" smtClean="0">
                <a:solidFill>
                  <a:prstClr val="black">
                    <a:tint val="75000"/>
                  </a:prstClr>
                </a:solidFill>
              </a:rPr>
              <a:pPr/>
              <a:t>10/25/2022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7409DF-45C8-4A71-B9BE-915ADAC2A305}" type="slidenum">
              <a:rPr lang="en-US" smtClean="0">
                <a:solidFill>
                  <a:prstClr val="black">
                    <a:tint val="75000"/>
                  </a:prstClr>
                </a:solidFill>
              </a:rPr>
              <a:pPr/>
              <a:t>‹#›</a:t>
            </a:fld>
            <a:endParaRPr lang="en-US">
              <a:solidFill>
                <a:prstClr val="black">
                  <a:tint val="75000"/>
                </a:prstClr>
              </a:solidFill>
            </a:endParaRPr>
          </a:p>
        </p:txBody>
      </p:sp>
      <p:cxnSp>
        <p:nvCxnSpPr>
          <p:cNvPr id="12" name="Straight Connector 11"/>
          <p:cNvCxnSpPr/>
          <p:nvPr userDrawn="1"/>
        </p:nvCxnSpPr>
        <p:spPr>
          <a:xfrm>
            <a:off x="0" y="1293781"/>
            <a:ext cx="12192000" cy="2918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81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0" name="Picture 20"/>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4457" t="539" r="21453" b="55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686055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0" name="think-cell Slide" r:id="rId4" imgW="327" imgH="327" progId="TCLayout.ActiveDocument.1">
                  <p:embed/>
                </p:oleObj>
              </mc:Choice>
              <mc:Fallback>
                <p:oleObj name="think-cell Slide" r:id="rId4" imgW="327" imgH="327"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Placeholder 8">
            <a:extLst>
              <a:ext uri="{FF2B5EF4-FFF2-40B4-BE49-F238E27FC236}">
                <a16:creationId xmlns:a16="http://schemas.microsoft.com/office/drawing/2014/main" xmlns="" id="{739F29BC-B56D-4160-95E8-79036B4ECD73}"/>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41499" t="42412" b="5272"/>
          <a:stretch/>
        </p:blipFill>
        <p:spPr>
          <a:xfrm flipH="1">
            <a:off x="0" y="0"/>
            <a:ext cx="12192000" cy="6858000"/>
          </a:xfrm>
          <a:prstGeom prst="rect">
            <a:avLst/>
          </a:prstGeom>
        </p:spPr>
      </p:pic>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vert="horz"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421575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1" name="Picture 4"/>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9470" t="10464" r="20412" b="10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11630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1" name="Picture 4"/>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9470" t="10464" r="20412" b="10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643543" y="185258"/>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914403" y="2653039"/>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914402" y="3711379"/>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1049867" y="2447492"/>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1049867" y="1810219"/>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4106569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31"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t="14974" r="14438" b="2085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059340" y="185259"/>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330201" y="2653040"/>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330200" y="3711380"/>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465664" y="2447493"/>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465665" y="1810220"/>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119859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7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3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ctr">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gn="ctr">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54737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928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crim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30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1-crim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232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1-turq">
    <p:spTree>
      <p:nvGrpSpPr>
        <p:cNvPr id="1" name=""/>
        <p:cNvGrpSpPr/>
        <p:nvPr/>
      </p:nvGrpSpPr>
      <p:grpSpPr>
        <a:xfrm>
          <a:off x="0" y="0"/>
          <a:ext cx="0" cy="0"/>
          <a:chOff x="0" y="0"/>
          <a:chExt cx="0" cy="0"/>
        </a:xfrm>
      </p:grpSpPr>
      <p:sp>
        <p:nvSpPr>
          <p:cNvPr id="2" name="Title 1"/>
          <p:cNvSpPr>
            <a:spLocks noGrp="1"/>
          </p:cNvSpPr>
          <p:nvPr>
            <p:ph type="title"/>
          </p:nvPr>
        </p:nvSpPr>
        <p:spPr>
          <a:xfrm>
            <a:off x="838200" y="2745394"/>
            <a:ext cx="10577472" cy="785774"/>
          </a:xfrm>
        </p:spPr>
        <p:txBody>
          <a:bodyPr anchor="t"/>
          <a:lstStyle>
            <a:lvl1pPr algn="ctr">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10" name="Rectangle 9"/>
          <p:cNvSpPr/>
          <p:nvPr/>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4148" y="4923135"/>
            <a:ext cx="1485579" cy="937099"/>
          </a:xfrm>
          <a:prstGeom prst="rect">
            <a:avLst/>
          </a:prstGeom>
        </p:spPr>
      </p:pic>
      <p:sp>
        <p:nvSpPr>
          <p:cNvPr id="13" name="Rectangle 12"/>
          <p:cNvSpPr/>
          <p:nvPr userDrawn="1"/>
        </p:nvSpPr>
        <p:spPr>
          <a:xfrm>
            <a:off x="10559847" y="6302481"/>
            <a:ext cx="1042220" cy="446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10108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1-turq">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22" name="Footer Placeholder 37"/>
          <p:cNvSpPr>
            <a:spLocks noGrp="1"/>
          </p:cNvSpPr>
          <p:nvPr>
            <p:ph type="ftr" sz="quarter" idx="3"/>
          </p:nvPr>
        </p:nvSpPr>
        <p:spPr>
          <a:xfrm>
            <a:off x="633984" y="6278058"/>
            <a:ext cx="6864552" cy="215444"/>
          </a:xfrm>
          <a:prstGeom prst="rect">
            <a:avLst/>
          </a:prstGeom>
        </p:spPr>
        <p:txBody>
          <a:bodyPr wrap="square" lIns="0">
            <a:spAutoFit/>
          </a:bodyPr>
          <a:lstStyle>
            <a:lvl1pPr>
              <a:defRPr lang="en-US">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910330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1" y="-3"/>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userDrawn="1"/>
        </p:nvSpPr>
        <p:spPr>
          <a:xfrm>
            <a:off x="-629875" y="3"/>
            <a:ext cx="7636940" cy="6857999"/>
          </a:xfrm>
          <a:custGeom>
            <a:avLst/>
            <a:gdLst>
              <a:gd name="connsiteX0" fmla="*/ 0 w 5727705"/>
              <a:gd name="connsiteY0" fmla="*/ 0 h 6857999"/>
              <a:gd name="connsiteX1" fmla="*/ 4582164 w 5727705"/>
              <a:gd name="connsiteY1" fmla="*/ 0 h 6857999"/>
              <a:gd name="connsiteX2" fmla="*/ 5727705 w 5727705"/>
              <a:gd name="connsiteY2" fmla="*/ 6857999 h 6857999"/>
              <a:gd name="connsiteX3" fmla="*/ 0 w 572770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27705" h="6857999">
                <a:moveTo>
                  <a:pt x="0" y="0"/>
                </a:moveTo>
                <a:lnTo>
                  <a:pt x="4582164" y="0"/>
                </a:lnTo>
                <a:lnTo>
                  <a:pt x="5727705" y="6857999"/>
                </a:lnTo>
                <a:lnTo>
                  <a:pt x="0" y="6857999"/>
                </a:lnTo>
                <a:close/>
              </a:path>
            </a:pathLst>
          </a:custGeom>
          <a:blipFill>
            <a:blip r:embed="rId2" cstate="print">
              <a:extLst>
                <a:ext uri="{28A0092B-C50C-407E-A947-70E740481C1C}">
                  <a14:useLocalDpi xmlns:a14="http://schemas.microsoft.com/office/drawing/2010/main"/>
                </a:ext>
              </a:extLst>
            </a:blip>
            <a:srcRect/>
            <a:stretch>
              <a:fillRect l="-28783" r="-58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grpSp>
        <p:nvGrpSpPr>
          <p:cNvPr id="16" name="Group 15"/>
          <p:cNvGrpSpPr/>
          <p:nvPr userDrawn="1"/>
        </p:nvGrpSpPr>
        <p:grpSpPr>
          <a:xfrm>
            <a:off x="10636504" y="6426885"/>
            <a:ext cx="1097280" cy="181195"/>
            <a:chOff x="10930128" y="6384284"/>
            <a:chExt cx="822960" cy="181195"/>
          </a:xfrm>
        </p:grpSpPr>
        <p:sp>
          <p:nvSpPr>
            <p:cNvPr id="19" name="Freeform 5"/>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6"/>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7"/>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027404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hart">
    <p:bg>
      <p:bgPr>
        <a:solidFill>
          <a:schemeClr val="tx2"/>
        </a:solidFill>
        <a:effectLst/>
      </p:bgPr>
    </p:bg>
    <p:spTree>
      <p:nvGrpSpPr>
        <p:cNvPr id="1" name=""/>
        <p:cNvGrpSpPr/>
        <p:nvPr/>
      </p:nvGrpSpPr>
      <p:grpSpPr>
        <a:xfrm>
          <a:off x="0" y="0"/>
          <a:ext cx="0" cy="0"/>
          <a:chOff x="0" y="0"/>
          <a:chExt cx="0" cy="0"/>
        </a:xfrm>
      </p:grpSpPr>
      <p:sp>
        <p:nvSpPr>
          <p:cNvPr id="11" name="Rectangle 10"/>
          <p:cNvSpPr/>
          <p:nvPr userDrawn="1"/>
        </p:nvSpPr>
        <p:spPr>
          <a:xfrm>
            <a:off x="1" y="-3"/>
            <a:ext cx="11898775" cy="6858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userDrawn="1"/>
        </p:nvSpPr>
        <p:spPr>
          <a:xfrm>
            <a:off x="-629875" y="3"/>
            <a:ext cx="7636940" cy="6857999"/>
          </a:xfrm>
          <a:custGeom>
            <a:avLst/>
            <a:gdLst>
              <a:gd name="connsiteX0" fmla="*/ 0 w 5727705"/>
              <a:gd name="connsiteY0" fmla="*/ 0 h 6857999"/>
              <a:gd name="connsiteX1" fmla="*/ 4582164 w 5727705"/>
              <a:gd name="connsiteY1" fmla="*/ 0 h 6857999"/>
              <a:gd name="connsiteX2" fmla="*/ 5727705 w 5727705"/>
              <a:gd name="connsiteY2" fmla="*/ 6857999 h 6857999"/>
              <a:gd name="connsiteX3" fmla="*/ 0 w 572770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27705" h="6857999">
                <a:moveTo>
                  <a:pt x="0" y="0"/>
                </a:moveTo>
                <a:lnTo>
                  <a:pt x="4582164" y="0"/>
                </a:lnTo>
                <a:lnTo>
                  <a:pt x="5727705" y="6857999"/>
                </a:lnTo>
                <a:lnTo>
                  <a:pt x="0" y="6857999"/>
                </a:lnTo>
                <a:close/>
              </a:path>
            </a:pathLst>
          </a:custGeom>
          <a:blipFill>
            <a:blip r:embed="rId2"/>
            <a:srcRect/>
            <a:stretch>
              <a:fillRect l="-29343" r="-53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grpSp>
        <p:nvGrpSpPr>
          <p:cNvPr id="16" name="Group 15"/>
          <p:cNvGrpSpPr/>
          <p:nvPr userDrawn="1"/>
        </p:nvGrpSpPr>
        <p:grpSpPr>
          <a:xfrm>
            <a:off x="10636504" y="6426885"/>
            <a:ext cx="1097280" cy="181195"/>
            <a:chOff x="10930128" y="6384284"/>
            <a:chExt cx="822960" cy="181195"/>
          </a:xfrm>
        </p:grpSpPr>
        <p:sp>
          <p:nvSpPr>
            <p:cNvPr id="19" name="Freeform 5"/>
            <p:cNvSpPr>
              <a:spLocks/>
            </p:cNvSpPr>
            <p:nvPr/>
          </p:nvSpPr>
          <p:spPr bwMode="auto">
            <a:xfrm>
              <a:off x="11023000" y="6392624"/>
              <a:ext cx="173235" cy="169444"/>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6"/>
            <p:cNvSpPr>
              <a:spLocks/>
            </p:cNvSpPr>
            <p:nvPr/>
          </p:nvSpPr>
          <p:spPr bwMode="auto">
            <a:xfrm>
              <a:off x="11203437"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1" name="Freeform 7"/>
            <p:cNvSpPr>
              <a:spLocks/>
            </p:cNvSpPr>
            <p:nvPr/>
          </p:nvSpPr>
          <p:spPr bwMode="auto">
            <a:xfrm>
              <a:off x="11257265" y="6384284"/>
              <a:ext cx="81121" cy="177783"/>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1344072" y="6384284"/>
              <a:ext cx="47763" cy="33737"/>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11499870" y="6429772"/>
              <a:ext cx="148596" cy="13229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11654909" y="6397172"/>
              <a:ext cx="98179" cy="167549"/>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1311472" y="6433563"/>
              <a:ext cx="70507" cy="128505"/>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1368333" y="6429772"/>
              <a:ext cx="140635" cy="135707"/>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10930128" y="6418021"/>
              <a:ext cx="112584" cy="110309"/>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10970688" y="6418021"/>
              <a:ext cx="178542" cy="110309"/>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042712" y="6480188"/>
              <a:ext cx="60651" cy="48142"/>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23601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31"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t="14974" r="14438" b="2085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userDrawn="1"/>
        </p:nvSpPr>
        <p:spPr>
          <a:xfrm rot="5400000">
            <a:off x="1059340" y="185259"/>
            <a:ext cx="4658013" cy="6776696"/>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Title 1"/>
          <p:cNvSpPr>
            <a:spLocks noGrp="1"/>
          </p:cNvSpPr>
          <p:nvPr>
            <p:ph type="ctrTitle" hasCustomPrompt="1"/>
          </p:nvPr>
        </p:nvSpPr>
        <p:spPr>
          <a:xfrm>
            <a:off x="330201" y="2653040"/>
            <a:ext cx="4010103" cy="922713"/>
          </a:xfrm>
        </p:spPr>
        <p:txBody>
          <a:bodyPr anchor="b">
            <a:noAutofit/>
          </a:bodyPr>
          <a:lstStyle>
            <a:lvl1pPr algn="l">
              <a:defRPr sz="2400" b="1">
                <a:solidFill>
                  <a:schemeClr val="bg1"/>
                </a:solidFill>
                <a:latin typeface="Century Gothic" panose="020B0502020202020204" pitchFamily="34" charset="0"/>
              </a:defRPr>
            </a:lvl1pPr>
          </a:lstStyle>
          <a:p>
            <a:r>
              <a:rPr lang="en-US" dirty="0"/>
              <a:t>CLICK TO EDIT MASTER TITLE STYLE</a:t>
            </a:r>
          </a:p>
        </p:txBody>
      </p:sp>
      <p:sp>
        <p:nvSpPr>
          <p:cNvPr id="18" name="Subtitle 2"/>
          <p:cNvSpPr>
            <a:spLocks noGrp="1"/>
          </p:cNvSpPr>
          <p:nvPr>
            <p:ph type="subTitle" idx="1"/>
          </p:nvPr>
        </p:nvSpPr>
        <p:spPr>
          <a:xfrm>
            <a:off x="330200" y="3711380"/>
            <a:ext cx="4010105" cy="554325"/>
          </a:xfrm>
        </p:spPr>
        <p:txBody>
          <a:bodyPr>
            <a:normAutofit/>
          </a:bodyPr>
          <a:lstStyle>
            <a:lvl1pPr marL="0" indent="0" algn="l">
              <a:buNone/>
              <a:defRPr sz="1350">
                <a:solidFill>
                  <a:schemeClr val="accent1"/>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2" name="Straight Connector 11"/>
          <p:cNvCxnSpPr/>
          <p:nvPr userDrawn="1"/>
        </p:nvCxnSpPr>
        <p:spPr>
          <a:xfrm>
            <a:off x="465664" y="2447493"/>
            <a:ext cx="2937933" cy="0"/>
          </a:xfrm>
          <a:prstGeom prst="line">
            <a:avLst/>
          </a:prstGeom>
          <a:ln w="28575">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3" name="Group 4"/>
          <p:cNvGrpSpPr>
            <a:grpSpLocks noChangeAspect="1"/>
          </p:cNvGrpSpPr>
          <p:nvPr userDrawn="1"/>
        </p:nvGrpSpPr>
        <p:grpSpPr bwMode="auto">
          <a:xfrm>
            <a:off x="465665" y="1810220"/>
            <a:ext cx="2233084" cy="368752"/>
            <a:chOff x="832" y="514"/>
            <a:chExt cx="2171" cy="478"/>
          </a:xfrm>
        </p:grpSpPr>
        <p:sp>
          <p:nvSpPr>
            <p:cNvPr id="16" name="Freeform 5"/>
            <p:cNvSpPr>
              <a:spLocks/>
            </p:cNvSpPr>
            <p:nvPr/>
          </p:nvSpPr>
          <p:spPr bwMode="auto">
            <a:xfrm>
              <a:off x="1077" y="536"/>
              <a:ext cx="457" cy="44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p:cNvSpPr>
              <a:spLocks/>
            </p:cNvSpPr>
            <p:nvPr/>
          </p:nvSpPr>
          <p:spPr bwMode="auto">
            <a:xfrm>
              <a:off x="1553"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7"/>
            <p:cNvSpPr>
              <a:spLocks/>
            </p:cNvSpPr>
            <p:nvPr/>
          </p:nvSpPr>
          <p:spPr bwMode="auto">
            <a:xfrm>
              <a:off x="1695" y="514"/>
              <a:ext cx="214" cy="46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8"/>
            <p:cNvSpPr>
              <a:spLocks/>
            </p:cNvSpPr>
            <p:nvPr/>
          </p:nvSpPr>
          <p:spPr bwMode="auto">
            <a:xfrm>
              <a:off x="1924" y="514"/>
              <a:ext cx="126" cy="8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9"/>
            <p:cNvSpPr>
              <a:spLocks/>
            </p:cNvSpPr>
            <p:nvPr/>
          </p:nvSpPr>
          <p:spPr bwMode="auto">
            <a:xfrm>
              <a:off x="2335" y="634"/>
              <a:ext cx="392" cy="34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0"/>
            <p:cNvSpPr>
              <a:spLocks/>
            </p:cNvSpPr>
            <p:nvPr/>
          </p:nvSpPr>
          <p:spPr bwMode="auto">
            <a:xfrm>
              <a:off x="2744" y="548"/>
              <a:ext cx="259" cy="442"/>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1"/>
            <p:cNvSpPr>
              <a:spLocks/>
            </p:cNvSpPr>
            <p:nvPr/>
          </p:nvSpPr>
          <p:spPr bwMode="auto">
            <a:xfrm>
              <a:off x="1838" y="644"/>
              <a:ext cx="186" cy="33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12"/>
            <p:cNvSpPr>
              <a:spLocks noEditPoints="1"/>
            </p:cNvSpPr>
            <p:nvPr/>
          </p:nvSpPr>
          <p:spPr bwMode="auto">
            <a:xfrm>
              <a:off x="1988" y="634"/>
              <a:ext cx="371" cy="35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13"/>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14"/>
            <p:cNvSpPr>
              <a:spLocks/>
            </p:cNvSpPr>
            <p:nvPr/>
          </p:nvSpPr>
          <p:spPr bwMode="auto">
            <a:xfrm>
              <a:off x="832" y="603"/>
              <a:ext cx="297" cy="2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15"/>
            <p:cNvSpPr>
              <a:spLocks noEditPoints="1"/>
            </p:cNvSpPr>
            <p:nvPr/>
          </p:nvSpPr>
          <p:spPr bwMode="auto">
            <a:xfrm>
              <a:off x="939" y="603"/>
              <a:ext cx="471" cy="2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16"/>
            <p:cNvSpPr>
              <a:spLocks/>
            </p:cNvSpPr>
            <p:nvPr/>
          </p:nvSpPr>
          <p:spPr bwMode="auto">
            <a:xfrm>
              <a:off x="1129" y="767"/>
              <a:ext cx="160" cy="127"/>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9221162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chart">
    <p:bg>
      <p:bgPr>
        <a:solidFill>
          <a:schemeClr val="bg1"/>
        </a:solidFill>
        <a:effectLst/>
      </p:bgPr>
    </p:bg>
    <p:spTree>
      <p:nvGrpSpPr>
        <p:cNvPr id="1" name=""/>
        <p:cNvGrpSpPr/>
        <p:nvPr/>
      </p:nvGrpSpPr>
      <p:grpSpPr>
        <a:xfrm>
          <a:off x="0" y="0"/>
          <a:ext cx="0" cy="0"/>
          <a:chOff x="0" y="0"/>
          <a:chExt cx="0" cy="0"/>
        </a:xfrm>
      </p:grpSpPr>
      <p:sp>
        <p:nvSpPr>
          <p:cNvPr id="13" name="Flowchart: Manual Input 12"/>
          <p:cNvSpPr/>
          <p:nvPr/>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Manual Input 13"/>
          <p:cNvSpPr/>
          <p:nvPr/>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872204"/>
            <a:ext cx="3761509" cy="818374"/>
          </a:xfrm>
        </p:spPr>
        <p:txBody>
          <a:bodyPr anchor="t"/>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559699" y="872204"/>
            <a:ext cx="4699596" cy="5086636"/>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9" name="Straight Connector 8"/>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1" name="Flowchart: Manual Input 10"/>
          <p:cNvSpPr/>
          <p:nvPr/>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Manual Input 11"/>
          <p:cNvSpPr/>
          <p:nvPr/>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9" name="Straight Connector 18"/>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22" name="Flowchart: Manual Input 21"/>
          <p:cNvSpPr/>
          <p:nvPr userDrawn="1"/>
        </p:nvSpPr>
        <p:spPr>
          <a:xfrm flipH="1">
            <a:off x="476460" y="2342692"/>
            <a:ext cx="4247941" cy="2947748"/>
          </a:xfrm>
          <a:prstGeom prst="flowChartManualInput">
            <a:avLst/>
          </a:prstGeom>
          <a:solidFill>
            <a:srgbClr val="E6E6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Flowchart: Manual Input 22"/>
          <p:cNvSpPr/>
          <p:nvPr userDrawn="1"/>
        </p:nvSpPr>
        <p:spPr>
          <a:xfrm rot="10800000" flipH="1">
            <a:off x="476460" y="17858"/>
            <a:ext cx="4247941" cy="2673178"/>
          </a:xfrm>
          <a:prstGeom prst="flowChartManualInput">
            <a:avLst/>
          </a:prstGeom>
          <a:solidFill>
            <a:srgbClr val="002E4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userDrawn="1"/>
        </p:nvSpPr>
        <p:spPr>
          <a:xfrm>
            <a:off x="476460" y="5280213"/>
            <a:ext cx="4247941" cy="157778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5" name="Straight Connector 24"/>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770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hart">
    <p:bg>
      <p:bgPr>
        <a:solidFill>
          <a:schemeClr val="tx2"/>
        </a:solidFill>
        <a:effectLst/>
      </p:bgPr>
    </p:bg>
    <p:spTree>
      <p:nvGrpSpPr>
        <p:cNvPr id="1" name=""/>
        <p:cNvGrpSpPr/>
        <p:nvPr/>
      </p:nvGrpSpPr>
      <p:grpSpPr>
        <a:xfrm>
          <a:off x="0" y="0"/>
          <a:ext cx="0" cy="0"/>
          <a:chOff x="0" y="0"/>
          <a:chExt cx="0" cy="0"/>
        </a:xfrm>
      </p:grpSpPr>
      <p:sp>
        <p:nvSpPr>
          <p:cNvPr id="12" name="Flowchart: Manual Input 11"/>
          <p:cNvSpPr/>
          <p:nvPr/>
        </p:nvSpPr>
        <p:spPr>
          <a:xfrm rot="5400000">
            <a:off x="-790576" y="790577"/>
            <a:ext cx="6858002" cy="5276851"/>
          </a:xfrm>
          <a:prstGeom prst="flowChartManualInp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4" name="Title 1"/>
          <p:cNvSpPr>
            <a:spLocks noGrp="1"/>
          </p:cNvSpPr>
          <p:nvPr>
            <p:ph type="title"/>
          </p:nvPr>
        </p:nvSpPr>
        <p:spPr>
          <a:xfrm>
            <a:off x="838202" y="872204"/>
            <a:ext cx="3547369" cy="818374"/>
          </a:xfrm>
        </p:spPr>
        <p:txBody>
          <a:bodyPr anchor="t">
            <a:normAutofit/>
          </a:bodyPr>
          <a:lstStyle>
            <a:lvl1pPr>
              <a:defRPr sz="2100">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5548544" y="872208"/>
            <a:ext cx="5790016" cy="4955019"/>
          </a:xfrm>
        </p:spPr>
        <p:txBody>
          <a:bodyPr/>
          <a:lstStyle>
            <a:lvl1pPr>
              <a:defRPr>
                <a:solidFill>
                  <a:schemeClr val="bg1"/>
                </a:solidFill>
              </a:defRPr>
            </a:lvl1pPr>
          </a:lstStyle>
          <a:p>
            <a:pPr lvl="0"/>
            <a:r>
              <a:rPr lang="en-US"/>
              <a:t>Edit Master text styles</a:t>
            </a:r>
          </a:p>
        </p:txBody>
      </p:sp>
    </p:spTree>
    <p:extLst>
      <p:ext uri="{BB962C8B-B14F-4D97-AF65-F5344CB8AC3E}">
        <p14:creationId xmlns:p14="http://schemas.microsoft.com/office/powerpoint/2010/main" val="2709929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chart">
    <p:bg>
      <p:bgPr>
        <a:solidFill>
          <a:schemeClr val="tx2"/>
        </a:solidFill>
        <a:effectLst/>
      </p:bgPr>
    </p:bg>
    <p:spTree>
      <p:nvGrpSpPr>
        <p:cNvPr id="1" name=""/>
        <p:cNvGrpSpPr/>
        <p:nvPr/>
      </p:nvGrpSpPr>
      <p:grpSpPr>
        <a:xfrm>
          <a:off x="0" y="0"/>
          <a:ext cx="0" cy="0"/>
          <a:chOff x="0" y="0"/>
          <a:chExt cx="0" cy="0"/>
        </a:xfrm>
      </p:grpSpPr>
      <p:sp>
        <p:nvSpPr>
          <p:cNvPr id="12" name="Flowchart: Manual Input 11"/>
          <p:cNvSpPr/>
          <p:nvPr/>
        </p:nvSpPr>
        <p:spPr>
          <a:xfrm rot="5400000">
            <a:off x="5860" y="-5861"/>
            <a:ext cx="6858002" cy="6869723"/>
          </a:xfrm>
          <a:prstGeom prst="flowChartManualInpu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838202" y="872204"/>
            <a:ext cx="3547369" cy="818374"/>
          </a:xfrm>
        </p:spPr>
        <p:txBody>
          <a:bodyPr anchor="t">
            <a:noAutofit/>
          </a:bodyPr>
          <a:lstStyle>
            <a:lvl1pPr>
              <a:defRPr sz="2400">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5849497" y="872208"/>
            <a:ext cx="5790016" cy="4955019"/>
          </a:xfrm>
        </p:spPr>
        <p:txBody>
          <a:bodyPr/>
          <a:lstStyle>
            <a:lvl1pPr>
              <a:defRPr>
                <a:solidFill>
                  <a:schemeClr val="bg1"/>
                </a:solidFill>
              </a:defRPr>
            </a:lvl1pPr>
          </a:lstStyle>
          <a:p>
            <a:pPr lvl="0"/>
            <a:r>
              <a:rPr lang="en-US"/>
              <a:t>Edit Master text styles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3111711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chart">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711" y="-2"/>
            <a:ext cx="3337560" cy="6858001"/>
          </a:xfrm>
          <a:prstGeom prst="rect">
            <a:avLst/>
          </a:prstGeom>
        </p:spPr>
      </p:pic>
      <p:sp>
        <p:nvSpPr>
          <p:cNvPr id="10" name="Flowchart: Manual Input 9"/>
          <p:cNvSpPr/>
          <p:nvPr/>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5" name="Straight Connector 14"/>
          <p:cNvCxnSpPr/>
          <p:nvPr/>
        </p:nvCxnSpPr>
        <p:spPr>
          <a:xfrm flipH="1">
            <a:off x="8744507" y="5743852"/>
            <a:ext cx="3447495" cy="1114148"/>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5260"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3045257" y="872204"/>
            <a:ext cx="8382835" cy="818374"/>
          </a:xfrm>
        </p:spPr>
        <p:txBody>
          <a:bodyPr anchor="t">
            <a:normAutofit/>
          </a:bodyPr>
          <a:lstStyle>
            <a:lvl1pPr>
              <a:defRPr sz="2400">
                <a:solidFill>
                  <a:schemeClr val="bg1"/>
                </a:solidFill>
              </a:defRPr>
            </a:lvl1pPr>
          </a:lstStyle>
          <a:p>
            <a:r>
              <a:rPr lang="en-US"/>
              <a:t>Click to edit Master title style</a:t>
            </a:r>
            <a:endParaRPr lang="en-US" dirty="0"/>
          </a:p>
        </p:txBody>
      </p:sp>
      <p:sp>
        <p:nvSpPr>
          <p:cNvPr id="18" name="Content Placeholder 2"/>
          <p:cNvSpPr>
            <a:spLocks noGrp="1"/>
          </p:cNvSpPr>
          <p:nvPr>
            <p:ph idx="1"/>
          </p:nvPr>
        </p:nvSpPr>
        <p:spPr>
          <a:xfrm>
            <a:off x="3045257" y="2336800"/>
            <a:ext cx="8382835" cy="3606800"/>
          </a:xfrm>
        </p:spPr>
        <p:txBody>
          <a:bodyPr/>
          <a:lstStyle>
            <a:lvl1pPr>
              <a:defRPr>
                <a:solidFill>
                  <a:schemeClr val="bg1"/>
                </a:solidFill>
              </a:defRPr>
            </a:lvl1pPr>
          </a:lstStyle>
          <a:p>
            <a:pPr lvl="0"/>
            <a:r>
              <a:rPr lang="en-US"/>
              <a:t>Edit Master text styles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p:nvPicPr>
        <p:blipFill>
          <a:blip r:embed="rId2"/>
          <a:stretch>
            <a:fillRect/>
          </a:stretch>
        </p:blipFill>
        <p:spPr>
          <a:xfrm>
            <a:off x="3711" y="-2"/>
            <a:ext cx="3337560" cy="6858001"/>
          </a:xfrm>
          <a:prstGeom prst="rect">
            <a:avLst/>
          </a:prstGeom>
        </p:spPr>
      </p:pic>
      <p:sp>
        <p:nvSpPr>
          <p:cNvPr id="13" name="Flowchart: Manual Input 12"/>
          <p:cNvSpPr/>
          <p:nvPr/>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9" name="Picture 18"/>
          <p:cNvPicPr>
            <a:picLocks noChangeAspect="1"/>
          </p:cNvPicPr>
          <p:nvPr userDrawn="1"/>
        </p:nvPicPr>
        <p:blipFill>
          <a:blip r:embed="rId2"/>
          <a:stretch>
            <a:fillRect/>
          </a:stretch>
        </p:blipFill>
        <p:spPr>
          <a:xfrm>
            <a:off x="3711" y="-2"/>
            <a:ext cx="3337560" cy="6858001"/>
          </a:xfrm>
          <a:prstGeom prst="rect">
            <a:avLst/>
          </a:prstGeom>
        </p:spPr>
      </p:pic>
      <p:sp>
        <p:nvSpPr>
          <p:cNvPr id="20" name="Flowchart: Manual Input 19"/>
          <p:cNvSpPr/>
          <p:nvPr userDrawn="1"/>
        </p:nvSpPr>
        <p:spPr>
          <a:xfrm rot="16200000">
            <a:off x="3155951" y="-2178050"/>
            <a:ext cx="6858000" cy="11214100"/>
          </a:xfrm>
          <a:prstGeom prst="flowChartManualInp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483504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7" name="Straight Connector 1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8200"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713029" y="3880614"/>
            <a:ext cx="470059" cy="45162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393" y="3327265"/>
            <a:ext cx="733603" cy="704834"/>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48985" y="-13467"/>
            <a:ext cx="3829977" cy="3679776"/>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defRPr>
                <a:solidFill>
                  <a:schemeClr val="bg1"/>
                </a:solidFill>
              </a:defRPr>
            </a:lvl1pPr>
          </a:lstStyle>
          <a:p>
            <a:pPr lvl="0"/>
            <a:r>
              <a:rPr lang="en-US"/>
              <a:t>Edit Master text styles</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9594382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1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7" name="Straight Connector 16"/>
          <p:cNvCxnSpPr/>
          <p:nvPr userDrawn="1"/>
        </p:nvCxnSpPr>
        <p:spPr>
          <a:xfrm>
            <a:off x="5560925"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2299393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5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2" name="Right Triangle 11"/>
          <p:cNvSpPr/>
          <p:nvPr/>
        </p:nvSpPr>
        <p:spPr>
          <a:xfrm>
            <a:off x="1" y="5657850"/>
            <a:ext cx="2090056" cy="1200150"/>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ight Triangle 14"/>
          <p:cNvSpPr/>
          <p:nvPr/>
        </p:nvSpPr>
        <p:spPr>
          <a:xfrm>
            <a:off x="1" y="5731328"/>
            <a:ext cx="709280" cy="1126672"/>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987212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9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7" name="Right Triangle 16"/>
          <p:cNvSpPr/>
          <p:nvPr userDrawn="1"/>
        </p:nvSpPr>
        <p:spPr>
          <a:xfrm>
            <a:off x="2597" y="4679631"/>
            <a:ext cx="3810123" cy="2178373"/>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ight Triangle 19"/>
          <p:cNvSpPr/>
          <p:nvPr userDrawn="1"/>
        </p:nvSpPr>
        <p:spPr>
          <a:xfrm>
            <a:off x="2599" y="4792436"/>
            <a:ext cx="1344509" cy="2065564"/>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536027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chart">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13" name="Right Triangle 12"/>
          <p:cNvSpPr/>
          <p:nvPr/>
        </p:nvSpPr>
        <p:spPr>
          <a:xfrm>
            <a:off x="1" y="5657850"/>
            <a:ext cx="2090056" cy="1200150"/>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ight Triangle 16"/>
          <p:cNvSpPr/>
          <p:nvPr/>
        </p:nvSpPr>
        <p:spPr>
          <a:xfrm>
            <a:off x="1" y="5731328"/>
            <a:ext cx="709280" cy="1126672"/>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3229373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chart">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594"/>
          <a:stretch/>
        </p:blipFill>
        <p:spPr>
          <a:xfrm>
            <a:off x="0" y="5"/>
            <a:ext cx="12192000" cy="6879819"/>
          </a:xfrm>
          <a:prstGeom prst="rect">
            <a:avLst/>
          </a:prstGeom>
        </p:spPr>
      </p:pic>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8" name="Straight Connector 17"/>
          <p:cNvCxnSpPr/>
          <p:nvPr/>
        </p:nvCxnSpPr>
        <p:spPr>
          <a:xfrm>
            <a:off x="11579785" y="5"/>
            <a:ext cx="0" cy="6879819"/>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39332" y="3"/>
            <a:ext cx="2652669" cy="1800713"/>
          </a:xfrm>
          <a:prstGeom prst="line">
            <a:avLst/>
          </a:prstGeom>
          <a:ln>
            <a:solidFill>
              <a:schemeClr val="accent1">
                <a:lumMod val="75000"/>
                <a:alpha val="6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
        <p:nvSpPr>
          <p:cNvPr id="24" name="Right Triangle 23"/>
          <p:cNvSpPr/>
          <p:nvPr userDrawn="1"/>
        </p:nvSpPr>
        <p:spPr>
          <a:xfrm>
            <a:off x="2597" y="4703363"/>
            <a:ext cx="3810123" cy="2178373"/>
          </a:xfrm>
          <a:prstGeom prst="rtTriangle">
            <a:avLst/>
          </a:prstGeom>
          <a:solidFill>
            <a:srgbClr val="82C341">
              <a:alpha val="56078"/>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ight Triangle 24"/>
          <p:cNvSpPr/>
          <p:nvPr userDrawn="1"/>
        </p:nvSpPr>
        <p:spPr>
          <a:xfrm>
            <a:off x="2599" y="4816168"/>
            <a:ext cx="1344509" cy="2065564"/>
          </a:xfrm>
          <a:prstGeom prst="rtTriangle">
            <a:avLst/>
          </a:prstGeom>
          <a:solidFill>
            <a:srgbClr val="82C34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777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120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0_chart">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
        <p:nvSpPr>
          <p:cNvPr id="16" name="Title 1"/>
          <p:cNvSpPr>
            <a:spLocks noGrp="1"/>
          </p:cNvSpPr>
          <p:nvPr>
            <p:ph type="title"/>
          </p:nvPr>
        </p:nvSpPr>
        <p:spPr>
          <a:xfrm>
            <a:off x="838200" y="872204"/>
            <a:ext cx="10500360" cy="818374"/>
          </a:xfrm>
        </p:spPr>
        <p:txBody>
          <a:bodyPr anchor="t">
            <a:normAutofit/>
          </a:bodyPr>
          <a:lstStyle>
            <a:lvl1pPr algn="ctr">
              <a:defRPr sz="2400">
                <a:solidFill>
                  <a:schemeClr val="bg1"/>
                </a:solidFill>
              </a:defRPr>
            </a:lvl1pPr>
          </a:lstStyle>
          <a:p>
            <a:r>
              <a:rPr lang="en-US"/>
              <a:t>Click to edit Master title style</a:t>
            </a:r>
            <a:endParaRPr lang="en-US" dirty="0"/>
          </a:p>
        </p:txBody>
      </p:sp>
      <p:sp>
        <p:nvSpPr>
          <p:cNvPr id="22" name="Content Placeholder 2"/>
          <p:cNvSpPr>
            <a:spLocks noGrp="1"/>
          </p:cNvSpPr>
          <p:nvPr>
            <p:ph idx="1"/>
          </p:nvPr>
        </p:nvSpPr>
        <p:spPr>
          <a:xfrm>
            <a:off x="950507" y="2119141"/>
            <a:ext cx="10388055" cy="3708082"/>
          </a:xfrm>
        </p:spPr>
        <p:txBody>
          <a:bodyPr/>
          <a:lstStyle>
            <a:lvl1pPr algn="ctr">
              <a:defRPr>
                <a:solidFill>
                  <a:schemeClr val="bg1"/>
                </a:solidFill>
              </a:defRPr>
            </a:lvl1pPr>
          </a:lstStyle>
          <a:p>
            <a:pPr lvl="0"/>
            <a:r>
              <a:rPr lang="en-US"/>
              <a:t>Edit Master text styles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4807" y="6384881"/>
            <a:ext cx="833287" cy="181656"/>
          </a:xfrm>
          <a:prstGeom prst="rect">
            <a:avLst/>
          </a:prstGeom>
        </p:spPr>
      </p:pic>
    </p:spTree>
    <p:extLst>
      <p:ext uri="{BB962C8B-B14F-4D97-AF65-F5344CB8AC3E}">
        <p14:creationId xmlns:p14="http://schemas.microsoft.com/office/powerpoint/2010/main" val="1728314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2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38200"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9017" y="1018362"/>
            <a:ext cx="791605" cy="76056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tx2"/>
                </a:solidFill>
              </a:defRPr>
            </a:lvl1pPr>
          </a:lstStyle>
          <a:p>
            <a:r>
              <a:rPr lang="en-US"/>
              <a:t>Click to edit Master title style</a:t>
            </a:r>
            <a:endParaRPr lang="en-US" dirty="0"/>
          </a:p>
        </p:txBody>
      </p:sp>
      <p:sp>
        <p:nvSpPr>
          <p:cNvPr id="20" name="Content Placeholder 2"/>
          <p:cNvSpPr>
            <a:spLocks noGrp="1"/>
          </p:cNvSpPr>
          <p:nvPr>
            <p:ph idx="1"/>
          </p:nvPr>
        </p:nvSpPr>
        <p:spPr>
          <a:xfrm>
            <a:off x="950507" y="2119141"/>
            <a:ext cx="10388055" cy="3708082"/>
          </a:xfrm>
        </p:spPr>
        <p:txBody>
          <a:bodyPr/>
          <a:lstStyle>
            <a:lvl1pPr>
              <a:defRPr>
                <a:solidFill>
                  <a:schemeClr val="tx2"/>
                </a:solidFill>
              </a:defRPr>
            </a:lvl1pPr>
          </a:lstStyle>
          <a:p>
            <a:pPr lvl="0"/>
            <a:r>
              <a:rPr lang="en-US"/>
              <a:t>Edit Master text styles</a:t>
            </a:r>
          </a:p>
        </p:txBody>
      </p:sp>
      <p:cxnSp>
        <p:nvCxnSpPr>
          <p:cNvPr id="10" name="Straight Connector 9"/>
          <p:cNvCxnSpPr/>
          <p:nvPr/>
        </p:nvCxnSpPr>
        <p:spPr>
          <a:xfrm>
            <a:off x="11565271"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79742" y="-21819"/>
            <a:ext cx="730113"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565271" y="5"/>
            <a:ext cx="0" cy="687981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779742" y="-21819"/>
            <a:ext cx="730113" cy="70148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992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0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8200"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17" y="1018362"/>
            <a:ext cx="791605" cy="760562"/>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838200" y="872204"/>
            <a:ext cx="10500360" cy="818374"/>
          </a:xfrm>
        </p:spPr>
        <p:txBody>
          <a:bodyPr anchor="t">
            <a:normAutofit/>
          </a:bodyPr>
          <a:lstStyle>
            <a:lvl1pPr>
              <a:defRPr sz="2400">
                <a:solidFill>
                  <a:schemeClr val="tx2"/>
                </a:solidFill>
              </a:defRPr>
            </a:lvl1pPr>
          </a:lstStyle>
          <a:p>
            <a:r>
              <a:rPr lang="en-US"/>
              <a:t>Click to edit Master title style</a:t>
            </a:r>
            <a:endParaRPr lang="en-US" dirty="0"/>
          </a:p>
        </p:txBody>
      </p:sp>
      <p:sp>
        <p:nvSpPr>
          <p:cNvPr id="20" name="Content Placeholder 2"/>
          <p:cNvSpPr>
            <a:spLocks noGrp="1"/>
          </p:cNvSpPr>
          <p:nvPr>
            <p:ph idx="1"/>
          </p:nvPr>
        </p:nvSpPr>
        <p:spPr>
          <a:xfrm>
            <a:off x="950507" y="2119141"/>
            <a:ext cx="10388055" cy="3708082"/>
          </a:xfrm>
        </p:spPr>
        <p:txBody>
          <a:bodyPr/>
          <a:lstStyle>
            <a:lvl1pPr>
              <a:defRPr>
                <a:solidFill>
                  <a:schemeClr val="tx2"/>
                </a:solidFill>
              </a:defRPr>
            </a:lvl1pPr>
          </a:lstStyle>
          <a:p>
            <a:pPr lvl="0"/>
            <a:r>
              <a:rPr lang="en-US"/>
              <a:t>Edit Master text styles</a:t>
            </a:r>
          </a:p>
        </p:txBody>
      </p:sp>
      <p:cxnSp>
        <p:nvCxnSpPr>
          <p:cNvPr id="12" name="Straight Connector 11"/>
          <p:cNvCxnSpPr/>
          <p:nvPr/>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565271" y="5"/>
            <a:ext cx="0" cy="6879819"/>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0779742" y="-21819"/>
            <a:ext cx="730113" cy="701481"/>
          </a:xfrm>
          <a:prstGeom prst="line">
            <a:avLst/>
          </a:prstGeom>
          <a:ln>
            <a:solidFill>
              <a:schemeClr val="bg1">
                <a:lumMod val="75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748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447177" y="636173"/>
            <a:ext cx="0" cy="574765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3" y="872204"/>
            <a:ext cx="3473335" cy="818374"/>
          </a:xfrm>
        </p:spPr>
        <p:txBody>
          <a:bodyPr anchor="t"/>
          <a:lstStyle>
            <a:lvl1pPr>
              <a:defRPr>
                <a:solidFill>
                  <a:schemeClr val="tx2"/>
                </a:solidFill>
              </a:defRPr>
            </a:lvl1pPr>
          </a:lstStyle>
          <a:p>
            <a:r>
              <a:rPr lang="en-US"/>
              <a:t>Click to edit Master title style</a:t>
            </a:r>
            <a:endParaRPr lang="en-US" dirty="0"/>
          </a:p>
        </p:txBody>
      </p:sp>
      <p:sp>
        <p:nvSpPr>
          <p:cNvPr id="10" name="Content Placeholder 2"/>
          <p:cNvSpPr>
            <a:spLocks noGrp="1"/>
          </p:cNvSpPr>
          <p:nvPr>
            <p:ph idx="1"/>
          </p:nvPr>
        </p:nvSpPr>
        <p:spPr>
          <a:xfrm>
            <a:off x="5178699" y="872207"/>
            <a:ext cx="4699596" cy="5020971"/>
          </a:xfrm>
        </p:spPr>
        <p:txBody>
          <a:bodyPr/>
          <a:lstStyle>
            <a:lvl1pPr>
              <a:defRPr>
                <a:solidFill>
                  <a:schemeClr val="tx2"/>
                </a:solidFill>
              </a:defRPr>
            </a:lvl1pPr>
          </a:lstStyle>
          <a:p>
            <a:pPr lvl="0"/>
            <a:r>
              <a:rPr lang="en-US"/>
              <a:t>Edit Master text styles</a:t>
            </a:r>
          </a:p>
        </p:txBody>
      </p:sp>
      <p:sp>
        <p:nvSpPr>
          <p:cNvPr id="12" name="Right Triangle 11"/>
          <p:cNvSpPr/>
          <p:nvPr/>
        </p:nvSpPr>
        <p:spPr>
          <a:xfrm>
            <a:off x="3" y="5649362"/>
            <a:ext cx="1973655" cy="1208638"/>
          </a:xfrm>
          <a:prstGeom prst="rtTriangle">
            <a:avLst/>
          </a:prstGeom>
          <a:solidFill>
            <a:srgbClr val="82C341">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ight Triangle 12"/>
          <p:cNvSpPr/>
          <p:nvPr/>
        </p:nvSpPr>
        <p:spPr>
          <a:xfrm>
            <a:off x="0" y="5649362"/>
            <a:ext cx="838200" cy="1208638"/>
          </a:xfrm>
          <a:prstGeom prst="rtTriangle">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26761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4_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72204"/>
            <a:ext cx="3761509" cy="818374"/>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78699" y="872204"/>
            <a:ext cx="4699596" cy="3708082"/>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11" name="Straight Connector 10"/>
          <p:cNvCxnSpPr/>
          <p:nvPr userDrawn="1"/>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724400" y="636173"/>
            <a:ext cx="0" cy="574765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122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72204"/>
            <a:ext cx="3761509" cy="818374"/>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78699" y="872204"/>
            <a:ext cx="4699596" cy="3708082"/>
          </a:xfrm>
        </p:spPr>
        <p:txBody>
          <a:bodyPr/>
          <a:lstStyle>
            <a:lvl1pPr>
              <a:defRPr>
                <a:solidFill>
                  <a:schemeClr val="tx2"/>
                </a:solidFill>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spTree>
    <p:extLst>
      <p:ext uri="{BB962C8B-B14F-4D97-AF65-F5344CB8AC3E}">
        <p14:creationId xmlns:p14="http://schemas.microsoft.com/office/powerpoint/2010/main" val="2697394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lternate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1BDE952-5B73-4B10-8D2B-3649B9B38386}"/>
              </a:ext>
            </a:extLst>
          </p:cNvPr>
          <p:cNvSpPr/>
          <p:nvPr userDrawn="1"/>
        </p:nvSpPr>
        <p:spPr>
          <a:xfrm rot="5400000" flipH="1">
            <a:off x="2667001" y="-2667003"/>
            <a:ext cx="6857996" cy="1219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itle 1"/>
          <p:cNvSpPr>
            <a:spLocks noGrp="1"/>
          </p:cNvSpPr>
          <p:nvPr>
            <p:ph type="ctrTitle" hasCustomPrompt="1"/>
          </p:nvPr>
        </p:nvSpPr>
        <p:spPr>
          <a:xfrm>
            <a:off x="488215" y="3512772"/>
            <a:ext cx="4010103" cy="1494259"/>
          </a:xfrm>
        </p:spPr>
        <p:txBody>
          <a:bodyPr anchor="ctr">
            <a:noAutofit/>
          </a:bodyPr>
          <a:lstStyle>
            <a:lvl1pPr algn="l">
              <a:defRPr sz="2400" b="0">
                <a:solidFill>
                  <a:schemeClr val="tx2"/>
                </a:solidFill>
                <a:latin typeface="Raleway Lining" panose="020B0503030101060003" pitchFamily="34" charset="0"/>
              </a:defRPr>
            </a:lvl1pPr>
          </a:lstStyle>
          <a:p>
            <a:r>
              <a:rPr lang="en-US" dirty="0"/>
              <a:t>CLICK TO EDIT MASTER TITLE STYLE</a:t>
            </a:r>
          </a:p>
        </p:txBody>
      </p:sp>
      <p:sp>
        <p:nvSpPr>
          <p:cNvPr id="18" name="Subtitle 2"/>
          <p:cNvSpPr>
            <a:spLocks noGrp="1"/>
          </p:cNvSpPr>
          <p:nvPr>
            <p:ph type="subTitle" idx="1"/>
          </p:nvPr>
        </p:nvSpPr>
        <p:spPr>
          <a:xfrm>
            <a:off x="488213" y="5243404"/>
            <a:ext cx="4010105" cy="554325"/>
          </a:xfrm>
          <a:prstGeom prst="rect">
            <a:avLst/>
          </a:prstGeom>
        </p:spPr>
        <p:txBody>
          <a:bodyPr>
            <a:normAutofit/>
          </a:bodyPr>
          <a:lstStyle>
            <a:lvl1pPr marL="0" indent="0" algn="l">
              <a:buNone/>
              <a:defRPr sz="1350">
                <a:solidFill>
                  <a:schemeClr val="accent1"/>
                </a:solidFill>
                <a:latin typeface="Raleway Lining" panose="020B05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xmlns="" id="{DC05848D-ECC5-4DF2-8DCD-12B1FE1686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8212" y="1252245"/>
            <a:ext cx="1492993" cy="325472"/>
          </a:xfrm>
          <a:prstGeom prst="rect">
            <a:avLst/>
          </a:prstGeom>
        </p:spPr>
      </p:pic>
      <p:sp>
        <p:nvSpPr>
          <p:cNvPr id="5" name="Rectangle 4">
            <a:extLst>
              <a:ext uri="{FF2B5EF4-FFF2-40B4-BE49-F238E27FC236}">
                <a16:creationId xmlns:a16="http://schemas.microsoft.com/office/drawing/2014/main" xmlns="" id="{39E9F9E0-8632-47AC-ACFE-CB7AA9D0654A}"/>
              </a:ext>
            </a:extLst>
          </p:cNvPr>
          <p:cNvSpPr/>
          <p:nvPr userDrawn="1"/>
        </p:nvSpPr>
        <p:spPr>
          <a:xfrm flipV="1">
            <a:off x="488212" y="3241456"/>
            <a:ext cx="1063257" cy="763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Picture Placeholder 10">
            <a:extLst>
              <a:ext uri="{FF2B5EF4-FFF2-40B4-BE49-F238E27FC236}">
                <a16:creationId xmlns:a16="http://schemas.microsoft.com/office/drawing/2014/main" xmlns="" id="{1B94BA4C-D6D9-4A01-A4DB-D08F5163BDA5}"/>
              </a:ext>
            </a:extLst>
          </p:cNvPr>
          <p:cNvSpPr>
            <a:spLocks noGrp="1"/>
          </p:cNvSpPr>
          <p:nvPr>
            <p:ph type="pic" sz="quarter" idx="10"/>
          </p:nvPr>
        </p:nvSpPr>
        <p:spPr>
          <a:xfrm flipH="1">
            <a:off x="4871229" y="0"/>
            <a:ext cx="7320771" cy="6858000"/>
          </a:xfrm>
          <a:custGeom>
            <a:avLst/>
            <a:gdLst>
              <a:gd name="connsiteX0" fmla="*/ 0 w 7364819"/>
              <a:gd name="connsiteY0" fmla="*/ 0 h 6858000"/>
              <a:gd name="connsiteX1" fmla="*/ 7364819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10633 h 6868633"/>
              <a:gd name="connsiteX1" fmla="*/ 5621080 w 7364819"/>
              <a:gd name="connsiteY1" fmla="*/ 0 h 6868633"/>
              <a:gd name="connsiteX2" fmla="*/ 7364819 w 7364819"/>
              <a:gd name="connsiteY2" fmla="*/ 6868633 h 6868633"/>
              <a:gd name="connsiteX3" fmla="*/ 0 w 7364819"/>
              <a:gd name="connsiteY3" fmla="*/ 6868633 h 6868633"/>
              <a:gd name="connsiteX4" fmla="*/ 0 w 7364819"/>
              <a:gd name="connsiteY4" fmla="*/ 10633 h 6868633"/>
              <a:gd name="connsiteX0" fmla="*/ 0 w 7364819"/>
              <a:gd name="connsiteY0" fmla="*/ 0 h 6858000"/>
              <a:gd name="connsiteX1" fmla="*/ 5557285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64819"/>
              <a:gd name="connsiteY0" fmla="*/ 0 h 6858000"/>
              <a:gd name="connsiteX1" fmla="*/ 7320771 w 7364819"/>
              <a:gd name="connsiteY1" fmla="*/ 0 h 6858000"/>
              <a:gd name="connsiteX2" fmla="*/ 7364819 w 7364819"/>
              <a:gd name="connsiteY2" fmla="*/ 6858000 h 6858000"/>
              <a:gd name="connsiteX3" fmla="*/ 0 w 7364819"/>
              <a:gd name="connsiteY3" fmla="*/ 6858000 h 6858000"/>
              <a:gd name="connsiteX4" fmla="*/ 0 w 7364819"/>
              <a:gd name="connsiteY4" fmla="*/ 0 h 6858000"/>
              <a:gd name="connsiteX0" fmla="*/ 0 w 7320771"/>
              <a:gd name="connsiteY0" fmla="*/ 0 h 6858000"/>
              <a:gd name="connsiteX1" fmla="*/ 7320771 w 7320771"/>
              <a:gd name="connsiteY1" fmla="*/ 0 h 6858000"/>
              <a:gd name="connsiteX2" fmla="*/ 5329190 w 7320771"/>
              <a:gd name="connsiteY2" fmla="*/ 6847114 h 6858000"/>
              <a:gd name="connsiteX3" fmla="*/ 0 w 7320771"/>
              <a:gd name="connsiteY3" fmla="*/ 6858000 h 6858000"/>
              <a:gd name="connsiteX4" fmla="*/ 0 w 73207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771" h="6858000">
                <a:moveTo>
                  <a:pt x="0" y="0"/>
                </a:moveTo>
                <a:lnTo>
                  <a:pt x="7320771" y="0"/>
                </a:lnTo>
                <a:lnTo>
                  <a:pt x="5329190" y="6847114"/>
                </a:lnTo>
                <a:lnTo>
                  <a:pt x="0" y="6858000"/>
                </a:lnTo>
                <a:lnTo>
                  <a:pt x="0" y="0"/>
                </a:lnTo>
                <a:close/>
              </a:path>
            </a:pathLst>
          </a:custGeom>
        </p:spPr>
        <p:txBody>
          <a:bodyPr/>
          <a:lstStyle>
            <a:lvl1pPr>
              <a:defRPr baseline="-25000"/>
            </a:lvl1pPr>
          </a:lstStyle>
          <a:p>
            <a:r>
              <a:rPr lang="en-US" dirty="0"/>
              <a:t>Click icon to add picture</a:t>
            </a:r>
          </a:p>
        </p:txBody>
      </p:sp>
    </p:spTree>
    <p:extLst>
      <p:ext uri="{BB962C8B-B14F-4D97-AF65-F5344CB8AC3E}">
        <p14:creationId xmlns:p14="http://schemas.microsoft.com/office/powerpoint/2010/main" val="2336494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358790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03256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413640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623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D9308-2EF7-9E42-8310-8DBF6E6BD181}"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8300056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D9308-2EF7-9E42-8310-8DBF6E6BD181}" type="datetimeFigureOut">
              <a:rPr lang="en-US" smtClean="0"/>
              <a:t>10/25/2022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97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D9308-2EF7-9E42-8310-8DBF6E6BD181}" type="datetimeFigureOut">
              <a:rPr lang="en-US" smtClean="0"/>
              <a:t>10/25/2022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251091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897675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54223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1321814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454861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10/25/2022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921878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dirty="0"/>
              <a:t>Click to edit Master title style</a:t>
            </a:r>
          </a:p>
        </p:txBody>
      </p:sp>
      <p:sp>
        <p:nvSpPr>
          <p:cNvPr id="6" name="Content Placeholder 5"/>
          <p:cNvSpPr>
            <a:spLocks noGrp="1"/>
          </p:cNvSpPr>
          <p:nvPr>
            <p:ph sz="quarter" idx="4"/>
          </p:nvPr>
        </p:nvSpPr>
        <p:spPr>
          <a:xfrm>
            <a:off x="6172202" y="1761386"/>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39165DC-366A-4EFE-9B82-9255C032771D}" type="datetimeFigureOut">
              <a:rPr lang="en-US" smtClean="0">
                <a:solidFill>
                  <a:prstClr val="black">
                    <a:tint val="75000"/>
                  </a:prstClr>
                </a:solidFill>
              </a:rPr>
              <a:pPr/>
              <a:t>10/25/2022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7409DF-45C8-4A71-B9BE-915ADAC2A305}" type="slidenum">
              <a:rPr lang="en-US" smtClean="0">
                <a:solidFill>
                  <a:prstClr val="black">
                    <a:tint val="75000"/>
                  </a:prstClr>
                </a:solidFill>
              </a:rPr>
              <a:pPr/>
              <a:t>‹#›</a:t>
            </a:fld>
            <a:endParaRPr lang="en-US">
              <a:solidFill>
                <a:prstClr val="black">
                  <a:tint val="75000"/>
                </a:prstClr>
              </a:solidFill>
            </a:endParaRPr>
          </a:p>
        </p:txBody>
      </p:sp>
      <p:cxnSp>
        <p:nvCxnSpPr>
          <p:cNvPr id="12" name="Straight Connector 11"/>
          <p:cNvCxnSpPr/>
          <p:nvPr userDrawn="1"/>
        </p:nvCxnSpPr>
        <p:spPr>
          <a:xfrm>
            <a:off x="0" y="1293783"/>
            <a:ext cx="12192000" cy="2918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50D938E2-1D96-41A2-8480-97D2C4A16175}"/>
              </a:ext>
            </a:extLst>
          </p:cNvPr>
          <p:cNvSpPr/>
          <p:nvPr userDrawn="1"/>
        </p:nvSpPr>
        <p:spPr>
          <a:xfrm>
            <a:off x="308113" y="4899991"/>
            <a:ext cx="2743200" cy="182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1917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1-turq">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ctr">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gn="ctr">
              <a:defRPr/>
            </a:lvl1p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5473701" y="665018"/>
            <a:ext cx="1145771" cy="0"/>
          </a:xfrm>
          <a:prstGeom prst="line">
            <a:avLst/>
          </a:prstGeom>
          <a:ln w="76200">
            <a:solidFill>
              <a:srgbClr val="82C3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6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crim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856525B1-14D3-4043-96C3-3E66F944D188}" type="slidenum">
              <a:rPr lang="en-US" smtClean="0"/>
              <a:t>‹#›</a:t>
            </a:fld>
            <a:endParaRPr lang="en-US" dirty="0"/>
          </a:p>
        </p:txBody>
      </p:sp>
      <p:cxnSp>
        <p:nvCxnSpPr>
          <p:cNvPr id="7" name="Straight Connector 6"/>
          <p:cNvCxnSpPr/>
          <p:nvPr/>
        </p:nvCxnSpPr>
        <p:spPr>
          <a:xfrm>
            <a:off x="838201" y="665018"/>
            <a:ext cx="1145771"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7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oleObject" Target="../embeddings/oleObject4.bin"/><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ags" Target="../tags/tag5.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vmlDrawing" Target="../drawings/vmlDrawing4.v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3.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9"/>
            </p:custDataLst>
            <p:extLst>
              <p:ext uri="{D42A27DB-BD31-4B8C-83A1-F6EECF244321}">
                <p14:modId xmlns:p14="http://schemas.microsoft.com/office/powerpoint/2010/main" val="231713441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1054" name="think-cell Slide" r:id="rId40" imgW="344" imgH="344" progId="TCLayout.ActiveDocument.1">
                  <p:embed/>
                </p:oleObj>
              </mc:Choice>
              <mc:Fallback>
                <p:oleObj name="think-cell Slide" r:id="rId40" imgW="344" imgH="344" progId="TCLayout.ActiveDocument.1">
                  <p:embed/>
                  <p:pic>
                    <p:nvPicPr>
                      <p:cNvPr id="5" name="Object 4" hidden="1"/>
                      <p:cNvPicPr/>
                      <p:nvPr/>
                    </p:nvPicPr>
                    <p:blipFill>
                      <a:blip r:embed="rId41"/>
                      <a:stretch>
                        <a:fillRect/>
                      </a:stretch>
                    </p:blipFill>
                    <p:spPr>
                      <a:xfrm>
                        <a:off x="2118"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838200" y="872208"/>
            <a:ext cx="1057747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468881"/>
            <a:ext cx="10577472" cy="370808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4755336" y="6472712"/>
            <a:ext cx="2743200" cy="187367"/>
          </a:xfrm>
          <a:prstGeom prst="rect">
            <a:avLst/>
          </a:prstGeom>
        </p:spPr>
        <p:txBody>
          <a:bodyPr vert="horz" lIns="91440" tIns="45720" rIns="91440" bIns="45720" rtlCol="0" anchor="ctr"/>
          <a:lstStyle>
            <a:lvl1pPr algn="ctr">
              <a:defRPr sz="675">
                <a:solidFill>
                  <a:schemeClr val="tx1">
                    <a:tint val="75000"/>
                  </a:schemeClr>
                </a:solidFill>
              </a:defRPr>
            </a:lvl1pPr>
          </a:lstStyle>
          <a:p>
            <a:fld id="{856525B1-14D3-4043-96C3-3E66F944D188}" type="slidenum">
              <a:rPr lang="en-US" smtClean="0"/>
              <a:pPr/>
              <a:t>‹#›</a:t>
            </a:fld>
            <a:endParaRPr lang="en-US" dirty="0"/>
          </a:p>
        </p:txBody>
      </p:sp>
      <p:grpSp>
        <p:nvGrpSpPr>
          <p:cNvPr id="7" name="Group 6"/>
          <p:cNvGrpSpPr>
            <a:grpSpLocks noChangeAspect="1"/>
          </p:cNvGrpSpPr>
          <p:nvPr userDrawn="1"/>
        </p:nvGrpSpPr>
        <p:grpSpPr>
          <a:xfrm>
            <a:off x="10636504" y="6426885"/>
            <a:ext cx="1097280" cy="181195"/>
            <a:chOff x="10517187" y="5522638"/>
            <a:chExt cx="1674813" cy="368752"/>
          </a:xfrm>
        </p:grpSpPr>
        <p:sp>
          <p:nvSpPr>
            <p:cNvPr id="8" name="Freeform 5"/>
            <p:cNvSpPr>
              <a:spLocks/>
            </p:cNvSpPr>
            <p:nvPr/>
          </p:nvSpPr>
          <p:spPr bwMode="auto">
            <a:xfrm>
              <a:off x="10706192" y="5539610"/>
              <a:ext cx="352552" cy="34483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6"/>
            <p:cNvSpPr>
              <a:spLocks/>
            </p:cNvSpPr>
            <p:nvPr/>
          </p:nvSpPr>
          <p:spPr bwMode="auto">
            <a:xfrm>
              <a:off x="11073401" y="5522638"/>
              <a:ext cx="165090" cy="36180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7"/>
            <p:cNvSpPr>
              <a:spLocks/>
            </p:cNvSpPr>
            <p:nvPr/>
          </p:nvSpPr>
          <p:spPr bwMode="auto">
            <a:xfrm>
              <a:off x="11182946" y="5522638"/>
              <a:ext cx="165090" cy="36180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8"/>
            <p:cNvSpPr>
              <a:spLocks/>
            </p:cNvSpPr>
            <p:nvPr/>
          </p:nvSpPr>
          <p:spPr bwMode="auto">
            <a:xfrm>
              <a:off x="11359608" y="5522638"/>
              <a:ext cx="97202" cy="6865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9"/>
            <p:cNvSpPr>
              <a:spLocks/>
            </p:cNvSpPr>
            <p:nvPr/>
          </p:nvSpPr>
          <p:spPr bwMode="auto">
            <a:xfrm>
              <a:off x="11676673" y="5615212"/>
              <a:ext cx="302408" cy="26923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10"/>
            <p:cNvSpPr>
              <a:spLocks/>
            </p:cNvSpPr>
            <p:nvPr/>
          </p:nvSpPr>
          <p:spPr bwMode="auto">
            <a:xfrm>
              <a:off x="11992195" y="5548867"/>
              <a:ext cx="199805" cy="340980"/>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11"/>
            <p:cNvSpPr>
              <a:spLocks/>
            </p:cNvSpPr>
            <p:nvPr/>
          </p:nvSpPr>
          <p:spPr bwMode="auto">
            <a:xfrm>
              <a:off x="11293263" y="5622926"/>
              <a:ext cx="143489" cy="261521"/>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12"/>
            <p:cNvSpPr>
              <a:spLocks noEditPoints="1"/>
            </p:cNvSpPr>
            <p:nvPr/>
          </p:nvSpPr>
          <p:spPr bwMode="auto">
            <a:xfrm>
              <a:off x="11408981" y="5615212"/>
              <a:ext cx="286207" cy="27617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13"/>
            <p:cNvSpPr>
              <a:spLocks/>
            </p:cNvSpPr>
            <p:nvPr/>
          </p:nvSpPr>
          <p:spPr bwMode="auto">
            <a:xfrm>
              <a:off x="10517187" y="5591297"/>
              <a:ext cx="229120" cy="2244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4"/>
            <p:cNvSpPr>
              <a:spLocks/>
            </p:cNvSpPr>
            <p:nvPr/>
          </p:nvSpPr>
          <p:spPr bwMode="auto">
            <a:xfrm>
              <a:off x="10517187" y="5591297"/>
              <a:ext cx="229120" cy="2244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5"/>
            <p:cNvSpPr>
              <a:spLocks noEditPoints="1"/>
            </p:cNvSpPr>
            <p:nvPr/>
          </p:nvSpPr>
          <p:spPr bwMode="auto">
            <a:xfrm>
              <a:off x="10599732" y="5591297"/>
              <a:ext cx="363352" cy="2244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6"/>
            <p:cNvSpPr>
              <a:spLocks/>
            </p:cNvSpPr>
            <p:nvPr/>
          </p:nvSpPr>
          <p:spPr bwMode="auto">
            <a:xfrm>
              <a:off x="10746307" y="5717814"/>
              <a:ext cx="123432" cy="97974"/>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8" name="Footer Placeholder 37"/>
          <p:cNvSpPr>
            <a:spLocks noGrp="1"/>
          </p:cNvSpPr>
          <p:nvPr>
            <p:ph type="ftr" sz="quarter" idx="3"/>
          </p:nvPr>
        </p:nvSpPr>
        <p:spPr>
          <a:xfrm>
            <a:off x="633984" y="6278059"/>
            <a:ext cx="6864552" cy="203133"/>
          </a:xfrm>
          <a:prstGeom prst="rect">
            <a:avLst/>
          </a:prstGeom>
        </p:spPr>
        <p:txBody>
          <a:bodyPr wrap="square" lIns="0">
            <a:spAutoFit/>
          </a:bodyPr>
          <a:lstStyle>
            <a:lvl1pPr>
              <a:defRPr lang="en-GB" sz="800" dirty="0">
                <a:solidFill>
                  <a:schemeClr val="tx1">
                    <a:lumMod val="50000"/>
                    <a:lumOff val="50000"/>
                  </a:schemeClr>
                </a:solidFill>
                <a:cs typeface="Segoe UI" panose="020B0502040204020203" pitchFamily="34" charset="0"/>
              </a:defRPr>
            </a:lvl1pPr>
          </a:lstStyle>
          <a:p>
            <a:pPr defTabSz="685800">
              <a:lnSpc>
                <a:spcPct val="90000"/>
              </a:lnSpc>
              <a:spcBef>
                <a:spcPts val="750"/>
              </a:spcBef>
            </a:pPr>
            <a:endParaRPr lang="en-US" dirty="0"/>
          </a:p>
        </p:txBody>
      </p:sp>
    </p:spTree>
    <p:extLst>
      <p:ext uri="{BB962C8B-B14F-4D97-AF65-F5344CB8AC3E}">
        <p14:creationId xmlns:p14="http://schemas.microsoft.com/office/powerpoint/2010/main" val="4034150009"/>
      </p:ext>
    </p:extLst>
  </p:cSld>
  <p:clrMap bg1="lt1" tx1="dk1" bg2="lt2" tx2="dk2" accent1="accent1" accent2="accent2" accent3="accent3" accent4="accent4" accent5="accent5" accent6="accent6" hlink="hlink" folHlink="folHlink"/>
  <p:sldLayoutIdLst>
    <p:sldLayoutId id="2147483765" r:id="rId1"/>
    <p:sldLayoutId id="2147483795" r:id="rId2"/>
    <p:sldLayoutId id="2147483832"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96" r:id="rId14"/>
    <p:sldLayoutId id="2147483831" r:id="rId15"/>
    <p:sldLayoutId id="2147483776" r:id="rId16"/>
    <p:sldLayoutId id="2147483777" r:id="rId17"/>
    <p:sldLayoutId id="2147483778" r:id="rId18"/>
    <p:sldLayoutId id="2147483779" r:id="rId19"/>
    <p:sldLayoutId id="2147483830"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833" r:id="rId36"/>
  </p:sldLayoutIdLst>
  <p:hf hdr="0" ftr="0" dt="0"/>
  <p:txStyles>
    <p:title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3"/>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spid="_x0000_s4126" name="think-cell Slide" r:id="rId34" imgW="344" imgH="344" progId="TCLayout.ActiveDocument.1">
                  <p:embed/>
                </p:oleObj>
              </mc:Choice>
              <mc:Fallback>
                <p:oleObj name="think-cell Slide" r:id="rId34" imgW="344" imgH="344" progId="TCLayout.ActiveDocument.1">
                  <p:embed/>
                  <p:pic>
                    <p:nvPicPr>
                      <p:cNvPr id="5" name="Object 4" hidden="1"/>
                      <p:cNvPicPr/>
                      <p:nvPr/>
                    </p:nvPicPr>
                    <p:blipFill>
                      <a:blip r:embed="rId35"/>
                      <a:stretch>
                        <a:fillRect/>
                      </a:stretch>
                    </p:blipFill>
                    <p:spPr>
                      <a:xfrm>
                        <a:off x="2118"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838200" y="872208"/>
            <a:ext cx="1057747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468881"/>
            <a:ext cx="10577472" cy="370808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4755336" y="6472712"/>
            <a:ext cx="2743200" cy="187367"/>
          </a:xfrm>
          <a:prstGeom prst="rect">
            <a:avLst/>
          </a:prstGeom>
        </p:spPr>
        <p:txBody>
          <a:bodyPr vert="horz" lIns="91440" tIns="45720" rIns="91440" bIns="45720" rtlCol="0" anchor="ctr"/>
          <a:lstStyle>
            <a:lvl1pPr algn="ctr">
              <a:defRPr sz="675">
                <a:solidFill>
                  <a:schemeClr val="tx1">
                    <a:tint val="75000"/>
                  </a:schemeClr>
                </a:solidFill>
              </a:defRPr>
            </a:lvl1pPr>
          </a:lstStyle>
          <a:p>
            <a:fld id="{856525B1-14D3-4043-96C3-3E66F944D188}" type="slidenum">
              <a:rPr lang="en-US" smtClean="0"/>
              <a:pPr/>
              <a:t>‹#›</a:t>
            </a:fld>
            <a:endParaRPr lang="en-US" dirty="0"/>
          </a:p>
        </p:txBody>
      </p:sp>
      <p:grpSp>
        <p:nvGrpSpPr>
          <p:cNvPr id="7" name="Group 6"/>
          <p:cNvGrpSpPr>
            <a:grpSpLocks noChangeAspect="1"/>
          </p:cNvGrpSpPr>
          <p:nvPr userDrawn="1"/>
        </p:nvGrpSpPr>
        <p:grpSpPr>
          <a:xfrm>
            <a:off x="10636504" y="6426885"/>
            <a:ext cx="1097280" cy="181195"/>
            <a:chOff x="10517187" y="5522638"/>
            <a:chExt cx="1674813" cy="368752"/>
          </a:xfrm>
        </p:grpSpPr>
        <p:sp>
          <p:nvSpPr>
            <p:cNvPr id="8" name="Freeform 5"/>
            <p:cNvSpPr>
              <a:spLocks/>
            </p:cNvSpPr>
            <p:nvPr/>
          </p:nvSpPr>
          <p:spPr bwMode="auto">
            <a:xfrm>
              <a:off x="10706192" y="5539610"/>
              <a:ext cx="352552" cy="344837"/>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6"/>
            <p:cNvSpPr>
              <a:spLocks/>
            </p:cNvSpPr>
            <p:nvPr/>
          </p:nvSpPr>
          <p:spPr bwMode="auto">
            <a:xfrm>
              <a:off x="11073401" y="5522638"/>
              <a:ext cx="165090" cy="36180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7"/>
            <p:cNvSpPr>
              <a:spLocks/>
            </p:cNvSpPr>
            <p:nvPr/>
          </p:nvSpPr>
          <p:spPr bwMode="auto">
            <a:xfrm>
              <a:off x="11182946" y="5522638"/>
              <a:ext cx="165090" cy="361809"/>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8"/>
            <p:cNvSpPr>
              <a:spLocks/>
            </p:cNvSpPr>
            <p:nvPr/>
          </p:nvSpPr>
          <p:spPr bwMode="auto">
            <a:xfrm>
              <a:off x="11359608" y="5522638"/>
              <a:ext cx="97202" cy="68659"/>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9"/>
            <p:cNvSpPr>
              <a:spLocks/>
            </p:cNvSpPr>
            <p:nvPr/>
          </p:nvSpPr>
          <p:spPr bwMode="auto">
            <a:xfrm>
              <a:off x="11676673" y="5615212"/>
              <a:ext cx="302408" cy="269235"/>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10"/>
            <p:cNvSpPr>
              <a:spLocks/>
            </p:cNvSpPr>
            <p:nvPr/>
          </p:nvSpPr>
          <p:spPr bwMode="auto">
            <a:xfrm>
              <a:off x="11992195" y="5548867"/>
              <a:ext cx="199805" cy="340980"/>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11"/>
            <p:cNvSpPr>
              <a:spLocks/>
            </p:cNvSpPr>
            <p:nvPr/>
          </p:nvSpPr>
          <p:spPr bwMode="auto">
            <a:xfrm>
              <a:off x="11293263" y="5622926"/>
              <a:ext cx="143489" cy="261521"/>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5" name="Freeform 12"/>
            <p:cNvSpPr>
              <a:spLocks noEditPoints="1"/>
            </p:cNvSpPr>
            <p:nvPr/>
          </p:nvSpPr>
          <p:spPr bwMode="auto">
            <a:xfrm>
              <a:off x="11408981" y="5615212"/>
              <a:ext cx="286207" cy="276178"/>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6" name="Freeform 13"/>
            <p:cNvSpPr>
              <a:spLocks/>
            </p:cNvSpPr>
            <p:nvPr/>
          </p:nvSpPr>
          <p:spPr bwMode="auto">
            <a:xfrm>
              <a:off x="10517187" y="5591297"/>
              <a:ext cx="229120" cy="2244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4"/>
            <p:cNvSpPr>
              <a:spLocks/>
            </p:cNvSpPr>
            <p:nvPr/>
          </p:nvSpPr>
          <p:spPr bwMode="auto">
            <a:xfrm>
              <a:off x="10517187" y="5591297"/>
              <a:ext cx="229120" cy="224491"/>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5"/>
            <p:cNvSpPr>
              <a:spLocks noEditPoints="1"/>
            </p:cNvSpPr>
            <p:nvPr/>
          </p:nvSpPr>
          <p:spPr bwMode="auto">
            <a:xfrm>
              <a:off x="10599732" y="5591297"/>
              <a:ext cx="363352" cy="224491"/>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6"/>
            <p:cNvSpPr>
              <a:spLocks/>
            </p:cNvSpPr>
            <p:nvPr/>
          </p:nvSpPr>
          <p:spPr bwMode="auto">
            <a:xfrm>
              <a:off x="10746307" y="5717814"/>
              <a:ext cx="123432" cy="97974"/>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8" name="Footer Placeholder 37"/>
          <p:cNvSpPr>
            <a:spLocks noGrp="1"/>
          </p:cNvSpPr>
          <p:nvPr>
            <p:ph type="ftr" sz="quarter" idx="3"/>
          </p:nvPr>
        </p:nvSpPr>
        <p:spPr>
          <a:xfrm>
            <a:off x="633984" y="6278059"/>
            <a:ext cx="6864552" cy="203133"/>
          </a:xfrm>
          <a:prstGeom prst="rect">
            <a:avLst/>
          </a:prstGeom>
        </p:spPr>
        <p:txBody>
          <a:bodyPr wrap="square" lIns="0">
            <a:spAutoFit/>
          </a:bodyPr>
          <a:lstStyle>
            <a:lvl1pPr>
              <a:defRPr lang="en-GB" sz="800" dirty="0">
                <a:solidFill>
                  <a:schemeClr val="tx1">
                    <a:lumMod val="50000"/>
                    <a:lumOff val="50000"/>
                  </a:schemeClr>
                </a:solidFill>
                <a:cs typeface="Segoe UI" panose="020B0502040204020203" pitchFamily="34" charset="0"/>
              </a:defRPr>
            </a:lvl1pPr>
          </a:lstStyle>
          <a:p>
            <a:pPr defTabSz="685800">
              <a:lnSpc>
                <a:spcPct val="90000"/>
              </a:lnSpc>
              <a:spcBef>
                <a:spcPts val="750"/>
              </a:spcBef>
            </a:pPr>
            <a:endParaRPr lang="en-US" dirty="0"/>
          </a:p>
        </p:txBody>
      </p:sp>
    </p:spTree>
    <p:extLst>
      <p:ext uri="{BB962C8B-B14F-4D97-AF65-F5344CB8AC3E}">
        <p14:creationId xmlns:p14="http://schemas.microsoft.com/office/powerpoint/2010/main" val="36114775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9" r:id="rId30"/>
  </p:sldLayoutIdLst>
  <p:hf hdr="0" ftr="0" dt="0"/>
  <p:txStyles>
    <p:title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10/25/2022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227773467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em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43.jpe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oleObject" Target="../embeddings/oleObject9.bin"/><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3.emf"/><Relationship Id="rId5" Type="http://schemas.openxmlformats.org/officeDocument/2006/relationships/oleObject" Target="../embeddings/oleObject10.bin"/><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oleObject" Target="../embeddings/oleObject11.bin"/><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oleObject" Target="../embeddings/oleObject12.bin"/><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oleObject" Target="../embeddings/oleObject13.bin"/><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chart" Target="../charts/chart7.xml"/><Relationship Id="rId5" Type="http://schemas.openxmlformats.org/officeDocument/2006/relationships/image" Target="../media/image3.emf"/><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oleObject" Target="../embeddings/oleObject15.bin"/><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Layout" Target="../slideLayouts/slideLayout47.xml"/><Relationship Id="rId7" Type="http://schemas.openxmlformats.org/officeDocument/2006/relationships/image" Target="../media/image48.jpeg"/><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47.jpeg"/><Relationship Id="rId5" Type="http://schemas.openxmlformats.org/officeDocument/2006/relationships/image" Target="../media/image3.emf"/><Relationship Id="rId10" Type="http://schemas.openxmlformats.org/officeDocument/2006/relationships/image" Target="../media/image51.jpeg"/><Relationship Id="rId4" Type="http://schemas.openxmlformats.org/officeDocument/2006/relationships/oleObject" Target="../embeddings/oleObject16.bin"/><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ncdc.noaa.gov/monitoring-content/billions/images/2018-billion-dollar-disaster-map.pn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12.xml"/><Relationship Id="rId7" Type="http://schemas.openxmlformats.org/officeDocument/2006/relationships/image" Target="../media/image58.jpeg"/><Relationship Id="rId2" Type="http://schemas.openxmlformats.org/officeDocument/2006/relationships/tags" Target="../tags/tag19.xml"/><Relationship Id="rId1" Type="http://schemas.openxmlformats.org/officeDocument/2006/relationships/vmlDrawing" Target="../drawings/vmlDrawing17.vml"/><Relationship Id="rId6" Type="http://schemas.openxmlformats.org/officeDocument/2006/relationships/image" Target="../media/image57.jpe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4.jfif"/><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3.xml"/><Relationship Id="rId1" Type="http://schemas.openxmlformats.org/officeDocument/2006/relationships/tags" Target="../tags/tag20.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image" Target="../media/image66.jpeg"/><Relationship Id="rId5" Type="http://schemas.openxmlformats.org/officeDocument/2006/relationships/image" Target="../media/image3.emf"/><Relationship Id="rId4" Type="http://schemas.openxmlformats.org/officeDocument/2006/relationships/oleObject" Target="../embeddings/oleObject18.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vmlDrawing" Target="../drawings/vmlDrawing19.vml"/><Relationship Id="rId5" Type="http://schemas.openxmlformats.org/officeDocument/2006/relationships/image" Target="../media/image3.emf"/><Relationship Id="rId4" Type="http://schemas.openxmlformats.org/officeDocument/2006/relationships/oleObject" Target="../embeddings/oleObject19.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chart" Target="../charts/chart11.xml"/><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hyperlink" Target="https://www.fhwa.dot.gov/policyinformation/travel_monitoring/tvt.cfm" TargetMode="External"/><Relationship Id="rId5" Type="http://schemas.openxmlformats.org/officeDocument/2006/relationships/image" Target="../media/image67.emf"/><Relationship Id="rId4"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4.xml"/><Relationship Id="rId1" Type="http://schemas.openxmlformats.org/officeDocument/2006/relationships/vmlDrawing" Target="../drawings/vmlDrawing21.vml"/><Relationship Id="rId6" Type="http://schemas.openxmlformats.org/officeDocument/2006/relationships/chart" Target="../charts/chart12.xml"/><Relationship Id="rId5" Type="http://schemas.openxmlformats.org/officeDocument/2006/relationships/image" Target="../media/image67.emf"/><Relationship Id="rId4" Type="http://schemas.openxmlformats.org/officeDocument/2006/relationships/oleObject" Target="../embeddings/oleObject21.bin"/></Relationships>
</file>

<file path=ppt/slides/_rels/slide37.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slideLayout" Target="../slideLayouts/slideLayout34.xml"/><Relationship Id="rId7" Type="http://schemas.openxmlformats.org/officeDocument/2006/relationships/hyperlink" Target="https://www.nhtsa.gov/press-releases/early-estimate-2021-traffic-fatalities#:~:text=NHTSA%20projects%20that%20an%20estimated,Fatality%20Analysis%20Reporting%20System's%20history" TargetMode="External"/><Relationship Id="rId2" Type="http://schemas.openxmlformats.org/officeDocument/2006/relationships/tags" Target="../tags/tag25.xml"/><Relationship Id="rId1" Type="http://schemas.openxmlformats.org/officeDocument/2006/relationships/vmlDrawing" Target="../drawings/vmlDrawing22.vml"/><Relationship Id="rId6" Type="http://schemas.openxmlformats.org/officeDocument/2006/relationships/hyperlink" Target="https://www.iihs.org/iihs/topics/t/general-statistics/fatalityfacts/overview-of-fatality-facts" TargetMode="External"/><Relationship Id="rId5" Type="http://schemas.openxmlformats.org/officeDocument/2006/relationships/image" Target="../media/image67.emf"/><Relationship Id="rId4" Type="http://schemas.openxmlformats.org/officeDocument/2006/relationships/oleObject" Target="../embeddings/oleObject22.bin"/></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34.xml"/><Relationship Id="rId7" Type="http://schemas.openxmlformats.org/officeDocument/2006/relationships/image" Target="../media/image69.jpeg"/><Relationship Id="rId2" Type="http://schemas.openxmlformats.org/officeDocument/2006/relationships/tags" Target="../tags/tag26.xml"/><Relationship Id="rId1" Type="http://schemas.openxmlformats.org/officeDocument/2006/relationships/vmlDrawing" Target="../drawings/vmlDrawing23.vml"/><Relationship Id="rId6" Type="http://schemas.openxmlformats.org/officeDocument/2006/relationships/image" Target="../media/image67.emf"/><Relationship Id="rId5" Type="http://schemas.openxmlformats.org/officeDocument/2006/relationships/oleObject" Target="../embeddings/oleObject23.bin"/><Relationship Id="rId4" Type="http://schemas.openxmlformats.org/officeDocument/2006/relationships/image" Target="../media/image68.jpeg"/><Relationship Id="rId9"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chart" Target="../charts/chart14.xml"/><Relationship Id="rId2" Type="http://schemas.openxmlformats.org/officeDocument/2006/relationships/tags" Target="../tags/tag27.xml"/><Relationship Id="rId1" Type="http://schemas.openxmlformats.org/officeDocument/2006/relationships/vmlDrawing" Target="../drawings/vmlDrawing24.vml"/><Relationship Id="rId6" Type="http://schemas.openxmlformats.org/officeDocument/2006/relationships/image" Target="../media/image67.emf"/><Relationship Id="rId5" Type="http://schemas.openxmlformats.org/officeDocument/2006/relationships/oleObject" Target="../embeddings/oleObject24.bin"/><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8.xml"/><Relationship Id="rId1" Type="http://schemas.openxmlformats.org/officeDocument/2006/relationships/vmlDrawing" Target="../drawings/vmlDrawing25.vml"/><Relationship Id="rId6" Type="http://schemas.openxmlformats.org/officeDocument/2006/relationships/chart" Target="../charts/chart15.xml"/><Relationship Id="rId5" Type="http://schemas.openxmlformats.org/officeDocument/2006/relationships/image" Target="../media/image67.emf"/><Relationship Id="rId4" Type="http://schemas.openxmlformats.org/officeDocument/2006/relationships/oleObject" Target="../embeddings/oleObject25.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9.xml"/><Relationship Id="rId1" Type="http://schemas.openxmlformats.org/officeDocument/2006/relationships/vmlDrawing" Target="../drawings/vmlDrawing26.vml"/><Relationship Id="rId6" Type="http://schemas.openxmlformats.org/officeDocument/2006/relationships/image" Target="../media/image67.emf"/><Relationship Id="rId5" Type="http://schemas.openxmlformats.org/officeDocument/2006/relationships/oleObject" Target="../embeddings/oleObject26.bin"/><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chart" Target="../charts/chart18.xml"/><Relationship Id="rId2" Type="http://schemas.openxmlformats.org/officeDocument/2006/relationships/tags" Target="../tags/tag30.xml"/><Relationship Id="rId1" Type="http://schemas.openxmlformats.org/officeDocument/2006/relationships/vmlDrawing" Target="../drawings/vmlDrawing27.v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oleObject" Target="../embeddings/oleObject27.bin"/></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1.xml"/><Relationship Id="rId1" Type="http://schemas.openxmlformats.org/officeDocument/2006/relationships/vmlDrawing" Target="../drawings/vmlDrawing28.vml"/><Relationship Id="rId5" Type="http://schemas.openxmlformats.org/officeDocument/2006/relationships/image" Target="../media/image3.emf"/><Relationship Id="rId4" Type="http://schemas.openxmlformats.org/officeDocument/2006/relationships/oleObject" Target="../embeddings/oleObject28.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vmlDrawing" Target="../drawings/vmlDrawing29.vml"/><Relationship Id="rId6" Type="http://schemas.openxmlformats.org/officeDocument/2006/relationships/image" Target="../media/image78.jpeg"/><Relationship Id="rId5" Type="http://schemas.openxmlformats.org/officeDocument/2006/relationships/image" Target="../media/image3.emf"/><Relationship Id="rId4" Type="http://schemas.openxmlformats.org/officeDocument/2006/relationships/oleObject" Target="../embeddings/oleObject29.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3.xml"/><Relationship Id="rId1" Type="http://schemas.openxmlformats.org/officeDocument/2006/relationships/vmlDrawing" Target="../drawings/vmlDrawing30.vml"/><Relationship Id="rId6" Type="http://schemas.openxmlformats.org/officeDocument/2006/relationships/image" Target="../media/image79.jpeg"/><Relationship Id="rId5" Type="http://schemas.openxmlformats.org/officeDocument/2006/relationships/image" Target="../media/image3.emf"/><Relationship Id="rId4"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3.emf"/><Relationship Id="rId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2.xml"/><Relationship Id="rId7" Type="http://schemas.openxmlformats.org/officeDocument/2006/relationships/image" Target="../media/image81.png"/><Relationship Id="rId2" Type="http://schemas.openxmlformats.org/officeDocument/2006/relationships/tags" Target="../tags/tag34.xml"/><Relationship Id="rId1" Type="http://schemas.openxmlformats.org/officeDocument/2006/relationships/vmlDrawing" Target="../drawings/vmlDrawing31.v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3.emf"/><Relationship Id="rId10" Type="http://schemas.openxmlformats.org/officeDocument/2006/relationships/image" Target="../media/image84.png"/><Relationship Id="rId4" Type="http://schemas.openxmlformats.org/officeDocument/2006/relationships/oleObject" Target="../embeddings/oleObject31.bin"/><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5.xml"/><Relationship Id="rId1" Type="http://schemas.openxmlformats.org/officeDocument/2006/relationships/vmlDrawing" Target="../drawings/vmlDrawing32.vml"/><Relationship Id="rId6" Type="http://schemas.openxmlformats.org/officeDocument/2006/relationships/image" Target="../media/image86.jpeg"/><Relationship Id="rId5" Type="http://schemas.openxmlformats.org/officeDocument/2006/relationships/image" Target="../media/image3.emf"/><Relationship Id="rId4" Type="http://schemas.openxmlformats.org/officeDocument/2006/relationships/oleObject" Target="../embeddings/oleObject32.bin"/></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6.xml"/><Relationship Id="rId1" Type="http://schemas.openxmlformats.org/officeDocument/2006/relationships/vmlDrawing" Target="../drawings/vmlDrawing33.vml"/><Relationship Id="rId6" Type="http://schemas.openxmlformats.org/officeDocument/2006/relationships/image" Target="../media/image87.jpeg"/><Relationship Id="rId5" Type="http://schemas.openxmlformats.org/officeDocument/2006/relationships/image" Target="../media/image3.emf"/><Relationship Id="rId4" Type="http://schemas.openxmlformats.org/officeDocument/2006/relationships/oleObject" Target="../embeddings/oleObject33.bin"/></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oleObject" Target="../embeddings/oleObject34.bin"/><Relationship Id="rId4"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26.jpeg"/><Relationship Id="rId5" Type="http://schemas.openxmlformats.org/officeDocument/2006/relationships/image" Target="../media/image3.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9.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planet earth taken from the outer space">
            <a:extLst>
              <a:ext uri="{FF2B5EF4-FFF2-40B4-BE49-F238E27FC236}">
                <a16:creationId xmlns:a16="http://schemas.microsoft.com/office/drawing/2014/main" xmlns="" id="{0C78761C-4818-40D1-A7E7-8583CD86A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4049"/>
            <a:ext cx="12192000" cy="7965281"/>
          </a:xfrm>
          <a:prstGeom prst="rect">
            <a:avLst/>
          </a:prstGeom>
        </p:spPr>
      </p:pic>
      <p:sp>
        <p:nvSpPr>
          <p:cNvPr id="2" name="Title 1"/>
          <p:cNvSpPr>
            <a:spLocks noGrp="1"/>
          </p:cNvSpPr>
          <p:nvPr>
            <p:ph type="ctrTitle"/>
          </p:nvPr>
        </p:nvSpPr>
        <p:spPr>
          <a:xfrm>
            <a:off x="620255" y="2568575"/>
            <a:ext cx="7246879" cy="1470025"/>
          </a:xfrm>
        </p:spPr>
        <p:txBody>
          <a:bodyPr>
            <a:normAutofit fontScale="90000"/>
          </a:bodyPr>
          <a:lstStyle/>
          <a:p>
            <a:pPr algn="l"/>
            <a:r>
              <a:rPr lang="en-US" sz="4400" b="1" dirty="0">
                <a:solidFill>
                  <a:schemeClr val="bg1"/>
                </a:solidFill>
              </a:rPr>
              <a:t>State of the Insurance Market:   </a:t>
            </a:r>
            <a:r>
              <a:rPr lang="en-US" sz="4000" dirty="0">
                <a:solidFill>
                  <a:schemeClr val="bg1"/>
                </a:solidFill>
              </a:rPr>
              <a:t> </a:t>
            </a:r>
            <a:br>
              <a:rPr lang="en-US" sz="4000" dirty="0">
                <a:solidFill>
                  <a:schemeClr val="bg1"/>
                </a:solidFill>
              </a:rPr>
            </a:br>
            <a:r>
              <a:rPr lang="en-US" sz="4000" dirty="0">
                <a:solidFill>
                  <a:schemeClr val="bg1"/>
                </a:solidFill>
              </a:rPr>
              <a:t>Understanding the Global Market</a:t>
            </a:r>
            <a:br>
              <a:rPr lang="en-US" sz="4000" dirty="0">
                <a:solidFill>
                  <a:schemeClr val="bg1"/>
                </a:solidFill>
              </a:rPr>
            </a:br>
            <a:r>
              <a:rPr lang="en-US" sz="4000" dirty="0">
                <a:solidFill>
                  <a:schemeClr val="bg1"/>
                </a:solidFill>
              </a:rPr>
              <a:t>and </a:t>
            </a:r>
            <a:br>
              <a:rPr lang="en-US" sz="4000" dirty="0">
                <a:solidFill>
                  <a:schemeClr val="bg1"/>
                </a:solidFill>
              </a:rPr>
            </a:br>
            <a:r>
              <a:rPr lang="en-US" sz="4000" dirty="0">
                <a:solidFill>
                  <a:schemeClr val="bg1"/>
                </a:solidFill>
              </a:rPr>
              <a:t>What You Can Control</a:t>
            </a:r>
          </a:p>
        </p:txBody>
      </p:sp>
      <p:sp>
        <p:nvSpPr>
          <p:cNvPr id="3" name="Subtitle 2"/>
          <p:cNvSpPr>
            <a:spLocks noGrp="1"/>
          </p:cNvSpPr>
          <p:nvPr>
            <p:ph type="subTitle" idx="1"/>
          </p:nvPr>
        </p:nvSpPr>
        <p:spPr>
          <a:xfrm>
            <a:off x="620255" y="4543903"/>
            <a:ext cx="5645608" cy="1398445"/>
          </a:xfrm>
        </p:spPr>
        <p:txBody>
          <a:bodyPr>
            <a:normAutofit/>
          </a:bodyPr>
          <a:lstStyle/>
          <a:p>
            <a:r>
              <a:rPr lang="en-US" sz="1800" b="1" dirty="0">
                <a:solidFill>
                  <a:schemeClr val="bg1"/>
                </a:solidFill>
              </a:rPr>
              <a:t>Carleen C. Patterson, ARM-P, CIC, CRM</a:t>
            </a:r>
            <a:r>
              <a:rPr lang="en-US" sz="1800" dirty="0">
                <a:solidFill>
                  <a:schemeClr val="bg1"/>
                </a:solidFill>
              </a:rPr>
              <a:t/>
            </a:r>
            <a:br>
              <a:rPr lang="en-US" sz="1800" dirty="0">
                <a:solidFill>
                  <a:schemeClr val="bg1"/>
                </a:solidFill>
              </a:rPr>
            </a:br>
            <a:r>
              <a:rPr lang="en-US" sz="1800" dirty="0">
                <a:solidFill>
                  <a:schemeClr val="bg1"/>
                </a:solidFill>
              </a:rPr>
              <a:t>Public Entity &amp; Higher Education Practice Leader</a:t>
            </a:r>
            <a:br>
              <a:rPr lang="en-US" sz="1800" dirty="0">
                <a:solidFill>
                  <a:schemeClr val="bg1"/>
                </a:solidFill>
              </a:rPr>
            </a:br>
            <a:r>
              <a:rPr lang="en-US" sz="1800" dirty="0">
                <a:solidFill>
                  <a:schemeClr val="bg1"/>
                </a:solidFill>
              </a:rPr>
              <a:t>Alliant Insurance Services, Inc.</a:t>
            </a:r>
          </a:p>
          <a:p>
            <a:endParaRPr lang="en-US" sz="1600" dirty="0">
              <a:solidFill>
                <a:schemeClr val="bg1"/>
              </a:solidFill>
            </a:endParaRPr>
          </a:p>
        </p:txBody>
      </p:sp>
    </p:spTree>
    <p:extLst>
      <p:ext uri="{BB962C8B-B14F-4D97-AF65-F5344CB8AC3E}">
        <p14:creationId xmlns:p14="http://schemas.microsoft.com/office/powerpoint/2010/main" val="1063202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0607" y="1911351"/>
            <a:ext cx="9808859" cy="3549649"/>
            <a:chOff x="475488" y="1911350"/>
            <a:chExt cx="6763512" cy="3549649"/>
          </a:xfrm>
        </p:grpSpPr>
        <p:graphicFrame>
          <p:nvGraphicFramePr>
            <p:cNvPr id="7" name="Chart 6"/>
            <p:cNvGraphicFramePr/>
            <p:nvPr>
              <p:extLst>
                <p:ext uri="{D42A27DB-BD31-4B8C-83A1-F6EECF244321}">
                  <p14:modId xmlns:p14="http://schemas.microsoft.com/office/powerpoint/2010/main" val="2925962072"/>
                </p:ext>
              </p:extLst>
            </p:nvPr>
          </p:nvGraphicFramePr>
          <p:xfrm>
            <a:off x="475488" y="2519483"/>
            <a:ext cx="6763512" cy="294151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672946" y="1912409"/>
              <a:ext cx="1021851" cy="4247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As Recently as 2001, Insurers Paid Out Nearly $1.16 for Every $1 in Earned Premiums</a:t>
              </a:r>
            </a:p>
          </p:txBody>
        </p:sp>
        <p:cxnSp>
          <p:nvCxnSpPr>
            <p:cNvPr id="11" name="Straight Arrow Connector 10"/>
            <p:cNvCxnSpPr>
              <a:cxnSpLocks/>
            </p:cNvCxnSpPr>
            <p:nvPr/>
          </p:nvCxnSpPr>
          <p:spPr bwMode="gray">
            <a:xfrm flipH="1" flipV="1">
              <a:off x="1183871" y="2419565"/>
              <a:ext cx="7045" cy="890794"/>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69103" y="3278529"/>
              <a:ext cx="825279" cy="4247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Heavy Use of Reinsurance Lowered Net Losses</a:t>
              </a:r>
            </a:p>
          </p:txBody>
        </p:sp>
        <p:cxnSp>
          <p:nvCxnSpPr>
            <p:cNvPr id="14" name="Straight Arrow Connector 13"/>
            <p:cNvCxnSpPr>
              <a:cxnSpLocks/>
            </p:cNvCxnSpPr>
            <p:nvPr/>
          </p:nvCxnSpPr>
          <p:spPr bwMode="gray">
            <a:xfrm flipH="1" flipV="1">
              <a:off x="2619461" y="3912243"/>
              <a:ext cx="1221" cy="858505"/>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06426" y="2764181"/>
              <a:ext cx="910201" cy="4247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Best Combined Ratio Since 1949 (87.6)</a:t>
              </a:r>
            </a:p>
          </p:txBody>
        </p:sp>
        <p:cxnSp>
          <p:nvCxnSpPr>
            <p:cNvPr id="19" name="Straight Arrow Connector 18"/>
            <p:cNvCxnSpPr/>
            <p:nvPr/>
          </p:nvCxnSpPr>
          <p:spPr bwMode="gray">
            <a:xfrm flipV="1">
              <a:off x="3215852" y="3229339"/>
              <a:ext cx="805" cy="1349011"/>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766444" y="1914003"/>
              <a:ext cx="682810" cy="4247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Relatively Low CAT Losses, Reserve Releases</a:t>
              </a:r>
            </a:p>
          </p:txBody>
        </p:sp>
        <p:cxnSp>
          <p:nvCxnSpPr>
            <p:cNvPr id="21" name="Straight Arrow Connector 20"/>
            <p:cNvCxnSpPr/>
            <p:nvPr/>
          </p:nvCxnSpPr>
          <p:spPr bwMode="gray">
            <a:xfrm flipH="1" flipV="1">
              <a:off x="4070392" y="2419565"/>
              <a:ext cx="0" cy="1431352"/>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54955" y="2964146"/>
              <a:ext cx="862007" cy="3139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Cyclical Deterioration</a:t>
              </a:r>
            </a:p>
          </p:txBody>
        </p:sp>
        <p:cxnSp>
          <p:nvCxnSpPr>
            <p:cNvPr id="23" name="Straight Arrow Connector 22"/>
            <p:cNvCxnSpPr/>
            <p:nvPr/>
          </p:nvCxnSpPr>
          <p:spPr bwMode="gray">
            <a:xfrm flipV="1">
              <a:off x="4378888" y="3310359"/>
              <a:ext cx="0" cy="1471191"/>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338005" y="1911350"/>
              <a:ext cx="685238" cy="424732"/>
            </a:xfrm>
            <a:prstGeom prst="rect">
              <a:avLst/>
            </a:prstGeom>
          </p:spPr>
          <p:txBody>
            <a:bodyPr wrap="square">
              <a:spAutoFit/>
            </a:bodyPr>
            <a:lstStyle/>
            <a:p>
              <a:pPr algn="ctr" eaLnBrk="0" fontAlgn="base" hangingPunct="0">
                <a:lnSpc>
                  <a:spcPct val="90000"/>
                </a:lnSpc>
                <a:spcBef>
                  <a:spcPct val="50000"/>
                </a:spcBef>
                <a:spcAft>
                  <a:spcPct val="0"/>
                </a:spcAft>
                <a:buClr>
                  <a:srgbClr val="FFFFFF"/>
                </a:buClr>
              </a:pPr>
              <a:r>
                <a:rPr lang="en-US" sz="800" b="1" dirty="0">
                  <a:solidFill>
                    <a:prstClr val="black"/>
                  </a:solidFill>
                  <a:latin typeface="Calibri"/>
                  <a:cs typeface="Arial" charset="0"/>
                </a:rPr>
                <a:t>Relatively Low CAT Losses, Reserve Releases</a:t>
              </a:r>
            </a:p>
          </p:txBody>
        </p:sp>
        <p:cxnSp>
          <p:nvCxnSpPr>
            <p:cNvPr id="26" name="Straight Arrow Connector 25"/>
            <p:cNvCxnSpPr/>
            <p:nvPr/>
          </p:nvCxnSpPr>
          <p:spPr bwMode="gray">
            <a:xfrm flipV="1">
              <a:off x="4668991" y="2476982"/>
              <a:ext cx="3947" cy="226011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869607" y="2713419"/>
              <a:ext cx="740778" cy="535531"/>
            </a:xfrm>
            <a:prstGeom prst="rect">
              <a:avLst/>
            </a:prstGeom>
          </p:spPr>
          <p:txBody>
            <a:bodyPr wrap="square">
              <a:spAutoFit/>
            </a:bodyPr>
            <a:lstStyle/>
            <a:p>
              <a:pPr algn="ctr" eaLnBrk="0" fontAlgn="base" hangingPunct="0">
                <a:lnSpc>
                  <a:spcPct val="90000"/>
                </a:lnSpc>
                <a:spcBef>
                  <a:spcPct val="50000"/>
                </a:spcBef>
                <a:spcAft>
                  <a:spcPct val="0"/>
                </a:spcAft>
                <a:buClr>
                  <a:srgbClr val="FFFFFF"/>
                </a:buClr>
              </a:pPr>
              <a:r>
                <a:rPr lang="en-US" sz="800" b="1" dirty="0">
                  <a:solidFill>
                    <a:prstClr val="black"/>
                  </a:solidFill>
                  <a:latin typeface="Calibri"/>
                  <a:cs typeface="Arial" charset="0"/>
                </a:rPr>
                <a:t>Avg. CAT Losses, More Reserve Releases</a:t>
              </a:r>
            </a:p>
          </p:txBody>
        </p:sp>
        <p:cxnSp>
          <p:nvCxnSpPr>
            <p:cNvPr id="29" name="Straight Arrow Connector 28"/>
            <p:cNvCxnSpPr/>
            <p:nvPr/>
          </p:nvCxnSpPr>
          <p:spPr bwMode="gray">
            <a:xfrm flipV="1">
              <a:off x="5246844" y="3473848"/>
              <a:ext cx="0" cy="1045455"/>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74021" y="1911350"/>
              <a:ext cx="734913" cy="535531"/>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Higher CAT Losses, Shrinking Reserve Releases, Toll of Soft Market</a:t>
              </a:r>
            </a:p>
          </p:txBody>
        </p:sp>
        <p:cxnSp>
          <p:nvCxnSpPr>
            <p:cNvPr id="31" name="Straight Arrow Connector 30"/>
            <p:cNvCxnSpPr/>
            <p:nvPr/>
          </p:nvCxnSpPr>
          <p:spPr bwMode="gray">
            <a:xfrm flipH="1" flipV="1">
              <a:off x="5841477" y="2500132"/>
              <a:ext cx="0" cy="190721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164768" y="2260594"/>
              <a:ext cx="1044132" cy="535531"/>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Sharply higher CATs are driving large underwriting losses and pricing pressure</a:t>
              </a:r>
            </a:p>
          </p:txBody>
        </p:sp>
        <p:cxnSp>
          <p:nvCxnSpPr>
            <p:cNvPr id="33" name="Straight Arrow Connector 32"/>
            <p:cNvCxnSpPr/>
            <p:nvPr/>
          </p:nvCxnSpPr>
          <p:spPr bwMode="gray">
            <a:xfrm flipH="1" flipV="1">
              <a:off x="6715867" y="2856897"/>
              <a:ext cx="0" cy="1557161"/>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693565" y="3666024"/>
              <a:ext cx="659636" cy="3139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Sandy Impacts</a:t>
              </a:r>
            </a:p>
          </p:txBody>
        </p:sp>
        <p:cxnSp>
          <p:nvCxnSpPr>
            <p:cNvPr id="35" name="Straight Arrow Connector 34"/>
            <p:cNvCxnSpPr/>
            <p:nvPr/>
          </p:nvCxnSpPr>
          <p:spPr bwMode="gray">
            <a:xfrm flipV="1">
              <a:off x="6119074" y="4069820"/>
              <a:ext cx="0" cy="40306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75559" y="3087368"/>
              <a:ext cx="478010" cy="313932"/>
            </a:xfrm>
            <a:prstGeom prst="rect">
              <a:avLst/>
            </a:prstGeom>
          </p:spPr>
          <p:txBody>
            <a:bodyPr wrap="square">
              <a:spAutoFit/>
            </a:bodyPr>
            <a:lstStyle/>
            <a:p>
              <a:pPr algn="ct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Lower CAT </a:t>
              </a:r>
              <a:br>
                <a:rPr lang="en-US" sz="800" b="1" kern="0" dirty="0">
                  <a:solidFill>
                    <a:prstClr val="black"/>
                  </a:solidFill>
                  <a:latin typeface="Calibri"/>
                  <a:cs typeface="Arial" charset="0"/>
                </a:rPr>
              </a:br>
              <a:r>
                <a:rPr lang="en-US" sz="800" b="1" kern="0" dirty="0">
                  <a:solidFill>
                    <a:prstClr val="black"/>
                  </a:solidFill>
                  <a:latin typeface="Calibri"/>
                  <a:cs typeface="Arial" charset="0"/>
                </a:rPr>
                <a:t>Losses</a:t>
              </a:r>
            </a:p>
          </p:txBody>
        </p:sp>
        <p:cxnSp>
          <p:nvCxnSpPr>
            <p:cNvPr id="37" name="Straight Arrow Connector 36"/>
            <p:cNvCxnSpPr/>
            <p:nvPr/>
          </p:nvCxnSpPr>
          <p:spPr bwMode="gray">
            <a:xfrm flipV="1">
              <a:off x="6416708" y="3429000"/>
              <a:ext cx="2697" cy="1194420"/>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10</a:t>
            </a:fld>
            <a:endParaRPr lang="en-US" sz="675" dirty="0">
              <a:solidFill>
                <a:prstClr val="black">
                  <a:tint val="75000"/>
                </a:prstClr>
              </a:solidFill>
              <a:latin typeface="Calibri"/>
            </a:endParaRPr>
          </a:p>
        </p:txBody>
      </p:sp>
      <p:grpSp>
        <p:nvGrpSpPr>
          <p:cNvPr id="4" name="Group 3"/>
          <p:cNvGrpSpPr/>
          <p:nvPr/>
        </p:nvGrpSpPr>
        <p:grpSpPr>
          <a:xfrm>
            <a:off x="10476474" y="1524000"/>
            <a:ext cx="1334526" cy="3936999"/>
            <a:chOff x="7467070" y="1523999"/>
            <a:chExt cx="1228955" cy="3936999"/>
          </a:xfrm>
        </p:grpSpPr>
        <p:sp>
          <p:nvSpPr>
            <p:cNvPr id="39" name="AutoShape 6"/>
            <p:cNvSpPr>
              <a:spLocks noChangeArrowheads="1"/>
            </p:cNvSpPr>
            <p:nvPr/>
          </p:nvSpPr>
          <p:spPr bwMode="blackWhite">
            <a:xfrm>
              <a:off x="7645801" y="1523999"/>
              <a:ext cx="1050224" cy="3936999"/>
            </a:xfrm>
            <a:prstGeom prst="rect">
              <a:avLst/>
            </a:prstGeom>
            <a:solidFill>
              <a:schemeClr val="bg1">
                <a:lumMod val="95000"/>
              </a:schemeClr>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COVID-19 has had no discernable </a:t>
              </a:r>
              <a:br>
                <a:rPr lang="en-US" sz="1000" b="1" kern="0" dirty="0">
                  <a:solidFill>
                    <a:prstClr val="black"/>
                  </a:solidFill>
                  <a:latin typeface="Arial" pitchFamily="34" charset="0"/>
                  <a:cs typeface="Arial" charset="0"/>
                </a:rPr>
              </a:br>
              <a:r>
                <a:rPr lang="en-US" sz="1000" b="1" i="1" kern="0" dirty="0">
                  <a:solidFill>
                    <a:prstClr val="black"/>
                  </a:solidFill>
                  <a:latin typeface="Arial" pitchFamily="34" charset="0"/>
                  <a:cs typeface="Arial" charset="0"/>
                </a:rPr>
                <a:t>net</a:t>
              </a:r>
              <a:r>
                <a:rPr lang="en-US" sz="1000" b="1" kern="0" dirty="0">
                  <a:solidFill>
                    <a:prstClr val="black"/>
                  </a:solidFill>
                  <a:latin typeface="Arial" pitchFamily="34" charset="0"/>
                  <a:cs typeface="Arial" charset="0"/>
                </a:rPr>
                <a:t> impact on pre-COVID expectations for the combined ratio in 2020;</a:t>
              </a:r>
            </a:p>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-7.5 pts. due to CATs vs. 4.1 in 2019 (about twice avg.)</a:t>
              </a:r>
            </a:p>
          </p:txBody>
        </p:sp>
        <p:sp>
          <p:nvSpPr>
            <p:cNvPr id="3" name="Isosceles Triangle 2"/>
            <p:cNvSpPr/>
            <p:nvPr/>
          </p:nvSpPr>
          <p:spPr>
            <a:xfrm rot="16200000">
              <a:off x="7430113" y="4123367"/>
              <a:ext cx="252645" cy="1787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latin typeface="Calibri"/>
              </a:endParaRPr>
            </a:p>
          </p:txBody>
        </p:sp>
      </p:gr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P/C Insurance Industry Combined Ratio, 2001-2022**</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45" name="PPTShape_1"/>
          <p:cNvSpPr>
            <a:spLocks noChangeArrowheads="1"/>
          </p:cNvSpPr>
          <p:nvPr/>
        </p:nvSpPr>
        <p:spPr bwMode="gray">
          <a:xfrm>
            <a:off x="390607" y="5776378"/>
            <a:ext cx="11420393" cy="488901"/>
          </a:xfrm>
          <a:prstGeom prst="rect">
            <a:avLst/>
          </a:prstGeom>
          <a:solidFill>
            <a:schemeClr val="tx2"/>
          </a:solidFill>
          <a:ln w="28575" algn="ctr">
            <a:noFill/>
            <a:miter lim="800000"/>
            <a:headEnd/>
            <a:tailEnd/>
          </a:ln>
        </p:spPr>
        <p:txBody>
          <a:bodyPr tIns="45720" bIns="4572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Pre-COVID 2020 </a:t>
            </a:r>
            <a:r>
              <a:rPr lang="en-US" sz="1200" b="1" u="sng" dirty="0">
                <a:solidFill>
                  <a:srgbClr val="FFFFFF"/>
                </a:solidFill>
                <a:latin typeface="Arial" panose="020B0604020202020204" pitchFamily="34" charset="0"/>
                <a:cs typeface="Arial" panose="020B0604020202020204" pitchFamily="34" charset="0"/>
              </a:rPr>
              <a:t>Combined Ratio Est. </a:t>
            </a:r>
            <a:r>
              <a:rPr lang="en-US" sz="1200" b="1" dirty="0">
                <a:solidFill>
                  <a:srgbClr val="FFFFFF"/>
                </a:solidFill>
                <a:latin typeface="Arial" panose="020B0604020202020204" pitchFamily="34" charset="0"/>
                <a:cs typeface="Arial" panose="020B0604020202020204" pitchFamily="34" charset="0"/>
              </a:rPr>
              <a:t>99.1 (A.M. Best)Actual = 98</a:t>
            </a:r>
          </a:p>
        </p:txBody>
      </p:sp>
      <p:sp>
        <p:nvSpPr>
          <p:cNvPr id="46" name="Footer Placeholder 37"/>
          <p:cNvSpPr txBox="1">
            <a:spLocks/>
          </p:cNvSpPr>
          <p:nvPr/>
        </p:nvSpPr>
        <p:spPr>
          <a:xfrm>
            <a:off x="390607" y="6278058"/>
            <a:ext cx="6864552" cy="468783"/>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*Excludes Mortgage &amp; Financial Guaranty insurers 2008–2014.</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**2022 forecast from A.M. Best Review and Preview (Sep. 2021). </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Sources: A.M. Best, ISO (2014-2019).</a:t>
            </a:r>
          </a:p>
        </p:txBody>
      </p:sp>
    </p:spTree>
    <p:extLst>
      <p:ext uri="{BB962C8B-B14F-4D97-AF65-F5344CB8AC3E}">
        <p14:creationId xmlns:p14="http://schemas.microsoft.com/office/powerpoint/2010/main" val="119221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11</a:t>
            </a:fld>
            <a:endParaRPr lang="en-US" sz="675" dirty="0">
              <a:solidFill>
                <a:prstClr val="black">
                  <a:tint val="75000"/>
                </a:prstClr>
              </a:solidFill>
              <a:latin typeface="Calibri"/>
            </a:endParaRPr>
          </a:p>
        </p:txBody>
      </p:sp>
      <p:sp>
        <p:nvSpPr>
          <p:cNvPr id="39" name="AutoShape 6"/>
          <p:cNvSpPr>
            <a:spLocks noChangeArrowheads="1"/>
          </p:cNvSpPr>
          <p:nvPr/>
        </p:nvSpPr>
        <p:spPr bwMode="blackWhite">
          <a:xfrm rot="16200000">
            <a:off x="10193623" y="1696060"/>
            <a:ext cx="1369010" cy="1865744"/>
          </a:xfrm>
          <a:prstGeom prst="wedgeRectCallout">
            <a:avLst>
              <a:gd name="adj1" fmla="val -74677"/>
              <a:gd name="adj2" fmla="val 28724"/>
            </a:avLst>
          </a:prstGeom>
          <a:solidFill>
            <a:schemeClr val="bg1">
              <a:lumMod val="95000"/>
            </a:schemeClr>
          </a:solidFill>
          <a:ln w="28575" algn="ctr">
            <a:noFill/>
            <a:miter lim="800000"/>
            <a:headEnd/>
            <a:tailEnd/>
          </a:ln>
          <a:effectLst/>
        </p:spPr>
        <p:txBody>
          <a:bodyPr vert="vert"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Investment yields in 2021 were depressed--down about 200 BP from pre-crisis (and 50-80BP from pre-COVID) levels. Yields in 2021 were the lowest since at least 1960.</a:t>
            </a:r>
          </a:p>
        </p:txBody>
      </p:sp>
      <p:sp>
        <p:nvSpPr>
          <p:cNvPr id="38" name="Title 5"/>
          <p:cNvSpPr txBox="1">
            <a:spLocks/>
          </p:cNvSpPr>
          <p:nvPr/>
        </p:nvSpPr>
        <p:spPr>
          <a:xfrm>
            <a:off x="390607" y="235404"/>
            <a:ext cx="11420393"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Net Investment Yield on Property/Casualty Insurance Invested Assets, </a:t>
            </a:r>
            <a:br>
              <a:rPr lang="en-US" dirty="0">
                <a:solidFill>
                  <a:srgbClr val="002E42"/>
                </a:solidFill>
              </a:rPr>
            </a:br>
            <a:r>
              <a:rPr lang="en-US" dirty="0">
                <a:solidFill>
                  <a:srgbClr val="002E42"/>
                </a:solidFill>
              </a:rPr>
              <a:t>2007–2021</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45" name="PPTShape_1"/>
          <p:cNvSpPr>
            <a:spLocks noChangeArrowheads="1"/>
          </p:cNvSpPr>
          <p:nvPr/>
        </p:nvSpPr>
        <p:spPr bwMode="gray">
          <a:xfrm>
            <a:off x="419100" y="5776378"/>
            <a:ext cx="11391900" cy="488901"/>
          </a:xfrm>
          <a:prstGeom prst="rect">
            <a:avLst/>
          </a:prstGeom>
          <a:solidFill>
            <a:schemeClr val="tx2"/>
          </a:solidFill>
          <a:ln w="28575" algn="ctr">
            <a:noFill/>
            <a:miter lim="800000"/>
            <a:headEnd/>
            <a:tailEnd/>
          </a:ln>
        </p:spPr>
        <p:txBody>
          <a:bodyPr tIns="45720" bIns="4572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Average: 1960-2019 = 4.9%      |     Low: 2.8% (1961)      |     High: 8.2% (1984/85)</a:t>
            </a:r>
          </a:p>
        </p:txBody>
      </p:sp>
      <p:sp>
        <p:nvSpPr>
          <p:cNvPr id="46" name="Footer Placeholder 37"/>
          <p:cNvSpPr txBox="1">
            <a:spLocks/>
          </p:cNvSpPr>
          <p:nvPr/>
        </p:nvSpPr>
        <p:spPr>
          <a:xfrm>
            <a:off x="419100" y="6374223"/>
            <a:ext cx="8515268" cy="196977"/>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Sources: NAIC data, sourced from S&amp;P Global Market Intelligence; 2017-19 figures are from ISO.  2020-21 data from the APCIA. Risk and Uncertainty Management Center, Univ. of South Carolina.</a:t>
            </a:r>
          </a:p>
        </p:txBody>
      </p:sp>
      <p:graphicFrame>
        <p:nvGraphicFramePr>
          <p:cNvPr id="8" name="Chart 7"/>
          <p:cNvGraphicFramePr/>
          <p:nvPr>
            <p:extLst>
              <p:ext uri="{D42A27DB-BD31-4B8C-83A1-F6EECF244321}">
                <p14:modId xmlns:p14="http://schemas.microsoft.com/office/powerpoint/2010/main" val="1824864970"/>
              </p:ext>
            </p:extLst>
          </p:nvPr>
        </p:nvGraphicFramePr>
        <p:xfrm>
          <a:off x="419100" y="1968648"/>
          <a:ext cx="11557000" cy="35557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453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12</a:t>
            </a:fld>
            <a:endParaRPr lang="en-US" sz="675" dirty="0">
              <a:solidFill>
                <a:prstClr val="black">
                  <a:tint val="75000"/>
                </a:prstClr>
              </a:solidFill>
              <a:latin typeface="Calibri"/>
            </a:endParaRPr>
          </a:p>
        </p:txBody>
      </p:sp>
      <p:sp>
        <p:nvSpPr>
          <p:cNvPr id="39" name="AutoShape 6"/>
          <p:cNvSpPr>
            <a:spLocks noChangeArrowheads="1"/>
          </p:cNvSpPr>
          <p:nvPr/>
        </p:nvSpPr>
        <p:spPr bwMode="blackWhite">
          <a:xfrm rot="16200000">
            <a:off x="9579955" y="186670"/>
            <a:ext cx="855272" cy="3606132"/>
          </a:xfrm>
          <a:prstGeom prst="wedgeRectCallout">
            <a:avLst>
              <a:gd name="adj1" fmla="val -93068"/>
              <a:gd name="adj2" fmla="val 38785"/>
            </a:avLst>
          </a:prstGeom>
          <a:solidFill>
            <a:schemeClr val="bg1">
              <a:lumMod val="95000"/>
            </a:schemeClr>
          </a:solidFill>
          <a:ln w="28575" algn="ctr">
            <a:noFill/>
            <a:miter lim="800000"/>
            <a:headEnd/>
            <a:tailEnd/>
          </a:ln>
          <a:effectLst/>
        </p:spPr>
        <p:txBody>
          <a:bodyPr vert="vert"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Investment yields in 2021 were depressed--down about 200 BP from pre-crisis (and 50-80BP from pre-COVID) levels. Yields in 2021 were the lowest since at least 1960.</a:t>
            </a: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Property/Casualty Insurance Industry Investment Income: 2000–2021</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45" name="PPTShape_1"/>
          <p:cNvSpPr>
            <a:spLocks noChangeArrowheads="1"/>
          </p:cNvSpPr>
          <p:nvPr/>
        </p:nvSpPr>
        <p:spPr bwMode="gray">
          <a:xfrm>
            <a:off x="419100" y="5776378"/>
            <a:ext cx="11391900" cy="488901"/>
          </a:xfrm>
          <a:prstGeom prst="rect">
            <a:avLst/>
          </a:prstGeom>
          <a:solidFill>
            <a:schemeClr val="tx2"/>
          </a:solidFill>
          <a:ln w="28575" algn="ctr">
            <a:noFill/>
            <a:miter lim="800000"/>
            <a:headEnd/>
            <a:tailEnd/>
          </a:ln>
        </p:spPr>
        <p:txBody>
          <a:bodyPr tIns="45720" bIns="4572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Due to persistently low interest rates, investment income remained below pre-crisis levels for a decade.  Lower interest rates during COVID drove investment income down once again.   Fed rate hikes in 2022 could reverse this trend.</a:t>
            </a:r>
          </a:p>
        </p:txBody>
      </p:sp>
      <p:sp>
        <p:nvSpPr>
          <p:cNvPr id="46" name="Footer Placeholder 37"/>
          <p:cNvSpPr txBox="1">
            <a:spLocks/>
          </p:cNvSpPr>
          <p:nvPr/>
        </p:nvSpPr>
        <p:spPr>
          <a:xfrm>
            <a:off x="419100" y="6374223"/>
            <a:ext cx="8515268" cy="333361"/>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*2021 figure is actual as of 12/31/21.  2018-19 figures are distorted by provisions of the TCJA of 2017.  Increase reflects such items as dividends from foreign subsidiaries.</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1 Investment gains consist primarily of interest and stock dividends. Sources: ISO; University of South Carolina, Center for Risk and Uncertainty Management. </a:t>
            </a:r>
          </a:p>
        </p:txBody>
      </p:sp>
      <p:graphicFrame>
        <p:nvGraphicFramePr>
          <p:cNvPr id="8" name="Chart 7"/>
          <p:cNvGraphicFramePr/>
          <p:nvPr>
            <p:extLst>
              <p:ext uri="{D42A27DB-BD31-4B8C-83A1-F6EECF244321}">
                <p14:modId xmlns:p14="http://schemas.microsoft.com/office/powerpoint/2010/main" val="3258840719"/>
              </p:ext>
            </p:extLst>
          </p:nvPr>
        </p:nvGraphicFramePr>
        <p:xfrm>
          <a:off x="404853" y="2490952"/>
          <a:ext cx="11391900" cy="3033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486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13</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P/C Industry Net Income After Taxes, 1991–2021</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2"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*ROE figures are GAAP; 1Return on avg. surplus.  Excludes Mortgage &amp; Financial Guaranty insurers for years (2009-2014). Sources: A.M. Best, ISO, APCIA.</a:t>
            </a:r>
          </a:p>
        </p:txBody>
      </p:sp>
      <p:graphicFrame>
        <p:nvGraphicFramePr>
          <p:cNvPr id="12" name="Object 3"/>
          <p:cNvGraphicFramePr>
            <a:graphicFrameLocks/>
          </p:cNvGraphicFramePr>
          <p:nvPr>
            <p:extLst>
              <p:ext uri="{D42A27DB-BD31-4B8C-83A1-F6EECF244321}">
                <p14:modId xmlns:p14="http://schemas.microsoft.com/office/powerpoint/2010/main" val="2558509151"/>
              </p:ext>
            </p:extLst>
          </p:nvPr>
        </p:nvGraphicFramePr>
        <p:xfrm>
          <a:off x="381000" y="1771233"/>
          <a:ext cx="11430000" cy="4501581"/>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p:cNvSpPr/>
          <p:nvPr/>
        </p:nvSpPr>
        <p:spPr>
          <a:xfrm>
            <a:off x="402985" y="1632734"/>
            <a:ext cx="560507" cy="1384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1000" b="1" kern="0" dirty="0">
                <a:solidFill>
                  <a:prstClr val="black"/>
                </a:solidFill>
                <a:cs typeface="Arial" charset="0"/>
              </a:rPr>
              <a:t>$ Millions</a:t>
            </a:r>
          </a:p>
        </p:txBody>
      </p:sp>
    </p:spTree>
    <p:extLst>
      <p:ext uri="{BB962C8B-B14F-4D97-AF65-F5344CB8AC3E}">
        <p14:creationId xmlns:p14="http://schemas.microsoft.com/office/powerpoint/2010/main" val="57656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58DBEAF-22F4-4BA0-A6CC-A0BA50B5EDBD}"/>
              </a:ext>
            </a:extLst>
          </p:cNvPr>
          <p:cNvSpPr>
            <a:spLocks noGrp="1"/>
          </p:cNvSpPr>
          <p:nvPr>
            <p:ph type="title" idx="4294967295"/>
          </p:nvPr>
        </p:nvSpPr>
        <p:spPr>
          <a:xfrm>
            <a:off x="7496071" y="2853470"/>
            <a:ext cx="4176818" cy="819150"/>
          </a:xfrm>
        </p:spPr>
        <p:txBody>
          <a:bodyPr lIns="0">
            <a:noAutofit/>
          </a:bodyPr>
          <a:lstStyle/>
          <a:p>
            <a:pPr algn="l"/>
            <a:r>
              <a:rPr lang="en-US" sz="3200" dirty="0">
                <a:solidFill>
                  <a:schemeClr val="bg1"/>
                </a:solidFill>
              </a:rPr>
              <a:t> </a:t>
            </a:r>
            <a:br>
              <a:rPr lang="en-US" sz="3200" dirty="0">
                <a:solidFill>
                  <a:schemeClr val="bg1"/>
                </a:solidFill>
              </a:rPr>
            </a:br>
            <a:r>
              <a:rPr lang="en-US" sz="3200" dirty="0">
                <a:solidFill>
                  <a:schemeClr val="bg1"/>
                </a:solidFill>
              </a:rPr>
              <a:t>Underwriting Trends</a:t>
            </a:r>
          </a:p>
        </p:txBody>
      </p:sp>
      <p:cxnSp>
        <p:nvCxnSpPr>
          <p:cNvPr id="8" name="Straight Connector 7"/>
          <p:cNvCxnSpPr>
            <a:cxnSpLocks/>
          </p:cNvCxnSpPr>
          <p:nvPr/>
        </p:nvCxnSpPr>
        <p:spPr>
          <a:xfrm>
            <a:off x="7496070" y="388959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7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5"/>
          <p:cNvSpPr txBox="1">
            <a:spLocks/>
          </p:cNvSpPr>
          <p:nvPr/>
        </p:nvSpPr>
        <p:spPr>
          <a:xfrm>
            <a:off x="1085358" y="403784"/>
            <a:ext cx="10476797" cy="58875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sz="3587" dirty="0"/>
              <a:t>Sample Casualty Market Capacity Reductions</a:t>
            </a:r>
          </a:p>
        </p:txBody>
      </p:sp>
      <p:cxnSp>
        <p:nvCxnSpPr>
          <p:cNvPr id="84" name="Straight Connector 83"/>
          <p:cNvCxnSpPr/>
          <p:nvPr/>
        </p:nvCxnSpPr>
        <p:spPr>
          <a:xfrm>
            <a:off x="1085359"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1999486" y="5602148"/>
            <a:ext cx="8080731" cy="590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ectangle 105"/>
          <p:cNvSpPr/>
          <p:nvPr/>
        </p:nvSpPr>
        <p:spPr>
          <a:xfrm>
            <a:off x="1999487" y="142368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Rectangle 106"/>
          <p:cNvSpPr/>
          <p:nvPr/>
        </p:nvSpPr>
        <p:spPr>
          <a:xfrm>
            <a:off x="4049990" y="1423688"/>
            <a:ext cx="1929221"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Rectangle 109"/>
          <p:cNvSpPr/>
          <p:nvPr/>
        </p:nvSpPr>
        <p:spPr>
          <a:xfrm>
            <a:off x="6100493" y="142368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111"/>
          <p:cNvSpPr/>
          <p:nvPr/>
        </p:nvSpPr>
        <p:spPr>
          <a:xfrm>
            <a:off x="8150995" y="142368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Rectangle 112"/>
          <p:cNvSpPr/>
          <p:nvPr/>
        </p:nvSpPr>
        <p:spPr>
          <a:xfrm>
            <a:off x="1999487" y="246830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Rectangle 113"/>
          <p:cNvSpPr/>
          <p:nvPr/>
        </p:nvSpPr>
        <p:spPr>
          <a:xfrm>
            <a:off x="4049990" y="2468303"/>
            <a:ext cx="1929221"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Rectangle 115"/>
          <p:cNvSpPr/>
          <p:nvPr/>
        </p:nvSpPr>
        <p:spPr>
          <a:xfrm>
            <a:off x="6100493" y="246830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116"/>
          <p:cNvSpPr/>
          <p:nvPr/>
        </p:nvSpPr>
        <p:spPr>
          <a:xfrm>
            <a:off x="8150995" y="246830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Rectangle 118"/>
          <p:cNvSpPr/>
          <p:nvPr/>
        </p:nvSpPr>
        <p:spPr>
          <a:xfrm>
            <a:off x="1999487" y="351291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p:cNvSpPr/>
          <p:nvPr/>
        </p:nvSpPr>
        <p:spPr>
          <a:xfrm>
            <a:off x="4049990" y="3512918"/>
            <a:ext cx="1929221" cy="940085"/>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Rectangle 121"/>
          <p:cNvSpPr/>
          <p:nvPr/>
        </p:nvSpPr>
        <p:spPr>
          <a:xfrm>
            <a:off x="6100493" y="351291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Rectangle 123"/>
          <p:cNvSpPr/>
          <p:nvPr/>
        </p:nvSpPr>
        <p:spPr>
          <a:xfrm>
            <a:off x="8150995" y="3512918"/>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Rectangle 125"/>
          <p:cNvSpPr/>
          <p:nvPr/>
        </p:nvSpPr>
        <p:spPr>
          <a:xfrm>
            <a:off x="1999487" y="455753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Rectangle 127"/>
          <p:cNvSpPr/>
          <p:nvPr/>
        </p:nvSpPr>
        <p:spPr>
          <a:xfrm>
            <a:off x="4049990" y="4557533"/>
            <a:ext cx="1929221"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Rectangle 129"/>
          <p:cNvSpPr/>
          <p:nvPr/>
        </p:nvSpPr>
        <p:spPr>
          <a:xfrm>
            <a:off x="6100493" y="455753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Rectangle 130"/>
          <p:cNvSpPr/>
          <p:nvPr/>
        </p:nvSpPr>
        <p:spPr>
          <a:xfrm>
            <a:off x="8150995" y="4557533"/>
            <a:ext cx="1929222" cy="940085"/>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Rectangle 131"/>
          <p:cNvSpPr/>
          <p:nvPr/>
        </p:nvSpPr>
        <p:spPr>
          <a:xfrm>
            <a:off x="1999487" y="196207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25</a:t>
            </a:r>
          </a:p>
          <a:p>
            <a:pPr algn="ctr"/>
            <a:r>
              <a:rPr lang="en-GB" sz="1000" dirty="0"/>
              <a:t>2020 ($ Millions): </a:t>
            </a:r>
            <a:r>
              <a:rPr lang="en-GB" sz="1000" b="1" dirty="0">
                <a:solidFill>
                  <a:schemeClr val="bg2"/>
                </a:solidFill>
              </a:rPr>
              <a:t>5</a:t>
            </a:r>
          </a:p>
        </p:txBody>
      </p:sp>
      <p:sp>
        <p:nvSpPr>
          <p:cNvPr id="133" name="Rectangle 132"/>
          <p:cNvSpPr/>
          <p:nvPr/>
        </p:nvSpPr>
        <p:spPr>
          <a:xfrm>
            <a:off x="4049988" y="196207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34" name="Rectangle 133"/>
          <p:cNvSpPr/>
          <p:nvPr/>
        </p:nvSpPr>
        <p:spPr>
          <a:xfrm>
            <a:off x="6100493" y="196207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35" name="Rectangle 134"/>
          <p:cNvSpPr/>
          <p:nvPr/>
        </p:nvSpPr>
        <p:spPr>
          <a:xfrm>
            <a:off x="8150995" y="196207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2</a:t>
            </a:r>
          </a:p>
        </p:txBody>
      </p:sp>
      <p:sp>
        <p:nvSpPr>
          <p:cNvPr id="136" name="Rectangle 135"/>
          <p:cNvSpPr/>
          <p:nvPr/>
        </p:nvSpPr>
        <p:spPr>
          <a:xfrm>
            <a:off x="1999487" y="300668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5</a:t>
            </a:r>
          </a:p>
          <a:p>
            <a:pPr algn="ctr"/>
            <a:r>
              <a:rPr lang="en-GB" sz="1000" dirty="0"/>
              <a:t>2020 ($ Millions): </a:t>
            </a:r>
            <a:r>
              <a:rPr lang="en-GB" sz="1000" b="1" dirty="0">
                <a:solidFill>
                  <a:schemeClr val="bg2"/>
                </a:solidFill>
              </a:rPr>
              <a:t>5</a:t>
            </a:r>
          </a:p>
        </p:txBody>
      </p:sp>
      <p:sp>
        <p:nvSpPr>
          <p:cNvPr id="137" name="Rectangle 136"/>
          <p:cNvSpPr/>
          <p:nvPr/>
        </p:nvSpPr>
        <p:spPr>
          <a:xfrm>
            <a:off x="4049988" y="300668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38" name="Rectangle 137"/>
          <p:cNvSpPr/>
          <p:nvPr/>
        </p:nvSpPr>
        <p:spPr>
          <a:xfrm>
            <a:off x="6100493" y="300668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10</a:t>
            </a:r>
          </a:p>
        </p:txBody>
      </p:sp>
      <p:sp>
        <p:nvSpPr>
          <p:cNvPr id="139" name="Rectangle 138"/>
          <p:cNvSpPr/>
          <p:nvPr/>
        </p:nvSpPr>
        <p:spPr>
          <a:xfrm>
            <a:off x="8150995" y="300668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2</a:t>
            </a:r>
          </a:p>
        </p:txBody>
      </p:sp>
      <p:sp>
        <p:nvSpPr>
          <p:cNvPr id="140" name="Rectangle 139"/>
          <p:cNvSpPr/>
          <p:nvPr/>
        </p:nvSpPr>
        <p:spPr>
          <a:xfrm>
            <a:off x="1999487" y="405130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5</a:t>
            </a:r>
          </a:p>
          <a:p>
            <a:pPr algn="ctr"/>
            <a:r>
              <a:rPr lang="en-GB" sz="1000" dirty="0"/>
              <a:t>2020 ($ Millions): </a:t>
            </a:r>
            <a:r>
              <a:rPr lang="en-GB" sz="1000" b="1" dirty="0">
                <a:solidFill>
                  <a:schemeClr val="bg2"/>
                </a:solidFill>
              </a:rPr>
              <a:t>5</a:t>
            </a:r>
          </a:p>
        </p:txBody>
      </p:sp>
      <p:sp>
        <p:nvSpPr>
          <p:cNvPr id="141" name="Rectangle 140"/>
          <p:cNvSpPr/>
          <p:nvPr/>
        </p:nvSpPr>
        <p:spPr>
          <a:xfrm>
            <a:off x="4049988" y="405130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5</a:t>
            </a:r>
          </a:p>
          <a:p>
            <a:pPr algn="ctr"/>
            <a:r>
              <a:rPr lang="en-GB" sz="1000" dirty="0"/>
              <a:t>2020 ($ Millions): </a:t>
            </a:r>
            <a:r>
              <a:rPr lang="en-GB" sz="1000" b="1" dirty="0">
                <a:solidFill>
                  <a:schemeClr val="bg2"/>
                </a:solidFill>
              </a:rPr>
              <a:t>3</a:t>
            </a:r>
          </a:p>
        </p:txBody>
      </p:sp>
      <p:sp>
        <p:nvSpPr>
          <p:cNvPr id="142" name="Rectangle 141"/>
          <p:cNvSpPr/>
          <p:nvPr/>
        </p:nvSpPr>
        <p:spPr>
          <a:xfrm>
            <a:off x="6100493" y="405130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43" name="Rectangle 142"/>
          <p:cNvSpPr/>
          <p:nvPr/>
        </p:nvSpPr>
        <p:spPr>
          <a:xfrm>
            <a:off x="8150995" y="4051301"/>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44" name="Rectangle 143"/>
          <p:cNvSpPr/>
          <p:nvPr/>
        </p:nvSpPr>
        <p:spPr>
          <a:xfrm>
            <a:off x="1999487" y="509591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45" name="Rectangle 144"/>
          <p:cNvSpPr/>
          <p:nvPr/>
        </p:nvSpPr>
        <p:spPr>
          <a:xfrm>
            <a:off x="4049988" y="509591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20</a:t>
            </a:r>
          </a:p>
          <a:p>
            <a:pPr algn="ctr"/>
            <a:r>
              <a:rPr lang="en-GB" sz="1000" dirty="0"/>
              <a:t>2020 ($ Millions): </a:t>
            </a:r>
            <a:r>
              <a:rPr lang="en-GB" sz="1000" b="1" dirty="0">
                <a:solidFill>
                  <a:schemeClr val="bg2"/>
                </a:solidFill>
              </a:rPr>
              <a:t>10</a:t>
            </a:r>
          </a:p>
        </p:txBody>
      </p:sp>
      <p:sp>
        <p:nvSpPr>
          <p:cNvPr id="146" name="Rectangle 145"/>
          <p:cNvSpPr/>
          <p:nvPr/>
        </p:nvSpPr>
        <p:spPr>
          <a:xfrm>
            <a:off x="6100493" y="509591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sp>
        <p:nvSpPr>
          <p:cNvPr id="147" name="Rectangle 146"/>
          <p:cNvSpPr/>
          <p:nvPr/>
        </p:nvSpPr>
        <p:spPr>
          <a:xfrm>
            <a:off x="8150995" y="5095916"/>
            <a:ext cx="1929222" cy="401702"/>
          </a:xfrm>
          <a:prstGeom prst="rect">
            <a:avLst/>
          </a:prstGeom>
        </p:spPr>
        <p:txBody>
          <a:bodyPr anchor="ctr">
            <a:noAutofit/>
          </a:bodyPr>
          <a:lstStyle/>
          <a:p>
            <a:pPr algn="ctr"/>
            <a:r>
              <a:rPr lang="en-GB" sz="1000" dirty="0"/>
              <a:t>2015 ($ Millions): </a:t>
            </a:r>
            <a:r>
              <a:rPr lang="en-GB" sz="1000" b="1" dirty="0">
                <a:solidFill>
                  <a:schemeClr val="bg2"/>
                </a:solidFill>
              </a:rPr>
              <a:t>10</a:t>
            </a:r>
          </a:p>
          <a:p>
            <a:pPr algn="ctr"/>
            <a:r>
              <a:rPr lang="en-GB" sz="1000" dirty="0"/>
              <a:t>2020 ($ Millions): </a:t>
            </a:r>
            <a:r>
              <a:rPr lang="en-GB" sz="1000" b="1" dirty="0">
                <a:solidFill>
                  <a:schemeClr val="bg2"/>
                </a:solidFill>
              </a:rPr>
              <a:t>5</a:t>
            </a:r>
          </a:p>
        </p:txBody>
      </p:sp>
      <p:pic>
        <p:nvPicPr>
          <p:cNvPr id="148" name="Picture 14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9374" y="1549695"/>
            <a:ext cx="609447" cy="313485"/>
          </a:xfrm>
          <a:prstGeom prst="rect">
            <a:avLst/>
          </a:prstGeom>
        </p:spPr>
      </p:pic>
      <p:pic>
        <p:nvPicPr>
          <p:cNvPr id="149" name="Picture 6" descr="Allied Public Risk | Municipality Insurance Program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61928" y="1549695"/>
            <a:ext cx="705342" cy="31348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1983" y="1563944"/>
            <a:ext cx="1066242" cy="284986"/>
          </a:xfrm>
          <a:prstGeom prst="rect">
            <a:avLst/>
          </a:prstGeom>
        </p:spPr>
      </p:pic>
      <p:pic>
        <p:nvPicPr>
          <p:cNvPr id="151" name="Picture 1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28561" y="1549695"/>
            <a:ext cx="574093" cy="313485"/>
          </a:xfrm>
          <a:prstGeom prst="rect">
            <a:avLst/>
          </a:prstGeom>
        </p:spPr>
      </p:pic>
      <p:pic>
        <p:nvPicPr>
          <p:cNvPr id="152" name="Picture 12" descr="Commercial Lines Insurance, Property Casualty Insurance - W. R. Berkley"/>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51122" y="2605793"/>
            <a:ext cx="1025950" cy="313485"/>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4" descr="brit-logo | RiverStone Resources LLC"/>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67111" y="2605793"/>
            <a:ext cx="494976" cy="31348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p:cNvPicPr>
            <a:picLocks noChangeAspect="1"/>
          </p:cNvPicPr>
          <p:nvPr/>
        </p:nvPicPr>
        <p:blipFill rotWithShape="1">
          <a:blip r:embed="rId8"/>
          <a:srcRect t="33007" b="25645"/>
          <a:stretch/>
        </p:blipFill>
        <p:spPr>
          <a:xfrm>
            <a:off x="6344145" y="2605793"/>
            <a:ext cx="1441919" cy="313485"/>
          </a:xfrm>
          <a:prstGeom prst="rect">
            <a:avLst/>
          </a:prstGeom>
        </p:spPr>
      </p:pic>
      <p:pic>
        <p:nvPicPr>
          <p:cNvPr id="155" name="Picture 15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04594" y="2605793"/>
            <a:ext cx="822027" cy="313485"/>
          </a:xfrm>
          <a:prstGeom prst="rect">
            <a:avLst/>
          </a:prstGeom>
        </p:spPr>
      </p:pic>
      <p:pic>
        <p:nvPicPr>
          <p:cNvPr id="156" name="Picture 20" descr="Everest Re net income falls to $64mn in Q4 - Reinsurance News"/>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45501" y="3633286"/>
            <a:ext cx="637192" cy="313485"/>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82592" y="3633286"/>
            <a:ext cx="565024" cy="313485"/>
          </a:xfrm>
          <a:prstGeom prst="rect">
            <a:avLst/>
          </a:prstGeom>
        </p:spPr>
      </p:pic>
      <p:pic>
        <p:nvPicPr>
          <p:cNvPr id="159" name="Picture 22" descr="Ironshore Case Study | Looney Advertising Northern New Jersey— Full Service  Advertising Agency | Looney Advertising Northern NJ"/>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506661" y="3647535"/>
            <a:ext cx="1217890" cy="284986"/>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5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90912" y="4666869"/>
            <a:ext cx="346372" cy="344832"/>
          </a:xfrm>
          <a:prstGeom prst="rect">
            <a:avLst/>
          </a:prstGeom>
        </p:spPr>
      </p:pic>
      <p:pic>
        <p:nvPicPr>
          <p:cNvPr id="163" name="Picture 16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63018" y="4666869"/>
            <a:ext cx="505179" cy="344832"/>
          </a:xfrm>
          <a:prstGeom prst="rect">
            <a:avLst/>
          </a:prstGeom>
        </p:spPr>
      </p:pic>
      <p:sp>
        <p:nvSpPr>
          <p:cNvPr id="164" name="Rectangle 163"/>
          <p:cNvSpPr/>
          <p:nvPr/>
        </p:nvSpPr>
        <p:spPr>
          <a:xfrm>
            <a:off x="3117275" y="5620493"/>
            <a:ext cx="1804789" cy="553998"/>
          </a:xfrm>
          <a:prstGeom prst="rect">
            <a:avLst/>
          </a:prstGeom>
        </p:spPr>
        <p:txBody>
          <a:bodyPr wrap="none">
            <a:spAutoFit/>
          </a:bodyPr>
          <a:lstStyle/>
          <a:p>
            <a:pPr algn="ctr"/>
            <a:r>
              <a:rPr lang="en-GB" sz="1400" dirty="0">
                <a:solidFill>
                  <a:schemeClr val="bg1"/>
                </a:solidFill>
              </a:rPr>
              <a:t>2015 ($ Millions) Total</a:t>
            </a:r>
          </a:p>
          <a:p>
            <a:pPr algn="ctr"/>
            <a:r>
              <a:rPr lang="en-GB" sz="1600" b="1" dirty="0">
                <a:solidFill>
                  <a:schemeClr val="accent1"/>
                </a:solidFill>
              </a:rPr>
              <a:t>170</a:t>
            </a:r>
          </a:p>
        </p:txBody>
      </p:sp>
      <p:sp>
        <p:nvSpPr>
          <p:cNvPr id="165" name="Rectangle 164"/>
          <p:cNvSpPr/>
          <p:nvPr/>
        </p:nvSpPr>
        <p:spPr>
          <a:xfrm>
            <a:off x="7157641" y="5620493"/>
            <a:ext cx="1804789" cy="553998"/>
          </a:xfrm>
          <a:prstGeom prst="rect">
            <a:avLst/>
          </a:prstGeom>
        </p:spPr>
        <p:txBody>
          <a:bodyPr wrap="none">
            <a:spAutoFit/>
          </a:bodyPr>
          <a:lstStyle/>
          <a:p>
            <a:pPr algn="ctr"/>
            <a:r>
              <a:rPr lang="en-GB" sz="1400" dirty="0">
                <a:solidFill>
                  <a:schemeClr val="bg1"/>
                </a:solidFill>
              </a:rPr>
              <a:t>2020 ($ Millions) Total</a:t>
            </a:r>
          </a:p>
          <a:p>
            <a:pPr algn="ctr"/>
            <a:r>
              <a:rPr lang="en-GB" sz="1600" b="1" dirty="0">
                <a:solidFill>
                  <a:schemeClr val="accent1"/>
                </a:solidFill>
              </a:rPr>
              <a:t>83</a:t>
            </a:r>
          </a:p>
        </p:txBody>
      </p:sp>
      <p:cxnSp>
        <p:nvCxnSpPr>
          <p:cNvPr id="166" name="Straight Connector 165"/>
          <p:cNvCxnSpPr/>
          <p:nvPr/>
        </p:nvCxnSpPr>
        <p:spPr>
          <a:xfrm>
            <a:off x="6039851" y="5742899"/>
            <a:ext cx="0" cy="3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41294" y="3716396"/>
            <a:ext cx="746612" cy="147268"/>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545207" y="4729795"/>
            <a:ext cx="938787" cy="218980"/>
          </a:xfrm>
          <a:prstGeom prst="rect">
            <a:avLst/>
          </a:prstGeom>
        </p:spPr>
      </p:pic>
      <p:pic>
        <p:nvPicPr>
          <p:cNvPr id="6" name="Picture 5"/>
          <p:cNvPicPr>
            <a:picLocks noChangeAspect="1"/>
          </p:cNvPicPr>
          <p:nvPr/>
        </p:nvPicPr>
        <p:blipFill rotWithShape="1">
          <a:blip r:embed="rId17">
            <a:extLst>
              <a:ext uri="{28A0092B-C50C-407E-A947-70E740481C1C}">
                <a14:useLocalDpi xmlns:a14="http://schemas.microsoft.com/office/drawing/2010/main"/>
              </a:ext>
            </a:extLst>
          </a:blip>
          <a:srcRect t="43143" b="42686"/>
          <a:stretch/>
        </p:blipFill>
        <p:spPr>
          <a:xfrm>
            <a:off x="6239676" y="4722310"/>
            <a:ext cx="1650857" cy="233951"/>
          </a:xfrm>
          <a:prstGeom prst="rect">
            <a:avLst/>
          </a:prstGeom>
        </p:spPr>
      </p:pic>
      <p:sp>
        <p:nvSpPr>
          <p:cNvPr id="56" name="Slide Number Placeholder 3">
            <a:extLst>
              <a:ext uri="{FF2B5EF4-FFF2-40B4-BE49-F238E27FC236}">
                <a16:creationId xmlns:a16="http://schemas.microsoft.com/office/drawing/2014/main" xmlns="" id="{0B5BF985-286C-4704-A3D4-9A117AFFE1DF}"/>
              </a:ext>
            </a:extLst>
          </p:cNvPr>
          <p:cNvSpPr>
            <a:spLocks noGrp="1"/>
          </p:cNvSpPr>
          <p:nvPr>
            <p:ph type="sldNum" sz="quarter" idx="12"/>
          </p:nvPr>
        </p:nvSpPr>
        <p:spPr>
          <a:xfrm>
            <a:off x="8829077" y="6313915"/>
            <a:ext cx="2735925" cy="365125"/>
          </a:xfrm>
        </p:spPr>
        <p:txBody>
          <a:bodyPr/>
          <a:lstStyle/>
          <a:p>
            <a:pPr algn="l"/>
            <a:fld id="{856525B1-14D3-4043-96C3-3E66F944D188}" type="slidenum">
              <a:rPr lang="en-US" sz="996"/>
              <a:pPr algn="l"/>
              <a:t>15</a:t>
            </a:fld>
            <a:endParaRPr lang="en-US" sz="996" dirty="0"/>
          </a:p>
        </p:txBody>
      </p:sp>
    </p:spTree>
    <p:extLst>
      <p:ext uri="{BB962C8B-B14F-4D97-AF65-F5344CB8AC3E}">
        <p14:creationId xmlns:p14="http://schemas.microsoft.com/office/powerpoint/2010/main" val="376441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l="15552" r="15552"/>
          <a:stretch/>
        </p:blipFill>
        <p:spPr>
          <a:xfrm>
            <a:off x="0" y="1"/>
            <a:ext cx="3149895" cy="6857999"/>
          </a:xfrm>
          <a:prstGeom prst="rect">
            <a:avLst/>
          </a:prstGeom>
        </p:spPr>
      </p:pic>
      <p:sp>
        <p:nvSpPr>
          <p:cNvPr id="40" name="Rectangle 39">
            <a:extLst>
              <a:ext uri="{FF2B5EF4-FFF2-40B4-BE49-F238E27FC236}">
                <a16:creationId xmlns:a16="http://schemas.microsoft.com/office/drawing/2014/main" xmlns="" id="{49DEB2D4-63B0-4F95-B9AB-E4A87A8B2D0A}"/>
              </a:ext>
            </a:extLst>
          </p:cNvPr>
          <p:cNvSpPr/>
          <p:nvPr/>
        </p:nvSpPr>
        <p:spPr>
          <a:xfrm>
            <a:off x="0" y="1"/>
            <a:ext cx="3149895" cy="6857999"/>
          </a:xfrm>
          <a:prstGeom prst="rect">
            <a:avLst/>
          </a:prstGeom>
          <a:solidFill>
            <a:schemeClr val="tx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46" name="think-cell Slide" r:id="rId6" imgW="327" imgH="327" progId="TCLayout.ActiveDocument.1">
                  <p:embed/>
                </p:oleObj>
              </mc:Choice>
              <mc:Fallback>
                <p:oleObj name="think-cell Slide" r:id="rId6" imgW="327" imgH="327"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16</a:t>
            </a:fld>
            <a:endParaRPr lang="en-US" dirty="0"/>
          </a:p>
        </p:txBody>
      </p:sp>
      <p:sp>
        <p:nvSpPr>
          <p:cNvPr id="13"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Market Trends</a:t>
            </a:r>
          </a:p>
        </p:txBody>
      </p:sp>
      <p:cxnSp>
        <p:nvCxnSpPr>
          <p:cNvPr id="14" name="Straight Connector 1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55" name="Table 54"/>
          <p:cNvGraphicFramePr>
            <a:graphicFrameLocks noGrp="1"/>
          </p:cNvGraphicFramePr>
          <p:nvPr>
            <p:extLst>
              <p:ext uri="{D42A27DB-BD31-4B8C-83A1-F6EECF244321}">
                <p14:modId xmlns:p14="http://schemas.microsoft.com/office/powerpoint/2010/main" val="1593359516"/>
              </p:ext>
            </p:extLst>
          </p:nvPr>
        </p:nvGraphicFramePr>
        <p:xfrm>
          <a:off x="3437680" y="459134"/>
          <a:ext cx="8373317" cy="4876800"/>
        </p:xfrm>
        <a:graphic>
          <a:graphicData uri="http://schemas.openxmlformats.org/drawingml/2006/table">
            <a:tbl>
              <a:tblPr firstRow="1" bandRow="1">
                <a:tableStyleId>{5C22544A-7EE6-4342-B048-85BDC9FD1C3A}</a:tableStyleId>
              </a:tblPr>
              <a:tblGrid>
                <a:gridCol w="2715569">
                  <a:extLst>
                    <a:ext uri="{9D8B030D-6E8A-4147-A177-3AD203B41FA5}">
                      <a16:colId xmlns:a16="http://schemas.microsoft.com/office/drawing/2014/main" xmlns="" val="1617446027"/>
                    </a:ext>
                  </a:extLst>
                </a:gridCol>
                <a:gridCol w="1414437">
                  <a:extLst>
                    <a:ext uri="{9D8B030D-6E8A-4147-A177-3AD203B41FA5}">
                      <a16:colId xmlns:a16="http://schemas.microsoft.com/office/drawing/2014/main" xmlns="" val="987823742"/>
                    </a:ext>
                  </a:extLst>
                </a:gridCol>
                <a:gridCol w="1414437">
                  <a:extLst>
                    <a:ext uri="{9D8B030D-6E8A-4147-A177-3AD203B41FA5}">
                      <a16:colId xmlns:a16="http://schemas.microsoft.com/office/drawing/2014/main" xmlns="" val="1843951058"/>
                    </a:ext>
                  </a:extLst>
                </a:gridCol>
                <a:gridCol w="1414437">
                  <a:extLst>
                    <a:ext uri="{9D8B030D-6E8A-4147-A177-3AD203B41FA5}">
                      <a16:colId xmlns:a16="http://schemas.microsoft.com/office/drawing/2014/main" xmlns="" val="3278019994"/>
                    </a:ext>
                  </a:extLst>
                </a:gridCol>
                <a:gridCol w="1414437">
                  <a:extLst>
                    <a:ext uri="{9D8B030D-6E8A-4147-A177-3AD203B41FA5}">
                      <a16:colId xmlns:a16="http://schemas.microsoft.com/office/drawing/2014/main" xmlns="" val="4131310691"/>
                    </a:ext>
                  </a:extLst>
                </a:gridCol>
              </a:tblGrid>
              <a:tr h="304800">
                <a:tc>
                  <a:txBody>
                    <a:bodyPr/>
                    <a:lstStyle/>
                    <a:p>
                      <a:r>
                        <a:rPr lang="en-GB" sz="1400" b="1" dirty="0"/>
                        <a:t>Product Line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GB" sz="1400" b="1" dirty="0"/>
                        <a:t>Pricing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GB" sz="1400" b="1" dirty="0"/>
                        <a:t>Capacity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GB" sz="1400" b="1" dirty="0"/>
                        <a:t>Retentions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ctr"/>
                      <a:r>
                        <a:rPr lang="en-GB" sz="1400" b="1" dirty="0"/>
                        <a:t>Coverage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886168752"/>
                  </a:ext>
                </a:extLst>
              </a:tr>
              <a:tr h="304800">
                <a:tc>
                  <a:txBody>
                    <a:bodyPr/>
                    <a:lstStyle/>
                    <a:p>
                      <a:r>
                        <a:rPr lang="en-GB" sz="1200" b="1" dirty="0">
                          <a:solidFill>
                            <a:schemeClr val="bg1"/>
                          </a:solidFill>
                        </a:rPr>
                        <a:t>PROPERTY</a:t>
                      </a:r>
                    </a:p>
                  </a:txBody>
                  <a:tcPr anchor="ct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838710502"/>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Challenged</a:t>
                      </a:r>
                      <a:r>
                        <a:rPr lang="en-GB" sz="1200" baseline="0" dirty="0">
                          <a:solidFill>
                            <a:schemeClr val="tx1"/>
                          </a:solidFill>
                        </a:rPr>
                        <a:t> Exposures</a:t>
                      </a:r>
                      <a:endParaRPr lang="en-GB" sz="1200" dirty="0">
                        <a:solidFill>
                          <a:schemeClr val="tx1"/>
                        </a:solidFill>
                      </a:endParaRPr>
                    </a:p>
                  </a:txBody>
                  <a:tcPr anchor="ct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255939554"/>
                  </a:ext>
                </a:extLst>
              </a:tr>
              <a:tr h="304800">
                <a:tc>
                  <a:txBody>
                    <a:bodyPr/>
                    <a:lstStyle/>
                    <a:p>
                      <a:r>
                        <a:rPr lang="en-GB" sz="1200" dirty="0">
                          <a:solidFill>
                            <a:schemeClr val="tx1"/>
                          </a:solidFill>
                        </a:rPr>
                        <a:t>Non-Challenged</a:t>
                      </a:r>
                      <a:r>
                        <a:rPr lang="en-GB" sz="1200" baseline="0" dirty="0">
                          <a:solidFill>
                            <a:schemeClr val="tx1"/>
                          </a:solidFill>
                        </a:rPr>
                        <a:t> Exposures</a:t>
                      </a: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318849833"/>
                  </a:ext>
                </a:extLst>
              </a:tr>
              <a:tr h="304800">
                <a:tc>
                  <a:txBody>
                    <a:bodyPr/>
                    <a:lstStyle/>
                    <a:p>
                      <a:r>
                        <a:rPr lang="en-GB" sz="1200" dirty="0">
                          <a:solidFill>
                            <a:schemeClr val="tx1"/>
                          </a:solidFill>
                        </a:rPr>
                        <a:t>Builder’s Risk </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28310778"/>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CASUALTY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033877694"/>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General Liability</a:t>
                      </a: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4183715583"/>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Excess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959972100"/>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Automobile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280509993"/>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Workers’ Compensation</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11091370"/>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Umbrella Liability</a:t>
                      </a:r>
                    </a:p>
                  </a:txBody>
                  <a:tcPr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34934342"/>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chemeClr val="bg1"/>
                          </a:solidFill>
                        </a:rPr>
                        <a:t>MANAGEMENT</a:t>
                      </a:r>
                      <a:r>
                        <a:rPr lang="en-GB" sz="1200" b="1" baseline="0" dirty="0">
                          <a:solidFill>
                            <a:schemeClr val="bg1"/>
                          </a:solidFill>
                        </a:rPr>
                        <a:t> &amp; PROFESSIONAL</a:t>
                      </a:r>
                      <a:endParaRPr lang="en-GB"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51305864"/>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Cyber</a:t>
                      </a: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691254840"/>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Employment Practice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154664159"/>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Fiduciary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515563017"/>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Fidelity/Crime</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1921172312"/>
                  </a:ext>
                </a:extLst>
              </a:tr>
            </a:tbl>
          </a:graphicData>
        </a:graphic>
      </p:graphicFrame>
      <p:sp>
        <p:nvSpPr>
          <p:cNvPr id="49" name="Title 5"/>
          <p:cNvSpPr txBox="1">
            <a:spLocks/>
          </p:cNvSpPr>
          <p:nvPr/>
        </p:nvSpPr>
        <p:spPr>
          <a:xfrm>
            <a:off x="390608" y="1251722"/>
            <a:ext cx="2759288" cy="2585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sz="1200" b="0" dirty="0">
                <a:solidFill>
                  <a:schemeClr val="accent1"/>
                </a:solidFill>
              </a:rPr>
              <a:t>By Product Line</a:t>
            </a:r>
          </a:p>
        </p:txBody>
      </p:sp>
      <p:grpSp>
        <p:nvGrpSpPr>
          <p:cNvPr id="65" name="Group 64"/>
          <p:cNvGrpSpPr/>
          <p:nvPr/>
        </p:nvGrpSpPr>
        <p:grpSpPr>
          <a:xfrm>
            <a:off x="8153538" y="1159398"/>
            <a:ext cx="207337" cy="128186"/>
            <a:chOff x="475488" y="3998011"/>
            <a:chExt cx="428215" cy="264743"/>
          </a:xfrm>
        </p:grpSpPr>
        <p:sp>
          <p:nvSpPr>
            <p:cNvPr id="66"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8" name="Group 67"/>
          <p:cNvGrpSpPr/>
          <p:nvPr/>
        </p:nvGrpSpPr>
        <p:grpSpPr>
          <a:xfrm>
            <a:off x="8153538" y="1458526"/>
            <a:ext cx="207337" cy="128186"/>
            <a:chOff x="475488" y="3998011"/>
            <a:chExt cx="428215" cy="264743"/>
          </a:xfrm>
        </p:grpSpPr>
        <p:sp>
          <p:nvSpPr>
            <p:cNvPr id="69"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1" name="Group 70"/>
          <p:cNvGrpSpPr/>
          <p:nvPr/>
        </p:nvGrpSpPr>
        <p:grpSpPr>
          <a:xfrm>
            <a:off x="8153538" y="1769513"/>
            <a:ext cx="207337" cy="128186"/>
            <a:chOff x="475488" y="3998011"/>
            <a:chExt cx="428215" cy="264743"/>
          </a:xfrm>
        </p:grpSpPr>
        <p:sp>
          <p:nvSpPr>
            <p:cNvPr id="72"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7" name="Group 86"/>
          <p:cNvGrpSpPr/>
          <p:nvPr/>
        </p:nvGrpSpPr>
        <p:grpSpPr>
          <a:xfrm>
            <a:off x="8153538" y="2380693"/>
            <a:ext cx="207337" cy="128186"/>
            <a:chOff x="475488" y="3998011"/>
            <a:chExt cx="428215" cy="264743"/>
          </a:xfrm>
        </p:grpSpPr>
        <p:sp>
          <p:nvSpPr>
            <p:cNvPr id="88"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2" name="Freeform 14"/>
          <p:cNvSpPr>
            <a:spLocks/>
          </p:cNvSpPr>
          <p:nvPr/>
        </p:nvSpPr>
        <p:spPr bwMode="auto">
          <a:xfrm rot="5400000">
            <a:off x="8191229" y="2688301"/>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14"/>
          <p:cNvSpPr>
            <a:spLocks/>
          </p:cNvSpPr>
          <p:nvPr/>
        </p:nvSpPr>
        <p:spPr bwMode="auto">
          <a:xfrm rot="5400000">
            <a:off x="8191229" y="2980714"/>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5" name="Group 114"/>
          <p:cNvGrpSpPr/>
          <p:nvPr/>
        </p:nvGrpSpPr>
        <p:grpSpPr>
          <a:xfrm>
            <a:off x="8153538" y="3302263"/>
            <a:ext cx="207337" cy="128186"/>
            <a:chOff x="475488" y="3998011"/>
            <a:chExt cx="428215" cy="264743"/>
          </a:xfrm>
        </p:grpSpPr>
        <p:sp>
          <p:nvSpPr>
            <p:cNvPr id="116"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27" name="Freeform 14"/>
          <p:cNvSpPr>
            <a:spLocks/>
          </p:cNvSpPr>
          <p:nvPr/>
        </p:nvSpPr>
        <p:spPr bwMode="auto">
          <a:xfrm rot="5400000">
            <a:off x="8191229" y="3607198"/>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14"/>
          <p:cNvSpPr>
            <a:spLocks/>
          </p:cNvSpPr>
          <p:nvPr/>
        </p:nvSpPr>
        <p:spPr bwMode="auto">
          <a:xfrm rot="5400000">
            <a:off x="8191229" y="4220788"/>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14"/>
          <p:cNvSpPr>
            <a:spLocks/>
          </p:cNvSpPr>
          <p:nvPr/>
        </p:nvSpPr>
        <p:spPr bwMode="auto">
          <a:xfrm rot="5400000">
            <a:off x="8191229" y="4523785"/>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14"/>
          <p:cNvSpPr>
            <a:spLocks/>
          </p:cNvSpPr>
          <p:nvPr/>
        </p:nvSpPr>
        <p:spPr bwMode="auto">
          <a:xfrm rot="5400000">
            <a:off x="8191229" y="4828751"/>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52" name="Group 151"/>
          <p:cNvGrpSpPr/>
          <p:nvPr/>
        </p:nvGrpSpPr>
        <p:grpSpPr>
          <a:xfrm>
            <a:off x="8153538" y="5130039"/>
            <a:ext cx="207337" cy="128186"/>
            <a:chOff x="475488" y="3998011"/>
            <a:chExt cx="428215" cy="264743"/>
          </a:xfrm>
        </p:grpSpPr>
        <p:sp>
          <p:nvSpPr>
            <p:cNvPr id="153"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4"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4" name="Group 53"/>
          <p:cNvGrpSpPr/>
          <p:nvPr/>
        </p:nvGrpSpPr>
        <p:grpSpPr>
          <a:xfrm>
            <a:off x="6726176" y="1458526"/>
            <a:ext cx="207337" cy="128186"/>
            <a:chOff x="475488" y="3998011"/>
            <a:chExt cx="428215" cy="264743"/>
          </a:xfrm>
        </p:grpSpPr>
        <p:sp>
          <p:nvSpPr>
            <p:cNvPr id="56"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9" name="Freeform 14"/>
          <p:cNvSpPr>
            <a:spLocks/>
          </p:cNvSpPr>
          <p:nvPr/>
        </p:nvSpPr>
        <p:spPr bwMode="auto">
          <a:xfrm rot="16200000" flipV="1">
            <a:off x="6760910" y="1154339"/>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14"/>
          <p:cNvSpPr>
            <a:spLocks/>
          </p:cNvSpPr>
          <p:nvPr/>
        </p:nvSpPr>
        <p:spPr bwMode="auto">
          <a:xfrm rot="16200000" flipV="1">
            <a:off x="6760910" y="1764454"/>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14"/>
          <p:cNvSpPr>
            <a:spLocks/>
          </p:cNvSpPr>
          <p:nvPr/>
        </p:nvSpPr>
        <p:spPr bwMode="auto">
          <a:xfrm rot="16200000" flipV="1">
            <a:off x="6760910" y="2375634"/>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14"/>
          <p:cNvSpPr>
            <a:spLocks/>
          </p:cNvSpPr>
          <p:nvPr/>
        </p:nvSpPr>
        <p:spPr bwMode="auto">
          <a:xfrm rot="16200000" flipV="1">
            <a:off x="6760910" y="2685336"/>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14"/>
          <p:cNvSpPr>
            <a:spLocks/>
          </p:cNvSpPr>
          <p:nvPr/>
        </p:nvSpPr>
        <p:spPr bwMode="auto">
          <a:xfrm rot="16200000" flipV="1">
            <a:off x="6760910" y="2977749"/>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2" name="Group 111"/>
          <p:cNvGrpSpPr/>
          <p:nvPr/>
        </p:nvGrpSpPr>
        <p:grpSpPr>
          <a:xfrm>
            <a:off x="6726176" y="3302263"/>
            <a:ext cx="207337" cy="128186"/>
            <a:chOff x="475488" y="3998011"/>
            <a:chExt cx="428215" cy="264743"/>
          </a:xfrm>
        </p:grpSpPr>
        <p:sp>
          <p:nvSpPr>
            <p:cNvPr id="113"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28" name="Freeform 14"/>
          <p:cNvSpPr>
            <a:spLocks/>
          </p:cNvSpPr>
          <p:nvPr/>
        </p:nvSpPr>
        <p:spPr bwMode="auto">
          <a:xfrm rot="16200000" flipV="1">
            <a:off x="6760910" y="3604233"/>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14"/>
          <p:cNvSpPr>
            <a:spLocks/>
          </p:cNvSpPr>
          <p:nvPr/>
        </p:nvSpPr>
        <p:spPr bwMode="auto">
          <a:xfrm rot="16200000" flipV="1">
            <a:off x="6760910" y="4220780"/>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14"/>
          <p:cNvSpPr>
            <a:spLocks/>
          </p:cNvSpPr>
          <p:nvPr/>
        </p:nvSpPr>
        <p:spPr bwMode="auto">
          <a:xfrm rot="16200000" flipV="1">
            <a:off x="6760910" y="4523777"/>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14"/>
          <p:cNvSpPr>
            <a:spLocks/>
          </p:cNvSpPr>
          <p:nvPr/>
        </p:nvSpPr>
        <p:spPr bwMode="auto">
          <a:xfrm rot="16200000" flipV="1">
            <a:off x="6760910" y="4828743"/>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5" name="Freeform 14"/>
          <p:cNvSpPr>
            <a:spLocks/>
          </p:cNvSpPr>
          <p:nvPr/>
        </p:nvSpPr>
        <p:spPr bwMode="auto">
          <a:xfrm rot="16200000" flipV="1">
            <a:off x="6760910" y="5124981"/>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rot="5400000">
            <a:off x="11066325" y="1157305"/>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4"/>
          <p:cNvSpPr>
            <a:spLocks/>
          </p:cNvSpPr>
          <p:nvPr/>
        </p:nvSpPr>
        <p:spPr bwMode="auto">
          <a:xfrm rot="5400000">
            <a:off x="11066325" y="1456433"/>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14"/>
          <p:cNvSpPr>
            <a:spLocks/>
          </p:cNvSpPr>
          <p:nvPr/>
        </p:nvSpPr>
        <p:spPr bwMode="auto">
          <a:xfrm rot="5400000">
            <a:off x="11066325" y="1767420"/>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14"/>
          <p:cNvSpPr>
            <a:spLocks/>
          </p:cNvSpPr>
          <p:nvPr/>
        </p:nvSpPr>
        <p:spPr bwMode="auto">
          <a:xfrm rot="5400000">
            <a:off x="11066325" y="2378600"/>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7" name="Group 96"/>
          <p:cNvGrpSpPr/>
          <p:nvPr/>
        </p:nvGrpSpPr>
        <p:grpSpPr>
          <a:xfrm>
            <a:off x="11028634" y="2690394"/>
            <a:ext cx="207337" cy="128186"/>
            <a:chOff x="475488" y="3998011"/>
            <a:chExt cx="428215" cy="264743"/>
          </a:xfrm>
        </p:grpSpPr>
        <p:sp>
          <p:nvSpPr>
            <p:cNvPr id="98"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03" name="Group 102"/>
          <p:cNvGrpSpPr/>
          <p:nvPr/>
        </p:nvGrpSpPr>
        <p:grpSpPr>
          <a:xfrm>
            <a:off x="11028634" y="2982807"/>
            <a:ext cx="207337" cy="128186"/>
            <a:chOff x="475488" y="3998011"/>
            <a:chExt cx="428215" cy="264743"/>
          </a:xfrm>
        </p:grpSpPr>
        <p:sp>
          <p:nvSpPr>
            <p:cNvPr id="104"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09" name="Group 108"/>
          <p:cNvGrpSpPr/>
          <p:nvPr/>
        </p:nvGrpSpPr>
        <p:grpSpPr>
          <a:xfrm>
            <a:off x="11028634" y="3302263"/>
            <a:ext cx="207337" cy="128186"/>
            <a:chOff x="475488" y="3998011"/>
            <a:chExt cx="428215" cy="264743"/>
          </a:xfrm>
        </p:grpSpPr>
        <p:sp>
          <p:nvSpPr>
            <p:cNvPr id="110"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32" name="Group 131"/>
          <p:cNvGrpSpPr/>
          <p:nvPr/>
        </p:nvGrpSpPr>
        <p:grpSpPr>
          <a:xfrm>
            <a:off x="11028634" y="3609291"/>
            <a:ext cx="207337" cy="128186"/>
            <a:chOff x="475488" y="3998011"/>
            <a:chExt cx="428215" cy="264743"/>
          </a:xfrm>
        </p:grpSpPr>
        <p:sp>
          <p:nvSpPr>
            <p:cNvPr id="133"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1" name="Freeform 14"/>
          <p:cNvSpPr>
            <a:spLocks/>
          </p:cNvSpPr>
          <p:nvPr/>
        </p:nvSpPr>
        <p:spPr bwMode="auto">
          <a:xfrm rot="5400000">
            <a:off x="11066325" y="4220788"/>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45" name="Group 144"/>
          <p:cNvGrpSpPr/>
          <p:nvPr/>
        </p:nvGrpSpPr>
        <p:grpSpPr>
          <a:xfrm>
            <a:off x="11028634" y="4523994"/>
            <a:ext cx="207337" cy="128186"/>
            <a:chOff x="475488" y="3998011"/>
            <a:chExt cx="428215" cy="264743"/>
          </a:xfrm>
        </p:grpSpPr>
        <p:sp>
          <p:nvSpPr>
            <p:cNvPr id="146"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7"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1" name="Freeform 14"/>
          <p:cNvSpPr>
            <a:spLocks/>
          </p:cNvSpPr>
          <p:nvPr/>
        </p:nvSpPr>
        <p:spPr bwMode="auto">
          <a:xfrm rot="5400000">
            <a:off x="11066325" y="4828751"/>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56" name="Group 155"/>
          <p:cNvGrpSpPr/>
          <p:nvPr/>
        </p:nvGrpSpPr>
        <p:grpSpPr>
          <a:xfrm>
            <a:off x="11028634" y="5130039"/>
            <a:ext cx="207337" cy="128186"/>
            <a:chOff x="475488" y="3998011"/>
            <a:chExt cx="428215" cy="264743"/>
          </a:xfrm>
        </p:grpSpPr>
        <p:sp>
          <p:nvSpPr>
            <p:cNvPr id="157"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8"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7" name="Freeform 14"/>
          <p:cNvSpPr>
            <a:spLocks/>
          </p:cNvSpPr>
          <p:nvPr/>
        </p:nvSpPr>
        <p:spPr bwMode="auto">
          <a:xfrm rot="16200000" flipV="1">
            <a:off x="9611842" y="1154339"/>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p:cNvGrpSpPr/>
          <p:nvPr/>
        </p:nvGrpSpPr>
        <p:grpSpPr>
          <a:xfrm>
            <a:off x="9577108" y="1458526"/>
            <a:ext cx="207337" cy="128186"/>
            <a:chOff x="475488" y="3998011"/>
            <a:chExt cx="428215" cy="264743"/>
          </a:xfrm>
        </p:grpSpPr>
        <p:sp>
          <p:nvSpPr>
            <p:cNvPr id="79"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81" name="Freeform 14"/>
          <p:cNvSpPr>
            <a:spLocks/>
          </p:cNvSpPr>
          <p:nvPr/>
        </p:nvSpPr>
        <p:spPr bwMode="auto">
          <a:xfrm rot="16200000" flipV="1">
            <a:off x="9611842" y="1764454"/>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14"/>
          <p:cNvSpPr>
            <a:spLocks/>
          </p:cNvSpPr>
          <p:nvPr/>
        </p:nvSpPr>
        <p:spPr bwMode="auto">
          <a:xfrm rot="16200000" flipV="1">
            <a:off x="9611842" y="2375634"/>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4" name="Group 93"/>
          <p:cNvGrpSpPr/>
          <p:nvPr/>
        </p:nvGrpSpPr>
        <p:grpSpPr>
          <a:xfrm>
            <a:off x="9577108" y="2690394"/>
            <a:ext cx="207337" cy="128186"/>
            <a:chOff x="475488" y="3998011"/>
            <a:chExt cx="428215" cy="264743"/>
          </a:xfrm>
        </p:grpSpPr>
        <p:sp>
          <p:nvSpPr>
            <p:cNvPr id="95"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6"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2" name="Freeform 14"/>
          <p:cNvSpPr>
            <a:spLocks/>
          </p:cNvSpPr>
          <p:nvPr/>
        </p:nvSpPr>
        <p:spPr bwMode="auto">
          <a:xfrm rot="16200000" flipV="1">
            <a:off x="9611842" y="2977748"/>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06" name="Group 105"/>
          <p:cNvGrpSpPr/>
          <p:nvPr/>
        </p:nvGrpSpPr>
        <p:grpSpPr>
          <a:xfrm>
            <a:off x="9577108" y="3302263"/>
            <a:ext cx="207337" cy="128186"/>
            <a:chOff x="475488" y="3998011"/>
            <a:chExt cx="428215" cy="264743"/>
          </a:xfrm>
        </p:grpSpPr>
        <p:sp>
          <p:nvSpPr>
            <p:cNvPr id="107"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28"/>
          <p:cNvGrpSpPr/>
          <p:nvPr/>
        </p:nvGrpSpPr>
        <p:grpSpPr>
          <a:xfrm>
            <a:off x="9577108" y="3609291"/>
            <a:ext cx="207337" cy="128186"/>
            <a:chOff x="475488" y="3998011"/>
            <a:chExt cx="428215" cy="264743"/>
          </a:xfrm>
        </p:grpSpPr>
        <p:sp>
          <p:nvSpPr>
            <p:cNvPr id="130"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0" name="Freeform 14"/>
          <p:cNvSpPr>
            <a:spLocks/>
          </p:cNvSpPr>
          <p:nvPr/>
        </p:nvSpPr>
        <p:spPr bwMode="auto">
          <a:xfrm rot="16200000" flipV="1">
            <a:off x="9611842" y="4220779"/>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14"/>
          <p:cNvSpPr>
            <a:spLocks/>
          </p:cNvSpPr>
          <p:nvPr/>
        </p:nvSpPr>
        <p:spPr bwMode="auto">
          <a:xfrm rot="16200000" flipV="1">
            <a:off x="9611842" y="4523776"/>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14"/>
          <p:cNvSpPr>
            <a:spLocks/>
          </p:cNvSpPr>
          <p:nvPr/>
        </p:nvSpPr>
        <p:spPr bwMode="auto">
          <a:xfrm rot="16200000" flipV="1">
            <a:off x="9611842" y="4828742"/>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14"/>
          <p:cNvSpPr>
            <a:spLocks/>
          </p:cNvSpPr>
          <p:nvPr/>
        </p:nvSpPr>
        <p:spPr bwMode="auto">
          <a:xfrm rot="16200000" flipV="1">
            <a:off x="9611842" y="5124980"/>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 name="Group 4"/>
          <p:cNvGrpSpPr/>
          <p:nvPr/>
        </p:nvGrpSpPr>
        <p:grpSpPr>
          <a:xfrm>
            <a:off x="3556782" y="5764289"/>
            <a:ext cx="1539452" cy="460311"/>
            <a:chOff x="3556782" y="5719584"/>
            <a:chExt cx="1539452" cy="460311"/>
          </a:xfrm>
        </p:grpSpPr>
        <p:sp>
          <p:nvSpPr>
            <p:cNvPr id="160" name="Rectangle 159"/>
            <p:cNvSpPr/>
            <p:nvPr/>
          </p:nvSpPr>
          <p:spPr>
            <a:xfrm>
              <a:off x="3556782" y="5719584"/>
              <a:ext cx="1539452"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b="1" kern="0" dirty="0">
                  <a:solidFill>
                    <a:schemeClr val="accent1"/>
                  </a:solidFill>
                  <a:latin typeface="Calibri"/>
                  <a:cs typeface="Arial" charset="0"/>
                </a:rPr>
                <a:t>Arrow Key</a:t>
              </a:r>
            </a:p>
          </p:txBody>
        </p:sp>
        <p:sp>
          <p:nvSpPr>
            <p:cNvPr id="161" name="Rectangle 160"/>
            <p:cNvSpPr/>
            <p:nvPr/>
          </p:nvSpPr>
          <p:spPr>
            <a:xfrm>
              <a:off x="3556782" y="5847496"/>
              <a:ext cx="1307318" cy="3323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What direction are pricing, capacity, limits, deductibles and coverages moving?</a:t>
              </a:r>
            </a:p>
          </p:txBody>
        </p:sp>
      </p:grpSp>
      <p:grpSp>
        <p:nvGrpSpPr>
          <p:cNvPr id="3" name="Group 2"/>
          <p:cNvGrpSpPr/>
          <p:nvPr/>
        </p:nvGrpSpPr>
        <p:grpSpPr>
          <a:xfrm>
            <a:off x="6693642" y="5708889"/>
            <a:ext cx="1539452" cy="571110"/>
            <a:chOff x="6693642" y="5719584"/>
            <a:chExt cx="1539452" cy="571110"/>
          </a:xfrm>
        </p:grpSpPr>
        <p:sp>
          <p:nvSpPr>
            <p:cNvPr id="165" name="Rectangle 164"/>
            <p:cNvSpPr/>
            <p:nvPr/>
          </p:nvSpPr>
          <p:spPr>
            <a:xfrm>
              <a:off x="6693642" y="5719584"/>
              <a:ext cx="1539452"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b="1" kern="0" dirty="0">
                  <a:solidFill>
                    <a:schemeClr val="accent1"/>
                  </a:solidFill>
                  <a:latin typeface="Calibri"/>
                  <a:cs typeface="Arial" charset="0"/>
                </a:rPr>
                <a:t>Color Key</a:t>
              </a:r>
            </a:p>
          </p:txBody>
        </p:sp>
        <p:sp>
          <p:nvSpPr>
            <p:cNvPr id="166" name="Rectangle 165"/>
            <p:cNvSpPr/>
            <p:nvPr/>
          </p:nvSpPr>
          <p:spPr>
            <a:xfrm>
              <a:off x="6693642" y="5847496"/>
              <a:ext cx="1307318" cy="443198"/>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b="1" kern="0" dirty="0">
                  <a:solidFill>
                    <a:prstClr val="black"/>
                  </a:solidFill>
                  <a:latin typeface="Calibri"/>
                  <a:cs typeface="Arial" charset="0"/>
                </a:rPr>
                <a:t>As a buyer, is that movement positive, neutral, or something that could present a challenge during my renewal?</a:t>
              </a:r>
            </a:p>
          </p:txBody>
        </p:sp>
      </p:grpSp>
      <p:cxnSp>
        <p:nvCxnSpPr>
          <p:cNvPr id="170" name="Straight Connector 169"/>
          <p:cNvCxnSpPr/>
          <p:nvPr/>
        </p:nvCxnSpPr>
        <p:spPr>
          <a:xfrm>
            <a:off x="6334125" y="5712198"/>
            <a:ext cx="0" cy="56449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1" name="Group 190"/>
          <p:cNvGrpSpPr/>
          <p:nvPr/>
        </p:nvGrpSpPr>
        <p:grpSpPr>
          <a:xfrm>
            <a:off x="4891485" y="5752605"/>
            <a:ext cx="1307233" cy="483678"/>
            <a:chOff x="4957930" y="5708935"/>
            <a:chExt cx="1307233" cy="483678"/>
          </a:xfrm>
        </p:grpSpPr>
        <p:sp>
          <p:nvSpPr>
            <p:cNvPr id="172" name="Freeform 14"/>
            <p:cNvSpPr>
              <a:spLocks/>
            </p:cNvSpPr>
            <p:nvPr/>
          </p:nvSpPr>
          <p:spPr bwMode="auto">
            <a:xfrm rot="5400000">
              <a:off x="4995621" y="6060450"/>
              <a:ext cx="131954" cy="13237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Rectangle 163"/>
            <p:cNvSpPr/>
            <p:nvPr/>
          </p:nvSpPr>
          <p:spPr>
            <a:xfrm>
              <a:off x="5218534" y="6071236"/>
              <a:ext cx="1046629"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Decreasing</a:t>
              </a:r>
            </a:p>
          </p:txBody>
        </p:sp>
        <p:sp>
          <p:nvSpPr>
            <p:cNvPr id="162" name="Rectangle 161"/>
            <p:cNvSpPr/>
            <p:nvPr/>
          </p:nvSpPr>
          <p:spPr>
            <a:xfrm>
              <a:off x="5218534" y="5722468"/>
              <a:ext cx="1046629"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Increasing</a:t>
              </a:r>
            </a:p>
          </p:txBody>
        </p:sp>
        <p:sp>
          <p:nvSpPr>
            <p:cNvPr id="173" name="Freeform 14"/>
            <p:cNvSpPr>
              <a:spLocks/>
            </p:cNvSpPr>
            <p:nvPr/>
          </p:nvSpPr>
          <p:spPr bwMode="auto">
            <a:xfrm rot="16200000" flipV="1">
              <a:off x="4992664" y="5708717"/>
              <a:ext cx="137868" cy="13830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3" name="Rectangle 162"/>
            <p:cNvSpPr/>
            <p:nvPr/>
          </p:nvSpPr>
          <p:spPr>
            <a:xfrm>
              <a:off x="5218534" y="5898331"/>
              <a:ext cx="1046629"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Stabilizing / No change</a:t>
              </a:r>
            </a:p>
          </p:txBody>
        </p:sp>
        <p:grpSp>
          <p:nvGrpSpPr>
            <p:cNvPr id="190" name="Group 189"/>
            <p:cNvGrpSpPr/>
            <p:nvPr/>
          </p:nvGrpSpPr>
          <p:grpSpPr>
            <a:xfrm>
              <a:off x="4957930" y="5889638"/>
              <a:ext cx="207337" cy="128186"/>
              <a:chOff x="4957930" y="5889638"/>
              <a:chExt cx="207337" cy="128186"/>
            </a:xfrm>
          </p:grpSpPr>
          <p:sp>
            <p:nvSpPr>
              <p:cNvPr id="175" name="Freeform 14"/>
              <p:cNvSpPr>
                <a:spLocks/>
              </p:cNvSpPr>
              <p:nvPr/>
            </p:nvSpPr>
            <p:spPr bwMode="auto">
              <a:xfrm>
                <a:off x="5037486" y="5889638"/>
                <a:ext cx="127781" cy="1281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14"/>
              <p:cNvSpPr>
                <a:spLocks/>
              </p:cNvSpPr>
              <p:nvPr/>
            </p:nvSpPr>
            <p:spPr bwMode="auto">
              <a:xfrm flipH="1">
                <a:off x="4957930" y="5889638"/>
                <a:ext cx="127781" cy="1281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92" name="Group 191"/>
          <p:cNvGrpSpPr/>
          <p:nvPr/>
        </p:nvGrpSpPr>
        <p:grpSpPr>
          <a:xfrm>
            <a:off x="8153538" y="5772870"/>
            <a:ext cx="2131828" cy="443149"/>
            <a:chOff x="8075716" y="5738887"/>
            <a:chExt cx="2131828" cy="443149"/>
          </a:xfrm>
        </p:grpSpPr>
        <p:grpSp>
          <p:nvGrpSpPr>
            <p:cNvPr id="184" name="Group 183"/>
            <p:cNvGrpSpPr/>
            <p:nvPr/>
          </p:nvGrpSpPr>
          <p:grpSpPr>
            <a:xfrm>
              <a:off x="8075716" y="5738887"/>
              <a:ext cx="2131828" cy="110800"/>
              <a:chOff x="8075716" y="5738887"/>
              <a:chExt cx="2131828" cy="110800"/>
            </a:xfrm>
          </p:grpSpPr>
          <p:sp>
            <p:nvSpPr>
              <p:cNvPr id="167" name="Rectangle 166"/>
              <p:cNvSpPr/>
              <p:nvPr/>
            </p:nvSpPr>
            <p:spPr>
              <a:xfrm>
                <a:off x="8360476" y="5738887"/>
                <a:ext cx="1847068"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Positive change</a:t>
                </a:r>
              </a:p>
            </p:txBody>
          </p:sp>
          <p:sp>
            <p:nvSpPr>
              <p:cNvPr id="177" name="Rectangle 176"/>
              <p:cNvSpPr/>
              <p:nvPr/>
            </p:nvSpPr>
            <p:spPr>
              <a:xfrm>
                <a:off x="8075716" y="5754751"/>
                <a:ext cx="194225" cy="79072"/>
              </a:xfrm>
              <a:prstGeom prst="rect">
                <a:avLst/>
              </a:prstGeom>
              <a:solidFill>
                <a:srgbClr val="BB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3" name="Group 182"/>
            <p:cNvGrpSpPr/>
            <p:nvPr/>
          </p:nvGrpSpPr>
          <p:grpSpPr>
            <a:xfrm>
              <a:off x="8075716" y="5905062"/>
              <a:ext cx="2131828" cy="110800"/>
              <a:chOff x="8075716" y="5893809"/>
              <a:chExt cx="2131828" cy="110800"/>
            </a:xfrm>
          </p:grpSpPr>
          <p:sp>
            <p:nvSpPr>
              <p:cNvPr id="168" name="Rectangle 167"/>
              <p:cNvSpPr/>
              <p:nvPr/>
            </p:nvSpPr>
            <p:spPr>
              <a:xfrm>
                <a:off x="8360476" y="5893809"/>
                <a:ext cx="1847068"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Neutral / No change</a:t>
                </a:r>
              </a:p>
            </p:txBody>
          </p:sp>
          <p:sp>
            <p:nvSpPr>
              <p:cNvPr id="180" name="Rectangle 179"/>
              <p:cNvSpPr/>
              <p:nvPr/>
            </p:nvSpPr>
            <p:spPr>
              <a:xfrm>
                <a:off x="8075716" y="5909673"/>
                <a:ext cx="194225" cy="790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2" name="Group 181"/>
            <p:cNvGrpSpPr/>
            <p:nvPr/>
          </p:nvGrpSpPr>
          <p:grpSpPr>
            <a:xfrm>
              <a:off x="8075716" y="6071236"/>
              <a:ext cx="2131828" cy="110800"/>
              <a:chOff x="8075716" y="6071236"/>
              <a:chExt cx="2131828" cy="110800"/>
            </a:xfrm>
          </p:grpSpPr>
          <p:sp>
            <p:nvSpPr>
              <p:cNvPr id="169" name="Rectangle 168"/>
              <p:cNvSpPr/>
              <p:nvPr/>
            </p:nvSpPr>
            <p:spPr>
              <a:xfrm>
                <a:off x="8360476" y="6071236"/>
                <a:ext cx="1847068" cy="110800"/>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800" kern="0" dirty="0">
                    <a:solidFill>
                      <a:prstClr val="black"/>
                    </a:solidFill>
                    <a:latin typeface="Calibri"/>
                    <a:cs typeface="Arial" charset="0"/>
                  </a:rPr>
                  <a:t>Potential Challenge</a:t>
                </a:r>
              </a:p>
            </p:txBody>
          </p:sp>
          <p:sp>
            <p:nvSpPr>
              <p:cNvPr id="181" name="Rectangle 180"/>
              <p:cNvSpPr/>
              <p:nvPr/>
            </p:nvSpPr>
            <p:spPr>
              <a:xfrm>
                <a:off x="8075716" y="6087100"/>
                <a:ext cx="194225" cy="79072"/>
              </a:xfrm>
              <a:prstGeom prst="rect">
                <a:avLst/>
              </a:prstGeom>
              <a:solidFill>
                <a:srgbClr val="F4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173449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0" name="think-cell Slide" r:id="rId5" imgW="327" imgH="327" progId="TCLayout.ActiveDocument.1">
                  <p:embed/>
                </p:oleObj>
              </mc:Choice>
              <mc:Fallback>
                <p:oleObj name="think-cell Slide" r:id="rId5" imgW="327" imgH="327"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17</a:t>
            </a:fld>
            <a:endParaRPr lang="en-US" dirty="0"/>
          </a:p>
        </p:txBody>
      </p:sp>
      <p:sp>
        <p:nvSpPr>
          <p:cNvPr id="13"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Property</a:t>
            </a:r>
          </a:p>
        </p:txBody>
      </p:sp>
      <p:cxnSp>
        <p:nvCxnSpPr>
          <p:cNvPr id="14" name="Straight Connector 1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19100" y="3446674"/>
            <a:ext cx="11398001" cy="2738305"/>
            <a:chOff x="419100" y="3446674"/>
            <a:chExt cx="11420394" cy="2738305"/>
          </a:xfrm>
        </p:grpSpPr>
        <p:sp>
          <p:nvSpPr>
            <p:cNvPr id="20"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395298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Capacity</a:t>
              </a:r>
            </a:p>
          </p:txBody>
        </p:sp>
        <p:cxnSp>
          <p:nvCxnSpPr>
            <p:cNvPr id="21" name="Straight Connector 20"/>
            <p:cNvCxnSpPr/>
            <p:nvPr/>
          </p:nvCxnSpPr>
          <p:spPr>
            <a:xfrm>
              <a:off x="419100" y="424519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229329" y="3538706"/>
              <a:ext cx="428215" cy="264743"/>
              <a:chOff x="475488" y="3998011"/>
              <a:chExt cx="428215" cy="264743"/>
            </a:xfrm>
          </p:grpSpPr>
          <p:sp>
            <p:nvSpPr>
              <p:cNvPr id="23"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p:cNvGrpSpPr/>
            <p:nvPr/>
          </p:nvGrpSpPr>
          <p:grpSpPr>
            <a:xfrm>
              <a:off x="419101" y="3464934"/>
              <a:ext cx="413198" cy="412287"/>
              <a:chOff x="475488" y="3086036"/>
              <a:chExt cx="413198" cy="412287"/>
            </a:xfrm>
          </p:grpSpPr>
          <p:sp>
            <p:nvSpPr>
              <p:cNvPr id="26" name="Freeform 5"/>
              <p:cNvSpPr>
                <a:spLocks noEditPoints="1"/>
              </p:cNvSpPr>
              <p:nvPr/>
            </p:nvSpPr>
            <p:spPr bwMode="auto">
              <a:xfrm>
                <a:off x="597352" y="3208128"/>
                <a:ext cx="169243" cy="1685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13022" y="395298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Coverage</a:t>
              </a:r>
            </a:p>
          </p:txBody>
        </p:sp>
        <p:cxnSp>
          <p:nvCxnSpPr>
            <p:cNvPr id="33" name="Straight Connector 32"/>
            <p:cNvCxnSpPr/>
            <p:nvPr/>
          </p:nvCxnSpPr>
          <p:spPr>
            <a:xfrm>
              <a:off x="3313022" y="424519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14"/>
            <p:cNvSpPr>
              <a:spLocks/>
            </p:cNvSpPr>
            <p:nvPr/>
          </p:nvSpPr>
          <p:spPr bwMode="auto">
            <a:xfrm rot="5400000">
              <a:off x="4123668" y="353870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3"/>
            <p:cNvSpPr>
              <a:spLocks noEditPoints="1"/>
            </p:cNvSpPr>
            <p:nvPr/>
          </p:nvSpPr>
          <p:spPr bwMode="auto">
            <a:xfrm>
              <a:off x="3313022" y="3446998"/>
              <a:ext cx="539593"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Text Placeholder 4">
              <a:extLst>
                <a:ext uri="{FF2B5EF4-FFF2-40B4-BE49-F238E27FC236}">
                  <a16:creationId xmlns:a16="http://schemas.microsoft.com/office/drawing/2014/main" xmlns="" id="{EAB35853-8A01-42A2-B88A-F1B5DA2F77D6}"/>
                </a:ext>
              </a:extLst>
            </p:cNvPr>
            <p:cNvSpPr txBox="1">
              <a:spLocks/>
            </p:cNvSpPr>
            <p:nvPr/>
          </p:nvSpPr>
          <p:spPr bwMode="gray">
            <a:xfrm>
              <a:off x="6206943" y="395298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Retentions</a:t>
              </a:r>
            </a:p>
          </p:txBody>
        </p:sp>
        <p:cxnSp>
          <p:nvCxnSpPr>
            <p:cNvPr id="38" name="Straight Connector 37"/>
            <p:cNvCxnSpPr/>
            <p:nvPr/>
          </p:nvCxnSpPr>
          <p:spPr>
            <a:xfrm>
              <a:off x="6206943" y="424519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Freeform 14"/>
            <p:cNvSpPr>
              <a:spLocks/>
            </p:cNvSpPr>
            <p:nvPr/>
          </p:nvSpPr>
          <p:spPr bwMode="auto">
            <a:xfrm rot="16200000" flipV="1">
              <a:off x="7017589" y="353870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3" name="Group 52"/>
            <p:cNvGrpSpPr/>
            <p:nvPr/>
          </p:nvGrpSpPr>
          <p:grpSpPr>
            <a:xfrm>
              <a:off x="6206943" y="3446674"/>
              <a:ext cx="457966" cy="448807"/>
              <a:chOff x="4180369" y="3049515"/>
              <a:chExt cx="457966" cy="448807"/>
            </a:xfrm>
          </p:grpSpPr>
          <p:sp>
            <p:nvSpPr>
              <p:cNvPr id="41"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Content Placeholder 6"/>
            <p:cNvSpPr txBox="1">
              <a:spLocks/>
            </p:cNvSpPr>
            <p:nvPr/>
          </p:nvSpPr>
          <p:spPr>
            <a:xfrm>
              <a:off x="419101" y="4384486"/>
              <a:ext cx="2738630" cy="180049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There remains an abundance of general property capacity, including new capacity, however, much of this is not available to all industries and/or exposures.  Insurers are often willing to increase line size and deploy additional capacity on insureds in desirable industries with good risk profiles.  They are carefully managing their capacity on accounts in with notable losses and on risks that have significant secondary CAT peril exposure (wildfire, hail, tornado, etc.). Capacity for large Builders Risk projects has been cut in certain territories.  </a:t>
              </a:r>
              <a:r>
                <a:rPr lang="en-US" sz="1000" b="1" i="1" dirty="0">
                  <a:solidFill>
                    <a:schemeClr val="tx1"/>
                  </a:solidFill>
                </a:rPr>
                <a:t>We are carefully watching trends and feedback on reinsurance treaties and their impact on CAT capacity for 2023.  </a:t>
              </a:r>
            </a:p>
          </p:txBody>
        </p:sp>
        <p:sp>
          <p:nvSpPr>
            <p:cNvPr id="31" name="Content Placeholder 6"/>
            <p:cNvSpPr txBox="1">
              <a:spLocks/>
            </p:cNvSpPr>
            <p:nvPr/>
          </p:nvSpPr>
          <p:spPr>
            <a:xfrm>
              <a:off x="3313022" y="4384486"/>
              <a:ext cx="2738630" cy="166199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Valuations are part of almost every property renewal discussion given concerns about supply chain and inflation.  Where insureds are unwilling or unable to substantiate replacement cost valuations, insurers are taking corrective actions in the form of: prescriptive policy language (scheduled limits provisions), internal valuation adjustments which can drive rate, or reductions in capacity.  Insurers continue to scrutinize manuscript policy language, especially as relates to time element coverage extensions with no known or ambiguous physical damage triggers</a:t>
              </a:r>
            </a:p>
          </p:txBody>
        </p:sp>
        <p:sp>
          <p:nvSpPr>
            <p:cNvPr id="36" name="Content Placeholder 6"/>
            <p:cNvSpPr txBox="1">
              <a:spLocks/>
            </p:cNvSpPr>
            <p:nvPr/>
          </p:nvSpPr>
          <p:spPr>
            <a:xfrm>
              <a:off x="6206943" y="4384486"/>
              <a:ext cx="2738630" cy="12464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Pushes by insurers for retention increases has stabilized this quarter following multiple quarters of insurers imposing industry and peril specific minimum retentions (i.e $100,000 or $250,000 AOP’s for frame residential, 2% for tornado/hail exposed areas, etc.)  Exceptions to this stabilization are on accounts with poor loss activity where insurers feel that more corrective action is necessary to create a path to account profitability</a:t>
              </a:r>
            </a:p>
          </p:txBody>
        </p:sp>
        <p:sp>
          <p:nvSpPr>
            <p:cNvPr id="45" name="Content Placeholder 6"/>
            <p:cNvSpPr txBox="1">
              <a:spLocks/>
            </p:cNvSpPr>
            <p:nvPr/>
          </p:nvSpPr>
          <p:spPr>
            <a:xfrm>
              <a:off x="9100864" y="4384486"/>
              <a:ext cx="2738630" cy="180049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Rate increases are still the norm; albeit not at the levels seen in earlier quarters.  Insureds with good risk profiles and in desirable industry classes can often obtain flat to low single digit rate increases, and even the occasional rate decrease, given there is often an abundance of well-priced capacity willing to offer terms.  Insureds with significant loss activity or that have a significant amount of secondary CAT peril exposure, however, are often still experiencing high single digit to double digit rate increases, although very rarely at the levels seen in earlier quarters. </a:t>
              </a:r>
              <a:r>
                <a:rPr lang="en-US" sz="1000" b="1" i="1" dirty="0">
                  <a:solidFill>
                    <a:schemeClr val="tx1"/>
                  </a:solidFill>
                </a:rPr>
                <a:t>Expect continued pressure on pricing as it relates to cat exposures</a:t>
              </a:r>
            </a:p>
          </p:txBody>
        </p:sp>
        <p:sp>
          <p:nvSpPr>
            <p:cNvPr id="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9100864" y="3952984"/>
              <a:ext cx="578215"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Pricing</a:t>
              </a:r>
            </a:p>
          </p:txBody>
        </p:sp>
        <p:cxnSp>
          <p:nvCxnSpPr>
            <p:cNvPr id="47" name="Straight Connector 46"/>
            <p:cNvCxnSpPr/>
            <p:nvPr/>
          </p:nvCxnSpPr>
          <p:spPr>
            <a:xfrm>
              <a:off x="9100864" y="424519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Freeform 14"/>
            <p:cNvSpPr>
              <a:spLocks/>
            </p:cNvSpPr>
            <p:nvPr/>
          </p:nvSpPr>
          <p:spPr bwMode="auto">
            <a:xfrm rot="16200000" flipV="1">
              <a:off x="9911510" y="353870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p:cNvGrpSpPr/>
            <p:nvPr/>
          </p:nvGrpSpPr>
          <p:grpSpPr>
            <a:xfrm>
              <a:off x="9100864" y="3457958"/>
              <a:ext cx="425235" cy="426238"/>
              <a:chOff x="5856051" y="3079323"/>
              <a:chExt cx="425235" cy="426238"/>
            </a:xfrm>
          </p:grpSpPr>
          <p:sp>
            <p:nvSpPr>
              <p:cNvPr id="50"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aphicFrame>
        <p:nvGraphicFramePr>
          <p:cNvPr id="55" name="Table 54"/>
          <p:cNvGraphicFramePr>
            <a:graphicFrameLocks noGrp="1"/>
          </p:cNvGraphicFramePr>
          <p:nvPr>
            <p:extLst>
              <p:ext uri="{D42A27DB-BD31-4B8C-83A1-F6EECF244321}">
                <p14:modId xmlns:p14="http://schemas.microsoft.com/office/powerpoint/2010/main" val="4209302784"/>
              </p:ext>
            </p:extLst>
          </p:nvPr>
        </p:nvGraphicFramePr>
        <p:xfrm>
          <a:off x="390606" y="1317869"/>
          <a:ext cx="11420395" cy="1795020"/>
        </p:xfrm>
        <a:graphic>
          <a:graphicData uri="http://schemas.openxmlformats.org/drawingml/2006/table">
            <a:tbl>
              <a:tblPr firstRow="1" bandRow="1">
                <a:tableStyleId>{5C22544A-7EE6-4342-B048-85BDC9FD1C3A}</a:tableStyleId>
              </a:tblPr>
              <a:tblGrid>
                <a:gridCol w="5593505">
                  <a:extLst>
                    <a:ext uri="{9D8B030D-6E8A-4147-A177-3AD203B41FA5}">
                      <a16:colId xmlns:a16="http://schemas.microsoft.com/office/drawing/2014/main" xmlns="" val="1617446027"/>
                    </a:ext>
                  </a:extLst>
                </a:gridCol>
                <a:gridCol w="2913445">
                  <a:extLst>
                    <a:ext uri="{9D8B030D-6E8A-4147-A177-3AD203B41FA5}">
                      <a16:colId xmlns:a16="http://schemas.microsoft.com/office/drawing/2014/main" xmlns="" val="987823742"/>
                    </a:ext>
                  </a:extLst>
                </a:gridCol>
                <a:gridCol w="2913445">
                  <a:extLst>
                    <a:ext uri="{9D8B030D-6E8A-4147-A177-3AD203B41FA5}">
                      <a16:colId xmlns:a16="http://schemas.microsoft.com/office/drawing/2014/main" xmlns="" val="4131310691"/>
                    </a:ext>
                  </a:extLst>
                </a:gridCol>
              </a:tblGrid>
              <a:tr h="359004">
                <a:tc>
                  <a:txBody>
                    <a:bodyPr/>
                    <a:lstStyle/>
                    <a:p>
                      <a:r>
                        <a:rPr lang="en-GB" sz="1400" b="1" dirty="0"/>
                        <a:t>Rate Trends</a:t>
                      </a:r>
                    </a:p>
                  </a:txBody>
                  <a:tcPr>
                    <a:solidFill>
                      <a:schemeClr val="tx2"/>
                    </a:solidFill>
                  </a:tcPr>
                </a:tc>
                <a:tc>
                  <a:txBody>
                    <a:bodyPr/>
                    <a:lstStyle/>
                    <a:p>
                      <a:pPr algn="ctr"/>
                      <a:r>
                        <a:rPr lang="en-GB" sz="1400" b="1" dirty="0"/>
                        <a:t>“Low End”</a:t>
                      </a:r>
                    </a:p>
                  </a:txBody>
                  <a:tcPr>
                    <a:solidFill>
                      <a:schemeClr val="tx2"/>
                    </a:solidFill>
                  </a:tcPr>
                </a:tc>
                <a:tc>
                  <a:txBody>
                    <a:bodyPr/>
                    <a:lstStyle/>
                    <a:p>
                      <a:pPr algn="ctr"/>
                      <a:r>
                        <a:rPr lang="en-GB" sz="1400" b="1" dirty="0"/>
                        <a:t>“High End”</a:t>
                      </a:r>
                    </a:p>
                  </a:txBody>
                  <a:tcPr>
                    <a:solidFill>
                      <a:schemeClr val="tx2"/>
                    </a:solidFill>
                  </a:tcPr>
                </a:tc>
                <a:extLst>
                  <a:ext uri="{0D108BD9-81ED-4DB2-BD59-A6C34878D82A}">
                    <a16:rowId xmlns:a16="http://schemas.microsoft.com/office/drawing/2014/main" xmlns="" val="1886168752"/>
                  </a:ext>
                </a:extLst>
              </a:tr>
              <a:tr h="359004">
                <a:tc>
                  <a:txBody>
                    <a:bodyPr/>
                    <a:lstStyle/>
                    <a:p>
                      <a:r>
                        <a:rPr lang="en-GB" sz="1200" dirty="0">
                          <a:solidFill>
                            <a:schemeClr val="tx1"/>
                          </a:solidFill>
                        </a:rPr>
                        <a:t>Challenged</a:t>
                      </a:r>
                      <a:r>
                        <a:rPr lang="en-GB" sz="1200" baseline="0" dirty="0">
                          <a:solidFill>
                            <a:schemeClr val="tx1"/>
                          </a:solidFill>
                        </a:rPr>
                        <a:t> Exposures</a:t>
                      </a:r>
                      <a:endParaRPr lang="en-GB" sz="1200" dirty="0">
                        <a:solidFill>
                          <a:schemeClr val="tx1"/>
                        </a:solidFill>
                      </a:endParaRP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10%</a:t>
                      </a: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&gt;10%+</a:t>
                      </a:r>
                    </a:p>
                  </a:txBody>
                  <a:tcPr anchor="ctr">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838710502"/>
                  </a:ext>
                </a:extLst>
              </a:tr>
              <a:tr h="3590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Non-Challenged</a:t>
                      </a:r>
                      <a:r>
                        <a:rPr lang="en-GB" sz="1200" baseline="0" dirty="0">
                          <a:solidFill>
                            <a:schemeClr val="tx1"/>
                          </a:solidFill>
                        </a:rPr>
                        <a:t> Exposures</a:t>
                      </a:r>
                      <a:endParaRPr lang="en-GB" sz="1200" dirty="0">
                        <a:solidFill>
                          <a:schemeClr val="tx1"/>
                        </a:solidFill>
                      </a:endParaRP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Flat</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255939554"/>
                  </a:ext>
                </a:extLst>
              </a:tr>
              <a:tr h="359004">
                <a:tc>
                  <a:txBody>
                    <a:bodyPr/>
                    <a:lstStyle/>
                    <a:p>
                      <a:r>
                        <a:rPr lang="en-GB" sz="1200" dirty="0">
                          <a:solidFill>
                            <a:schemeClr val="tx1"/>
                          </a:solidFill>
                        </a:rPr>
                        <a:t>Standalone Earthquake</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Flat</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318849833"/>
                  </a:ext>
                </a:extLst>
              </a:tr>
              <a:tr h="359004">
                <a:tc>
                  <a:txBody>
                    <a:bodyPr/>
                    <a:lstStyle/>
                    <a:p>
                      <a:r>
                        <a:rPr lang="en-GB" sz="1200" dirty="0">
                          <a:solidFill>
                            <a:schemeClr val="tx1"/>
                          </a:solidFill>
                        </a:rPr>
                        <a:t>Builder’s Risk </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Flat</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28310778"/>
                  </a:ext>
                </a:extLst>
              </a:tr>
            </a:tbl>
          </a:graphicData>
        </a:graphic>
      </p:graphicFrame>
    </p:spTree>
    <p:extLst>
      <p:ext uri="{BB962C8B-B14F-4D97-AF65-F5344CB8AC3E}">
        <p14:creationId xmlns:p14="http://schemas.microsoft.com/office/powerpoint/2010/main" val="295417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4" name="think-cell Slide" r:id="rId5" imgW="327" imgH="327" progId="TCLayout.ActiveDocument.1">
                  <p:embed/>
                </p:oleObj>
              </mc:Choice>
              <mc:Fallback>
                <p:oleObj name="think-cell Slide" r:id="rId5" imgW="327" imgH="327"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18</a:t>
            </a:fld>
            <a:endParaRPr lang="en-US" dirty="0"/>
          </a:p>
        </p:txBody>
      </p:sp>
      <p:sp>
        <p:nvSpPr>
          <p:cNvPr id="13"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Casualty</a:t>
            </a:r>
          </a:p>
        </p:txBody>
      </p:sp>
      <p:cxnSp>
        <p:nvCxnSpPr>
          <p:cNvPr id="14" name="Straight Connector 1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55" name="Table 54"/>
          <p:cNvGraphicFramePr>
            <a:graphicFrameLocks noGrp="1"/>
          </p:cNvGraphicFramePr>
          <p:nvPr>
            <p:extLst>
              <p:ext uri="{D42A27DB-BD31-4B8C-83A1-F6EECF244321}">
                <p14:modId xmlns:p14="http://schemas.microsoft.com/office/powerpoint/2010/main" val="338736967"/>
              </p:ext>
            </p:extLst>
          </p:nvPr>
        </p:nvGraphicFramePr>
        <p:xfrm>
          <a:off x="390606" y="1317867"/>
          <a:ext cx="11420395" cy="2087752"/>
        </p:xfrm>
        <a:graphic>
          <a:graphicData uri="http://schemas.openxmlformats.org/drawingml/2006/table">
            <a:tbl>
              <a:tblPr firstRow="1" bandRow="1">
                <a:tableStyleId>{5C22544A-7EE6-4342-B048-85BDC9FD1C3A}</a:tableStyleId>
              </a:tblPr>
              <a:tblGrid>
                <a:gridCol w="5593505">
                  <a:extLst>
                    <a:ext uri="{9D8B030D-6E8A-4147-A177-3AD203B41FA5}">
                      <a16:colId xmlns:a16="http://schemas.microsoft.com/office/drawing/2014/main" xmlns="" val="1617446027"/>
                    </a:ext>
                  </a:extLst>
                </a:gridCol>
                <a:gridCol w="2913445">
                  <a:extLst>
                    <a:ext uri="{9D8B030D-6E8A-4147-A177-3AD203B41FA5}">
                      <a16:colId xmlns:a16="http://schemas.microsoft.com/office/drawing/2014/main" xmlns="" val="987823742"/>
                    </a:ext>
                  </a:extLst>
                </a:gridCol>
                <a:gridCol w="2913445">
                  <a:extLst>
                    <a:ext uri="{9D8B030D-6E8A-4147-A177-3AD203B41FA5}">
                      <a16:colId xmlns:a16="http://schemas.microsoft.com/office/drawing/2014/main" xmlns="" val="4131310691"/>
                    </a:ext>
                  </a:extLst>
                </a:gridCol>
              </a:tblGrid>
              <a:tr h="360462">
                <a:tc>
                  <a:txBody>
                    <a:bodyPr/>
                    <a:lstStyle/>
                    <a:p>
                      <a:r>
                        <a:rPr lang="en-GB" sz="1400" b="1" dirty="0"/>
                        <a:t>Rate Trends</a:t>
                      </a:r>
                    </a:p>
                  </a:txBody>
                  <a:tcPr>
                    <a:solidFill>
                      <a:schemeClr val="tx2"/>
                    </a:solidFill>
                  </a:tcPr>
                </a:tc>
                <a:tc>
                  <a:txBody>
                    <a:bodyPr/>
                    <a:lstStyle/>
                    <a:p>
                      <a:pPr algn="ctr"/>
                      <a:r>
                        <a:rPr lang="en-GB" sz="1400" b="1" dirty="0"/>
                        <a:t>“Low End”</a:t>
                      </a:r>
                    </a:p>
                  </a:txBody>
                  <a:tcPr>
                    <a:solidFill>
                      <a:schemeClr val="tx2"/>
                    </a:solidFill>
                  </a:tcPr>
                </a:tc>
                <a:tc>
                  <a:txBody>
                    <a:bodyPr/>
                    <a:lstStyle/>
                    <a:p>
                      <a:pPr algn="ctr"/>
                      <a:r>
                        <a:rPr lang="en-GB" sz="1400" b="1" dirty="0"/>
                        <a:t>“High End”</a:t>
                      </a:r>
                    </a:p>
                  </a:txBody>
                  <a:tcPr>
                    <a:solidFill>
                      <a:schemeClr val="tx2"/>
                    </a:solidFill>
                  </a:tcPr>
                </a:tc>
                <a:extLst>
                  <a:ext uri="{0D108BD9-81ED-4DB2-BD59-A6C34878D82A}">
                    <a16:rowId xmlns:a16="http://schemas.microsoft.com/office/drawing/2014/main" xmlns="" val="1886168752"/>
                  </a:ext>
                </a:extLst>
              </a:tr>
              <a:tr h="345458">
                <a:tc>
                  <a:txBody>
                    <a:bodyPr/>
                    <a:lstStyle/>
                    <a:p>
                      <a:r>
                        <a:rPr lang="en-GB" sz="1200" dirty="0">
                          <a:solidFill>
                            <a:schemeClr val="tx1"/>
                          </a:solidFill>
                        </a:rPr>
                        <a:t>General</a:t>
                      </a:r>
                      <a:r>
                        <a:rPr lang="en-GB" sz="1200" baseline="0" dirty="0">
                          <a:solidFill>
                            <a:schemeClr val="tx1"/>
                          </a:solidFill>
                        </a:rPr>
                        <a:t> Liability</a:t>
                      </a:r>
                      <a:endParaRPr lang="en-GB" sz="1200" dirty="0">
                        <a:solidFill>
                          <a:schemeClr val="tx1"/>
                        </a:solidFill>
                      </a:endParaRP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5%</a:t>
                      </a: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15%</a:t>
                      </a:r>
                    </a:p>
                  </a:txBody>
                  <a:tcPr anchor="ctr">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838710502"/>
                  </a:ext>
                </a:extLst>
              </a:tr>
              <a:tr h="3454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Automobile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25%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255939554"/>
                  </a:ext>
                </a:extLst>
              </a:tr>
              <a:tr h="345458">
                <a:tc>
                  <a:txBody>
                    <a:bodyPr/>
                    <a:lstStyle/>
                    <a:p>
                      <a:r>
                        <a:rPr lang="en-GB" sz="1200" dirty="0">
                          <a:solidFill>
                            <a:schemeClr val="tx1"/>
                          </a:solidFill>
                        </a:rPr>
                        <a:t>Workers’ Compensation</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Flat</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318849833"/>
                  </a:ext>
                </a:extLst>
              </a:tr>
              <a:tr h="345458">
                <a:tc>
                  <a:txBody>
                    <a:bodyPr/>
                    <a:lstStyle/>
                    <a:p>
                      <a:r>
                        <a:rPr lang="en-GB" sz="1200" dirty="0">
                          <a:solidFill>
                            <a:schemeClr val="tx1"/>
                          </a:solidFill>
                        </a:rPr>
                        <a:t>Umbrella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&lt;20%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539439732"/>
                  </a:ext>
                </a:extLst>
              </a:tr>
              <a:tr h="345458">
                <a:tc>
                  <a:txBody>
                    <a:bodyPr/>
                    <a:lstStyle/>
                    <a:p>
                      <a:r>
                        <a:rPr lang="en-GB" sz="1200" dirty="0">
                          <a:solidFill>
                            <a:schemeClr val="tx1"/>
                          </a:solidFill>
                        </a:rPr>
                        <a:t>Excess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&lt;25%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28310778"/>
                  </a:ext>
                </a:extLst>
              </a:tr>
            </a:tbl>
          </a:graphicData>
        </a:graphic>
      </p:graphicFrame>
      <p:grpSp>
        <p:nvGrpSpPr>
          <p:cNvPr id="3" name="Group 2"/>
          <p:cNvGrpSpPr/>
          <p:nvPr/>
        </p:nvGrpSpPr>
        <p:grpSpPr>
          <a:xfrm>
            <a:off x="419100" y="3961893"/>
            <a:ext cx="11391900" cy="2290697"/>
            <a:chOff x="419100" y="3961893"/>
            <a:chExt cx="11420394" cy="2290697"/>
          </a:xfrm>
        </p:grpSpPr>
        <p:sp>
          <p:nvSpPr>
            <p:cNvPr id="20"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4449943"/>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Capacity</a:t>
              </a:r>
            </a:p>
          </p:txBody>
        </p:sp>
        <p:cxnSp>
          <p:nvCxnSpPr>
            <p:cNvPr id="21" name="Straight Connector 20"/>
            <p:cNvCxnSpPr/>
            <p:nvPr/>
          </p:nvCxnSpPr>
          <p:spPr>
            <a:xfrm>
              <a:off x="419100" y="4742153"/>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19101" y="3961893"/>
              <a:ext cx="413198" cy="412287"/>
              <a:chOff x="475488" y="3086036"/>
              <a:chExt cx="413198" cy="412287"/>
            </a:xfrm>
          </p:grpSpPr>
          <p:sp>
            <p:nvSpPr>
              <p:cNvPr id="26" name="Freeform 5"/>
              <p:cNvSpPr>
                <a:spLocks noEditPoints="1"/>
              </p:cNvSpPr>
              <p:nvPr/>
            </p:nvSpPr>
            <p:spPr bwMode="auto">
              <a:xfrm>
                <a:off x="597352" y="3208128"/>
                <a:ext cx="169243" cy="1685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Content Placeholder 6"/>
            <p:cNvSpPr txBox="1">
              <a:spLocks/>
            </p:cNvSpPr>
            <p:nvPr/>
          </p:nvSpPr>
          <p:spPr>
            <a:xfrm>
              <a:off x="419101" y="4881445"/>
              <a:ext cx="2738630" cy="137114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900" dirty="0">
                  <a:solidFill>
                    <a:schemeClr val="tx1"/>
                  </a:solidFill>
                </a:rPr>
                <a:t>Capacity still constrained for difficult risks; capacity is readily available for less complex risks. </a:t>
              </a:r>
            </a:p>
            <a:p>
              <a:pPr marL="171450" indent="-171450">
                <a:spcBef>
                  <a:spcPts val="0"/>
                </a:spcBef>
                <a:buFont typeface="Arial" panose="020B0604020202020204" pitchFamily="34" charset="0"/>
                <a:buChar char="•"/>
              </a:pPr>
              <a:r>
                <a:rPr lang="en-US" sz="900" dirty="0">
                  <a:solidFill>
                    <a:schemeClr val="tx1"/>
                  </a:solidFill>
                </a:rPr>
                <a:t>Many insurers have indicated a focus on growth in 2022 with potential to open capacity for difficult </a:t>
              </a:r>
              <a:br>
                <a:rPr lang="en-US" sz="900" dirty="0">
                  <a:solidFill>
                    <a:schemeClr val="tx1"/>
                  </a:solidFill>
                </a:rPr>
              </a:br>
              <a:r>
                <a:rPr lang="en-US" sz="900" dirty="0">
                  <a:solidFill>
                    <a:schemeClr val="tx1"/>
                  </a:solidFill>
                </a:rPr>
                <a:t>risks, albeit with significant rate impacts which reflect the risk</a:t>
              </a:r>
            </a:p>
            <a:p>
              <a:pPr marL="171450" indent="-171450">
                <a:spcBef>
                  <a:spcPts val="0"/>
                </a:spcBef>
                <a:buFont typeface="Arial" panose="020B0604020202020204" pitchFamily="34" charset="0"/>
                <a:buChar char="•"/>
              </a:pPr>
              <a:r>
                <a:rPr lang="en-US" sz="900" dirty="0">
                  <a:solidFill>
                    <a:schemeClr val="tx1"/>
                  </a:solidFill>
                </a:rPr>
                <a:t>New insurer capacity continues to emerge, but not with lower rates AND very limited appetites</a:t>
              </a:r>
            </a:p>
            <a:p>
              <a:pPr marL="171450" indent="-171450">
                <a:spcBef>
                  <a:spcPts val="0"/>
                </a:spcBef>
                <a:buFont typeface="Arial" panose="020B0604020202020204" pitchFamily="34" charset="0"/>
                <a:buChar char="•"/>
              </a:pPr>
              <a:r>
                <a:rPr lang="en-US" sz="900" dirty="0">
                  <a:solidFill>
                    <a:schemeClr val="tx1"/>
                  </a:solidFill>
                </a:rPr>
                <a:t>Auto liability capacity will continue to be limited, possibly seeing more insurers exit the marketplace</a:t>
              </a:r>
            </a:p>
            <a:p>
              <a:pPr marL="171450" indent="-171450">
                <a:spcBef>
                  <a:spcPts val="0"/>
                </a:spcBef>
                <a:buFont typeface="Arial" panose="020B0604020202020204" pitchFamily="34" charset="0"/>
                <a:buChar char="•"/>
              </a:pPr>
              <a:r>
                <a:rPr lang="en-US" sz="900" dirty="0">
                  <a:solidFill>
                    <a:schemeClr val="tx1"/>
                  </a:solidFill>
                </a:rPr>
                <a:t>Reinsurance market remains capitalized</a:t>
              </a:r>
            </a:p>
          </p:txBody>
        </p: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13022" y="4467879"/>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Coverage</a:t>
              </a:r>
            </a:p>
          </p:txBody>
        </p:sp>
        <p:cxnSp>
          <p:nvCxnSpPr>
            <p:cNvPr id="33" name="Straight Connector 32"/>
            <p:cNvCxnSpPr/>
            <p:nvPr/>
          </p:nvCxnSpPr>
          <p:spPr>
            <a:xfrm>
              <a:off x="3313022" y="4760089"/>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14"/>
            <p:cNvSpPr>
              <a:spLocks/>
            </p:cNvSpPr>
            <p:nvPr/>
          </p:nvSpPr>
          <p:spPr bwMode="auto">
            <a:xfrm rot="5400000">
              <a:off x="4208834" y="4053602"/>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3"/>
            <p:cNvSpPr>
              <a:spLocks noEditPoints="1"/>
            </p:cNvSpPr>
            <p:nvPr/>
          </p:nvSpPr>
          <p:spPr bwMode="auto">
            <a:xfrm>
              <a:off x="3313022" y="3961893"/>
              <a:ext cx="539593"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Content Placeholder 6"/>
            <p:cNvSpPr txBox="1">
              <a:spLocks/>
            </p:cNvSpPr>
            <p:nvPr/>
          </p:nvSpPr>
          <p:spPr>
            <a:xfrm>
              <a:off x="3313022" y="4899381"/>
              <a:ext cx="2738630" cy="112184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900" dirty="0">
                  <a:solidFill>
                    <a:schemeClr val="tx1"/>
                  </a:solidFill>
                </a:rPr>
                <a:t>Increased focus on clarifying or excluding chemicals, energy, communicable disease (COVID-19), abuse &amp; molestation and wildfires. </a:t>
              </a:r>
            </a:p>
            <a:p>
              <a:pPr marL="171450" indent="-171450">
                <a:spcBef>
                  <a:spcPts val="0"/>
                </a:spcBef>
                <a:buFont typeface="Arial" panose="020B0604020202020204" pitchFamily="34" charset="0"/>
                <a:buChar char="•"/>
              </a:pPr>
              <a:r>
                <a:rPr lang="en-US" sz="900" dirty="0">
                  <a:solidFill>
                    <a:schemeClr val="tx1"/>
                  </a:solidFill>
                </a:rPr>
                <a:t>ESG concerns appear to be on the rise and could impact insurer underwriting decisions</a:t>
              </a:r>
            </a:p>
            <a:p>
              <a:pPr marL="171450" indent="-171450">
                <a:spcBef>
                  <a:spcPts val="0"/>
                </a:spcBef>
                <a:buFont typeface="Arial" panose="020B0604020202020204" pitchFamily="34" charset="0"/>
                <a:buChar char="•"/>
              </a:pPr>
              <a:r>
                <a:rPr lang="en-US" sz="900" dirty="0">
                  <a:solidFill>
                    <a:schemeClr val="tx1"/>
                  </a:solidFill>
                </a:rPr>
                <a:t>While still early the impact of COVID-19 and the war in Ukraine will likely have insurers review coverage definitions continuing a trend to narrowing/limiting coverage</a:t>
              </a:r>
            </a:p>
          </p:txBody>
        </p:sp>
        <p:sp>
          <p:nvSpPr>
            <p:cNvPr id="37" name="Text Placeholder 4">
              <a:extLst>
                <a:ext uri="{FF2B5EF4-FFF2-40B4-BE49-F238E27FC236}">
                  <a16:creationId xmlns:a16="http://schemas.microsoft.com/office/drawing/2014/main" xmlns="" id="{EAB35853-8A01-42A2-B88A-F1B5DA2F77D6}"/>
                </a:ext>
              </a:extLst>
            </p:cNvPr>
            <p:cNvSpPr txBox="1">
              <a:spLocks/>
            </p:cNvSpPr>
            <p:nvPr/>
          </p:nvSpPr>
          <p:spPr bwMode="gray">
            <a:xfrm>
              <a:off x="6206943" y="4468203"/>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Retentions</a:t>
              </a:r>
            </a:p>
          </p:txBody>
        </p:sp>
        <p:cxnSp>
          <p:nvCxnSpPr>
            <p:cNvPr id="38" name="Straight Connector 37"/>
            <p:cNvCxnSpPr/>
            <p:nvPr/>
          </p:nvCxnSpPr>
          <p:spPr>
            <a:xfrm>
              <a:off x="6206943" y="4760413"/>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6206943" y="3961893"/>
              <a:ext cx="457966" cy="448807"/>
              <a:chOff x="4180369" y="3049515"/>
              <a:chExt cx="457966" cy="448807"/>
            </a:xfrm>
          </p:grpSpPr>
          <p:sp>
            <p:nvSpPr>
              <p:cNvPr id="41"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Content Placeholder 6"/>
            <p:cNvSpPr txBox="1">
              <a:spLocks/>
            </p:cNvSpPr>
            <p:nvPr/>
          </p:nvSpPr>
          <p:spPr>
            <a:xfrm>
              <a:off x="6206943" y="4899705"/>
              <a:ext cx="2738630" cy="62324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900" dirty="0">
                  <a:solidFill>
                    <a:schemeClr val="tx1"/>
                  </a:solidFill>
                </a:rPr>
                <a:t>2022 will see less retention adjustment and umbrella/excess attachment points will continue to shift as insurers seek out most profitable layers for deployment of capacity</a:t>
              </a:r>
            </a:p>
            <a:p>
              <a:pPr marL="171450" indent="-171450">
                <a:spcBef>
                  <a:spcPts val="0"/>
                </a:spcBef>
                <a:buFont typeface="Arial" panose="020B0604020202020204" pitchFamily="34" charset="0"/>
                <a:buChar char="•"/>
              </a:pPr>
              <a:r>
                <a:rPr lang="en-US" sz="900" dirty="0">
                  <a:solidFill>
                    <a:schemeClr val="tx1"/>
                  </a:solidFill>
                </a:rPr>
                <a:t>Retentions are consistent - stable</a:t>
              </a:r>
            </a:p>
          </p:txBody>
        </p:sp>
        <p:sp>
          <p:nvSpPr>
            <p:cNvPr id="45" name="Content Placeholder 6"/>
            <p:cNvSpPr txBox="1">
              <a:spLocks/>
            </p:cNvSpPr>
            <p:nvPr/>
          </p:nvSpPr>
          <p:spPr>
            <a:xfrm>
              <a:off x="9100864" y="4888421"/>
              <a:ext cx="2738630" cy="99719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0"/>
                </a:spcBef>
                <a:buFont typeface="Arial" panose="020B0604020202020204" pitchFamily="34" charset="0"/>
                <a:buChar char="•"/>
              </a:pPr>
              <a:r>
                <a:rPr lang="en-US" sz="900" dirty="0">
                  <a:solidFill>
                    <a:schemeClr val="tx1"/>
                  </a:solidFill>
                </a:rPr>
                <a:t>Primary marketplace is competitive – slow increases driven mainly by loss severity</a:t>
              </a:r>
            </a:p>
            <a:p>
              <a:pPr marL="171450" indent="-171450">
                <a:spcBef>
                  <a:spcPts val="0"/>
                </a:spcBef>
                <a:buFont typeface="Arial" panose="020B0604020202020204" pitchFamily="34" charset="0"/>
                <a:buChar char="•"/>
              </a:pPr>
              <a:r>
                <a:rPr lang="en-US" sz="900" dirty="0">
                  <a:solidFill>
                    <a:schemeClr val="tx1"/>
                  </a:solidFill>
                </a:rPr>
                <a:t>Umbrella and excess and market remains challenging – rate and growth in client are major price factors</a:t>
              </a:r>
            </a:p>
            <a:p>
              <a:pPr marL="171450" indent="-171450">
                <a:spcBef>
                  <a:spcPts val="0"/>
                </a:spcBef>
                <a:buFont typeface="Arial" panose="020B0604020202020204" pitchFamily="34" charset="0"/>
                <a:buChar char="•"/>
              </a:pPr>
              <a:r>
                <a:rPr lang="en-US" sz="900" dirty="0">
                  <a:solidFill>
                    <a:schemeClr val="tx1"/>
                  </a:solidFill>
                </a:rPr>
                <a:t>Auto liability remains unprofitable, continued rate pressure in 2022</a:t>
              </a:r>
            </a:p>
            <a:p>
              <a:pPr marL="171450" indent="-171450">
                <a:spcBef>
                  <a:spcPts val="0"/>
                </a:spcBef>
                <a:buFont typeface="Arial" panose="020B0604020202020204" pitchFamily="34" charset="0"/>
                <a:buChar char="•"/>
              </a:pPr>
              <a:r>
                <a:rPr lang="en-US" sz="900" dirty="0">
                  <a:solidFill>
                    <a:schemeClr val="tx1"/>
                  </a:solidFill>
                </a:rPr>
                <a:t>Workers’ Compensation continues to be profitable consistent and stable</a:t>
              </a:r>
            </a:p>
          </p:txBody>
        </p:sp>
        <p:sp>
          <p:nvSpPr>
            <p:cNvPr id="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9100864" y="4456919"/>
              <a:ext cx="577081"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Pricing</a:t>
              </a:r>
            </a:p>
          </p:txBody>
        </p:sp>
        <p:cxnSp>
          <p:nvCxnSpPr>
            <p:cNvPr id="47" name="Straight Connector 46"/>
            <p:cNvCxnSpPr/>
            <p:nvPr/>
          </p:nvCxnSpPr>
          <p:spPr>
            <a:xfrm>
              <a:off x="9100864" y="4749129"/>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9100864" y="3961893"/>
              <a:ext cx="425235" cy="426238"/>
              <a:chOff x="5856051" y="3079323"/>
              <a:chExt cx="425235" cy="426238"/>
            </a:xfrm>
          </p:grpSpPr>
          <p:sp>
            <p:nvSpPr>
              <p:cNvPr id="50"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7"/>
            <p:cNvGrpSpPr/>
            <p:nvPr/>
          </p:nvGrpSpPr>
          <p:grpSpPr>
            <a:xfrm>
              <a:off x="7020109" y="4062633"/>
              <a:ext cx="428215" cy="264743"/>
              <a:chOff x="475488" y="3998011"/>
              <a:chExt cx="428215" cy="264743"/>
            </a:xfrm>
          </p:grpSpPr>
          <p:sp>
            <p:nvSpPr>
              <p:cNvPr id="59"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48" name="Freeform 14">
            <a:extLst>
              <a:ext uri="{FF2B5EF4-FFF2-40B4-BE49-F238E27FC236}">
                <a16:creationId xmlns:a16="http://schemas.microsoft.com/office/drawing/2014/main" xmlns="" id="{EC507A53-E32F-449D-A263-B41CE1E473EC}"/>
              </a:ext>
            </a:extLst>
          </p:cNvPr>
          <p:cNvSpPr>
            <a:spLocks/>
          </p:cNvSpPr>
          <p:nvPr/>
        </p:nvSpPr>
        <p:spPr bwMode="auto">
          <a:xfrm rot="16200000" flipV="1">
            <a:off x="9987244" y="4020388"/>
            <a:ext cx="263908" cy="264224"/>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14"/>
          <p:cNvSpPr>
            <a:spLocks/>
          </p:cNvSpPr>
          <p:nvPr/>
        </p:nvSpPr>
        <p:spPr bwMode="auto">
          <a:xfrm rot="5400000">
            <a:off x="1105191" y="4049933"/>
            <a:ext cx="263908" cy="264082"/>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154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18" name="think-cell Slide" r:id="rId5" imgW="327" imgH="327" progId="TCLayout.ActiveDocument.1">
                  <p:embed/>
                </p:oleObj>
              </mc:Choice>
              <mc:Fallback>
                <p:oleObj name="think-cell Slide" r:id="rId5" imgW="327" imgH="327"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19</a:t>
            </a:fld>
            <a:endParaRPr lang="en-US" dirty="0"/>
          </a:p>
        </p:txBody>
      </p:sp>
      <p:sp>
        <p:nvSpPr>
          <p:cNvPr id="13"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Management Professional </a:t>
            </a:r>
            <a:endParaRPr lang="en-US" dirty="0">
              <a:solidFill>
                <a:schemeClr val="accent1"/>
              </a:solidFill>
            </a:endParaRPr>
          </a:p>
        </p:txBody>
      </p:sp>
      <p:cxnSp>
        <p:nvCxnSpPr>
          <p:cNvPr id="14" name="Straight Connector 1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55" name="Table 54"/>
          <p:cNvGraphicFramePr>
            <a:graphicFrameLocks noGrp="1"/>
          </p:cNvGraphicFramePr>
          <p:nvPr>
            <p:extLst>
              <p:ext uri="{D42A27DB-BD31-4B8C-83A1-F6EECF244321}">
                <p14:modId xmlns:p14="http://schemas.microsoft.com/office/powerpoint/2010/main" val="979966725"/>
              </p:ext>
            </p:extLst>
          </p:nvPr>
        </p:nvGraphicFramePr>
        <p:xfrm>
          <a:off x="390606" y="1317870"/>
          <a:ext cx="11420395" cy="1796806"/>
        </p:xfrm>
        <a:graphic>
          <a:graphicData uri="http://schemas.openxmlformats.org/drawingml/2006/table">
            <a:tbl>
              <a:tblPr firstRow="1" bandRow="1">
                <a:tableStyleId>{5C22544A-7EE6-4342-B048-85BDC9FD1C3A}</a:tableStyleId>
              </a:tblPr>
              <a:tblGrid>
                <a:gridCol w="5593505">
                  <a:extLst>
                    <a:ext uri="{9D8B030D-6E8A-4147-A177-3AD203B41FA5}">
                      <a16:colId xmlns:a16="http://schemas.microsoft.com/office/drawing/2014/main" xmlns="" val="1617446027"/>
                    </a:ext>
                  </a:extLst>
                </a:gridCol>
                <a:gridCol w="2913445">
                  <a:extLst>
                    <a:ext uri="{9D8B030D-6E8A-4147-A177-3AD203B41FA5}">
                      <a16:colId xmlns:a16="http://schemas.microsoft.com/office/drawing/2014/main" xmlns="" val="987823742"/>
                    </a:ext>
                  </a:extLst>
                </a:gridCol>
                <a:gridCol w="2913445">
                  <a:extLst>
                    <a:ext uri="{9D8B030D-6E8A-4147-A177-3AD203B41FA5}">
                      <a16:colId xmlns:a16="http://schemas.microsoft.com/office/drawing/2014/main" xmlns="" val="4131310691"/>
                    </a:ext>
                  </a:extLst>
                </a:gridCol>
              </a:tblGrid>
              <a:tr h="358530">
                <a:tc>
                  <a:txBody>
                    <a:bodyPr/>
                    <a:lstStyle/>
                    <a:p>
                      <a:r>
                        <a:rPr lang="en-GB" sz="1400" b="1" dirty="0"/>
                        <a:t>Rate Trends</a:t>
                      </a:r>
                    </a:p>
                  </a:txBody>
                  <a:tcPr>
                    <a:solidFill>
                      <a:schemeClr val="tx2"/>
                    </a:solidFill>
                  </a:tcPr>
                </a:tc>
                <a:tc>
                  <a:txBody>
                    <a:bodyPr/>
                    <a:lstStyle/>
                    <a:p>
                      <a:pPr algn="ctr"/>
                      <a:r>
                        <a:rPr lang="en-GB" sz="1400" b="1" dirty="0"/>
                        <a:t>“Low End”</a:t>
                      </a:r>
                    </a:p>
                  </a:txBody>
                  <a:tcPr>
                    <a:solidFill>
                      <a:schemeClr val="tx2"/>
                    </a:solidFill>
                  </a:tcPr>
                </a:tc>
                <a:tc>
                  <a:txBody>
                    <a:bodyPr/>
                    <a:lstStyle/>
                    <a:p>
                      <a:pPr algn="ctr"/>
                      <a:r>
                        <a:rPr lang="en-GB" sz="1400" b="1" dirty="0"/>
                        <a:t>“High End”</a:t>
                      </a:r>
                    </a:p>
                  </a:txBody>
                  <a:tcPr>
                    <a:solidFill>
                      <a:schemeClr val="tx2"/>
                    </a:solidFill>
                  </a:tcPr>
                </a:tc>
                <a:extLst>
                  <a:ext uri="{0D108BD9-81ED-4DB2-BD59-A6C34878D82A}">
                    <a16:rowId xmlns:a16="http://schemas.microsoft.com/office/drawing/2014/main" xmlns="" val="1886168752"/>
                  </a:ext>
                </a:extLst>
              </a:tr>
              <a:tr h="359569">
                <a:tc>
                  <a:txBody>
                    <a:bodyPr/>
                    <a:lstStyle/>
                    <a:p>
                      <a:r>
                        <a:rPr lang="en-GB" sz="1200" dirty="0">
                          <a:solidFill>
                            <a:schemeClr val="tx1"/>
                          </a:solidFill>
                        </a:rPr>
                        <a:t>Cyber</a:t>
                      </a: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5%</a:t>
                      </a:r>
                    </a:p>
                  </a:txBody>
                  <a:tcPr anchor="ctr">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200%</a:t>
                      </a:r>
                    </a:p>
                  </a:txBody>
                  <a:tcPr anchor="ctr">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838710502"/>
                  </a:ext>
                </a:extLst>
              </a:tr>
              <a:tr h="359569">
                <a:tc>
                  <a:txBody>
                    <a:bodyPr/>
                    <a:lstStyle/>
                    <a:p>
                      <a:r>
                        <a:rPr lang="en-GB" sz="1200" dirty="0">
                          <a:solidFill>
                            <a:schemeClr val="tx1"/>
                          </a:solidFill>
                        </a:rPr>
                        <a:t>Employment Practices Liability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318849833"/>
                  </a:ext>
                </a:extLst>
              </a:tr>
              <a:tr h="359569">
                <a:tc>
                  <a:txBody>
                    <a:bodyPr/>
                    <a:lstStyle/>
                    <a:p>
                      <a:r>
                        <a:rPr lang="en-GB" sz="1200" dirty="0">
                          <a:solidFill>
                            <a:schemeClr val="tx1"/>
                          </a:solidFill>
                        </a:rPr>
                        <a:t>Fiduciary</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10%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20%</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539439732"/>
                  </a:ext>
                </a:extLst>
              </a:tr>
              <a:tr h="359569">
                <a:tc>
                  <a:txBody>
                    <a:bodyPr/>
                    <a:lstStyle/>
                    <a:p>
                      <a:r>
                        <a:rPr lang="en-GB" sz="1200" dirty="0">
                          <a:solidFill>
                            <a:schemeClr val="tx1"/>
                          </a:solidFill>
                        </a:rPr>
                        <a:t>Fidelity/Crime</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GB" sz="1200" dirty="0">
                          <a:solidFill>
                            <a:schemeClr val="tx1"/>
                          </a:solidFill>
                        </a:rPr>
                        <a:t>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15%</a:t>
                      </a:r>
                    </a:p>
                  </a:txBody>
                  <a:tcPr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28310778"/>
                  </a:ext>
                </a:extLst>
              </a:tr>
            </a:tbl>
          </a:graphicData>
        </a:graphic>
      </p:graphicFrame>
      <p:grpSp>
        <p:nvGrpSpPr>
          <p:cNvPr id="3" name="Group 2"/>
          <p:cNvGrpSpPr/>
          <p:nvPr/>
        </p:nvGrpSpPr>
        <p:grpSpPr>
          <a:xfrm>
            <a:off x="419100" y="3961893"/>
            <a:ext cx="11391900" cy="2173023"/>
            <a:chOff x="419100" y="3961893"/>
            <a:chExt cx="11420394" cy="2173023"/>
          </a:xfrm>
        </p:grpSpPr>
        <p:sp>
          <p:nvSpPr>
            <p:cNvPr id="20"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4449943"/>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Capacity</a:t>
              </a:r>
            </a:p>
          </p:txBody>
        </p:sp>
        <p:cxnSp>
          <p:nvCxnSpPr>
            <p:cNvPr id="21" name="Straight Connector 20"/>
            <p:cNvCxnSpPr/>
            <p:nvPr/>
          </p:nvCxnSpPr>
          <p:spPr>
            <a:xfrm>
              <a:off x="419100" y="4742153"/>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19101" y="3961893"/>
              <a:ext cx="413198" cy="412287"/>
              <a:chOff x="475488" y="3086036"/>
              <a:chExt cx="413198" cy="412287"/>
            </a:xfrm>
          </p:grpSpPr>
          <p:sp>
            <p:nvSpPr>
              <p:cNvPr id="26" name="Freeform 5"/>
              <p:cNvSpPr>
                <a:spLocks noEditPoints="1"/>
              </p:cNvSpPr>
              <p:nvPr/>
            </p:nvSpPr>
            <p:spPr bwMode="auto">
              <a:xfrm>
                <a:off x="597352" y="3208128"/>
                <a:ext cx="169243" cy="1685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Content Placeholder 6"/>
            <p:cNvSpPr txBox="1">
              <a:spLocks/>
            </p:cNvSpPr>
            <p:nvPr/>
          </p:nvSpPr>
          <p:spPr>
            <a:xfrm>
              <a:off x="419101" y="4881445"/>
              <a:ext cx="2738630" cy="7478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900" dirty="0">
                  <a:solidFill>
                    <a:schemeClr val="tx1"/>
                  </a:solidFill>
                </a:rPr>
                <a:t>Insurers have been extremely conservative with capacity, with most only offering $5M limits. Total capacity available in the marketplace is likely below $400 million and could continue to shrink. Energy sector being watched more closely, and avoided by some markets, given the conflict in the Ukraine.</a:t>
              </a:r>
            </a:p>
          </p:txBody>
        </p: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13022" y="4467879"/>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Coverage</a:t>
              </a:r>
            </a:p>
          </p:txBody>
        </p:sp>
        <p:cxnSp>
          <p:nvCxnSpPr>
            <p:cNvPr id="33" name="Straight Connector 32"/>
            <p:cNvCxnSpPr/>
            <p:nvPr/>
          </p:nvCxnSpPr>
          <p:spPr>
            <a:xfrm>
              <a:off x="3313022" y="4760089"/>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14"/>
            <p:cNvSpPr>
              <a:spLocks/>
            </p:cNvSpPr>
            <p:nvPr/>
          </p:nvSpPr>
          <p:spPr bwMode="auto">
            <a:xfrm rot="5400000">
              <a:off x="4208834" y="4053602"/>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3"/>
            <p:cNvSpPr>
              <a:spLocks noEditPoints="1"/>
            </p:cNvSpPr>
            <p:nvPr/>
          </p:nvSpPr>
          <p:spPr bwMode="auto">
            <a:xfrm>
              <a:off x="3313022" y="3961893"/>
              <a:ext cx="539593"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Content Placeholder 6"/>
            <p:cNvSpPr txBox="1">
              <a:spLocks/>
            </p:cNvSpPr>
            <p:nvPr/>
          </p:nvSpPr>
          <p:spPr>
            <a:xfrm>
              <a:off x="3313022" y="4899381"/>
              <a:ext cx="2738630" cy="99719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900" dirty="0">
                  <a:solidFill>
                    <a:schemeClr val="tx1"/>
                  </a:solidFill>
                </a:rPr>
                <a:t>Coverage generally intact for most classes of business with mature information security programs and strong controls. However, leading Primary insurers are pushing for 50% coinsurance provisions and sublimits or other coverage restrictions for ransomware losses where companies are less secure. Dependent Business Interruption and Dependent System Failure coverage is slowly being lowered or removed entirely</a:t>
              </a:r>
            </a:p>
          </p:txBody>
        </p:sp>
        <p:sp>
          <p:nvSpPr>
            <p:cNvPr id="37" name="Text Placeholder 4">
              <a:extLst>
                <a:ext uri="{FF2B5EF4-FFF2-40B4-BE49-F238E27FC236}">
                  <a16:creationId xmlns:a16="http://schemas.microsoft.com/office/drawing/2014/main" xmlns="" id="{EAB35853-8A01-42A2-B88A-F1B5DA2F77D6}"/>
                </a:ext>
              </a:extLst>
            </p:cNvPr>
            <p:cNvSpPr txBox="1">
              <a:spLocks/>
            </p:cNvSpPr>
            <p:nvPr/>
          </p:nvSpPr>
          <p:spPr bwMode="gray">
            <a:xfrm>
              <a:off x="6206943" y="4468203"/>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Retentions</a:t>
              </a:r>
            </a:p>
          </p:txBody>
        </p:sp>
        <p:cxnSp>
          <p:nvCxnSpPr>
            <p:cNvPr id="38" name="Straight Connector 37"/>
            <p:cNvCxnSpPr/>
            <p:nvPr/>
          </p:nvCxnSpPr>
          <p:spPr>
            <a:xfrm>
              <a:off x="6206943" y="4760413"/>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6206943" y="3961893"/>
              <a:ext cx="457966" cy="448807"/>
              <a:chOff x="4180369" y="3049515"/>
              <a:chExt cx="457966" cy="448807"/>
            </a:xfrm>
          </p:grpSpPr>
          <p:sp>
            <p:nvSpPr>
              <p:cNvPr id="41"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Content Placeholder 6"/>
            <p:cNvSpPr txBox="1">
              <a:spLocks/>
            </p:cNvSpPr>
            <p:nvPr/>
          </p:nvSpPr>
          <p:spPr>
            <a:xfrm>
              <a:off x="6206943" y="4899705"/>
              <a:ext cx="2738630"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900" dirty="0">
                  <a:solidFill>
                    <a:schemeClr val="tx1"/>
                  </a:solidFill>
                </a:rPr>
                <a:t>Continued pressure on primary retentions and waiting periods for business interruption losses</a:t>
              </a:r>
            </a:p>
          </p:txBody>
        </p:sp>
        <p:sp>
          <p:nvSpPr>
            <p:cNvPr id="45" name="Content Placeholder 6"/>
            <p:cNvSpPr txBox="1">
              <a:spLocks/>
            </p:cNvSpPr>
            <p:nvPr/>
          </p:nvSpPr>
          <p:spPr>
            <a:xfrm>
              <a:off x="9100864" y="4888421"/>
              <a:ext cx="2738630" cy="12464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900" dirty="0">
                  <a:solidFill>
                    <a:schemeClr val="tx1"/>
                  </a:solidFill>
                </a:rPr>
                <a:t>Short-tail nature of Cyber risk results in rapid pricing feedback, with abrupt pricing correction due to uptick in severity of claims. Insurers have consistently secured primary increases of 80% - 250% on Q1 and Q2 2022 renewals, depending on controls and what increases they had in 2021. Still very dependent on strength of controls, with minimum standards being tightened. Excess insurers are following Primary increases and pushing for higher percentage increases on certain attachment points, with ILF’s still well over 80%.</a:t>
              </a:r>
            </a:p>
          </p:txBody>
        </p:sp>
        <p:sp>
          <p:nvSpPr>
            <p:cNvPr id="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9100864" y="4456919"/>
              <a:ext cx="577081"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Pricing</a:t>
              </a:r>
            </a:p>
          </p:txBody>
        </p:sp>
        <p:cxnSp>
          <p:nvCxnSpPr>
            <p:cNvPr id="47" name="Straight Connector 46"/>
            <p:cNvCxnSpPr/>
            <p:nvPr/>
          </p:nvCxnSpPr>
          <p:spPr>
            <a:xfrm>
              <a:off x="9100864" y="4749129"/>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9100864" y="3961893"/>
              <a:ext cx="425235" cy="426238"/>
              <a:chOff x="5856051" y="3079323"/>
              <a:chExt cx="425235" cy="426238"/>
            </a:xfrm>
          </p:grpSpPr>
          <p:sp>
            <p:nvSpPr>
              <p:cNvPr id="50"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9" name="Freeform 14"/>
            <p:cNvSpPr>
              <a:spLocks/>
            </p:cNvSpPr>
            <p:nvPr/>
          </p:nvSpPr>
          <p:spPr bwMode="auto">
            <a:xfrm rot="16200000" flipV="1">
              <a:off x="7030887" y="4053925"/>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14"/>
            <p:cNvSpPr>
              <a:spLocks/>
            </p:cNvSpPr>
            <p:nvPr/>
          </p:nvSpPr>
          <p:spPr bwMode="auto">
            <a:xfrm rot="5400000">
              <a:off x="1280231" y="4053603"/>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4"/>
            <p:cNvSpPr>
              <a:spLocks/>
            </p:cNvSpPr>
            <p:nvPr/>
          </p:nvSpPr>
          <p:spPr bwMode="auto">
            <a:xfrm rot="16200000" flipV="1">
              <a:off x="9903918" y="4053925"/>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9" name="Title 5"/>
          <p:cNvSpPr txBox="1">
            <a:spLocks/>
          </p:cNvSpPr>
          <p:nvPr/>
        </p:nvSpPr>
        <p:spPr>
          <a:xfrm>
            <a:off x="327402" y="3472049"/>
            <a:ext cx="11420393" cy="3416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sz="1800" dirty="0">
                <a:solidFill>
                  <a:schemeClr val="accent1"/>
                </a:solidFill>
              </a:rPr>
              <a:t>Cyber</a:t>
            </a:r>
          </a:p>
        </p:txBody>
      </p:sp>
    </p:spTree>
    <p:extLst>
      <p:ext uri="{BB962C8B-B14F-4D97-AF65-F5344CB8AC3E}">
        <p14:creationId xmlns:p14="http://schemas.microsoft.com/office/powerpoint/2010/main" val="163201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343974" y="2593165"/>
            <a:ext cx="800100" cy="771525"/>
          </a:xfrm>
          <a:prstGeom prst="rect">
            <a:avLst/>
          </a:prstGeom>
        </p:spPr>
      </p:pic>
      <p:pic>
        <p:nvPicPr>
          <p:cNvPr id="26" name="Picture 25"/>
          <p:cNvPicPr>
            <a:picLocks noChangeAspect="1"/>
          </p:cNvPicPr>
          <p:nvPr/>
        </p:nvPicPr>
        <p:blipFill>
          <a:blip r:embed="rId3"/>
          <a:stretch>
            <a:fillRect/>
          </a:stretch>
        </p:blipFill>
        <p:spPr>
          <a:xfrm>
            <a:off x="1201861" y="2548733"/>
            <a:ext cx="800100" cy="771525"/>
          </a:xfrm>
          <a:prstGeom prst="rect">
            <a:avLst/>
          </a:prstGeom>
        </p:spPr>
      </p:pic>
      <p:pic>
        <p:nvPicPr>
          <p:cNvPr id="27" name="Picture 26"/>
          <p:cNvPicPr>
            <a:picLocks noChangeAspect="1"/>
          </p:cNvPicPr>
          <p:nvPr/>
        </p:nvPicPr>
        <p:blipFill>
          <a:blip r:embed="rId3"/>
          <a:stretch>
            <a:fillRect/>
          </a:stretch>
        </p:blipFill>
        <p:spPr>
          <a:xfrm>
            <a:off x="266270" y="3985859"/>
            <a:ext cx="800100" cy="771525"/>
          </a:xfrm>
          <a:prstGeom prst="rect">
            <a:avLst/>
          </a:prstGeom>
        </p:spPr>
      </p:pic>
      <p:pic>
        <p:nvPicPr>
          <p:cNvPr id="28" name="Picture 27"/>
          <p:cNvPicPr>
            <a:picLocks noChangeAspect="1"/>
          </p:cNvPicPr>
          <p:nvPr/>
        </p:nvPicPr>
        <p:blipFill>
          <a:blip r:embed="rId3"/>
          <a:stretch>
            <a:fillRect/>
          </a:stretch>
        </p:blipFill>
        <p:spPr>
          <a:xfrm>
            <a:off x="1244887" y="4049046"/>
            <a:ext cx="800100" cy="771525"/>
          </a:xfrm>
          <a:prstGeom prst="rect">
            <a:avLst/>
          </a:prstGeom>
        </p:spPr>
      </p:pic>
      <p:sp>
        <p:nvSpPr>
          <p:cNvPr id="4" name="Title 3"/>
          <p:cNvSpPr>
            <a:spLocks noGrp="1"/>
          </p:cNvSpPr>
          <p:nvPr>
            <p:ph type="title"/>
          </p:nvPr>
        </p:nvSpPr>
        <p:spPr/>
        <p:txBody>
          <a:bodyPr>
            <a:normAutofit/>
          </a:bodyPr>
          <a:lstStyle/>
          <a:p>
            <a:r>
              <a:rPr lang="en-US" dirty="0"/>
              <a:t>Understanding how the market works—Insurance v Reinsurance</a:t>
            </a:r>
          </a:p>
        </p:txBody>
      </p:sp>
      <p:sp>
        <p:nvSpPr>
          <p:cNvPr id="19" name="Content Placeholder 6"/>
          <p:cNvSpPr>
            <a:spLocks noGrp="1"/>
          </p:cNvSpPr>
          <p:nvPr>
            <p:ph sz="quarter" idx="4"/>
          </p:nvPr>
        </p:nvSpPr>
        <p:spPr>
          <a:xfrm>
            <a:off x="7110918" y="1761386"/>
            <a:ext cx="4244469" cy="1672478"/>
          </a:xfrm>
        </p:spPr>
        <p:txBody>
          <a:bodyPr>
            <a:noAutofit/>
          </a:bodyPr>
          <a:lstStyle/>
          <a:p>
            <a:r>
              <a:rPr lang="en-US" sz="2600" dirty="0"/>
              <a:t>Insurance for insurance companies</a:t>
            </a:r>
          </a:p>
          <a:p>
            <a:pPr marL="685800" lvl="1" indent="-342900">
              <a:buFont typeface="Arial" panose="020B0604020202020204" pitchFamily="34" charset="0"/>
              <a:buChar char="•"/>
            </a:pPr>
            <a:r>
              <a:rPr lang="en-US" sz="2200" dirty="0"/>
              <a:t>Risk is ceded to another insurance company</a:t>
            </a:r>
          </a:p>
          <a:p>
            <a:pPr marL="685800" lvl="1" indent="-342900">
              <a:buFont typeface="Arial" panose="020B0604020202020204" pitchFamily="34" charset="0"/>
              <a:buChar char="•"/>
            </a:pPr>
            <a:r>
              <a:rPr lang="en-US" sz="2200" dirty="0"/>
              <a:t>Frees up capital</a:t>
            </a:r>
          </a:p>
          <a:p>
            <a:pPr marL="685800" lvl="1" indent="-342900">
              <a:buFont typeface="Arial" panose="020B0604020202020204" pitchFamily="34" charset="0"/>
              <a:buChar char="•"/>
            </a:pPr>
            <a:r>
              <a:rPr lang="en-US" sz="2200" dirty="0"/>
              <a:t>Allows insurer to support more or larger insurance policies</a:t>
            </a:r>
          </a:p>
          <a:p>
            <a:r>
              <a:rPr lang="en-US" sz="2600" dirty="0"/>
              <a:t>2 categories</a:t>
            </a:r>
          </a:p>
          <a:p>
            <a:pPr marL="685800" lvl="1" indent="-342900">
              <a:buFont typeface="Arial" panose="020B0604020202020204" pitchFamily="34" charset="0"/>
              <a:buChar char="•"/>
            </a:pPr>
            <a:r>
              <a:rPr lang="en-US" sz="2200" dirty="0"/>
              <a:t>Treaty</a:t>
            </a:r>
          </a:p>
          <a:p>
            <a:pPr marL="685800" lvl="1" indent="-342900">
              <a:buFont typeface="Arial" panose="020B0604020202020204" pitchFamily="34" charset="0"/>
              <a:buChar char="•"/>
            </a:pPr>
            <a:r>
              <a:rPr lang="en-US" sz="2200" dirty="0"/>
              <a:t>Facultative</a:t>
            </a:r>
          </a:p>
          <a:p>
            <a:endParaRPr lang="en-US" sz="2600" dirty="0"/>
          </a:p>
          <a:p>
            <a:pPr lvl="1"/>
            <a:endParaRPr lang="en-US" sz="1800" dirty="0"/>
          </a:p>
        </p:txBody>
      </p:sp>
      <p:sp>
        <p:nvSpPr>
          <p:cNvPr id="9" name="Rectangle 8"/>
          <p:cNvSpPr/>
          <p:nvPr/>
        </p:nvSpPr>
        <p:spPr>
          <a:xfrm>
            <a:off x="211552" y="2490721"/>
            <a:ext cx="1848255" cy="2352774"/>
          </a:xfrm>
          <a:prstGeom prst="rect">
            <a:avLst/>
          </a:prstGeom>
          <a:noFill/>
          <a:ln w="603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735629" y="3364690"/>
            <a:ext cx="800100" cy="7715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080" y="2739485"/>
            <a:ext cx="1158351" cy="1998325"/>
          </a:xfrm>
          <a:prstGeom prst="rect">
            <a:avLst/>
          </a:prstGeom>
        </p:spPr>
      </p:pic>
      <p:sp>
        <p:nvSpPr>
          <p:cNvPr id="16" name="TextBox 15"/>
          <p:cNvSpPr txBox="1"/>
          <p:nvPr/>
        </p:nvSpPr>
        <p:spPr>
          <a:xfrm>
            <a:off x="211552" y="4932359"/>
            <a:ext cx="1507787" cy="738664"/>
          </a:xfrm>
          <a:prstGeom prst="rect">
            <a:avLst/>
          </a:prstGeom>
          <a:noFill/>
        </p:spPr>
        <p:txBody>
          <a:bodyPr wrap="square" rtlCol="0">
            <a:spAutoFit/>
          </a:bodyPr>
          <a:lstStyle/>
          <a:p>
            <a:pPr algn="ctr"/>
            <a:r>
              <a:rPr lang="en-US" sz="1400" dirty="0"/>
              <a:t>Individual City</a:t>
            </a:r>
            <a:br>
              <a:rPr lang="en-US" sz="1400" dirty="0"/>
            </a:br>
            <a:r>
              <a:rPr lang="en-US" sz="1400" dirty="0"/>
              <a:t>Purchases Insurance Policy</a:t>
            </a:r>
          </a:p>
        </p:txBody>
      </p:sp>
      <p:sp>
        <p:nvSpPr>
          <p:cNvPr id="20" name="TextBox 19"/>
          <p:cNvSpPr txBox="1"/>
          <p:nvPr/>
        </p:nvSpPr>
        <p:spPr>
          <a:xfrm>
            <a:off x="2786151" y="4932359"/>
            <a:ext cx="1452654" cy="738664"/>
          </a:xfrm>
          <a:prstGeom prst="rect">
            <a:avLst/>
          </a:prstGeom>
          <a:noFill/>
        </p:spPr>
        <p:txBody>
          <a:bodyPr wrap="square" rtlCol="0">
            <a:spAutoFit/>
          </a:bodyPr>
          <a:lstStyle/>
          <a:p>
            <a:pPr algn="ctr"/>
            <a:r>
              <a:rPr lang="en-US" sz="1400" dirty="0"/>
              <a:t>Insurance</a:t>
            </a:r>
            <a:br>
              <a:rPr lang="en-US" sz="1400" dirty="0"/>
            </a:br>
            <a:r>
              <a:rPr lang="en-US" sz="1400" dirty="0"/>
              <a:t>Liability</a:t>
            </a:r>
            <a:br>
              <a:rPr lang="en-US" sz="1400" dirty="0"/>
            </a:br>
            <a:r>
              <a:rPr lang="en-US" sz="1400" dirty="0"/>
              <a:t>Created</a:t>
            </a:r>
          </a:p>
        </p:txBody>
      </p:sp>
      <p:sp>
        <p:nvSpPr>
          <p:cNvPr id="18" name="Right Arrow 17"/>
          <p:cNvSpPr/>
          <p:nvPr/>
        </p:nvSpPr>
        <p:spPr>
          <a:xfrm>
            <a:off x="1884709" y="3667108"/>
            <a:ext cx="1050587" cy="603779"/>
          </a:xfrm>
          <a:prstGeom prst="rightArrow">
            <a:avLst/>
          </a:prstGeom>
          <a:solidFill>
            <a:srgbClr val="7030A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Insurance Premium</a:t>
            </a:r>
          </a:p>
        </p:txBody>
      </p:sp>
      <p:sp>
        <p:nvSpPr>
          <p:cNvPr id="23" name="Right Arrow 22"/>
          <p:cNvSpPr/>
          <p:nvPr/>
        </p:nvSpPr>
        <p:spPr>
          <a:xfrm>
            <a:off x="1891190" y="4996563"/>
            <a:ext cx="1050587" cy="60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036" y="1738186"/>
            <a:ext cx="1158351" cy="2999624"/>
          </a:xfrm>
          <a:prstGeom prst="rect">
            <a:avLst/>
          </a:prstGeom>
        </p:spPr>
      </p:pic>
      <p:sp>
        <p:nvSpPr>
          <p:cNvPr id="21" name="TextBox 20"/>
          <p:cNvSpPr txBox="1"/>
          <p:nvPr/>
        </p:nvSpPr>
        <p:spPr>
          <a:xfrm>
            <a:off x="4928260" y="4932359"/>
            <a:ext cx="1848255" cy="738664"/>
          </a:xfrm>
          <a:prstGeom prst="rect">
            <a:avLst/>
          </a:prstGeom>
          <a:noFill/>
        </p:spPr>
        <p:txBody>
          <a:bodyPr wrap="square" rtlCol="0">
            <a:spAutoFit/>
          </a:bodyPr>
          <a:lstStyle/>
          <a:p>
            <a:pPr algn="ctr"/>
            <a:r>
              <a:rPr lang="en-US" sz="1400" dirty="0"/>
              <a:t>Insurance</a:t>
            </a:r>
            <a:br>
              <a:rPr lang="en-US" sz="1400" dirty="0"/>
            </a:br>
            <a:r>
              <a:rPr lang="en-US" sz="1400" dirty="0"/>
              <a:t>Liability</a:t>
            </a:r>
            <a:br>
              <a:rPr lang="en-US" sz="1400" dirty="0"/>
            </a:br>
            <a:r>
              <a:rPr lang="en-US" sz="1400" dirty="0"/>
              <a:t>Transferred</a:t>
            </a:r>
          </a:p>
        </p:txBody>
      </p:sp>
      <p:sp>
        <p:nvSpPr>
          <p:cNvPr id="22" name="Right Arrow 21"/>
          <p:cNvSpPr/>
          <p:nvPr/>
        </p:nvSpPr>
        <p:spPr>
          <a:xfrm>
            <a:off x="4099380" y="3663862"/>
            <a:ext cx="1160823" cy="603779"/>
          </a:xfrm>
          <a:prstGeom prst="rightArrow">
            <a:avLst/>
          </a:prstGeom>
          <a:solidFill>
            <a:srgbClr val="7030A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Insurance Premium</a:t>
            </a:r>
          </a:p>
        </p:txBody>
      </p:sp>
      <p:sp>
        <p:nvSpPr>
          <p:cNvPr id="24" name="Right Arrow 23"/>
          <p:cNvSpPr/>
          <p:nvPr/>
        </p:nvSpPr>
        <p:spPr>
          <a:xfrm>
            <a:off x="4105861" y="4993317"/>
            <a:ext cx="1160823" cy="603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Cession</a:t>
            </a:r>
          </a:p>
        </p:txBody>
      </p:sp>
    </p:spTree>
    <p:extLst>
      <p:ext uri="{BB962C8B-B14F-4D97-AF65-F5344CB8AC3E}">
        <p14:creationId xmlns:p14="http://schemas.microsoft.com/office/powerpoint/2010/main" val="266027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9" dur="500"/>
                                        <p:tgtEl>
                                          <p:spTgt spid="19">
                                            <p:txEl>
                                              <p:pRg st="0" end="0"/>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2" dur="500"/>
                                        <p:tgtEl>
                                          <p:spTgt spid="19">
                                            <p:txEl>
                                              <p:pRg st="1" end="1"/>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5" dur="500"/>
                                        <p:tgtEl>
                                          <p:spTgt spid="19">
                                            <p:txEl>
                                              <p:pRg st="2" end="2"/>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8" dur="500"/>
                                        <p:tgtEl>
                                          <p:spTgt spid="1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heel(1)">
                                      <p:cBhvr>
                                        <p:cTn id="59" dur="2000"/>
                                        <p:tgtEl>
                                          <p:spTgt spid="25"/>
                                        </p:tgtEl>
                                      </p:cBhvr>
                                    </p:animEffect>
                                  </p:childTnLst>
                                </p:cTn>
                              </p:par>
                              <p:par>
                                <p:cTn id="60" presetID="21" presetClass="entr" presetSubtype="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heel(1)">
                                      <p:cBhvr>
                                        <p:cTn id="62" dur="2000"/>
                                        <p:tgtEl>
                                          <p:spTgt spid="26"/>
                                        </p:tgtEl>
                                      </p:cBhvr>
                                    </p:animEffect>
                                  </p:childTnLst>
                                </p:cTn>
                              </p:par>
                              <p:par>
                                <p:cTn id="63" presetID="21" presetClass="entr" presetSubtype="1"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heel(1)">
                                      <p:cBhvr>
                                        <p:cTn id="65" dur="2000"/>
                                        <p:tgtEl>
                                          <p:spTgt spid="27"/>
                                        </p:tgtEl>
                                      </p:cBhvr>
                                    </p:animEffect>
                                  </p:childTnLst>
                                </p:cTn>
                              </p:par>
                              <p:par>
                                <p:cTn id="66" presetID="21"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heel(1)">
                                      <p:cBhvr>
                                        <p:cTn id="68" dur="2000"/>
                                        <p:tgtEl>
                                          <p:spTgt spid="28"/>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heel(1)">
                                      <p:cBhvr>
                                        <p:cTn id="71" dur="20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76" dur="500"/>
                                        <p:tgtEl>
                                          <p:spTgt spid="19">
                                            <p:txEl>
                                              <p:pRg st="4" end="4"/>
                                            </p:txEl>
                                          </p:spTgt>
                                        </p:tgtEl>
                                      </p:cBhvr>
                                    </p:animEffect>
                                  </p:childTnLst>
                                </p:cTn>
                              </p:par>
                              <p:par>
                                <p:cTn id="77" presetID="14" presetClass="entr" presetSubtype="10" fill="hold" nodeType="withEffect">
                                  <p:stCondLst>
                                    <p:cond delay="0"/>
                                  </p:stCondLst>
                                  <p:childTnLst>
                                    <p:set>
                                      <p:cBhvr>
                                        <p:cTn id="78"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79" dur="500"/>
                                        <p:tgtEl>
                                          <p:spTgt spid="19">
                                            <p:txEl>
                                              <p:pRg st="5" end="5"/>
                                            </p:txEl>
                                          </p:spTgt>
                                        </p:tgtEl>
                                      </p:cBhvr>
                                    </p:animEffect>
                                  </p:childTnLst>
                                </p:cTn>
                              </p:par>
                              <p:par>
                                <p:cTn id="80" presetID="14" presetClass="entr" presetSubtype="10" fill="hold" nodeType="withEffect">
                                  <p:stCondLst>
                                    <p:cond delay="0"/>
                                  </p:stCondLst>
                                  <p:childTnLst>
                                    <p:set>
                                      <p:cBhvr>
                                        <p:cTn id="81" dur="1" fill="hold">
                                          <p:stCondLst>
                                            <p:cond delay="0"/>
                                          </p:stCondLst>
                                        </p:cTn>
                                        <p:tgtEl>
                                          <p:spTgt spid="19">
                                            <p:txEl>
                                              <p:pRg st="6" end="6"/>
                                            </p:txEl>
                                          </p:spTgt>
                                        </p:tgtEl>
                                        <p:attrNameLst>
                                          <p:attrName>style.visibility</p:attrName>
                                        </p:attrNameLst>
                                      </p:cBhvr>
                                      <p:to>
                                        <p:strVal val="visible"/>
                                      </p:to>
                                    </p:set>
                                    <p:animEffect transition="in" filter="randombar(horizontal)">
                                      <p:cBhvr>
                                        <p:cTn id="82"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9" grpId="0" animBg="1"/>
      <p:bldP spid="16" grpId="0"/>
      <p:bldP spid="20" grpId="0"/>
      <p:bldP spid="18" grpId="0" animBg="1"/>
      <p:bldP spid="23" grpId="0" animBg="1"/>
      <p:bldP spid="21" grpId="0"/>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42" name="think-cell Slide" r:id="rId5" imgW="327" imgH="327" progId="TCLayout.ActiveDocument.1">
                  <p:embed/>
                </p:oleObj>
              </mc:Choice>
              <mc:Fallback>
                <p:oleObj name="think-cell Slide" r:id="rId5" imgW="327" imgH="327"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0" y="3645695"/>
            <a:ext cx="12192000" cy="2252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20</a:t>
            </a:fld>
            <a:endParaRPr lang="en-US" dirty="0"/>
          </a:p>
        </p:txBody>
      </p:sp>
      <p:sp>
        <p:nvSpPr>
          <p:cNvPr id="13"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Management Professional</a:t>
            </a:r>
          </a:p>
        </p:txBody>
      </p:sp>
      <p:cxnSp>
        <p:nvCxnSpPr>
          <p:cNvPr id="14" name="Straight Connector 1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49"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1235175"/>
            <a:ext cx="2738629"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600" dirty="0">
                <a:solidFill>
                  <a:schemeClr val="accent1"/>
                </a:solidFill>
                <a:latin typeface="Calibri"/>
                <a:cs typeface="Arial" panose="020B0604020202020204" pitchFamily="34" charset="0"/>
              </a:rPr>
              <a:t>Employment Practices Liability</a:t>
            </a:r>
          </a:p>
        </p:txBody>
      </p:sp>
      <p:sp>
        <p:nvSpPr>
          <p:cNvPr id="20"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Capacity</a:t>
            </a:r>
          </a:p>
        </p:txBody>
      </p:sp>
      <p:cxnSp>
        <p:nvCxnSpPr>
          <p:cNvPr id="21" name="Straight Connector 20"/>
          <p:cNvCxnSpPr/>
          <p:nvPr/>
        </p:nvCxnSpPr>
        <p:spPr>
          <a:xfrm>
            <a:off x="419100"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226399" y="1762386"/>
            <a:ext cx="426667" cy="264743"/>
            <a:chOff x="475488" y="3998011"/>
            <a:chExt cx="428215" cy="264743"/>
          </a:xfrm>
        </p:grpSpPr>
        <p:sp>
          <p:nvSpPr>
            <p:cNvPr id="23"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p:cNvGrpSpPr/>
          <p:nvPr/>
        </p:nvGrpSpPr>
        <p:grpSpPr>
          <a:xfrm>
            <a:off x="419101" y="1688614"/>
            <a:ext cx="411704" cy="412287"/>
            <a:chOff x="475488" y="3086036"/>
            <a:chExt cx="413198" cy="412287"/>
          </a:xfrm>
        </p:grpSpPr>
        <p:sp>
          <p:nvSpPr>
            <p:cNvPr id="26" name="Freeform 5"/>
            <p:cNvSpPr>
              <a:spLocks noEditPoints="1"/>
            </p:cNvSpPr>
            <p:nvPr/>
          </p:nvSpPr>
          <p:spPr bwMode="auto">
            <a:xfrm>
              <a:off x="597352" y="3208128"/>
              <a:ext cx="169243" cy="1685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02558"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Coverage</a:t>
            </a:r>
          </a:p>
        </p:txBody>
      </p:sp>
      <p:cxnSp>
        <p:nvCxnSpPr>
          <p:cNvPr id="33" name="Straight Connector 32"/>
          <p:cNvCxnSpPr/>
          <p:nvPr/>
        </p:nvCxnSpPr>
        <p:spPr>
          <a:xfrm>
            <a:off x="3302558"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Freeform 14"/>
          <p:cNvSpPr>
            <a:spLocks/>
          </p:cNvSpPr>
          <p:nvPr/>
        </p:nvSpPr>
        <p:spPr bwMode="auto">
          <a:xfrm rot="5400000">
            <a:off x="4109796" y="1762865"/>
            <a:ext cx="263908" cy="2637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3"/>
          <p:cNvSpPr>
            <a:spLocks noEditPoints="1"/>
          </p:cNvSpPr>
          <p:nvPr/>
        </p:nvSpPr>
        <p:spPr bwMode="auto">
          <a:xfrm>
            <a:off x="3302558" y="1670678"/>
            <a:ext cx="537642"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Text Placeholder 4">
            <a:extLst>
              <a:ext uri="{FF2B5EF4-FFF2-40B4-BE49-F238E27FC236}">
                <a16:creationId xmlns:a16="http://schemas.microsoft.com/office/drawing/2014/main" xmlns="" id="{EAB35853-8A01-42A2-B88A-F1B5DA2F77D6}"/>
              </a:ext>
            </a:extLst>
          </p:cNvPr>
          <p:cNvSpPr txBox="1">
            <a:spLocks/>
          </p:cNvSpPr>
          <p:nvPr/>
        </p:nvSpPr>
        <p:spPr bwMode="gray">
          <a:xfrm>
            <a:off x="6186015"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Retentions</a:t>
            </a:r>
          </a:p>
        </p:txBody>
      </p:sp>
      <p:cxnSp>
        <p:nvCxnSpPr>
          <p:cNvPr id="38" name="Straight Connector 37"/>
          <p:cNvCxnSpPr/>
          <p:nvPr/>
        </p:nvCxnSpPr>
        <p:spPr>
          <a:xfrm>
            <a:off x="6186015"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Freeform 14"/>
          <p:cNvSpPr>
            <a:spLocks/>
          </p:cNvSpPr>
          <p:nvPr/>
        </p:nvSpPr>
        <p:spPr bwMode="auto">
          <a:xfrm rot="16200000" flipV="1">
            <a:off x="6993252" y="1762865"/>
            <a:ext cx="263908" cy="2637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3" name="Group 52"/>
          <p:cNvGrpSpPr/>
          <p:nvPr/>
        </p:nvGrpSpPr>
        <p:grpSpPr>
          <a:xfrm>
            <a:off x="6186015" y="1670354"/>
            <a:ext cx="456310" cy="448807"/>
            <a:chOff x="4180369" y="3049515"/>
            <a:chExt cx="457966" cy="448807"/>
          </a:xfrm>
        </p:grpSpPr>
        <p:sp>
          <p:nvSpPr>
            <p:cNvPr id="41"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Content Placeholder 6"/>
          <p:cNvSpPr txBox="1">
            <a:spLocks/>
          </p:cNvSpPr>
          <p:nvPr/>
        </p:nvSpPr>
        <p:spPr>
          <a:xfrm>
            <a:off x="419101" y="2608166"/>
            <a:ext cx="2728727"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Capacity remains stable in the United States and Bermuda following past cutbacks</a:t>
            </a:r>
          </a:p>
        </p:txBody>
      </p:sp>
      <p:sp>
        <p:nvSpPr>
          <p:cNvPr id="31" name="Content Placeholder 6"/>
          <p:cNvSpPr txBox="1">
            <a:spLocks/>
          </p:cNvSpPr>
          <p:nvPr/>
        </p:nvSpPr>
        <p:spPr>
          <a:xfrm>
            <a:off x="3302558" y="2608166"/>
            <a:ext cx="2728727"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Coverage remains intact with an eye on flood of pandemic-related claim activity.</a:t>
            </a:r>
          </a:p>
        </p:txBody>
      </p:sp>
      <p:sp>
        <p:nvSpPr>
          <p:cNvPr id="36" name="Content Placeholder 6"/>
          <p:cNvSpPr txBox="1">
            <a:spLocks/>
          </p:cNvSpPr>
          <p:nvPr/>
        </p:nvSpPr>
        <p:spPr>
          <a:xfrm>
            <a:off x="6186015" y="2608166"/>
            <a:ext cx="2728727" cy="76944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tx1"/>
                </a:solidFill>
              </a:rPr>
              <a:t>Continued pressure on retentions, especially in California </a:t>
            </a:r>
          </a:p>
          <a:p>
            <a:pPr marL="171450" indent="-171450">
              <a:spcBef>
                <a:spcPts val="600"/>
              </a:spcBef>
              <a:buFont typeface="Arial" panose="020B0604020202020204" pitchFamily="34" charset="0"/>
              <a:buChar char="•"/>
            </a:pPr>
            <a:r>
              <a:rPr lang="en-US" sz="1000" dirty="0">
                <a:solidFill>
                  <a:schemeClr val="tx1"/>
                </a:solidFill>
              </a:rPr>
              <a:t>Continuing to see separate retentions for California claims and for “highly compensated” employees</a:t>
            </a:r>
          </a:p>
        </p:txBody>
      </p:sp>
      <p:sp>
        <p:nvSpPr>
          <p:cNvPr id="45" name="Content Placeholder 6"/>
          <p:cNvSpPr txBox="1">
            <a:spLocks/>
          </p:cNvSpPr>
          <p:nvPr/>
        </p:nvSpPr>
        <p:spPr>
          <a:xfrm>
            <a:off x="9069472" y="2608166"/>
            <a:ext cx="2728727"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tx1"/>
                </a:solidFill>
              </a:rPr>
              <a:t>Premium increases from 5% to 20%. </a:t>
            </a:r>
          </a:p>
          <a:p>
            <a:pPr marL="171450" indent="-171450">
              <a:spcBef>
                <a:spcPts val="600"/>
              </a:spcBef>
              <a:buFont typeface="Arial" panose="020B0604020202020204" pitchFamily="34" charset="0"/>
              <a:buChar char="•"/>
            </a:pPr>
            <a:r>
              <a:rPr lang="en-US" sz="1000" dirty="0">
                <a:solidFill>
                  <a:schemeClr val="tx1"/>
                </a:solidFill>
              </a:rPr>
              <a:t>Excess EPL markets are following primary increases</a:t>
            </a:r>
          </a:p>
        </p:txBody>
      </p:sp>
      <p:sp>
        <p:nvSpPr>
          <p:cNvPr id="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9069472" y="2176664"/>
            <a:ext cx="577081"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Pricing</a:t>
            </a:r>
          </a:p>
        </p:txBody>
      </p:sp>
      <p:cxnSp>
        <p:nvCxnSpPr>
          <p:cNvPr id="47" name="Straight Connector 46"/>
          <p:cNvCxnSpPr/>
          <p:nvPr/>
        </p:nvCxnSpPr>
        <p:spPr>
          <a:xfrm>
            <a:off x="9069472"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Freeform 14"/>
          <p:cNvSpPr>
            <a:spLocks/>
          </p:cNvSpPr>
          <p:nvPr/>
        </p:nvSpPr>
        <p:spPr bwMode="auto">
          <a:xfrm rot="16200000" flipV="1">
            <a:off x="9876709" y="1762865"/>
            <a:ext cx="263908" cy="2637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p:cNvGrpSpPr/>
          <p:nvPr/>
        </p:nvGrpSpPr>
        <p:grpSpPr>
          <a:xfrm>
            <a:off x="9069472" y="1681638"/>
            <a:ext cx="423697" cy="426238"/>
            <a:chOff x="5856051" y="3079323"/>
            <a:chExt cx="425235" cy="426238"/>
          </a:xfrm>
        </p:grpSpPr>
        <p:sp>
          <p:nvSpPr>
            <p:cNvPr id="50"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5"/>
          <p:cNvGrpSpPr/>
          <p:nvPr/>
        </p:nvGrpSpPr>
        <p:grpSpPr>
          <a:xfrm>
            <a:off x="419100" y="3839230"/>
            <a:ext cx="11379099" cy="1865434"/>
            <a:chOff x="390606" y="3781605"/>
            <a:chExt cx="11420394" cy="1865434"/>
          </a:xfrm>
        </p:grpSpPr>
        <p:sp>
          <p:nvSpPr>
            <p:cNvPr id="56"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472309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bg1"/>
                  </a:solidFill>
                  <a:latin typeface="+mn-lt"/>
                  <a:cs typeface="Arial" panose="020B0604020202020204" pitchFamily="34" charset="0"/>
                </a:rPr>
                <a:t>Capacity</a:t>
              </a:r>
            </a:p>
          </p:txBody>
        </p:sp>
        <p:cxnSp>
          <p:nvCxnSpPr>
            <p:cNvPr id="57" name="Straight Connector 56"/>
            <p:cNvCxnSpPr/>
            <p:nvPr/>
          </p:nvCxnSpPr>
          <p:spPr>
            <a:xfrm>
              <a:off x="390606" y="501530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200835" y="4308816"/>
              <a:ext cx="428215" cy="264743"/>
              <a:chOff x="475488" y="3998011"/>
              <a:chExt cx="428215" cy="264743"/>
            </a:xfrm>
          </p:grpSpPr>
          <p:sp>
            <p:nvSpPr>
              <p:cNvPr id="87"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8"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59" name="Group 58"/>
            <p:cNvGrpSpPr/>
            <p:nvPr/>
          </p:nvGrpSpPr>
          <p:grpSpPr>
            <a:xfrm>
              <a:off x="390607" y="4235044"/>
              <a:ext cx="413198" cy="412287"/>
              <a:chOff x="475488" y="3086036"/>
              <a:chExt cx="413198" cy="412287"/>
            </a:xfrm>
            <a:solidFill>
              <a:schemeClr val="bg1"/>
            </a:solidFill>
          </p:grpSpPr>
          <p:sp>
            <p:nvSpPr>
              <p:cNvPr id="82" name="Freeform 5"/>
              <p:cNvSpPr>
                <a:spLocks noEditPoints="1"/>
              </p:cNvSpPr>
              <p:nvPr/>
            </p:nvSpPr>
            <p:spPr bwMode="auto">
              <a:xfrm>
                <a:off x="597352" y="3208128"/>
                <a:ext cx="169243" cy="168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3"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4"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5"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6"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60" name="Text Placeholder 4">
              <a:extLst>
                <a:ext uri="{FF2B5EF4-FFF2-40B4-BE49-F238E27FC236}">
                  <a16:creationId xmlns:a16="http://schemas.microsoft.com/office/drawing/2014/main" xmlns="" id="{EAB35853-8A01-42A2-B88A-F1B5DA2F77D6}"/>
                </a:ext>
              </a:extLst>
            </p:cNvPr>
            <p:cNvSpPr txBox="1">
              <a:spLocks/>
            </p:cNvSpPr>
            <p:nvPr/>
          </p:nvSpPr>
          <p:spPr bwMode="gray">
            <a:xfrm>
              <a:off x="3284528" y="472309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bg1"/>
                  </a:solidFill>
                  <a:latin typeface="+mn-lt"/>
                  <a:cs typeface="Arial" panose="020B0604020202020204" pitchFamily="34" charset="0"/>
                </a:rPr>
                <a:t>Coverage</a:t>
              </a:r>
            </a:p>
          </p:txBody>
        </p:sp>
        <p:cxnSp>
          <p:nvCxnSpPr>
            <p:cNvPr id="61" name="Straight Connector 60"/>
            <p:cNvCxnSpPr/>
            <p:nvPr/>
          </p:nvCxnSpPr>
          <p:spPr>
            <a:xfrm>
              <a:off x="3284528" y="501530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Freeform 14"/>
            <p:cNvSpPr>
              <a:spLocks/>
            </p:cNvSpPr>
            <p:nvPr/>
          </p:nvSpPr>
          <p:spPr bwMode="auto">
            <a:xfrm rot="5400000">
              <a:off x="4095174" y="430881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3" name="Freeform 13"/>
            <p:cNvSpPr>
              <a:spLocks noEditPoints="1"/>
            </p:cNvSpPr>
            <p:nvPr/>
          </p:nvSpPr>
          <p:spPr bwMode="auto">
            <a:xfrm>
              <a:off x="3284528" y="4217108"/>
              <a:ext cx="539593"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4" name="Text Placeholder 4">
              <a:extLst>
                <a:ext uri="{FF2B5EF4-FFF2-40B4-BE49-F238E27FC236}">
                  <a16:creationId xmlns:a16="http://schemas.microsoft.com/office/drawing/2014/main" xmlns="" id="{EAB35853-8A01-42A2-B88A-F1B5DA2F77D6}"/>
                </a:ext>
              </a:extLst>
            </p:cNvPr>
            <p:cNvSpPr txBox="1">
              <a:spLocks/>
            </p:cNvSpPr>
            <p:nvPr/>
          </p:nvSpPr>
          <p:spPr bwMode="gray">
            <a:xfrm>
              <a:off x="6178449" y="4723094"/>
              <a:ext cx="2738630"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bg1"/>
                  </a:solidFill>
                  <a:latin typeface="+mn-lt"/>
                  <a:cs typeface="Arial" panose="020B0604020202020204" pitchFamily="34" charset="0"/>
                </a:rPr>
                <a:t>Retentions</a:t>
              </a:r>
            </a:p>
          </p:txBody>
        </p:sp>
        <p:cxnSp>
          <p:nvCxnSpPr>
            <p:cNvPr id="65" name="Straight Connector 64"/>
            <p:cNvCxnSpPr/>
            <p:nvPr/>
          </p:nvCxnSpPr>
          <p:spPr>
            <a:xfrm>
              <a:off x="6178449" y="501530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Freeform 14"/>
            <p:cNvSpPr>
              <a:spLocks/>
            </p:cNvSpPr>
            <p:nvPr/>
          </p:nvSpPr>
          <p:spPr bwMode="auto">
            <a:xfrm rot="16200000" flipV="1">
              <a:off x="6989095" y="430881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nvGrpSpPr>
            <p:cNvPr id="67" name="Group 66"/>
            <p:cNvGrpSpPr/>
            <p:nvPr/>
          </p:nvGrpSpPr>
          <p:grpSpPr>
            <a:xfrm>
              <a:off x="6178449" y="4216784"/>
              <a:ext cx="457966" cy="448807"/>
              <a:chOff x="4180369" y="3049515"/>
              <a:chExt cx="457966" cy="448807"/>
            </a:xfrm>
            <a:solidFill>
              <a:schemeClr val="bg1"/>
            </a:solidFill>
          </p:grpSpPr>
          <p:sp>
            <p:nvSpPr>
              <p:cNvPr id="78"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9"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0"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1"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68" name="Content Placeholder 6"/>
            <p:cNvSpPr txBox="1">
              <a:spLocks/>
            </p:cNvSpPr>
            <p:nvPr/>
          </p:nvSpPr>
          <p:spPr>
            <a:xfrm>
              <a:off x="390607" y="5154596"/>
              <a:ext cx="2738630"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bg1"/>
                  </a:solidFill>
                </a:rPr>
                <a:t>Insurers are pulling back on deployed capacity. Expect layer sizes to shrink as they have in D&amp;O </a:t>
              </a:r>
            </a:p>
            <a:p>
              <a:pPr>
                <a:spcBef>
                  <a:spcPts val="600"/>
                </a:spcBef>
              </a:pPr>
              <a:r>
                <a:rPr lang="en-US" sz="1000" dirty="0">
                  <a:solidFill>
                    <a:schemeClr val="bg1"/>
                  </a:solidFill>
                </a:rPr>
                <a:t>Expect trimming of layers larger than $10 million</a:t>
              </a:r>
            </a:p>
          </p:txBody>
        </p:sp>
        <p:sp>
          <p:nvSpPr>
            <p:cNvPr id="69" name="Content Placeholder 6"/>
            <p:cNvSpPr txBox="1">
              <a:spLocks/>
            </p:cNvSpPr>
            <p:nvPr/>
          </p:nvSpPr>
          <p:spPr>
            <a:xfrm>
              <a:off x="3284528" y="5154596"/>
              <a:ext cx="2738630"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bg1"/>
                  </a:solidFill>
                </a:rPr>
                <a:t>Coverage is broad; carriers continue to monitor excessive fee case development</a:t>
              </a:r>
            </a:p>
          </p:txBody>
        </p:sp>
        <p:sp>
          <p:nvSpPr>
            <p:cNvPr id="70" name="Content Placeholder 6"/>
            <p:cNvSpPr txBox="1">
              <a:spLocks/>
            </p:cNvSpPr>
            <p:nvPr/>
          </p:nvSpPr>
          <p:spPr>
            <a:xfrm>
              <a:off x="6178449" y="5154596"/>
              <a:ext cx="2738630"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bg1"/>
                  </a:solidFill>
                </a:rPr>
                <a:t>Retentions of six to seven figures for class, mass and/or fee claims are continuing to be applied.</a:t>
              </a:r>
            </a:p>
          </p:txBody>
        </p:sp>
        <p:sp>
          <p:nvSpPr>
            <p:cNvPr id="71" name="Content Placeholder 6"/>
            <p:cNvSpPr txBox="1">
              <a:spLocks/>
            </p:cNvSpPr>
            <p:nvPr/>
          </p:nvSpPr>
          <p:spPr>
            <a:xfrm>
              <a:off x="9072370" y="5154596"/>
              <a:ext cx="2738630"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bg1"/>
                  </a:solidFill>
                </a:rPr>
                <a:t>Given continued adverse claims trends, expect 10%-20% increases in renewal premiums</a:t>
              </a:r>
            </a:p>
          </p:txBody>
        </p:sp>
        <p:sp>
          <p:nvSpPr>
            <p:cNvPr id="72" name="Text Placeholder 4">
              <a:extLst>
                <a:ext uri="{FF2B5EF4-FFF2-40B4-BE49-F238E27FC236}">
                  <a16:creationId xmlns:a16="http://schemas.microsoft.com/office/drawing/2014/main" xmlns="" id="{EAB35853-8A01-42A2-B88A-F1B5DA2F77D6}"/>
                </a:ext>
              </a:extLst>
            </p:cNvPr>
            <p:cNvSpPr txBox="1">
              <a:spLocks/>
            </p:cNvSpPr>
            <p:nvPr/>
          </p:nvSpPr>
          <p:spPr bwMode="gray">
            <a:xfrm>
              <a:off x="9072370" y="4723094"/>
              <a:ext cx="579175"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bg1"/>
                  </a:solidFill>
                  <a:latin typeface="+mn-lt"/>
                  <a:cs typeface="Arial" panose="020B0604020202020204" pitchFamily="34" charset="0"/>
                </a:rPr>
                <a:t>Pricing</a:t>
              </a:r>
            </a:p>
          </p:txBody>
        </p:sp>
        <p:cxnSp>
          <p:nvCxnSpPr>
            <p:cNvPr id="73" name="Straight Connector 72"/>
            <p:cNvCxnSpPr/>
            <p:nvPr/>
          </p:nvCxnSpPr>
          <p:spPr>
            <a:xfrm>
              <a:off x="9072370" y="5015304"/>
              <a:ext cx="2738630"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4" name="Freeform 14"/>
            <p:cNvSpPr>
              <a:spLocks/>
            </p:cNvSpPr>
            <p:nvPr/>
          </p:nvSpPr>
          <p:spPr bwMode="auto">
            <a:xfrm rot="16200000" flipV="1">
              <a:off x="9883016" y="4308816"/>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nvGrpSpPr>
            <p:cNvPr id="75" name="Group 74"/>
            <p:cNvGrpSpPr/>
            <p:nvPr/>
          </p:nvGrpSpPr>
          <p:grpSpPr>
            <a:xfrm>
              <a:off x="9072370" y="4228068"/>
              <a:ext cx="425235" cy="426238"/>
              <a:chOff x="5856051" y="3079323"/>
              <a:chExt cx="425235" cy="426238"/>
            </a:xfrm>
            <a:solidFill>
              <a:schemeClr val="bg1"/>
            </a:solidFill>
          </p:grpSpPr>
          <p:sp>
            <p:nvSpPr>
              <p:cNvPr id="76"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7"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89"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3781605"/>
              <a:ext cx="2738629"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600" dirty="0">
                  <a:solidFill>
                    <a:schemeClr val="accent1"/>
                  </a:solidFill>
                  <a:latin typeface="Calibri"/>
                  <a:cs typeface="Arial" panose="020B0604020202020204" pitchFamily="34" charset="0"/>
                </a:rPr>
                <a:t>Fiduciary Liability</a:t>
              </a:r>
            </a:p>
          </p:txBody>
        </p:sp>
      </p:grpSp>
    </p:spTree>
    <p:extLst>
      <p:ext uri="{BB962C8B-B14F-4D97-AF65-F5344CB8AC3E}">
        <p14:creationId xmlns:p14="http://schemas.microsoft.com/office/powerpoint/2010/main" val="369105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66" name="think-cell Slide" r:id="rId5" imgW="327" imgH="327" progId="TCLayout.ActiveDocument.1">
                  <p:embed/>
                </p:oleObj>
              </mc:Choice>
              <mc:Fallback>
                <p:oleObj name="think-cell Slide" r:id="rId5" imgW="327" imgH="327"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26E642AC-1232-4949-874B-0D80A845EFC9}"/>
              </a:ext>
            </a:extLst>
          </p:cNvPr>
          <p:cNvSpPr>
            <a:spLocks noGrp="1"/>
          </p:cNvSpPr>
          <p:nvPr>
            <p:ph type="sldNum" sz="quarter" idx="12"/>
          </p:nvPr>
        </p:nvSpPr>
        <p:spPr/>
        <p:txBody>
          <a:bodyPr/>
          <a:lstStyle/>
          <a:p>
            <a:fld id="{856525B1-14D3-4043-96C3-3E66F944D188}" type="slidenum">
              <a:rPr lang="en-US" smtClean="0"/>
              <a:t>21</a:t>
            </a:fld>
            <a:endParaRPr lang="en-US" dirty="0"/>
          </a:p>
        </p:txBody>
      </p:sp>
      <p:grpSp>
        <p:nvGrpSpPr>
          <p:cNvPr id="140" name="Group 139"/>
          <p:cNvGrpSpPr/>
          <p:nvPr/>
        </p:nvGrpSpPr>
        <p:grpSpPr>
          <a:xfrm>
            <a:off x="4037693" y="1762386"/>
            <a:ext cx="427147" cy="264743"/>
            <a:chOff x="475488" y="3998011"/>
            <a:chExt cx="428215" cy="264743"/>
          </a:xfrm>
        </p:grpSpPr>
        <p:sp>
          <p:nvSpPr>
            <p:cNvPr id="141"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Management Professional</a:t>
            </a:r>
          </a:p>
        </p:txBody>
      </p:sp>
      <p:cxnSp>
        <p:nvCxnSpPr>
          <p:cNvPr id="157" name="Straight Connector 15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158"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1235175"/>
            <a:ext cx="2738629"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600" dirty="0">
                <a:solidFill>
                  <a:schemeClr val="accent1"/>
                </a:solidFill>
                <a:latin typeface="Calibri"/>
                <a:cs typeface="Arial" panose="020B0604020202020204" pitchFamily="34" charset="0"/>
              </a:rPr>
              <a:t>Fidelity &amp; Crime</a:t>
            </a:r>
          </a:p>
        </p:txBody>
      </p:sp>
      <p:sp>
        <p:nvSpPr>
          <p:cNvPr id="159"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Capacity</a:t>
            </a:r>
          </a:p>
        </p:txBody>
      </p:sp>
      <p:cxnSp>
        <p:nvCxnSpPr>
          <p:cNvPr id="160" name="Straight Connector 159"/>
          <p:cNvCxnSpPr/>
          <p:nvPr/>
        </p:nvCxnSpPr>
        <p:spPr>
          <a:xfrm>
            <a:off x="419100"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61" name="Group 160"/>
          <p:cNvGrpSpPr/>
          <p:nvPr/>
        </p:nvGrpSpPr>
        <p:grpSpPr>
          <a:xfrm>
            <a:off x="1226399" y="1762386"/>
            <a:ext cx="426667" cy="264743"/>
            <a:chOff x="475488" y="3998011"/>
            <a:chExt cx="428215" cy="264743"/>
          </a:xfrm>
        </p:grpSpPr>
        <p:sp>
          <p:nvSpPr>
            <p:cNvPr id="162" name="Freeform 14"/>
            <p:cNvSpPr>
              <a:spLocks/>
            </p:cNvSpPr>
            <p:nvPr/>
          </p:nvSpPr>
          <p:spPr bwMode="auto">
            <a:xfrm>
              <a:off x="639795"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3" name="Freeform 14"/>
            <p:cNvSpPr>
              <a:spLocks/>
            </p:cNvSpPr>
            <p:nvPr/>
          </p:nvSpPr>
          <p:spPr bwMode="auto">
            <a:xfrm flipH="1">
              <a:off x="475488" y="3998011"/>
              <a:ext cx="263908" cy="264743"/>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64" name="Group 163"/>
          <p:cNvGrpSpPr/>
          <p:nvPr/>
        </p:nvGrpSpPr>
        <p:grpSpPr>
          <a:xfrm>
            <a:off x="419101" y="1688614"/>
            <a:ext cx="411704" cy="412287"/>
            <a:chOff x="475488" y="3086036"/>
            <a:chExt cx="413198" cy="412287"/>
          </a:xfrm>
        </p:grpSpPr>
        <p:sp>
          <p:nvSpPr>
            <p:cNvPr id="165" name="Freeform 5"/>
            <p:cNvSpPr>
              <a:spLocks noEditPoints="1"/>
            </p:cNvSpPr>
            <p:nvPr/>
          </p:nvSpPr>
          <p:spPr bwMode="auto">
            <a:xfrm>
              <a:off x="597352" y="3208128"/>
              <a:ext cx="169243" cy="1685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6"/>
            <p:cNvSpPr>
              <a:spLocks/>
            </p:cNvSpPr>
            <p:nvPr/>
          </p:nvSpPr>
          <p:spPr bwMode="auto">
            <a:xfrm>
              <a:off x="475488" y="3086036"/>
              <a:ext cx="127331" cy="124825"/>
            </a:xfrm>
            <a:custGeom>
              <a:avLst/>
              <a:gdLst>
                <a:gd name="T0" fmla="*/ 56 w 235"/>
                <a:gd name="T1" fmla="*/ 95 h 230"/>
                <a:gd name="T2" fmla="*/ 56 w 235"/>
                <a:gd name="T3" fmla="*/ 138 h 230"/>
                <a:gd name="T4" fmla="*/ 28 w 235"/>
                <a:gd name="T5" fmla="*/ 168 h 230"/>
                <a:gd name="T6" fmla="*/ 1 w 235"/>
                <a:gd name="T7" fmla="*/ 137 h 230"/>
                <a:gd name="T8" fmla="*/ 1 w 235"/>
                <a:gd name="T9" fmla="*/ 31 h 230"/>
                <a:gd name="T10" fmla="*/ 31 w 235"/>
                <a:gd name="T11" fmla="*/ 0 h 230"/>
                <a:gd name="T12" fmla="*/ 139 w 235"/>
                <a:gd name="T13" fmla="*/ 0 h 230"/>
                <a:gd name="T14" fmla="*/ 168 w 235"/>
                <a:gd name="T15" fmla="*/ 26 h 230"/>
                <a:gd name="T16" fmla="*/ 141 w 235"/>
                <a:gd name="T17" fmla="*/ 55 h 230"/>
                <a:gd name="T18" fmla="*/ 101 w 235"/>
                <a:gd name="T19" fmla="*/ 55 h 230"/>
                <a:gd name="T20" fmla="*/ 109 w 235"/>
                <a:gd name="T21" fmla="*/ 69 h 230"/>
                <a:gd name="T22" fmla="*/ 220 w 235"/>
                <a:gd name="T23" fmla="*/ 178 h 230"/>
                <a:gd name="T24" fmla="*/ 227 w 235"/>
                <a:gd name="T25" fmla="*/ 214 h 230"/>
                <a:gd name="T26" fmla="*/ 195 w 235"/>
                <a:gd name="T27" fmla="*/ 227 h 230"/>
                <a:gd name="T28" fmla="*/ 177 w 235"/>
                <a:gd name="T29" fmla="*/ 215 h 230"/>
                <a:gd name="T30" fmla="*/ 74 w 235"/>
                <a:gd name="T31" fmla="*/ 111 h 230"/>
                <a:gd name="T32" fmla="*/ 56 w 235"/>
                <a:gd name="T33" fmla="*/ 9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5" h="230">
                  <a:moveTo>
                    <a:pt x="56" y="95"/>
                  </a:moveTo>
                  <a:cubicBezTo>
                    <a:pt x="56" y="112"/>
                    <a:pt x="57" y="125"/>
                    <a:pt x="56" y="138"/>
                  </a:cubicBezTo>
                  <a:cubicBezTo>
                    <a:pt x="56" y="155"/>
                    <a:pt x="44" y="168"/>
                    <a:pt x="28" y="168"/>
                  </a:cubicBezTo>
                  <a:cubicBezTo>
                    <a:pt x="13" y="168"/>
                    <a:pt x="1" y="155"/>
                    <a:pt x="1" y="137"/>
                  </a:cubicBezTo>
                  <a:cubicBezTo>
                    <a:pt x="0" y="102"/>
                    <a:pt x="0" y="67"/>
                    <a:pt x="1" y="31"/>
                  </a:cubicBezTo>
                  <a:cubicBezTo>
                    <a:pt x="1" y="11"/>
                    <a:pt x="12" y="0"/>
                    <a:pt x="31" y="0"/>
                  </a:cubicBezTo>
                  <a:cubicBezTo>
                    <a:pt x="67" y="0"/>
                    <a:pt x="103" y="0"/>
                    <a:pt x="139" y="0"/>
                  </a:cubicBezTo>
                  <a:cubicBezTo>
                    <a:pt x="157" y="0"/>
                    <a:pt x="169" y="11"/>
                    <a:pt x="168" y="26"/>
                  </a:cubicBezTo>
                  <a:cubicBezTo>
                    <a:pt x="168" y="44"/>
                    <a:pt x="157" y="53"/>
                    <a:pt x="141" y="55"/>
                  </a:cubicBezTo>
                  <a:cubicBezTo>
                    <a:pt x="128" y="56"/>
                    <a:pt x="114" y="55"/>
                    <a:pt x="101" y="55"/>
                  </a:cubicBezTo>
                  <a:cubicBezTo>
                    <a:pt x="99" y="63"/>
                    <a:pt x="105" y="65"/>
                    <a:pt x="109" y="69"/>
                  </a:cubicBezTo>
                  <a:cubicBezTo>
                    <a:pt x="146" y="105"/>
                    <a:pt x="183" y="142"/>
                    <a:pt x="220" y="178"/>
                  </a:cubicBezTo>
                  <a:cubicBezTo>
                    <a:pt x="230" y="189"/>
                    <a:pt x="235" y="200"/>
                    <a:pt x="227" y="214"/>
                  </a:cubicBezTo>
                  <a:cubicBezTo>
                    <a:pt x="220" y="227"/>
                    <a:pt x="208" y="230"/>
                    <a:pt x="195" y="227"/>
                  </a:cubicBezTo>
                  <a:cubicBezTo>
                    <a:pt x="187" y="226"/>
                    <a:pt x="182" y="220"/>
                    <a:pt x="177" y="215"/>
                  </a:cubicBezTo>
                  <a:cubicBezTo>
                    <a:pt x="143" y="180"/>
                    <a:pt x="108" y="146"/>
                    <a:pt x="74" y="111"/>
                  </a:cubicBezTo>
                  <a:cubicBezTo>
                    <a:pt x="69" y="107"/>
                    <a:pt x="64" y="103"/>
                    <a:pt x="56" y="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7" name="Freeform 7"/>
            <p:cNvSpPr>
              <a:spLocks/>
            </p:cNvSpPr>
            <p:nvPr/>
          </p:nvSpPr>
          <p:spPr bwMode="auto">
            <a:xfrm>
              <a:off x="762722" y="3086036"/>
              <a:ext cx="125964" cy="125281"/>
            </a:xfrm>
            <a:custGeom>
              <a:avLst/>
              <a:gdLst>
                <a:gd name="T0" fmla="*/ 131 w 232"/>
                <a:gd name="T1" fmla="*/ 56 h 231"/>
                <a:gd name="T2" fmla="*/ 91 w 232"/>
                <a:gd name="T3" fmla="*/ 56 h 231"/>
                <a:gd name="T4" fmla="*/ 62 w 232"/>
                <a:gd name="T5" fmla="*/ 27 h 231"/>
                <a:gd name="T6" fmla="*/ 91 w 232"/>
                <a:gd name="T7" fmla="*/ 0 h 231"/>
                <a:gd name="T8" fmla="*/ 201 w 232"/>
                <a:gd name="T9" fmla="*/ 0 h 231"/>
                <a:gd name="T10" fmla="*/ 231 w 232"/>
                <a:gd name="T11" fmla="*/ 30 h 231"/>
                <a:gd name="T12" fmla="*/ 231 w 232"/>
                <a:gd name="T13" fmla="*/ 140 h 231"/>
                <a:gd name="T14" fmla="*/ 205 w 232"/>
                <a:gd name="T15" fmla="*/ 167 h 231"/>
                <a:gd name="T16" fmla="*/ 177 w 232"/>
                <a:gd name="T17" fmla="*/ 143 h 231"/>
                <a:gd name="T18" fmla="*/ 176 w 232"/>
                <a:gd name="T19" fmla="*/ 101 h 231"/>
                <a:gd name="T20" fmla="*/ 159 w 232"/>
                <a:gd name="T21" fmla="*/ 111 h 231"/>
                <a:gd name="T22" fmla="*/ 52 w 232"/>
                <a:gd name="T23" fmla="*/ 218 h 231"/>
                <a:gd name="T24" fmla="*/ 15 w 232"/>
                <a:gd name="T25" fmla="*/ 224 h 231"/>
                <a:gd name="T26" fmla="*/ 3 w 232"/>
                <a:gd name="T27" fmla="*/ 193 h 231"/>
                <a:gd name="T28" fmla="*/ 15 w 232"/>
                <a:gd name="T29" fmla="*/ 176 h 231"/>
                <a:gd name="T30" fmla="*/ 119 w 232"/>
                <a:gd name="T31" fmla="*/ 73 h 231"/>
                <a:gd name="T32" fmla="*/ 131 w 232"/>
                <a:gd name="T33"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1">
                  <a:moveTo>
                    <a:pt x="131" y="56"/>
                  </a:moveTo>
                  <a:cubicBezTo>
                    <a:pt x="117" y="56"/>
                    <a:pt x="104" y="56"/>
                    <a:pt x="91" y="56"/>
                  </a:cubicBezTo>
                  <a:cubicBezTo>
                    <a:pt x="73" y="55"/>
                    <a:pt x="62" y="43"/>
                    <a:pt x="62" y="27"/>
                  </a:cubicBezTo>
                  <a:cubicBezTo>
                    <a:pt x="63" y="9"/>
                    <a:pt x="74" y="0"/>
                    <a:pt x="91" y="0"/>
                  </a:cubicBezTo>
                  <a:cubicBezTo>
                    <a:pt x="128" y="0"/>
                    <a:pt x="164" y="0"/>
                    <a:pt x="201" y="0"/>
                  </a:cubicBezTo>
                  <a:cubicBezTo>
                    <a:pt x="219" y="0"/>
                    <a:pt x="231" y="12"/>
                    <a:pt x="231" y="30"/>
                  </a:cubicBezTo>
                  <a:cubicBezTo>
                    <a:pt x="232" y="67"/>
                    <a:pt x="232" y="103"/>
                    <a:pt x="231" y="140"/>
                  </a:cubicBezTo>
                  <a:cubicBezTo>
                    <a:pt x="231" y="157"/>
                    <a:pt x="221" y="166"/>
                    <a:pt x="205" y="167"/>
                  </a:cubicBezTo>
                  <a:cubicBezTo>
                    <a:pt x="189" y="168"/>
                    <a:pt x="179" y="158"/>
                    <a:pt x="177" y="143"/>
                  </a:cubicBezTo>
                  <a:cubicBezTo>
                    <a:pt x="175" y="129"/>
                    <a:pt x="176" y="115"/>
                    <a:pt x="176" y="101"/>
                  </a:cubicBezTo>
                  <a:cubicBezTo>
                    <a:pt x="166" y="100"/>
                    <a:pt x="163" y="107"/>
                    <a:pt x="159" y="111"/>
                  </a:cubicBezTo>
                  <a:cubicBezTo>
                    <a:pt x="123" y="147"/>
                    <a:pt x="87" y="183"/>
                    <a:pt x="52" y="218"/>
                  </a:cubicBezTo>
                  <a:cubicBezTo>
                    <a:pt x="41" y="229"/>
                    <a:pt x="29" y="231"/>
                    <a:pt x="15" y="224"/>
                  </a:cubicBezTo>
                  <a:cubicBezTo>
                    <a:pt x="3" y="218"/>
                    <a:pt x="0" y="206"/>
                    <a:pt x="3" y="193"/>
                  </a:cubicBezTo>
                  <a:cubicBezTo>
                    <a:pt x="4" y="186"/>
                    <a:pt x="10" y="181"/>
                    <a:pt x="15" y="176"/>
                  </a:cubicBezTo>
                  <a:cubicBezTo>
                    <a:pt x="50" y="142"/>
                    <a:pt x="84" y="107"/>
                    <a:pt x="119" y="73"/>
                  </a:cubicBezTo>
                  <a:cubicBezTo>
                    <a:pt x="123" y="68"/>
                    <a:pt x="129" y="65"/>
                    <a:pt x="131" y="5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8"/>
            <p:cNvSpPr>
              <a:spLocks/>
            </p:cNvSpPr>
            <p:nvPr/>
          </p:nvSpPr>
          <p:spPr bwMode="auto">
            <a:xfrm>
              <a:off x="475488" y="3372359"/>
              <a:ext cx="126192" cy="125964"/>
            </a:xfrm>
            <a:custGeom>
              <a:avLst/>
              <a:gdLst>
                <a:gd name="T0" fmla="*/ 61 w 233"/>
                <a:gd name="T1" fmla="*/ 135 h 232"/>
                <a:gd name="T2" fmla="*/ 117 w 233"/>
                <a:gd name="T3" fmla="*/ 76 h 232"/>
                <a:gd name="T4" fmla="*/ 181 w 233"/>
                <a:gd name="T5" fmla="*/ 13 h 232"/>
                <a:gd name="T6" fmla="*/ 222 w 233"/>
                <a:gd name="T7" fmla="*/ 11 h 232"/>
                <a:gd name="T8" fmla="*/ 220 w 233"/>
                <a:gd name="T9" fmla="*/ 51 h 232"/>
                <a:gd name="T10" fmla="*/ 113 w 233"/>
                <a:gd name="T11" fmla="*/ 159 h 232"/>
                <a:gd name="T12" fmla="*/ 100 w 233"/>
                <a:gd name="T13" fmla="*/ 176 h 232"/>
                <a:gd name="T14" fmla="*/ 139 w 233"/>
                <a:gd name="T15" fmla="*/ 176 h 232"/>
                <a:gd name="T16" fmla="*/ 169 w 233"/>
                <a:gd name="T17" fmla="*/ 204 h 232"/>
                <a:gd name="T18" fmla="*/ 140 w 233"/>
                <a:gd name="T19" fmla="*/ 232 h 232"/>
                <a:gd name="T20" fmla="*/ 30 w 233"/>
                <a:gd name="T21" fmla="*/ 232 h 232"/>
                <a:gd name="T22" fmla="*/ 1 w 233"/>
                <a:gd name="T23" fmla="*/ 201 h 232"/>
                <a:gd name="T24" fmla="*/ 1 w 233"/>
                <a:gd name="T25" fmla="*/ 93 h 232"/>
                <a:gd name="T26" fmla="*/ 27 w 233"/>
                <a:gd name="T27" fmla="*/ 64 h 232"/>
                <a:gd name="T28" fmla="*/ 56 w 233"/>
                <a:gd name="T29" fmla="*/ 93 h 232"/>
                <a:gd name="T30" fmla="*/ 56 w 233"/>
                <a:gd name="T31" fmla="*/ 132 h 232"/>
                <a:gd name="T32" fmla="*/ 61 w 233"/>
                <a:gd name="T33"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61" y="135"/>
                  </a:moveTo>
                  <a:cubicBezTo>
                    <a:pt x="80" y="115"/>
                    <a:pt x="98" y="95"/>
                    <a:pt x="117" y="76"/>
                  </a:cubicBezTo>
                  <a:cubicBezTo>
                    <a:pt x="138" y="55"/>
                    <a:pt x="159" y="34"/>
                    <a:pt x="181" y="13"/>
                  </a:cubicBezTo>
                  <a:cubicBezTo>
                    <a:pt x="194" y="0"/>
                    <a:pt x="211" y="0"/>
                    <a:pt x="222" y="11"/>
                  </a:cubicBezTo>
                  <a:cubicBezTo>
                    <a:pt x="233" y="22"/>
                    <a:pt x="233" y="38"/>
                    <a:pt x="220" y="51"/>
                  </a:cubicBezTo>
                  <a:cubicBezTo>
                    <a:pt x="184" y="87"/>
                    <a:pt x="148" y="123"/>
                    <a:pt x="113" y="159"/>
                  </a:cubicBezTo>
                  <a:cubicBezTo>
                    <a:pt x="108" y="163"/>
                    <a:pt x="102" y="167"/>
                    <a:pt x="100" y="176"/>
                  </a:cubicBezTo>
                  <a:cubicBezTo>
                    <a:pt x="113" y="176"/>
                    <a:pt x="126" y="175"/>
                    <a:pt x="139" y="176"/>
                  </a:cubicBezTo>
                  <a:cubicBezTo>
                    <a:pt x="157" y="177"/>
                    <a:pt x="169" y="188"/>
                    <a:pt x="169" y="204"/>
                  </a:cubicBezTo>
                  <a:cubicBezTo>
                    <a:pt x="168" y="222"/>
                    <a:pt x="157" y="231"/>
                    <a:pt x="140" y="232"/>
                  </a:cubicBezTo>
                  <a:cubicBezTo>
                    <a:pt x="104" y="232"/>
                    <a:pt x="67" y="232"/>
                    <a:pt x="30" y="232"/>
                  </a:cubicBezTo>
                  <a:cubicBezTo>
                    <a:pt x="12" y="231"/>
                    <a:pt x="1" y="220"/>
                    <a:pt x="1" y="201"/>
                  </a:cubicBezTo>
                  <a:cubicBezTo>
                    <a:pt x="0" y="165"/>
                    <a:pt x="1" y="129"/>
                    <a:pt x="1" y="93"/>
                  </a:cubicBezTo>
                  <a:cubicBezTo>
                    <a:pt x="1" y="76"/>
                    <a:pt x="9" y="66"/>
                    <a:pt x="27" y="64"/>
                  </a:cubicBezTo>
                  <a:cubicBezTo>
                    <a:pt x="42" y="63"/>
                    <a:pt x="55" y="75"/>
                    <a:pt x="56" y="93"/>
                  </a:cubicBezTo>
                  <a:cubicBezTo>
                    <a:pt x="57" y="106"/>
                    <a:pt x="56" y="119"/>
                    <a:pt x="56" y="132"/>
                  </a:cubicBezTo>
                  <a:cubicBezTo>
                    <a:pt x="58" y="133"/>
                    <a:pt x="60" y="134"/>
                    <a:pt x="61" y="13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9"/>
            <p:cNvSpPr>
              <a:spLocks/>
            </p:cNvSpPr>
            <p:nvPr/>
          </p:nvSpPr>
          <p:spPr bwMode="auto">
            <a:xfrm>
              <a:off x="761811" y="3372359"/>
              <a:ext cx="126192" cy="125964"/>
            </a:xfrm>
            <a:custGeom>
              <a:avLst/>
              <a:gdLst>
                <a:gd name="T0" fmla="*/ 177 w 233"/>
                <a:gd name="T1" fmla="*/ 136 h 232"/>
                <a:gd name="T2" fmla="*/ 177 w 233"/>
                <a:gd name="T3" fmla="*/ 94 h 232"/>
                <a:gd name="T4" fmla="*/ 205 w 233"/>
                <a:gd name="T5" fmla="*/ 64 h 232"/>
                <a:gd name="T6" fmla="*/ 232 w 233"/>
                <a:gd name="T7" fmla="*/ 94 h 232"/>
                <a:gd name="T8" fmla="*/ 232 w 233"/>
                <a:gd name="T9" fmla="*/ 202 h 232"/>
                <a:gd name="T10" fmla="*/ 202 w 233"/>
                <a:gd name="T11" fmla="*/ 232 h 232"/>
                <a:gd name="T12" fmla="*/ 95 w 233"/>
                <a:gd name="T13" fmla="*/ 232 h 232"/>
                <a:gd name="T14" fmla="*/ 65 w 233"/>
                <a:gd name="T15" fmla="*/ 206 h 232"/>
                <a:gd name="T16" fmla="*/ 93 w 233"/>
                <a:gd name="T17" fmla="*/ 176 h 232"/>
                <a:gd name="T18" fmla="*/ 132 w 233"/>
                <a:gd name="T19" fmla="*/ 176 h 232"/>
                <a:gd name="T20" fmla="*/ 137 w 233"/>
                <a:gd name="T21" fmla="*/ 170 h 232"/>
                <a:gd name="T22" fmla="*/ 119 w 233"/>
                <a:gd name="T23" fmla="*/ 156 h 232"/>
                <a:gd name="T24" fmla="*/ 15 w 233"/>
                <a:gd name="T25" fmla="*/ 53 h 232"/>
                <a:gd name="T26" fmla="*/ 12 w 233"/>
                <a:gd name="T27" fmla="*/ 11 h 232"/>
                <a:gd name="T28" fmla="*/ 54 w 233"/>
                <a:gd name="T29" fmla="*/ 14 h 232"/>
                <a:gd name="T30" fmla="*/ 158 w 233"/>
                <a:gd name="T31" fmla="*/ 119 h 232"/>
                <a:gd name="T32" fmla="*/ 177 w 233"/>
                <a:gd name="T33"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232">
                  <a:moveTo>
                    <a:pt x="177" y="136"/>
                  </a:moveTo>
                  <a:cubicBezTo>
                    <a:pt x="177" y="119"/>
                    <a:pt x="176" y="106"/>
                    <a:pt x="177" y="94"/>
                  </a:cubicBezTo>
                  <a:cubicBezTo>
                    <a:pt x="177" y="76"/>
                    <a:pt x="190" y="64"/>
                    <a:pt x="205" y="64"/>
                  </a:cubicBezTo>
                  <a:cubicBezTo>
                    <a:pt x="221" y="64"/>
                    <a:pt x="232" y="76"/>
                    <a:pt x="232" y="94"/>
                  </a:cubicBezTo>
                  <a:cubicBezTo>
                    <a:pt x="233" y="130"/>
                    <a:pt x="233" y="166"/>
                    <a:pt x="232" y="202"/>
                  </a:cubicBezTo>
                  <a:cubicBezTo>
                    <a:pt x="232" y="221"/>
                    <a:pt x="221" y="232"/>
                    <a:pt x="202" y="232"/>
                  </a:cubicBezTo>
                  <a:cubicBezTo>
                    <a:pt x="167" y="232"/>
                    <a:pt x="131" y="232"/>
                    <a:pt x="95" y="232"/>
                  </a:cubicBezTo>
                  <a:cubicBezTo>
                    <a:pt x="77" y="232"/>
                    <a:pt x="67" y="223"/>
                    <a:pt x="65" y="206"/>
                  </a:cubicBezTo>
                  <a:cubicBezTo>
                    <a:pt x="63" y="191"/>
                    <a:pt x="76" y="178"/>
                    <a:pt x="93" y="176"/>
                  </a:cubicBezTo>
                  <a:cubicBezTo>
                    <a:pt x="106" y="175"/>
                    <a:pt x="119" y="176"/>
                    <a:pt x="132" y="176"/>
                  </a:cubicBezTo>
                  <a:cubicBezTo>
                    <a:pt x="134" y="174"/>
                    <a:pt x="136" y="172"/>
                    <a:pt x="137" y="170"/>
                  </a:cubicBezTo>
                  <a:cubicBezTo>
                    <a:pt x="131" y="165"/>
                    <a:pt x="124" y="162"/>
                    <a:pt x="119" y="156"/>
                  </a:cubicBezTo>
                  <a:cubicBezTo>
                    <a:pt x="84" y="122"/>
                    <a:pt x="50" y="88"/>
                    <a:pt x="15" y="53"/>
                  </a:cubicBezTo>
                  <a:cubicBezTo>
                    <a:pt x="2" y="40"/>
                    <a:pt x="0" y="23"/>
                    <a:pt x="12" y="11"/>
                  </a:cubicBezTo>
                  <a:cubicBezTo>
                    <a:pt x="23" y="0"/>
                    <a:pt x="40" y="1"/>
                    <a:pt x="54" y="14"/>
                  </a:cubicBezTo>
                  <a:cubicBezTo>
                    <a:pt x="89" y="49"/>
                    <a:pt x="123" y="84"/>
                    <a:pt x="158" y="119"/>
                  </a:cubicBezTo>
                  <a:cubicBezTo>
                    <a:pt x="163" y="124"/>
                    <a:pt x="168" y="129"/>
                    <a:pt x="177" y="1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0"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02558"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Coverage</a:t>
            </a:r>
          </a:p>
        </p:txBody>
      </p:sp>
      <p:cxnSp>
        <p:nvCxnSpPr>
          <p:cNvPr id="171" name="Straight Connector 170"/>
          <p:cNvCxnSpPr/>
          <p:nvPr/>
        </p:nvCxnSpPr>
        <p:spPr>
          <a:xfrm>
            <a:off x="3302558"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3" name="Freeform 13"/>
          <p:cNvSpPr>
            <a:spLocks noEditPoints="1"/>
          </p:cNvSpPr>
          <p:nvPr/>
        </p:nvSpPr>
        <p:spPr bwMode="auto">
          <a:xfrm>
            <a:off x="3302558" y="1670678"/>
            <a:ext cx="537642" cy="448158"/>
          </a:xfrm>
          <a:custGeom>
            <a:avLst/>
            <a:gdLst>
              <a:gd name="T0" fmla="*/ 666 w 930"/>
              <a:gd name="T1" fmla="*/ 43 h 772"/>
              <a:gd name="T2" fmla="*/ 789 w 930"/>
              <a:gd name="T3" fmla="*/ 183 h 772"/>
              <a:gd name="T4" fmla="*/ 265 w 930"/>
              <a:gd name="T5" fmla="*/ 722 h 772"/>
              <a:gd name="T6" fmla="*/ 142 w 930"/>
              <a:gd name="T7" fmla="*/ 583 h 772"/>
              <a:gd name="T8" fmla="*/ 235 w 930"/>
              <a:gd name="T9" fmla="*/ 463 h 772"/>
              <a:gd name="T10" fmla="*/ 321 w 930"/>
              <a:gd name="T11" fmla="*/ 369 h 772"/>
              <a:gd name="T12" fmla="*/ 255 w 930"/>
              <a:gd name="T13" fmla="*/ 303 h 772"/>
              <a:gd name="T14" fmla="*/ 143 w 930"/>
              <a:gd name="T15" fmla="*/ 449 h 772"/>
              <a:gd name="T16" fmla="*/ 697 w 930"/>
              <a:gd name="T17" fmla="*/ 303 h 772"/>
              <a:gd name="T18" fmla="*/ 610 w 930"/>
              <a:gd name="T19" fmla="*/ 393 h 772"/>
              <a:gd name="T20" fmla="*/ 675 w 930"/>
              <a:gd name="T21" fmla="*/ 463 h 772"/>
              <a:gd name="T22" fmla="*/ 788 w 930"/>
              <a:gd name="T23" fmla="*/ 317 h 772"/>
              <a:gd name="T24" fmla="*/ 436 w 930"/>
              <a:gd name="T25" fmla="*/ 463 h 772"/>
              <a:gd name="T26" fmla="*/ 545 w 930"/>
              <a:gd name="T27" fmla="*/ 409 h 772"/>
              <a:gd name="T28" fmla="*/ 542 w 930"/>
              <a:gd name="T29" fmla="*/ 303 h 772"/>
              <a:gd name="T30" fmla="*/ 386 w 930"/>
              <a:gd name="T31" fmla="*/ 356 h 772"/>
              <a:gd name="T32" fmla="*/ 388 w 930"/>
              <a:gd name="T33" fmla="*/ 463 h 772"/>
              <a:gd name="T34" fmla="*/ 437 w 930"/>
              <a:gd name="T35" fmla="*/ 75 h 772"/>
              <a:gd name="T36" fmla="*/ 430 w 930"/>
              <a:gd name="T37" fmla="*/ 240 h 772"/>
              <a:gd name="T38" fmla="*/ 548 w 930"/>
              <a:gd name="T39" fmla="*/ 235 h 772"/>
              <a:gd name="T40" fmla="*/ 467 w 930"/>
              <a:gd name="T41" fmla="*/ 55 h 772"/>
              <a:gd name="T42" fmla="*/ 387 w 930"/>
              <a:gd name="T43" fmla="*/ 548 h 772"/>
              <a:gd name="T44" fmla="*/ 504 w 930"/>
              <a:gd name="T45" fmla="*/ 674 h 772"/>
              <a:gd name="T46" fmla="*/ 510 w 930"/>
              <a:gd name="T47" fmla="*/ 542 h 772"/>
              <a:gd name="T48" fmla="*/ 767 w 930"/>
              <a:gd name="T49" fmla="*/ 516 h 772"/>
              <a:gd name="T50" fmla="*/ 603 w 930"/>
              <a:gd name="T51" fmla="*/ 573 h 772"/>
              <a:gd name="T52" fmla="*/ 767 w 930"/>
              <a:gd name="T53" fmla="*/ 516 h 772"/>
              <a:gd name="T54" fmla="*/ 337 w 930"/>
              <a:gd name="T55" fmla="*/ 80 h 772"/>
              <a:gd name="T56" fmla="*/ 255 w 930"/>
              <a:gd name="T57" fmla="*/ 250 h 772"/>
              <a:gd name="T58" fmla="*/ 341 w 930"/>
              <a:gd name="T59" fmla="*/ 178 h 772"/>
              <a:gd name="T60" fmla="*/ 751 w 930"/>
              <a:gd name="T61" fmla="*/ 222 h 772"/>
              <a:gd name="T62" fmla="*/ 616 w 930"/>
              <a:gd name="T63" fmla="*/ 91 h 772"/>
              <a:gd name="T64" fmla="*/ 599 w 930"/>
              <a:gd name="T65" fmla="*/ 228 h 772"/>
              <a:gd name="T66" fmla="*/ 167 w 930"/>
              <a:gd name="T67" fmla="*/ 515 h 772"/>
              <a:gd name="T68" fmla="*/ 311 w 930"/>
              <a:gd name="T69" fmla="*/ 658 h 772"/>
              <a:gd name="T70" fmla="*/ 357 w 930"/>
              <a:gd name="T71" fmla="*/ 642 h 772"/>
              <a:gd name="T72" fmla="*/ 167 w 930"/>
              <a:gd name="T73" fmla="*/ 515 h 772"/>
              <a:gd name="T74" fmla="*/ 225 w 930"/>
              <a:gd name="T75" fmla="*/ 682 h 772"/>
              <a:gd name="T76" fmla="*/ 741 w 930"/>
              <a:gd name="T77" fmla="*/ 119 h 772"/>
              <a:gd name="T78" fmla="*/ 706 w 930"/>
              <a:gd name="T79" fmla="*/ 154 h 772"/>
              <a:gd name="T80" fmla="*/ 352 w 930"/>
              <a:gd name="T81" fmla="*/ 240 h 772"/>
              <a:gd name="T82" fmla="*/ 388 w 930"/>
              <a:gd name="T83" fmla="*/ 276 h 772"/>
              <a:gd name="T84" fmla="*/ 614 w 930"/>
              <a:gd name="T85" fmla="*/ 48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772">
                <a:moveTo>
                  <a:pt x="461" y="2"/>
                </a:moveTo>
                <a:cubicBezTo>
                  <a:pt x="527" y="2"/>
                  <a:pt x="584" y="15"/>
                  <a:pt x="637" y="43"/>
                </a:cubicBezTo>
                <a:cubicBezTo>
                  <a:pt x="648" y="49"/>
                  <a:pt x="655" y="49"/>
                  <a:pt x="666" y="43"/>
                </a:cubicBezTo>
                <a:cubicBezTo>
                  <a:pt x="699" y="26"/>
                  <a:pt x="737" y="31"/>
                  <a:pt x="765" y="55"/>
                </a:cubicBezTo>
                <a:cubicBezTo>
                  <a:pt x="792" y="79"/>
                  <a:pt x="801" y="117"/>
                  <a:pt x="787" y="152"/>
                </a:cubicBezTo>
                <a:cubicBezTo>
                  <a:pt x="782" y="163"/>
                  <a:pt x="783" y="172"/>
                  <a:pt x="789" y="183"/>
                </a:cubicBezTo>
                <a:cubicBezTo>
                  <a:pt x="930" y="412"/>
                  <a:pt x="798" y="706"/>
                  <a:pt x="535" y="756"/>
                </a:cubicBezTo>
                <a:cubicBezTo>
                  <a:pt x="450" y="772"/>
                  <a:pt x="371" y="759"/>
                  <a:pt x="294" y="722"/>
                </a:cubicBezTo>
                <a:cubicBezTo>
                  <a:pt x="284" y="717"/>
                  <a:pt x="276" y="716"/>
                  <a:pt x="265" y="722"/>
                </a:cubicBezTo>
                <a:cubicBezTo>
                  <a:pt x="232" y="740"/>
                  <a:pt x="192" y="734"/>
                  <a:pt x="165" y="709"/>
                </a:cubicBezTo>
                <a:cubicBezTo>
                  <a:pt x="138" y="684"/>
                  <a:pt x="130" y="647"/>
                  <a:pt x="144" y="612"/>
                </a:cubicBezTo>
                <a:cubicBezTo>
                  <a:pt x="149" y="601"/>
                  <a:pt x="148" y="593"/>
                  <a:pt x="142" y="583"/>
                </a:cubicBezTo>
                <a:cubicBezTo>
                  <a:pt x="0" y="352"/>
                  <a:pt x="135" y="53"/>
                  <a:pt x="401" y="7"/>
                </a:cubicBezTo>
                <a:cubicBezTo>
                  <a:pt x="422" y="3"/>
                  <a:pt x="444" y="0"/>
                  <a:pt x="461" y="2"/>
                </a:cubicBezTo>
                <a:close/>
                <a:moveTo>
                  <a:pt x="235" y="463"/>
                </a:moveTo>
                <a:cubicBezTo>
                  <a:pt x="259" y="463"/>
                  <a:pt x="284" y="462"/>
                  <a:pt x="309" y="463"/>
                </a:cubicBezTo>
                <a:cubicBezTo>
                  <a:pt x="316" y="463"/>
                  <a:pt x="323" y="463"/>
                  <a:pt x="322" y="451"/>
                </a:cubicBezTo>
                <a:cubicBezTo>
                  <a:pt x="321" y="424"/>
                  <a:pt x="321" y="397"/>
                  <a:pt x="321" y="369"/>
                </a:cubicBezTo>
                <a:cubicBezTo>
                  <a:pt x="321" y="361"/>
                  <a:pt x="317" y="356"/>
                  <a:pt x="310" y="352"/>
                </a:cubicBezTo>
                <a:cubicBezTo>
                  <a:pt x="294" y="344"/>
                  <a:pt x="281" y="331"/>
                  <a:pt x="274" y="314"/>
                </a:cubicBezTo>
                <a:cubicBezTo>
                  <a:pt x="270" y="305"/>
                  <a:pt x="264" y="303"/>
                  <a:pt x="255" y="303"/>
                </a:cubicBezTo>
                <a:cubicBezTo>
                  <a:pt x="223" y="303"/>
                  <a:pt x="191" y="303"/>
                  <a:pt x="159" y="303"/>
                </a:cubicBezTo>
                <a:cubicBezTo>
                  <a:pt x="149" y="303"/>
                  <a:pt x="145" y="307"/>
                  <a:pt x="143" y="316"/>
                </a:cubicBezTo>
                <a:cubicBezTo>
                  <a:pt x="135" y="360"/>
                  <a:pt x="135" y="405"/>
                  <a:pt x="143" y="449"/>
                </a:cubicBezTo>
                <a:cubicBezTo>
                  <a:pt x="145" y="459"/>
                  <a:pt x="150" y="463"/>
                  <a:pt x="161" y="463"/>
                </a:cubicBezTo>
                <a:cubicBezTo>
                  <a:pt x="185" y="462"/>
                  <a:pt x="210" y="463"/>
                  <a:pt x="235" y="463"/>
                </a:cubicBezTo>
                <a:close/>
                <a:moveTo>
                  <a:pt x="697" y="303"/>
                </a:moveTo>
                <a:cubicBezTo>
                  <a:pt x="672" y="303"/>
                  <a:pt x="646" y="303"/>
                  <a:pt x="621" y="303"/>
                </a:cubicBezTo>
                <a:cubicBezTo>
                  <a:pt x="612" y="303"/>
                  <a:pt x="608" y="306"/>
                  <a:pt x="609" y="316"/>
                </a:cubicBezTo>
                <a:cubicBezTo>
                  <a:pt x="610" y="341"/>
                  <a:pt x="610" y="367"/>
                  <a:pt x="610" y="393"/>
                </a:cubicBezTo>
                <a:cubicBezTo>
                  <a:pt x="610" y="403"/>
                  <a:pt x="613" y="409"/>
                  <a:pt x="622" y="414"/>
                </a:cubicBezTo>
                <a:cubicBezTo>
                  <a:pt x="638" y="422"/>
                  <a:pt x="650" y="435"/>
                  <a:pt x="657" y="451"/>
                </a:cubicBezTo>
                <a:cubicBezTo>
                  <a:pt x="661" y="459"/>
                  <a:pt x="666" y="463"/>
                  <a:pt x="675" y="463"/>
                </a:cubicBezTo>
                <a:cubicBezTo>
                  <a:pt x="707" y="462"/>
                  <a:pt x="739" y="462"/>
                  <a:pt x="771" y="463"/>
                </a:cubicBezTo>
                <a:cubicBezTo>
                  <a:pt x="782" y="463"/>
                  <a:pt x="786" y="458"/>
                  <a:pt x="788" y="448"/>
                </a:cubicBezTo>
                <a:cubicBezTo>
                  <a:pt x="796" y="405"/>
                  <a:pt x="796" y="361"/>
                  <a:pt x="788" y="317"/>
                </a:cubicBezTo>
                <a:cubicBezTo>
                  <a:pt x="786" y="307"/>
                  <a:pt x="782" y="302"/>
                  <a:pt x="771" y="303"/>
                </a:cubicBezTo>
                <a:cubicBezTo>
                  <a:pt x="746" y="304"/>
                  <a:pt x="722" y="303"/>
                  <a:pt x="697" y="303"/>
                </a:cubicBezTo>
                <a:close/>
                <a:moveTo>
                  <a:pt x="436" y="463"/>
                </a:moveTo>
                <a:cubicBezTo>
                  <a:pt x="451" y="463"/>
                  <a:pt x="466" y="462"/>
                  <a:pt x="480" y="463"/>
                </a:cubicBezTo>
                <a:cubicBezTo>
                  <a:pt x="491" y="463"/>
                  <a:pt x="497" y="461"/>
                  <a:pt x="502" y="450"/>
                </a:cubicBezTo>
                <a:cubicBezTo>
                  <a:pt x="510" y="431"/>
                  <a:pt x="525" y="416"/>
                  <a:pt x="545" y="409"/>
                </a:cubicBezTo>
                <a:cubicBezTo>
                  <a:pt x="555" y="405"/>
                  <a:pt x="559" y="399"/>
                  <a:pt x="558" y="389"/>
                </a:cubicBezTo>
                <a:cubicBezTo>
                  <a:pt x="558" y="365"/>
                  <a:pt x="557" y="340"/>
                  <a:pt x="557" y="316"/>
                </a:cubicBezTo>
                <a:cubicBezTo>
                  <a:pt x="557" y="304"/>
                  <a:pt x="551" y="303"/>
                  <a:pt x="542" y="303"/>
                </a:cubicBezTo>
                <a:cubicBezTo>
                  <a:pt x="511" y="303"/>
                  <a:pt x="480" y="303"/>
                  <a:pt x="450" y="303"/>
                </a:cubicBezTo>
                <a:cubicBezTo>
                  <a:pt x="440" y="303"/>
                  <a:pt x="434" y="306"/>
                  <a:pt x="430" y="315"/>
                </a:cubicBezTo>
                <a:cubicBezTo>
                  <a:pt x="421" y="334"/>
                  <a:pt x="406" y="349"/>
                  <a:pt x="386" y="356"/>
                </a:cubicBezTo>
                <a:cubicBezTo>
                  <a:pt x="376" y="360"/>
                  <a:pt x="372" y="367"/>
                  <a:pt x="373" y="377"/>
                </a:cubicBezTo>
                <a:cubicBezTo>
                  <a:pt x="374" y="401"/>
                  <a:pt x="374" y="425"/>
                  <a:pt x="374" y="449"/>
                </a:cubicBezTo>
                <a:cubicBezTo>
                  <a:pt x="374" y="460"/>
                  <a:pt x="379" y="463"/>
                  <a:pt x="388" y="463"/>
                </a:cubicBezTo>
                <a:cubicBezTo>
                  <a:pt x="404" y="462"/>
                  <a:pt x="420" y="462"/>
                  <a:pt x="436" y="463"/>
                </a:cubicBezTo>
                <a:close/>
                <a:moveTo>
                  <a:pt x="467" y="55"/>
                </a:moveTo>
                <a:cubicBezTo>
                  <a:pt x="452" y="54"/>
                  <a:pt x="444" y="65"/>
                  <a:pt x="437" y="75"/>
                </a:cubicBezTo>
                <a:cubicBezTo>
                  <a:pt x="415" y="106"/>
                  <a:pt x="405" y="142"/>
                  <a:pt x="394" y="178"/>
                </a:cubicBezTo>
                <a:cubicBezTo>
                  <a:pt x="391" y="191"/>
                  <a:pt x="390" y="200"/>
                  <a:pt x="404" y="208"/>
                </a:cubicBezTo>
                <a:cubicBezTo>
                  <a:pt x="417" y="214"/>
                  <a:pt x="425" y="226"/>
                  <a:pt x="430" y="240"/>
                </a:cubicBezTo>
                <a:cubicBezTo>
                  <a:pt x="434" y="247"/>
                  <a:pt x="438" y="250"/>
                  <a:pt x="447" y="250"/>
                </a:cubicBezTo>
                <a:cubicBezTo>
                  <a:pt x="476" y="250"/>
                  <a:pt x="506" y="250"/>
                  <a:pt x="535" y="250"/>
                </a:cubicBezTo>
                <a:cubicBezTo>
                  <a:pt x="547" y="251"/>
                  <a:pt x="550" y="246"/>
                  <a:pt x="548" y="235"/>
                </a:cubicBezTo>
                <a:cubicBezTo>
                  <a:pt x="542" y="202"/>
                  <a:pt x="535" y="169"/>
                  <a:pt x="525" y="138"/>
                </a:cubicBezTo>
                <a:cubicBezTo>
                  <a:pt x="516" y="114"/>
                  <a:pt x="507" y="90"/>
                  <a:pt x="491" y="70"/>
                </a:cubicBezTo>
                <a:cubicBezTo>
                  <a:pt x="485" y="63"/>
                  <a:pt x="478" y="55"/>
                  <a:pt x="467" y="55"/>
                </a:cubicBezTo>
                <a:close/>
                <a:moveTo>
                  <a:pt x="441" y="515"/>
                </a:moveTo>
                <a:cubicBezTo>
                  <a:pt x="432" y="515"/>
                  <a:pt x="423" y="515"/>
                  <a:pt x="415" y="515"/>
                </a:cubicBezTo>
                <a:cubicBezTo>
                  <a:pt x="381" y="515"/>
                  <a:pt x="381" y="516"/>
                  <a:pt x="387" y="548"/>
                </a:cubicBezTo>
                <a:cubicBezTo>
                  <a:pt x="394" y="592"/>
                  <a:pt x="405" y="635"/>
                  <a:pt x="427" y="675"/>
                </a:cubicBezTo>
                <a:cubicBezTo>
                  <a:pt x="436" y="691"/>
                  <a:pt x="444" y="711"/>
                  <a:pt x="466" y="710"/>
                </a:cubicBezTo>
                <a:cubicBezTo>
                  <a:pt x="488" y="710"/>
                  <a:pt x="495" y="690"/>
                  <a:pt x="504" y="674"/>
                </a:cubicBezTo>
                <a:cubicBezTo>
                  <a:pt x="517" y="651"/>
                  <a:pt x="525" y="626"/>
                  <a:pt x="533" y="601"/>
                </a:cubicBezTo>
                <a:cubicBezTo>
                  <a:pt x="539" y="582"/>
                  <a:pt x="544" y="563"/>
                  <a:pt x="519" y="552"/>
                </a:cubicBezTo>
                <a:cubicBezTo>
                  <a:pt x="516" y="550"/>
                  <a:pt x="511" y="546"/>
                  <a:pt x="510" y="542"/>
                </a:cubicBezTo>
                <a:cubicBezTo>
                  <a:pt x="501" y="514"/>
                  <a:pt x="480" y="513"/>
                  <a:pt x="457" y="515"/>
                </a:cubicBezTo>
                <a:cubicBezTo>
                  <a:pt x="451" y="516"/>
                  <a:pt x="446" y="515"/>
                  <a:pt x="441" y="515"/>
                </a:cubicBezTo>
                <a:close/>
                <a:moveTo>
                  <a:pt x="767" y="516"/>
                </a:moveTo>
                <a:cubicBezTo>
                  <a:pt x="733" y="516"/>
                  <a:pt x="703" y="516"/>
                  <a:pt x="673" y="515"/>
                </a:cubicBezTo>
                <a:cubicBezTo>
                  <a:pt x="665" y="515"/>
                  <a:pt x="661" y="519"/>
                  <a:pt x="658" y="525"/>
                </a:cubicBezTo>
                <a:cubicBezTo>
                  <a:pt x="647" y="550"/>
                  <a:pt x="628" y="566"/>
                  <a:pt x="603" y="573"/>
                </a:cubicBezTo>
                <a:cubicBezTo>
                  <a:pt x="597" y="575"/>
                  <a:pt x="592" y="576"/>
                  <a:pt x="590" y="584"/>
                </a:cubicBezTo>
                <a:cubicBezTo>
                  <a:pt x="582" y="623"/>
                  <a:pt x="570" y="661"/>
                  <a:pt x="550" y="701"/>
                </a:cubicBezTo>
                <a:cubicBezTo>
                  <a:pt x="651" y="670"/>
                  <a:pt x="721" y="610"/>
                  <a:pt x="767" y="516"/>
                </a:cubicBezTo>
                <a:close/>
                <a:moveTo>
                  <a:pt x="380" y="67"/>
                </a:moveTo>
                <a:cubicBezTo>
                  <a:pt x="374" y="68"/>
                  <a:pt x="371" y="67"/>
                  <a:pt x="369" y="68"/>
                </a:cubicBezTo>
                <a:cubicBezTo>
                  <a:pt x="358" y="72"/>
                  <a:pt x="347" y="76"/>
                  <a:pt x="337" y="80"/>
                </a:cubicBezTo>
                <a:cubicBezTo>
                  <a:pt x="264" y="112"/>
                  <a:pt x="210" y="163"/>
                  <a:pt x="172" y="233"/>
                </a:cubicBezTo>
                <a:cubicBezTo>
                  <a:pt x="165" y="246"/>
                  <a:pt x="167" y="251"/>
                  <a:pt x="183" y="250"/>
                </a:cubicBezTo>
                <a:cubicBezTo>
                  <a:pt x="207" y="249"/>
                  <a:pt x="231" y="250"/>
                  <a:pt x="255" y="250"/>
                </a:cubicBezTo>
                <a:cubicBezTo>
                  <a:pt x="264" y="250"/>
                  <a:pt x="269" y="248"/>
                  <a:pt x="273" y="239"/>
                </a:cubicBezTo>
                <a:cubicBezTo>
                  <a:pt x="284" y="215"/>
                  <a:pt x="302" y="200"/>
                  <a:pt x="327" y="192"/>
                </a:cubicBezTo>
                <a:cubicBezTo>
                  <a:pt x="334" y="190"/>
                  <a:pt x="339" y="187"/>
                  <a:pt x="341" y="178"/>
                </a:cubicBezTo>
                <a:cubicBezTo>
                  <a:pt x="349" y="140"/>
                  <a:pt x="361" y="104"/>
                  <a:pt x="380" y="67"/>
                </a:cubicBezTo>
                <a:close/>
                <a:moveTo>
                  <a:pt x="764" y="250"/>
                </a:moveTo>
                <a:cubicBezTo>
                  <a:pt x="761" y="238"/>
                  <a:pt x="755" y="230"/>
                  <a:pt x="751" y="222"/>
                </a:cubicBezTo>
                <a:cubicBezTo>
                  <a:pt x="744" y="208"/>
                  <a:pt x="736" y="203"/>
                  <a:pt x="718" y="206"/>
                </a:cubicBezTo>
                <a:cubicBezTo>
                  <a:pt x="660" y="217"/>
                  <a:pt x="611" y="166"/>
                  <a:pt x="620" y="107"/>
                </a:cubicBezTo>
                <a:cubicBezTo>
                  <a:pt x="620" y="102"/>
                  <a:pt x="623" y="95"/>
                  <a:pt x="616" y="91"/>
                </a:cubicBezTo>
                <a:cubicBezTo>
                  <a:pt x="596" y="81"/>
                  <a:pt x="577" y="71"/>
                  <a:pt x="552" y="68"/>
                </a:cubicBezTo>
                <a:cubicBezTo>
                  <a:pt x="559" y="83"/>
                  <a:pt x="565" y="96"/>
                  <a:pt x="570" y="110"/>
                </a:cubicBezTo>
                <a:cubicBezTo>
                  <a:pt x="584" y="148"/>
                  <a:pt x="593" y="188"/>
                  <a:pt x="599" y="228"/>
                </a:cubicBezTo>
                <a:cubicBezTo>
                  <a:pt x="601" y="236"/>
                  <a:pt x="597" y="250"/>
                  <a:pt x="612" y="250"/>
                </a:cubicBezTo>
                <a:cubicBezTo>
                  <a:pt x="662" y="251"/>
                  <a:pt x="712" y="250"/>
                  <a:pt x="764" y="250"/>
                </a:cubicBezTo>
                <a:close/>
                <a:moveTo>
                  <a:pt x="167" y="515"/>
                </a:moveTo>
                <a:cubicBezTo>
                  <a:pt x="171" y="530"/>
                  <a:pt x="178" y="539"/>
                  <a:pt x="183" y="549"/>
                </a:cubicBezTo>
                <a:cubicBezTo>
                  <a:pt x="189" y="560"/>
                  <a:pt x="196" y="562"/>
                  <a:pt x="209" y="560"/>
                </a:cubicBezTo>
                <a:cubicBezTo>
                  <a:pt x="279" y="547"/>
                  <a:pt x="323" y="612"/>
                  <a:pt x="311" y="658"/>
                </a:cubicBezTo>
                <a:cubicBezTo>
                  <a:pt x="310" y="664"/>
                  <a:pt x="308" y="671"/>
                  <a:pt x="315" y="674"/>
                </a:cubicBezTo>
                <a:cubicBezTo>
                  <a:pt x="335" y="684"/>
                  <a:pt x="355" y="695"/>
                  <a:pt x="378" y="698"/>
                </a:cubicBezTo>
                <a:cubicBezTo>
                  <a:pt x="371" y="678"/>
                  <a:pt x="363" y="660"/>
                  <a:pt x="357" y="642"/>
                </a:cubicBezTo>
                <a:cubicBezTo>
                  <a:pt x="344" y="606"/>
                  <a:pt x="337" y="569"/>
                  <a:pt x="331" y="532"/>
                </a:cubicBezTo>
                <a:cubicBezTo>
                  <a:pt x="330" y="525"/>
                  <a:pt x="331" y="515"/>
                  <a:pt x="318" y="515"/>
                </a:cubicBezTo>
                <a:cubicBezTo>
                  <a:pt x="269" y="515"/>
                  <a:pt x="219" y="515"/>
                  <a:pt x="167" y="515"/>
                </a:cubicBezTo>
                <a:close/>
                <a:moveTo>
                  <a:pt x="226" y="611"/>
                </a:moveTo>
                <a:cubicBezTo>
                  <a:pt x="206" y="611"/>
                  <a:pt x="190" y="626"/>
                  <a:pt x="190" y="646"/>
                </a:cubicBezTo>
                <a:cubicBezTo>
                  <a:pt x="190" y="665"/>
                  <a:pt x="206" y="682"/>
                  <a:pt x="225" y="682"/>
                </a:cubicBezTo>
                <a:cubicBezTo>
                  <a:pt x="244" y="682"/>
                  <a:pt x="261" y="666"/>
                  <a:pt x="261" y="646"/>
                </a:cubicBezTo>
                <a:cubicBezTo>
                  <a:pt x="261" y="627"/>
                  <a:pt x="246" y="611"/>
                  <a:pt x="226" y="611"/>
                </a:cubicBezTo>
                <a:close/>
                <a:moveTo>
                  <a:pt x="741" y="119"/>
                </a:moveTo>
                <a:cubicBezTo>
                  <a:pt x="740" y="100"/>
                  <a:pt x="724" y="83"/>
                  <a:pt x="705" y="84"/>
                </a:cubicBezTo>
                <a:cubicBezTo>
                  <a:pt x="686" y="84"/>
                  <a:pt x="670" y="101"/>
                  <a:pt x="670" y="120"/>
                </a:cubicBezTo>
                <a:cubicBezTo>
                  <a:pt x="671" y="140"/>
                  <a:pt x="686" y="155"/>
                  <a:pt x="706" y="154"/>
                </a:cubicBezTo>
                <a:cubicBezTo>
                  <a:pt x="726" y="154"/>
                  <a:pt x="741" y="138"/>
                  <a:pt x="741" y="119"/>
                </a:cubicBezTo>
                <a:close/>
                <a:moveTo>
                  <a:pt x="388" y="276"/>
                </a:moveTo>
                <a:cubicBezTo>
                  <a:pt x="388" y="258"/>
                  <a:pt x="370" y="240"/>
                  <a:pt x="352" y="240"/>
                </a:cubicBezTo>
                <a:cubicBezTo>
                  <a:pt x="333" y="240"/>
                  <a:pt x="317" y="258"/>
                  <a:pt x="317" y="277"/>
                </a:cubicBezTo>
                <a:cubicBezTo>
                  <a:pt x="317" y="297"/>
                  <a:pt x="332" y="311"/>
                  <a:pt x="351" y="311"/>
                </a:cubicBezTo>
                <a:cubicBezTo>
                  <a:pt x="371" y="311"/>
                  <a:pt x="388" y="295"/>
                  <a:pt x="388" y="276"/>
                </a:cubicBezTo>
                <a:close/>
                <a:moveTo>
                  <a:pt x="543" y="489"/>
                </a:moveTo>
                <a:cubicBezTo>
                  <a:pt x="543" y="508"/>
                  <a:pt x="561" y="525"/>
                  <a:pt x="579" y="525"/>
                </a:cubicBezTo>
                <a:cubicBezTo>
                  <a:pt x="598" y="525"/>
                  <a:pt x="614" y="508"/>
                  <a:pt x="614" y="488"/>
                </a:cubicBezTo>
                <a:cubicBezTo>
                  <a:pt x="613" y="469"/>
                  <a:pt x="599" y="455"/>
                  <a:pt x="579" y="454"/>
                </a:cubicBezTo>
                <a:cubicBezTo>
                  <a:pt x="560" y="454"/>
                  <a:pt x="543" y="471"/>
                  <a:pt x="543" y="48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Text Placeholder 4">
            <a:extLst>
              <a:ext uri="{FF2B5EF4-FFF2-40B4-BE49-F238E27FC236}">
                <a16:creationId xmlns:a16="http://schemas.microsoft.com/office/drawing/2014/main" xmlns="" id="{EAB35853-8A01-42A2-B88A-F1B5DA2F77D6}"/>
              </a:ext>
            </a:extLst>
          </p:cNvPr>
          <p:cNvSpPr txBox="1">
            <a:spLocks/>
          </p:cNvSpPr>
          <p:nvPr/>
        </p:nvSpPr>
        <p:spPr bwMode="gray">
          <a:xfrm>
            <a:off x="6186015" y="2176664"/>
            <a:ext cx="27287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Retentions</a:t>
            </a:r>
          </a:p>
        </p:txBody>
      </p:sp>
      <p:cxnSp>
        <p:nvCxnSpPr>
          <p:cNvPr id="175" name="Straight Connector 174"/>
          <p:cNvCxnSpPr/>
          <p:nvPr/>
        </p:nvCxnSpPr>
        <p:spPr>
          <a:xfrm>
            <a:off x="6186015"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6" name="Freeform 14"/>
          <p:cNvSpPr>
            <a:spLocks/>
          </p:cNvSpPr>
          <p:nvPr/>
        </p:nvSpPr>
        <p:spPr bwMode="auto">
          <a:xfrm rot="16200000" flipV="1">
            <a:off x="6993252" y="1762865"/>
            <a:ext cx="263908" cy="2637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77" name="Group 176"/>
          <p:cNvGrpSpPr/>
          <p:nvPr/>
        </p:nvGrpSpPr>
        <p:grpSpPr>
          <a:xfrm>
            <a:off x="6186015" y="1670354"/>
            <a:ext cx="456310" cy="448807"/>
            <a:chOff x="4180369" y="3049515"/>
            <a:chExt cx="457966" cy="448807"/>
          </a:xfrm>
        </p:grpSpPr>
        <p:sp>
          <p:nvSpPr>
            <p:cNvPr id="178" name="Freeform 17"/>
            <p:cNvSpPr>
              <a:spLocks/>
            </p:cNvSpPr>
            <p:nvPr/>
          </p:nvSpPr>
          <p:spPr bwMode="auto">
            <a:xfrm>
              <a:off x="4323351" y="3250442"/>
              <a:ext cx="183379" cy="159758"/>
            </a:xfrm>
            <a:custGeom>
              <a:avLst/>
              <a:gdLst>
                <a:gd name="T0" fmla="*/ 401 w 801"/>
                <a:gd name="T1" fmla="*/ 698 h 698"/>
                <a:gd name="T2" fmla="*/ 131 w 801"/>
                <a:gd name="T3" fmla="*/ 698 h 698"/>
                <a:gd name="T4" fmla="*/ 4 w 801"/>
                <a:gd name="T5" fmla="*/ 573 h 698"/>
                <a:gd name="T6" fmla="*/ 5 w 801"/>
                <a:gd name="T7" fmla="*/ 343 h 698"/>
                <a:gd name="T8" fmla="*/ 226 w 801"/>
                <a:gd name="T9" fmla="*/ 7 h 698"/>
                <a:gd name="T10" fmla="*/ 250 w 801"/>
                <a:gd name="T11" fmla="*/ 7 h 698"/>
                <a:gd name="T12" fmla="*/ 553 w 801"/>
                <a:gd name="T13" fmla="*/ 6 h 698"/>
                <a:gd name="T14" fmla="*/ 581 w 801"/>
                <a:gd name="T15" fmla="*/ 8 h 698"/>
                <a:gd name="T16" fmla="*/ 792 w 801"/>
                <a:gd name="T17" fmla="*/ 282 h 698"/>
                <a:gd name="T18" fmla="*/ 800 w 801"/>
                <a:gd name="T19" fmla="*/ 363 h 698"/>
                <a:gd name="T20" fmla="*/ 800 w 801"/>
                <a:gd name="T21" fmla="*/ 573 h 698"/>
                <a:gd name="T22" fmla="*/ 675 w 801"/>
                <a:gd name="T23" fmla="*/ 698 h 698"/>
                <a:gd name="T24" fmla="*/ 401 w 801"/>
                <a:gd name="T25" fmla="*/ 69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1" h="698">
                  <a:moveTo>
                    <a:pt x="401" y="698"/>
                  </a:moveTo>
                  <a:cubicBezTo>
                    <a:pt x="311" y="698"/>
                    <a:pt x="221" y="698"/>
                    <a:pt x="131" y="698"/>
                  </a:cubicBezTo>
                  <a:cubicBezTo>
                    <a:pt x="57" y="698"/>
                    <a:pt x="5" y="648"/>
                    <a:pt x="4" y="573"/>
                  </a:cubicBezTo>
                  <a:cubicBezTo>
                    <a:pt x="3" y="496"/>
                    <a:pt x="0" y="420"/>
                    <a:pt x="5" y="343"/>
                  </a:cubicBezTo>
                  <a:cubicBezTo>
                    <a:pt x="15" y="191"/>
                    <a:pt x="91" y="79"/>
                    <a:pt x="226" y="7"/>
                  </a:cubicBezTo>
                  <a:cubicBezTo>
                    <a:pt x="234" y="2"/>
                    <a:pt x="241" y="3"/>
                    <a:pt x="250" y="7"/>
                  </a:cubicBezTo>
                  <a:cubicBezTo>
                    <a:pt x="351" y="65"/>
                    <a:pt x="452" y="65"/>
                    <a:pt x="553" y="6"/>
                  </a:cubicBezTo>
                  <a:cubicBezTo>
                    <a:pt x="564" y="0"/>
                    <a:pt x="572" y="3"/>
                    <a:pt x="581" y="8"/>
                  </a:cubicBezTo>
                  <a:cubicBezTo>
                    <a:pt x="693" y="67"/>
                    <a:pt x="764" y="158"/>
                    <a:pt x="792" y="282"/>
                  </a:cubicBezTo>
                  <a:cubicBezTo>
                    <a:pt x="798" y="308"/>
                    <a:pt x="801" y="336"/>
                    <a:pt x="800" y="363"/>
                  </a:cubicBezTo>
                  <a:cubicBezTo>
                    <a:pt x="800" y="433"/>
                    <a:pt x="801" y="503"/>
                    <a:pt x="800" y="573"/>
                  </a:cubicBezTo>
                  <a:cubicBezTo>
                    <a:pt x="800" y="645"/>
                    <a:pt x="747" y="697"/>
                    <a:pt x="675" y="698"/>
                  </a:cubicBezTo>
                  <a:cubicBezTo>
                    <a:pt x="584" y="698"/>
                    <a:pt x="492" y="698"/>
                    <a:pt x="401" y="6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18"/>
            <p:cNvSpPr>
              <a:spLocks/>
            </p:cNvSpPr>
            <p:nvPr/>
          </p:nvSpPr>
          <p:spPr bwMode="auto">
            <a:xfrm>
              <a:off x="4267334" y="3049515"/>
              <a:ext cx="371001" cy="350561"/>
            </a:xfrm>
            <a:custGeom>
              <a:avLst/>
              <a:gdLst>
                <a:gd name="T0" fmla="*/ 137 w 1621"/>
                <a:gd name="T1" fmla="*/ 18 h 1532"/>
                <a:gd name="T2" fmla="*/ 195 w 1621"/>
                <a:gd name="T3" fmla="*/ 97 h 1532"/>
                <a:gd name="T4" fmla="*/ 220 w 1621"/>
                <a:gd name="T5" fmla="*/ 103 h 1532"/>
                <a:gd name="T6" fmla="*/ 660 w 1621"/>
                <a:gd name="T7" fmla="*/ 5 h 1532"/>
                <a:gd name="T8" fmla="*/ 1440 w 1621"/>
                <a:gd name="T9" fmla="*/ 418 h 1532"/>
                <a:gd name="T10" fmla="*/ 1616 w 1621"/>
                <a:gd name="T11" fmla="*/ 1000 h 1532"/>
                <a:gd name="T12" fmla="*/ 1454 w 1621"/>
                <a:gd name="T13" fmla="*/ 1515 h 1532"/>
                <a:gd name="T14" fmla="*/ 1425 w 1621"/>
                <a:gd name="T15" fmla="*/ 1521 h 1532"/>
                <a:gd name="T16" fmla="*/ 1361 w 1621"/>
                <a:gd name="T17" fmla="*/ 1476 h 1532"/>
                <a:gd name="T18" fmla="*/ 1357 w 1621"/>
                <a:gd name="T19" fmla="*/ 1455 h 1532"/>
                <a:gd name="T20" fmla="*/ 1492 w 1621"/>
                <a:gd name="T21" fmla="*/ 1116 h 1532"/>
                <a:gd name="T22" fmla="*/ 1295 w 1621"/>
                <a:gd name="T23" fmla="*/ 416 h 1532"/>
                <a:gd name="T24" fmla="*/ 783 w 1621"/>
                <a:gd name="T25" fmla="*/ 129 h 1532"/>
                <a:gd name="T26" fmla="*/ 289 w 1621"/>
                <a:gd name="T27" fmla="*/ 195 h 1532"/>
                <a:gd name="T28" fmla="*/ 284 w 1621"/>
                <a:gd name="T29" fmla="*/ 218 h 1532"/>
                <a:gd name="T30" fmla="*/ 337 w 1621"/>
                <a:gd name="T31" fmla="*/ 292 h 1532"/>
                <a:gd name="T32" fmla="*/ 0 w 1621"/>
                <a:gd name="T33" fmla="*/ 328 h 1532"/>
                <a:gd name="T34" fmla="*/ 137 w 1621"/>
                <a:gd name="T35"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1" h="1532">
                  <a:moveTo>
                    <a:pt x="137" y="18"/>
                  </a:moveTo>
                  <a:cubicBezTo>
                    <a:pt x="159" y="47"/>
                    <a:pt x="178" y="72"/>
                    <a:pt x="195" y="97"/>
                  </a:cubicBezTo>
                  <a:cubicBezTo>
                    <a:pt x="202" y="108"/>
                    <a:pt x="209" y="109"/>
                    <a:pt x="220" y="103"/>
                  </a:cubicBezTo>
                  <a:cubicBezTo>
                    <a:pt x="358" y="35"/>
                    <a:pt x="505" y="0"/>
                    <a:pt x="660" y="5"/>
                  </a:cubicBezTo>
                  <a:cubicBezTo>
                    <a:pt x="987" y="15"/>
                    <a:pt x="1248" y="153"/>
                    <a:pt x="1440" y="418"/>
                  </a:cubicBezTo>
                  <a:cubicBezTo>
                    <a:pt x="1565" y="591"/>
                    <a:pt x="1621" y="788"/>
                    <a:pt x="1616" y="1000"/>
                  </a:cubicBezTo>
                  <a:cubicBezTo>
                    <a:pt x="1612" y="1187"/>
                    <a:pt x="1557" y="1359"/>
                    <a:pt x="1454" y="1515"/>
                  </a:cubicBezTo>
                  <a:cubicBezTo>
                    <a:pt x="1445" y="1529"/>
                    <a:pt x="1439" y="1532"/>
                    <a:pt x="1425" y="1521"/>
                  </a:cubicBezTo>
                  <a:cubicBezTo>
                    <a:pt x="1405" y="1505"/>
                    <a:pt x="1383" y="1490"/>
                    <a:pt x="1361" y="1476"/>
                  </a:cubicBezTo>
                  <a:cubicBezTo>
                    <a:pt x="1350" y="1469"/>
                    <a:pt x="1351" y="1464"/>
                    <a:pt x="1357" y="1455"/>
                  </a:cubicBezTo>
                  <a:cubicBezTo>
                    <a:pt x="1427" y="1352"/>
                    <a:pt x="1473" y="1239"/>
                    <a:pt x="1492" y="1116"/>
                  </a:cubicBezTo>
                  <a:cubicBezTo>
                    <a:pt x="1531" y="853"/>
                    <a:pt x="1468" y="618"/>
                    <a:pt x="1295" y="416"/>
                  </a:cubicBezTo>
                  <a:cubicBezTo>
                    <a:pt x="1160" y="258"/>
                    <a:pt x="987" y="163"/>
                    <a:pt x="783" y="129"/>
                  </a:cubicBezTo>
                  <a:cubicBezTo>
                    <a:pt x="612" y="101"/>
                    <a:pt x="447" y="123"/>
                    <a:pt x="289" y="195"/>
                  </a:cubicBezTo>
                  <a:cubicBezTo>
                    <a:pt x="274" y="202"/>
                    <a:pt x="274" y="207"/>
                    <a:pt x="284" y="218"/>
                  </a:cubicBezTo>
                  <a:cubicBezTo>
                    <a:pt x="302" y="241"/>
                    <a:pt x="318" y="265"/>
                    <a:pt x="337" y="292"/>
                  </a:cubicBezTo>
                  <a:cubicBezTo>
                    <a:pt x="224" y="304"/>
                    <a:pt x="113" y="316"/>
                    <a:pt x="0" y="328"/>
                  </a:cubicBezTo>
                  <a:cubicBezTo>
                    <a:pt x="46" y="224"/>
                    <a:pt x="91" y="122"/>
                    <a:pt x="137" y="1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19"/>
            <p:cNvSpPr>
              <a:spLocks/>
            </p:cNvSpPr>
            <p:nvPr/>
          </p:nvSpPr>
          <p:spPr bwMode="auto">
            <a:xfrm>
              <a:off x="4180369" y="3145833"/>
              <a:ext cx="382185" cy="352489"/>
            </a:xfrm>
            <a:custGeom>
              <a:avLst/>
              <a:gdLst>
                <a:gd name="T0" fmla="*/ 1338 w 1670"/>
                <a:gd name="T1" fmla="*/ 1241 h 1540"/>
                <a:gd name="T2" fmla="*/ 1670 w 1670"/>
                <a:gd name="T3" fmla="*/ 1205 h 1540"/>
                <a:gd name="T4" fmla="*/ 1534 w 1670"/>
                <a:gd name="T5" fmla="*/ 1513 h 1540"/>
                <a:gd name="T6" fmla="*/ 1478 w 1670"/>
                <a:gd name="T7" fmla="*/ 1436 h 1540"/>
                <a:gd name="T8" fmla="*/ 1449 w 1670"/>
                <a:gd name="T9" fmla="*/ 1428 h 1540"/>
                <a:gd name="T10" fmla="*/ 1166 w 1670"/>
                <a:gd name="T11" fmla="*/ 1516 h 1540"/>
                <a:gd name="T12" fmla="*/ 673 w 1670"/>
                <a:gd name="T13" fmla="*/ 1460 h 1540"/>
                <a:gd name="T14" fmla="*/ 136 w 1670"/>
                <a:gd name="T15" fmla="*/ 943 h 1540"/>
                <a:gd name="T16" fmla="*/ 217 w 1670"/>
                <a:gd name="T17" fmla="*/ 16 h 1540"/>
                <a:gd name="T18" fmla="*/ 248 w 1670"/>
                <a:gd name="T19" fmla="*/ 11 h 1540"/>
                <a:gd name="T20" fmla="*/ 309 w 1670"/>
                <a:gd name="T21" fmla="*/ 53 h 1540"/>
                <a:gd name="T22" fmla="*/ 313 w 1670"/>
                <a:gd name="T23" fmla="*/ 77 h 1540"/>
                <a:gd name="T24" fmla="*/ 180 w 1670"/>
                <a:gd name="T25" fmla="*/ 412 h 1540"/>
                <a:gd name="T26" fmla="*/ 514 w 1670"/>
                <a:gd name="T27" fmla="*/ 1241 h 1540"/>
                <a:gd name="T28" fmla="*/ 1380 w 1670"/>
                <a:gd name="T29" fmla="*/ 1337 h 1540"/>
                <a:gd name="T30" fmla="*/ 1387 w 1670"/>
                <a:gd name="T31" fmla="*/ 1311 h 1540"/>
                <a:gd name="T32" fmla="*/ 1338 w 1670"/>
                <a:gd name="T33" fmla="*/ 1244 h 1540"/>
                <a:gd name="T34" fmla="*/ 1338 w 1670"/>
                <a:gd name="T35" fmla="*/ 124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0" h="1540">
                  <a:moveTo>
                    <a:pt x="1338" y="1241"/>
                  </a:moveTo>
                  <a:cubicBezTo>
                    <a:pt x="1354" y="1235"/>
                    <a:pt x="1650" y="1203"/>
                    <a:pt x="1670" y="1205"/>
                  </a:cubicBezTo>
                  <a:cubicBezTo>
                    <a:pt x="1625" y="1307"/>
                    <a:pt x="1580" y="1408"/>
                    <a:pt x="1534" y="1513"/>
                  </a:cubicBezTo>
                  <a:cubicBezTo>
                    <a:pt x="1514" y="1485"/>
                    <a:pt x="1495" y="1461"/>
                    <a:pt x="1478" y="1436"/>
                  </a:cubicBezTo>
                  <a:cubicBezTo>
                    <a:pt x="1470" y="1424"/>
                    <a:pt x="1463" y="1421"/>
                    <a:pt x="1449" y="1428"/>
                  </a:cubicBezTo>
                  <a:cubicBezTo>
                    <a:pt x="1359" y="1473"/>
                    <a:pt x="1265" y="1501"/>
                    <a:pt x="1166" y="1516"/>
                  </a:cubicBezTo>
                  <a:cubicBezTo>
                    <a:pt x="997" y="1540"/>
                    <a:pt x="832" y="1523"/>
                    <a:pt x="673" y="1460"/>
                  </a:cubicBezTo>
                  <a:cubicBezTo>
                    <a:pt x="425" y="1361"/>
                    <a:pt x="241" y="1190"/>
                    <a:pt x="136" y="943"/>
                  </a:cubicBezTo>
                  <a:cubicBezTo>
                    <a:pt x="0" y="622"/>
                    <a:pt x="30" y="312"/>
                    <a:pt x="217" y="16"/>
                  </a:cubicBezTo>
                  <a:cubicBezTo>
                    <a:pt x="227" y="0"/>
                    <a:pt x="234" y="0"/>
                    <a:pt x="248" y="11"/>
                  </a:cubicBezTo>
                  <a:cubicBezTo>
                    <a:pt x="268" y="26"/>
                    <a:pt x="288" y="40"/>
                    <a:pt x="309" y="53"/>
                  </a:cubicBezTo>
                  <a:cubicBezTo>
                    <a:pt x="320" y="61"/>
                    <a:pt x="320" y="67"/>
                    <a:pt x="313" y="77"/>
                  </a:cubicBezTo>
                  <a:cubicBezTo>
                    <a:pt x="244" y="179"/>
                    <a:pt x="197" y="291"/>
                    <a:pt x="180" y="412"/>
                  </a:cubicBezTo>
                  <a:cubicBezTo>
                    <a:pt x="132" y="752"/>
                    <a:pt x="239" y="1036"/>
                    <a:pt x="514" y="1241"/>
                  </a:cubicBezTo>
                  <a:cubicBezTo>
                    <a:pt x="779" y="1439"/>
                    <a:pt x="1073" y="1465"/>
                    <a:pt x="1380" y="1337"/>
                  </a:cubicBezTo>
                  <a:cubicBezTo>
                    <a:pt x="1397" y="1330"/>
                    <a:pt x="1397" y="1324"/>
                    <a:pt x="1387" y="1311"/>
                  </a:cubicBezTo>
                  <a:cubicBezTo>
                    <a:pt x="1370" y="1289"/>
                    <a:pt x="1354" y="1267"/>
                    <a:pt x="1338" y="1244"/>
                  </a:cubicBezTo>
                  <a:cubicBezTo>
                    <a:pt x="1338" y="1244"/>
                    <a:pt x="1338" y="1242"/>
                    <a:pt x="1338" y="124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20"/>
            <p:cNvSpPr>
              <a:spLocks/>
            </p:cNvSpPr>
            <p:nvPr/>
          </p:nvSpPr>
          <p:spPr bwMode="auto">
            <a:xfrm>
              <a:off x="4355457" y="3135323"/>
              <a:ext cx="119264" cy="119457"/>
            </a:xfrm>
            <a:custGeom>
              <a:avLst/>
              <a:gdLst>
                <a:gd name="T0" fmla="*/ 259 w 521"/>
                <a:gd name="T1" fmla="*/ 521 h 522"/>
                <a:gd name="T2" fmla="*/ 0 w 521"/>
                <a:gd name="T3" fmla="*/ 262 h 522"/>
                <a:gd name="T4" fmla="*/ 262 w 521"/>
                <a:gd name="T5" fmla="*/ 1 h 522"/>
                <a:gd name="T6" fmla="*/ 521 w 521"/>
                <a:gd name="T7" fmla="*/ 263 h 522"/>
                <a:gd name="T8" fmla="*/ 259 w 521"/>
                <a:gd name="T9" fmla="*/ 521 h 522"/>
              </a:gdLst>
              <a:ahLst/>
              <a:cxnLst>
                <a:cxn ang="0">
                  <a:pos x="T0" y="T1"/>
                </a:cxn>
                <a:cxn ang="0">
                  <a:pos x="T2" y="T3"/>
                </a:cxn>
                <a:cxn ang="0">
                  <a:pos x="T4" y="T5"/>
                </a:cxn>
                <a:cxn ang="0">
                  <a:pos x="T6" y="T7"/>
                </a:cxn>
                <a:cxn ang="0">
                  <a:pos x="T8" y="T9"/>
                </a:cxn>
              </a:cxnLst>
              <a:rect l="0" t="0" r="r" b="b"/>
              <a:pathLst>
                <a:path w="521" h="522">
                  <a:moveTo>
                    <a:pt x="259" y="521"/>
                  </a:moveTo>
                  <a:cubicBezTo>
                    <a:pt x="116" y="521"/>
                    <a:pt x="0" y="405"/>
                    <a:pt x="0" y="262"/>
                  </a:cubicBezTo>
                  <a:cubicBezTo>
                    <a:pt x="0" y="116"/>
                    <a:pt x="117" y="0"/>
                    <a:pt x="262" y="1"/>
                  </a:cubicBezTo>
                  <a:cubicBezTo>
                    <a:pt x="406" y="1"/>
                    <a:pt x="521" y="118"/>
                    <a:pt x="521" y="263"/>
                  </a:cubicBezTo>
                  <a:cubicBezTo>
                    <a:pt x="520" y="407"/>
                    <a:pt x="404" y="522"/>
                    <a:pt x="259" y="52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2" name="Content Placeholder 6"/>
          <p:cNvSpPr txBox="1">
            <a:spLocks/>
          </p:cNvSpPr>
          <p:nvPr/>
        </p:nvSpPr>
        <p:spPr>
          <a:xfrm>
            <a:off x="419101" y="2608166"/>
            <a:ext cx="2728727" cy="6309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tx1"/>
                </a:solidFill>
              </a:rPr>
              <a:t>Insurers are closely monitoring aggregate exposure to social engineering fraud</a:t>
            </a:r>
          </a:p>
          <a:p>
            <a:pPr marL="171450" indent="-171450">
              <a:spcBef>
                <a:spcPts val="600"/>
              </a:spcBef>
              <a:buFont typeface="Arial" panose="020B0604020202020204" pitchFamily="34" charset="0"/>
              <a:buChar char="•"/>
            </a:pPr>
            <a:r>
              <a:rPr lang="en-US" sz="1000" dirty="0">
                <a:solidFill>
                  <a:schemeClr val="tx1"/>
                </a:solidFill>
              </a:rPr>
              <a:t>London continues to correct pricing and deductibles</a:t>
            </a:r>
          </a:p>
        </p:txBody>
      </p:sp>
      <p:sp>
        <p:nvSpPr>
          <p:cNvPr id="183" name="Content Placeholder 6"/>
          <p:cNvSpPr txBox="1">
            <a:spLocks/>
          </p:cNvSpPr>
          <p:nvPr/>
        </p:nvSpPr>
        <p:spPr>
          <a:xfrm>
            <a:off x="3302558" y="2608166"/>
            <a:ext cx="2728727"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000" dirty="0">
                <a:solidFill>
                  <a:schemeClr val="tx1"/>
                </a:solidFill>
              </a:rPr>
              <a:t>Insurers continue to underwrite social engineering and will only consider offering broader coverage and/or higher sub-limits (for additional premium) where the controls and procedures presented are best in class.</a:t>
            </a:r>
          </a:p>
        </p:txBody>
      </p:sp>
      <p:sp>
        <p:nvSpPr>
          <p:cNvPr id="184" name="Content Placeholder 6"/>
          <p:cNvSpPr txBox="1">
            <a:spLocks/>
          </p:cNvSpPr>
          <p:nvPr/>
        </p:nvSpPr>
        <p:spPr>
          <a:xfrm>
            <a:off x="6186015" y="2608166"/>
            <a:ext cx="2728727" cy="6309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tx1"/>
                </a:solidFill>
              </a:rPr>
              <a:t>In certain instances, insurers are looking to increase deductibles</a:t>
            </a:r>
          </a:p>
          <a:p>
            <a:pPr marL="171450" indent="-171450">
              <a:spcBef>
                <a:spcPts val="600"/>
              </a:spcBef>
              <a:buFont typeface="Arial" panose="020B0604020202020204" pitchFamily="34" charset="0"/>
              <a:buChar char="•"/>
            </a:pPr>
            <a:r>
              <a:rPr lang="en-US" sz="1000" dirty="0">
                <a:solidFill>
                  <a:schemeClr val="tx1"/>
                </a:solidFill>
              </a:rPr>
              <a:t>London still looking to correct deductibles they think are below what should be market standard</a:t>
            </a:r>
          </a:p>
        </p:txBody>
      </p:sp>
      <p:sp>
        <p:nvSpPr>
          <p:cNvPr id="185" name="Content Placeholder 6"/>
          <p:cNvSpPr txBox="1">
            <a:spLocks/>
          </p:cNvSpPr>
          <p:nvPr/>
        </p:nvSpPr>
        <p:spPr>
          <a:xfrm>
            <a:off x="9069472" y="2608166"/>
            <a:ext cx="2728727" cy="4154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sz="1000" dirty="0">
                <a:solidFill>
                  <a:schemeClr val="tx1"/>
                </a:solidFill>
              </a:rPr>
              <a:t>Expect Primary premium increases from 5% to 15%, with insurers looking to “right size” premiums, both on a primary and excess basis.</a:t>
            </a:r>
          </a:p>
        </p:txBody>
      </p:sp>
      <p:sp>
        <p:nvSpPr>
          <p:cNvPr id="186" name="Text Placeholder 4">
            <a:extLst>
              <a:ext uri="{FF2B5EF4-FFF2-40B4-BE49-F238E27FC236}">
                <a16:creationId xmlns:a16="http://schemas.microsoft.com/office/drawing/2014/main" xmlns="" id="{EAB35853-8A01-42A2-B88A-F1B5DA2F77D6}"/>
              </a:ext>
            </a:extLst>
          </p:cNvPr>
          <p:cNvSpPr txBox="1">
            <a:spLocks/>
          </p:cNvSpPr>
          <p:nvPr/>
        </p:nvSpPr>
        <p:spPr bwMode="gray">
          <a:xfrm>
            <a:off x="9069472" y="2176664"/>
            <a:ext cx="577081" cy="246221"/>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600" dirty="0">
                <a:solidFill>
                  <a:schemeClr val="accent1"/>
                </a:solidFill>
                <a:latin typeface="+mn-lt"/>
                <a:cs typeface="Arial" panose="020B0604020202020204" pitchFamily="34" charset="0"/>
              </a:rPr>
              <a:t>Pricing</a:t>
            </a:r>
          </a:p>
        </p:txBody>
      </p:sp>
      <p:cxnSp>
        <p:nvCxnSpPr>
          <p:cNvPr id="187" name="Straight Connector 186"/>
          <p:cNvCxnSpPr/>
          <p:nvPr/>
        </p:nvCxnSpPr>
        <p:spPr>
          <a:xfrm>
            <a:off x="9069472" y="2468874"/>
            <a:ext cx="272872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8" name="Freeform 14"/>
          <p:cNvSpPr>
            <a:spLocks/>
          </p:cNvSpPr>
          <p:nvPr/>
        </p:nvSpPr>
        <p:spPr bwMode="auto">
          <a:xfrm rot="16200000" flipV="1">
            <a:off x="9876709" y="1762865"/>
            <a:ext cx="263908" cy="263786"/>
          </a:xfrm>
          <a:custGeom>
            <a:avLst/>
            <a:gdLst>
              <a:gd name="T0" fmla="*/ 0 w 797"/>
              <a:gd name="T1" fmla="*/ 500 h 800"/>
              <a:gd name="T2" fmla="*/ 0 w 797"/>
              <a:gd name="T3" fmla="*/ 300 h 800"/>
              <a:gd name="T4" fmla="*/ 417 w 797"/>
              <a:gd name="T5" fmla="*/ 300 h 800"/>
              <a:gd name="T6" fmla="*/ 270 w 797"/>
              <a:gd name="T7" fmla="*/ 153 h 800"/>
              <a:gd name="T8" fmla="*/ 270 w 797"/>
              <a:gd name="T9" fmla="*/ 130 h 800"/>
              <a:gd name="T10" fmla="*/ 400 w 797"/>
              <a:gd name="T11" fmla="*/ 0 h 800"/>
              <a:gd name="T12" fmla="*/ 404 w 797"/>
              <a:gd name="T13" fmla="*/ 0 h 800"/>
              <a:gd name="T14" fmla="*/ 417 w 797"/>
              <a:gd name="T15" fmla="*/ 16 h 800"/>
              <a:gd name="T16" fmla="*/ 785 w 797"/>
              <a:gd name="T17" fmla="*/ 385 h 800"/>
              <a:gd name="T18" fmla="*/ 785 w 797"/>
              <a:gd name="T19" fmla="*/ 415 h 800"/>
              <a:gd name="T20" fmla="*/ 417 w 797"/>
              <a:gd name="T21" fmla="*/ 783 h 800"/>
              <a:gd name="T22" fmla="*/ 404 w 797"/>
              <a:gd name="T23" fmla="*/ 800 h 800"/>
              <a:gd name="T24" fmla="*/ 400 w 797"/>
              <a:gd name="T25" fmla="*/ 800 h 800"/>
              <a:gd name="T26" fmla="*/ 270 w 797"/>
              <a:gd name="T27" fmla="*/ 670 h 800"/>
              <a:gd name="T28" fmla="*/ 269 w 797"/>
              <a:gd name="T29" fmla="*/ 646 h 800"/>
              <a:gd name="T30" fmla="*/ 401 w 797"/>
              <a:gd name="T31" fmla="*/ 515 h 800"/>
              <a:gd name="T32" fmla="*/ 411 w 797"/>
              <a:gd name="T33" fmla="*/ 500 h 800"/>
              <a:gd name="T34" fmla="*/ 0 w 797"/>
              <a:gd name="T35" fmla="*/ 5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7" h="800">
                <a:moveTo>
                  <a:pt x="0" y="500"/>
                </a:moveTo>
                <a:cubicBezTo>
                  <a:pt x="0" y="433"/>
                  <a:pt x="0" y="366"/>
                  <a:pt x="0" y="300"/>
                </a:cubicBezTo>
                <a:cubicBezTo>
                  <a:pt x="137" y="300"/>
                  <a:pt x="274" y="300"/>
                  <a:pt x="417" y="300"/>
                </a:cubicBezTo>
                <a:cubicBezTo>
                  <a:pt x="365" y="248"/>
                  <a:pt x="318" y="200"/>
                  <a:pt x="270" y="153"/>
                </a:cubicBezTo>
                <a:cubicBezTo>
                  <a:pt x="260" y="144"/>
                  <a:pt x="260" y="139"/>
                  <a:pt x="270" y="130"/>
                </a:cubicBezTo>
                <a:cubicBezTo>
                  <a:pt x="313" y="87"/>
                  <a:pt x="356" y="43"/>
                  <a:pt x="400" y="0"/>
                </a:cubicBezTo>
                <a:cubicBezTo>
                  <a:pt x="401" y="0"/>
                  <a:pt x="402" y="0"/>
                  <a:pt x="404" y="0"/>
                </a:cubicBezTo>
                <a:cubicBezTo>
                  <a:pt x="405" y="8"/>
                  <a:pt x="412" y="11"/>
                  <a:pt x="417" y="16"/>
                </a:cubicBezTo>
                <a:cubicBezTo>
                  <a:pt x="539" y="139"/>
                  <a:pt x="662" y="263"/>
                  <a:pt x="785" y="385"/>
                </a:cubicBezTo>
                <a:cubicBezTo>
                  <a:pt x="797" y="397"/>
                  <a:pt x="797" y="403"/>
                  <a:pt x="785" y="415"/>
                </a:cubicBezTo>
                <a:cubicBezTo>
                  <a:pt x="662" y="537"/>
                  <a:pt x="539" y="660"/>
                  <a:pt x="417" y="783"/>
                </a:cubicBezTo>
                <a:cubicBezTo>
                  <a:pt x="412" y="788"/>
                  <a:pt x="405" y="792"/>
                  <a:pt x="404" y="800"/>
                </a:cubicBezTo>
                <a:cubicBezTo>
                  <a:pt x="402" y="800"/>
                  <a:pt x="401" y="800"/>
                  <a:pt x="400" y="800"/>
                </a:cubicBezTo>
                <a:cubicBezTo>
                  <a:pt x="356" y="756"/>
                  <a:pt x="313" y="713"/>
                  <a:pt x="270" y="670"/>
                </a:cubicBezTo>
                <a:cubicBezTo>
                  <a:pt x="260" y="661"/>
                  <a:pt x="260" y="656"/>
                  <a:pt x="269" y="646"/>
                </a:cubicBezTo>
                <a:cubicBezTo>
                  <a:pt x="314" y="603"/>
                  <a:pt x="357" y="559"/>
                  <a:pt x="401" y="515"/>
                </a:cubicBezTo>
                <a:cubicBezTo>
                  <a:pt x="405" y="511"/>
                  <a:pt x="411" y="508"/>
                  <a:pt x="411" y="500"/>
                </a:cubicBezTo>
                <a:cubicBezTo>
                  <a:pt x="274" y="500"/>
                  <a:pt x="137" y="500"/>
                  <a:pt x="0" y="5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9" name="Group 188"/>
          <p:cNvGrpSpPr/>
          <p:nvPr/>
        </p:nvGrpSpPr>
        <p:grpSpPr>
          <a:xfrm>
            <a:off x="9069472" y="1681638"/>
            <a:ext cx="423697" cy="426238"/>
            <a:chOff x="5856051" y="3079323"/>
            <a:chExt cx="425235" cy="426238"/>
          </a:xfrm>
        </p:grpSpPr>
        <p:sp>
          <p:nvSpPr>
            <p:cNvPr id="190" name="Freeform 13"/>
            <p:cNvSpPr>
              <a:spLocks/>
            </p:cNvSpPr>
            <p:nvPr/>
          </p:nvSpPr>
          <p:spPr bwMode="auto">
            <a:xfrm>
              <a:off x="6127166" y="3079323"/>
              <a:ext cx="154120" cy="201480"/>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14"/>
            <p:cNvSpPr>
              <a:spLocks noEditPoints="1"/>
            </p:cNvSpPr>
            <p:nvPr/>
          </p:nvSpPr>
          <p:spPr bwMode="auto">
            <a:xfrm>
              <a:off x="5856051" y="3146550"/>
              <a:ext cx="359814" cy="359011"/>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32581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36" y="0"/>
            <a:ext cx="12192000" cy="6858000"/>
          </a:xfrm>
          <a:prstGeom prst="rect">
            <a:avLst/>
          </a:prstGeom>
        </p:spPr>
      </p:pic>
      <p:sp>
        <p:nvSpPr>
          <p:cNvPr id="2" name="Slide Number Placeholder 1">
            <a:extLst>
              <a:ext uri="{FF2B5EF4-FFF2-40B4-BE49-F238E27FC236}">
                <a16:creationId xmlns:a16="http://schemas.microsoft.com/office/drawing/2014/main" xmlns="" id="{2198323C-795D-4463-9017-7289C9A7FBA7}"/>
              </a:ext>
            </a:extLst>
          </p:cNvPr>
          <p:cNvSpPr>
            <a:spLocks noGrp="1"/>
          </p:cNvSpPr>
          <p:nvPr>
            <p:ph type="sldNum" sz="quarter" idx="12"/>
          </p:nvPr>
        </p:nvSpPr>
        <p:spPr/>
        <p:txBody>
          <a:bodyPr/>
          <a:lstStyle/>
          <a:p>
            <a:fld id="{856525B1-14D3-4043-96C3-3E66F944D188}" type="slidenum">
              <a:rPr lang="en-US" smtClean="0"/>
              <a:t>22</a:t>
            </a:fld>
            <a:endParaRPr lang="en-US" dirty="0"/>
          </a:p>
        </p:txBody>
      </p:sp>
      <p:sp>
        <p:nvSpPr>
          <p:cNvPr id="5" name="Freeform 4"/>
          <p:cNvSpPr/>
          <p:nvPr/>
        </p:nvSpPr>
        <p:spPr>
          <a:xfrm rot="5400000">
            <a:off x="2292348" y="831851"/>
            <a:ext cx="3733799" cy="8318502"/>
          </a:xfrm>
          <a:custGeom>
            <a:avLst/>
            <a:gdLst>
              <a:gd name="connsiteX0" fmla="*/ 0 w 4658013"/>
              <a:gd name="connsiteY0" fmla="*/ 5082522 h 5082522"/>
              <a:gd name="connsiteX1" fmla="*/ 0 w 4658013"/>
              <a:gd name="connsiteY1" fmla="*/ 1223384 h 5082522"/>
              <a:gd name="connsiteX2" fmla="*/ 4658013 w 4658013"/>
              <a:gd name="connsiteY2" fmla="*/ 0 h 5082522"/>
              <a:gd name="connsiteX3" fmla="*/ 4658013 w 4658013"/>
              <a:gd name="connsiteY3" fmla="*/ 5082522 h 5082522"/>
            </a:gdLst>
            <a:ahLst/>
            <a:cxnLst>
              <a:cxn ang="0">
                <a:pos x="connsiteX0" y="connsiteY0"/>
              </a:cxn>
              <a:cxn ang="0">
                <a:pos x="connsiteX1" y="connsiteY1"/>
              </a:cxn>
              <a:cxn ang="0">
                <a:pos x="connsiteX2" y="connsiteY2"/>
              </a:cxn>
              <a:cxn ang="0">
                <a:pos x="connsiteX3" y="connsiteY3"/>
              </a:cxn>
            </a:cxnLst>
            <a:rect l="l" t="t" r="r" b="b"/>
            <a:pathLst>
              <a:path w="4658013" h="5082522">
                <a:moveTo>
                  <a:pt x="0" y="5082522"/>
                </a:moveTo>
                <a:lnTo>
                  <a:pt x="0" y="1223384"/>
                </a:lnTo>
                <a:lnTo>
                  <a:pt x="4658013" y="0"/>
                </a:lnTo>
                <a:lnTo>
                  <a:pt x="4658013" y="5082522"/>
                </a:lnTo>
                <a:close/>
              </a:path>
            </a:pathLst>
          </a:cu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3" name="Title 2">
            <a:extLst>
              <a:ext uri="{FF2B5EF4-FFF2-40B4-BE49-F238E27FC236}">
                <a16:creationId xmlns:a16="http://schemas.microsoft.com/office/drawing/2014/main" xmlns="" id="{958DBEAF-22F4-4BA0-A6CC-A0BA50B5EDBD}"/>
              </a:ext>
            </a:extLst>
          </p:cNvPr>
          <p:cNvSpPr>
            <a:spLocks noGrp="1"/>
          </p:cNvSpPr>
          <p:nvPr>
            <p:ph type="title"/>
          </p:nvPr>
        </p:nvSpPr>
        <p:spPr>
          <a:xfrm>
            <a:off x="272436" y="4092237"/>
            <a:ext cx="10500360" cy="818374"/>
          </a:xfrm>
        </p:spPr>
        <p:txBody>
          <a:bodyPr>
            <a:noAutofit/>
          </a:bodyPr>
          <a:lstStyle/>
          <a:p>
            <a:pPr algn="l"/>
            <a:r>
              <a:rPr lang="en-US" sz="3200" dirty="0"/>
              <a:t/>
            </a:r>
            <a:br>
              <a:rPr lang="en-US" sz="3200" dirty="0"/>
            </a:br>
            <a:r>
              <a:rPr lang="en-US" sz="3200" dirty="0"/>
              <a:t>Loss Trends &amp; Market Disruptors</a:t>
            </a:r>
          </a:p>
        </p:txBody>
      </p:sp>
      <p:cxnSp>
        <p:nvCxnSpPr>
          <p:cNvPr id="8" name="Straight Connector 7"/>
          <p:cNvCxnSpPr/>
          <p:nvPr/>
        </p:nvCxnSpPr>
        <p:spPr>
          <a:xfrm>
            <a:off x="390607" y="5155687"/>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4814" y="6383583"/>
            <a:ext cx="1028074" cy="224119"/>
          </a:xfrm>
          <a:prstGeom prst="rect">
            <a:avLst/>
          </a:prstGeom>
        </p:spPr>
      </p:pic>
    </p:spTree>
    <p:extLst>
      <p:ext uri="{BB962C8B-B14F-4D97-AF65-F5344CB8AC3E}">
        <p14:creationId xmlns:p14="http://schemas.microsoft.com/office/powerpoint/2010/main" val="395752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248481519"/>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5390" name="think-cell Slide" r:id="rId4" imgW="327" imgH="327" progId="TCLayout.ActiveDocument.1">
                  <p:embed/>
                </p:oleObj>
              </mc:Choice>
              <mc:Fallback>
                <p:oleObj name="think-cell Slide" r:id="rId4" imgW="327" imgH="327" progId="TCLayout.ActiveDocument.1">
                  <p:embed/>
                  <p:pic>
                    <p:nvPicPr>
                      <p:cNvPr id="3" name="Object 2"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xmlns="" id="{C423CF6F-5BD4-B6D0-FA3B-5FB956AF5A09}"/>
              </a:ext>
            </a:extLst>
          </p:cNvPr>
          <p:cNvSpPr>
            <a:spLocks noGrp="1"/>
          </p:cNvSpPr>
          <p:nvPr>
            <p:ph type="sldNum" sz="quarter" idx="12"/>
          </p:nvPr>
        </p:nvSpPr>
        <p:spPr/>
        <p:txBody>
          <a:bodyPr/>
          <a:lstStyle/>
          <a:p>
            <a:fld id="{856525B1-14D3-4043-96C3-3E66F944D188}" type="slidenum">
              <a:rPr lang="en-US" smtClean="0"/>
              <a:pPr/>
              <a:t>23</a:t>
            </a:fld>
            <a:endParaRPr lang="en-US" dirty="0"/>
          </a:p>
        </p:txBody>
      </p:sp>
      <p:sp>
        <p:nvSpPr>
          <p:cNvPr id="12"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What are Risk Manager’s Concerns?</a:t>
            </a:r>
          </a:p>
        </p:txBody>
      </p:sp>
      <p:cxnSp>
        <p:nvCxnSpPr>
          <p:cNvPr id="13" name="Straight Connector 12"/>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14" name="Footer Placeholder 37"/>
          <p:cNvSpPr>
            <a:spLocks noGrp="1"/>
          </p:cNvSpPr>
          <p:nvPr>
            <p:ph type="ftr" sz="quarter" idx="3"/>
          </p:nvPr>
        </p:nvSpPr>
        <p:spPr>
          <a:xfrm>
            <a:off x="390607" y="6278058"/>
            <a:ext cx="6864552" cy="215444"/>
          </a:xfrm>
          <a:prstGeom prst="rect">
            <a:avLst/>
          </a:prstGeom>
        </p:spPr>
        <p:txBody>
          <a:bodyPr wrap="square" lIns="0">
            <a:spAutoFit/>
          </a:bodyPr>
          <a:lstStyle>
            <a:lvl1pPr>
              <a:defRPr lang="en-US">
                <a:solidFill>
                  <a:schemeClr val="tx1">
                    <a:lumMod val="50000"/>
                    <a:lumOff val="50000"/>
                  </a:schemeClr>
                </a:solidFill>
              </a:defRPr>
            </a:lvl1pPr>
          </a:lstStyle>
          <a:p>
            <a:r>
              <a:rPr lang="en-US" dirty="0"/>
              <a:t>Source: Allianz Global Corporate &amp; Specialty</a:t>
            </a:r>
          </a:p>
        </p:txBody>
      </p:sp>
      <p:graphicFrame>
        <p:nvGraphicFramePr>
          <p:cNvPr id="7" name="Chart 6"/>
          <p:cNvGraphicFramePr/>
          <p:nvPr>
            <p:extLst>
              <p:ext uri="{D42A27DB-BD31-4B8C-83A1-F6EECF244321}">
                <p14:modId xmlns:p14="http://schemas.microsoft.com/office/powerpoint/2010/main" val="222675103"/>
              </p:ext>
            </p:extLst>
          </p:nvPr>
        </p:nvGraphicFramePr>
        <p:xfrm>
          <a:off x="390606" y="2025570"/>
          <a:ext cx="11420393" cy="4085911"/>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1235175"/>
            <a:ext cx="3988889" cy="21544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400" dirty="0">
                <a:solidFill>
                  <a:schemeClr val="accent1"/>
                </a:solidFill>
                <a:latin typeface="Calibri"/>
                <a:cs typeface="Arial" panose="020B0604020202020204" pitchFamily="34" charset="0"/>
              </a:rPr>
              <a:t>The most important global business risks for 2022</a:t>
            </a:r>
          </a:p>
        </p:txBody>
      </p:sp>
      <p:sp>
        <p:nvSpPr>
          <p:cNvPr id="16"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6" y="1569351"/>
            <a:ext cx="10281252" cy="3847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400" b="0" dirty="0">
                <a:solidFill>
                  <a:schemeClr val="tx1"/>
                </a:solidFill>
                <a:latin typeface="Calibri"/>
                <a:cs typeface="Arial" panose="020B0604020202020204" pitchFamily="34" charset="0"/>
              </a:rPr>
              <a:t>Allianz Risk Barometer 2022</a:t>
            </a:r>
          </a:p>
          <a:p>
            <a:pPr algn="l">
              <a:lnSpc>
                <a:spcPct val="100000"/>
              </a:lnSpc>
              <a:spcBef>
                <a:spcPts val="0"/>
              </a:spcBef>
              <a:buClr>
                <a:srgbClr val="F69322"/>
              </a:buClr>
              <a:defRPr/>
            </a:pPr>
            <a:r>
              <a:rPr lang="en-US" sz="1100" b="0" dirty="0">
                <a:solidFill>
                  <a:schemeClr val="tx1"/>
                </a:solidFill>
                <a:latin typeface="Calibri"/>
                <a:cs typeface="Arial" panose="020B0604020202020204" pitchFamily="34" charset="0"/>
              </a:rPr>
              <a:t>Based on the insight of 2,650 risk management experts from 89 countries and territories (% of responses). Figures do not add up to 100% as up to three risks could be selected</a:t>
            </a:r>
            <a:endParaRPr lang="en-US" sz="1400" b="0" dirty="0">
              <a:solidFill>
                <a:schemeClr val="tx1"/>
              </a:solidFill>
              <a:latin typeface="Calibri"/>
              <a:cs typeface="Arial" panose="020B0604020202020204" pitchFamily="34" charset="0"/>
            </a:endParaRPr>
          </a:p>
        </p:txBody>
      </p:sp>
    </p:spTree>
    <p:extLst>
      <p:ext uri="{BB962C8B-B14F-4D97-AF65-F5344CB8AC3E}">
        <p14:creationId xmlns:p14="http://schemas.microsoft.com/office/powerpoint/2010/main" val="3083435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rotWithShape="1">
          <a:blip r:embed="rId4" cstate="screen">
            <a:extLst>
              <a:ext uri="{28A0092B-C50C-407E-A947-70E740481C1C}">
                <a14:useLocalDpi xmlns:a14="http://schemas.microsoft.com/office/drawing/2010/main"/>
              </a:ext>
            </a:extLst>
          </a:blip>
          <a:srcRect l="13560" r="12627"/>
          <a:stretch/>
        </p:blipFill>
        <p:spPr>
          <a:xfrm>
            <a:off x="-17643" y="1856342"/>
            <a:ext cx="5526507" cy="5001657"/>
          </a:xfrm>
          <a:prstGeom prst="rect">
            <a:avLst/>
          </a:prstGeom>
        </p:spPr>
      </p:pic>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6414" name="think-cell Slide" r:id="rId5" imgW="327" imgH="327" progId="TCLayout.ActiveDocument.1">
                  <p:embed/>
                </p:oleObj>
              </mc:Choice>
              <mc:Fallback>
                <p:oleObj name="think-cell Slide" r:id="rId5" imgW="327" imgH="327" progId="TCLayout.ActiveDocument.1">
                  <p:embed/>
                  <p:pic>
                    <p:nvPicPr>
                      <p:cNvPr id="4" name="Object 3"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29" name="Rectangle 28"/>
          <p:cNvSpPr/>
          <p:nvPr/>
        </p:nvSpPr>
        <p:spPr>
          <a:xfrm flipH="1">
            <a:off x="-17645" y="2"/>
            <a:ext cx="5526508" cy="2409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390607" y="688131"/>
            <a:ext cx="3204745"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Exposure Concerns:</a:t>
            </a:r>
            <a:br>
              <a:rPr lang="en-US" dirty="0">
                <a:solidFill>
                  <a:schemeClr val="bg1"/>
                </a:solidFill>
              </a:rPr>
            </a:br>
            <a:r>
              <a:rPr lang="en-US" dirty="0">
                <a:solidFill>
                  <a:schemeClr val="bg1"/>
                </a:solidFill>
              </a:rPr>
              <a:t>From our Clients</a:t>
            </a:r>
          </a:p>
        </p:txBody>
      </p:sp>
      <p:cxnSp>
        <p:nvCxnSpPr>
          <p:cNvPr id="31" name="Straight Connector 30"/>
          <p:cNvCxnSpPr/>
          <p:nvPr/>
        </p:nvCxnSpPr>
        <p:spPr>
          <a:xfrm>
            <a:off x="390607" y="1566581"/>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5917114" y="685693"/>
            <a:ext cx="4503342"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1800" dirty="0">
                <a:solidFill>
                  <a:schemeClr val="tx2"/>
                </a:solidFill>
                <a:latin typeface="+mn-lt"/>
                <a:cs typeface="Arial" panose="020B0604020202020204" pitchFamily="34" charset="0"/>
              </a:rPr>
              <a:t>Common Client Concerns:</a:t>
            </a:r>
          </a:p>
        </p:txBody>
      </p:sp>
      <p:grpSp>
        <p:nvGrpSpPr>
          <p:cNvPr id="26" name="Group 25">
            <a:extLst>
              <a:ext uri="{FF2B5EF4-FFF2-40B4-BE49-F238E27FC236}">
                <a16:creationId xmlns:a16="http://schemas.microsoft.com/office/drawing/2014/main" xmlns="" id="{A7E0308B-0972-0CB8-7035-B8EA43773BF6}"/>
              </a:ext>
            </a:extLst>
          </p:cNvPr>
          <p:cNvGrpSpPr/>
          <p:nvPr/>
        </p:nvGrpSpPr>
        <p:grpSpPr>
          <a:xfrm>
            <a:off x="5998959" y="1252843"/>
            <a:ext cx="5478081" cy="464869"/>
            <a:chOff x="5998959" y="1252843"/>
            <a:chExt cx="5478081" cy="464869"/>
          </a:xfrm>
        </p:grpSpPr>
        <p:grpSp>
          <p:nvGrpSpPr>
            <p:cNvPr id="18" name="Group 17">
              <a:extLst>
                <a:ext uri="{FF2B5EF4-FFF2-40B4-BE49-F238E27FC236}">
                  <a16:creationId xmlns:a16="http://schemas.microsoft.com/office/drawing/2014/main" xmlns="" id="{6442616E-D90A-0A77-D088-3EE72B823834}"/>
                </a:ext>
              </a:extLst>
            </p:cNvPr>
            <p:cNvGrpSpPr/>
            <p:nvPr/>
          </p:nvGrpSpPr>
          <p:grpSpPr>
            <a:xfrm>
              <a:off x="6600240" y="1252843"/>
              <a:ext cx="4876800" cy="464869"/>
              <a:chOff x="6793832" y="1252843"/>
              <a:chExt cx="4876800" cy="464869"/>
            </a:xfrm>
          </p:grpSpPr>
          <p:sp>
            <p:nvSpPr>
              <p:cNvPr id="33" name="Content Placeholder 6"/>
              <p:cNvSpPr txBox="1">
                <a:spLocks/>
              </p:cNvSpPr>
              <p:nvPr/>
            </p:nvSpPr>
            <p:spPr>
              <a:xfrm>
                <a:off x="6793832" y="1252843"/>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Employment</a:t>
                </a:r>
              </a:p>
            </p:txBody>
          </p:sp>
          <p:sp>
            <p:nvSpPr>
              <p:cNvPr id="34" name="Content Placeholder 6"/>
              <p:cNvSpPr txBox="1">
                <a:spLocks/>
              </p:cNvSpPr>
              <p:nvPr/>
            </p:nvSpPr>
            <p:spPr>
              <a:xfrm>
                <a:off x="6793832" y="1523813"/>
                <a:ext cx="487680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Retirements, wage growth, coasting, recruitment and succession</a:t>
                </a:r>
              </a:p>
            </p:txBody>
          </p:sp>
        </p:grpSp>
        <p:grpSp>
          <p:nvGrpSpPr>
            <p:cNvPr id="17" name="Group 16"/>
            <p:cNvGrpSpPr/>
            <p:nvPr/>
          </p:nvGrpSpPr>
          <p:grpSpPr>
            <a:xfrm>
              <a:off x="5998959" y="1283833"/>
              <a:ext cx="304328" cy="402889"/>
              <a:chOff x="7213600" y="1701800"/>
              <a:chExt cx="279400" cy="369888"/>
            </a:xfrm>
            <a:solidFill>
              <a:schemeClr val="accent1"/>
            </a:solidFill>
          </p:grpSpPr>
          <p:sp>
            <p:nvSpPr>
              <p:cNvPr id="14" name="Freeform 8"/>
              <p:cNvSpPr>
                <a:spLocks/>
              </p:cNvSpPr>
              <p:nvPr/>
            </p:nvSpPr>
            <p:spPr bwMode="auto">
              <a:xfrm>
                <a:off x="7213600" y="1828800"/>
                <a:ext cx="279400" cy="242888"/>
              </a:xfrm>
              <a:custGeom>
                <a:avLst/>
                <a:gdLst>
                  <a:gd name="T0" fmla="*/ 1 w 660"/>
                  <a:gd name="T1" fmla="*/ 183 h 573"/>
                  <a:gd name="T2" fmla="*/ 59 w 660"/>
                  <a:gd name="T3" fmla="*/ 13 h 573"/>
                  <a:gd name="T4" fmla="*/ 79 w 660"/>
                  <a:gd name="T5" fmla="*/ 11 h 573"/>
                  <a:gd name="T6" fmla="*/ 88 w 660"/>
                  <a:gd name="T7" fmla="*/ 65 h 573"/>
                  <a:gd name="T8" fmla="*/ 94 w 660"/>
                  <a:gd name="T9" fmla="*/ 309 h 573"/>
                  <a:gd name="T10" fmla="*/ 315 w 660"/>
                  <a:gd name="T11" fmla="*/ 401 h 573"/>
                  <a:gd name="T12" fmla="*/ 491 w 660"/>
                  <a:gd name="T13" fmla="*/ 231 h 573"/>
                  <a:gd name="T14" fmla="*/ 451 w 660"/>
                  <a:gd name="T15" fmla="*/ 50 h 573"/>
                  <a:gd name="T16" fmla="*/ 454 w 660"/>
                  <a:gd name="T17" fmla="*/ 26 h 573"/>
                  <a:gd name="T18" fmla="*/ 506 w 660"/>
                  <a:gd name="T19" fmla="*/ 34 h 573"/>
                  <a:gd name="T20" fmla="*/ 509 w 660"/>
                  <a:gd name="T21" fmla="*/ 327 h 573"/>
                  <a:gd name="T22" fmla="*/ 513 w 660"/>
                  <a:gd name="T23" fmla="*/ 354 h 573"/>
                  <a:gd name="T24" fmla="*/ 624 w 660"/>
                  <a:gd name="T25" fmla="*/ 448 h 573"/>
                  <a:gd name="T26" fmla="*/ 633 w 660"/>
                  <a:gd name="T27" fmla="*/ 545 h 573"/>
                  <a:gd name="T28" fmla="*/ 536 w 660"/>
                  <a:gd name="T29" fmla="*/ 540 h 573"/>
                  <a:gd name="T30" fmla="*/ 439 w 660"/>
                  <a:gd name="T31" fmla="*/ 426 h 573"/>
                  <a:gd name="T32" fmla="*/ 413 w 660"/>
                  <a:gd name="T33" fmla="*/ 421 h 573"/>
                  <a:gd name="T34" fmla="*/ 8 w 660"/>
                  <a:gd name="T35" fmla="*/ 249 h 573"/>
                  <a:gd name="T36" fmla="*/ 1 w 660"/>
                  <a:gd name="T37" fmla="*/ 18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573">
                    <a:moveTo>
                      <a:pt x="1" y="183"/>
                    </a:moveTo>
                    <a:cubicBezTo>
                      <a:pt x="0" y="120"/>
                      <a:pt x="21" y="63"/>
                      <a:pt x="59" y="13"/>
                    </a:cubicBezTo>
                    <a:cubicBezTo>
                      <a:pt x="66" y="4"/>
                      <a:pt x="70" y="3"/>
                      <a:pt x="79" y="11"/>
                    </a:cubicBezTo>
                    <a:cubicBezTo>
                      <a:pt x="107" y="35"/>
                      <a:pt x="106" y="34"/>
                      <a:pt x="88" y="65"/>
                    </a:cubicBezTo>
                    <a:cubicBezTo>
                      <a:pt x="40" y="148"/>
                      <a:pt x="39" y="231"/>
                      <a:pt x="94" y="309"/>
                    </a:cubicBezTo>
                    <a:cubicBezTo>
                      <a:pt x="147" y="386"/>
                      <a:pt x="223" y="418"/>
                      <a:pt x="315" y="401"/>
                    </a:cubicBezTo>
                    <a:cubicBezTo>
                      <a:pt x="408" y="383"/>
                      <a:pt x="468" y="324"/>
                      <a:pt x="491" y="231"/>
                    </a:cubicBezTo>
                    <a:cubicBezTo>
                      <a:pt x="507" y="166"/>
                      <a:pt x="492" y="104"/>
                      <a:pt x="451" y="50"/>
                    </a:cubicBezTo>
                    <a:cubicBezTo>
                      <a:pt x="443" y="39"/>
                      <a:pt x="444" y="35"/>
                      <a:pt x="454" y="26"/>
                    </a:cubicBezTo>
                    <a:cubicBezTo>
                      <a:pt x="484" y="1"/>
                      <a:pt x="485" y="0"/>
                      <a:pt x="506" y="34"/>
                    </a:cubicBezTo>
                    <a:cubicBezTo>
                      <a:pt x="564" y="131"/>
                      <a:pt x="566" y="229"/>
                      <a:pt x="509" y="327"/>
                    </a:cubicBezTo>
                    <a:cubicBezTo>
                      <a:pt x="502" y="339"/>
                      <a:pt x="501" y="345"/>
                      <a:pt x="513" y="354"/>
                    </a:cubicBezTo>
                    <a:cubicBezTo>
                      <a:pt x="551" y="385"/>
                      <a:pt x="587" y="417"/>
                      <a:pt x="624" y="448"/>
                    </a:cubicBezTo>
                    <a:cubicBezTo>
                      <a:pt x="656" y="475"/>
                      <a:pt x="660" y="517"/>
                      <a:pt x="633" y="545"/>
                    </a:cubicBezTo>
                    <a:cubicBezTo>
                      <a:pt x="606" y="573"/>
                      <a:pt x="563" y="571"/>
                      <a:pt x="536" y="540"/>
                    </a:cubicBezTo>
                    <a:cubicBezTo>
                      <a:pt x="503" y="502"/>
                      <a:pt x="471" y="464"/>
                      <a:pt x="439" y="426"/>
                    </a:cubicBezTo>
                    <a:cubicBezTo>
                      <a:pt x="431" y="416"/>
                      <a:pt x="425" y="414"/>
                      <a:pt x="413" y="421"/>
                    </a:cubicBezTo>
                    <a:cubicBezTo>
                      <a:pt x="252" y="513"/>
                      <a:pt x="54" y="429"/>
                      <a:pt x="8" y="249"/>
                    </a:cubicBezTo>
                    <a:cubicBezTo>
                      <a:pt x="2" y="227"/>
                      <a:pt x="1" y="205"/>
                      <a:pt x="1"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p:nvSpPr>
            <p:spPr bwMode="auto">
              <a:xfrm>
                <a:off x="7258050" y="1792288"/>
                <a:ext cx="144463" cy="68263"/>
              </a:xfrm>
              <a:custGeom>
                <a:avLst/>
                <a:gdLst>
                  <a:gd name="T0" fmla="*/ 342 w 342"/>
                  <a:gd name="T1" fmla="*/ 57 h 162"/>
                  <a:gd name="T2" fmla="*/ 334 w 342"/>
                  <a:gd name="T3" fmla="*/ 66 h 162"/>
                  <a:gd name="T4" fmla="*/ 248 w 342"/>
                  <a:gd name="T5" fmla="*/ 152 h 162"/>
                  <a:gd name="T6" fmla="*/ 229 w 342"/>
                  <a:gd name="T7" fmla="*/ 158 h 162"/>
                  <a:gd name="T8" fmla="*/ 121 w 342"/>
                  <a:gd name="T9" fmla="*/ 157 h 162"/>
                  <a:gd name="T10" fmla="*/ 95 w 342"/>
                  <a:gd name="T11" fmla="*/ 151 h 162"/>
                  <a:gd name="T12" fmla="*/ 11 w 342"/>
                  <a:gd name="T13" fmla="*/ 69 h 162"/>
                  <a:gd name="T14" fmla="*/ 12 w 342"/>
                  <a:gd name="T15" fmla="*/ 47 h 162"/>
                  <a:gd name="T16" fmla="*/ 108 w 342"/>
                  <a:gd name="T17" fmla="*/ 3 h 162"/>
                  <a:gd name="T18" fmla="*/ 137 w 342"/>
                  <a:gd name="T19" fmla="*/ 11 h 162"/>
                  <a:gd name="T20" fmla="*/ 172 w 342"/>
                  <a:gd name="T21" fmla="*/ 44 h 162"/>
                  <a:gd name="T22" fmla="*/ 204 w 342"/>
                  <a:gd name="T23" fmla="*/ 11 h 162"/>
                  <a:gd name="T24" fmla="*/ 230 w 342"/>
                  <a:gd name="T25" fmla="*/ 3 h 162"/>
                  <a:gd name="T26" fmla="*/ 333 w 342"/>
                  <a:gd name="T27" fmla="*/ 49 h 162"/>
                  <a:gd name="T28" fmla="*/ 342 w 342"/>
                  <a:gd name="T29" fmla="*/ 5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2" h="162">
                    <a:moveTo>
                      <a:pt x="342" y="57"/>
                    </a:moveTo>
                    <a:cubicBezTo>
                      <a:pt x="339" y="60"/>
                      <a:pt x="337" y="63"/>
                      <a:pt x="334" y="66"/>
                    </a:cubicBezTo>
                    <a:cubicBezTo>
                      <a:pt x="305" y="95"/>
                      <a:pt x="276" y="124"/>
                      <a:pt x="248" y="152"/>
                    </a:cubicBezTo>
                    <a:cubicBezTo>
                      <a:pt x="242" y="157"/>
                      <a:pt x="238" y="162"/>
                      <a:pt x="229" y="158"/>
                    </a:cubicBezTo>
                    <a:cubicBezTo>
                      <a:pt x="194" y="139"/>
                      <a:pt x="157" y="144"/>
                      <a:pt x="121" y="157"/>
                    </a:cubicBezTo>
                    <a:cubicBezTo>
                      <a:pt x="110" y="160"/>
                      <a:pt x="103" y="160"/>
                      <a:pt x="95" y="151"/>
                    </a:cubicBezTo>
                    <a:cubicBezTo>
                      <a:pt x="68" y="123"/>
                      <a:pt x="40" y="96"/>
                      <a:pt x="11" y="69"/>
                    </a:cubicBezTo>
                    <a:cubicBezTo>
                      <a:pt x="2" y="60"/>
                      <a:pt x="0" y="55"/>
                      <a:pt x="12" y="47"/>
                    </a:cubicBezTo>
                    <a:cubicBezTo>
                      <a:pt x="42" y="28"/>
                      <a:pt x="73" y="13"/>
                      <a:pt x="108" y="3"/>
                    </a:cubicBezTo>
                    <a:cubicBezTo>
                      <a:pt x="120" y="0"/>
                      <a:pt x="128" y="1"/>
                      <a:pt x="137" y="11"/>
                    </a:cubicBezTo>
                    <a:cubicBezTo>
                      <a:pt x="148" y="24"/>
                      <a:pt x="158" y="45"/>
                      <a:pt x="172" y="44"/>
                    </a:cubicBezTo>
                    <a:cubicBezTo>
                      <a:pt x="184" y="43"/>
                      <a:pt x="195" y="23"/>
                      <a:pt x="204" y="11"/>
                    </a:cubicBezTo>
                    <a:cubicBezTo>
                      <a:pt x="212" y="2"/>
                      <a:pt x="219" y="0"/>
                      <a:pt x="230" y="3"/>
                    </a:cubicBezTo>
                    <a:cubicBezTo>
                      <a:pt x="267" y="12"/>
                      <a:pt x="302" y="27"/>
                      <a:pt x="333" y="49"/>
                    </a:cubicBezTo>
                    <a:cubicBezTo>
                      <a:pt x="336" y="51"/>
                      <a:pt x="339" y="54"/>
                      <a:pt x="34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p:cNvSpPr>
              <p:nvPr/>
            </p:nvSpPr>
            <p:spPr bwMode="auto">
              <a:xfrm>
                <a:off x="7291388" y="1701800"/>
                <a:ext cx="77788" cy="76200"/>
              </a:xfrm>
              <a:custGeom>
                <a:avLst/>
                <a:gdLst>
                  <a:gd name="T0" fmla="*/ 91 w 182"/>
                  <a:gd name="T1" fmla="*/ 181 h 181"/>
                  <a:gd name="T2" fmla="*/ 1 w 182"/>
                  <a:gd name="T3" fmla="*/ 92 h 181"/>
                  <a:gd name="T4" fmla="*/ 91 w 182"/>
                  <a:gd name="T5" fmla="*/ 0 h 181"/>
                  <a:gd name="T6" fmla="*/ 182 w 182"/>
                  <a:gd name="T7" fmla="*/ 92 h 181"/>
                  <a:gd name="T8" fmla="*/ 91 w 182"/>
                  <a:gd name="T9" fmla="*/ 181 h 181"/>
                </a:gdLst>
                <a:ahLst/>
                <a:cxnLst>
                  <a:cxn ang="0">
                    <a:pos x="T0" y="T1"/>
                  </a:cxn>
                  <a:cxn ang="0">
                    <a:pos x="T2" y="T3"/>
                  </a:cxn>
                  <a:cxn ang="0">
                    <a:pos x="T4" y="T5"/>
                  </a:cxn>
                  <a:cxn ang="0">
                    <a:pos x="T6" y="T7"/>
                  </a:cxn>
                  <a:cxn ang="0">
                    <a:pos x="T8" y="T9"/>
                  </a:cxn>
                </a:cxnLst>
                <a:rect l="0" t="0" r="r" b="b"/>
                <a:pathLst>
                  <a:path w="182" h="181">
                    <a:moveTo>
                      <a:pt x="91" y="181"/>
                    </a:moveTo>
                    <a:cubicBezTo>
                      <a:pt x="41" y="181"/>
                      <a:pt x="1" y="143"/>
                      <a:pt x="1" y="92"/>
                    </a:cubicBezTo>
                    <a:cubicBezTo>
                      <a:pt x="0" y="41"/>
                      <a:pt x="40" y="0"/>
                      <a:pt x="91" y="0"/>
                    </a:cubicBezTo>
                    <a:cubicBezTo>
                      <a:pt x="141" y="0"/>
                      <a:pt x="182" y="41"/>
                      <a:pt x="182" y="92"/>
                    </a:cubicBezTo>
                    <a:cubicBezTo>
                      <a:pt x="182" y="141"/>
                      <a:pt x="141" y="181"/>
                      <a:pt x="91" y="1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5" name="Group 24">
            <a:extLst>
              <a:ext uri="{FF2B5EF4-FFF2-40B4-BE49-F238E27FC236}">
                <a16:creationId xmlns:a16="http://schemas.microsoft.com/office/drawing/2014/main" xmlns="" id="{B2E41179-7D33-87A0-77CA-F3D146F64241}"/>
              </a:ext>
            </a:extLst>
          </p:cNvPr>
          <p:cNvGrpSpPr/>
          <p:nvPr/>
        </p:nvGrpSpPr>
        <p:grpSpPr>
          <a:xfrm>
            <a:off x="5999205" y="2005570"/>
            <a:ext cx="5477835" cy="464871"/>
            <a:chOff x="5999205" y="2044487"/>
            <a:chExt cx="5477835" cy="464871"/>
          </a:xfrm>
        </p:grpSpPr>
        <p:grpSp>
          <p:nvGrpSpPr>
            <p:cNvPr id="13" name="Group 12">
              <a:extLst>
                <a:ext uri="{FF2B5EF4-FFF2-40B4-BE49-F238E27FC236}">
                  <a16:creationId xmlns:a16="http://schemas.microsoft.com/office/drawing/2014/main" xmlns="" id="{A3ED09F0-3064-8BD5-E274-3007030D8199}"/>
                </a:ext>
              </a:extLst>
            </p:cNvPr>
            <p:cNvGrpSpPr/>
            <p:nvPr/>
          </p:nvGrpSpPr>
          <p:grpSpPr>
            <a:xfrm>
              <a:off x="6600240" y="2044487"/>
              <a:ext cx="4876800" cy="464871"/>
              <a:chOff x="6793832" y="2044487"/>
              <a:chExt cx="4876800" cy="464871"/>
            </a:xfrm>
          </p:grpSpPr>
          <p:sp>
            <p:nvSpPr>
              <p:cNvPr id="55" name="Content Placeholder 6"/>
              <p:cNvSpPr txBox="1">
                <a:spLocks/>
              </p:cNvSpPr>
              <p:nvPr/>
            </p:nvSpPr>
            <p:spPr>
              <a:xfrm>
                <a:off x="6793832" y="2315459"/>
                <a:ext cx="487680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Constant threat, significant investment needs, coverage costs</a:t>
                </a:r>
              </a:p>
            </p:txBody>
          </p:sp>
          <p:sp>
            <p:nvSpPr>
              <p:cNvPr id="54" name="Content Placeholder 6"/>
              <p:cNvSpPr txBox="1">
                <a:spLocks/>
              </p:cNvSpPr>
              <p:nvPr/>
            </p:nvSpPr>
            <p:spPr>
              <a:xfrm>
                <a:off x="6793832" y="2044487"/>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Cyber Liability </a:t>
                </a:r>
              </a:p>
            </p:txBody>
          </p:sp>
        </p:grpSp>
        <p:grpSp>
          <p:nvGrpSpPr>
            <p:cNvPr id="171" name="Group 170"/>
            <p:cNvGrpSpPr/>
            <p:nvPr/>
          </p:nvGrpSpPr>
          <p:grpSpPr>
            <a:xfrm>
              <a:off x="5999205" y="2101897"/>
              <a:ext cx="375355" cy="350050"/>
              <a:chOff x="7223895" y="2446501"/>
              <a:chExt cx="423863" cy="395288"/>
            </a:xfrm>
          </p:grpSpPr>
          <p:sp>
            <p:nvSpPr>
              <p:cNvPr id="22" name="Freeform 15"/>
              <p:cNvSpPr>
                <a:spLocks noEditPoints="1"/>
              </p:cNvSpPr>
              <p:nvPr/>
            </p:nvSpPr>
            <p:spPr bwMode="auto">
              <a:xfrm>
                <a:off x="7223895" y="2446501"/>
                <a:ext cx="423863" cy="395288"/>
              </a:xfrm>
              <a:custGeom>
                <a:avLst/>
                <a:gdLst>
                  <a:gd name="T0" fmla="*/ 157 w 522"/>
                  <a:gd name="T1" fmla="*/ 480 h 488"/>
                  <a:gd name="T2" fmla="*/ 181 w 522"/>
                  <a:gd name="T3" fmla="*/ 462 h 488"/>
                  <a:gd name="T4" fmla="*/ 206 w 522"/>
                  <a:gd name="T5" fmla="*/ 401 h 488"/>
                  <a:gd name="T6" fmla="*/ 190 w 522"/>
                  <a:gd name="T7" fmla="*/ 394 h 488"/>
                  <a:gd name="T8" fmla="*/ 48 w 522"/>
                  <a:gd name="T9" fmla="*/ 394 h 488"/>
                  <a:gd name="T10" fmla="*/ 0 w 522"/>
                  <a:gd name="T11" fmla="*/ 346 h 488"/>
                  <a:gd name="T12" fmla="*/ 0 w 522"/>
                  <a:gd name="T13" fmla="*/ 48 h 488"/>
                  <a:gd name="T14" fmla="*/ 49 w 522"/>
                  <a:gd name="T15" fmla="*/ 0 h 488"/>
                  <a:gd name="T16" fmla="*/ 473 w 522"/>
                  <a:gd name="T17" fmla="*/ 0 h 488"/>
                  <a:gd name="T18" fmla="*/ 522 w 522"/>
                  <a:gd name="T19" fmla="*/ 48 h 488"/>
                  <a:gd name="T20" fmla="*/ 522 w 522"/>
                  <a:gd name="T21" fmla="*/ 348 h 488"/>
                  <a:gd name="T22" fmla="*/ 476 w 522"/>
                  <a:gd name="T23" fmla="*/ 394 h 488"/>
                  <a:gd name="T24" fmla="*/ 334 w 522"/>
                  <a:gd name="T25" fmla="*/ 394 h 488"/>
                  <a:gd name="T26" fmla="*/ 318 w 522"/>
                  <a:gd name="T27" fmla="*/ 411 h 488"/>
                  <a:gd name="T28" fmla="*/ 353 w 522"/>
                  <a:gd name="T29" fmla="*/ 468 h 488"/>
                  <a:gd name="T30" fmla="*/ 365 w 522"/>
                  <a:gd name="T31" fmla="*/ 479 h 488"/>
                  <a:gd name="T32" fmla="*/ 350 w 522"/>
                  <a:gd name="T33" fmla="*/ 484 h 488"/>
                  <a:gd name="T34" fmla="*/ 172 w 522"/>
                  <a:gd name="T35" fmla="*/ 484 h 488"/>
                  <a:gd name="T36" fmla="*/ 157 w 522"/>
                  <a:gd name="T37" fmla="*/ 480 h 488"/>
                  <a:gd name="T38" fmla="*/ 261 w 522"/>
                  <a:gd name="T39" fmla="*/ 311 h 488"/>
                  <a:gd name="T40" fmla="*/ 469 w 522"/>
                  <a:gd name="T41" fmla="*/ 311 h 488"/>
                  <a:gd name="T42" fmla="*/ 495 w 522"/>
                  <a:gd name="T43" fmla="*/ 286 h 488"/>
                  <a:gd name="T44" fmla="*/ 495 w 522"/>
                  <a:gd name="T45" fmla="*/ 50 h 488"/>
                  <a:gd name="T46" fmla="*/ 472 w 522"/>
                  <a:gd name="T47" fmla="*/ 27 h 488"/>
                  <a:gd name="T48" fmla="*/ 51 w 522"/>
                  <a:gd name="T49" fmla="*/ 27 h 488"/>
                  <a:gd name="T50" fmla="*/ 26 w 522"/>
                  <a:gd name="T51" fmla="*/ 51 h 488"/>
                  <a:gd name="T52" fmla="*/ 26 w 522"/>
                  <a:gd name="T53" fmla="*/ 289 h 488"/>
                  <a:gd name="T54" fmla="*/ 49 w 522"/>
                  <a:gd name="T55" fmla="*/ 312 h 488"/>
                  <a:gd name="T56" fmla="*/ 261 w 522"/>
                  <a:gd name="T57" fmla="*/ 311 h 488"/>
                  <a:gd name="T58" fmla="*/ 261 w 522"/>
                  <a:gd name="T59" fmla="*/ 376 h 488"/>
                  <a:gd name="T60" fmla="*/ 284 w 522"/>
                  <a:gd name="T61" fmla="*/ 353 h 488"/>
                  <a:gd name="T62" fmla="*/ 261 w 522"/>
                  <a:gd name="T63" fmla="*/ 330 h 488"/>
                  <a:gd name="T64" fmla="*/ 238 w 522"/>
                  <a:gd name="T65" fmla="*/ 355 h 488"/>
                  <a:gd name="T66" fmla="*/ 261 w 522"/>
                  <a:gd name="T67" fmla="*/ 3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2" h="488">
                    <a:moveTo>
                      <a:pt x="157" y="480"/>
                    </a:moveTo>
                    <a:cubicBezTo>
                      <a:pt x="163" y="470"/>
                      <a:pt x="173" y="467"/>
                      <a:pt x="181" y="462"/>
                    </a:cubicBezTo>
                    <a:cubicBezTo>
                      <a:pt x="201" y="449"/>
                      <a:pt x="211" y="423"/>
                      <a:pt x="206" y="401"/>
                    </a:cubicBezTo>
                    <a:cubicBezTo>
                      <a:pt x="204" y="391"/>
                      <a:pt x="196" y="394"/>
                      <a:pt x="190" y="394"/>
                    </a:cubicBezTo>
                    <a:cubicBezTo>
                      <a:pt x="143" y="394"/>
                      <a:pt x="95" y="394"/>
                      <a:pt x="48" y="394"/>
                    </a:cubicBezTo>
                    <a:cubicBezTo>
                      <a:pt x="9" y="394"/>
                      <a:pt x="0" y="385"/>
                      <a:pt x="0" y="346"/>
                    </a:cubicBezTo>
                    <a:cubicBezTo>
                      <a:pt x="0" y="246"/>
                      <a:pt x="0" y="147"/>
                      <a:pt x="0" y="48"/>
                    </a:cubicBezTo>
                    <a:cubicBezTo>
                      <a:pt x="0" y="9"/>
                      <a:pt x="10" y="0"/>
                      <a:pt x="49" y="0"/>
                    </a:cubicBezTo>
                    <a:cubicBezTo>
                      <a:pt x="190" y="0"/>
                      <a:pt x="332" y="0"/>
                      <a:pt x="473" y="0"/>
                    </a:cubicBezTo>
                    <a:cubicBezTo>
                      <a:pt x="512" y="0"/>
                      <a:pt x="522" y="9"/>
                      <a:pt x="522" y="48"/>
                    </a:cubicBezTo>
                    <a:cubicBezTo>
                      <a:pt x="522" y="148"/>
                      <a:pt x="522" y="248"/>
                      <a:pt x="522" y="348"/>
                    </a:cubicBezTo>
                    <a:cubicBezTo>
                      <a:pt x="522" y="384"/>
                      <a:pt x="513" y="394"/>
                      <a:pt x="476" y="394"/>
                    </a:cubicBezTo>
                    <a:cubicBezTo>
                      <a:pt x="428" y="394"/>
                      <a:pt x="381" y="394"/>
                      <a:pt x="334" y="394"/>
                    </a:cubicBezTo>
                    <a:cubicBezTo>
                      <a:pt x="321" y="394"/>
                      <a:pt x="317" y="397"/>
                      <a:pt x="318" y="411"/>
                    </a:cubicBezTo>
                    <a:cubicBezTo>
                      <a:pt x="319" y="437"/>
                      <a:pt x="327" y="457"/>
                      <a:pt x="353" y="468"/>
                    </a:cubicBezTo>
                    <a:cubicBezTo>
                      <a:pt x="358" y="470"/>
                      <a:pt x="366" y="473"/>
                      <a:pt x="365" y="479"/>
                    </a:cubicBezTo>
                    <a:cubicBezTo>
                      <a:pt x="364" y="488"/>
                      <a:pt x="355" y="484"/>
                      <a:pt x="350" y="484"/>
                    </a:cubicBezTo>
                    <a:cubicBezTo>
                      <a:pt x="290" y="484"/>
                      <a:pt x="231" y="484"/>
                      <a:pt x="172" y="484"/>
                    </a:cubicBezTo>
                    <a:cubicBezTo>
                      <a:pt x="167" y="484"/>
                      <a:pt x="163" y="485"/>
                      <a:pt x="157" y="480"/>
                    </a:cubicBezTo>
                    <a:close/>
                    <a:moveTo>
                      <a:pt x="261" y="311"/>
                    </a:moveTo>
                    <a:cubicBezTo>
                      <a:pt x="330" y="311"/>
                      <a:pt x="399" y="311"/>
                      <a:pt x="469" y="311"/>
                    </a:cubicBezTo>
                    <a:cubicBezTo>
                      <a:pt x="494" y="311"/>
                      <a:pt x="495" y="310"/>
                      <a:pt x="495" y="286"/>
                    </a:cubicBezTo>
                    <a:cubicBezTo>
                      <a:pt x="495" y="207"/>
                      <a:pt x="495" y="129"/>
                      <a:pt x="495" y="50"/>
                    </a:cubicBezTo>
                    <a:cubicBezTo>
                      <a:pt x="495" y="33"/>
                      <a:pt x="490" y="27"/>
                      <a:pt x="472" y="27"/>
                    </a:cubicBezTo>
                    <a:cubicBezTo>
                      <a:pt x="332" y="28"/>
                      <a:pt x="191" y="28"/>
                      <a:pt x="51" y="27"/>
                    </a:cubicBezTo>
                    <a:cubicBezTo>
                      <a:pt x="32" y="27"/>
                      <a:pt x="26" y="33"/>
                      <a:pt x="26" y="51"/>
                    </a:cubicBezTo>
                    <a:cubicBezTo>
                      <a:pt x="27" y="130"/>
                      <a:pt x="27" y="210"/>
                      <a:pt x="26" y="289"/>
                    </a:cubicBezTo>
                    <a:cubicBezTo>
                      <a:pt x="26" y="306"/>
                      <a:pt x="31" y="312"/>
                      <a:pt x="49" y="312"/>
                    </a:cubicBezTo>
                    <a:cubicBezTo>
                      <a:pt x="120" y="311"/>
                      <a:pt x="190" y="311"/>
                      <a:pt x="261" y="311"/>
                    </a:cubicBezTo>
                    <a:close/>
                    <a:moveTo>
                      <a:pt x="261" y="376"/>
                    </a:moveTo>
                    <a:cubicBezTo>
                      <a:pt x="274" y="376"/>
                      <a:pt x="285" y="365"/>
                      <a:pt x="284" y="353"/>
                    </a:cubicBezTo>
                    <a:cubicBezTo>
                      <a:pt x="283" y="340"/>
                      <a:pt x="276" y="330"/>
                      <a:pt x="261" y="330"/>
                    </a:cubicBezTo>
                    <a:cubicBezTo>
                      <a:pt x="248" y="330"/>
                      <a:pt x="236" y="342"/>
                      <a:pt x="238" y="355"/>
                    </a:cubicBezTo>
                    <a:cubicBezTo>
                      <a:pt x="240" y="368"/>
                      <a:pt x="247" y="376"/>
                      <a:pt x="261" y="37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noEditPoints="1"/>
              </p:cNvSpPr>
              <p:nvPr/>
            </p:nvSpPr>
            <p:spPr bwMode="auto">
              <a:xfrm>
                <a:off x="7313565" y="2514515"/>
                <a:ext cx="157163" cy="168275"/>
              </a:xfrm>
              <a:custGeom>
                <a:avLst/>
                <a:gdLst>
                  <a:gd name="T0" fmla="*/ 2 w 193"/>
                  <a:gd name="T1" fmla="*/ 53 h 208"/>
                  <a:gd name="T2" fmla="*/ 22 w 193"/>
                  <a:gd name="T3" fmla="*/ 28 h 208"/>
                  <a:gd name="T4" fmla="*/ 84 w 193"/>
                  <a:gd name="T5" fmla="*/ 7 h 208"/>
                  <a:gd name="T6" fmla="*/ 109 w 193"/>
                  <a:gd name="T7" fmla="*/ 6 h 208"/>
                  <a:gd name="T8" fmla="*/ 174 w 193"/>
                  <a:gd name="T9" fmla="*/ 28 h 208"/>
                  <a:gd name="T10" fmla="*/ 192 w 193"/>
                  <a:gd name="T11" fmla="*/ 47 h 208"/>
                  <a:gd name="T12" fmla="*/ 116 w 193"/>
                  <a:gd name="T13" fmla="*/ 198 h 208"/>
                  <a:gd name="T14" fmla="*/ 77 w 193"/>
                  <a:gd name="T15" fmla="*/ 197 h 208"/>
                  <a:gd name="T16" fmla="*/ 2 w 193"/>
                  <a:gd name="T17" fmla="*/ 53 h 208"/>
                  <a:gd name="T18" fmla="*/ 99 w 193"/>
                  <a:gd name="T19" fmla="*/ 108 h 208"/>
                  <a:gd name="T20" fmla="*/ 151 w 193"/>
                  <a:gd name="T21" fmla="*/ 105 h 208"/>
                  <a:gd name="T22" fmla="*/ 169 w 193"/>
                  <a:gd name="T23" fmla="*/ 96 h 208"/>
                  <a:gd name="T24" fmla="*/ 173 w 193"/>
                  <a:gd name="T25" fmla="*/ 48 h 208"/>
                  <a:gd name="T26" fmla="*/ 168 w 193"/>
                  <a:gd name="T27" fmla="*/ 46 h 208"/>
                  <a:gd name="T28" fmla="*/ 97 w 193"/>
                  <a:gd name="T29" fmla="*/ 21 h 208"/>
                  <a:gd name="T30" fmla="*/ 99 w 193"/>
                  <a:gd name="T31" fmla="*/ 108 h 208"/>
                  <a:gd name="T32" fmla="*/ 35 w 193"/>
                  <a:gd name="T33" fmla="*/ 103 h 208"/>
                  <a:gd name="T34" fmla="*/ 30 w 193"/>
                  <a:gd name="T35" fmla="*/ 110 h 208"/>
                  <a:gd name="T36" fmla="*/ 99 w 193"/>
                  <a:gd name="T37" fmla="*/ 183 h 208"/>
                  <a:gd name="T38" fmla="*/ 99 w 193"/>
                  <a:gd name="T39" fmla="*/ 1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3" h="208">
                    <a:moveTo>
                      <a:pt x="2" y="53"/>
                    </a:moveTo>
                    <a:cubicBezTo>
                      <a:pt x="0" y="37"/>
                      <a:pt x="6" y="29"/>
                      <a:pt x="22" y="28"/>
                    </a:cubicBezTo>
                    <a:cubicBezTo>
                      <a:pt x="44" y="26"/>
                      <a:pt x="65" y="19"/>
                      <a:pt x="84" y="7"/>
                    </a:cubicBezTo>
                    <a:cubicBezTo>
                      <a:pt x="92" y="1"/>
                      <a:pt x="100" y="0"/>
                      <a:pt x="109" y="6"/>
                    </a:cubicBezTo>
                    <a:cubicBezTo>
                      <a:pt x="129" y="20"/>
                      <a:pt x="151" y="26"/>
                      <a:pt x="174" y="28"/>
                    </a:cubicBezTo>
                    <a:cubicBezTo>
                      <a:pt x="187" y="29"/>
                      <a:pt x="193" y="35"/>
                      <a:pt x="192" y="47"/>
                    </a:cubicBezTo>
                    <a:cubicBezTo>
                      <a:pt x="190" y="109"/>
                      <a:pt x="169" y="161"/>
                      <a:pt x="116" y="198"/>
                    </a:cubicBezTo>
                    <a:cubicBezTo>
                      <a:pt x="102" y="208"/>
                      <a:pt x="91" y="207"/>
                      <a:pt x="77" y="197"/>
                    </a:cubicBezTo>
                    <a:cubicBezTo>
                      <a:pt x="26" y="162"/>
                      <a:pt x="5" y="112"/>
                      <a:pt x="2" y="53"/>
                    </a:cubicBezTo>
                    <a:close/>
                    <a:moveTo>
                      <a:pt x="99" y="108"/>
                    </a:moveTo>
                    <a:cubicBezTo>
                      <a:pt x="116" y="101"/>
                      <a:pt x="134" y="106"/>
                      <a:pt x="151" y="105"/>
                    </a:cubicBezTo>
                    <a:cubicBezTo>
                      <a:pt x="158" y="104"/>
                      <a:pt x="167" y="106"/>
                      <a:pt x="169" y="96"/>
                    </a:cubicBezTo>
                    <a:cubicBezTo>
                      <a:pt x="172" y="80"/>
                      <a:pt x="178" y="64"/>
                      <a:pt x="173" y="48"/>
                    </a:cubicBezTo>
                    <a:cubicBezTo>
                      <a:pt x="173" y="47"/>
                      <a:pt x="170" y="46"/>
                      <a:pt x="168" y="46"/>
                    </a:cubicBezTo>
                    <a:cubicBezTo>
                      <a:pt x="143" y="45"/>
                      <a:pt x="121" y="34"/>
                      <a:pt x="97" y="21"/>
                    </a:cubicBezTo>
                    <a:cubicBezTo>
                      <a:pt x="98" y="52"/>
                      <a:pt x="95" y="80"/>
                      <a:pt x="99" y="108"/>
                    </a:cubicBezTo>
                    <a:cubicBezTo>
                      <a:pt x="78" y="97"/>
                      <a:pt x="56" y="105"/>
                      <a:pt x="35" y="103"/>
                    </a:cubicBezTo>
                    <a:cubicBezTo>
                      <a:pt x="31" y="103"/>
                      <a:pt x="30" y="106"/>
                      <a:pt x="30" y="110"/>
                    </a:cubicBezTo>
                    <a:cubicBezTo>
                      <a:pt x="32" y="132"/>
                      <a:pt x="73" y="178"/>
                      <a:pt x="99" y="183"/>
                    </a:cubicBezTo>
                    <a:cubicBezTo>
                      <a:pt x="99" y="158"/>
                      <a:pt x="99" y="133"/>
                      <a:pt x="99" y="1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4" name="Group 23">
            <a:extLst>
              <a:ext uri="{FF2B5EF4-FFF2-40B4-BE49-F238E27FC236}">
                <a16:creationId xmlns:a16="http://schemas.microsoft.com/office/drawing/2014/main" xmlns="" id="{5A138D16-DDE7-90CA-7DA7-3130CE7E280B}"/>
              </a:ext>
            </a:extLst>
          </p:cNvPr>
          <p:cNvGrpSpPr/>
          <p:nvPr/>
        </p:nvGrpSpPr>
        <p:grpSpPr>
          <a:xfrm>
            <a:off x="5989853" y="2758299"/>
            <a:ext cx="5487187" cy="658768"/>
            <a:chOff x="5989853" y="2836121"/>
            <a:chExt cx="5487187" cy="658768"/>
          </a:xfrm>
        </p:grpSpPr>
        <p:grpSp>
          <p:nvGrpSpPr>
            <p:cNvPr id="12" name="Group 11">
              <a:extLst>
                <a:ext uri="{FF2B5EF4-FFF2-40B4-BE49-F238E27FC236}">
                  <a16:creationId xmlns:a16="http://schemas.microsoft.com/office/drawing/2014/main" xmlns="" id="{74FE042F-7A60-1F0A-9F29-F733CEE18E18}"/>
                </a:ext>
              </a:extLst>
            </p:cNvPr>
            <p:cNvGrpSpPr/>
            <p:nvPr/>
          </p:nvGrpSpPr>
          <p:grpSpPr>
            <a:xfrm>
              <a:off x="6600240" y="2836121"/>
              <a:ext cx="4876800" cy="658768"/>
              <a:chOff x="6793832" y="2836121"/>
              <a:chExt cx="4876800" cy="658768"/>
            </a:xfrm>
          </p:grpSpPr>
          <p:sp>
            <p:nvSpPr>
              <p:cNvPr id="67" name="Content Placeholder 6"/>
              <p:cNvSpPr txBox="1">
                <a:spLocks/>
              </p:cNvSpPr>
              <p:nvPr/>
            </p:nvSpPr>
            <p:spPr>
              <a:xfrm>
                <a:off x="6793832" y="2836121"/>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Property Insurance </a:t>
                </a:r>
              </a:p>
            </p:txBody>
          </p:sp>
          <p:sp>
            <p:nvSpPr>
              <p:cNvPr id="68" name="Content Placeholder 6"/>
              <p:cNvSpPr txBox="1">
                <a:spLocks/>
              </p:cNvSpPr>
              <p:nvPr/>
            </p:nvSpPr>
            <p:spPr>
              <a:xfrm>
                <a:off x="6793832" y="3107091"/>
                <a:ext cx="4876800"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Valuation, cost of construction, availability of high limit program, wildfire threatened locations</a:t>
                </a:r>
              </a:p>
            </p:txBody>
          </p:sp>
        </p:grpSp>
        <p:grpSp>
          <p:nvGrpSpPr>
            <p:cNvPr id="162" name="Group 161"/>
            <p:cNvGrpSpPr/>
            <p:nvPr/>
          </p:nvGrpSpPr>
          <p:grpSpPr>
            <a:xfrm>
              <a:off x="5989853" y="2964931"/>
              <a:ext cx="370171" cy="401149"/>
              <a:chOff x="7248242" y="3224705"/>
              <a:chExt cx="370171" cy="401149"/>
            </a:xfrm>
          </p:grpSpPr>
          <p:sp>
            <p:nvSpPr>
              <p:cNvPr id="94" name="Freeform 21"/>
              <p:cNvSpPr>
                <a:spLocks/>
              </p:cNvSpPr>
              <p:nvPr/>
            </p:nvSpPr>
            <p:spPr bwMode="auto">
              <a:xfrm>
                <a:off x="7290060" y="3419858"/>
                <a:ext cx="328353" cy="164177"/>
              </a:xfrm>
              <a:custGeom>
                <a:avLst/>
                <a:gdLst>
                  <a:gd name="T0" fmla="*/ 224 w 567"/>
                  <a:gd name="T1" fmla="*/ 89 h 284"/>
                  <a:gd name="T2" fmla="*/ 358 w 567"/>
                  <a:gd name="T3" fmla="*/ 89 h 284"/>
                  <a:gd name="T4" fmla="*/ 399 w 567"/>
                  <a:gd name="T5" fmla="*/ 122 h 284"/>
                  <a:gd name="T6" fmla="*/ 358 w 567"/>
                  <a:gd name="T7" fmla="*/ 156 h 284"/>
                  <a:gd name="T8" fmla="*/ 234 w 567"/>
                  <a:gd name="T9" fmla="*/ 156 h 284"/>
                  <a:gd name="T10" fmla="*/ 220 w 567"/>
                  <a:gd name="T11" fmla="*/ 156 h 284"/>
                  <a:gd name="T12" fmla="*/ 212 w 567"/>
                  <a:gd name="T13" fmla="*/ 161 h 284"/>
                  <a:gd name="T14" fmla="*/ 220 w 567"/>
                  <a:gd name="T15" fmla="*/ 168 h 284"/>
                  <a:gd name="T16" fmla="*/ 230 w 567"/>
                  <a:gd name="T17" fmla="*/ 168 h 284"/>
                  <a:gd name="T18" fmla="*/ 358 w 567"/>
                  <a:gd name="T19" fmla="*/ 168 h 284"/>
                  <a:gd name="T20" fmla="*/ 410 w 567"/>
                  <a:gd name="T21" fmla="*/ 126 h 284"/>
                  <a:gd name="T22" fmla="*/ 417 w 567"/>
                  <a:gd name="T23" fmla="*/ 113 h 284"/>
                  <a:gd name="T24" fmla="*/ 497 w 567"/>
                  <a:gd name="T25" fmla="*/ 21 h 284"/>
                  <a:gd name="T26" fmla="*/ 550 w 567"/>
                  <a:gd name="T27" fmla="*/ 13 h 284"/>
                  <a:gd name="T28" fmla="*/ 551 w 567"/>
                  <a:gd name="T29" fmla="*/ 66 h 284"/>
                  <a:gd name="T30" fmla="*/ 431 w 567"/>
                  <a:gd name="T31" fmla="*/ 205 h 284"/>
                  <a:gd name="T32" fmla="*/ 362 w 567"/>
                  <a:gd name="T33" fmla="*/ 236 h 284"/>
                  <a:gd name="T34" fmla="*/ 246 w 567"/>
                  <a:gd name="T35" fmla="*/ 235 h 284"/>
                  <a:gd name="T36" fmla="*/ 152 w 567"/>
                  <a:gd name="T37" fmla="*/ 274 h 284"/>
                  <a:gd name="T38" fmla="*/ 129 w 567"/>
                  <a:gd name="T39" fmla="*/ 275 h 284"/>
                  <a:gd name="T40" fmla="*/ 12 w 567"/>
                  <a:gd name="T41" fmla="*/ 157 h 284"/>
                  <a:gd name="T42" fmla="*/ 12 w 567"/>
                  <a:gd name="T43" fmla="*/ 131 h 284"/>
                  <a:gd name="T44" fmla="*/ 116 w 567"/>
                  <a:gd name="T45" fmla="*/ 88 h 284"/>
                  <a:gd name="T46" fmla="*/ 224 w 567"/>
                  <a:gd name="T47" fmla="*/ 8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284">
                    <a:moveTo>
                      <a:pt x="224" y="89"/>
                    </a:moveTo>
                    <a:cubicBezTo>
                      <a:pt x="269" y="89"/>
                      <a:pt x="313" y="88"/>
                      <a:pt x="358" y="89"/>
                    </a:cubicBezTo>
                    <a:cubicBezTo>
                      <a:pt x="384" y="89"/>
                      <a:pt x="399" y="102"/>
                      <a:pt x="399" y="122"/>
                    </a:cubicBezTo>
                    <a:cubicBezTo>
                      <a:pt x="399" y="143"/>
                      <a:pt x="383" y="156"/>
                      <a:pt x="358" y="156"/>
                    </a:cubicBezTo>
                    <a:cubicBezTo>
                      <a:pt x="316" y="156"/>
                      <a:pt x="275" y="156"/>
                      <a:pt x="234" y="156"/>
                    </a:cubicBezTo>
                    <a:cubicBezTo>
                      <a:pt x="229" y="156"/>
                      <a:pt x="224" y="156"/>
                      <a:pt x="220" y="156"/>
                    </a:cubicBezTo>
                    <a:cubicBezTo>
                      <a:pt x="216" y="156"/>
                      <a:pt x="213" y="158"/>
                      <a:pt x="212" y="161"/>
                    </a:cubicBezTo>
                    <a:cubicBezTo>
                      <a:pt x="212" y="167"/>
                      <a:pt x="216" y="168"/>
                      <a:pt x="220" y="168"/>
                    </a:cubicBezTo>
                    <a:cubicBezTo>
                      <a:pt x="224" y="169"/>
                      <a:pt x="227" y="168"/>
                      <a:pt x="230" y="168"/>
                    </a:cubicBezTo>
                    <a:cubicBezTo>
                      <a:pt x="273" y="168"/>
                      <a:pt x="316" y="169"/>
                      <a:pt x="358" y="168"/>
                    </a:cubicBezTo>
                    <a:cubicBezTo>
                      <a:pt x="388" y="168"/>
                      <a:pt x="404" y="155"/>
                      <a:pt x="410" y="126"/>
                    </a:cubicBezTo>
                    <a:cubicBezTo>
                      <a:pt x="412" y="121"/>
                      <a:pt x="414" y="117"/>
                      <a:pt x="417" y="113"/>
                    </a:cubicBezTo>
                    <a:cubicBezTo>
                      <a:pt x="444" y="82"/>
                      <a:pt x="470" y="51"/>
                      <a:pt x="497" y="21"/>
                    </a:cubicBezTo>
                    <a:cubicBezTo>
                      <a:pt x="514" y="2"/>
                      <a:pt x="534" y="0"/>
                      <a:pt x="550" y="13"/>
                    </a:cubicBezTo>
                    <a:cubicBezTo>
                      <a:pt x="566" y="27"/>
                      <a:pt x="567" y="48"/>
                      <a:pt x="551" y="66"/>
                    </a:cubicBezTo>
                    <a:cubicBezTo>
                      <a:pt x="511" y="113"/>
                      <a:pt x="471" y="159"/>
                      <a:pt x="431" y="205"/>
                    </a:cubicBezTo>
                    <a:cubicBezTo>
                      <a:pt x="412" y="226"/>
                      <a:pt x="389" y="236"/>
                      <a:pt x="362" y="236"/>
                    </a:cubicBezTo>
                    <a:cubicBezTo>
                      <a:pt x="323" y="235"/>
                      <a:pt x="284" y="237"/>
                      <a:pt x="246" y="235"/>
                    </a:cubicBezTo>
                    <a:cubicBezTo>
                      <a:pt x="208" y="234"/>
                      <a:pt x="176" y="244"/>
                      <a:pt x="152" y="274"/>
                    </a:cubicBezTo>
                    <a:cubicBezTo>
                      <a:pt x="144" y="284"/>
                      <a:pt x="138" y="284"/>
                      <a:pt x="129" y="275"/>
                    </a:cubicBezTo>
                    <a:cubicBezTo>
                      <a:pt x="91" y="235"/>
                      <a:pt x="52" y="196"/>
                      <a:pt x="12" y="157"/>
                    </a:cubicBezTo>
                    <a:cubicBezTo>
                      <a:pt x="0" y="146"/>
                      <a:pt x="3" y="142"/>
                      <a:pt x="12" y="131"/>
                    </a:cubicBezTo>
                    <a:cubicBezTo>
                      <a:pt x="40" y="98"/>
                      <a:pt x="73" y="85"/>
                      <a:pt x="116" y="88"/>
                    </a:cubicBezTo>
                    <a:cubicBezTo>
                      <a:pt x="152" y="91"/>
                      <a:pt x="188" y="89"/>
                      <a:pt x="224" y="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5" name="Freeform 22"/>
              <p:cNvSpPr>
                <a:spLocks/>
              </p:cNvSpPr>
              <p:nvPr/>
            </p:nvSpPr>
            <p:spPr bwMode="auto">
              <a:xfrm>
                <a:off x="7345818" y="3257231"/>
                <a:ext cx="161079" cy="179665"/>
              </a:xfrm>
              <a:custGeom>
                <a:avLst/>
                <a:gdLst>
                  <a:gd name="T0" fmla="*/ 17 w 278"/>
                  <a:gd name="T1" fmla="*/ 218 h 313"/>
                  <a:gd name="T2" fmla="*/ 79 w 278"/>
                  <a:gd name="T3" fmla="*/ 67 h 313"/>
                  <a:gd name="T4" fmla="*/ 137 w 278"/>
                  <a:gd name="T5" fmla="*/ 9 h 313"/>
                  <a:gd name="T6" fmla="*/ 157 w 278"/>
                  <a:gd name="T7" fmla="*/ 8 h 313"/>
                  <a:gd name="T8" fmla="*/ 267 w 278"/>
                  <a:gd name="T9" fmla="*/ 119 h 313"/>
                  <a:gd name="T10" fmla="*/ 277 w 278"/>
                  <a:gd name="T11" fmla="*/ 143 h 313"/>
                  <a:gd name="T12" fmla="*/ 277 w 278"/>
                  <a:gd name="T13" fmla="*/ 295 h 313"/>
                  <a:gd name="T14" fmla="*/ 261 w 278"/>
                  <a:gd name="T15" fmla="*/ 312 h 313"/>
                  <a:gd name="T16" fmla="*/ 191 w 278"/>
                  <a:gd name="T17" fmla="*/ 312 h 313"/>
                  <a:gd name="T18" fmla="*/ 177 w 278"/>
                  <a:gd name="T19" fmla="*/ 299 h 313"/>
                  <a:gd name="T20" fmla="*/ 178 w 278"/>
                  <a:gd name="T21" fmla="*/ 231 h 313"/>
                  <a:gd name="T22" fmla="*/ 165 w 278"/>
                  <a:gd name="T23" fmla="*/ 216 h 313"/>
                  <a:gd name="T24" fmla="*/ 115 w 278"/>
                  <a:gd name="T25" fmla="*/ 262 h 313"/>
                  <a:gd name="T26" fmla="*/ 66 w 278"/>
                  <a:gd name="T27" fmla="*/ 312 h 313"/>
                  <a:gd name="T28" fmla="*/ 17 w 278"/>
                  <a:gd name="T29" fmla="*/ 262 h 313"/>
                  <a:gd name="T30" fmla="*/ 17 w 278"/>
                  <a:gd name="T31" fmla="*/ 21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313">
                    <a:moveTo>
                      <a:pt x="17" y="218"/>
                    </a:moveTo>
                    <a:cubicBezTo>
                      <a:pt x="0" y="152"/>
                      <a:pt x="29" y="106"/>
                      <a:pt x="79" y="67"/>
                    </a:cubicBezTo>
                    <a:cubicBezTo>
                      <a:pt x="100" y="50"/>
                      <a:pt x="118" y="29"/>
                      <a:pt x="137" y="9"/>
                    </a:cubicBezTo>
                    <a:cubicBezTo>
                      <a:pt x="144" y="1"/>
                      <a:pt x="148" y="0"/>
                      <a:pt x="157" y="8"/>
                    </a:cubicBezTo>
                    <a:cubicBezTo>
                      <a:pt x="193" y="46"/>
                      <a:pt x="230" y="82"/>
                      <a:pt x="267" y="119"/>
                    </a:cubicBezTo>
                    <a:cubicBezTo>
                      <a:pt x="274" y="126"/>
                      <a:pt x="278" y="133"/>
                      <a:pt x="277" y="143"/>
                    </a:cubicBezTo>
                    <a:cubicBezTo>
                      <a:pt x="277" y="194"/>
                      <a:pt x="277" y="244"/>
                      <a:pt x="277" y="295"/>
                    </a:cubicBezTo>
                    <a:cubicBezTo>
                      <a:pt x="278" y="308"/>
                      <a:pt x="275" y="313"/>
                      <a:pt x="261" y="312"/>
                    </a:cubicBezTo>
                    <a:cubicBezTo>
                      <a:pt x="238" y="311"/>
                      <a:pt x="214" y="311"/>
                      <a:pt x="191" y="312"/>
                    </a:cubicBezTo>
                    <a:cubicBezTo>
                      <a:pt x="180" y="313"/>
                      <a:pt x="177" y="309"/>
                      <a:pt x="177" y="299"/>
                    </a:cubicBezTo>
                    <a:cubicBezTo>
                      <a:pt x="178" y="276"/>
                      <a:pt x="177" y="253"/>
                      <a:pt x="178" y="231"/>
                    </a:cubicBezTo>
                    <a:cubicBezTo>
                      <a:pt x="178" y="221"/>
                      <a:pt x="176" y="217"/>
                      <a:pt x="165" y="216"/>
                    </a:cubicBezTo>
                    <a:cubicBezTo>
                      <a:pt x="115" y="214"/>
                      <a:pt x="115" y="213"/>
                      <a:pt x="115" y="262"/>
                    </a:cubicBezTo>
                    <a:cubicBezTo>
                      <a:pt x="115" y="312"/>
                      <a:pt x="115" y="312"/>
                      <a:pt x="66" y="312"/>
                    </a:cubicBezTo>
                    <a:cubicBezTo>
                      <a:pt x="17" y="312"/>
                      <a:pt x="17" y="312"/>
                      <a:pt x="17" y="262"/>
                    </a:cubicBezTo>
                    <a:cubicBezTo>
                      <a:pt x="17" y="247"/>
                      <a:pt x="17" y="233"/>
                      <a:pt x="17" y="2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6" name="Freeform 23"/>
              <p:cNvSpPr>
                <a:spLocks/>
              </p:cNvSpPr>
              <p:nvPr/>
            </p:nvSpPr>
            <p:spPr bwMode="auto">
              <a:xfrm>
                <a:off x="7248242" y="3508142"/>
                <a:ext cx="117711" cy="117712"/>
              </a:xfrm>
              <a:custGeom>
                <a:avLst/>
                <a:gdLst>
                  <a:gd name="T0" fmla="*/ 203 w 203"/>
                  <a:gd name="T1" fmla="*/ 140 h 203"/>
                  <a:gd name="T2" fmla="*/ 197 w 203"/>
                  <a:gd name="T3" fmla="*/ 147 h 203"/>
                  <a:gd name="T4" fmla="*/ 148 w 203"/>
                  <a:gd name="T5" fmla="*/ 196 h 203"/>
                  <a:gd name="T6" fmla="*/ 132 w 203"/>
                  <a:gd name="T7" fmla="*/ 196 h 203"/>
                  <a:gd name="T8" fmla="*/ 8 w 203"/>
                  <a:gd name="T9" fmla="*/ 72 h 203"/>
                  <a:gd name="T10" fmla="*/ 8 w 203"/>
                  <a:gd name="T11" fmla="*/ 54 h 203"/>
                  <a:gd name="T12" fmla="*/ 54 w 203"/>
                  <a:gd name="T13" fmla="*/ 8 h 203"/>
                  <a:gd name="T14" fmla="*/ 73 w 203"/>
                  <a:gd name="T15" fmla="*/ 8 h 203"/>
                  <a:gd name="T16" fmla="*/ 196 w 203"/>
                  <a:gd name="T17" fmla="*/ 131 h 203"/>
                  <a:gd name="T18" fmla="*/ 203 w 203"/>
                  <a:gd name="T19" fmla="*/ 14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3">
                    <a:moveTo>
                      <a:pt x="203" y="140"/>
                    </a:moveTo>
                    <a:cubicBezTo>
                      <a:pt x="201" y="143"/>
                      <a:pt x="199" y="145"/>
                      <a:pt x="197" y="147"/>
                    </a:cubicBezTo>
                    <a:cubicBezTo>
                      <a:pt x="181" y="163"/>
                      <a:pt x="164" y="179"/>
                      <a:pt x="148" y="196"/>
                    </a:cubicBezTo>
                    <a:cubicBezTo>
                      <a:pt x="142" y="203"/>
                      <a:pt x="138" y="202"/>
                      <a:pt x="132" y="196"/>
                    </a:cubicBezTo>
                    <a:cubicBezTo>
                      <a:pt x="91" y="154"/>
                      <a:pt x="50" y="113"/>
                      <a:pt x="8" y="72"/>
                    </a:cubicBezTo>
                    <a:cubicBezTo>
                      <a:pt x="1" y="65"/>
                      <a:pt x="0" y="61"/>
                      <a:pt x="8" y="54"/>
                    </a:cubicBezTo>
                    <a:cubicBezTo>
                      <a:pt x="24" y="39"/>
                      <a:pt x="39" y="24"/>
                      <a:pt x="54" y="8"/>
                    </a:cubicBezTo>
                    <a:cubicBezTo>
                      <a:pt x="62" y="0"/>
                      <a:pt x="66" y="1"/>
                      <a:pt x="73" y="8"/>
                    </a:cubicBezTo>
                    <a:cubicBezTo>
                      <a:pt x="114" y="49"/>
                      <a:pt x="155" y="90"/>
                      <a:pt x="196" y="131"/>
                    </a:cubicBezTo>
                    <a:cubicBezTo>
                      <a:pt x="199" y="134"/>
                      <a:pt x="201" y="137"/>
                      <a:pt x="203" y="1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Freeform 24"/>
              <p:cNvSpPr>
                <a:spLocks/>
              </p:cNvSpPr>
              <p:nvPr/>
            </p:nvSpPr>
            <p:spPr bwMode="auto">
              <a:xfrm>
                <a:off x="7316390" y="3224705"/>
                <a:ext cx="230776" cy="125456"/>
              </a:xfrm>
              <a:custGeom>
                <a:avLst/>
                <a:gdLst>
                  <a:gd name="T0" fmla="*/ 274 w 398"/>
                  <a:gd name="T1" fmla="*/ 67 h 217"/>
                  <a:gd name="T2" fmla="*/ 274 w 398"/>
                  <a:gd name="T3" fmla="*/ 37 h 217"/>
                  <a:gd name="T4" fmla="*/ 289 w 398"/>
                  <a:gd name="T5" fmla="*/ 25 h 217"/>
                  <a:gd name="T6" fmla="*/ 300 w 398"/>
                  <a:gd name="T7" fmla="*/ 38 h 217"/>
                  <a:gd name="T8" fmla="*/ 300 w 398"/>
                  <a:gd name="T9" fmla="*/ 42 h 217"/>
                  <a:gd name="T10" fmla="*/ 346 w 398"/>
                  <a:gd name="T11" fmla="*/ 146 h 217"/>
                  <a:gd name="T12" fmla="*/ 377 w 398"/>
                  <a:gd name="T13" fmla="*/ 177 h 217"/>
                  <a:gd name="T14" fmla="*/ 386 w 398"/>
                  <a:gd name="T15" fmla="*/ 205 h 217"/>
                  <a:gd name="T16" fmla="*/ 358 w 398"/>
                  <a:gd name="T17" fmla="*/ 197 h 217"/>
                  <a:gd name="T18" fmla="*/ 225 w 398"/>
                  <a:gd name="T19" fmla="*/ 64 h 217"/>
                  <a:gd name="T20" fmla="*/ 168 w 398"/>
                  <a:gd name="T21" fmla="*/ 63 h 217"/>
                  <a:gd name="T22" fmla="*/ 37 w 398"/>
                  <a:gd name="T23" fmla="*/ 195 h 217"/>
                  <a:gd name="T24" fmla="*/ 30 w 398"/>
                  <a:gd name="T25" fmla="*/ 202 h 217"/>
                  <a:gd name="T26" fmla="*/ 8 w 398"/>
                  <a:gd name="T27" fmla="*/ 205 h 217"/>
                  <a:gd name="T28" fmla="*/ 11 w 398"/>
                  <a:gd name="T29" fmla="*/ 183 h 217"/>
                  <a:gd name="T30" fmla="*/ 117 w 398"/>
                  <a:gd name="T31" fmla="*/ 77 h 217"/>
                  <a:gd name="T32" fmla="*/ 182 w 398"/>
                  <a:gd name="T33" fmla="*/ 12 h 217"/>
                  <a:gd name="T34" fmla="*/ 212 w 398"/>
                  <a:gd name="T35" fmla="*/ 12 h 217"/>
                  <a:gd name="T36" fmla="*/ 268 w 398"/>
                  <a:gd name="T37" fmla="*/ 71 h 217"/>
                  <a:gd name="T38" fmla="*/ 274 w 398"/>
                  <a:gd name="T39" fmla="*/ 6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8" h="217">
                    <a:moveTo>
                      <a:pt x="274" y="67"/>
                    </a:moveTo>
                    <a:cubicBezTo>
                      <a:pt x="274" y="57"/>
                      <a:pt x="273" y="47"/>
                      <a:pt x="274" y="37"/>
                    </a:cubicBezTo>
                    <a:cubicBezTo>
                      <a:pt x="275" y="29"/>
                      <a:pt x="280" y="24"/>
                      <a:pt x="289" y="25"/>
                    </a:cubicBezTo>
                    <a:cubicBezTo>
                      <a:pt x="297" y="25"/>
                      <a:pt x="300" y="30"/>
                      <a:pt x="300" y="38"/>
                    </a:cubicBezTo>
                    <a:cubicBezTo>
                      <a:pt x="300" y="40"/>
                      <a:pt x="301" y="41"/>
                      <a:pt x="300" y="42"/>
                    </a:cubicBezTo>
                    <a:cubicBezTo>
                      <a:pt x="291" y="88"/>
                      <a:pt x="311" y="119"/>
                      <a:pt x="346" y="146"/>
                    </a:cubicBezTo>
                    <a:cubicBezTo>
                      <a:pt x="357" y="155"/>
                      <a:pt x="367" y="166"/>
                      <a:pt x="377" y="177"/>
                    </a:cubicBezTo>
                    <a:cubicBezTo>
                      <a:pt x="384" y="185"/>
                      <a:pt x="398" y="193"/>
                      <a:pt x="386" y="205"/>
                    </a:cubicBezTo>
                    <a:cubicBezTo>
                      <a:pt x="374" y="217"/>
                      <a:pt x="366" y="204"/>
                      <a:pt x="358" y="197"/>
                    </a:cubicBezTo>
                    <a:cubicBezTo>
                      <a:pt x="314" y="152"/>
                      <a:pt x="270" y="108"/>
                      <a:pt x="225" y="64"/>
                    </a:cubicBezTo>
                    <a:cubicBezTo>
                      <a:pt x="197" y="35"/>
                      <a:pt x="197" y="35"/>
                      <a:pt x="168" y="63"/>
                    </a:cubicBezTo>
                    <a:cubicBezTo>
                      <a:pt x="125" y="107"/>
                      <a:pt x="81" y="151"/>
                      <a:pt x="37" y="195"/>
                    </a:cubicBezTo>
                    <a:cubicBezTo>
                      <a:pt x="35" y="197"/>
                      <a:pt x="32" y="200"/>
                      <a:pt x="30" y="202"/>
                    </a:cubicBezTo>
                    <a:cubicBezTo>
                      <a:pt x="23" y="209"/>
                      <a:pt x="16" y="214"/>
                      <a:pt x="8" y="205"/>
                    </a:cubicBezTo>
                    <a:cubicBezTo>
                      <a:pt x="0" y="197"/>
                      <a:pt x="4" y="189"/>
                      <a:pt x="11" y="183"/>
                    </a:cubicBezTo>
                    <a:cubicBezTo>
                      <a:pt x="46" y="147"/>
                      <a:pt x="81" y="112"/>
                      <a:pt x="117" y="77"/>
                    </a:cubicBezTo>
                    <a:cubicBezTo>
                      <a:pt x="138" y="55"/>
                      <a:pt x="160" y="34"/>
                      <a:pt x="182" y="12"/>
                    </a:cubicBezTo>
                    <a:cubicBezTo>
                      <a:pt x="192" y="1"/>
                      <a:pt x="201" y="0"/>
                      <a:pt x="212" y="12"/>
                    </a:cubicBezTo>
                    <a:cubicBezTo>
                      <a:pt x="230" y="32"/>
                      <a:pt x="249" y="51"/>
                      <a:pt x="268" y="71"/>
                    </a:cubicBezTo>
                    <a:cubicBezTo>
                      <a:pt x="270" y="69"/>
                      <a:pt x="272" y="68"/>
                      <a:pt x="274" y="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1" name="Group 20">
            <a:extLst>
              <a:ext uri="{FF2B5EF4-FFF2-40B4-BE49-F238E27FC236}">
                <a16:creationId xmlns:a16="http://schemas.microsoft.com/office/drawing/2014/main" xmlns="" id="{8BF98E43-2F29-22A0-33C1-621C094A6783}"/>
              </a:ext>
            </a:extLst>
          </p:cNvPr>
          <p:cNvGrpSpPr/>
          <p:nvPr/>
        </p:nvGrpSpPr>
        <p:grpSpPr>
          <a:xfrm>
            <a:off x="5994758" y="3704925"/>
            <a:ext cx="5482282" cy="464869"/>
            <a:chOff x="5994758" y="3627757"/>
            <a:chExt cx="5482282" cy="464869"/>
          </a:xfrm>
        </p:grpSpPr>
        <p:grpSp>
          <p:nvGrpSpPr>
            <p:cNvPr id="9" name="Group 8">
              <a:extLst>
                <a:ext uri="{FF2B5EF4-FFF2-40B4-BE49-F238E27FC236}">
                  <a16:creationId xmlns:a16="http://schemas.microsoft.com/office/drawing/2014/main" xmlns="" id="{EBF1F67F-88D9-4ADE-4581-758EB1FBCBB2}"/>
                </a:ext>
              </a:extLst>
            </p:cNvPr>
            <p:cNvGrpSpPr/>
            <p:nvPr/>
          </p:nvGrpSpPr>
          <p:grpSpPr>
            <a:xfrm>
              <a:off x="6600240" y="3627757"/>
              <a:ext cx="4876800" cy="464869"/>
              <a:chOff x="6793832" y="3627757"/>
              <a:chExt cx="4876800" cy="464869"/>
            </a:xfrm>
          </p:grpSpPr>
          <p:sp>
            <p:nvSpPr>
              <p:cNvPr id="75" name="Content Placeholder 6"/>
              <p:cNvSpPr txBox="1">
                <a:spLocks/>
              </p:cNvSpPr>
              <p:nvPr/>
            </p:nvSpPr>
            <p:spPr>
              <a:xfrm>
                <a:off x="6793832" y="3627757"/>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Economy </a:t>
                </a:r>
              </a:p>
            </p:txBody>
          </p:sp>
          <p:sp>
            <p:nvSpPr>
              <p:cNvPr id="76" name="Content Placeholder 6"/>
              <p:cNvSpPr txBox="1">
                <a:spLocks/>
              </p:cNvSpPr>
              <p:nvPr/>
            </p:nvSpPr>
            <p:spPr>
              <a:xfrm>
                <a:off x="6793832" y="3898727"/>
                <a:ext cx="487680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Inflation, the “R” word, allocation of funds </a:t>
                </a:r>
              </a:p>
            </p:txBody>
          </p:sp>
        </p:grpSp>
        <p:grpSp>
          <p:nvGrpSpPr>
            <p:cNvPr id="130" name="Group 129"/>
            <p:cNvGrpSpPr/>
            <p:nvPr/>
          </p:nvGrpSpPr>
          <p:grpSpPr>
            <a:xfrm>
              <a:off x="5994758" y="3701657"/>
              <a:ext cx="379412" cy="317068"/>
              <a:chOff x="7437438" y="3913187"/>
              <a:chExt cx="676274" cy="565151"/>
            </a:xfrm>
          </p:grpSpPr>
          <p:sp>
            <p:nvSpPr>
              <p:cNvPr id="121" name="Freeform 40"/>
              <p:cNvSpPr>
                <a:spLocks/>
              </p:cNvSpPr>
              <p:nvPr/>
            </p:nvSpPr>
            <p:spPr bwMode="auto">
              <a:xfrm>
                <a:off x="7437438" y="4044950"/>
                <a:ext cx="246062" cy="433388"/>
              </a:xfrm>
              <a:custGeom>
                <a:avLst/>
                <a:gdLst>
                  <a:gd name="T0" fmla="*/ 104 w 277"/>
                  <a:gd name="T1" fmla="*/ 45 h 486"/>
                  <a:gd name="T2" fmla="*/ 115 w 277"/>
                  <a:gd name="T3" fmla="*/ 31 h 486"/>
                  <a:gd name="T4" fmla="*/ 172 w 277"/>
                  <a:gd name="T5" fmla="*/ 3 h 486"/>
                  <a:gd name="T6" fmla="*/ 197 w 277"/>
                  <a:gd name="T7" fmla="*/ 16 h 486"/>
                  <a:gd name="T8" fmla="*/ 270 w 277"/>
                  <a:gd name="T9" fmla="*/ 109 h 486"/>
                  <a:gd name="T10" fmla="*/ 265 w 277"/>
                  <a:gd name="T11" fmla="*/ 126 h 486"/>
                  <a:gd name="T12" fmla="*/ 222 w 277"/>
                  <a:gd name="T13" fmla="*/ 142 h 486"/>
                  <a:gd name="T14" fmla="*/ 192 w 277"/>
                  <a:gd name="T15" fmla="*/ 107 h 486"/>
                  <a:gd name="T16" fmla="*/ 184 w 277"/>
                  <a:gd name="T17" fmla="*/ 100 h 486"/>
                  <a:gd name="T18" fmla="*/ 184 w 277"/>
                  <a:gd name="T19" fmla="*/ 168 h 486"/>
                  <a:gd name="T20" fmla="*/ 175 w 277"/>
                  <a:gd name="T21" fmla="*/ 193 h 486"/>
                  <a:gd name="T22" fmla="*/ 174 w 277"/>
                  <a:gd name="T23" fmla="*/ 426 h 486"/>
                  <a:gd name="T24" fmla="*/ 169 w 277"/>
                  <a:gd name="T25" fmla="*/ 474 h 486"/>
                  <a:gd name="T26" fmla="*/ 117 w 277"/>
                  <a:gd name="T27" fmla="*/ 467 h 486"/>
                  <a:gd name="T28" fmla="*/ 110 w 277"/>
                  <a:gd name="T29" fmla="*/ 455 h 486"/>
                  <a:gd name="T30" fmla="*/ 63 w 277"/>
                  <a:gd name="T31" fmla="*/ 480 h 486"/>
                  <a:gd name="T32" fmla="*/ 36 w 277"/>
                  <a:gd name="T33" fmla="*/ 434 h 486"/>
                  <a:gd name="T34" fmla="*/ 36 w 277"/>
                  <a:gd name="T35" fmla="*/ 274 h 486"/>
                  <a:gd name="T36" fmla="*/ 23 w 277"/>
                  <a:gd name="T37" fmla="*/ 252 h 486"/>
                  <a:gd name="T38" fmla="*/ 0 w 277"/>
                  <a:gd name="T39" fmla="*/ 218 h 486"/>
                  <a:gd name="T40" fmla="*/ 0 w 277"/>
                  <a:gd name="T41" fmla="*/ 34 h 486"/>
                  <a:gd name="T42" fmla="*/ 31 w 277"/>
                  <a:gd name="T43" fmla="*/ 3 h 486"/>
                  <a:gd name="T44" fmla="*/ 104 w 277"/>
                  <a:gd name="T45" fmla="*/ 4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7" h="486">
                    <a:moveTo>
                      <a:pt x="104" y="45"/>
                    </a:moveTo>
                    <a:cubicBezTo>
                      <a:pt x="110" y="37"/>
                      <a:pt x="114" y="34"/>
                      <a:pt x="115" y="31"/>
                    </a:cubicBezTo>
                    <a:cubicBezTo>
                      <a:pt x="125" y="4"/>
                      <a:pt x="147" y="1"/>
                      <a:pt x="172" y="3"/>
                    </a:cubicBezTo>
                    <a:cubicBezTo>
                      <a:pt x="182" y="4"/>
                      <a:pt x="191" y="8"/>
                      <a:pt x="197" y="16"/>
                    </a:cubicBezTo>
                    <a:cubicBezTo>
                      <a:pt x="221" y="47"/>
                      <a:pt x="245" y="78"/>
                      <a:pt x="270" y="109"/>
                    </a:cubicBezTo>
                    <a:cubicBezTo>
                      <a:pt x="276" y="118"/>
                      <a:pt x="277" y="122"/>
                      <a:pt x="265" y="126"/>
                    </a:cubicBezTo>
                    <a:cubicBezTo>
                      <a:pt x="250" y="131"/>
                      <a:pt x="234" y="145"/>
                      <a:pt x="222" y="142"/>
                    </a:cubicBezTo>
                    <a:cubicBezTo>
                      <a:pt x="210" y="139"/>
                      <a:pt x="202" y="120"/>
                      <a:pt x="192" y="107"/>
                    </a:cubicBezTo>
                    <a:cubicBezTo>
                      <a:pt x="190" y="106"/>
                      <a:pt x="189" y="105"/>
                      <a:pt x="184" y="100"/>
                    </a:cubicBezTo>
                    <a:cubicBezTo>
                      <a:pt x="184" y="125"/>
                      <a:pt x="183" y="146"/>
                      <a:pt x="184" y="168"/>
                    </a:cubicBezTo>
                    <a:cubicBezTo>
                      <a:pt x="184" y="178"/>
                      <a:pt x="181" y="185"/>
                      <a:pt x="175" y="193"/>
                    </a:cubicBezTo>
                    <a:cubicBezTo>
                      <a:pt x="123" y="264"/>
                      <a:pt x="123" y="355"/>
                      <a:pt x="174" y="426"/>
                    </a:cubicBezTo>
                    <a:cubicBezTo>
                      <a:pt x="187" y="444"/>
                      <a:pt x="186" y="461"/>
                      <a:pt x="169" y="474"/>
                    </a:cubicBezTo>
                    <a:cubicBezTo>
                      <a:pt x="153" y="486"/>
                      <a:pt x="130" y="483"/>
                      <a:pt x="117" y="467"/>
                    </a:cubicBezTo>
                    <a:cubicBezTo>
                      <a:pt x="115" y="463"/>
                      <a:pt x="113" y="459"/>
                      <a:pt x="110" y="455"/>
                    </a:cubicBezTo>
                    <a:cubicBezTo>
                      <a:pt x="96" y="478"/>
                      <a:pt x="82" y="485"/>
                      <a:pt x="63" y="480"/>
                    </a:cubicBezTo>
                    <a:cubicBezTo>
                      <a:pt x="45" y="475"/>
                      <a:pt x="36" y="460"/>
                      <a:pt x="36" y="434"/>
                    </a:cubicBezTo>
                    <a:cubicBezTo>
                      <a:pt x="36" y="381"/>
                      <a:pt x="36" y="327"/>
                      <a:pt x="36" y="274"/>
                    </a:cubicBezTo>
                    <a:cubicBezTo>
                      <a:pt x="36" y="263"/>
                      <a:pt x="36" y="256"/>
                      <a:pt x="23" y="252"/>
                    </a:cubicBezTo>
                    <a:cubicBezTo>
                      <a:pt x="7" y="248"/>
                      <a:pt x="0" y="235"/>
                      <a:pt x="0" y="218"/>
                    </a:cubicBezTo>
                    <a:cubicBezTo>
                      <a:pt x="0" y="157"/>
                      <a:pt x="0" y="96"/>
                      <a:pt x="0" y="34"/>
                    </a:cubicBezTo>
                    <a:cubicBezTo>
                      <a:pt x="0" y="15"/>
                      <a:pt x="11" y="5"/>
                      <a:pt x="31" y="3"/>
                    </a:cubicBezTo>
                    <a:cubicBezTo>
                      <a:pt x="64" y="0"/>
                      <a:pt x="93" y="4"/>
                      <a:pt x="104" y="4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2" name="Freeform 41"/>
              <p:cNvSpPr>
                <a:spLocks noEditPoints="1"/>
              </p:cNvSpPr>
              <p:nvPr/>
            </p:nvSpPr>
            <p:spPr bwMode="auto">
              <a:xfrm>
                <a:off x="7580313" y="4167188"/>
                <a:ext cx="306387" cy="306388"/>
              </a:xfrm>
              <a:custGeom>
                <a:avLst/>
                <a:gdLst>
                  <a:gd name="T0" fmla="*/ 171 w 345"/>
                  <a:gd name="T1" fmla="*/ 344 h 345"/>
                  <a:gd name="T2" fmla="*/ 0 w 345"/>
                  <a:gd name="T3" fmla="*/ 172 h 345"/>
                  <a:gd name="T4" fmla="*/ 174 w 345"/>
                  <a:gd name="T5" fmla="*/ 1 h 345"/>
                  <a:gd name="T6" fmla="*/ 344 w 345"/>
                  <a:gd name="T7" fmla="*/ 174 h 345"/>
                  <a:gd name="T8" fmla="*/ 171 w 345"/>
                  <a:gd name="T9" fmla="*/ 344 h 345"/>
                  <a:gd name="T10" fmla="*/ 173 w 345"/>
                  <a:gd name="T11" fmla="*/ 297 h 345"/>
                  <a:gd name="T12" fmla="*/ 216 w 345"/>
                  <a:gd name="T13" fmla="*/ 268 h 345"/>
                  <a:gd name="T14" fmla="*/ 216 w 345"/>
                  <a:gd name="T15" fmla="*/ 163 h 345"/>
                  <a:gd name="T16" fmla="*/ 170 w 345"/>
                  <a:gd name="T17" fmla="*/ 151 h 345"/>
                  <a:gd name="T18" fmla="*/ 141 w 345"/>
                  <a:gd name="T19" fmla="*/ 128 h 345"/>
                  <a:gd name="T20" fmla="*/ 172 w 345"/>
                  <a:gd name="T21" fmla="*/ 107 h 345"/>
                  <a:gd name="T22" fmla="*/ 185 w 345"/>
                  <a:gd name="T23" fmla="*/ 109 h 345"/>
                  <a:gd name="T24" fmla="*/ 222 w 345"/>
                  <a:gd name="T25" fmla="*/ 107 h 345"/>
                  <a:gd name="T26" fmla="*/ 226 w 345"/>
                  <a:gd name="T27" fmla="*/ 84 h 345"/>
                  <a:gd name="T28" fmla="*/ 178 w 345"/>
                  <a:gd name="T29" fmla="*/ 54 h 345"/>
                  <a:gd name="T30" fmla="*/ 161 w 345"/>
                  <a:gd name="T31" fmla="*/ 58 h 345"/>
                  <a:gd name="T32" fmla="*/ 147 w 345"/>
                  <a:gd name="T33" fmla="*/ 68 h 345"/>
                  <a:gd name="T34" fmla="*/ 98 w 345"/>
                  <a:gd name="T35" fmla="*/ 133 h 345"/>
                  <a:gd name="T36" fmla="*/ 159 w 345"/>
                  <a:gd name="T37" fmla="*/ 192 h 345"/>
                  <a:gd name="T38" fmla="*/ 183 w 345"/>
                  <a:gd name="T39" fmla="*/ 195 h 345"/>
                  <a:gd name="T40" fmla="*/ 204 w 345"/>
                  <a:gd name="T41" fmla="*/ 215 h 345"/>
                  <a:gd name="T42" fmla="*/ 184 w 345"/>
                  <a:gd name="T43" fmla="*/ 236 h 345"/>
                  <a:gd name="T44" fmla="*/ 151 w 345"/>
                  <a:gd name="T45" fmla="*/ 232 h 345"/>
                  <a:gd name="T46" fmla="*/ 110 w 345"/>
                  <a:gd name="T47" fmla="*/ 244 h 345"/>
                  <a:gd name="T48" fmla="*/ 111 w 345"/>
                  <a:gd name="T49" fmla="*/ 251 h 345"/>
                  <a:gd name="T50" fmla="*/ 173 w 345"/>
                  <a:gd name="T51" fmla="*/ 29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5" h="345">
                    <a:moveTo>
                      <a:pt x="171" y="344"/>
                    </a:moveTo>
                    <a:cubicBezTo>
                      <a:pt x="76" y="344"/>
                      <a:pt x="0" y="267"/>
                      <a:pt x="0" y="172"/>
                    </a:cubicBezTo>
                    <a:cubicBezTo>
                      <a:pt x="1" y="77"/>
                      <a:pt x="79" y="0"/>
                      <a:pt x="174" y="1"/>
                    </a:cubicBezTo>
                    <a:cubicBezTo>
                      <a:pt x="269" y="2"/>
                      <a:pt x="345" y="79"/>
                      <a:pt x="344" y="174"/>
                    </a:cubicBezTo>
                    <a:cubicBezTo>
                      <a:pt x="343" y="269"/>
                      <a:pt x="266" y="345"/>
                      <a:pt x="171" y="344"/>
                    </a:cubicBezTo>
                    <a:close/>
                    <a:moveTo>
                      <a:pt x="173" y="297"/>
                    </a:moveTo>
                    <a:cubicBezTo>
                      <a:pt x="183" y="276"/>
                      <a:pt x="202" y="276"/>
                      <a:pt x="216" y="268"/>
                    </a:cubicBezTo>
                    <a:cubicBezTo>
                      <a:pt x="258" y="242"/>
                      <a:pt x="257" y="189"/>
                      <a:pt x="216" y="163"/>
                    </a:cubicBezTo>
                    <a:cubicBezTo>
                      <a:pt x="202" y="154"/>
                      <a:pt x="186" y="152"/>
                      <a:pt x="170" y="151"/>
                    </a:cubicBezTo>
                    <a:cubicBezTo>
                      <a:pt x="156" y="150"/>
                      <a:pt x="140" y="146"/>
                      <a:pt x="141" y="128"/>
                    </a:cubicBezTo>
                    <a:cubicBezTo>
                      <a:pt x="141" y="110"/>
                      <a:pt x="157" y="107"/>
                      <a:pt x="172" y="107"/>
                    </a:cubicBezTo>
                    <a:cubicBezTo>
                      <a:pt x="176" y="107"/>
                      <a:pt x="182" y="106"/>
                      <a:pt x="185" y="109"/>
                    </a:cubicBezTo>
                    <a:cubicBezTo>
                      <a:pt x="199" y="118"/>
                      <a:pt x="210" y="111"/>
                      <a:pt x="222" y="107"/>
                    </a:cubicBezTo>
                    <a:cubicBezTo>
                      <a:pt x="238" y="100"/>
                      <a:pt x="238" y="95"/>
                      <a:pt x="226" y="84"/>
                    </a:cubicBezTo>
                    <a:cubicBezTo>
                      <a:pt x="212" y="70"/>
                      <a:pt x="189" y="72"/>
                      <a:pt x="178" y="54"/>
                    </a:cubicBezTo>
                    <a:cubicBezTo>
                      <a:pt x="176" y="51"/>
                      <a:pt x="163" y="49"/>
                      <a:pt x="161" y="58"/>
                    </a:cubicBezTo>
                    <a:cubicBezTo>
                      <a:pt x="159" y="67"/>
                      <a:pt x="152" y="66"/>
                      <a:pt x="147" y="68"/>
                    </a:cubicBezTo>
                    <a:cubicBezTo>
                      <a:pt x="115" y="79"/>
                      <a:pt x="95" y="106"/>
                      <a:pt x="98" y="133"/>
                    </a:cubicBezTo>
                    <a:cubicBezTo>
                      <a:pt x="101" y="163"/>
                      <a:pt x="126" y="187"/>
                      <a:pt x="159" y="192"/>
                    </a:cubicBezTo>
                    <a:cubicBezTo>
                      <a:pt x="167" y="193"/>
                      <a:pt x="175" y="193"/>
                      <a:pt x="183" y="195"/>
                    </a:cubicBezTo>
                    <a:cubicBezTo>
                      <a:pt x="194" y="197"/>
                      <a:pt x="204" y="202"/>
                      <a:pt x="204" y="215"/>
                    </a:cubicBezTo>
                    <a:cubicBezTo>
                      <a:pt x="205" y="228"/>
                      <a:pt x="195" y="233"/>
                      <a:pt x="184" y="236"/>
                    </a:cubicBezTo>
                    <a:cubicBezTo>
                      <a:pt x="173" y="239"/>
                      <a:pt x="162" y="237"/>
                      <a:pt x="151" y="232"/>
                    </a:cubicBezTo>
                    <a:cubicBezTo>
                      <a:pt x="144" y="229"/>
                      <a:pt x="113" y="239"/>
                      <a:pt x="110" y="244"/>
                    </a:cubicBezTo>
                    <a:cubicBezTo>
                      <a:pt x="108" y="247"/>
                      <a:pt x="109" y="249"/>
                      <a:pt x="111" y="251"/>
                    </a:cubicBezTo>
                    <a:cubicBezTo>
                      <a:pt x="126" y="273"/>
                      <a:pt x="155" y="273"/>
                      <a:pt x="173" y="29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42"/>
              <p:cNvSpPr>
                <a:spLocks/>
              </p:cNvSpPr>
              <p:nvPr/>
            </p:nvSpPr>
            <p:spPr bwMode="auto">
              <a:xfrm>
                <a:off x="7804150" y="4065588"/>
                <a:ext cx="309562" cy="61913"/>
              </a:xfrm>
              <a:custGeom>
                <a:avLst/>
                <a:gdLst>
                  <a:gd name="T0" fmla="*/ 175 w 348"/>
                  <a:gd name="T1" fmla="*/ 69 h 69"/>
                  <a:gd name="T2" fmla="*/ 30 w 348"/>
                  <a:gd name="T3" fmla="*/ 69 h 69"/>
                  <a:gd name="T4" fmla="*/ 1 w 348"/>
                  <a:gd name="T5" fmla="*/ 40 h 69"/>
                  <a:gd name="T6" fmla="*/ 1 w 348"/>
                  <a:gd name="T7" fmla="*/ 24 h 69"/>
                  <a:gd name="T8" fmla="*/ 25 w 348"/>
                  <a:gd name="T9" fmla="*/ 1 h 69"/>
                  <a:gd name="T10" fmla="*/ 322 w 348"/>
                  <a:gd name="T11" fmla="*/ 1 h 69"/>
                  <a:gd name="T12" fmla="*/ 347 w 348"/>
                  <a:gd name="T13" fmla="*/ 26 h 69"/>
                  <a:gd name="T14" fmla="*/ 347 w 348"/>
                  <a:gd name="T15" fmla="*/ 45 h 69"/>
                  <a:gd name="T16" fmla="*/ 323 w 348"/>
                  <a:gd name="T17" fmla="*/ 69 h 69"/>
                  <a:gd name="T18" fmla="*/ 175 w 348"/>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69">
                    <a:moveTo>
                      <a:pt x="175" y="69"/>
                    </a:moveTo>
                    <a:cubicBezTo>
                      <a:pt x="127" y="69"/>
                      <a:pt x="78" y="69"/>
                      <a:pt x="30" y="69"/>
                    </a:cubicBezTo>
                    <a:cubicBezTo>
                      <a:pt x="4" y="69"/>
                      <a:pt x="1" y="66"/>
                      <a:pt x="1" y="40"/>
                    </a:cubicBezTo>
                    <a:cubicBezTo>
                      <a:pt x="1" y="34"/>
                      <a:pt x="1" y="29"/>
                      <a:pt x="1" y="24"/>
                    </a:cubicBezTo>
                    <a:cubicBezTo>
                      <a:pt x="0" y="7"/>
                      <a:pt x="8" y="0"/>
                      <a:pt x="25" y="1"/>
                    </a:cubicBezTo>
                    <a:cubicBezTo>
                      <a:pt x="124" y="1"/>
                      <a:pt x="223" y="1"/>
                      <a:pt x="322" y="1"/>
                    </a:cubicBezTo>
                    <a:cubicBezTo>
                      <a:pt x="341" y="0"/>
                      <a:pt x="348" y="8"/>
                      <a:pt x="347" y="26"/>
                    </a:cubicBezTo>
                    <a:cubicBezTo>
                      <a:pt x="346" y="32"/>
                      <a:pt x="347" y="39"/>
                      <a:pt x="347" y="45"/>
                    </a:cubicBezTo>
                    <a:cubicBezTo>
                      <a:pt x="348" y="63"/>
                      <a:pt x="340" y="69"/>
                      <a:pt x="323" y="69"/>
                    </a:cubicBezTo>
                    <a:cubicBezTo>
                      <a:pt x="274" y="69"/>
                      <a:pt x="224" y="69"/>
                      <a:pt x="175"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4" name="Freeform 43"/>
              <p:cNvSpPr>
                <a:spLocks/>
              </p:cNvSpPr>
              <p:nvPr/>
            </p:nvSpPr>
            <p:spPr bwMode="auto">
              <a:xfrm>
                <a:off x="7791450" y="3997325"/>
                <a:ext cx="307975" cy="60325"/>
              </a:xfrm>
              <a:custGeom>
                <a:avLst/>
                <a:gdLst>
                  <a:gd name="T0" fmla="*/ 174 w 346"/>
                  <a:gd name="T1" fmla="*/ 68 h 68"/>
                  <a:gd name="T2" fmla="*/ 26 w 346"/>
                  <a:gd name="T3" fmla="*/ 68 h 68"/>
                  <a:gd name="T4" fmla="*/ 0 w 346"/>
                  <a:gd name="T5" fmla="*/ 42 h 68"/>
                  <a:gd name="T6" fmla="*/ 41 w 346"/>
                  <a:gd name="T7" fmla="*/ 0 h 68"/>
                  <a:gd name="T8" fmla="*/ 315 w 346"/>
                  <a:gd name="T9" fmla="*/ 0 h 68"/>
                  <a:gd name="T10" fmla="*/ 346 w 346"/>
                  <a:gd name="T11" fmla="*/ 29 h 68"/>
                  <a:gd name="T12" fmla="*/ 346 w 346"/>
                  <a:gd name="T13" fmla="*/ 35 h 68"/>
                  <a:gd name="T14" fmla="*/ 314 w 346"/>
                  <a:gd name="T15" fmla="*/ 68 h 68"/>
                  <a:gd name="T16" fmla="*/ 174 w 346"/>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68">
                    <a:moveTo>
                      <a:pt x="174" y="68"/>
                    </a:moveTo>
                    <a:cubicBezTo>
                      <a:pt x="124" y="68"/>
                      <a:pt x="75" y="67"/>
                      <a:pt x="26" y="68"/>
                    </a:cubicBezTo>
                    <a:cubicBezTo>
                      <a:pt x="6" y="68"/>
                      <a:pt x="0" y="61"/>
                      <a:pt x="0" y="42"/>
                    </a:cubicBezTo>
                    <a:cubicBezTo>
                      <a:pt x="1" y="0"/>
                      <a:pt x="0" y="0"/>
                      <a:pt x="41" y="0"/>
                    </a:cubicBezTo>
                    <a:cubicBezTo>
                      <a:pt x="133" y="0"/>
                      <a:pt x="224" y="0"/>
                      <a:pt x="315" y="0"/>
                    </a:cubicBezTo>
                    <a:cubicBezTo>
                      <a:pt x="343" y="0"/>
                      <a:pt x="345" y="2"/>
                      <a:pt x="346" y="29"/>
                    </a:cubicBezTo>
                    <a:cubicBezTo>
                      <a:pt x="346" y="31"/>
                      <a:pt x="346" y="33"/>
                      <a:pt x="346" y="35"/>
                    </a:cubicBezTo>
                    <a:cubicBezTo>
                      <a:pt x="345" y="67"/>
                      <a:pt x="345" y="68"/>
                      <a:pt x="314" y="68"/>
                    </a:cubicBezTo>
                    <a:cubicBezTo>
                      <a:pt x="267" y="68"/>
                      <a:pt x="220" y="68"/>
                      <a:pt x="174" y="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44"/>
              <p:cNvSpPr>
                <a:spLocks/>
              </p:cNvSpPr>
              <p:nvPr/>
            </p:nvSpPr>
            <p:spPr bwMode="auto">
              <a:xfrm>
                <a:off x="7751763" y="4135438"/>
                <a:ext cx="304800" cy="61913"/>
              </a:xfrm>
              <a:custGeom>
                <a:avLst/>
                <a:gdLst>
                  <a:gd name="T0" fmla="*/ 171 w 344"/>
                  <a:gd name="T1" fmla="*/ 1 h 69"/>
                  <a:gd name="T2" fmla="*/ 319 w 344"/>
                  <a:gd name="T3" fmla="*/ 0 h 69"/>
                  <a:gd name="T4" fmla="*/ 343 w 344"/>
                  <a:gd name="T5" fmla="*/ 25 h 69"/>
                  <a:gd name="T6" fmla="*/ 301 w 344"/>
                  <a:gd name="T7" fmla="*/ 69 h 69"/>
                  <a:gd name="T8" fmla="*/ 135 w 344"/>
                  <a:gd name="T9" fmla="*/ 69 h 69"/>
                  <a:gd name="T10" fmla="*/ 111 w 344"/>
                  <a:gd name="T11" fmla="*/ 62 h 69"/>
                  <a:gd name="T12" fmla="*/ 10 w 344"/>
                  <a:gd name="T13" fmla="*/ 14 h 69"/>
                  <a:gd name="T14" fmla="*/ 1 w 344"/>
                  <a:gd name="T15" fmla="*/ 9 h 69"/>
                  <a:gd name="T16" fmla="*/ 9 w 344"/>
                  <a:gd name="T17" fmla="*/ 2 h 69"/>
                  <a:gd name="T18" fmla="*/ 27 w 344"/>
                  <a:gd name="T19" fmla="*/ 1 h 69"/>
                  <a:gd name="T20" fmla="*/ 171 w 344"/>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4" h="69">
                    <a:moveTo>
                      <a:pt x="171" y="1"/>
                    </a:moveTo>
                    <a:cubicBezTo>
                      <a:pt x="220" y="1"/>
                      <a:pt x="269" y="1"/>
                      <a:pt x="319" y="0"/>
                    </a:cubicBezTo>
                    <a:cubicBezTo>
                      <a:pt x="337" y="0"/>
                      <a:pt x="343" y="8"/>
                      <a:pt x="343" y="25"/>
                    </a:cubicBezTo>
                    <a:cubicBezTo>
                      <a:pt x="343" y="69"/>
                      <a:pt x="344" y="69"/>
                      <a:pt x="301" y="69"/>
                    </a:cubicBezTo>
                    <a:cubicBezTo>
                      <a:pt x="245" y="69"/>
                      <a:pt x="190" y="69"/>
                      <a:pt x="135" y="69"/>
                    </a:cubicBezTo>
                    <a:cubicBezTo>
                      <a:pt x="126" y="69"/>
                      <a:pt x="118" y="69"/>
                      <a:pt x="111" y="62"/>
                    </a:cubicBezTo>
                    <a:cubicBezTo>
                      <a:pt x="82" y="36"/>
                      <a:pt x="48" y="20"/>
                      <a:pt x="10" y="14"/>
                    </a:cubicBezTo>
                    <a:cubicBezTo>
                      <a:pt x="6" y="13"/>
                      <a:pt x="0" y="14"/>
                      <a:pt x="1" y="9"/>
                    </a:cubicBezTo>
                    <a:cubicBezTo>
                      <a:pt x="1" y="4"/>
                      <a:pt x="5" y="2"/>
                      <a:pt x="9" y="2"/>
                    </a:cubicBezTo>
                    <a:cubicBezTo>
                      <a:pt x="15" y="1"/>
                      <a:pt x="21" y="1"/>
                      <a:pt x="27" y="1"/>
                    </a:cubicBezTo>
                    <a:cubicBezTo>
                      <a:pt x="75" y="1"/>
                      <a:pt x="123" y="1"/>
                      <a:pt x="171"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45"/>
              <p:cNvSpPr>
                <a:spLocks/>
              </p:cNvSpPr>
              <p:nvPr/>
            </p:nvSpPr>
            <p:spPr bwMode="auto">
              <a:xfrm>
                <a:off x="7902575" y="4275138"/>
                <a:ext cx="196850" cy="61913"/>
              </a:xfrm>
              <a:custGeom>
                <a:avLst/>
                <a:gdLst>
                  <a:gd name="T0" fmla="*/ 106 w 220"/>
                  <a:gd name="T1" fmla="*/ 1 h 69"/>
                  <a:gd name="T2" fmla="*/ 195 w 220"/>
                  <a:gd name="T3" fmla="*/ 1 h 69"/>
                  <a:gd name="T4" fmla="*/ 219 w 220"/>
                  <a:gd name="T5" fmla="*/ 25 h 69"/>
                  <a:gd name="T6" fmla="*/ 219 w 220"/>
                  <a:gd name="T7" fmla="*/ 27 h 69"/>
                  <a:gd name="T8" fmla="*/ 178 w 220"/>
                  <a:gd name="T9" fmla="*/ 69 h 69"/>
                  <a:gd name="T10" fmla="*/ 20 w 220"/>
                  <a:gd name="T11" fmla="*/ 69 h 69"/>
                  <a:gd name="T12" fmla="*/ 4 w 220"/>
                  <a:gd name="T13" fmla="*/ 53 h 69"/>
                  <a:gd name="T14" fmla="*/ 3 w 220"/>
                  <a:gd name="T15" fmla="*/ 27 h 69"/>
                  <a:gd name="T16" fmla="*/ 26 w 220"/>
                  <a:gd name="T17" fmla="*/ 1 h 69"/>
                  <a:gd name="T18" fmla="*/ 106 w 220"/>
                  <a:gd name="T1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69">
                    <a:moveTo>
                      <a:pt x="106" y="1"/>
                    </a:moveTo>
                    <a:cubicBezTo>
                      <a:pt x="136" y="1"/>
                      <a:pt x="166" y="1"/>
                      <a:pt x="195" y="1"/>
                    </a:cubicBezTo>
                    <a:cubicBezTo>
                      <a:pt x="213" y="0"/>
                      <a:pt x="220" y="8"/>
                      <a:pt x="219" y="25"/>
                    </a:cubicBezTo>
                    <a:cubicBezTo>
                      <a:pt x="219" y="25"/>
                      <a:pt x="219" y="26"/>
                      <a:pt x="219" y="27"/>
                    </a:cubicBezTo>
                    <a:cubicBezTo>
                      <a:pt x="220" y="69"/>
                      <a:pt x="220" y="69"/>
                      <a:pt x="178" y="69"/>
                    </a:cubicBezTo>
                    <a:cubicBezTo>
                      <a:pt x="126" y="69"/>
                      <a:pt x="73" y="69"/>
                      <a:pt x="20" y="69"/>
                    </a:cubicBezTo>
                    <a:cubicBezTo>
                      <a:pt x="7" y="69"/>
                      <a:pt x="3" y="66"/>
                      <a:pt x="4" y="53"/>
                    </a:cubicBezTo>
                    <a:cubicBezTo>
                      <a:pt x="5" y="44"/>
                      <a:pt x="4" y="35"/>
                      <a:pt x="3" y="27"/>
                    </a:cubicBezTo>
                    <a:cubicBezTo>
                      <a:pt x="1" y="1"/>
                      <a:pt x="0" y="1"/>
                      <a:pt x="26" y="1"/>
                    </a:cubicBezTo>
                    <a:cubicBezTo>
                      <a:pt x="52" y="1"/>
                      <a:pt x="79" y="1"/>
                      <a:pt x="10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46"/>
              <p:cNvSpPr>
                <a:spLocks/>
              </p:cNvSpPr>
              <p:nvPr/>
            </p:nvSpPr>
            <p:spPr bwMode="auto">
              <a:xfrm>
                <a:off x="7885113" y="4346575"/>
                <a:ext cx="200025" cy="60325"/>
              </a:xfrm>
              <a:custGeom>
                <a:avLst/>
                <a:gdLst>
                  <a:gd name="T0" fmla="*/ 107 w 224"/>
                  <a:gd name="T1" fmla="*/ 69 h 69"/>
                  <a:gd name="T2" fmla="*/ 15 w 224"/>
                  <a:gd name="T3" fmla="*/ 69 h 69"/>
                  <a:gd name="T4" fmla="*/ 6 w 224"/>
                  <a:gd name="T5" fmla="*/ 56 h 69"/>
                  <a:gd name="T6" fmla="*/ 18 w 224"/>
                  <a:gd name="T7" fmla="*/ 22 h 69"/>
                  <a:gd name="T8" fmla="*/ 45 w 224"/>
                  <a:gd name="T9" fmla="*/ 1 h 69"/>
                  <a:gd name="T10" fmla="*/ 197 w 224"/>
                  <a:gd name="T11" fmla="*/ 1 h 69"/>
                  <a:gd name="T12" fmla="*/ 223 w 224"/>
                  <a:gd name="T13" fmla="*/ 28 h 69"/>
                  <a:gd name="T14" fmla="*/ 223 w 224"/>
                  <a:gd name="T15" fmla="*/ 46 h 69"/>
                  <a:gd name="T16" fmla="*/ 200 w 224"/>
                  <a:gd name="T17" fmla="*/ 69 h 69"/>
                  <a:gd name="T18" fmla="*/ 107 w 22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69">
                    <a:moveTo>
                      <a:pt x="107" y="69"/>
                    </a:moveTo>
                    <a:cubicBezTo>
                      <a:pt x="76" y="69"/>
                      <a:pt x="45" y="69"/>
                      <a:pt x="15" y="69"/>
                    </a:cubicBezTo>
                    <a:cubicBezTo>
                      <a:pt x="4" y="69"/>
                      <a:pt x="0" y="67"/>
                      <a:pt x="6" y="56"/>
                    </a:cubicBezTo>
                    <a:cubicBezTo>
                      <a:pt x="11" y="45"/>
                      <a:pt x="17" y="34"/>
                      <a:pt x="18" y="22"/>
                    </a:cubicBezTo>
                    <a:cubicBezTo>
                      <a:pt x="20" y="4"/>
                      <a:pt x="28" y="0"/>
                      <a:pt x="45" y="1"/>
                    </a:cubicBezTo>
                    <a:cubicBezTo>
                      <a:pt x="96" y="2"/>
                      <a:pt x="146" y="1"/>
                      <a:pt x="197" y="1"/>
                    </a:cubicBezTo>
                    <a:cubicBezTo>
                      <a:pt x="220" y="1"/>
                      <a:pt x="223" y="5"/>
                      <a:pt x="223" y="28"/>
                    </a:cubicBezTo>
                    <a:cubicBezTo>
                      <a:pt x="223" y="34"/>
                      <a:pt x="223" y="40"/>
                      <a:pt x="223" y="46"/>
                    </a:cubicBezTo>
                    <a:cubicBezTo>
                      <a:pt x="224" y="62"/>
                      <a:pt x="216" y="69"/>
                      <a:pt x="200" y="69"/>
                    </a:cubicBezTo>
                    <a:cubicBezTo>
                      <a:pt x="169" y="69"/>
                      <a:pt x="138" y="69"/>
                      <a:pt x="107"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47"/>
              <p:cNvSpPr>
                <a:spLocks/>
              </p:cNvSpPr>
              <p:nvPr/>
            </p:nvSpPr>
            <p:spPr bwMode="auto">
              <a:xfrm>
                <a:off x="7866063" y="4206875"/>
                <a:ext cx="204787" cy="60325"/>
              </a:xfrm>
              <a:custGeom>
                <a:avLst/>
                <a:gdLst>
                  <a:gd name="T0" fmla="*/ 0 w 230"/>
                  <a:gd name="T1" fmla="*/ 0 h 68"/>
                  <a:gd name="T2" fmla="*/ 210 w 230"/>
                  <a:gd name="T3" fmla="*/ 0 h 68"/>
                  <a:gd name="T4" fmla="*/ 229 w 230"/>
                  <a:gd name="T5" fmla="*/ 19 h 68"/>
                  <a:gd name="T6" fmla="*/ 229 w 230"/>
                  <a:gd name="T7" fmla="*/ 25 h 68"/>
                  <a:gd name="T8" fmla="*/ 187 w 230"/>
                  <a:gd name="T9" fmla="*/ 68 h 68"/>
                  <a:gd name="T10" fmla="*/ 55 w 230"/>
                  <a:gd name="T11" fmla="*/ 68 h 68"/>
                  <a:gd name="T12" fmla="*/ 30 w 230"/>
                  <a:gd name="T13" fmla="*/ 51 h 68"/>
                  <a:gd name="T14" fmla="*/ 0 w 23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68">
                    <a:moveTo>
                      <a:pt x="0" y="0"/>
                    </a:moveTo>
                    <a:cubicBezTo>
                      <a:pt x="73" y="0"/>
                      <a:pt x="141" y="0"/>
                      <a:pt x="210" y="0"/>
                    </a:cubicBezTo>
                    <a:cubicBezTo>
                      <a:pt x="222" y="0"/>
                      <a:pt x="228" y="7"/>
                      <a:pt x="229" y="19"/>
                    </a:cubicBezTo>
                    <a:cubicBezTo>
                      <a:pt x="229" y="21"/>
                      <a:pt x="229" y="23"/>
                      <a:pt x="229" y="25"/>
                    </a:cubicBezTo>
                    <a:cubicBezTo>
                      <a:pt x="230" y="67"/>
                      <a:pt x="230" y="68"/>
                      <a:pt x="187" y="68"/>
                    </a:cubicBezTo>
                    <a:cubicBezTo>
                      <a:pt x="143" y="68"/>
                      <a:pt x="99" y="67"/>
                      <a:pt x="55" y="68"/>
                    </a:cubicBezTo>
                    <a:cubicBezTo>
                      <a:pt x="41" y="68"/>
                      <a:pt x="35" y="64"/>
                      <a:pt x="30" y="51"/>
                    </a:cubicBezTo>
                    <a:cubicBezTo>
                      <a:pt x="25" y="34"/>
                      <a:pt x="13" y="19"/>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48"/>
              <p:cNvSpPr>
                <a:spLocks/>
              </p:cNvSpPr>
              <p:nvPr/>
            </p:nvSpPr>
            <p:spPr bwMode="auto">
              <a:xfrm>
                <a:off x="7475538" y="3913187"/>
                <a:ext cx="112712" cy="114300"/>
              </a:xfrm>
              <a:custGeom>
                <a:avLst/>
                <a:gdLst>
                  <a:gd name="T0" fmla="*/ 126 w 126"/>
                  <a:gd name="T1" fmla="*/ 64 h 127"/>
                  <a:gd name="T2" fmla="*/ 64 w 126"/>
                  <a:gd name="T3" fmla="*/ 127 h 127"/>
                  <a:gd name="T4" fmla="*/ 1 w 126"/>
                  <a:gd name="T5" fmla="*/ 63 h 127"/>
                  <a:gd name="T6" fmla="*/ 63 w 126"/>
                  <a:gd name="T7" fmla="*/ 0 h 127"/>
                  <a:gd name="T8" fmla="*/ 126 w 126"/>
                  <a:gd name="T9" fmla="*/ 64 h 127"/>
                </a:gdLst>
                <a:ahLst/>
                <a:cxnLst>
                  <a:cxn ang="0">
                    <a:pos x="T0" y="T1"/>
                  </a:cxn>
                  <a:cxn ang="0">
                    <a:pos x="T2" y="T3"/>
                  </a:cxn>
                  <a:cxn ang="0">
                    <a:pos x="T4" y="T5"/>
                  </a:cxn>
                  <a:cxn ang="0">
                    <a:pos x="T6" y="T7"/>
                  </a:cxn>
                  <a:cxn ang="0">
                    <a:pos x="T8" y="T9"/>
                  </a:cxn>
                </a:cxnLst>
                <a:rect l="0" t="0" r="r" b="b"/>
                <a:pathLst>
                  <a:path w="126" h="127">
                    <a:moveTo>
                      <a:pt x="126" y="64"/>
                    </a:moveTo>
                    <a:cubicBezTo>
                      <a:pt x="126" y="99"/>
                      <a:pt x="98" y="127"/>
                      <a:pt x="64" y="127"/>
                    </a:cubicBezTo>
                    <a:cubicBezTo>
                      <a:pt x="29" y="127"/>
                      <a:pt x="0" y="98"/>
                      <a:pt x="1" y="63"/>
                    </a:cubicBezTo>
                    <a:cubicBezTo>
                      <a:pt x="1" y="28"/>
                      <a:pt x="29" y="1"/>
                      <a:pt x="63" y="0"/>
                    </a:cubicBezTo>
                    <a:cubicBezTo>
                      <a:pt x="98" y="0"/>
                      <a:pt x="126" y="29"/>
                      <a:pt x="126" y="6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0" name="Group 19">
            <a:extLst>
              <a:ext uri="{FF2B5EF4-FFF2-40B4-BE49-F238E27FC236}">
                <a16:creationId xmlns:a16="http://schemas.microsoft.com/office/drawing/2014/main" xmlns="" id="{F61B764E-C1A7-1B7F-4487-35F303CBDC2A}"/>
              </a:ext>
            </a:extLst>
          </p:cNvPr>
          <p:cNvGrpSpPr/>
          <p:nvPr/>
        </p:nvGrpSpPr>
        <p:grpSpPr>
          <a:xfrm>
            <a:off x="6002691" y="4457652"/>
            <a:ext cx="5474349" cy="658768"/>
            <a:chOff x="6002691" y="4225494"/>
            <a:chExt cx="5474349" cy="658768"/>
          </a:xfrm>
        </p:grpSpPr>
        <p:grpSp>
          <p:nvGrpSpPr>
            <p:cNvPr id="8" name="Group 7">
              <a:extLst>
                <a:ext uri="{FF2B5EF4-FFF2-40B4-BE49-F238E27FC236}">
                  <a16:creationId xmlns:a16="http://schemas.microsoft.com/office/drawing/2014/main" xmlns="" id="{2460DEAE-39CD-87CB-2F93-AD385377B10B}"/>
                </a:ext>
              </a:extLst>
            </p:cNvPr>
            <p:cNvGrpSpPr/>
            <p:nvPr/>
          </p:nvGrpSpPr>
          <p:grpSpPr>
            <a:xfrm>
              <a:off x="6600240" y="4225494"/>
              <a:ext cx="4876800" cy="658768"/>
              <a:chOff x="6793832" y="4225494"/>
              <a:chExt cx="4876800" cy="658768"/>
            </a:xfrm>
          </p:grpSpPr>
          <p:sp>
            <p:nvSpPr>
              <p:cNvPr id="83" name="Content Placeholder 6"/>
              <p:cNvSpPr txBox="1">
                <a:spLocks/>
              </p:cNvSpPr>
              <p:nvPr/>
            </p:nvSpPr>
            <p:spPr>
              <a:xfrm>
                <a:off x="6793832" y="4225494"/>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Liability</a:t>
                </a:r>
              </a:p>
            </p:txBody>
          </p:sp>
          <p:sp>
            <p:nvSpPr>
              <p:cNvPr id="84" name="Content Placeholder 6"/>
              <p:cNvSpPr txBox="1">
                <a:spLocks/>
              </p:cNvSpPr>
              <p:nvPr/>
            </p:nvSpPr>
            <p:spPr>
              <a:xfrm>
                <a:off x="6793832" y="4496464"/>
                <a:ext cx="4876800"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Jury verdicts, litigation management, retentions and availability of coverage in challenging markets for loss leaders</a:t>
                </a:r>
              </a:p>
            </p:txBody>
          </p:sp>
        </p:grpSp>
        <p:grpSp>
          <p:nvGrpSpPr>
            <p:cNvPr id="136" name="Group 135"/>
            <p:cNvGrpSpPr/>
            <p:nvPr/>
          </p:nvGrpSpPr>
          <p:grpSpPr>
            <a:xfrm>
              <a:off x="6002691" y="4358822"/>
              <a:ext cx="268287" cy="392112"/>
              <a:chOff x="7216776" y="4475163"/>
              <a:chExt cx="268287" cy="392112"/>
            </a:xfrm>
          </p:grpSpPr>
          <p:sp>
            <p:nvSpPr>
              <p:cNvPr id="134" name="Freeform 53"/>
              <p:cNvSpPr>
                <a:spLocks/>
              </p:cNvSpPr>
              <p:nvPr/>
            </p:nvSpPr>
            <p:spPr bwMode="auto">
              <a:xfrm>
                <a:off x="7216776" y="4635500"/>
                <a:ext cx="236538" cy="231775"/>
              </a:xfrm>
              <a:custGeom>
                <a:avLst/>
                <a:gdLst>
                  <a:gd name="T0" fmla="*/ 93 w 523"/>
                  <a:gd name="T1" fmla="*/ 0 h 515"/>
                  <a:gd name="T2" fmla="*/ 125 w 523"/>
                  <a:gd name="T3" fmla="*/ 49 h 515"/>
                  <a:gd name="T4" fmla="*/ 124 w 523"/>
                  <a:gd name="T5" fmla="*/ 68 h 515"/>
                  <a:gd name="T6" fmla="*/ 87 w 523"/>
                  <a:gd name="T7" fmla="*/ 123 h 515"/>
                  <a:gd name="T8" fmla="*/ 88 w 523"/>
                  <a:gd name="T9" fmla="*/ 147 h 515"/>
                  <a:gd name="T10" fmla="*/ 162 w 523"/>
                  <a:gd name="T11" fmla="*/ 231 h 515"/>
                  <a:gd name="T12" fmla="*/ 201 w 523"/>
                  <a:gd name="T13" fmla="*/ 249 h 515"/>
                  <a:gd name="T14" fmla="*/ 245 w 523"/>
                  <a:gd name="T15" fmla="*/ 248 h 515"/>
                  <a:gd name="T16" fmla="*/ 192 w 523"/>
                  <a:gd name="T17" fmla="*/ 179 h 515"/>
                  <a:gd name="T18" fmla="*/ 215 w 523"/>
                  <a:gd name="T19" fmla="*/ 126 h 515"/>
                  <a:gd name="T20" fmla="*/ 316 w 523"/>
                  <a:gd name="T21" fmla="*/ 133 h 515"/>
                  <a:gd name="T22" fmla="*/ 282 w 523"/>
                  <a:gd name="T23" fmla="*/ 248 h 515"/>
                  <a:gd name="T24" fmla="*/ 340 w 523"/>
                  <a:gd name="T25" fmla="*/ 248 h 515"/>
                  <a:gd name="T26" fmla="*/ 354 w 523"/>
                  <a:gd name="T27" fmla="*/ 239 h 515"/>
                  <a:gd name="T28" fmla="*/ 437 w 523"/>
                  <a:gd name="T29" fmla="*/ 145 h 515"/>
                  <a:gd name="T30" fmla="*/ 438 w 523"/>
                  <a:gd name="T31" fmla="*/ 124 h 515"/>
                  <a:gd name="T32" fmla="*/ 401 w 523"/>
                  <a:gd name="T33" fmla="*/ 69 h 515"/>
                  <a:gd name="T34" fmla="*/ 401 w 523"/>
                  <a:gd name="T35" fmla="*/ 47 h 515"/>
                  <a:gd name="T36" fmla="*/ 431 w 523"/>
                  <a:gd name="T37" fmla="*/ 2 h 515"/>
                  <a:gd name="T38" fmla="*/ 467 w 523"/>
                  <a:gd name="T39" fmla="*/ 55 h 515"/>
                  <a:gd name="T40" fmla="*/ 509 w 523"/>
                  <a:gd name="T41" fmla="*/ 119 h 515"/>
                  <a:gd name="T42" fmla="*/ 506 w 523"/>
                  <a:gd name="T43" fmla="*/ 179 h 515"/>
                  <a:gd name="T44" fmla="*/ 397 w 523"/>
                  <a:gd name="T45" fmla="*/ 321 h 515"/>
                  <a:gd name="T46" fmla="*/ 388 w 523"/>
                  <a:gd name="T47" fmla="*/ 347 h 515"/>
                  <a:gd name="T48" fmla="*/ 389 w 523"/>
                  <a:gd name="T49" fmla="*/ 495 h 515"/>
                  <a:gd name="T50" fmla="*/ 368 w 523"/>
                  <a:gd name="T51" fmla="*/ 514 h 515"/>
                  <a:gd name="T52" fmla="*/ 154 w 523"/>
                  <a:gd name="T53" fmla="*/ 514 h 515"/>
                  <a:gd name="T54" fmla="*/ 135 w 523"/>
                  <a:gd name="T55" fmla="*/ 496 h 515"/>
                  <a:gd name="T56" fmla="*/ 136 w 523"/>
                  <a:gd name="T57" fmla="*/ 348 h 515"/>
                  <a:gd name="T58" fmla="*/ 127 w 523"/>
                  <a:gd name="T59" fmla="*/ 320 h 515"/>
                  <a:gd name="T60" fmla="*/ 19 w 523"/>
                  <a:gd name="T61" fmla="*/ 181 h 515"/>
                  <a:gd name="T62" fmla="*/ 17 w 523"/>
                  <a:gd name="T63" fmla="*/ 116 h 515"/>
                  <a:gd name="T64" fmla="*/ 93 w 523"/>
                  <a:gd name="T6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3" h="515">
                    <a:moveTo>
                      <a:pt x="93" y="0"/>
                    </a:moveTo>
                    <a:cubicBezTo>
                      <a:pt x="103" y="19"/>
                      <a:pt x="112" y="36"/>
                      <a:pt x="125" y="49"/>
                    </a:cubicBezTo>
                    <a:cubicBezTo>
                      <a:pt x="132" y="57"/>
                      <a:pt x="128" y="62"/>
                      <a:pt x="124" y="68"/>
                    </a:cubicBezTo>
                    <a:cubicBezTo>
                      <a:pt x="112" y="86"/>
                      <a:pt x="100" y="105"/>
                      <a:pt x="87" y="123"/>
                    </a:cubicBezTo>
                    <a:cubicBezTo>
                      <a:pt x="80" y="132"/>
                      <a:pt x="80" y="138"/>
                      <a:pt x="88" y="147"/>
                    </a:cubicBezTo>
                    <a:cubicBezTo>
                      <a:pt x="113" y="174"/>
                      <a:pt x="138" y="202"/>
                      <a:pt x="162" y="231"/>
                    </a:cubicBezTo>
                    <a:cubicBezTo>
                      <a:pt x="173" y="244"/>
                      <a:pt x="183" y="251"/>
                      <a:pt x="201" y="249"/>
                    </a:cubicBezTo>
                    <a:cubicBezTo>
                      <a:pt x="213" y="247"/>
                      <a:pt x="226" y="248"/>
                      <a:pt x="245" y="248"/>
                    </a:cubicBezTo>
                    <a:cubicBezTo>
                      <a:pt x="213" y="232"/>
                      <a:pt x="193" y="212"/>
                      <a:pt x="192" y="179"/>
                    </a:cubicBezTo>
                    <a:cubicBezTo>
                      <a:pt x="191" y="158"/>
                      <a:pt x="200" y="140"/>
                      <a:pt x="215" y="126"/>
                    </a:cubicBezTo>
                    <a:cubicBezTo>
                      <a:pt x="243" y="99"/>
                      <a:pt x="292" y="103"/>
                      <a:pt x="316" y="133"/>
                    </a:cubicBezTo>
                    <a:cubicBezTo>
                      <a:pt x="346" y="171"/>
                      <a:pt x="335" y="213"/>
                      <a:pt x="282" y="248"/>
                    </a:cubicBezTo>
                    <a:cubicBezTo>
                      <a:pt x="303" y="248"/>
                      <a:pt x="322" y="248"/>
                      <a:pt x="340" y="248"/>
                    </a:cubicBezTo>
                    <a:cubicBezTo>
                      <a:pt x="347" y="248"/>
                      <a:pt x="350" y="243"/>
                      <a:pt x="354" y="239"/>
                    </a:cubicBezTo>
                    <a:cubicBezTo>
                      <a:pt x="382" y="208"/>
                      <a:pt x="409" y="176"/>
                      <a:pt x="437" y="145"/>
                    </a:cubicBezTo>
                    <a:cubicBezTo>
                      <a:pt x="445" y="137"/>
                      <a:pt x="443" y="131"/>
                      <a:pt x="438" y="124"/>
                    </a:cubicBezTo>
                    <a:cubicBezTo>
                      <a:pt x="425" y="106"/>
                      <a:pt x="414" y="87"/>
                      <a:pt x="401" y="69"/>
                    </a:cubicBezTo>
                    <a:cubicBezTo>
                      <a:pt x="395" y="61"/>
                      <a:pt x="393" y="55"/>
                      <a:pt x="401" y="47"/>
                    </a:cubicBezTo>
                    <a:cubicBezTo>
                      <a:pt x="414" y="35"/>
                      <a:pt x="422" y="19"/>
                      <a:pt x="431" y="2"/>
                    </a:cubicBezTo>
                    <a:cubicBezTo>
                      <a:pt x="446" y="19"/>
                      <a:pt x="455" y="38"/>
                      <a:pt x="467" y="55"/>
                    </a:cubicBezTo>
                    <a:cubicBezTo>
                      <a:pt x="481" y="76"/>
                      <a:pt x="495" y="97"/>
                      <a:pt x="509" y="119"/>
                    </a:cubicBezTo>
                    <a:cubicBezTo>
                      <a:pt x="523" y="141"/>
                      <a:pt x="523" y="157"/>
                      <a:pt x="506" y="179"/>
                    </a:cubicBezTo>
                    <a:cubicBezTo>
                      <a:pt x="470" y="226"/>
                      <a:pt x="433" y="274"/>
                      <a:pt x="397" y="321"/>
                    </a:cubicBezTo>
                    <a:cubicBezTo>
                      <a:pt x="390" y="329"/>
                      <a:pt x="388" y="337"/>
                      <a:pt x="388" y="347"/>
                    </a:cubicBezTo>
                    <a:cubicBezTo>
                      <a:pt x="388" y="396"/>
                      <a:pt x="388" y="446"/>
                      <a:pt x="389" y="495"/>
                    </a:cubicBezTo>
                    <a:cubicBezTo>
                      <a:pt x="389" y="511"/>
                      <a:pt x="384" y="515"/>
                      <a:pt x="368" y="514"/>
                    </a:cubicBezTo>
                    <a:cubicBezTo>
                      <a:pt x="297" y="514"/>
                      <a:pt x="226" y="514"/>
                      <a:pt x="154" y="514"/>
                    </a:cubicBezTo>
                    <a:cubicBezTo>
                      <a:pt x="140" y="515"/>
                      <a:pt x="135" y="511"/>
                      <a:pt x="135" y="496"/>
                    </a:cubicBezTo>
                    <a:cubicBezTo>
                      <a:pt x="136" y="447"/>
                      <a:pt x="136" y="397"/>
                      <a:pt x="136" y="348"/>
                    </a:cubicBezTo>
                    <a:cubicBezTo>
                      <a:pt x="136" y="337"/>
                      <a:pt x="133" y="329"/>
                      <a:pt x="127" y="320"/>
                    </a:cubicBezTo>
                    <a:cubicBezTo>
                      <a:pt x="91" y="274"/>
                      <a:pt x="55" y="228"/>
                      <a:pt x="19" y="181"/>
                    </a:cubicBezTo>
                    <a:cubicBezTo>
                      <a:pt x="1" y="157"/>
                      <a:pt x="0" y="141"/>
                      <a:pt x="17" y="116"/>
                    </a:cubicBezTo>
                    <a:cubicBezTo>
                      <a:pt x="42" y="78"/>
                      <a:pt x="66" y="40"/>
                      <a:pt x="93"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54"/>
              <p:cNvSpPr>
                <a:spLocks noEditPoints="1"/>
              </p:cNvSpPr>
              <p:nvPr/>
            </p:nvSpPr>
            <p:spPr bwMode="auto">
              <a:xfrm>
                <a:off x="7253288" y="4475163"/>
                <a:ext cx="231775" cy="212725"/>
              </a:xfrm>
              <a:custGeom>
                <a:avLst/>
                <a:gdLst>
                  <a:gd name="T0" fmla="*/ 388 w 515"/>
                  <a:gd name="T1" fmla="*/ 47 h 471"/>
                  <a:gd name="T2" fmla="*/ 376 w 515"/>
                  <a:gd name="T3" fmla="*/ 0 h 471"/>
                  <a:gd name="T4" fmla="*/ 417 w 515"/>
                  <a:gd name="T5" fmla="*/ 33 h 471"/>
                  <a:gd name="T6" fmla="*/ 443 w 515"/>
                  <a:gd name="T7" fmla="*/ 35 h 471"/>
                  <a:gd name="T8" fmla="*/ 488 w 515"/>
                  <a:gd name="T9" fmla="*/ 5 h 471"/>
                  <a:gd name="T10" fmla="*/ 468 w 515"/>
                  <a:gd name="T11" fmla="*/ 58 h 471"/>
                  <a:gd name="T12" fmla="*/ 474 w 515"/>
                  <a:gd name="T13" fmla="*/ 78 h 471"/>
                  <a:gd name="T14" fmla="*/ 515 w 515"/>
                  <a:gd name="T15" fmla="*/ 111 h 471"/>
                  <a:gd name="T16" fmla="*/ 466 w 515"/>
                  <a:gd name="T17" fmla="*/ 111 h 471"/>
                  <a:gd name="T18" fmla="*/ 443 w 515"/>
                  <a:gd name="T19" fmla="*/ 126 h 471"/>
                  <a:gd name="T20" fmla="*/ 425 w 515"/>
                  <a:gd name="T21" fmla="*/ 175 h 471"/>
                  <a:gd name="T22" fmla="*/ 410 w 515"/>
                  <a:gd name="T23" fmla="*/ 122 h 471"/>
                  <a:gd name="T24" fmla="*/ 392 w 515"/>
                  <a:gd name="T25" fmla="*/ 108 h 471"/>
                  <a:gd name="T26" fmla="*/ 339 w 515"/>
                  <a:gd name="T27" fmla="*/ 106 h 471"/>
                  <a:gd name="T28" fmla="*/ 375 w 515"/>
                  <a:gd name="T29" fmla="*/ 78 h 471"/>
                  <a:gd name="T30" fmla="*/ 291 w 515"/>
                  <a:gd name="T31" fmla="*/ 103 h 471"/>
                  <a:gd name="T32" fmla="*/ 295 w 515"/>
                  <a:gd name="T33" fmla="*/ 117 h 471"/>
                  <a:gd name="T34" fmla="*/ 304 w 515"/>
                  <a:gd name="T35" fmla="*/ 141 h 471"/>
                  <a:gd name="T36" fmla="*/ 308 w 515"/>
                  <a:gd name="T37" fmla="*/ 172 h 471"/>
                  <a:gd name="T38" fmla="*/ 316 w 515"/>
                  <a:gd name="T39" fmla="*/ 387 h 471"/>
                  <a:gd name="T40" fmla="*/ 112 w 515"/>
                  <a:gd name="T41" fmla="*/ 437 h 471"/>
                  <a:gd name="T42" fmla="*/ 18 w 515"/>
                  <a:gd name="T43" fmla="*/ 245 h 471"/>
                  <a:gd name="T44" fmla="*/ 187 w 515"/>
                  <a:gd name="T45" fmla="*/ 117 h 471"/>
                  <a:gd name="T46" fmla="*/ 224 w 515"/>
                  <a:gd name="T47" fmla="*/ 95 h 471"/>
                  <a:gd name="T48" fmla="*/ 241 w 515"/>
                  <a:gd name="T49" fmla="*/ 91 h 471"/>
                  <a:gd name="T50" fmla="*/ 262 w 515"/>
                  <a:gd name="T51" fmla="*/ 91 h 471"/>
                  <a:gd name="T52" fmla="*/ 388 w 515"/>
                  <a:gd name="T53" fmla="*/ 47 h 471"/>
                  <a:gd name="T54" fmla="*/ 265 w 515"/>
                  <a:gd name="T55" fmla="*/ 261 h 471"/>
                  <a:gd name="T56" fmla="*/ 244 w 515"/>
                  <a:gd name="T57" fmla="*/ 219 h 471"/>
                  <a:gd name="T58" fmla="*/ 238 w 515"/>
                  <a:gd name="T59" fmla="*/ 207 h 471"/>
                  <a:gd name="T60" fmla="*/ 233 w 515"/>
                  <a:gd name="T61" fmla="*/ 189 h 471"/>
                  <a:gd name="T62" fmla="*/ 209 w 515"/>
                  <a:gd name="T63" fmla="*/ 193 h 471"/>
                  <a:gd name="T64" fmla="*/ 195 w 515"/>
                  <a:gd name="T65" fmla="*/ 195 h 471"/>
                  <a:gd name="T66" fmla="*/ 134 w 515"/>
                  <a:gd name="T67" fmla="*/ 227 h 471"/>
                  <a:gd name="T68" fmla="*/ 165 w 515"/>
                  <a:gd name="T69" fmla="*/ 293 h 471"/>
                  <a:gd name="T70" fmla="*/ 192 w 515"/>
                  <a:gd name="T71" fmla="*/ 307 h 471"/>
                  <a:gd name="T72" fmla="*/ 202 w 515"/>
                  <a:gd name="T73" fmla="*/ 329 h 471"/>
                  <a:gd name="T74" fmla="*/ 187 w 515"/>
                  <a:gd name="T75" fmla="*/ 343 h 471"/>
                  <a:gd name="T76" fmla="*/ 131 w 515"/>
                  <a:gd name="T77" fmla="*/ 307 h 471"/>
                  <a:gd name="T78" fmla="*/ 107 w 515"/>
                  <a:gd name="T79" fmla="*/ 289 h 471"/>
                  <a:gd name="T80" fmla="*/ 100 w 515"/>
                  <a:gd name="T81" fmla="*/ 309 h 471"/>
                  <a:gd name="T82" fmla="*/ 118 w 515"/>
                  <a:gd name="T83" fmla="*/ 347 h 471"/>
                  <a:gd name="T84" fmla="*/ 125 w 515"/>
                  <a:gd name="T85" fmla="*/ 366 h 471"/>
                  <a:gd name="T86" fmla="*/ 134 w 515"/>
                  <a:gd name="T87" fmla="*/ 380 h 471"/>
                  <a:gd name="T88" fmla="*/ 152 w 515"/>
                  <a:gd name="T89" fmla="*/ 380 h 471"/>
                  <a:gd name="T90" fmla="*/ 172 w 515"/>
                  <a:gd name="T91" fmla="*/ 373 h 471"/>
                  <a:gd name="T92" fmla="*/ 231 w 515"/>
                  <a:gd name="T93" fmla="*/ 341 h 471"/>
                  <a:gd name="T94" fmla="*/ 203 w 515"/>
                  <a:gd name="T95" fmla="*/ 277 h 471"/>
                  <a:gd name="T96" fmla="*/ 173 w 515"/>
                  <a:gd name="T97" fmla="*/ 262 h 471"/>
                  <a:gd name="T98" fmla="*/ 163 w 515"/>
                  <a:gd name="T99" fmla="*/ 239 h 471"/>
                  <a:gd name="T100" fmla="*/ 180 w 515"/>
                  <a:gd name="T101" fmla="*/ 225 h 471"/>
                  <a:gd name="T102" fmla="*/ 233 w 515"/>
                  <a:gd name="T103" fmla="*/ 262 h 471"/>
                  <a:gd name="T104" fmla="*/ 257 w 515"/>
                  <a:gd name="T105" fmla="*/ 279 h 471"/>
                  <a:gd name="T106" fmla="*/ 265 w 515"/>
                  <a:gd name="T107" fmla="*/ 26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5" h="471">
                    <a:moveTo>
                      <a:pt x="388" y="47"/>
                    </a:moveTo>
                    <a:cubicBezTo>
                      <a:pt x="384" y="31"/>
                      <a:pt x="381" y="18"/>
                      <a:pt x="376" y="0"/>
                    </a:cubicBezTo>
                    <a:cubicBezTo>
                      <a:pt x="393" y="14"/>
                      <a:pt x="406" y="23"/>
                      <a:pt x="417" y="33"/>
                    </a:cubicBezTo>
                    <a:cubicBezTo>
                      <a:pt x="426" y="41"/>
                      <a:pt x="434" y="42"/>
                      <a:pt x="443" y="35"/>
                    </a:cubicBezTo>
                    <a:cubicBezTo>
                      <a:pt x="456" y="25"/>
                      <a:pt x="471" y="17"/>
                      <a:pt x="488" y="5"/>
                    </a:cubicBezTo>
                    <a:cubicBezTo>
                      <a:pt x="480" y="26"/>
                      <a:pt x="475" y="42"/>
                      <a:pt x="468" y="58"/>
                    </a:cubicBezTo>
                    <a:cubicBezTo>
                      <a:pt x="464" y="67"/>
                      <a:pt x="466" y="72"/>
                      <a:pt x="474" y="78"/>
                    </a:cubicBezTo>
                    <a:cubicBezTo>
                      <a:pt x="487" y="88"/>
                      <a:pt x="500" y="99"/>
                      <a:pt x="515" y="111"/>
                    </a:cubicBezTo>
                    <a:cubicBezTo>
                      <a:pt x="497" y="111"/>
                      <a:pt x="482" y="112"/>
                      <a:pt x="466" y="111"/>
                    </a:cubicBezTo>
                    <a:cubicBezTo>
                      <a:pt x="454" y="110"/>
                      <a:pt x="446" y="113"/>
                      <a:pt x="443" y="126"/>
                    </a:cubicBezTo>
                    <a:cubicBezTo>
                      <a:pt x="438" y="141"/>
                      <a:pt x="432" y="156"/>
                      <a:pt x="425" y="175"/>
                    </a:cubicBezTo>
                    <a:cubicBezTo>
                      <a:pt x="419" y="155"/>
                      <a:pt x="414" y="139"/>
                      <a:pt x="410" y="122"/>
                    </a:cubicBezTo>
                    <a:cubicBezTo>
                      <a:pt x="407" y="112"/>
                      <a:pt x="402" y="108"/>
                      <a:pt x="392" y="108"/>
                    </a:cubicBezTo>
                    <a:cubicBezTo>
                      <a:pt x="375" y="108"/>
                      <a:pt x="359" y="107"/>
                      <a:pt x="339" y="106"/>
                    </a:cubicBezTo>
                    <a:cubicBezTo>
                      <a:pt x="350" y="93"/>
                      <a:pt x="366" y="90"/>
                      <a:pt x="375" y="78"/>
                    </a:cubicBezTo>
                    <a:cubicBezTo>
                      <a:pt x="344" y="66"/>
                      <a:pt x="309" y="77"/>
                      <a:pt x="291" y="103"/>
                    </a:cubicBezTo>
                    <a:cubicBezTo>
                      <a:pt x="285" y="111"/>
                      <a:pt x="287" y="115"/>
                      <a:pt x="295" y="117"/>
                    </a:cubicBezTo>
                    <a:cubicBezTo>
                      <a:pt x="310" y="122"/>
                      <a:pt x="313" y="129"/>
                      <a:pt x="304" y="141"/>
                    </a:cubicBezTo>
                    <a:cubicBezTo>
                      <a:pt x="295" y="153"/>
                      <a:pt x="298" y="161"/>
                      <a:pt x="308" y="172"/>
                    </a:cubicBezTo>
                    <a:cubicBezTo>
                      <a:pt x="362" y="232"/>
                      <a:pt x="366" y="321"/>
                      <a:pt x="316" y="387"/>
                    </a:cubicBezTo>
                    <a:cubicBezTo>
                      <a:pt x="270" y="449"/>
                      <a:pt x="183" y="471"/>
                      <a:pt x="112" y="437"/>
                    </a:cubicBezTo>
                    <a:cubicBezTo>
                      <a:pt x="38" y="403"/>
                      <a:pt x="0" y="324"/>
                      <a:pt x="18" y="245"/>
                    </a:cubicBezTo>
                    <a:cubicBezTo>
                      <a:pt x="36" y="168"/>
                      <a:pt x="106" y="114"/>
                      <a:pt x="187" y="117"/>
                    </a:cubicBezTo>
                    <a:cubicBezTo>
                      <a:pt x="206" y="117"/>
                      <a:pt x="219" y="116"/>
                      <a:pt x="224" y="95"/>
                    </a:cubicBezTo>
                    <a:cubicBezTo>
                      <a:pt x="227" y="85"/>
                      <a:pt x="234" y="87"/>
                      <a:pt x="241" y="91"/>
                    </a:cubicBezTo>
                    <a:cubicBezTo>
                      <a:pt x="247" y="93"/>
                      <a:pt x="254" y="102"/>
                      <a:pt x="262" y="91"/>
                    </a:cubicBezTo>
                    <a:cubicBezTo>
                      <a:pt x="293" y="50"/>
                      <a:pt x="333" y="31"/>
                      <a:pt x="388" y="47"/>
                    </a:cubicBezTo>
                    <a:close/>
                    <a:moveTo>
                      <a:pt x="265" y="261"/>
                    </a:moveTo>
                    <a:cubicBezTo>
                      <a:pt x="264" y="243"/>
                      <a:pt x="257" y="230"/>
                      <a:pt x="244" y="219"/>
                    </a:cubicBezTo>
                    <a:cubicBezTo>
                      <a:pt x="240" y="216"/>
                      <a:pt x="233" y="214"/>
                      <a:pt x="238" y="207"/>
                    </a:cubicBezTo>
                    <a:cubicBezTo>
                      <a:pt x="243" y="199"/>
                      <a:pt x="243" y="193"/>
                      <a:pt x="233" y="189"/>
                    </a:cubicBezTo>
                    <a:cubicBezTo>
                      <a:pt x="224" y="185"/>
                      <a:pt x="215" y="177"/>
                      <a:pt x="209" y="193"/>
                    </a:cubicBezTo>
                    <a:cubicBezTo>
                      <a:pt x="207" y="200"/>
                      <a:pt x="200" y="196"/>
                      <a:pt x="195" y="195"/>
                    </a:cubicBezTo>
                    <a:cubicBezTo>
                      <a:pt x="166" y="191"/>
                      <a:pt x="142" y="203"/>
                      <a:pt x="134" y="227"/>
                    </a:cubicBezTo>
                    <a:cubicBezTo>
                      <a:pt x="125" y="252"/>
                      <a:pt x="138" y="280"/>
                      <a:pt x="165" y="293"/>
                    </a:cubicBezTo>
                    <a:cubicBezTo>
                      <a:pt x="174" y="298"/>
                      <a:pt x="184" y="301"/>
                      <a:pt x="192" y="307"/>
                    </a:cubicBezTo>
                    <a:cubicBezTo>
                      <a:pt x="199" y="312"/>
                      <a:pt x="204" y="319"/>
                      <a:pt x="202" y="329"/>
                    </a:cubicBezTo>
                    <a:cubicBezTo>
                      <a:pt x="200" y="337"/>
                      <a:pt x="195" y="341"/>
                      <a:pt x="187" y="343"/>
                    </a:cubicBezTo>
                    <a:cubicBezTo>
                      <a:pt x="168" y="346"/>
                      <a:pt x="134" y="325"/>
                      <a:pt x="131" y="307"/>
                    </a:cubicBezTo>
                    <a:cubicBezTo>
                      <a:pt x="129" y="292"/>
                      <a:pt x="116" y="289"/>
                      <a:pt x="107" y="289"/>
                    </a:cubicBezTo>
                    <a:cubicBezTo>
                      <a:pt x="97" y="289"/>
                      <a:pt x="100" y="301"/>
                      <a:pt x="100" y="309"/>
                    </a:cubicBezTo>
                    <a:cubicBezTo>
                      <a:pt x="99" y="325"/>
                      <a:pt x="107" y="337"/>
                      <a:pt x="118" y="347"/>
                    </a:cubicBezTo>
                    <a:cubicBezTo>
                      <a:pt x="124" y="353"/>
                      <a:pt x="131" y="356"/>
                      <a:pt x="125" y="366"/>
                    </a:cubicBezTo>
                    <a:cubicBezTo>
                      <a:pt x="119" y="375"/>
                      <a:pt x="128" y="378"/>
                      <a:pt x="134" y="380"/>
                    </a:cubicBezTo>
                    <a:cubicBezTo>
                      <a:pt x="140" y="383"/>
                      <a:pt x="147" y="391"/>
                      <a:pt x="152" y="380"/>
                    </a:cubicBezTo>
                    <a:cubicBezTo>
                      <a:pt x="157" y="370"/>
                      <a:pt x="163" y="372"/>
                      <a:pt x="172" y="373"/>
                    </a:cubicBezTo>
                    <a:cubicBezTo>
                      <a:pt x="200" y="378"/>
                      <a:pt x="223" y="365"/>
                      <a:pt x="231" y="341"/>
                    </a:cubicBezTo>
                    <a:cubicBezTo>
                      <a:pt x="239" y="317"/>
                      <a:pt x="227" y="291"/>
                      <a:pt x="203" y="277"/>
                    </a:cubicBezTo>
                    <a:cubicBezTo>
                      <a:pt x="193" y="272"/>
                      <a:pt x="183" y="267"/>
                      <a:pt x="173" y="262"/>
                    </a:cubicBezTo>
                    <a:cubicBezTo>
                      <a:pt x="165" y="257"/>
                      <a:pt x="161" y="249"/>
                      <a:pt x="163" y="239"/>
                    </a:cubicBezTo>
                    <a:cubicBezTo>
                      <a:pt x="165" y="230"/>
                      <a:pt x="172" y="226"/>
                      <a:pt x="180" y="225"/>
                    </a:cubicBezTo>
                    <a:cubicBezTo>
                      <a:pt x="197" y="223"/>
                      <a:pt x="230" y="245"/>
                      <a:pt x="233" y="262"/>
                    </a:cubicBezTo>
                    <a:cubicBezTo>
                      <a:pt x="236" y="276"/>
                      <a:pt x="248" y="279"/>
                      <a:pt x="257" y="279"/>
                    </a:cubicBezTo>
                    <a:cubicBezTo>
                      <a:pt x="268" y="280"/>
                      <a:pt x="262" y="267"/>
                      <a:pt x="265" y="2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9" name="Group 18">
            <a:extLst>
              <a:ext uri="{FF2B5EF4-FFF2-40B4-BE49-F238E27FC236}">
                <a16:creationId xmlns:a16="http://schemas.microsoft.com/office/drawing/2014/main" xmlns="" id="{DCD9E4FA-DC11-C180-26BC-1F6AA0F76E4D}"/>
              </a:ext>
            </a:extLst>
          </p:cNvPr>
          <p:cNvGrpSpPr/>
          <p:nvPr/>
        </p:nvGrpSpPr>
        <p:grpSpPr>
          <a:xfrm>
            <a:off x="5991436" y="5404282"/>
            <a:ext cx="5485604" cy="478143"/>
            <a:chOff x="5991436" y="5404282"/>
            <a:chExt cx="5485604" cy="478143"/>
          </a:xfrm>
        </p:grpSpPr>
        <p:grpSp>
          <p:nvGrpSpPr>
            <p:cNvPr id="7" name="Group 6">
              <a:extLst>
                <a:ext uri="{FF2B5EF4-FFF2-40B4-BE49-F238E27FC236}">
                  <a16:creationId xmlns:a16="http://schemas.microsoft.com/office/drawing/2014/main" xmlns="" id="{9965754B-9980-639A-6242-F89EB05A2FEA}"/>
                </a:ext>
              </a:extLst>
            </p:cNvPr>
            <p:cNvGrpSpPr/>
            <p:nvPr/>
          </p:nvGrpSpPr>
          <p:grpSpPr>
            <a:xfrm>
              <a:off x="6600239" y="5404282"/>
              <a:ext cx="4876801" cy="478143"/>
              <a:chOff x="6793831" y="5211026"/>
              <a:chExt cx="4876801" cy="478143"/>
            </a:xfrm>
          </p:grpSpPr>
          <p:sp>
            <p:nvSpPr>
              <p:cNvPr id="92" name="Content Placeholder 6"/>
              <p:cNvSpPr txBox="1">
                <a:spLocks/>
              </p:cNvSpPr>
              <p:nvPr/>
            </p:nvSpPr>
            <p:spPr>
              <a:xfrm>
                <a:off x="6793831" y="5211026"/>
                <a:ext cx="48768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Digital/Technological Transformation </a:t>
                </a:r>
              </a:p>
            </p:txBody>
          </p:sp>
          <p:sp>
            <p:nvSpPr>
              <p:cNvPr id="93" name="Content Placeholder 6"/>
              <p:cNvSpPr txBox="1">
                <a:spLocks/>
              </p:cNvSpPr>
              <p:nvPr/>
            </p:nvSpPr>
            <p:spPr>
              <a:xfrm>
                <a:off x="6793832" y="5495270"/>
                <a:ext cx="487680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dirty="0">
                    <a:solidFill>
                      <a:schemeClr val="tx1"/>
                    </a:solidFill>
                  </a:rPr>
                  <a:t>Public Safety Drones, increased cyber exposure, new uncharted</a:t>
                </a:r>
              </a:p>
            </p:txBody>
          </p:sp>
        </p:grpSp>
        <p:grpSp>
          <p:nvGrpSpPr>
            <p:cNvPr id="154" name="Group 153"/>
            <p:cNvGrpSpPr/>
            <p:nvPr/>
          </p:nvGrpSpPr>
          <p:grpSpPr>
            <a:xfrm>
              <a:off x="5991436" y="5449661"/>
              <a:ext cx="399243" cy="387384"/>
              <a:chOff x="7210425" y="5416550"/>
              <a:chExt cx="481013" cy="466725"/>
            </a:xfrm>
          </p:grpSpPr>
          <p:sp>
            <p:nvSpPr>
              <p:cNvPr id="140" name="Freeform 59"/>
              <p:cNvSpPr>
                <a:spLocks noEditPoints="1"/>
              </p:cNvSpPr>
              <p:nvPr/>
            </p:nvSpPr>
            <p:spPr bwMode="auto">
              <a:xfrm>
                <a:off x="7210425" y="5416550"/>
                <a:ext cx="227013" cy="466725"/>
              </a:xfrm>
              <a:custGeom>
                <a:avLst/>
                <a:gdLst>
                  <a:gd name="T0" fmla="*/ 392 w 399"/>
                  <a:gd name="T1" fmla="*/ 65 h 816"/>
                  <a:gd name="T2" fmla="*/ 391 w 399"/>
                  <a:gd name="T3" fmla="*/ 120 h 816"/>
                  <a:gd name="T4" fmla="*/ 340 w 399"/>
                  <a:gd name="T5" fmla="*/ 131 h 816"/>
                  <a:gd name="T6" fmla="*/ 112 w 399"/>
                  <a:gd name="T7" fmla="*/ 407 h 816"/>
                  <a:gd name="T8" fmla="*/ 339 w 399"/>
                  <a:gd name="T9" fmla="*/ 684 h 816"/>
                  <a:gd name="T10" fmla="*/ 376 w 399"/>
                  <a:gd name="T11" fmla="*/ 689 h 816"/>
                  <a:gd name="T12" fmla="*/ 393 w 399"/>
                  <a:gd name="T13" fmla="*/ 706 h 816"/>
                  <a:gd name="T14" fmla="*/ 393 w 399"/>
                  <a:gd name="T15" fmla="*/ 798 h 816"/>
                  <a:gd name="T16" fmla="*/ 377 w 399"/>
                  <a:gd name="T17" fmla="*/ 815 h 816"/>
                  <a:gd name="T18" fmla="*/ 325 w 399"/>
                  <a:gd name="T19" fmla="*/ 763 h 816"/>
                  <a:gd name="T20" fmla="*/ 298 w 399"/>
                  <a:gd name="T21" fmla="*/ 726 h 816"/>
                  <a:gd name="T22" fmla="*/ 258 w 399"/>
                  <a:gd name="T23" fmla="*/ 709 h 816"/>
                  <a:gd name="T24" fmla="*/ 218 w 399"/>
                  <a:gd name="T25" fmla="*/ 716 h 816"/>
                  <a:gd name="T26" fmla="*/ 179 w 399"/>
                  <a:gd name="T27" fmla="*/ 751 h 816"/>
                  <a:gd name="T28" fmla="*/ 141 w 399"/>
                  <a:gd name="T29" fmla="*/ 717 h 816"/>
                  <a:gd name="T30" fmla="*/ 70 w 399"/>
                  <a:gd name="T31" fmla="*/ 647 h 816"/>
                  <a:gd name="T32" fmla="*/ 70 w 399"/>
                  <a:gd name="T33" fmla="*/ 626 h 816"/>
                  <a:gd name="T34" fmla="*/ 109 w 399"/>
                  <a:gd name="T35" fmla="*/ 589 h 816"/>
                  <a:gd name="T36" fmla="*/ 112 w 399"/>
                  <a:gd name="T37" fmla="*/ 568 h 816"/>
                  <a:gd name="T38" fmla="*/ 85 w 399"/>
                  <a:gd name="T39" fmla="*/ 504 h 816"/>
                  <a:gd name="T40" fmla="*/ 68 w 399"/>
                  <a:gd name="T41" fmla="*/ 491 h 816"/>
                  <a:gd name="T42" fmla="*/ 14 w 399"/>
                  <a:gd name="T43" fmla="*/ 492 h 816"/>
                  <a:gd name="T44" fmla="*/ 0 w 399"/>
                  <a:gd name="T45" fmla="*/ 478 h 816"/>
                  <a:gd name="T46" fmla="*/ 0 w 399"/>
                  <a:gd name="T47" fmla="*/ 337 h 816"/>
                  <a:gd name="T48" fmla="*/ 13 w 399"/>
                  <a:gd name="T49" fmla="*/ 324 h 816"/>
                  <a:gd name="T50" fmla="*/ 67 w 399"/>
                  <a:gd name="T51" fmla="*/ 325 h 816"/>
                  <a:gd name="T52" fmla="*/ 85 w 399"/>
                  <a:gd name="T53" fmla="*/ 311 h 816"/>
                  <a:gd name="T54" fmla="*/ 112 w 399"/>
                  <a:gd name="T55" fmla="*/ 247 h 816"/>
                  <a:gd name="T56" fmla="*/ 109 w 399"/>
                  <a:gd name="T57" fmla="*/ 228 h 816"/>
                  <a:gd name="T58" fmla="*/ 69 w 399"/>
                  <a:gd name="T59" fmla="*/ 189 h 816"/>
                  <a:gd name="T60" fmla="*/ 69 w 399"/>
                  <a:gd name="T61" fmla="*/ 170 h 816"/>
                  <a:gd name="T62" fmla="*/ 171 w 399"/>
                  <a:gd name="T63" fmla="*/ 68 h 816"/>
                  <a:gd name="T64" fmla="*/ 188 w 399"/>
                  <a:gd name="T65" fmla="*/ 69 h 816"/>
                  <a:gd name="T66" fmla="*/ 229 w 399"/>
                  <a:gd name="T67" fmla="*/ 110 h 816"/>
                  <a:gd name="T68" fmla="*/ 246 w 399"/>
                  <a:gd name="T69" fmla="*/ 113 h 816"/>
                  <a:gd name="T70" fmla="*/ 314 w 399"/>
                  <a:gd name="T71" fmla="*/ 84 h 816"/>
                  <a:gd name="T72" fmla="*/ 324 w 399"/>
                  <a:gd name="T73" fmla="*/ 70 h 816"/>
                  <a:gd name="T74" fmla="*/ 324 w 399"/>
                  <a:gd name="T75" fmla="*/ 16 h 816"/>
                  <a:gd name="T76" fmla="*/ 340 w 399"/>
                  <a:gd name="T77" fmla="*/ 1 h 816"/>
                  <a:gd name="T78" fmla="*/ 393 w 399"/>
                  <a:gd name="T79" fmla="*/ 53 h 816"/>
                  <a:gd name="T80" fmla="*/ 393 w 399"/>
                  <a:gd name="T81" fmla="*/ 65 h 816"/>
                  <a:gd name="T82" fmla="*/ 392 w 399"/>
                  <a:gd name="T83" fmla="*/ 65 h 816"/>
                  <a:gd name="T84" fmla="*/ 189 w 399"/>
                  <a:gd name="T85" fmla="*/ 168 h 816"/>
                  <a:gd name="T86" fmla="*/ 159 w 399"/>
                  <a:gd name="T87" fmla="*/ 143 h 816"/>
                  <a:gd name="T88" fmla="*/ 141 w 399"/>
                  <a:gd name="T89" fmla="*/ 158 h 816"/>
                  <a:gd name="T90" fmla="*/ 169 w 399"/>
                  <a:gd name="T91" fmla="*/ 187 h 816"/>
                  <a:gd name="T92" fmla="*/ 189 w 399"/>
                  <a:gd name="T93" fmla="*/ 168 h 816"/>
                  <a:gd name="T94" fmla="*/ 158 w 399"/>
                  <a:gd name="T95" fmla="*/ 675 h 816"/>
                  <a:gd name="T96" fmla="*/ 187 w 399"/>
                  <a:gd name="T97" fmla="*/ 648 h 816"/>
                  <a:gd name="T98" fmla="*/ 169 w 399"/>
                  <a:gd name="T99" fmla="*/ 629 h 816"/>
                  <a:gd name="T100" fmla="*/ 141 w 399"/>
                  <a:gd name="T101" fmla="*/ 657 h 816"/>
                  <a:gd name="T102" fmla="*/ 158 w 399"/>
                  <a:gd name="T103" fmla="*/ 675 h 816"/>
                  <a:gd name="T104" fmla="*/ 63 w 399"/>
                  <a:gd name="T105" fmla="*/ 422 h 816"/>
                  <a:gd name="T106" fmla="*/ 85 w 399"/>
                  <a:gd name="T107" fmla="*/ 409 h 816"/>
                  <a:gd name="T108" fmla="*/ 65 w 399"/>
                  <a:gd name="T109" fmla="*/ 394 h 816"/>
                  <a:gd name="T110" fmla="*/ 41 w 399"/>
                  <a:gd name="T111" fmla="*/ 407 h 816"/>
                  <a:gd name="T112" fmla="*/ 63 w 399"/>
                  <a:gd name="T113" fmla="*/ 42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 h="816">
                    <a:moveTo>
                      <a:pt x="392" y="65"/>
                    </a:moveTo>
                    <a:cubicBezTo>
                      <a:pt x="392" y="84"/>
                      <a:pt x="399" y="106"/>
                      <a:pt x="391" y="120"/>
                    </a:cubicBezTo>
                    <a:cubicBezTo>
                      <a:pt x="382" y="135"/>
                      <a:pt x="357" y="128"/>
                      <a:pt x="340" y="131"/>
                    </a:cubicBezTo>
                    <a:cubicBezTo>
                      <a:pt x="207" y="160"/>
                      <a:pt x="112" y="274"/>
                      <a:pt x="112" y="407"/>
                    </a:cubicBezTo>
                    <a:cubicBezTo>
                      <a:pt x="112" y="541"/>
                      <a:pt x="205" y="655"/>
                      <a:pt x="339" y="684"/>
                    </a:cubicBezTo>
                    <a:cubicBezTo>
                      <a:pt x="351" y="687"/>
                      <a:pt x="364" y="689"/>
                      <a:pt x="376" y="689"/>
                    </a:cubicBezTo>
                    <a:cubicBezTo>
                      <a:pt x="389" y="689"/>
                      <a:pt x="394" y="692"/>
                      <a:pt x="393" y="706"/>
                    </a:cubicBezTo>
                    <a:cubicBezTo>
                      <a:pt x="392" y="737"/>
                      <a:pt x="392" y="767"/>
                      <a:pt x="393" y="798"/>
                    </a:cubicBezTo>
                    <a:cubicBezTo>
                      <a:pt x="393" y="810"/>
                      <a:pt x="391" y="815"/>
                      <a:pt x="377" y="815"/>
                    </a:cubicBezTo>
                    <a:cubicBezTo>
                      <a:pt x="324" y="816"/>
                      <a:pt x="323" y="816"/>
                      <a:pt x="325" y="763"/>
                    </a:cubicBezTo>
                    <a:cubicBezTo>
                      <a:pt x="325" y="741"/>
                      <a:pt x="319" y="731"/>
                      <a:pt x="298" y="726"/>
                    </a:cubicBezTo>
                    <a:cubicBezTo>
                      <a:pt x="284" y="723"/>
                      <a:pt x="269" y="717"/>
                      <a:pt x="258" y="709"/>
                    </a:cubicBezTo>
                    <a:cubicBezTo>
                      <a:pt x="241" y="697"/>
                      <a:pt x="230" y="702"/>
                      <a:pt x="218" y="716"/>
                    </a:cubicBezTo>
                    <a:cubicBezTo>
                      <a:pt x="207" y="730"/>
                      <a:pt x="193" y="750"/>
                      <a:pt x="179" y="751"/>
                    </a:cubicBezTo>
                    <a:cubicBezTo>
                      <a:pt x="165" y="752"/>
                      <a:pt x="153" y="729"/>
                      <a:pt x="141" y="717"/>
                    </a:cubicBezTo>
                    <a:cubicBezTo>
                      <a:pt x="117" y="694"/>
                      <a:pt x="94" y="669"/>
                      <a:pt x="70" y="647"/>
                    </a:cubicBezTo>
                    <a:cubicBezTo>
                      <a:pt x="61" y="638"/>
                      <a:pt x="62" y="634"/>
                      <a:pt x="70" y="626"/>
                    </a:cubicBezTo>
                    <a:cubicBezTo>
                      <a:pt x="83" y="614"/>
                      <a:pt x="95" y="601"/>
                      <a:pt x="109" y="589"/>
                    </a:cubicBezTo>
                    <a:cubicBezTo>
                      <a:pt x="116" y="582"/>
                      <a:pt x="117" y="577"/>
                      <a:pt x="112" y="568"/>
                    </a:cubicBezTo>
                    <a:cubicBezTo>
                      <a:pt x="100" y="548"/>
                      <a:pt x="91" y="526"/>
                      <a:pt x="85" y="504"/>
                    </a:cubicBezTo>
                    <a:cubicBezTo>
                      <a:pt x="82" y="494"/>
                      <a:pt x="77" y="491"/>
                      <a:pt x="68" y="491"/>
                    </a:cubicBezTo>
                    <a:cubicBezTo>
                      <a:pt x="50" y="492"/>
                      <a:pt x="32" y="491"/>
                      <a:pt x="14" y="492"/>
                    </a:cubicBezTo>
                    <a:cubicBezTo>
                      <a:pt x="4" y="492"/>
                      <a:pt x="0" y="490"/>
                      <a:pt x="0" y="478"/>
                    </a:cubicBezTo>
                    <a:cubicBezTo>
                      <a:pt x="0" y="431"/>
                      <a:pt x="0" y="384"/>
                      <a:pt x="0" y="337"/>
                    </a:cubicBezTo>
                    <a:cubicBezTo>
                      <a:pt x="0" y="327"/>
                      <a:pt x="4" y="324"/>
                      <a:pt x="13" y="324"/>
                    </a:cubicBezTo>
                    <a:cubicBezTo>
                      <a:pt x="31" y="325"/>
                      <a:pt x="49" y="324"/>
                      <a:pt x="67" y="325"/>
                    </a:cubicBezTo>
                    <a:cubicBezTo>
                      <a:pt x="77" y="325"/>
                      <a:pt x="82" y="322"/>
                      <a:pt x="85" y="311"/>
                    </a:cubicBezTo>
                    <a:cubicBezTo>
                      <a:pt x="91" y="289"/>
                      <a:pt x="100" y="267"/>
                      <a:pt x="112" y="247"/>
                    </a:cubicBezTo>
                    <a:cubicBezTo>
                      <a:pt x="117" y="239"/>
                      <a:pt x="116" y="234"/>
                      <a:pt x="109" y="228"/>
                    </a:cubicBezTo>
                    <a:cubicBezTo>
                      <a:pt x="96" y="215"/>
                      <a:pt x="83" y="202"/>
                      <a:pt x="69" y="189"/>
                    </a:cubicBezTo>
                    <a:cubicBezTo>
                      <a:pt x="62" y="182"/>
                      <a:pt x="61" y="178"/>
                      <a:pt x="69" y="170"/>
                    </a:cubicBezTo>
                    <a:cubicBezTo>
                      <a:pt x="103" y="137"/>
                      <a:pt x="137" y="103"/>
                      <a:pt x="171" y="68"/>
                    </a:cubicBezTo>
                    <a:cubicBezTo>
                      <a:pt x="178" y="61"/>
                      <a:pt x="182" y="62"/>
                      <a:pt x="188" y="69"/>
                    </a:cubicBezTo>
                    <a:cubicBezTo>
                      <a:pt x="201" y="83"/>
                      <a:pt x="216" y="96"/>
                      <a:pt x="229" y="110"/>
                    </a:cubicBezTo>
                    <a:cubicBezTo>
                      <a:pt x="234" y="116"/>
                      <a:pt x="239" y="117"/>
                      <a:pt x="246" y="113"/>
                    </a:cubicBezTo>
                    <a:cubicBezTo>
                      <a:pt x="267" y="100"/>
                      <a:pt x="290" y="91"/>
                      <a:pt x="314" y="84"/>
                    </a:cubicBezTo>
                    <a:cubicBezTo>
                      <a:pt x="322" y="82"/>
                      <a:pt x="324" y="78"/>
                      <a:pt x="324" y="70"/>
                    </a:cubicBezTo>
                    <a:cubicBezTo>
                      <a:pt x="324" y="52"/>
                      <a:pt x="325" y="34"/>
                      <a:pt x="324" y="16"/>
                    </a:cubicBezTo>
                    <a:cubicBezTo>
                      <a:pt x="323" y="3"/>
                      <a:pt x="328" y="1"/>
                      <a:pt x="340" y="1"/>
                    </a:cubicBezTo>
                    <a:cubicBezTo>
                      <a:pt x="393" y="0"/>
                      <a:pt x="393" y="0"/>
                      <a:pt x="393" y="53"/>
                    </a:cubicBezTo>
                    <a:cubicBezTo>
                      <a:pt x="393" y="57"/>
                      <a:pt x="393" y="61"/>
                      <a:pt x="393" y="65"/>
                    </a:cubicBezTo>
                    <a:cubicBezTo>
                      <a:pt x="393" y="65"/>
                      <a:pt x="393" y="65"/>
                      <a:pt x="392" y="65"/>
                    </a:cubicBezTo>
                    <a:close/>
                    <a:moveTo>
                      <a:pt x="189" y="168"/>
                    </a:moveTo>
                    <a:cubicBezTo>
                      <a:pt x="179" y="159"/>
                      <a:pt x="171" y="148"/>
                      <a:pt x="159" y="143"/>
                    </a:cubicBezTo>
                    <a:cubicBezTo>
                      <a:pt x="153" y="140"/>
                      <a:pt x="146" y="151"/>
                      <a:pt x="141" y="158"/>
                    </a:cubicBezTo>
                    <a:cubicBezTo>
                      <a:pt x="139" y="161"/>
                      <a:pt x="165" y="188"/>
                      <a:pt x="169" y="187"/>
                    </a:cubicBezTo>
                    <a:cubicBezTo>
                      <a:pt x="177" y="184"/>
                      <a:pt x="182" y="177"/>
                      <a:pt x="189" y="168"/>
                    </a:cubicBezTo>
                    <a:close/>
                    <a:moveTo>
                      <a:pt x="158" y="675"/>
                    </a:moveTo>
                    <a:cubicBezTo>
                      <a:pt x="161" y="675"/>
                      <a:pt x="188" y="651"/>
                      <a:pt x="187" y="648"/>
                    </a:cubicBezTo>
                    <a:cubicBezTo>
                      <a:pt x="184" y="639"/>
                      <a:pt x="177" y="633"/>
                      <a:pt x="169" y="629"/>
                    </a:cubicBezTo>
                    <a:cubicBezTo>
                      <a:pt x="167" y="628"/>
                      <a:pt x="140" y="654"/>
                      <a:pt x="141" y="657"/>
                    </a:cubicBezTo>
                    <a:cubicBezTo>
                      <a:pt x="144" y="665"/>
                      <a:pt x="152" y="670"/>
                      <a:pt x="158" y="675"/>
                    </a:cubicBezTo>
                    <a:close/>
                    <a:moveTo>
                      <a:pt x="63" y="422"/>
                    </a:moveTo>
                    <a:cubicBezTo>
                      <a:pt x="70" y="419"/>
                      <a:pt x="85" y="429"/>
                      <a:pt x="85" y="409"/>
                    </a:cubicBezTo>
                    <a:cubicBezTo>
                      <a:pt x="85" y="391"/>
                      <a:pt x="75" y="393"/>
                      <a:pt x="65" y="394"/>
                    </a:cubicBezTo>
                    <a:cubicBezTo>
                      <a:pt x="56" y="395"/>
                      <a:pt x="42" y="387"/>
                      <a:pt x="41" y="407"/>
                    </a:cubicBezTo>
                    <a:cubicBezTo>
                      <a:pt x="41" y="425"/>
                      <a:pt x="52" y="422"/>
                      <a:pt x="63" y="42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1" name="Freeform 60"/>
              <p:cNvSpPr>
                <a:spLocks/>
              </p:cNvSpPr>
              <p:nvPr/>
            </p:nvSpPr>
            <p:spPr bwMode="auto">
              <a:xfrm>
                <a:off x="7500938" y="5541963"/>
                <a:ext cx="176213" cy="100013"/>
              </a:xfrm>
              <a:custGeom>
                <a:avLst/>
                <a:gdLst>
                  <a:gd name="T0" fmla="*/ 139 w 310"/>
                  <a:gd name="T1" fmla="*/ 174 h 175"/>
                  <a:gd name="T2" fmla="*/ 23 w 310"/>
                  <a:gd name="T3" fmla="*/ 175 h 175"/>
                  <a:gd name="T4" fmla="*/ 10 w 310"/>
                  <a:gd name="T5" fmla="*/ 161 h 175"/>
                  <a:gd name="T6" fmla="*/ 4 w 310"/>
                  <a:gd name="T7" fmla="*/ 108 h 175"/>
                  <a:gd name="T8" fmla="*/ 19 w 310"/>
                  <a:gd name="T9" fmla="*/ 91 h 175"/>
                  <a:gd name="T10" fmla="*/ 113 w 310"/>
                  <a:gd name="T11" fmla="*/ 91 h 175"/>
                  <a:gd name="T12" fmla="*/ 103 w 310"/>
                  <a:gd name="T13" fmla="*/ 63 h 175"/>
                  <a:gd name="T14" fmla="*/ 126 w 310"/>
                  <a:gd name="T15" fmla="*/ 63 h 175"/>
                  <a:gd name="T16" fmla="*/ 167 w 310"/>
                  <a:gd name="T17" fmla="*/ 43 h 175"/>
                  <a:gd name="T18" fmla="*/ 190 w 310"/>
                  <a:gd name="T19" fmla="*/ 35 h 175"/>
                  <a:gd name="T20" fmla="*/ 237 w 310"/>
                  <a:gd name="T21" fmla="*/ 18 h 175"/>
                  <a:gd name="T22" fmla="*/ 295 w 310"/>
                  <a:gd name="T23" fmla="*/ 21 h 175"/>
                  <a:gd name="T24" fmla="*/ 292 w 310"/>
                  <a:gd name="T25" fmla="*/ 80 h 175"/>
                  <a:gd name="T26" fmla="*/ 233 w 310"/>
                  <a:gd name="T27" fmla="*/ 76 h 175"/>
                  <a:gd name="T28" fmla="*/ 179 w 310"/>
                  <a:gd name="T29" fmla="*/ 80 h 175"/>
                  <a:gd name="T30" fmla="*/ 159 w 310"/>
                  <a:gd name="T31" fmla="*/ 91 h 175"/>
                  <a:gd name="T32" fmla="*/ 116 w 310"/>
                  <a:gd name="T33" fmla="*/ 91 h 175"/>
                  <a:gd name="T34" fmla="*/ 138 w 310"/>
                  <a:gd name="T35" fmla="*/ 175 h 175"/>
                  <a:gd name="T36" fmla="*/ 139 w 310"/>
                  <a:gd name="T37" fmla="*/ 17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175">
                    <a:moveTo>
                      <a:pt x="139" y="174"/>
                    </a:moveTo>
                    <a:cubicBezTo>
                      <a:pt x="100" y="174"/>
                      <a:pt x="62" y="174"/>
                      <a:pt x="23" y="175"/>
                    </a:cubicBezTo>
                    <a:cubicBezTo>
                      <a:pt x="12" y="175"/>
                      <a:pt x="10" y="171"/>
                      <a:pt x="10" y="161"/>
                    </a:cubicBezTo>
                    <a:cubicBezTo>
                      <a:pt x="9" y="143"/>
                      <a:pt x="8" y="125"/>
                      <a:pt x="4" y="108"/>
                    </a:cubicBezTo>
                    <a:cubicBezTo>
                      <a:pt x="0" y="91"/>
                      <a:pt x="6" y="90"/>
                      <a:pt x="19" y="91"/>
                    </a:cubicBezTo>
                    <a:cubicBezTo>
                      <a:pt x="50" y="91"/>
                      <a:pt x="81" y="91"/>
                      <a:pt x="113" y="91"/>
                    </a:cubicBezTo>
                    <a:cubicBezTo>
                      <a:pt x="113" y="80"/>
                      <a:pt x="105" y="74"/>
                      <a:pt x="103" y="63"/>
                    </a:cubicBezTo>
                    <a:cubicBezTo>
                      <a:pt x="111" y="63"/>
                      <a:pt x="119" y="63"/>
                      <a:pt x="126" y="63"/>
                    </a:cubicBezTo>
                    <a:cubicBezTo>
                      <a:pt x="144" y="64"/>
                      <a:pt x="160" y="65"/>
                      <a:pt x="167" y="43"/>
                    </a:cubicBezTo>
                    <a:cubicBezTo>
                      <a:pt x="170" y="33"/>
                      <a:pt x="181" y="35"/>
                      <a:pt x="190" y="35"/>
                    </a:cubicBezTo>
                    <a:cubicBezTo>
                      <a:pt x="207" y="35"/>
                      <a:pt x="223" y="37"/>
                      <a:pt x="237" y="18"/>
                    </a:cubicBezTo>
                    <a:cubicBezTo>
                      <a:pt x="250" y="0"/>
                      <a:pt x="279" y="3"/>
                      <a:pt x="295" y="21"/>
                    </a:cubicBezTo>
                    <a:cubicBezTo>
                      <a:pt x="310" y="38"/>
                      <a:pt x="309" y="64"/>
                      <a:pt x="292" y="80"/>
                    </a:cubicBezTo>
                    <a:cubicBezTo>
                      <a:pt x="274" y="95"/>
                      <a:pt x="248" y="94"/>
                      <a:pt x="233" y="76"/>
                    </a:cubicBezTo>
                    <a:cubicBezTo>
                      <a:pt x="213" y="55"/>
                      <a:pt x="193" y="56"/>
                      <a:pt x="179" y="80"/>
                    </a:cubicBezTo>
                    <a:cubicBezTo>
                      <a:pt x="174" y="88"/>
                      <a:pt x="168" y="91"/>
                      <a:pt x="159" y="91"/>
                    </a:cubicBezTo>
                    <a:cubicBezTo>
                      <a:pt x="146" y="90"/>
                      <a:pt x="133" y="91"/>
                      <a:pt x="116" y="91"/>
                    </a:cubicBezTo>
                    <a:cubicBezTo>
                      <a:pt x="129" y="119"/>
                      <a:pt x="133" y="147"/>
                      <a:pt x="138" y="175"/>
                    </a:cubicBezTo>
                    <a:lnTo>
                      <a:pt x="139" y="17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61"/>
              <p:cNvSpPr>
                <a:spLocks/>
              </p:cNvSpPr>
              <p:nvPr/>
            </p:nvSpPr>
            <p:spPr bwMode="auto">
              <a:xfrm>
                <a:off x="7500938" y="5657850"/>
                <a:ext cx="176213" cy="98425"/>
              </a:xfrm>
              <a:custGeom>
                <a:avLst/>
                <a:gdLst>
                  <a:gd name="T0" fmla="*/ 137 w 309"/>
                  <a:gd name="T1" fmla="*/ 0 h 173"/>
                  <a:gd name="T2" fmla="*/ 115 w 309"/>
                  <a:gd name="T3" fmla="*/ 84 h 173"/>
                  <a:gd name="T4" fmla="*/ 144 w 309"/>
                  <a:gd name="T5" fmla="*/ 84 h 173"/>
                  <a:gd name="T6" fmla="*/ 183 w 309"/>
                  <a:gd name="T7" fmla="*/ 105 h 173"/>
                  <a:gd name="T8" fmla="*/ 229 w 309"/>
                  <a:gd name="T9" fmla="*/ 102 h 173"/>
                  <a:gd name="T10" fmla="*/ 301 w 309"/>
                  <a:gd name="T11" fmla="*/ 109 h 173"/>
                  <a:gd name="T12" fmla="*/ 287 w 309"/>
                  <a:gd name="T13" fmla="*/ 161 h 173"/>
                  <a:gd name="T14" fmla="*/ 234 w 309"/>
                  <a:gd name="T15" fmla="*/ 156 h 173"/>
                  <a:gd name="T16" fmla="*/ 192 w 309"/>
                  <a:gd name="T17" fmla="*/ 140 h 173"/>
                  <a:gd name="T18" fmla="*/ 161 w 309"/>
                  <a:gd name="T19" fmla="*/ 122 h 173"/>
                  <a:gd name="T20" fmla="*/ 144 w 309"/>
                  <a:gd name="T21" fmla="*/ 112 h 173"/>
                  <a:gd name="T22" fmla="*/ 102 w 309"/>
                  <a:gd name="T23" fmla="*/ 112 h 173"/>
                  <a:gd name="T24" fmla="*/ 114 w 309"/>
                  <a:gd name="T25" fmla="*/ 84 h 173"/>
                  <a:gd name="T26" fmla="*/ 15 w 309"/>
                  <a:gd name="T27" fmla="*/ 84 h 173"/>
                  <a:gd name="T28" fmla="*/ 2 w 309"/>
                  <a:gd name="T29" fmla="*/ 70 h 173"/>
                  <a:gd name="T30" fmla="*/ 9 w 309"/>
                  <a:gd name="T31" fmla="*/ 14 h 173"/>
                  <a:gd name="T32" fmla="*/ 23 w 309"/>
                  <a:gd name="T33" fmla="*/ 0 h 173"/>
                  <a:gd name="T34" fmla="*/ 137 w 309"/>
                  <a:gd name="T35" fmla="*/ 0 h 173"/>
                  <a:gd name="T36" fmla="*/ 137 w 309"/>
                  <a:gd name="T3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9" h="173">
                    <a:moveTo>
                      <a:pt x="137" y="0"/>
                    </a:moveTo>
                    <a:cubicBezTo>
                      <a:pt x="133" y="28"/>
                      <a:pt x="127" y="56"/>
                      <a:pt x="115" y="84"/>
                    </a:cubicBezTo>
                    <a:cubicBezTo>
                      <a:pt x="126" y="84"/>
                      <a:pt x="135" y="85"/>
                      <a:pt x="144" y="84"/>
                    </a:cubicBezTo>
                    <a:cubicBezTo>
                      <a:pt x="161" y="83"/>
                      <a:pt x="176" y="85"/>
                      <a:pt x="183" y="105"/>
                    </a:cubicBezTo>
                    <a:cubicBezTo>
                      <a:pt x="188" y="118"/>
                      <a:pt x="218" y="115"/>
                      <a:pt x="229" y="102"/>
                    </a:cubicBezTo>
                    <a:cubicBezTo>
                      <a:pt x="250" y="76"/>
                      <a:pt x="287" y="80"/>
                      <a:pt x="301" y="109"/>
                    </a:cubicBezTo>
                    <a:cubicBezTo>
                      <a:pt x="309" y="128"/>
                      <a:pt x="304" y="149"/>
                      <a:pt x="287" y="161"/>
                    </a:cubicBezTo>
                    <a:cubicBezTo>
                      <a:pt x="270" y="172"/>
                      <a:pt x="245" y="173"/>
                      <a:pt x="234" y="156"/>
                    </a:cubicBezTo>
                    <a:cubicBezTo>
                      <a:pt x="223" y="138"/>
                      <a:pt x="208" y="139"/>
                      <a:pt x="192" y="140"/>
                    </a:cubicBezTo>
                    <a:cubicBezTo>
                      <a:pt x="176" y="141"/>
                      <a:pt x="166" y="138"/>
                      <a:pt x="161" y="122"/>
                    </a:cubicBezTo>
                    <a:cubicBezTo>
                      <a:pt x="158" y="114"/>
                      <a:pt x="152" y="111"/>
                      <a:pt x="144" y="112"/>
                    </a:cubicBezTo>
                    <a:cubicBezTo>
                      <a:pt x="131" y="113"/>
                      <a:pt x="117" y="112"/>
                      <a:pt x="102" y="112"/>
                    </a:cubicBezTo>
                    <a:cubicBezTo>
                      <a:pt x="106" y="103"/>
                      <a:pt x="109" y="95"/>
                      <a:pt x="114" y="84"/>
                    </a:cubicBezTo>
                    <a:cubicBezTo>
                      <a:pt x="80" y="84"/>
                      <a:pt x="47" y="84"/>
                      <a:pt x="15" y="84"/>
                    </a:cubicBezTo>
                    <a:cubicBezTo>
                      <a:pt x="4" y="84"/>
                      <a:pt x="0" y="83"/>
                      <a:pt x="2" y="70"/>
                    </a:cubicBezTo>
                    <a:cubicBezTo>
                      <a:pt x="6" y="52"/>
                      <a:pt x="8" y="33"/>
                      <a:pt x="9" y="14"/>
                    </a:cubicBezTo>
                    <a:cubicBezTo>
                      <a:pt x="9" y="3"/>
                      <a:pt x="12" y="0"/>
                      <a:pt x="23" y="0"/>
                    </a:cubicBezTo>
                    <a:cubicBezTo>
                      <a:pt x="61" y="1"/>
                      <a:pt x="99" y="0"/>
                      <a:pt x="137" y="0"/>
                    </a:cubicBezTo>
                    <a:cubicBezTo>
                      <a:pt x="137" y="0"/>
                      <a:pt x="137" y="0"/>
                      <a:pt x="13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62"/>
              <p:cNvSpPr>
                <a:spLocks/>
              </p:cNvSpPr>
              <p:nvPr/>
            </p:nvSpPr>
            <p:spPr bwMode="auto">
              <a:xfrm>
                <a:off x="7453313" y="5486400"/>
                <a:ext cx="184150" cy="92075"/>
              </a:xfrm>
              <a:custGeom>
                <a:avLst/>
                <a:gdLst>
                  <a:gd name="T0" fmla="*/ 181 w 323"/>
                  <a:gd name="T1" fmla="*/ 160 h 161"/>
                  <a:gd name="T2" fmla="*/ 94 w 323"/>
                  <a:gd name="T3" fmla="*/ 161 h 161"/>
                  <a:gd name="T4" fmla="*/ 72 w 323"/>
                  <a:gd name="T5" fmla="*/ 145 h 161"/>
                  <a:gd name="T6" fmla="*/ 0 w 323"/>
                  <a:gd name="T7" fmla="*/ 50 h 161"/>
                  <a:gd name="T8" fmla="*/ 82 w 323"/>
                  <a:gd name="T9" fmla="*/ 71 h 161"/>
                  <a:gd name="T10" fmla="*/ 177 w 323"/>
                  <a:gd name="T11" fmla="*/ 76 h 161"/>
                  <a:gd name="T12" fmla="*/ 187 w 323"/>
                  <a:gd name="T13" fmla="*/ 59 h 161"/>
                  <a:gd name="T14" fmla="*/ 220 w 323"/>
                  <a:gd name="T15" fmla="*/ 34 h 161"/>
                  <a:gd name="T16" fmla="*/ 244 w 323"/>
                  <a:gd name="T17" fmla="*/ 23 h 161"/>
                  <a:gd name="T18" fmla="*/ 305 w 323"/>
                  <a:gd name="T19" fmla="*/ 18 h 161"/>
                  <a:gd name="T20" fmla="*/ 304 w 323"/>
                  <a:gd name="T21" fmla="*/ 79 h 161"/>
                  <a:gd name="T22" fmla="*/ 242 w 323"/>
                  <a:gd name="T23" fmla="*/ 72 h 161"/>
                  <a:gd name="T24" fmla="*/ 224 w 323"/>
                  <a:gd name="T25" fmla="*/ 61 h 161"/>
                  <a:gd name="T26" fmla="*/ 212 w 323"/>
                  <a:gd name="T27" fmla="*/ 77 h 161"/>
                  <a:gd name="T28" fmla="*/ 174 w 323"/>
                  <a:gd name="T29" fmla="*/ 104 h 161"/>
                  <a:gd name="T30" fmla="*/ 137 w 323"/>
                  <a:gd name="T31" fmla="*/ 104 h 161"/>
                  <a:gd name="T32" fmla="*/ 181 w 323"/>
                  <a:gd name="T33"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161">
                    <a:moveTo>
                      <a:pt x="181" y="160"/>
                    </a:moveTo>
                    <a:cubicBezTo>
                      <a:pt x="150" y="160"/>
                      <a:pt x="122" y="160"/>
                      <a:pt x="94" y="161"/>
                    </a:cubicBezTo>
                    <a:cubicBezTo>
                      <a:pt x="82" y="161"/>
                      <a:pt x="76" y="158"/>
                      <a:pt x="72" y="145"/>
                    </a:cubicBezTo>
                    <a:cubicBezTo>
                      <a:pt x="59" y="107"/>
                      <a:pt x="42" y="72"/>
                      <a:pt x="0" y="50"/>
                    </a:cubicBezTo>
                    <a:cubicBezTo>
                      <a:pt x="33" y="52"/>
                      <a:pt x="58" y="60"/>
                      <a:pt x="82" y="71"/>
                    </a:cubicBezTo>
                    <a:cubicBezTo>
                      <a:pt x="113" y="84"/>
                      <a:pt x="145" y="75"/>
                      <a:pt x="177" y="76"/>
                    </a:cubicBezTo>
                    <a:cubicBezTo>
                      <a:pt x="186" y="76"/>
                      <a:pt x="186" y="65"/>
                      <a:pt x="187" y="59"/>
                    </a:cubicBezTo>
                    <a:cubicBezTo>
                      <a:pt x="191" y="40"/>
                      <a:pt x="201" y="31"/>
                      <a:pt x="220" y="34"/>
                    </a:cubicBezTo>
                    <a:cubicBezTo>
                      <a:pt x="231" y="36"/>
                      <a:pt x="237" y="32"/>
                      <a:pt x="244" y="23"/>
                    </a:cubicBezTo>
                    <a:cubicBezTo>
                      <a:pt x="259" y="2"/>
                      <a:pt x="286" y="0"/>
                      <a:pt x="305" y="18"/>
                    </a:cubicBezTo>
                    <a:cubicBezTo>
                      <a:pt x="323" y="34"/>
                      <a:pt x="322" y="63"/>
                      <a:pt x="304" y="79"/>
                    </a:cubicBezTo>
                    <a:cubicBezTo>
                      <a:pt x="285" y="95"/>
                      <a:pt x="258" y="93"/>
                      <a:pt x="242" y="72"/>
                    </a:cubicBezTo>
                    <a:cubicBezTo>
                      <a:pt x="237" y="65"/>
                      <a:pt x="233" y="61"/>
                      <a:pt x="224" y="61"/>
                    </a:cubicBezTo>
                    <a:cubicBezTo>
                      <a:pt x="213" y="62"/>
                      <a:pt x="213" y="70"/>
                      <a:pt x="212" y="77"/>
                    </a:cubicBezTo>
                    <a:cubicBezTo>
                      <a:pt x="208" y="98"/>
                      <a:pt x="196" y="107"/>
                      <a:pt x="174" y="104"/>
                    </a:cubicBezTo>
                    <a:cubicBezTo>
                      <a:pt x="163" y="103"/>
                      <a:pt x="152" y="104"/>
                      <a:pt x="137" y="104"/>
                    </a:cubicBezTo>
                    <a:cubicBezTo>
                      <a:pt x="153" y="124"/>
                      <a:pt x="171" y="138"/>
                      <a:pt x="181" y="1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63"/>
              <p:cNvSpPr>
                <a:spLocks/>
              </p:cNvSpPr>
              <p:nvPr/>
            </p:nvSpPr>
            <p:spPr bwMode="auto">
              <a:xfrm>
                <a:off x="7453313" y="5721350"/>
                <a:ext cx="184150" cy="92075"/>
              </a:xfrm>
              <a:custGeom>
                <a:avLst/>
                <a:gdLst>
                  <a:gd name="T0" fmla="*/ 135 w 322"/>
                  <a:gd name="T1" fmla="*/ 57 h 160"/>
                  <a:gd name="T2" fmla="*/ 180 w 322"/>
                  <a:gd name="T3" fmla="*/ 57 h 160"/>
                  <a:gd name="T4" fmla="*/ 210 w 322"/>
                  <a:gd name="T5" fmla="*/ 78 h 160"/>
                  <a:gd name="T6" fmla="*/ 223 w 322"/>
                  <a:gd name="T7" fmla="*/ 100 h 160"/>
                  <a:gd name="T8" fmla="*/ 244 w 322"/>
                  <a:gd name="T9" fmla="*/ 86 h 160"/>
                  <a:gd name="T10" fmla="*/ 305 w 322"/>
                  <a:gd name="T11" fmla="*/ 83 h 160"/>
                  <a:gd name="T12" fmla="*/ 305 w 322"/>
                  <a:gd name="T13" fmla="*/ 143 h 160"/>
                  <a:gd name="T14" fmla="*/ 245 w 322"/>
                  <a:gd name="T15" fmla="*/ 140 h 160"/>
                  <a:gd name="T16" fmla="*/ 217 w 322"/>
                  <a:gd name="T17" fmla="*/ 127 h 160"/>
                  <a:gd name="T18" fmla="*/ 190 w 322"/>
                  <a:gd name="T19" fmla="*/ 107 h 160"/>
                  <a:gd name="T20" fmla="*/ 157 w 322"/>
                  <a:gd name="T21" fmla="*/ 84 h 160"/>
                  <a:gd name="T22" fmla="*/ 54 w 322"/>
                  <a:gd name="T23" fmla="*/ 101 h 160"/>
                  <a:gd name="T24" fmla="*/ 0 w 322"/>
                  <a:gd name="T25" fmla="*/ 113 h 160"/>
                  <a:gd name="T26" fmla="*/ 74 w 322"/>
                  <a:gd name="T27" fmla="*/ 9 h 160"/>
                  <a:gd name="T28" fmla="*/ 86 w 322"/>
                  <a:gd name="T29" fmla="*/ 0 h 160"/>
                  <a:gd name="T30" fmla="*/ 181 w 322"/>
                  <a:gd name="T31" fmla="*/ 1 h 160"/>
                  <a:gd name="T32" fmla="*/ 135 w 322"/>
                  <a:gd name="T33" fmla="*/ 5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160">
                    <a:moveTo>
                      <a:pt x="135" y="57"/>
                    </a:moveTo>
                    <a:cubicBezTo>
                      <a:pt x="153" y="57"/>
                      <a:pt x="166" y="58"/>
                      <a:pt x="180" y="57"/>
                    </a:cubicBezTo>
                    <a:cubicBezTo>
                      <a:pt x="196" y="55"/>
                      <a:pt x="206" y="61"/>
                      <a:pt x="210" y="78"/>
                    </a:cubicBezTo>
                    <a:cubicBezTo>
                      <a:pt x="212" y="86"/>
                      <a:pt x="210" y="97"/>
                      <a:pt x="223" y="100"/>
                    </a:cubicBezTo>
                    <a:cubicBezTo>
                      <a:pt x="235" y="102"/>
                      <a:pt x="239" y="93"/>
                      <a:pt x="244" y="86"/>
                    </a:cubicBezTo>
                    <a:cubicBezTo>
                      <a:pt x="260" y="68"/>
                      <a:pt x="288" y="66"/>
                      <a:pt x="305" y="83"/>
                    </a:cubicBezTo>
                    <a:cubicBezTo>
                      <a:pt x="322" y="99"/>
                      <a:pt x="322" y="127"/>
                      <a:pt x="305" y="143"/>
                    </a:cubicBezTo>
                    <a:cubicBezTo>
                      <a:pt x="288" y="160"/>
                      <a:pt x="260" y="160"/>
                      <a:pt x="245" y="140"/>
                    </a:cubicBezTo>
                    <a:cubicBezTo>
                      <a:pt x="237" y="130"/>
                      <a:pt x="229" y="125"/>
                      <a:pt x="217" y="127"/>
                    </a:cubicBezTo>
                    <a:cubicBezTo>
                      <a:pt x="202" y="129"/>
                      <a:pt x="192" y="122"/>
                      <a:pt x="190" y="107"/>
                    </a:cubicBezTo>
                    <a:cubicBezTo>
                      <a:pt x="187" y="88"/>
                      <a:pt x="176" y="84"/>
                      <a:pt x="157" y="84"/>
                    </a:cubicBezTo>
                    <a:cubicBezTo>
                      <a:pt x="122" y="84"/>
                      <a:pt x="87" y="84"/>
                      <a:pt x="54" y="101"/>
                    </a:cubicBezTo>
                    <a:cubicBezTo>
                      <a:pt x="40" y="108"/>
                      <a:pt x="23" y="109"/>
                      <a:pt x="0" y="113"/>
                    </a:cubicBezTo>
                    <a:cubicBezTo>
                      <a:pt x="43" y="87"/>
                      <a:pt x="61" y="49"/>
                      <a:pt x="74" y="9"/>
                    </a:cubicBezTo>
                    <a:cubicBezTo>
                      <a:pt x="76" y="4"/>
                      <a:pt x="79" y="0"/>
                      <a:pt x="86" y="0"/>
                    </a:cubicBezTo>
                    <a:cubicBezTo>
                      <a:pt x="117" y="1"/>
                      <a:pt x="148" y="1"/>
                      <a:pt x="181" y="1"/>
                    </a:cubicBezTo>
                    <a:cubicBezTo>
                      <a:pt x="171" y="23"/>
                      <a:pt x="154" y="37"/>
                      <a:pt x="135"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5" name="Freeform 64"/>
              <p:cNvSpPr>
                <a:spLocks/>
              </p:cNvSpPr>
              <p:nvPr/>
            </p:nvSpPr>
            <p:spPr bwMode="auto">
              <a:xfrm>
                <a:off x="7392988" y="5589588"/>
                <a:ext cx="98425" cy="52388"/>
              </a:xfrm>
              <a:custGeom>
                <a:avLst/>
                <a:gdLst>
                  <a:gd name="T0" fmla="*/ 85 w 171"/>
                  <a:gd name="T1" fmla="*/ 92 h 93"/>
                  <a:gd name="T2" fmla="*/ 17 w 171"/>
                  <a:gd name="T3" fmla="*/ 92 h 93"/>
                  <a:gd name="T4" fmla="*/ 2 w 171"/>
                  <a:gd name="T5" fmla="*/ 77 h 93"/>
                  <a:gd name="T6" fmla="*/ 3 w 171"/>
                  <a:gd name="T7" fmla="*/ 71 h 93"/>
                  <a:gd name="T8" fmla="*/ 14 w 171"/>
                  <a:gd name="T9" fmla="*/ 12 h 93"/>
                  <a:gd name="T10" fmla="*/ 72 w 171"/>
                  <a:gd name="T11" fmla="*/ 8 h 93"/>
                  <a:gd name="T12" fmla="*/ 146 w 171"/>
                  <a:gd name="T13" fmla="*/ 8 h 93"/>
                  <a:gd name="T14" fmla="*/ 163 w 171"/>
                  <a:gd name="T15" fmla="*/ 21 h 93"/>
                  <a:gd name="T16" fmla="*/ 170 w 171"/>
                  <a:gd name="T17" fmla="*/ 79 h 93"/>
                  <a:gd name="T18" fmla="*/ 157 w 171"/>
                  <a:gd name="T19" fmla="*/ 92 h 93"/>
                  <a:gd name="T20" fmla="*/ 85 w 171"/>
                  <a:gd name="T21"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93">
                    <a:moveTo>
                      <a:pt x="85" y="92"/>
                    </a:moveTo>
                    <a:cubicBezTo>
                      <a:pt x="63" y="92"/>
                      <a:pt x="40" y="91"/>
                      <a:pt x="17" y="92"/>
                    </a:cubicBezTo>
                    <a:cubicBezTo>
                      <a:pt x="5" y="93"/>
                      <a:pt x="0" y="89"/>
                      <a:pt x="2" y="77"/>
                    </a:cubicBezTo>
                    <a:cubicBezTo>
                      <a:pt x="3" y="75"/>
                      <a:pt x="2" y="73"/>
                      <a:pt x="3" y="71"/>
                    </a:cubicBezTo>
                    <a:cubicBezTo>
                      <a:pt x="6" y="51"/>
                      <a:pt x="1" y="25"/>
                      <a:pt x="14" y="12"/>
                    </a:cubicBezTo>
                    <a:cubicBezTo>
                      <a:pt x="27" y="0"/>
                      <a:pt x="52" y="9"/>
                      <a:pt x="72" y="8"/>
                    </a:cubicBezTo>
                    <a:cubicBezTo>
                      <a:pt x="97" y="7"/>
                      <a:pt x="121" y="8"/>
                      <a:pt x="146" y="8"/>
                    </a:cubicBezTo>
                    <a:cubicBezTo>
                      <a:pt x="156" y="8"/>
                      <a:pt x="162" y="9"/>
                      <a:pt x="163" y="21"/>
                    </a:cubicBezTo>
                    <a:cubicBezTo>
                      <a:pt x="164" y="40"/>
                      <a:pt x="167" y="59"/>
                      <a:pt x="170" y="79"/>
                    </a:cubicBezTo>
                    <a:cubicBezTo>
                      <a:pt x="171" y="89"/>
                      <a:pt x="167" y="92"/>
                      <a:pt x="157" y="92"/>
                    </a:cubicBezTo>
                    <a:cubicBezTo>
                      <a:pt x="133" y="92"/>
                      <a:pt x="109" y="92"/>
                      <a:pt x="85" y="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65"/>
              <p:cNvSpPr>
                <a:spLocks/>
              </p:cNvSpPr>
              <p:nvPr/>
            </p:nvSpPr>
            <p:spPr bwMode="auto">
              <a:xfrm>
                <a:off x="7394575" y="5657850"/>
                <a:ext cx="96838" cy="53975"/>
              </a:xfrm>
              <a:custGeom>
                <a:avLst/>
                <a:gdLst>
                  <a:gd name="T0" fmla="*/ 84 w 171"/>
                  <a:gd name="T1" fmla="*/ 1 h 94"/>
                  <a:gd name="T2" fmla="*/ 156 w 171"/>
                  <a:gd name="T3" fmla="*/ 1 h 94"/>
                  <a:gd name="T4" fmla="*/ 169 w 171"/>
                  <a:gd name="T5" fmla="*/ 15 h 94"/>
                  <a:gd name="T6" fmla="*/ 169 w 171"/>
                  <a:gd name="T7" fmla="*/ 19 h 94"/>
                  <a:gd name="T8" fmla="*/ 156 w 171"/>
                  <a:gd name="T9" fmla="*/ 81 h 94"/>
                  <a:gd name="T10" fmla="*/ 96 w 171"/>
                  <a:gd name="T11" fmla="*/ 85 h 94"/>
                  <a:gd name="T12" fmla="*/ 25 w 171"/>
                  <a:gd name="T13" fmla="*/ 85 h 94"/>
                  <a:gd name="T14" fmla="*/ 8 w 171"/>
                  <a:gd name="T15" fmla="*/ 71 h 94"/>
                  <a:gd name="T16" fmla="*/ 1 w 171"/>
                  <a:gd name="T17" fmla="*/ 16 h 94"/>
                  <a:gd name="T18" fmla="*/ 15 w 171"/>
                  <a:gd name="T19" fmla="*/ 1 h 94"/>
                  <a:gd name="T20" fmla="*/ 84 w 171"/>
                  <a:gd name="T21"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94">
                    <a:moveTo>
                      <a:pt x="84" y="1"/>
                    </a:moveTo>
                    <a:cubicBezTo>
                      <a:pt x="108" y="1"/>
                      <a:pt x="132" y="1"/>
                      <a:pt x="156" y="1"/>
                    </a:cubicBezTo>
                    <a:cubicBezTo>
                      <a:pt x="167" y="0"/>
                      <a:pt x="171" y="4"/>
                      <a:pt x="169" y="15"/>
                    </a:cubicBezTo>
                    <a:cubicBezTo>
                      <a:pt x="169" y="16"/>
                      <a:pt x="169" y="17"/>
                      <a:pt x="169" y="19"/>
                    </a:cubicBezTo>
                    <a:cubicBezTo>
                      <a:pt x="165" y="40"/>
                      <a:pt x="171" y="68"/>
                      <a:pt x="156" y="81"/>
                    </a:cubicBezTo>
                    <a:cubicBezTo>
                      <a:pt x="143" y="94"/>
                      <a:pt x="117" y="84"/>
                      <a:pt x="96" y="85"/>
                    </a:cubicBezTo>
                    <a:cubicBezTo>
                      <a:pt x="73" y="86"/>
                      <a:pt x="49" y="85"/>
                      <a:pt x="25" y="85"/>
                    </a:cubicBezTo>
                    <a:cubicBezTo>
                      <a:pt x="14" y="86"/>
                      <a:pt x="9" y="82"/>
                      <a:pt x="8" y="71"/>
                    </a:cubicBezTo>
                    <a:cubicBezTo>
                      <a:pt x="7" y="53"/>
                      <a:pt x="4" y="34"/>
                      <a:pt x="1" y="16"/>
                    </a:cubicBezTo>
                    <a:cubicBezTo>
                      <a:pt x="0" y="5"/>
                      <a:pt x="3" y="0"/>
                      <a:pt x="15" y="1"/>
                    </a:cubicBezTo>
                    <a:cubicBezTo>
                      <a:pt x="38" y="2"/>
                      <a:pt x="61" y="1"/>
                      <a:pt x="84"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7" name="Freeform 66"/>
              <p:cNvSpPr>
                <a:spLocks/>
              </p:cNvSpPr>
              <p:nvPr/>
            </p:nvSpPr>
            <p:spPr bwMode="auto">
              <a:xfrm>
                <a:off x="7307263" y="5592763"/>
                <a:ext cx="76200" cy="50800"/>
              </a:xfrm>
              <a:custGeom>
                <a:avLst/>
                <a:gdLst>
                  <a:gd name="T0" fmla="*/ 62 w 135"/>
                  <a:gd name="T1" fmla="*/ 85 h 87"/>
                  <a:gd name="T2" fmla="*/ 14 w 135"/>
                  <a:gd name="T3" fmla="*/ 85 h 87"/>
                  <a:gd name="T4" fmla="*/ 1 w 135"/>
                  <a:gd name="T5" fmla="*/ 70 h 87"/>
                  <a:gd name="T6" fmla="*/ 16 w 135"/>
                  <a:gd name="T7" fmla="*/ 11 h 87"/>
                  <a:gd name="T8" fmla="*/ 31 w 135"/>
                  <a:gd name="T9" fmla="*/ 1 h 87"/>
                  <a:gd name="T10" fmla="*/ 123 w 135"/>
                  <a:gd name="T11" fmla="*/ 1 h 87"/>
                  <a:gd name="T12" fmla="*/ 133 w 135"/>
                  <a:gd name="T13" fmla="*/ 15 h 87"/>
                  <a:gd name="T14" fmla="*/ 127 w 135"/>
                  <a:gd name="T15" fmla="*/ 63 h 87"/>
                  <a:gd name="T16" fmla="*/ 102 w 135"/>
                  <a:gd name="T17" fmla="*/ 85 h 87"/>
                  <a:gd name="T18" fmla="*/ 62 w 135"/>
                  <a:gd name="T19"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87">
                    <a:moveTo>
                      <a:pt x="62" y="85"/>
                    </a:moveTo>
                    <a:cubicBezTo>
                      <a:pt x="46" y="85"/>
                      <a:pt x="30" y="84"/>
                      <a:pt x="14" y="85"/>
                    </a:cubicBezTo>
                    <a:cubicBezTo>
                      <a:pt x="2" y="86"/>
                      <a:pt x="0" y="81"/>
                      <a:pt x="1" y="70"/>
                    </a:cubicBezTo>
                    <a:cubicBezTo>
                      <a:pt x="4" y="50"/>
                      <a:pt x="9" y="30"/>
                      <a:pt x="16" y="11"/>
                    </a:cubicBezTo>
                    <a:cubicBezTo>
                      <a:pt x="19" y="3"/>
                      <a:pt x="23" y="1"/>
                      <a:pt x="31" y="1"/>
                    </a:cubicBezTo>
                    <a:cubicBezTo>
                      <a:pt x="61" y="1"/>
                      <a:pt x="92" y="1"/>
                      <a:pt x="123" y="1"/>
                    </a:cubicBezTo>
                    <a:cubicBezTo>
                      <a:pt x="135" y="0"/>
                      <a:pt x="135" y="6"/>
                      <a:pt x="133" y="15"/>
                    </a:cubicBezTo>
                    <a:cubicBezTo>
                      <a:pt x="130" y="31"/>
                      <a:pt x="126" y="47"/>
                      <a:pt x="127" y="63"/>
                    </a:cubicBezTo>
                    <a:cubicBezTo>
                      <a:pt x="129" y="84"/>
                      <a:pt x="120" y="87"/>
                      <a:pt x="102" y="85"/>
                    </a:cubicBezTo>
                    <a:cubicBezTo>
                      <a:pt x="89" y="84"/>
                      <a:pt x="75" y="85"/>
                      <a:pt x="62" y="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67"/>
              <p:cNvSpPr>
                <a:spLocks/>
              </p:cNvSpPr>
              <p:nvPr/>
            </p:nvSpPr>
            <p:spPr bwMode="auto">
              <a:xfrm>
                <a:off x="7307263" y="5657850"/>
                <a:ext cx="76200" cy="47625"/>
              </a:xfrm>
              <a:custGeom>
                <a:avLst/>
                <a:gdLst>
                  <a:gd name="T0" fmla="*/ 64 w 135"/>
                  <a:gd name="T1" fmla="*/ 0 h 84"/>
                  <a:gd name="T2" fmla="*/ 114 w 135"/>
                  <a:gd name="T3" fmla="*/ 0 h 84"/>
                  <a:gd name="T4" fmla="*/ 126 w 135"/>
                  <a:gd name="T5" fmla="*/ 11 h 84"/>
                  <a:gd name="T6" fmla="*/ 133 w 135"/>
                  <a:gd name="T7" fmla="*/ 74 h 84"/>
                  <a:gd name="T8" fmla="*/ 124 w 135"/>
                  <a:gd name="T9" fmla="*/ 84 h 84"/>
                  <a:gd name="T10" fmla="*/ 30 w 135"/>
                  <a:gd name="T11" fmla="*/ 84 h 84"/>
                  <a:gd name="T12" fmla="*/ 17 w 135"/>
                  <a:gd name="T13" fmla="*/ 75 h 84"/>
                  <a:gd name="T14" fmla="*/ 1 w 135"/>
                  <a:gd name="T15" fmla="*/ 11 h 84"/>
                  <a:gd name="T16" fmla="*/ 12 w 135"/>
                  <a:gd name="T17" fmla="*/ 0 h 84"/>
                  <a:gd name="T18" fmla="*/ 64 w 135"/>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84">
                    <a:moveTo>
                      <a:pt x="64" y="0"/>
                    </a:moveTo>
                    <a:cubicBezTo>
                      <a:pt x="80" y="0"/>
                      <a:pt x="97" y="0"/>
                      <a:pt x="114" y="0"/>
                    </a:cubicBezTo>
                    <a:cubicBezTo>
                      <a:pt x="122" y="0"/>
                      <a:pt x="126" y="2"/>
                      <a:pt x="126" y="11"/>
                    </a:cubicBezTo>
                    <a:cubicBezTo>
                      <a:pt x="126" y="32"/>
                      <a:pt x="129" y="53"/>
                      <a:pt x="133" y="74"/>
                    </a:cubicBezTo>
                    <a:cubicBezTo>
                      <a:pt x="135" y="83"/>
                      <a:pt x="131" y="84"/>
                      <a:pt x="124" y="84"/>
                    </a:cubicBezTo>
                    <a:cubicBezTo>
                      <a:pt x="92" y="84"/>
                      <a:pt x="61" y="84"/>
                      <a:pt x="30" y="84"/>
                    </a:cubicBezTo>
                    <a:cubicBezTo>
                      <a:pt x="23" y="84"/>
                      <a:pt x="19" y="82"/>
                      <a:pt x="17" y="75"/>
                    </a:cubicBezTo>
                    <a:cubicBezTo>
                      <a:pt x="9" y="54"/>
                      <a:pt x="3" y="33"/>
                      <a:pt x="1" y="11"/>
                    </a:cubicBezTo>
                    <a:cubicBezTo>
                      <a:pt x="0" y="2"/>
                      <a:pt x="3" y="0"/>
                      <a:pt x="12" y="0"/>
                    </a:cubicBezTo>
                    <a:cubicBezTo>
                      <a:pt x="29" y="0"/>
                      <a:pt x="46" y="0"/>
                      <a:pt x="6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68"/>
              <p:cNvSpPr>
                <a:spLocks noEditPoints="1"/>
              </p:cNvSpPr>
              <p:nvPr/>
            </p:nvSpPr>
            <p:spPr bwMode="auto">
              <a:xfrm>
                <a:off x="7580313" y="5614988"/>
                <a:ext cx="111125" cy="69850"/>
              </a:xfrm>
              <a:custGeom>
                <a:avLst/>
                <a:gdLst>
                  <a:gd name="T0" fmla="*/ 0 w 197"/>
                  <a:gd name="T1" fmla="*/ 47 h 122"/>
                  <a:gd name="T2" fmla="*/ 72 w 197"/>
                  <a:gd name="T3" fmla="*/ 47 h 122"/>
                  <a:gd name="T4" fmla="*/ 90 w 197"/>
                  <a:gd name="T5" fmla="*/ 36 h 122"/>
                  <a:gd name="T6" fmla="*/ 156 w 197"/>
                  <a:gd name="T7" fmla="*/ 7 h 122"/>
                  <a:gd name="T8" fmla="*/ 196 w 197"/>
                  <a:gd name="T9" fmla="*/ 60 h 122"/>
                  <a:gd name="T10" fmla="*/ 157 w 197"/>
                  <a:gd name="T11" fmla="*/ 114 h 122"/>
                  <a:gd name="T12" fmla="*/ 91 w 197"/>
                  <a:gd name="T13" fmla="*/ 86 h 122"/>
                  <a:gd name="T14" fmla="*/ 71 w 197"/>
                  <a:gd name="T15" fmla="*/ 75 h 122"/>
                  <a:gd name="T16" fmla="*/ 0 w 197"/>
                  <a:gd name="T17" fmla="*/ 75 h 122"/>
                  <a:gd name="T18" fmla="*/ 0 w 197"/>
                  <a:gd name="T19" fmla="*/ 75 h 122"/>
                  <a:gd name="T20" fmla="*/ 1 w 197"/>
                  <a:gd name="T21" fmla="*/ 46 h 122"/>
                  <a:gd name="T22" fmla="*/ 0 w 197"/>
                  <a:gd name="T23" fmla="*/ 47 h 122"/>
                  <a:gd name="T24" fmla="*/ 140 w 197"/>
                  <a:gd name="T25" fmla="*/ 90 h 122"/>
                  <a:gd name="T26" fmla="*/ 168 w 197"/>
                  <a:gd name="T27" fmla="*/ 61 h 122"/>
                  <a:gd name="T28" fmla="*/ 139 w 197"/>
                  <a:gd name="T29" fmla="*/ 32 h 122"/>
                  <a:gd name="T30" fmla="*/ 112 w 197"/>
                  <a:gd name="T31" fmla="*/ 62 h 122"/>
                  <a:gd name="T32" fmla="*/ 140 w 197"/>
                  <a:gd name="T33"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122">
                    <a:moveTo>
                      <a:pt x="0" y="47"/>
                    </a:moveTo>
                    <a:cubicBezTo>
                      <a:pt x="24" y="47"/>
                      <a:pt x="48" y="47"/>
                      <a:pt x="72" y="47"/>
                    </a:cubicBezTo>
                    <a:cubicBezTo>
                      <a:pt x="81" y="47"/>
                      <a:pt x="86" y="45"/>
                      <a:pt x="90" y="36"/>
                    </a:cubicBezTo>
                    <a:cubicBezTo>
                      <a:pt x="104" y="10"/>
                      <a:pt x="129" y="0"/>
                      <a:pt x="156" y="7"/>
                    </a:cubicBezTo>
                    <a:cubicBezTo>
                      <a:pt x="179" y="13"/>
                      <a:pt x="196" y="36"/>
                      <a:pt x="196" y="60"/>
                    </a:cubicBezTo>
                    <a:cubicBezTo>
                      <a:pt x="197" y="85"/>
                      <a:pt x="180" y="108"/>
                      <a:pt x="157" y="114"/>
                    </a:cubicBezTo>
                    <a:cubicBezTo>
                      <a:pt x="130" y="122"/>
                      <a:pt x="105" y="112"/>
                      <a:pt x="91" y="86"/>
                    </a:cubicBezTo>
                    <a:cubicBezTo>
                      <a:pt x="86" y="77"/>
                      <a:pt x="81" y="75"/>
                      <a:pt x="71" y="75"/>
                    </a:cubicBezTo>
                    <a:cubicBezTo>
                      <a:pt x="47" y="75"/>
                      <a:pt x="24" y="75"/>
                      <a:pt x="0" y="75"/>
                    </a:cubicBezTo>
                    <a:cubicBezTo>
                      <a:pt x="0" y="75"/>
                      <a:pt x="0" y="75"/>
                      <a:pt x="0" y="75"/>
                    </a:cubicBezTo>
                    <a:cubicBezTo>
                      <a:pt x="0" y="66"/>
                      <a:pt x="1" y="56"/>
                      <a:pt x="1" y="46"/>
                    </a:cubicBezTo>
                    <a:cubicBezTo>
                      <a:pt x="1" y="46"/>
                      <a:pt x="0" y="47"/>
                      <a:pt x="0" y="47"/>
                    </a:cubicBezTo>
                    <a:close/>
                    <a:moveTo>
                      <a:pt x="140" y="90"/>
                    </a:moveTo>
                    <a:cubicBezTo>
                      <a:pt x="154" y="90"/>
                      <a:pt x="168" y="76"/>
                      <a:pt x="168" y="61"/>
                    </a:cubicBezTo>
                    <a:cubicBezTo>
                      <a:pt x="168" y="46"/>
                      <a:pt x="154" y="32"/>
                      <a:pt x="139" y="32"/>
                    </a:cubicBezTo>
                    <a:cubicBezTo>
                      <a:pt x="124" y="33"/>
                      <a:pt x="111" y="47"/>
                      <a:pt x="112" y="62"/>
                    </a:cubicBezTo>
                    <a:cubicBezTo>
                      <a:pt x="112" y="77"/>
                      <a:pt x="125" y="90"/>
                      <a:pt x="140" y="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69"/>
              <p:cNvSpPr>
                <a:spLocks/>
              </p:cNvSpPr>
              <p:nvPr/>
            </p:nvSpPr>
            <p:spPr bwMode="auto">
              <a:xfrm>
                <a:off x="7327900" y="5514975"/>
                <a:ext cx="101600" cy="63500"/>
              </a:xfrm>
              <a:custGeom>
                <a:avLst/>
                <a:gdLst>
                  <a:gd name="T0" fmla="*/ 178 w 178"/>
                  <a:gd name="T1" fmla="*/ 0 h 110"/>
                  <a:gd name="T2" fmla="*/ 111 w 178"/>
                  <a:gd name="T3" fmla="*/ 95 h 110"/>
                  <a:gd name="T4" fmla="*/ 91 w 178"/>
                  <a:gd name="T5" fmla="*/ 110 h 110"/>
                  <a:gd name="T6" fmla="*/ 0 w 178"/>
                  <a:gd name="T7" fmla="*/ 109 h 110"/>
                  <a:gd name="T8" fmla="*/ 178 w 178"/>
                  <a:gd name="T9" fmla="*/ 0 h 110"/>
                </a:gdLst>
                <a:ahLst/>
                <a:cxnLst>
                  <a:cxn ang="0">
                    <a:pos x="T0" y="T1"/>
                  </a:cxn>
                  <a:cxn ang="0">
                    <a:pos x="T2" y="T3"/>
                  </a:cxn>
                  <a:cxn ang="0">
                    <a:pos x="T4" y="T5"/>
                  </a:cxn>
                  <a:cxn ang="0">
                    <a:pos x="T6" y="T7"/>
                  </a:cxn>
                  <a:cxn ang="0">
                    <a:pos x="T8" y="T9"/>
                  </a:cxn>
                </a:cxnLst>
                <a:rect l="0" t="0" r="r" b="b"/>
                <a:pathLst>
                  <a:path w="178" h="110">
                    <a:moveTo>
                      <a:pt x="178" y="0"/>
                    </a:moveTo>
                    <a:cubicBezTo>
                      <a:pt x="141" y="22"/>
                      <a:pt x="123" y="57"/>
                      <a:pt x="111" y="95"/>
                    </a:cubicBezTo>
                    <a:cubicBezTo>
                      <a:pt x="107" y="106"/>
                      <a:pt x="103" y="110"/>
                      <a:pt x="91" y="110"/>
                    </a:cubicBezTo>
                    <a:cubicBezTo>
                      <a:pt x="62" y="109"/>
                      <a:pt x="33" y="109"/>
                      <a:pt x="0" y="109"/>
                    </a:cubicBezTo>
                    <a:cubicBezTo>
                      <a:pt x="44" y="44"/>
                      <a:pt x="102" y="9"/>
                      <a:pt x="17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70"/>
              <p:cNvSpPr>
                <a:spLocks/>
              </p:cNvSpPr>
              <p:nvPr/>
            </p:nvSpPr>
            <p:spPr bwMode="auto">
              <a:xfrm>
                <a:off x="7326313" y="5721350"/>
                <a:ext cx="103188" cy="65088"/>
              </a:xfrm>
              <a:custGeom>
                <a:avLst/>
                <a:gdLst>
                  <a:gd name="T0" fmla="*/ 0 w 180"/>
                  <a:gd name="T1" fmla="*/ 1 h 112"/>
                  <a:gd name="T2" fmla="*/ 95 w 180"/>
                  <a:gd name="T3" fmla="*/ 0 h 112"/>
                  <a:gd name="T4" fmla="*/ 111 w 180"/>
                  <a:gd name="T5" fmla="*/ 11 h 112"/>
                  <a:gd name="T6" fmla="*/ 180 w 180"/>
                  <a:gd name="T7" fmla="*/ 112 h 112"/>
                  <a:gd name="T8" fmla="*/ 0 w 180"/>
                  <a:gd name="T9" fmla="*/ 1 h 112"/>
                </a:gdLst>
                <a:ahLst/>
                <a:cxnLst>
                  <a:cxn ang="0">
                    <a:pos x="T0" y="T1"/>
                  </a:cxn>
                  <a:cxn ang="0">
                    <a:pos x="T2" y="T3"/>
                  </a:cxn>
                  <a:cxn ang="0">
                    <a:pos x="T4" y="T5"/>
                  </a:cxn>
                  <a:cxn ang="0">
                    <a:pos x="T6" y="T7"/>
                  </a:cxn>
                  <a:cxn ang="0">
                    <a:pos x="T8" y="T9"/>
                  </a:cxn>
                </a:cxnLst>
                <a:rect l="0" t="0" r="r" b="b"/>
                <a:pathLst>
                  <a:path w="180" h="112">
                    <a:moveTo>
                      <a:pt x="0" y="1"/>
                    </a:moveTo>
                    <a:cubicBezTo>
                      <a:pt x="35" y="1"/>
                      <a:pt x="65" y="1"/>
                      <a:pt x="95" y="0"/>
                    </a:cubicBezTo>
                    <a:cubicBezTo>
                      <a:pt x="104" y="0"/>
                      <a:pt x="107" y="4"/>
                      <a:pt x="111" y="11"/>
                    </a:cubicBezTo>
                    <a:cubicBezTo>
                      <a:pt x="136" y="74"/>
                      <a:pt x="136" y="74"/>
                      <a:pt x="180" y="112"/>
                    </a:cubicBezTo>
                    <a:cubicBezTo>
                      <a:pt x="104" y="102"/>
                      <a:pt x="46" y="67"/>
                      <a:pt x="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71"/>
              <p:cNvSpPr>
                <a:spLocks/>
              </p:cNvSpPr>
              <p:nvPr/>
            </p:nvSpPr>
            <p:spPr bwMode="auto">
              <a:xfrm>
                <a:off x="7404100" y="5526088"/>
                <a:ext cx="76200" cy="52388"/>
              </a:xfrm>
              <a:custGeom>
                <a:avLst/>
                <a:gdLst>
                  <a:gd name="T0" fmla="*/ 65 w 134"/>
                  <a:gd name="T1" fmla="*/ 89 h 90"/>
                  <a:gd name="T2" fmla="*/ 15 w 134"/>
                  <a:gd name="T3" fmla="*/ 90 h 90"/>
                  <a:gd name="T4" fmla="*/ 5 w 134"/>
                  <a:gd name="T5" fmla="*/ 76 h 90"/>
                  <a:gd name="T6" fmla="*/ 35 w 134"/>
                  <a:gd name="T7" fmla="*/ 23 h 90"/>
                  <a:gd name="T8" fmla="*/ 98 w 134"/>
                  <a:gd name="T9" fmla="*/ 22 h 90"/>
                  <a:gd name="T10" fmla="*/ 129 w 134"/>
                  <a:gd name="T11" fmla="*/ 78 h 90"/>
                  <a:gd name="T12" fmla="*/ 119 w 134"/>
                  <a:gd name="T13" fmla="*/ 90 h 90"/>
                  <a:gd name="T14" fmla="*/ 65 w 134"/>
                  <a:gd name="T15" fmla="*/ 89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90">
                    <a:moveTo>
                      <a:pt x="65" y="89"/>
                    </a:moveTo>
                    <a:cubicBezTo>
                      <a:pt x="49" y="89"/>
                      <a:pt x="32" y="89"/>
                      <a:pt x="15" y="90"/>
                    </a:cubicBezTo>
                    <a:cubicBezTo>
                      <a:pt x="5" y="90"/>
                      <a:pt x="0" y="88"/>
                      <a:pt x="5" y="76"/>
                    </a:cubicBezTo>
                    <a:cubicBezTo>
                      <a:pt x="13" y="57"/>
                      <a:pt x="21" y="38"/>
                      <a:pt x="35" y="23"/>
                    </a:cubicBezTo>
                    <a:cubicBezTo>
                      <a:pt x="57" y="0"/>
                      <a:pt x="77" y="0"/>
                      <a:pt x="98" y="22"/>
                    </a:cubicBezTo>
                    <a:cubicBezTo>
                      <a:pt x="113" y="38"/>
                      <a:pt x="121" y="58"/>
                      <a:pt x="129" y="78"/>
                    </a:cubicBezTo>
                    <a:cubicBezTo>
                      <a:pt x="134" y="89"/>
                      <a:pt x="128" y="90"/>
                      <a:pt x="119" y="90"/>
                    </a:cubicBezTo>
                    <a:cubicBezTo>
                      <a:pt x="101" y="89"/>
                      <a:pt x="83" y="89"/>
                      <a:pt x="65" y="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3" name="Freeform 72"/>
              <p:cNvSpPr>
                <a:spLocks/>
              </p:cNvSpPr>
              <p:nvPr/>
            </p:nvSpPr>
            <p:spPr bwMode="auto">
              <a:xfrm>
                <a:off x="7405688" y="5721350"/>
                <a:ext cx="74613" cy="50800"/>
              </a:xfrm>
              <a:custGeom>
                <a:avLst/>
                <a:gdLst>
                  <a:gd name="T0" fmla="*/ 66 w 132"/>
                  <a:gd name="T1" fmla="*/ 1 h 88"/>
                  <a:gd name="T2" fmla="*/ 120 w 132"/>
                  <a:gd name="T3" fmla="*/ 1 h 88"/>
                  <a:gd name="T4" fmla="*/ 129 w 132"/>
                  <a:gd name="T5" fmla="*/ 10 h 88"/>
                  <a:gd name="T6" fmla="*/ 90 w 132"/>
                  <a:gd name="T7" fmla="*/ 74 h 88"/>
                  <a:gd name="T8" fmla="*/ 43 w 132"/>
                  <a:gd name="T9" fmla="*/ 75 h 88"/>
                  <a:gd name="T10" fmla="*/ 3 w 132"/>
                  <a:gd name="T11" fmla="*/ 10 h 88"/>
                  <a:gd name="T12" fmla="*/ 12 w 132"/>
                  <a:gd name="T13" fmla="*/ 1 h 88"/>
                  <a:gd name="T14" fmla="*/ 66 w 132"/>
                  <a:gd name="T15" fmla="*/ 1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88">
                    <a:moveTo>
                      <a:pt x="66" y="1"/>
                    </a:moveTo>
                    <a:cubicBezTo>
                      <a:pt x="84" y="1"/>
                      <a:pt x="102" y="1"/>
                      <a:pt x="120" y="1"/>
                    </a:cubicBezTo>
                    <a:cubicBezTo>
                      <a:pt x="127" y="0"/>
                      <a:pt x="132" y="1"/>
                      <a:pt x="129" y="10"/>
                    </a:cubicBezTo>
                    <a:cubicBezTo>
                      <a:pt x="120" y="34"/>
                      <a:pt x="110" y="57"/>
                      <a:pt x="90" y="74"/>
                    </a:cubicBezTo>
                    <a:cubicBezTo>
                      <a:pt x="75" y="88"/>
                      <a:pt x="59" y="88"/>
                      <a:pt x="43" y="75"/>
                    </a:cubicBezTo>
                    <a:cubicBezTo>
                      <a:pt x="22" y="58"/>
                      <a:pt x="12" y="34"/>
                      <a:pt x="3" y="10"/>
                    </a:cubicBezTo>
                    <a:cubicBezTo>
                      <a:pt x="0" y="1"/>
                      <a:pt x="6" y="0"/>
                      <a:pt x="12" y="1"/>
                    </a:cubicBezTo>
                    <a:cubicBezTo>
                      <a:pt x="30" y="1"/>
                      <a:pt x="48" y="1"/>
                      <a:pt x="66"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80" name="Slide Number Placeholder 5"/>
          <p:cNvSpPr txBox="1">
            <a:spLocks/>
          </p:cNvSpPr>
          <p:nvPr/>
        </p:nvSpPr>
        <p:spPr>
          <a:xfrm>
            <a:off x="4755336" y="6472712"/>
            <a:ext cx="2743200" cy="187367"/>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9649112-2361-4913-9798-B6AEBB59A8D4}" type="slidenum">
              <a:rPr lang="en-US" smtClean="0">
                <a:solidFill>
                  <a:schemeClr val="bg1"/>
                </a:solidFill>
                <a:latin typeface="Calibri"/>
              </a:rPr>
              <a:pPr>
                <a:defRPr/>
              </a:pPr>
              <a:t>24</a:t>
            </a:fld>
            <a:endParaRPr lang="en-US" dirty="0">
              <a:solidFill>
                <a:schemeClr val="bg1"/>
              </a:solidFill>
              <a:latin typeface="Calibri"/>
            </a:endParaRPr>
          </a:p>
        </p:txBody>
      </p:sp>
      <p:cxnSp>
        <p:nvCxnSpPr>
          <p:cNvPr id="28" name="Straight Connector 27">
            <a:extLst>
              <a:ext uri="{FF2B5EF4-FFF2-40B4-BE49-F238E27FC236}">
                <a16:creationId xmlns:a16="http://schemas.microsoft.com/office/drawing/2014/main" xmlns="" id="{1AEA190A-B280-09F3-9E16-E3E46C7EAF51}"/>
              </a:ext>
            </a:extLst>
          </p:cNvPr>
          <p:cNvCxnSpPr/>
          <p:nvPr/>
        </p:nvCxnSpPr>
        <p:spPr>
          <a:xfrm>
            <a:off x="6600239" y="1861641"/>
            <a:ext cx="49741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6FF288B6-1934-D387-6C9D-0B3F261AB957}"/>
              </a:ext>
            </a:extLst>
          </p:cNvPr>
          <p:cNvCxnSpPr/>
          <p:nvPr/>
        </p:nvCxnSpPr>
        <p:spPr>
          <a:xfrm>
            <a:off x="6600239" y="2614370"/>
            <a:ext cx="49741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50E3085D-9166-EF64-43C5-11FAD03D617D}"/>
              </a:ext>
            </a:extLst>
          </p:cNvPr>
          <p:cNvCxnSpPr/>
          <p:nvPr/>
        </p:nvCxnSpPr>
        <p:spPr>
          <a:xfrm>
            <a:off x="6600239" y="3560996"/>
            <a:ext cx="49741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A02A07CA-E56D-3F45-4A3D-07DAA05376FC}"/>
              </a:ext>
            </a:extLst>
          </p:cNvPr>
          <p:cNvCxnSpPr/>
          <p:nvPr/>
        </p:nvCxnSpPr>
        <p:spPr>
          <a:xfrm>
            <a:off x="6600239" y="4313723"/>
            <a:ext cx="49741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95BE8073-9EA1-53BD-B97D-D51D9F130716}"/>
              </a:ext>
            </a:extLst>
          </p:cNvPr>
          <p:cNvCxnSpPr/>
          <p:nvPr/>
        </p:nvCxnSpPr>
        <p:spPr>
          <a:xfrm>
            <a:off x="6600239" y="5260349"/>
            <a:ext cx="4974140"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1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xmlns="" id="{B498742A-69F2-CDFA-15B4-5BB1E05CB816}"/>
              </a:ext>
            </a:extLst>
          </p:cNvPr>
          <p:cNvSpPr txBox="1">
            <a:spLocks/>
          </p:cNvSpPr>
          <p:nvPr/>
        </p:nvSpPr>
        <p:spPr bwMode="gray">
          <a:xfrm>
            <a:off x="7265435" y="3046301"/>
            <a:ext cx="2252442" cy="3265599"/>
          </a:xfrm>
          <a:prstGeom prst="rect">
            <a:avLst/>
          </a:prstGeom>
          <a:solidFill>
            <a:schemeClr val="bg1">
              <a:lumMod val="95000"/>
            </a:schemeClr>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Text Placeholder 4">
            <a:extLst>
              <a:ext uri="{FF2B5EF4-FFF2-40B4-BE49-F238E27FC236}">
                <a16:creationId xmlns:a16="http://schemas.microsoft.com/office/drawing/2014/main" xmlns="" id="{ABBC5B6B-D7EF-B0DA-F1F3-E5BDB1F33064}"/>
              </a:ext>
            </a:extLst>
          </p:cNvPr>
          <p:cNvSpPr txBox="1">
            <a:spLocks/>
          </p:cNvSpPr>
          <p:nvPr/>
        </p:nvSpPr>
        <p:spPr bwMode="gray">
          <a:xfrm>
            <a:off x="2680841" y="3046301"/>
            <a:ext cx="2252442" cy="3265599"/>
          </a:xfrm>
          <a:prstGeom prst="rect">
            <a:avLst/>
          </a:prstGeom>
          <a:solidFill>
            <a:schemeClr val="bg1">
              <a:lumMod val="95000"/>
            </a:schemeClr>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90" name="Text Placeholder 4">
            <a:extLst>
              <a:ext uri="{FF2B5EF4-FFF2-40B4-BE49-F238E27FC236}">
                <a16:creationId xmlns:a16="http://schemas.microsoft.com/office/drawing/2014/main" xmlns="" id="{EAB35853-8A01-42A2-B88A-F1B5DA2F77D6}"/>
              </a:ext>
            </a:extLst>
          </p:cNvPr>
          <p:cNvSpPr txBox="1">
            <a:spLocks/>
          </p:cNvSpPr>
          <p:nvPr/>
        </p:nvSpPr>
        <p:spPr bwMode="gray">
          <a:xfrm>
            <a:off x="9558633" y="3046301"/>
            <a:ext cx="2250968" cy="3265599"/>
          </a:xfrm>
          <a:prstGeom prst="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9" name="Text Placeholder 4">
            <a:extLst>
              <a:ext uri="{FF2B5EF4-FFF2-40B4-BE49-F238E27FC236}">
                <a16:creationId xmlns:a16="http://schemas.microsoft.com/office/drawing/2014/main" xmlns="" id="{EAB35853-8A01-42A2-B88A-F1B5DA2F77D6}"/>
              </a:ext>
            </a:extLst>
          </p:cNvPr>
          <p:cNvSpPr txBox="1">
            <a:spLocks/>
          </p:cNvSpPr>
          <p:nvPr/>
        </p:nvSpPr>
        <p:spPr bwMode="gray">
          <a:xfrm>
            <a:off x="4975319" y="3046301"/>
            <a:ext cx="2250968" cy="3265599"/>
          </a:xfrm>
          <a:prstGeom prst="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8"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5" y="3046301"/>
            <a:ext cx="2250968" cy="3265599"/>
          </a:xfrm>
          <a:prstGeom prst="rect">
            <a:avLst/>
          </a:prstGeom>
          <a:solidFill>
            <a:schemeClr val="accent1">
              <a:lumMod val="20000"/>
              <a:lumOff val="80000"/>
            </a:schemeClr>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7438"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52"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E42"/>
                </a:solidFill>
                <a:effectLst/>
                <a:uLnTx/>
                <a:uFillTx/>
                <a:latin typeface="Century Gothic" panose="020B0502020202020204" pitchFamily="34" charset="0"/>
                <a:ea typeface="+mj-ea"/>
                <a:cs typeface="+mj-cs"/>
              </a:rPr>
              <a:t>Recent CAT Losses</a:t>
            </a:r>
          </a:p>
        </p:txBody>
      </p:sp>
      <p:cxnSp>
        <p:nvCxnSpPr>
          <p:cNvPr id="53" name="Straight Connector 52"/>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pic>
        <p:nvPicPr>
          <p:cNvPr id="128" name="Picture 26"/>
          <p:cNvPicPr>
            <a:picLocks noChangeArrowheads="1"/>
          </p:cNvPicPr>
          <p:nvPr/>
        </p:nvPicPr>
        <p:blipFill rotWithShape="1">
          <a:blip r:embed="rId6" cstate="screen">
            <a:extLst>
              <a:ext uri="{28A0092B-C50C-407E-A947-70E740481C1C}">
                <a14:useLocalDpi xmlns:a14="http://schemas.microsoft.com/office/drawing/2010/main"/>
              </a:ext>
            </a:extLst>
          </a:blip>
          <a:srcRect l="8338" r="8338"/>
          <a:stretch/>
        </p:blipFill>
        <p:spPr bwMode="auto">
          <a:xfrm>
            <a:off x="4975647" y="1535577"/>
            <a:ext cx="2250968" cy="1520140"/>
          </a:xfrm>
          <a:prstGeom prst="rect">
            <a:avLst/>
          </a:prstGeom>
          <a:noFill/>
          <a:extLst>
            <a:ext uri="{909E8E84-426E-40DD-AFC4-6F175D3DCCD1}">
              <a14:hiddenFill xmlns:a14="http://schemas.microsoft.com/office/drawing/2010/main">
                <a:solidFill>
                  <a:srgbClr val="FFFFFF"/>
                </a:solidFill>
              </a14:hiddenFill>
            </a:ext>
          </a:extLst>
        </p:spPr>
      </p:pic>
      <p:sp>
        <p:nvSpPr>
          <p:cNvPr id="99" name="Text Placeholder 4">
            <a:extLst>
              <a:ext uri="{FF2B5EF4-FFF2-40B4-BE49-F238E27FC236}">
                <a16:creationId xmlns:a16="http://schemas.microsoft.com/office/drawing/2014/main" xmlns="" id="{EAB35853-8A01-42A2-B88A-F1B5DA2F77D6}"/>
              </a:ext>
            </a:extLst>
          </p:cNvPr>
          <p:cNvSpPr txBox="1">
            <a:spLocks/>
          </p:cNvSpPr>
          <p:nvPr/>
        </p:nvSpPr>
        <p:spPr bwMode="gray">
          <a:xfrm>
            <a:off x="4975649" y="2777924"/>
            <a:ext cx="2250968" cy="277793"/>
          </a:xfrm>
          <a:prstGeom prst="rect">
            <a:avLst/>
          </a:prstGeom>
          <a:solidFill>
            <a:schemeClr val="accent1"/>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Hurricanes</a:t>
            </a:r>
          </a:p>
        </p:txBody>
      </p:sp>
      <p:pic>
        <p:nvPicPr>
          <p:cNvPr id="131" name="Picture 28"/>
          <p:cNvPicPr>
            <a:picLocks noChangeArrowheads="1"/>
          </p:cNvPicPr>
          <p:nvPr/>
        </p:nvPicPr>
        <p:blipFill rotWithShape="1">
          <a:blip r:embed="rId7" cstate="screen">
            <a:extLst>
              <a:ext uri="{28A0092B-C50C-407E-A947-70E740481C1C}">
                <a14:useLocalDpi xmlns:a14="http://schemas.microsoft.com/office/drawing/2010/main"/>
              </a:ext>
            </a:extLst>
          </a:blip>
          <a:srcRect l="8338" r="8338"/>
          <a:stretch/>
        </p:blipFill>
        <p:spPr bwMode="auto">
          <a:xfrm>
            <a:off x="7268168" y="1535577"/>
            <a:ext cx="2250968" cy="1520140"/>
          </a:xfrm>
          <a:prstGeom prst="rect">
            <a:avLst/>
          </a:prstGeom>
          <a:noFill/>
          <a:extLst>
            <a:ext uri="{909E8E84-426E-40DD-AFC4-6F175D3DCCD1}">
              <a14:hiddenFill xmlns:a14="http://schemas.microsoft.com/office/drawing/2010/main">
                <a:solidFill>
                  <a:srgbClr val="FFFFFF"/>
                </a:solidFill>
              </a14:hiddenFill>
            </a:ext>
          </a:extLst>
        </p:spPr>
      </p:pic>
      <p:sp>
        <p:nvSpPr>
          <p:cNvPr id="129" name="Text Placeholder 4">
            <a:extLst>
              <a:ext uri="{FF2B5EF4-FFF2-40B4-BE49-F238E27FC236}">
                <a16:creationId xmlns:a16="http://schemas.microsoft.com/office/drawing/2014/main" xmlns="" id="{EAB35853-8A01-42A2-B88A-F1B5DA2F77D6}"/>
              </a:ext>
            </a:extLst>
          </p:cNvPr>
          <p:cNvSpPr txBox="1">
            <a:spLocks/>
          </p:cNvSpPr>
          <p:nvPr/>
        </p:nvSpPr>
        <p:spPr bwMode="gray">
          <a:xfrm>
            <a:off x="7268171" y="2777924"/>
            <a:ext cx="2250968" cy="277793"/>
          </a:xfrm>
          <a:prstGeom prst="rect">
            <a:avLst/>
          </a:prstGeom>
          <a:solidFill>
            <a:schemeClr val="tx2"/>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Wildfires</a:t>
            </a:r>
          </a:p>
        </p:txBody>
      </p:sp>
      <p:grpSp>
        <p:nvGrpSpPr>
          <p:cNvPr id="137" name="Group 136"/>
          <p:cNvGrpSpPr/>
          <p:nvPr/>
        </p:nvGrpSpPr>
        <p:grpSpPr>
          <a:xfrm>
            <a:off x="9698468" y="4816082"/>
            <a:ext cx="2206187" cy="443198"/>
            <a:chOff x="9698468" y="4936869"/>
            <a:chExt cx="2206187" cy="443198"/>
          </a:xfrm>
        </p:grpSpPr>
        <p:sp>
          <p:nvSpPr>
            <p:cNvPr id="153" name="Content Placeholder 3"/>
            <p:cNvSpPr txBox="1">
              <a:spLocks/>
            </p:cNvSpPr>
            <p:nvPr/>
          </p:nvSpPr>
          <p:spPr>
            <a:xfrm>
              <a:off x="10170909" y="4936869"/>
              <a:ext cx="1733746"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Estimated</a:t>
              </a:r>
              <a:r>
                <a:rPr kumimoji="0" lang="en-US" sz="2000" b="0" i="0" u="none" strike="noStrike" kern="1200" cap="none" spc="0" normalizeH="0" baseline="0" noProof="0" dirty="0">
                  <a:ln>
                    <a:noFill/>
                  </a:ln>
                  <a:solidFill>
                    <a:srgbClr val="002E42"/>
                  </a:solidFill>
                  <a:effectLst/>
                  <a:uLnTx/>
                  <a:uFillTx/>
                  <a:latin typeface="Calibri"/>
                  <a:ea typeface="+mn-ea"/>
                  <a:cs typeface="+mn-cs"/>
                </a:rPr>
                <a:t>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$10B+</a:t>
              </a:r>
              <a:b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b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insured losses</a:t>
              </a:r>
            </a:p>
          </p:txBody>
        </p:sp>
        <p:sp>
          <p:nvSpPr>
            <p:cNvPr id="154" name="Freeform 20"/>
            <p:cNvSpPr>
              <a:spLocks noEditPoints="1"/>
            </p:cNvSpPr>
            <p:nvPr/>
          </p:nvSpPr>
          <p:spPr bwMode="auto">
            <a:xfrm>
              <a:off x="9698468" y="4936869"/>
              <a:ext cx="283940" cy="320360"/>
            </a:xfrm>
            <a:custGeom>
              <a:avLst/>
              <a:gdLst>
                <a:gd name="T0" fmla="*/ 329 w 674"/>
                <a:gd name="T1" fmla="*/ 0 h 761"/>
                <a:gd name="T2" fmla="*/ 461 w 674"/>
                <a:gd name="T3" fmla="*/ 1 h 761"/>
                <a:gd name="T4" fmla="*/ 500 w 674"/>
                <a:gd name="T5" fmla="*/ 39 h 761"/>
                <a:gd name="T6" fmla="*/ 500 w 674"/>
                <a:gd name="T7" fmla="*/ 287 h 761"/>
                <a:gd name="T8" fmla="*/ 528 w 674"/>
                <a:gd name="T9" fmla="*/ 314 h 761"/>
                <a:gd name="T10" fmla="*/ 628 w 674"/>
                <a:gd name="T11" fmla="*/ 314 h 761"/>
                <a:gd name="T12" fmla="*/ 666 w 674"/>
                <a:gd name="T13" fmla="*/ 334 h 761"/>
                <a:gd name="T14" fmla="*/ 657 w 674"/>
                <a:gd name="T15" fmla="*/ 376 h 761"/>
                <a:gd name="T16" fmla="*/ 358 w 674"/>
                <a:gd name="T17" fmla="*/ 737 h 761"/>
                <a:gd name="T18" fmla="*/ 297 w 674"/>
                <a:gd name="T19" fmla="*/ 735 h 761"/>
                <a:gd name="T20" fmla="*/ 76 w 674"/>
                <a:gd name="T21" fmla="*/ 454 h 761"/>
                <a:gd name="T22" fmla="*/ 14 w 674"/>
                <a:gd name="T23" fmla="*/ 374 h 761"/>
                <a:gd name="T24" fmla="*/ 6 w 674"/>
                <a:gd name="T25" fmla="*/ 335 h 761"/>
                <a:gd name="T26" fmla="*/ 42 w 674"/>
                <a:gd name="T27" fmla="*/ 314 h 761"/>
                <a:gd name="T28" fmla="*/ 134 w 674"/>
                <a:gd name="T29" fmla="*/ 314 h 761"/>
                <a:gd name="T30" fmla="*/ 156 w 674"/>
                <a:gd name="T31" fmla="*/ 291 h 761"/>
                <a:gd name="T32" fmla="*/ 156 w 674"/>
                <a:gd name="T33" fmla="*/ 45 h 761"/>
                <a:gd name="T34" fmla="*/ 201 w 674"/>
                <a:gd name="T35" fmla="*/ 0 h 761"/>
                <a:gd name="T36" fmla="*/ 329 w 674"/>
                <a:gd name="T37" fmla="*/ 0 h 761"/>
                <a:gd name="T38" fmla="*/ 313 w 674"/>
                <a:gd name="T39" fmla="*/ 341 h 761"/>
                <a:gd name="T40" fmla="*/ 356 w 674"/>
                <a:gd name="T41" fmla="*/ 336 h 761"/>
                <a:gd name="T42" fmla="*/ 394 w 674"/>
                <a:gd name="T43" fmla="*/ 341 h 761"/>
                <a:gd name="T44" fmla="*/ 421 w 674"/>
                <a:gd name="T45" fmla="*/ 332 h 761"/>
                <a:gd name="T46" fmla="*/ 428 w 674"/>
                <a:gd name="T47" fmla="*/ 315 h 761"/>
                <a:gd name="T48" fmla="*/ 380 w 674"/>
                <a:gd name="T49" fmla="*/ 269 h 761"/>
                <a:gd name="T50" fmla="*/ 368 w 674"/>
                <a:gd name="T51" fmla="*/ 255 h 761"/>
                <a:gd name="T52" fmla="*/ 337 w 674"/>
                <a:gd name="T53" fmla="*/ 228 h 761"/>
                <a:gd name="T54" fmla="*/ 321 w 674"/>
                <a:gd name="T55" fmla="*/ 228 h 761"/>
                <a:gd name="T56" fmla="*/ 309 w 674"/>
                <a:gd name="T57" fmla="*/ 240 h 761"/>
                <a:gd name="T58" fmla="*/ 287 w 674"/>
                <a:gd name="T59" fmla="*/ 274 h 761"/>
                <a:gd name="T60" fmla="*/ 242 w 674"/>
                <a:gd name="T61" fmla="*/ 337 h 761"/>
                <a:gd name="T62" fmla="*/ 283 w 674"/>
                <a:gd name="T63" fmla="*/ 410 h 761"/>
                <a:gd name="T64" fmla="*/ 329 w 674"/>
                <a:gd name="T65" fmla="*/ 429 h 761"/>
                <a:gd name="T66" fmla="*/ 353 w 674"/>
                <a:gd name="T67" fmla="*/ 437 h 761"/>
                <a:gd name="T68" fmla="*/ 358 w 674"/>
                <a:gd name="T69" fmla="*/ 465 h 761"/>
                <a:gd name="T70" fmla="*/ 314 w 674"/>
                <a:gd name="T71" fmla="*/ 464 h 761"/>
                <a:gd name="T72" fmla="*/ 291 w 674"/>
                <a:gd name="T73" fmla="*/ 451 h 761"/>
                <a:gd name="T74" fmla="*/ 255 w 674"/>
                <a:gd name="T75" fmla="*/ 451 h 761"/>
                <a:gd name="T76" fmla="*/ 240 w 674"/>
                <a:gd name="T77" fmla="*/ 469 h 761"/>
                <a:gd name="T78" fmla="*/ 294 w 674"/>
                <a:gd name="T79" fmla="*/ 536 h 761"/>
                <a:gd name="T80" fmla="*/ 307 w 674"/>
                <a:gd name="T81" fmla="*/ 551 h 761"/>
                <a:gd name="T82" fmla="*/ 336 w 674"/>
                <a:gd name="T83" fmla="*/ 577 h 761"/>
                <a:gd name="T84" fmla="*/ 352 w 674"/>
                <a:gd name="T85" fmla="*/ 577 h 761"/>
                <a:gd name="T86" fmla="*/ 366 w 674"/>
                <a:gd name="T87" fmla="*/ 562 h 761"/>
                <a:gd name="T88" fmla="*/ 386 w 674"/>
                <a:gd name="T89" fmla="*/ 531 h 761"/>
                <a:gd name="T90" fmla="*/ 435 w 674"/>
                <a:gd name="T91" fmla="*/ 443 h 761"/>
                <a:gd name="T92" fmla="*/ 377 w 674"/>
                <a:gd name="T93" fmla="*/ 369 h 761"/>
                <a:gd name="T94" fmla="*/ 339 w 674"/>
                <a:gd name="T95" fmla="*/ 357 h 761"/>
                <a:gd name="T96" fmla="*/ 313 w 674"/>
                <a:gd name="T97" fmla="*/ 34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761">
                  <a:moveTo>
                    <a:pt x="329" y="0"/>
                  </a:moveTo>
                  <a:cubicBezTo>
                    <a:pt x="373" y="0"/>
                    <a:pt x="417" y="0"/>
                    <a:pt x="461" y="1"/>
                  </a:cubicBezTo>
                  <a:cubicBezTo>
                    <a:pt x="489" y="1"/>
                    <a:pt x="500" y="11"/>
                    <a:pt x="500" y="39"/>
                  </a:cubicBezTo>
                  <a:cubicBezTo>
                    <a:pt x="500" y="122"/>
                    <a:pt x="500" y="204"/>
                    <a:pt x="500" y="287"/>
                  </a:cubicBezTo>
                  <a:cubicBezTo>
                    <a:pt x="500" y="317"/>
                    <a:pt x="495" y="314"/>
                    <a:pt x="528" y="314"/>
                  </a:cubicBezTo>
                  <a:cubicBezTo>
                    <a:pt x="561" y="314"/>
                    <a:pt x="595" y="314"/>
                    <a:pt x="628" y="314"/>
                  </a:cubicBezTo>
                  <a:cubicBezTo>
                    <a:pt x="644" y="314"/>
                    <a:pt x="659" y="317"/>
                    <a:pt x="666" y="334"/>
                  </a:cubicBezTo>
                  <a:cubicBezTo>
                    <a:pt x="674" y="349"/>
                    <a:pt x="668" y="363"/>
                    <a:pt x="657" y="376"/>
                  </a:cubicBezTo>
                  <a:cubicBezTo>
                    <a:pt x="557" y="496"/>
                    <a:pt x="458" y="617"/>
                    <a:pt x="358" y="737"/>
                  </a:cubicBezTo>
                  <a:cubicBezTo>
                    <a:pt x="338" y="761"/>
                    <a:pt x="316" y="760"/>
                    <a:pt x="297" y="735"/>
                  </a:cubicBezTo>
                  <a:cubicBezTo>
                    <a:pt x="223" y="642"/>
                    <a:pt x="150" y="548"/>
                    <a:pt x="76" y="454"/>
                  </a:cubicBezTo>
                  <a:cubicBezTo>
                    <a:pt x="56" y="427"/>
                    <a:pt x="35" y="400"/>
                    <a:pt x="14" y="374"/>
                  </a:cubicBezTo>
                  <a:cubicBezTo>
                    <a:pt x="4" y="362"/>
                    <a:pt x="0" y="350"/>
                    <a:pt x="6" y="335"/>
                  </a:cubicBezTo>
                  <a:cubicBezTo>
                    <a:pt x="13" y="319"/>
                    <a:pt x="26" y="314"/>
                    <a:pt x="42" y="314"/>
                  </a:cubicBezTo>
                  <a:cubicBezTo>
                    <a:pt x="72" y="314"/>
                    <a:pt x="103" y="314"/>
                    <a:pt x="134" y="314"/>
                  </a:cubicBezTo>
                  <a:cubicBezTo>
                    <a:pt x="156" y="314"/>
                    <a:pt x="156" y="314"/>
                    <a:pt x="156" y="291"/>
                  </a:cubicBezTo>
                  <a:cubicBezTo>
                    <a:pt x="156" y="209"/>
                    <a:pt x="156" y="127"/>
                    <a:pt x="156" y="45"/>
                  </a:cubicBezTo>
                  <a:cubicBezTo>
                    <a:pt x="156" y="10"/>
                    <a:pt x="166" y="1"/>
                    <a:pt x="201" y="0"/>
                  </a:cubicBezTo>
                  <a:cubicBezTo>
                    <a:pt x="244" y="0"/>
                    <a:pt x="286" y="0"/>
                    <a:pt x="329" y="0"/>
                  </a:cubicBezTo>
                  <a:close/>
                  <a:moveTo>
                    <a:pt x="313" y="341"/>
                  </a:moveTo>
                  <a:cubicBezTo>
                    <a:pt x="330" y="327"/>
                    <a:pt x="346" y="324"/>
                    <a:pt x="356" y="336"/>
                  </a:cubicBezTo>
                  <a:cubicBezTo>
                    <a:pt x="369" y="351"/>
                    <a:pt x="381" y="345"/>
                    <a:pt x="394" y="341"/>
                  </a:cubicBezTo>
                  <a:cubicBezTo>
                    <a:pt x="403" y="338"/>
                    <a:pt x="412" y="335"/>
                    <a:pt x="421" y="332"/>
                  </a:cubicBezTo>
                  <a:cubicBezTo>
                    <a:pt x="431" y="330"/>
                    <a:pt x="433" y="325"/>
                    <a:pt x="428" y="315"/>
                  </a:cubicBezTo>
                  <a:cubicBezTo>
                    <a:pt x="418" y="293"/>
                    <a:pt x="402" y="279"/>
                    <a:pt x="380" y="269"/>
                  </a:cubicBezTo>
                  <a:cubicBezTo>
                    <a:pt x="374" y="266"/>
                    <a:pt x="368" y="264"/>
                    <a:pt x="368" y="255"/>
                  </a:cubicBezTo>
                  <a:cubicBezTo>
                    <a:pt x="366" y="227"/>
                    <a:pt x="366" y="228"/>
                    <a:pt x="337" y="228"/>
                  </a:cubicBezTo>
                  <a:cubicBezTo>
                    <a:pt x="332" y="228"/>
                    <a:pt x="327" y="228"/>
                    <a:pt x="321" y="228"/>
                  </a:cubicBezTo>
                  <a:cubicBezTo>
                    <a:pt x="312" y="227"/>
                    <a:pt x="307" y="231"/>
                    <a:pt x="309" y="240"/>
                  </a:cubicBezTo>
                  <a:cubicBezTo>
                    <a:pt x="312" y="259"/>
                    <a:pt x="303" y="267"/>
                    <a:pt x="287" y="274"/>
                  </a:cubicBezTo>
                  <a:cubicBezTo>
                    <a:pt x="261" y="286"/>
                    <a:pt x="244" y="307"/>
                    <a:pt x="242" y="337"/>
                  </a:cubicBezTo>
                  <a:cubicBezTo>
                    <a:pt x="241" y="370"/>
                    <a:pt x="255" y="394"/>
                    <a:pt x="283" y="410"/>
                  </a:cubicBezTo>
                  <a:cubicBezTo>
                    <a:pt x="298" y="418"/>
                    <a:pt x="313" y="424"/>
                    <a:pt x="329" y="429"/>
                  </a:cubicBezTo>
                  <a:cubicBezTo>
                    <a:pt x="337" y="431"/>
                    <a:pt x="346" y="434"/>
                    <a:pt x="353" y="437"/>
                  </a:cubicBezTo>
                  <a:cubicBezTo>
                    <a:pt x="366" y="443"/>
                    <a:pt x="367" y="454"/>
                    <a:pt x="358" y="465"/>
                  </a:cubicBezTo>
                  <a:cubicBezTo>
                    <a:pt x="347" y="477"/>
                    <a:pt x="321" y="478"/>
                    <a:pt x="314" y="464"/>
                  </a:cubicBezTo>
                  <a:cubicBezTo>
                    <a:pt x="309" y="451"/>
                    <a:pt x="301" y="451"/>
                    <a:pt x="291" y="451"/>
                  </a:cubicBezTo>
                  <a:cubicBezTo>
                    <a:pt x="279" y="452"/>
                    <a:pt x="267" y="452"/>
                    <a:pt x="255" y="451"/>
                  </a:cubicBezTo>
                  <a:cubicBezTo>
                    <a:pt x="240" y="450"/>
                    <a:pt x="238" y="457"/>
                    <a:pt x="240" y="469"/>
                  </a:cubicBezTo>
                  <a:cubicBezTo>
                    <a:pt x="247" y="501"/>
                    <a:pt x="265" y="523"/>
                    <a:pt x="294" y="536"/>
                  </a:cubicBezTo>
                  <a:cubicBezTo>
                    <a:pt x="301" y="539"/>
                    <a:pt x="307" y="541"/>
                    <a:pt x="307" y="551"/>
                  </a:cubicBezTo>
                  <a:cubicBezTo>
                    <a:pt x="309" y="577"/>
                    <a:pt x="309" y="577"/>
                    <a:pt x="336" y="577"/>
                  </a:cubicBezTo>
                  <a:cubicBezTo>
                    <a:pt x="341" y="577"/>
                    <a:pt x="347" y="577"/>
                    <a:pt x="352" y="577"/>
                  </a:cubicBezTo>
                  <a:cubicBezTo>
                    <a:pt x="364" y="579"/>
                    <a:pt x="368" y="573"/>
                    <a:pt x="366" y="562"/>
                  </a:cubicBezTo>
                  <a:cubicBezTo>
                    <a:pt x="364" y="546"/>
                    <a:pt x="372" y="538"/>
                    <a:pt x="386" y="531"/>
                  </a:cubicBezTo>
                  <a:cubicBezTo>
                    <a:pt x="419" y="512"/>
                    <a:pt x="437" y="482"/>
                    <a:pt x="435" y="443"/>
                  </a:cubicBezTo>
                  <a:cubicBezTo>
                    <a:pt x="433" y="406"/>
                    <a:pt x="410" y="383"/>
                    <a:pt x="377" y="369"/>
                  </a:cubicBezTo>
                  <a:cubicBezTo>
                    <a:pt x="365" y="364"/>
                    <a:pt x="352" y="361"/>
                    <a:pt x="339" y="357"/>
                  </a:cubicBezTo>
                  <a:cubicBezTo>
                    <a:pt x="330" y="353"/>
                    <a:pt x="319" y="351"/>
                    <a:pt x="313" y="3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6" name="Group 135"/>
          <p:cNvGrpSpPr/>
          <p:nvPr/>
        </p:nvGrpSpPr>
        <p:grpSpPr>
          <a:xfrm>
            <a:off x="9639529" y="4169258"/>
            <a:ext cx="1710640" cy="443198"/>
            <a:chOff x="9639529" y="4233423"/>
            <a:chExt cx="1710640" cy="443198"/>
          </a:xfrm>
        </p:grpSpPr>
        <p:sp>
          <p:nvSpPr>
            <p:cNvPr id="155" name="Content Placeholder 3"/>
            <p:cNvSpPr txBox="1">
              <a:spLocks/>
            </p:cNvSpPr>
            <p:nvPr/>
          </p:nvSpPr>
          <p:spPr>
            <a:xfrm>
              <a:off x="10170909" y="4233423"/>
              <a:ext cx="1179260"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mn-cs"/>
                </a:rPr>
                <a:t>Over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100</a:t>
              </a:r>
              <a:r>
                <a:rPr kumimoji="0" lang="en-US" sz="2000" b="1" i="0" u="none" strike="noStrike" kern="1200" cap="none" spc="0" normalizeH="0" noProof="0" dirty="0">
                  <a:ln>
                    <a:noFill/>
                  </a:ln>
                  <a:solidFill>
                    <a:srgbClr val="47C5CA"/>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mn-cs"/>
                </a:rPr>
                <a:t>deaths associated</a:t>
              </a:r>
            </a:p>
          </p:txBody>
        </p:sp>
        <p:sp>
          <p:nvSpPr>
            <p:cNvPr id="156" name="Freeform 24"/>
            <p:cNvSpPr>
              <a:spLocks noEditPoints="1"/>
            </p:cNvSpPr>
            <p:nvPr/>
          </p:nvSpPr>
          <p:spPr bwMode="auto">
            <a:xfrm>
              <a:off x="9639529" y="4233423"/>
              <a:ext cx="344657" cy="253601"/>
            </a:xfrm>
            <a:custGeom>
              <a:avLst/>
              <a:gdLst>
                <a:gd name="T0" fmla="*/ 171 w 792"/>
                <a:gd name="T1" fmla="*/ 524 h 582"/>
                <a:gd name="T2" fmla="*/ 171 w 792"/>
                <a:gd name="T3" fmla="*/ 245 h 582"/>
                <a:gd name="T4" fmla="*/ 222 w 792"/>
                <a:gd name="T5" fmla="*/ 102 h 582"/>
                <a:gd name="T6" fmla="*/ 467 w 792"/>
                <a:gd name="T7" fmla="*/ 30 h 582"/>
                <a:gd name="T8" fmla="*/ 620 w 792"/>
                <a:gd name="T9" fmla="*/ 240 h 582"/>
                <a:gd name="T10" fmla="*/ 620 w 792"/>
                <a:gd name="T11" fmla="*/ 500 h 582"/>
                <a:gd name="T12" fmla="*/ 620 w 792"/>
                <a:gd name="T13" fmla="*/ 521 h 582"/>
                <a:gd name="T14" fmla="*/ 659 w 792"/>
                <a:gd name="T15" fmla="*/ 464 h 582"/>
                <a:gd name="T16" fmla="*/ 714 w 792"/>
                <a:gd name="T17" fmla="*/ 417 h 582"/>
                <a:gd name="T18" fmla="*/ 729 w 792"/>
                <a:gd name="T19" fmla="*/ 418 h 582"/>
                <a:gd name="T20" fmla="*/ 725 w 792"/>
                <a:gd name="T21" fmla="*/ 433 h 582"/>
                <a:gd name="T22" fmla="*/ 679 w 792"/>
                <a:gd name="T23" fmla="*/ 511 h 582"/>
                <a:gd name="T24" fmla="*/ 690 w 792"/>
                <a:gd name="T25" fmla="*/ 526 h 582"/>
                <a:gd name="T26" fmla="*/ 776 w 792"/>
                <a:gd name="T27" fmla="*/ 525 h 582"/>
                <a:gd name="T28" fmla="*/ 790 w 792"/>
                <a:gd name="T29" fmla="*/ 539 h 582"/>
                <a:gd name="T30" fmla="*/ 749 w 792"/>
                <a:gd name="T31" fmla="*/ 581 h 582"/>
                <a:gd name="T32" fmla="*/ 23 w 792"/>
                <a:gd name="T33" fmla="*/ 582 h 582"/>
                <a:gd name="T34" fmla="*/ 1 w 792"/>
                <a:gd name="T35" fmla="*/ 560 h 582"/>
                <a:gd name="T36" fmla="*/ 36 w 792"/>
                <a:gd name="T37" fmla="*/ 526 h 582"/>
                <a:gd name="T38" fmla="*/ 100 w 792"/>
                <a:gd name="T39" fmla="*/ 526 h 582"/>
                <a:gd name="T40" fmla="*/ 112 w 792"/>
                <a:gd name="T41" fmla="*/ 510 h 582"/>
                <a:gd name="T42" fmla="*/ 68 w 792"/>
                <a:gd name="T43" fmla="*/ 435 h 582"/>
                <a:gd name="T44" fmla="*/ 62 w 792"/>
                <a:gd name="T45" fmla="*/ 417 h 582"/>
                <a:gd name="T46" fmla="*/ 80 w 792"/>
                <a:gd name="T47" fmla="*/ 419 h 582"/>
                <a:gd name="T48" fmla="*/ 158 w 792"/>
                <a:gd name="T49" fmla="*/ 505 h 582"/>
                <a:gd name="T50" fmla="*/ 171 w 792"/>
                <a:gd name="T51" fmla="*/ 524 h 582"/>
                <a:gd name="T52" fmla="*/ 395 w 792"/>
                <a:gd name="T53" fmla="*/ 214 h 582"/>
                <a:gd name="T54" fmla="*/ 279 w 792"/>
                <a:gd name="T55" fmla="*/ 214 h 582"/>
                <a:gd name="T56" fmla="*/ 254 w 792"/>
                <a:gd name="T57" fmla="*/ 242 h 582"/>
                <a:gd name="T58" fmla="*/ 279 w 792"/>
                <a:gd name="T59" fmla="*/ 273 h 582"/>
                <a:gd name="T60" fmla="*/ 513 w 792"/>
                <a:gd name="T61" fmla="*/ 273 h 582"/>
                <a:gd name="T62" fmla="*/ 537 w 792"/>
                <a:gd name="T63" fmla="*/ 244 h 582"/>
                <a:gd name="T64" fmla="*/ 513 w 792"/>
                <a:gd name="T65" fmla="*/ 215 h 582"/>
                <a:gd name="T66" fmla="*/ 395 w 792"/>
                <a:gd name="T67" fmla="*/ 214 h 582"/>
                <a:gd name="T68" fmla="*/ 397 w 792"/>
                <a:gd name="T69" fmla="*/ 385 h 582"/>
                <a:gd name="T70" fmla="*/ 459 w 792"/>
                <a:gd name="T71" fmla="*/ 385 h 582"/>
                <a:gd name="T72" fmla="*/ 481 w 792"/>
                <a:gd name="T73" fmla="*/ 358 h 582"/>
                <a:gd name="T74" fmla="*/ 460 w 792"/>
                <a:gd name="T75" fmla="*/ 327 h 582"/>
                <a:gd name="T76" fmla="*/ 332 w 792"/>
                <a:gd name="T77" fmla="*/ 327 h 582"/>
                <a:gd name="T78" fmla="*/ 310 w 792"/>
                <a:gd name="T79" fmla="*/ 359 h 582"/>
                <a:gd name="T80" fmla="*/ 333 w 792"/>
                <a:gd name="T81" fmla="*/ 385 h 582"/>
                <a:gd name="T82" fmla="*/ 397 w 792"/>
                <a:gd name="T83" fmla="*/ 3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2" h="582">
                  <a:moveTo>
                    <a:pt x="171" y="524"/>
                  </a:moveTo>
                  <a:cubicBezTo>
                    <a:pt x="171" y="429"/>
                    <a:pt x="170" y="337"/>
                    <a:pt x="171" y="245"/>
                  </a:cubicBezTo>
                  <a:cubicBezTo>
                    <a:pt x="171" y="191"/>
                    <a:pt x="188" y="143"/>
                    <a:pt x="222" y="102"/>
                  </a:cubicBezTo>
                  <a:cubicBezTo>
                    <a:pt x="281" y="29"/>
                    <a:pt x="380" y="0"/>
                    <a:pt x="467" y="30"/>
                  </a:cubicBezTo>
                  <a:cubicBezTo>
                    <a:pt x="558" y="62"/>
                    <a:pt x="619" y="145"/>
                    <a:pt x="620" y="240"/>
                  </a:cubicBezTo>
                  <a:cubicBezTo>
                    <a:pt x="621" y="327"/>
                    <a:pt x="620" y="414"/>
                    <a:pt x="620" y="500"/>
                  </a:cubicBezTo>
                  <a:cubicBezTo>
                    <a:pt x="620" y="507"/>
                    <a:pt x="620" y="514"/>
                    <a:pt x="620" y="521"/>
                  </a:cubicBezTo>
                  <a:cubicBezTo>
                    <a:pt x="634" y="501"/>
                    <a:pt x="644" y="481"/>
                    <a:pt x="659" y="464"/>
                  </a:cubicBezTo>
                  <a:cubicBezTo>
                    <a:pt x="675" y="445"/>
                    <a:pt x="692" y="429"/>
                    <a:pt x="714" y="417"/>
                  </a:cubicBezTo>
                  <a:cubicBezTo>
                    <a:pt x="719" y="415"/>
                    <a:pt x="725" y="411"/>
                    <a:pt x="729" y="418"/>
                  </a:cubicBezTo>
                  <a:cubicBezTo>
                    <a:pt x="735" y="425"/>
                    <a:pt x="729" y="429"/>
                    <a:pt x="725" y="433"/>
                  </a:cubicBezTo>
                  <a:cubicBezTo>
                    <a:pt x="703" y="455"/>
                    <a:pt x="688" y="481"/>
                    <a:pt x="679" y="511"/>
                  </a:cubicBezTo>
                  <a:cubicBezTo>
                    <a:pt x="676" y="522"/>
                    <a:pt x="678" y="526"/>
                    <a:pt x="690" y="526"/>
                  </a:cubicBezTo>
                  <a:cubicBezTo>
                    <a:pt x="718" y="525"/>
                    <a:pt x="747" y="526"/>
                    <a:pt x="776" y="525"/>
                  </a:cubicBezTo>
                  <a:cubicBezTo>
                    <a:pt x="786" y="525"/>
                    <a:pt x="789" y="528"/>
                    <a:pt x="790" y="539"/>
                  </a:cubicBezTo>
                  <a:cubicBezTo>
                    <a:pt x="791" y="581"/>
                    <a:pt x="792" y="581"/>
                    <a:pt x="749" y="581"/>
                  </a:cubicBezTo>
                  <a:cubicBezTo>
                    <a:pt x="507" y="581"/>
                    <a:pt x="265" y="581"/>
                    <a:pt x="23" y="582"/>
                  </a:cubicBezTo>
                  <a:cubicBezTo>
                    <a:pt x="5" y="582"/>
                    <a:pt x="0" y="577"/>
                    <a:pt x="1" y="560"/>
                  </a:cubicBezTo>
                  <a:cubicBezTo>
                    <a:pt x="3" y="526"/>
                    <a:pt x="2" y="526"/>
                    <a:pt x="36" y="526"/>
                  </a:cubicBezTo>
                  <a:cubicBezTo>
                    <a:pt x="58" y="526"/>
                    <a:pt x="79" y="525"/>
                    <a:pt x="100" y="526"/>
                  </a:cubicBezTo>
                  <a:cubicBezTo>
                    <a:pt x="113" y="526"/>
                    <a:pt x="115" y="521"/>
                    <a:pt x="112" y="510"/>
                  </a:cubicBezTo>
                  <a:cubicBezTo>
                    <a:pt x="103" y="482"/>
                    <a:pt x="89" y="457"/>
                    <a:pt x="68" y="435"/>
                  </a:cubicBezTo>
                  <a:cubicBezTo>
                    <a:pt x="63" y="430"/>
                    <a:pt x="55" y="426"/>
                    <a:pt x="62" y="417"/>
                  </a:cubicBezTo>
                  <a:cubicBezTo>
                    <a:pt x="68" y="410"/>
                    <a:pt x="75" y="416"/>
                    <a:pt x="80" y="419"/>
                  </a:cubicBezTo>
                  <a:cubicBezTo>
                    <a:pt x="115" y="439"/>
                    <a:pt x="141" y="468"/>
                    <a:pt x="158" y="505"/>
                  </a:cubicBezTo>
                  <a:cubicBezTo>
                    <a:pt x="161" y="510"/>
                    <a:pt x="161" y="518"/>
                    <a:pt x="171" y="524"/>
                  </a:cubicBezTo>
                  <a:close/>
                  <a:moveTo>
                    <a:pt x="395" y="214"/>
                  </a:moveTo>
                  <a:cubicBezTo>
                    <a:pt x="357" y="214"/>
                    <a:pt x="318" y="214"/>
                    <a:pt x="279" y="214"/>
                  </a:cubicBezTo>
                  <a:cubicBezTo>
                    <a:pt x="258" y="215"/>
                    <a:pt x="254" y="219"/>
                    <a:pt x="254" y="242"/>
                  </a:cubicBezTo>
                  <a:cubicBezTo>
                    <a:pt x="254" y="268"/>
                    <a:pt x="257" y="272"/>
                    <a:pt x="279" y="273"/>
                  </a:cubicBezTo>
                  <a:cubicBezTo>
                    <a:pt x="357" y="273"/>
                    <a:pt x="435" y="273"/>
                    <a:pt x="513" y="273"/>
                  </a:cubicBezTo>
                  <a:cubicBezTo>
                    <a:pt x="533" y="272"/>
                    <a:pt x="537" y="268"/>
                    <a:pt x="537" y="244"/>
                  </a:cubicBezTo>
                  <a:cubicBezTo>
                    <a:pt x="537" y="219"/>
                    <a:pt x="534" y="215"/>
                    <a:pt x="513" y="215"/>
                  </a:cubicBezTo>
                  <a:cubicBezTo>
                    <a:pt x="474" y="214"/>
                    <a:pt x="434" y="214"/>
                    <a:pt x="395" y="214"/>
                  </a:cubicBezTo>
                  <a:close/>
                  <a:moveTo>
                    <a:pt x="397" y="385"/>
                  </a:moveTo>
                  <a:cubicBezTo>
                    <a:pt x="418" y="385"/>
                    <a:pt x="438" y="385"/>
                    <a:pt x="459" y="385"/>
                  </a:cubicBezTo>
                  <a:cubicBezTo>
                    <a:pt x="479" y="386"/>
                    <a:pt x="481" y="373"/>
                    <a:pt x="481" y="358"/>
                  </a:cubicBezTo>
                  <a:cubicBezTo>
                    <a:pt x="481" y="342"/>
                    <a:pt x="482" y="327"/>
                    <a:pt x="460" y="327"/>
                  </a:cubicBezTo>
                  <a:cubicBezTo>
                    <a:pt x="417" y="327"/>
                    <a:pt x="375" y="327"/>
                    <a:pt x="332" y="327"/>
                  </a:cubicBezTo>
                  <a:cubicBezTo>
                    <a:pt x="309" y="327"/>
                    <a:pt x="310" y="343"/>
                    <a:pt x="310" y="359"/>
                  </a:cubicBezTo>
                  <a:cubicBezTo>
                    <a:pt x="310" y="375"/>
                    <a:pt x="314" y="386"/>
                    <a:pt x="333" y="385"/>
                  </a:cubicBezTo>
                  <a:cubicBezTo>
                    <a:pt x="354" y="385"/>
                    <a:pt x="376" y="385"/>
                    <a:pt x="397" y="3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4" name="Picture 13"/>
          <p:cNvPicPr>
            <a:picLocks/>
          </p:cNvPicPr>
          <p:nvPr/>
        </p:nvPicPr>
        <p:blipFill rotWithShape="1">
          <a:blip r:embed="rId8" cstate="screen">
            <a:extLst>
              <a:ext uri="{28A0092B-C50C-407E-A947-70E740481C1C}">
                <a14:useLocalDpi xmlns:a14="http://schemas.microsoft.com/office/drawing/2010/main"/>
              </a:ext>
            </a:extLst>
          </a:blip>
          <a:srcRect l="646" r="646"/>
          <a:stretch/>
        </p:blipFill>
        <p:spPr>
          <a:xfrm>
            <a:off x="9560690" y="1535577"/>
            <a:ext cx="2250968" cy="1520140"/>
          </a:xfrm>
          <a:prstGeom prst="rect">
            <a:avLst/>
          </a:prstGeom>
          <a:solidFill>
            <a:schemeClr val="accent1"/>
          </a:solidFill>
        </p:spPr>
      </p:pic>
      <p:sp>
        <p:nvSpPr>
          <p:cNvPr id="1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9560690" y="2777924"/>
            <a:ext cx="2250968" cy="277793"/>
          </a:xfrm>
          <a:prstGeom prst="rect">
            <a:avLst/>
          </a:prstGeom>
          <a:solidFill>
            <a:schemeClr val="accent1"/>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Tornado/Convective Storm</a:t>
            </a:r>
          </a:p>
        </p:txBody>
      </p:sp>
      <p:pic>
        <p:nvPicPr>
          <p:cNvPr id="12" name="Picture 11"/>
          <p:cNvPicPr>
            <a:picLocks/>
          </p:cNvPicPr>
          <p:nvPr/>
        </p:nvPicPr>
        <p:blipFill rotWithShape="1">
          <a:blip r:embed="rId9" cstate="print">
            <a:extLst>
              <a:ext uri="{28A0092B-C50C-407E-A947-70E740481C1C}">
                <a14:useLocalDpi xmlns:a14="http://schemas.microsoft.com/office/drawing/2010/main"/>
              </a:ext>
            </a:extLst>
          </a:blip>
          <a:srcRect l="651" r="651"/>
          <a:stretch/>
        </p:blipFill>
        <p:spPr>
          <a:xfrm>
            <a:off x="390605" y="1535577"/>
            <a:ext cx="2250968" cy="1520140"/>
          </a:xfrm>
          <a:prstGeom prst="rect">
            <a:avLst/>
          </a:prstGeom>
        </p:spPr>
      </p:pic>
      <p:sp>
        <p:nvSpPr>
          <p:cNvPr id="160"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5" y="2777924"/>
            <a:ext cx="2250968" cy="277793"/>
          </a:xfrm>
          <a:prstGeom prst="rect">
            <a:avLst/>
          </a:prstGeom>
          <a:solidFill>
            <a:schemeClr val="accent1"/>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Drought</a:t>
            </a:r>
          </a:p>
        </p:txBody>
      </p:sp>
      <p:pic>
        <p:nvPicPr>
          <p:cNvPr id="13" name="Picture 12"/>
          <p:cNvPicPr>
            <a:picLocks/>
          </p:cNvPicPr>
          <p:nvPr/>
        </p:nvPicPr>
        <p:blipFill rotWithShape="1">
          <a:blip r:embed="rId10" cstate="screen">
            <a:extLst>
              <a:ext uri="{28A0092B-C50C-407E-A947-70E740481C1C}">
                <a14:useLocalDpi xmlns:a14="http://schemas.microsoft.com/office/drawing/2010/main"/>
              </a:ext>
            </a:extLst>
          </a:blip>
          <a:srcRect l="25077" r="12972"/>
          <a:stretch/>
        </p:blipFill>
        <p:spPr>
          <a:xfrm>
            <a:off x="2683127" y="1535577"/>
            <a:ext cx="2250968" cy="1520140"/>
          </a:xfrm>
          <a:prstGeom prst="rect">
            <a:avLst/>
          </a:prstGeom>
        </p:spPr>
      </p:pic>
      <p:sp>
        <p:nvSpPr>
          <p:cNvPr id="161" name="Text Placeholder 4">
            <a:extLst>
              <a:ext uri="{FF2B5EF4-FFF2-40B4-BE49-F238E27FC236}">
                <a16:creationId xmlns:a16="http://schemas.microsoft.com/office/drawing/2014/main" xmlns="" id="{EAB35853-8A01-42A2-B88A-F1B5DA2F77D6}"/>
              </a:ext>
            </a:extLst>
          </p:cNvPr>
          <p:cNvSpPr txBox="1">
            <a:spLocks/>
          </p:cNvSpPr>
          <p:nvPr/>
        </p:nvSpPr>
        <p:spPr bwMode="gray">
          <a:xfrm>
            <a:off x="2683126" y="2777924"/>
            <a:ext cx="2250968" cy="277793"/>
          </a:xfrm>
          <a:prstGeom prst="rect">
            <a:avLst/>
          </a:prstGeom>
          <a:solidFill>
            <a:schemeClr val="tx2"/>
          </a:solidFill>
          <a:ln w="28575" cap="flat" cmpd="sng" algn="ctr">
            <a:noFill/>
            <a:prstDash val="solid"/>
            <a:miter lim="800000"/>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914400" rtl="0" eaLnBrk="1" fontAlgn="base" latinLnBrk="0" hangingPunct="1">
              <a:lnSpc>
                <a:spcPct val="100000"/>
              </a:lnSpc>
              <a:spcBef>
                <a:spcPts val="0"/>
              </a:spcBef>
              <a:spcAft>
                <a:spcPct val="0"/>
              </a:spcAft>
              <a:buClr>
                <a:srgbClr val="F69322"/>
              </a:buClr>
              <a:buSzPct val="90000"/>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Flooding</a:t>
            </a:r>
          </a:p>
        </p:txBody>
      </p:sp>
      <p:grpSp>
        <p:nvGrpSpPr>
          <p:cNvPr id="126" name="Group 125"/>
          <p:cNvGrpSpPr/>
          <p:nvPr/>
        </p:nvGrpSpPr>
        <p:grpSpPr>
          <a:xfrm>
            <a:off x="7411860" y="4014578"/>
            <a:ext cx="1915367" cy="443198"/>
            <a:chOff x="7411860" y="4092066"/>
            <a:chExt cx="1915367" cy="443198"/>
          </a:xfrm>
        </p:grpSpPr>
        <p:sp>
          <p:nvSpPr>
            <p:cNvPr id="143" name="Content Placeholder 3"/>
            <p:cNvSpPr txBox="1">
              <a:spLocks/>
            </p:cNvSpPr>
            <p:nvPr/>
          </p:nvSpPr>
          <p:spPr>
            <a:xfrm>
              <a:off x="7848138" y="4092066"/>
              <a:ext cx="1479089"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Burned over</a:t>
              </a:r>
              <a:r>
                <a:rPr kumimoji="0" lang="en-US" sz="14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
              </a:r>
              <a:br>
                <a:rPr kumimoji="0" lang="en-US" sz="14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b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7,000,000</a:t>
              </a:r>
              <a:r>
                <a:rPr kumimoji="0" lang="en-US" sz="1400" b="0" i="0" u="none" strike="noStrike" kern="1200" cap="none" spc="0" normalizeH="0" baseline="0" noProof="0" dirty="0">
                  <a:ln>
                    <a:noFill/>
                  </a:ln>
                  <a:solidFill>
                    <a:prstClr val="black"/>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acres</a:t>
              </a:r>
            </a:p>
          </p:txBody>
        </p:sp>
        <p:grpSp>
          <p:nvGrpSpPr>
            <p:cNvPr id="145" name="Group 14"/>
            <p:cNvGrpSpPr>
              <a:grpSpLocks noChangeAspect="1"/>
            </p:cNvGrpSpPr>
            <p:nvPr/>
          </p:nvGrpSpPr>
          <p:grpSpPr bwMode="auto">
            <a:xfrm>
              <a:off x="7411860" y="4092066"/>
              <a:ext cx="245377" cy="281818"/>
              <a:chOff x="2528" y="654"/>
              <a:chExt cx="2626" cy="3016"/>
            </a:xfrm>
            <a:solidFill>
              <a:schemeClr val="bg2"/>
            </a:solidFill>
          </p:grpSpPr>
          <p:sp>
            <p:nvSpPr>
              <p:cNvPr id="146" name="Freeform 15"/>
              <p:cNvSpPr>
                <a:spLocks/>
              </p:cNvSpPr>
              <p:nvPr/>
            </p:nvSpPr>
            <p:spPr bwMode="auto">
              <a:xfrm>
                <a:off x="2528" y="1432"/>
                <a:ext cx="2626" cy="2238"/>
              </a:xfrm>
              <a:custGeom>
                <a:avLst/>
                <a:gdLst>
                  <a:gd name="T0" fmla="*/ 1105 w 1105"/>
                  <a:gd name="T1" fmla="*/ 708 h 942"/>
                  <a:gd name="T2" fmla="*/ 812 w 1105"/>
                  <a:gd name="T3" fmla="*/ 708 h 942"/>
                  <a:gd name="T4" fmla="*/ 658 w 1105"/>
                  <a:gd name="T5" fmla="*/ 708 h 942"/>
                  <a:gd name="T6" fmla="*/ 631 w 1105"/>
                  <a:gd name="T7" fmla="*/ 734 h 942"/>
                  <a:gd name="T8" fmla="*/ 631 w 1105"/>
                  <a:gd name="T9" fmla="*/ 920 h 942"/>
                  <a:gd name="T10" fmla="*/ 611 w 1105"/>
                  <a:gd name="T11" fmla="*/ 942 h 942"/>
                  <a:gd name="T12" fmla="*/ 501 w 1105"/>
                  <a:gd name="T13" fmla="*/ 942 h 942"/>
                  <a:gd name="T14" fmla="*/ 482 w 1105"/>
                  <a:gd name="T15" fmla="*/ 923 h 942"/>
                  <a:gd name="T16" fmla="*/ 482 w 1105"/>
                  <a:gd name="T17" fmla="*/ 729 h 942"/>
                  <a:gd name="T18" fmla="*/ 462 w 1105"/>
                  <a:gd name="T19" fmla="*/ 708 h 942"/>
                  <a:gd name="T20" fmla="*/ 28 w 1105"/>
                  <a:gd name="T21" fmla="*/ 708 h 942"/>
                  <a:gd name="T22" fmla="*/ 0 w 1105"/>
                  <a:gd name="T23" fmla="*/ 708 h 942"/>
                  <a:gd name="T24" fmla="*/ 224 w 1105"/>
                  <a:gd name="T25" fmla="*/ 467 h 942"/>
                  <a:gd name="T26" fmla="*/ 95 w 1105"/>
                  <a:gd name="T27" fmla="*/ 467 h 942"/>
                  <a:gd name="T28" fmla="*/ 307 w 1105"/>
                  <a:gd name="T29" fmla="*/ 263 h 942"/>
                  <a:gd name="T30" fmla="*/ 181 w 1105"/>
                  <a:gd name="T31" fmla="*/ 263 h 942"/>
                  <a:gd name="T32" fmla="*/ 413 w 1105"/>
                  <a:gd name="T33" fmla="*/ 0 h 942"/>
                  <a:gd name="T34" fmla="*/ 404 w 1105"/>
                  <a:gd name="T35" fmla="*/ 136 h 942"/>
                  <a:gd name="T36" fmla="*/ 579 w 1105"/>
                  <a:gd name="T37" fmla="*/ 359 h 942"/>
                  <a:gd name="T38" fmla="*/ 789 w 1105"/>
                  <a:gd name="T39" fmla="*/ 355 h 942"/>
                  <a:gd name="T40" fmla="*/ 828 w 1105"/>
                  <a:gd name="T41" fmla="*/ 336 h 942"/>
                  <a:gd name="T42" fmla="*/ 843 w 1105"/>
                  <a:gd name="T43" fmla="*/ 335 h 942"/>
                  <a:gd name="T44" fmla="*/ 1018 w 1105"/>
                  <a:gd name="T45" fmla="*/ 463 h 942"/>
                  <a:gd name="T46" fmla="*/ 1018 w 1105"/>
                  <a:gd name="T47" fmla="*/ 467 h 942"/>
                  <a:gd name="T48" fmla="*/ 855 w 1105"/>
                  <a:gd name="T49" fmla="*/ 467 h 942"/>
                  <a:gd name="T50" fmla="*/ 1105 w 1105"/>
                  <a:gd name="T51" fmla="*/ 70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5" h="942">
                    <a:moveTo>
                      <a:pt x="1105" y="708"/>
                    </a:moveTo>
                    <a:cubicBezTo>
                      <a:pt x="1008" y="708"/>
                      <a:pt x="910" y="708"/>
                      <a:pt x="812" y="708"/>
                    </a:cubicBezTo>
                    <a:cubicBezTo>
                      <a:pt x="761" y="708"/>
                      <a:pt x="709" y="708"/>
                      <a:pt x="658" y="708"/>
                    </a:cubicBezTo>
                    <a:cubicBezTo>
                      <a:pt x="628" y="708"/>
                      <a:pt x="631" y="704"/>
                      <a:pt x="631" y="734"/>
                    </a:cubicBezTo>
                    <a:cubicBezTo>
                      <a:pt x="631" y="796"/>
                      <a:pt x="630" y="858"/>
                      <a:pt x="631" y="920"/>
                    </a:cubicBezTo>
                    <a:cubicBezTo>
                      <a:pt x="632" y="936"/>
                      <a:pt x="628" y="942"/>
                      <a:pt x="611" y="942"/>
                    </a:cubicBezTo>
                    <a:cubicBezTo>
                      <a:pt x="574" y="940"/>
                      <a:pt x="537" y="941"/>
                      <a:pt x="501" y="942"/>
                    </a:cubicBezTo>
                    <a:cubicBezTo>
                      <a:pt x="486" y="942"/>
                      <a:pt x="481" y="938"/>
                      <a:pt x="482" y="923"/>
                    </a:cubicBezTo>
                    <a:cubicBezTo>
                      <a:pt x="482" y="858"/>
                      <a:pt x="481" y="793"/>
                      <a:pt x="482" y="729"/>
                    </a:cubicBezTo>
                    <a:cubicBezTo>
                      <a:pt x="483" y="712"/>
                      <a:pt x="478" y="708"/>
                      <a:pt x="462" y="708"/>
                    </a:cubicBezTo>
                    <a:cubicBezTo>
                      <a:pt x="317" y="708"/>
                      <a:pt x="172" y="708"/>
                      <a:pt x="28" y="708"/>
                    </a:cubicBezTo>
                    <a:cubicBezTo>
                      <a:pt x="21" y="708"/>
                      <a:pt x="14" y="708"/>
                      <a:pt x="0" y="708"/>
                    </a:cubicBezTo>
                    <a:cubicBezTo>
                      <a:pt x="94" y="642"/>
                      <a:pt x="160" y="559"/>
                      <a:pt x="224" y="467"/>
                    </a:cubicBezTo>
                    <a:cubicBezTo>
                      <a:pt x="178" y="467"/>
                      <a:pt x="136" y="467"/>
                      <a:pt x="95" y="467"/>
                    </a:cubicBezTo>
                    <a:cubicBezTo>
                      <a:pt x="178" y="413"/>
                      <a:pt x="245" y="343"/>
                      <a:pt x="307" y="263"/>
                    </a:cubicBezTo>
                    <a:cubicBezTo>
                      <a:pt x="263" y="263"/>
                      <a:pt x="222" y="263"/>
                      <a:pt x="181" y="263"/>
                    </a:cubicBezTo>
                    <a:cubicBezTo>
                      <a:pt x="279" y="191"/>
                      <a:pt x="350" y="99"/>
                      <a:pt x="413" y="0"/>
                    </a:cubicBezTo>
                    <a:cubicBezTo>
                      <a:pt x="406" y="45"/>
                      <a:pt x="401" y="90"/>
                      <a:pt x="404" y="136"/>
                    </a:cubicBezTo>
                    <a:cubicBezTo>
                      <a:pt x="409" y="246"/>
                      <a:pt x="474" y="327"/>
                      <a:pt x="579" y="359"/>
                    </a:cubicBezTo>
                    <a:cubicBezTo>
                      <a:pt x="650" y="380"/>
                      <a:pt x="720" y="379"/>
                      <a:pt x="789" y="355"/>
                    </a:cubicBezTo>
                    <a:cubicBezTo>
                      <a:pt x="803" y="350"/>
                      <a:pt x="815" y="342"/>
                      <a:pt x="828" y="336"/>
                    </a:cubicBezTo>
                    <a:cubicBezTo>
                      <a:pt x="833" y="333"/>
                      <a:pt x="837" y="331"/>
                      <a:pt x="843" y="335"/>
                    </a:cubicBezTo>
                    <a:cubicBezTo>
                      <a:pt x="896" y="385"/>
                      <a:pt x="955" y="426"/>
                      <a:pt x="1018" y="463"/>
                    </a:cubicBezTo>
                    <a:cubicBezTo>
                      <a:pt x="1018" y="463"/>
                      <a:pt x="1018" y="464"/>
                      <a:pt x="1018" y="467"/>
                    </a:cubicBezTo>
                    <a:cubicBezTo>
                      <a:pt x="965" y="467"/>
                      <a:pt x="911" y="467"/>
                      <a:pt x="855" y="467"/>
                    </a:cubicBezTo>
                    <a:cubicBezTo>
                      <a:pt x="928" y="562"/>
                      <a:pt x="1013" y="638"/>
                      <a:pt x="1105" y="70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16"/>
              <p:cNvSpPr>
                <a:spLocks/>
              </p:cNvSpPr>
              <p:nvPr/>
            </p:nvSpPr>
            <p:spPr bwMode="auto">
              <a:xfrm>
                <a:off x="3479" y="654"/>
                <a:ext cx="1416" cy="1578"/>
              </a:xfrm>
              <a:custGeom>
                <a:avLst/>
                <a:gdLst>
                  <a:gd name="T0" fmla="*/ 52 w 596"/>
                  <a:gd name="T1" fmla="*/ 323 h 664"/>
                  <a:gd name="T2" fmla="*/ 112 w 596"/>
                  <a:gd name="T3" fmla="*/ 410 h 664"/>
                  <a:gd name="T4" fmla="*/ 189 w 596"/>
                  <a:gd name="T5" fmla="*/ 163 h 664"/>
                  <a:gd name="T6" fmla="*/ 364 w 596"/>
                  <a:gd name="T7" fmla="*/ 45 h 664"/>
                  <a:gd name="T8" fmla="*/ 297 w 596"/>
                  <a:gd name="T9" fmla="*/ 221 h 664"/>
                  <a:gd name="T10" fmla="*/ 427 w 596"/>
                  <a:gd name="T11" fmla="*/ 105 h 664"/>
                  <a:gd name="T12" fmla="*/ 595 w 596"/>
                  <a:gd name="T13" fmla="*/ 0 h 664"/>
                  <a:gd name="T14" fmla="*/ 587 w 596"/>
                  <a:gd name="T15" fmla="*/ 24 h 664"/>
                  <a:gd name="T16" fmla="*/ 465 w 596"/>
                  <a:gd name="T17" fmla="*/ 227 h 664"/>
                  <a:gd name="T18" fmla="*/ 432 w 596"/>
                  <a:gd name="T19" fmla="*/ 387 h 664"/>
                  <a:gd name="T20" fmla="*/ 444 w 596"/>
                  <a:gd name="T21" fmla="*/ 392 h 664"/>
                  <a:gd name="T22" fmla="*/ 476 w 596"/>
                  <a:gd name="T23" fmla="*/ 357 h 664"/>
                  <a:gd name="T24" fmla="*/ 513 w 596"/>
                  <a:gd name="T25" fmla="*/ 298 h 664"/>
                  <a:gd name="T26" fmla="*/ 513 w 596"/>
                  <a:gd name="T27" fmla="*/ 477 h 664"/>
                  <a:gd name="T28" fmla="*/ 417 w 596"/>
                  <a:gd name="T29" fmla="*/ 635 h 664"/>
                  <a:gd name="T30" fmla="*/ 332 w 596"/>
                  <a:gd name="T31" fmla="*/ 664 h 664"/>
                  <a:gd name="T32" fmla="*/ 361 w 596"/>
                  <a:gd name="T33" fmla="*/ 645 h 664"/>
                  <a:gd name="T34" fmla="*/ 415 w 596"/>
                  <a:gd name="T35" fmla="*/ 493 h 664"/>
                  <a:gd name="T36" fmla="*/ 416 w 596"/>
                  <a:gd name="T37" fmla="*/ 438 h 664"/>
                  <a:gd name="T38" fmla="*/ 358 w 596"/>
                  <a:gd name="T39" fmla="*/ 483 h 664"/>
                  <a:gd name="T40" fmla="*/ 346 w 596"/>
                  <a:gd name="T41" fmla="*/ 376 h 664"/>
                  <a:gd name="T42" fmla="*/ 380 w 596"/>
                  <a:gd name="T43" fmla="*/ 235 h 664"/>
                  <a:gd name="T44" fmla="*/ 387 w 596"/>
                  <a:gd name="T45" fmla="*/ 220 h 664"/>
                  <a:gd name="T46" fmla="*/ 280 w 596"/>
                  <a:gd name="T47" fmla="*/ 354 h 664"/>
                  <a:gd name="T48" fmla="*/ 263 w 596"/>
                  <a:gd name="T49" fmla="*/ 301 h 664"/>
                  <a:gd name="T50" fmla="*/ 207 w 596"/>
                  <a:gd name="T51" fmla="*/ 505 h 664"/>
                  <a:gd name="T52" fmla="*/ 174 w 596"/>
                  <a:gd name="T53" fmla="*/ 422 h 664"/>
                  <a:gd name="T54" fmla="*/ 149 w 596"/>
                  <a:gd name="T55" fmla="*/ 550 h 664"/>
                  <a:gd name="T56" fmla="*/ 216 w 596"/>
                  <a:gd name="T57" fmla="*/ 654 h 664"/>
                  <a:gd name="T58" fmla="*/ 52 w 596"/>
                  <a:gd name="T59" fmla="*/ 323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6" h="664">
                    <a:moveTo>
                      <a:pt x="52" y="323"/>
                    </a:moveTo>
                    <a:cubicBezTo>
                      <a:pt x="64" y="360"/>
                      <a:pt x="85" y="384"/>
                      <a:pt x="112" y="410"/>
                    </a:cubicBezTo>
                    <a:cubicBezTo>
                      <a:pt x="103" y="314"/>
                      <a:pt x="128" y="232"/>
                      <a:pt x="189" y="163"/>
                    </a:cubicBezTo>
                    <a:cubicBezTo>
                      <a:pt x="237" y="108"/>
                      <a:pt x="296" y="70"/>
                      <a:pt x="364" y="45"/>
                    </a:cubicBezTo>
                    <a:cubicBezTo>
                      <a:pt x="320" y="95"/>
                      <a:pt x="295" y="153"/>
                      <a:pt x="297" y="221"/>
                    </a:cubicBezTo>
                    <a:cubicBezTo>
                      <a:pt x="323" y="163"/>
                      <a:pt x="375" y="133"/>
                      <a:pt x="427" y="105"/>
                    </a:cubicBezTo>
                    <a:cubicBezTo>
                      <a:pt x="485" y="73"/>
                      <a:pt x="542" y="42"/>
                      <a:pt x="595" y="0"/>
                    </a:cubicBezTo>
                    <a:cubicBezTo>
                      <a:pt x="596" y="10"/>
                      <a:pt x="590" y="17"/>
                      <a:pt x="587" y="24"/>
                    </a:cubicBezTo>
                    <a:cubicBezTo>
                      <a:pt x="552" y="96"/>
                      <a:pt x="514" y="165"/>
                      <a:pt x="465" y="227"/>
                    </a:cubicBezTo>
                    <a:cubicBezTo>
                      <a:pt x="427" y="274"/>
                      <a:pt x="423" y="329"/>
                      <a:pt x="432" y="387"/>
                    </a:cubicBezTo>
                    <a:cubicBezTo>
                      <a:pt x="434" y="396"/>
                      <a:pt x="438" y="396"/>
                      <a:pt x="444" y="392"/>
                    </a:cubicBezTo>
                    <a:cubicBezTo>
                      <a:pt x="458" y="383"/>
                      <a:pt x="467" y="370"/>
                      <a:pt x="476" y="357"/>
                    </a:cubicBezTo>
                    <a:cubicBezTo>
                      <a:pt x="488" y="339"/>
                      <a:pt x="499" y="321"/>
                      <a:pt x="513" y="298"/>
                    </a:cubicBezTo>
                    <a:cubicBezTo>
                      <a:pt x="500" y="361"/>
                      <a:pt x="517" y="419"/>
                      <a:pt x="513" y="477"/>
                    </a:cubicBezTo>
                    <a:cubicBezTo>
                      <a:pt x="508" y="546"/>
                      <a:pt x="478" y="601"/>
                      <a:pt x="417" y="635"/>
                    </a:cubicBezTo>
                    <a:cubicBezTo>
                      <a:pt x="392" y="649"/>
                      <a:pt x="365" y="659"/>
                      <a:pt x="332" y="664"/>
                    </a:cubicBezTo>
                    <a:cubicBezTo>
                      <a:pt x="344" y="656"/>
                      <a:pt x="353" y="651"/>
                      <a:pt x="361" y="645"/>
                    </a:cubicBezTo>
                    <a:cubicBezTo>
                      <a:pt x="413" y="606"/>
                      <a:pt x="419" y="551"/>
                      <a:pt x="415" y="493"/>
                    </a:cubicBezTo>
                    <a:cubicBezTo>
                      <a:pt x="413" y="475"/>
                      <a:pt x="411" y="457"/>
                      <a:pt x="416" y="438"/>
                    </a:cubicBezTo>
                    <a:cubicBezTo>
                      <a:pt x="393" y="449"/>
                      <a:pt x="376" y="465"/>
                      <a:pt x="358" y="483"/>
                    </a:cubicBezTo>
                    <a:cubicBezTo>
                      <a:pt x="366" y="445"/>
                      <a:pt x="351" y="411"/>
                      <a:pt x="346" y="376"/>
                    </a:cubicBezTo>
                    <a:cubicBezTo>
                      <a:pt x="338" y="326"/>
                      <a:pt x="354" y="279"/>
                      <a:pt x="380" y="235"/>
                    </a:cubicBezTo>
                    <a:cubicBezTo>
                      <a:pt x="383" y="231"/>
                      <a:pt x="388" y="228"/>
                      <a:pt x="387" y="220"/>
                    </a:cubicBezTo>
                    <a:cubicBezTo>
                      <a:pt x="341" y="257"/>
                      <a:pt x="304" y="301"/>
                      <a:pt x="280" y="354"/>
                    </a:cubicBezTo>
                    <a:cubicBezTo>
                      <a:pt x="269" y="340"/>
                      <a:pt x="267" y="333"/>
                      <a:pt x="263" y="301"/>
                    </a:cubicBezTo>
                    <a:cubicBezTo>
                      <a:pt x="216" y="362"/>
                      <a:pt x="189" y="427"/>
                      <a:pt x="207" y="505"/>
                    </a:cubicBezTo>
                    <a:cubicBezTo>
                      <a:pt x="186" y="491"/>
                      <a:pt x="182" y="480"/>
                      <a:pt x="174" y="422"/>
                    </a:cubicBezTo>
                    <a:cubicBezTo>
                      <a:pt x="156" y="465"/>
                      <a:pt x="145" y="506"/>
                      <a:pt x="149" y="550"/>
                    </a:cubicBezTo>
                    <a:cubicBezTo>
                      <a:pt x="153" y="595"/>
                      <a:pt x="172" y="633"/>
                      <a:pt x="216" y="654"/>
                    </a:cubicBezTo>
                    <a:cubicBezTo>
                      <a:pt x="76" y="626"/>
                      <a:pt x="0" y="509"/>
                      <a:pt x="52" y="32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27" name="Group 126"/>
          <p:cNvGrpSpPr/>
          <p:nvPr/>
        </p:nvGrpSpPr>
        <p:grpSpPr>
          <a:xfrm>
            <a:off x="7392578" y="4816082"/>
            <a:ext cx="1592949" cy="443198"/>
            <a:chOff x="7392578" y="4803119"/>
            <a:chExt cx="1592949" cy="443198"/>
          </a:xfrm>
        </p:grpSpPr>
        <p:sp>
          <p:nvSpPr>
            <p:cNvPr id="141" name="Content Placeholder 3"/>
            <p:cNvSpPr txBox="1">
              <a:spLocks/>
            </p:cNvSpPr>
            <p:nvPr/>
          </p:nvSpPr>
          <p:spPr>
            <a:xfrm>
              <a:off x="7848138" y="4803119"/>
              <a:ext cx="1137389"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$15B </a:t>
              </a:r>
              <a:r>
                <a:rPr lang="en-US" sz="1200" dirty="0">
                  <a:solidFill>
                    <a:srgbClr val="002E42"/>
                  </a:solidFill>
                  <a:cs typeface="Segoe UI" panose="020B0502040204020203" pitchFamily="34" charset="0"/>
                </a:rPr>
                <a:t>in insured loss</a:t>
              </a:r>
            </a:p>
          </p:txBody>
        </p:sp>
        <p:sp>
          <p:nvSpPr>
            <p:cNvPr id="166" name="Freeform 20"/>
            <p:cNvSpPr>
              <a:spLocks noEditPoints="1"/>
            </p:cNvSpPr>
            <p:nvPr/>
          </p:nvSpPr>
          <p:spPr bwMode="auto">
            <a:xfrm>
              <a:off x="7392578" y="4803119"/>
              <a:ext cx="283940" cy="320360"/>
            </a:xfrm>
            <a:custGeom>
              <a:avLst/>
              <a:gdLst>
                <a:gd name="T0" fmla="*/ 329 w 674"/>
                <a:gd name="T1" fmla="*/ 0 h 761"/>
                <a:gd name="T2" fmla="*/ 461 w 674"/>
                <a:gd name="T3" fmla="*/ 1 h 761"/>
                <a:gd name="T4" fmla="*/ 500 w 674"/>
                <a:gd name="T5" fmla="*/ 39 h 761"/>
                <a:gd name="T6" fmla="*/ 500 w 674"/>
                <a:gd name="T7" fmla="*/ 287 h 761"/>
                <a:gd name="T8" fmla="*/ 528 w 674"/>
                <a:gd name="T9" fmla="*/ 314 h 761"/>
                <a:gd name="T10" fmla="*/ 628 w 674"/>
                <a:gd name="T11" fmla="*/ 314 h 761"/>
                <a:gd name="T12" fmla="*/ 666 w 674"/>
                <a:gd name="T13" fmla="*/ 334 h 761"/>
                <a:gd name="T14" fmla="*/ 657 w 674"/>
                <a:gd name="T15" fmla="*/ 376 h 761"/>
                <a:gd name="T16" fmla="*/ 358 w 674"/>
                <a:gd name="T17" fmla="*/ 737 h 761"/>
                <a:gd name="T18" fmla="*/ 297 w 674"/>
                <a:gd name="T19" fmla="*/ 735 h 761"/>
                <a:gd name="T20" fmla="*/ 76 w 674"/>
                <a:gd name="T21" fmla="*/ 454 h 761"/>
                <a:gd name="T22" fmla="*/ 14 w 674"/>
                <a:gd name="T23" fmla="*/ 374 h 761"/>
                <a:gd name="T24" fmla="*/ 6 w 674"/>
                <a:gd name="T25" fmla="*/ 335 h 761"/>
                <a:gd name="T26" fmla="*/ 42 w 674"/>
                <a:gd name="T27" fmla="*/ 314 h 761"/>
                <a:gd name="T28" fmla="*/ 134 w 674"/>
                <a:gd name="T29" fmla="*/ 314 h 761"/>
                <a:gd name="T30" fmla="*/ 156 w 674"/>
                <a:gd name="T31" fmla="*/ 291 h 761"/>
                <a:gd name="T32" fmla="*/ 156 w 674"/>
                <a:gd name="T33" fmla="*/ 45 h 761"/>
                <a:gd name="T34" fmla="*/ 201 w 674"/>
                <a:gd name="T35" fmla="*/ 0 h 761"/>
                <a:gd name="T36" fmla="*/ 329 w 674"/>
                <a:gd name="T37" fmla="*/ 0 h 761"/>
                <a:gd name="T38" fmla="*/ 313 w 674"/>
                <a:gd name="T39" fmla="*/ 341 h 761"/>
                <a:gd name="T40" fmla="*/ 356 w 674"/>
                <a:gd name="T41" fmla="*/ 336 h 761"/>
                <a:gd name="T42" fmla="*/ 394 w 674"/>
                <a:gd name="T43" fmla="*/ 341 h 761"/>
                <a:gd name="T44" fmla="*/ 421 w 674"/>
                <a:gd name="T45" fmla="*/ 332 h 761"/>
                <a:gd name="T46" fmla="*/ 428 w 674"/>
                <a:gd name="T47" fmla="*/ 315 h 761"/>
                <a:gd name="T48" fmla="*/ 380 w 674"/>
                <a:gd name="T49" fmla="*/ 269 h 761"/>
                <a:gd name="T50" fmla="*/ 368 w 674"/>
                <a:gd name="T51" fmla="*/ 255 h 761"/>
                <a:gd name="T52" fmla="*/ 337 w 674"/>
                <a:gd name="T53" fmla="*/ 228 h 761"/>
                <a:gd name="T54" fmla="*/ 321 w 674"/>
                <a:gd name="T55" fmla="*/ 228 h 761"/>
                <a:gd name="T56" fmla="*/ 309 w 674"/>
                <a:gd name="T57" fmla="*/ 240 h 761"/>
                <a:gd name="T58" fmla="*/ 287 w 674"/>
                <a:gd name="T59" fmla="*/ 274 h 761"/>
                <a:gd name="T60" fmla="*/ 242 w 674"/>
                <a:gd name="T61" fmla="*/ 337 h 761"/>
                <a:gd name="T62" fmla="*/ 283 w 674"/>
                <a:gd name="T63" fmla="*/ 410 h 761"/>
                <a:gd name="T64" fmla="*/ 329 w 674"/>
                <a:gd name="T65" fmla="*/ 429 h 761"/>
                <a:gd name="T66" fmla="*/ 353 w 674"/>
                <a:gd name="T67" fmla="*/ 437 h 761"/>
                <a:gd name="T68" fmla="*/ 358 w 674"/>
                <a:gd name="T69" fmla="*/ 465 h 761"/>
                <a:gd name="T70" fmla="*/ 314 w 674"/>
                <a:gd name="T71" fmla="*/ 464 h 761"/>
                <a:gd name="T72" fmla="*/ 291 w 674"/>
                <a:gd name="T73" fmla="*/ 451 h 761"/>
                <a:gd name="T74" fmla="*/ 255 w 674"/>
                <a:gd name="T75" fmla="*/ 451 h 761"/>
                <a:gd name="T76" fmla="*/ 240 w 674"/>
                <a:gd name="T77" fmla="*/ 469 h 761"/>
                <a:gd name="T78" fmla="*/ 294 w 674"/>
                <a:gd name="T79" fmla="*/ 536 h 761"/>
                <a:gd name="T80" fmla="*/ 307 w 674"/>
                <a:gd name="T81" fmla="*/ 551 h 761"/>
                <a:gd name="T82" fmla="*/ 336 w 674"/>
                <a:gd name="T83" fmla="*/ 577 h 761"/>
                <a:gd name="T84" fmla="*/ 352 w 674"/>
                <a:gd name="T85" fmla="*/ 577 h 761"/>
                <a:gd name="T86" fmla="*/ 366 w 674"/>
                <a:gd name="T87" fmla="*/ 562 h 761"/>
                <a:gd name="T88" fmla="*/ 386 w 674"/>
                <a:gd name="T89" fmla="*/ 531 h 761"/>
                <a:gd name="T90" fmla="*/ 435 w 674"/>
                <a:gd name="T91" fmla="*/ 443 h 761"/>
                <a:gd name="T92" fmla="*/ 377 w 674"/>
                <a:gd name="T93" fmla="*/ 369 h 761"/>
                <a:gd name="T94" fmla="*/ 339 w 674"/>
                <a:gd name="T95" fmla="*/ 357 h 761"/>
                <a:gd name="T96" fmla="*/ 313 w 674"/>
                <a:gd name="T97" fmla="*/ 34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761">
                  <a:moveTo>
                    <a:pt x="329" y="0"/>
                  </a:moveTo>
                  <a:cubicBezTo>
                    <a:pt x="373" y="0"/>
                    <a:pt x="417" y="0"/>
                    <a:pt x="461" y="1"/>
                  </a:cubicBezTo>
                  <a:cubicBezTo>
                    <a:pt x="489" y="1"/>
                    <a:pt x="500" y="11"/>
                    <a:pt x="500" y="39"/>
                  </a:cubicBezTo>
                  <a:cubicBezTo>
                    <a:pt x="500" y="122"/>
                    <a:pt x="500" y="204"/>
                    <a:pt x="500" y="287"/>
                  </a:cubicBezTo>
                  <a:cubicBezTo>
                    <a:pt x="500" y="317"/>
                    <a:pt x="495" y="314"/>
                    <a:pt x="528" y="314"/>
                  </a:cubicBezTo>
                  <a:cubicBezTo>
                    <a:pt x="561" y="314"/>
                    <a:pt x="595" y="314"/>
                    <a:pt x="628" y="314"/>
                  </a:cubicBezTo>
                  <a:cubicBezTo>
                    <a:pt x="644" y="314"/>
                    <a:pt x="659" y="317"/>
                    <a:pt x="666" y="334"/>
                  </a:cubicBezTo>
                  <a:cubicBezTo>
                    <a:pt x="674" y="349"/>
                    <a:pt x="668" y="363"/>
                    <a:pt x="657" y="376"/>
                  </a:cubicBezTo>
                  <a:cubicBezTo>
                    <a:pt x="557" y="496"/>
                    <a:pt x="458" y="617"/>
                    <a:pt x="358" y="737"/>
                  </a:cubicBezTo>
                  <a:cubicBezTo>
                    <a:pt x="338" y="761"/>
                    <a:pt x="316" y="760"/>
                    <a:pt x="297" y="735"/>
                  </a:cubicBezTo>
                  <a:cubicBezTo>
                    <a:pt x="223" y="642"/>
                    <a:pt x="150" y="548"/>
                    <a:pt x="76" y="454"/>
                  </a:cubicBezTo>
                  <a:cubicBezTo>
                    <a:pt x="56" y="427"/>
                    <a:pt x="35" y="400"/>
                    <a:pt x="14" y="374"/>
                  </a:cubicBezTo>
                  <a:cubicBezTo>
                    <a:pt x="4" y="362"/>
                    <a:pt x="0" y="350"/>
                    <a:pt x="6" y="335"/>
                  </a:cubicBezTo>
                  <a:cubicBezTo>
                    <a:pt x="13" y="319"/>
                    <a:pt x="26" y="314"/>
                    <a:pt x="42" y="314"/>
                  </a:cubicBezTo>
                  <a:cubicBezTo>
                    <a:pt x="72" y="314"/>
                    <a:pt x="103" y="314"/>
                    <a:pt x="134" y="314"/>
                  </a:cubicBezTo>
                  <a:cubicBezTo>
                    <a:pt x="156" y="314"/>
                    <a:pt x="156" y="314"/>
                    <a:pt x="156" y="291"/>
                  </a:cubicBezTo>
                  <a:cubicBezTo>
                    <a:pt x="156" y="209"/>
                    <a:pt x="156" y="127"/>
                    <a:pt x="156" y="45"/>
                  </a:cubicBezTo>
                  <a:cubicBezTo>
                    <a:pt x="156" y="10"/>
                    <a:pt x="166" y="1"/>
                    <a:pt x="201" y="0"/>
                  </a:cubicBezTo>
                  <a:cubicBezTo>
                    <a:pt x="244" y="0"/>
                    <a:pt x="286" y="0"/>
                    <a:pt x="329" y="0"/>
                  </a:cubicBezTo>
                  <a:close/>
                  <a:moveTo>
                    <a:pt x="313" y="341"/>
                  </a:moveTo>
                  <a:cubicBezTo>
                    <a:pt x="330" y="327"/>
                    <a:pt x="346" y="324"/>
                    <a:pt x="356" y="336"/>
                  </a:cubicBezTo>
                  <a:cubicBezTo>
                    <a:pt x="369" y="351"/>
                    <a:pt x="381" y="345"/>
                    <a:pt x="394" y="341"/>
                  </a:cubicBezTo>
                  <a:cubicBezTo>
                    <a:pt x="403" y="338"/>
                    <a:pt x="412" y="335"/>
                    <a:pt x="421" y="332"/>
                  </a:cubicBezTo>
                  <a:cubicBezTo>
                    <a:pt x="431" y="330"/>
                    <a:pt x="433" y="325"/>
                    <a:pt x="428" y="315"/>
                  </a:cubicBezTo>
                  <a:cubicBezTo>
                    <a:pt x="418" y="293"/>
                    <a:pt x="402" y="279"/>
                    <a:pt x="380" y="269"/>
                  </a:cubicBezTo>
                  <a:cubicBezTo>
                    <a:pt x="374" y="266"/>
                    <a:pt x="368" y="264"/>
                    <a:pt x="368" y="255"/>
                  </a:cubicBezTo>
                  <a:cubicBezTo>
                    <a:pt x="366" y="227"/>
                    <a:pt x="366" y="228"/>
                    <a:pt x="337" y="228"/>
                  </a:cubicBezTo>
                  <a:cubicBezTo>
                    <a:pt x="332" y="228"/>
                    <a:pt x="327" y="228"/>
                    <a:pt x="321" y="228"/>
                  </a:cubicBezTo>
                  <a:cubicBezTo>
                    <a:pt x="312" y="227"/>
                    <a:pt x="307" y="231"/>
                    <a:pt x="309" y="240"/>
                  </a:cubicBezTo>
                  <a:cubicBezTo>
                    <a:pt x="312" y="259"/>
                    <a:pt x="303" y="267"/>
                    <a:pt x="287" y="274"/>
                  </a:cubicBezTo>
                  <a:cubicBezTo>
                    <a:pt x="261" y="286"/>
                    <a:pt x="244" y="307"/>
                    <a:pt x="242" y="337"/>
                  </a:cubicBezTo>
                  <a:cubicBezTo>
                    <a:pt x="241" y="370"/>
                    <a:pt x="255" y="394"/>
                    <a:pt x="283" y="410"/>
                  </a:cubicBezTo>
                  <a:cubicBezTo>
                    <a:pt x="298" y="418"/>
                    <a:pt x="313" y="424"/>
                    <a:pt x="329" y="429"/>
                  </a:cubicBezTo>
                  <a:cubicBezTo>
                    <a:pt x="337" y="431"/>
                    <a:pt x="346" y="434"/>
                    <a:pt x="353" y="437"/>
                  </a:cubicBezTo>
                  <a:cubicBezTo>
                    <a:pt x="366" y="443"/>
                    <a:pt x="367" y="454"/>
                    <a:pt x="358" y="465"/>
                  </a:cubicBezTo>
                  <a:cubicBezTo>
                    <a:pt x="347" y="477"/>
                    <a:pt x="321" y="478"/>
                    <a:pt x="314" y="464"/>
                  </a:cubicBezTo>
                  <a:cubicBezTo>
                    <a:pt x="309" y="451"/>
                    <a:pt x="301" y="451"/>
                    <a:pt x="291" y="451"/>
                  </a:cubicBezTo>
                  <a:cubicBezTo>
                    <a:pt x="279" y="452"/>
                    <a:pt x="267" y="452"/>
                    <a:pt x="255" y="451"/>
                  </a:cubicBezTo>
                  <a:cubicBezTo>
                    <a:pt x="240" y="450"/>
                    <a:pt x="238" y="457"/>
                    <a:pt x="240" y="469"/>
                  </a:cubicBezTo>
                  <a:cubicBezTo>
                    <a:pt x="247" y="501"/>
                    <a:pt x="265" y="523"/>
                    <a:pt x="294" y="536"/>
                  </a:cubicBezTo>
                  <a:cubicBezTo>
                    <a:pt x="301" y="539"/>
                    <a:pt x="307" y="541"/>
                    <a:pt x="307" y="551"/>
                  </a:cubicBezTo>
                  <a:cubicBezTo>
                    <a:pt x="309" y="577"/>
                    <a:pt x="309" y="577"/>
                    <a:pt x="336" y="577"/>
                  </a:cubicBezTo>
                  <a:cubicBezTo>
                    <a:pt x="341" y="577"/>
                    <a:pt x="347" y="577"/>
                    <a:pt x="352" y="577"/>
                  </a:cubicBezTo>
                  <a:cubicBezTo>
                    <a:pt x="364" y="579"/>
                    <a:pt x="368" y="573"/>
                    <a:pt x="366" y="562"/>
                  </a:cubicBezTo>
                  <a:cubicBezTo>
                    <a:pt x="364" y="546"/>
                    <a:pt x="372" y="538"/>
                    <a:pt x="386" y="531"/>
                  </a:cubicBezTo>
                  <a:cubicBezTo>
                    <a:pt x="419" y="512"/>
                    <a:pt x="437" y="482"/>
                    <a:pt x="435" y="443"/>
                  </a:cubicBezTo>
                  <a:cubicBezTo>
                    <a:pt x="433" y="406"/>
                    <a:pt x="410" y="383"/>
                    <a:pt x="377" y="369"/>
                  </a:cubicBezTo>
                  <a:cubicBezTo>
                    <a:pt x="365" y="364"/>
                    <a:pt x="352" y="361"/>
                    <a:pt x="339" y="357"/>
                  </a:cubicBezTo>
                  <a:cubicBezTo>
                    <a:pt x="330" y="353"/>
                    <a:pt x="319" y="351"/>
                    <a:pt x="313" y="3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2" name="Group 121"/>
          <p:cNvGrpSpPr/>
          <p:nvPr/>
        </p:nvGrpSpPr>
        <p:grpSpPr>
          <a:xfrm>
            <a:off x="5101080" y="3356235"/>
            <a:ext cx="1937064" cy="443198"/>
            <a:chOff x="5101080" y="3406339"/>
            <a:chExt cx="1937064" cy="443198"/>
          </a:xfrm>
        </p:grpSpPr>
        <p:sp>
          <p:nvSpPr>
            <p:cNvPr id="151" name="Content Placeholder 3"/>
            <p:cNvSpPr txBox="1">
              <a:spLocks/>
            </p:cNvSpPr>
            <p:nvPr/>
          </p:nvSpPr>
          <p:spPr>
            <a:xfrm>
              <a:off x="5644661" y="3406339"/>
              <a:ext cx="1393483" cy="443198"/>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Record-breaking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21</a:t>
              </a:r>
              <a:r>
                <a:rPr kumimoji="0" lang="en-US" sz="2000" b="1"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named storms in 2021</a:t>
              </a:r>
            </a:p>
          </p:txBody>
        </p:sp>
        <p:grpSp>
          <p:nvGrpSpPr>
            <p:cNvPr id="162" name="Group 161"/>
            <p:cNvGrpSpPr/>
            <p:nvPr/>
          </p:nvGrpSpPr>
          <p:grpSpPr>
            <a:xfrm>
              <a:off x="5101080" y="3406339"/>
              <a:ext cx="378213" cy="258260"/>
              <a:chOff x="612596" y="2568941"/>
              <a:chExt cx="520109" cy="355152"/>
            </a:xfrm>
          </p:grpSpPr>
          <p:sp>
            <p:nvSpPr>
              <p:cNvPr id="163" name="Freeform 5"/>
              <p:cNvSpPr>
                <a:spLocks/>
              </p:cNvSpPr>
              <p:nvPr/>
            </p:nvSpPr>
            <p:spPr bwMode="auto">
              <a:xfrm>
                <a:off x="612596" y="2568941"/>
                <a:ext cx="520109" cy="300392"/>
              </a:xfrm>
              <a:custGeom>
                <a:avLst/>
                <a:gdLst>
                  <a:gd name="T0" fmla="*/ 370 w 971"/>
                  <a:gd name="T1" fmla="*/ 206 h 560"/>
                  <a:gd name="T2" fmla="*/ 299 w 971"/>
                  <a:gd name="T3" fmla="*/ 174 h 560"/>
                  <a:gd name="T4" fmla="*/ 186 w 971"/>
                  <a:gd name="T5" fmla="*/ 278 h 560"/>
                  <a:gd name="T6" fmla="*/ 165 w 971"/>
                  <a:gd name="T7" fmla="*/ 301 h 560"/>
                  <a:gd name="T8" fmla="*/ 113 w 971"/>
                  <a:gd name="T9" fmla="*/ 313 h 560"/>
                  <a:gd name="T10" fmla="*/ 57 w 971"/>
                  <a:gd name="T11" fmla="*/ 406 h 560"/>
                  <a:gd name="T12" fmla="*/ 116 w 971"/>
                  <a:gd name="T13" fmla="*/ 501 h 560"/>
                  <a:gd name="T14" fmla="*/ 164 w 971"/>
                  <a:gd name="T15" fmla="*/ 509 h 560"/>
                  <a:gd name="T16" fmla="*/ 262 w 971"/>
                  <a:gd name="T17" fmla="*/ 510 h 560"/>
                  <a:gd name="T18" fmla="*/ 280 w 971"/>
                  <a:gd name="T19" fmla="*/ 528 h 560"/>
                  <a:gd name="T20" fmla="*/ 254 w 971"/>
                  <a:gd name="T21" fmla="*/ 555 h 560"/>
                  <a:gd name="T22" fmla="*/ 152 w 971"/>
                  <a:gd name="T23" fmla="*/ 554 h 560"/>
                  <a:gd name="T24" fmla="*/ 18 w 971"/>
                  <a:gd name="T25" fmla="*/ 449 h 560"/>
                  <a:gd name="T26" fmla="*/ 72 w 971"/>
                  <a:gd name="T27" fmla="*/ 286 h 560"/>
                  <a:gd name="T28" fmla="*/ 120 w 971"/>
                  <a:gd name="T29" fmla="*/ 262 h 560"/>
                  <a:gd name="T30" fmla="*/ 145 w 971"/>
                  <a:gd name="T31" fmla="*/ 238 h 560"/>
                  <a:gd name="T32" fmla="*/ 324 w 971"/>
                  <a:gd name="T33" fmla="*/ 133 h 560"/>
                  <a:gd name="T34" fmla="*/ 356 w 971"/>
                  <a:gd name="T35" fmla="*/ 116 h 560"/>
                  <a:gd name="T36" fmla="*/ 550 w 971"/>
                  <a:gd name="T37" fmla="*/ 2 h 560"/>
                  <a:gd name="T38" fmla="*/ 728 w 971"/>
                  <a:gd name="T39" fmla="*/ 106 h 560"/>
                  <a:gd name="T40" fmla="*/ 765 w 971"/>
                  <a:gd name="T41" fmla="*/ 131 h 560"/>
                  <a:gd name="T42" fmla="*/ 947 w 971"/>
                  <a:gd name="T43" fmla="*/ 304 h 560"/>
                  <a:gd name="T44" fmla="*/ 745 w 971"/>
                  <a:gd name="T45" fmla="*/ 554 h 560"/>
                  <a:gd name="T46" fmla="*/ 719 w 971"/>
                  <a:gd name="T47" fmla="*/ 555 h 560"/>
                  <a:gd name="T48" fmla="*/ 698 w 971"/>
                  <a:gd name="T49" fmla="*/ 551 h 560"/>
                  <a:gd name="T50" fmla="*/ 697 w 971"/>
                  <a:gd name="T51" fmla="*/ 513 h 560"/>
                  <a:gd name="T52" fmla="*/ 708 w 971"/>
                  <a:gd name="T53" fmla="*/ 510 h 560"/>
                  <a:gd name="T54" fmla="*/ 734 w 971"/>
                  <a:gd name="T55" fmla="*/ 510 h 560"/>
                  <a:gd name="T56" fmla="*/ 904 w 971"/>
                  <a:gd name="T57" fmla="*/ 362 h 560"/>
                  <a:gd name="T58" fmla="*/ 760 w 971"/>
                  <a:gd name="T59" fmla="*/ 175 h 560"/>
                  <a:gd name="T60" fmla="*/ 733 w 971"/>
                  <a:gd name="T61" fmla="*/ 173 h 560"/>
                  <a:gd name="T62" fmla="*/ 701 w 971"/>
                  <a:gd name="T63" fmla="*/ 152 h 560"/>
                  <a:gd name="T64" fmla="*/ 552 w 971"/>
                  <a:gd name="T65" fmla="*/ 46 h 560"/>
                  <a:gd name="T66" fmla="*/ 377 w 971"/>
                  <a:gd name="T67" fmla="*/ 186 h 560"/>
                  <a:gd name="T68" fmla="*/ 370 w 971"/>
                  <a:gd name="T69" fmla="*/ 20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1" h="560">
                    <a:moveTo>
                      <a:pt x="370" y="206"/>
                    </a:moveTo>
                    <a:cubicBezTo>
                      <a:pt x="348" y="191"/>
                      <a:pt x="326" y="176"/>
                      <a:pt x="299" y="174"/>
                    </a:cubicBezTo>
                    <a:cubicBezTo>
                      <a:pt x="237" y="169"/>
                      <a:pt x="188" y="213"/>
                      <a:pt x="186" y="278"/>
                    </a:cubicBezTo>
                    <a:cubicBezTo>
                      <a:pt x="185" y="295"/>
                      <a:pt x="179" y="300"/>
                      <a:pt x="165" y="301"/>
                    </a:cubicBezTo>
                    <a:cubicBezTo>
                      <a:pt x="147" y="302"/>
                      <a:pt x="129" y="305"/>
                      <a:pt x="113" y="313"/>
                    </a:cubicBezTo>
                    <a:cubicBezTo>
                      <a:pt x="76" y="333"/>
                      <a:pt x="58" y="365"/>
                      <a:pt x="57" y="406"/>
                    </a:cubicBezTo>
                    <a:cubicBezTo>
                      <a:pt x="56" y="449"/>
                      <a:pt x="79" y="480"/>
                      <a:pt x="116" y="501"/>
                    </a:cubicBezTo>
                    <a:cubicBezTo>
                      <a:pt x="130" y="509"/>
                      <a:pt x="148" y="509"/>
                      <a:pt x="164" y="509"/>
                    </a:cubicBezTo>
                    <a:cubicBezTo>
                      <a:pt x="197" y="510"/>
                      <a:pt x="230" y="510"/>
                      <a:pt x="262" y="510"/>
                    </a:cubicBezTo>
                    <a:cubicBezTo>
                      <a:pt x="276" y="510"/>
                      <a:pt x="281" y="513"/>
                      <a:pt x="280" y="528"/>
                    </a:cubicBezTo>
                    <a:cubicBezTo>
                      <a:pt x="280" y="555"/>
                      <a:pt x="281" y="555"/>
                      <a:pt x="254" y="555"/>
                    </a:cubicBezTo>
                    <a:cubicBezTo>
                      <a:pt x="220" y="555"/>
                      <a:pt x="186" y="555"/>
                      <a:pt x="152" y="554"/>
                    </a:cubicBezTo>
                    <a:cubicBezTo>
                      <a:pt x="91" y="552"/>
                      <a:pt x="36" y="510"/>
                      <a:pt x="18" y="449"/>
                    </a:cubicBezTo>
                    <a:cubicBezTo>
                      <a:pt x="0" y="389"/>
                      <a:pt x="22" y="321"/>
                      <a:pt x="72" y="286"/>
                    </a:cubicBezTo>
                    <a:cubicBezTo>
                      <a:pt x="87" y="276"/>
                      <a:pt x="103" y="266"/>
                      <a:pt x="120" y="262"/>
                    </a:cubicBezTo>
                    <a:cubicBezTo>
                      <a:pt x="134" y="259"/>
                      <a:pt x="141" y="252"/>
                      <a:pt x="145" y="238"/>
                    </a:cubicBezTo>
                    <a:cubicBezTo>
                      <a:pt x="169" y="159"/>
                      <a:pt x="244" y="115"/>
                      <a:pt x="324" y="133"/>
                    </a:cubicBezTo>
                    <a:cubicBezTo>
                      <a:pt x="343" y="138"/>
                      <a:pt x="349" y="128"/>
                      <a:pt x="356" y="116"/>
                    </a:cubicBezTo>
                    <a:cubicBezTo>
                      <a:pt x="399" y="41"/>
                      <a:pt x="463" y="0"/>
                      <a:pt x="550" y="2"/>
                    </a:cubicBezTo>
                    <a:cubicBezTo>
                      <a:pt x="628" y="4"/>
                      <a:pt x="688" y="39"/>
                      <a:pt x="728" y="106"/>
                    </a:cubicBezTo>
                    <a:cubicBezTo>
                      <a:pt x="737" y="120"/>
                      <a:pt x="746" y="128"/>
                      <a:pt x="765" y="131"/>
                    </a:cubicBezTo>
                    <a:cubicBezTo>
                      <a:pt x="858" y="143"/>
                      <a:pt x="932" y="213"/>
                      <a:pt x="947" y="304"/>
                    </a:cubicBezTo>
                    <a:cubicBezTo>
                      <a:pt x="971" y="448"/>
                      <a:pt x="857" y="557"/>
                      <a:pt x="745" y="554"/>
                    </a:cubicBezTo>
                    <a:cubicBezTo>
                      <a:pt x="736" y="554"/>
                      <a:pt x="728" y="555"/>
                      <a:pt x="719" y="555"/>
                    </a:cubicBezTo>
                    <a:cubicBezTo>
                      <a:pt x="712" y="554"/>
                      <a:pt x="700" y="560"/>
                      <a:pt x="698" y="551"/>
                    </a:cubicBezTo>
                    <a:cubicBezTo>
                      <a:pt x="694" y="539"/>
                      <a:pt x="696" y="526"/>
                      <a:pt x="697" y="513"/>
                    </a:cubicBezTo>
                    <a:cubicBezTo>
                      <a:pt x="698" y="509"/>
                      <a:pt x="704" y="510"/>
                      <a:pt x="708" y="510"/>
                    </a:cubicBezTo>
                    <a:cubicBezTo>
                      <a:pt x="716" y="510"/>
                      <a:pt x="725" y="509"/>
                      <a:pt x="734" y="510"/>
                    </a:cubicBezTo>
                    <a:cubicBezTo>
                      <a:pt x="811" y="515"/>
                      <a:pt x="894" y="452"/>
                      <a:pt x="904" y="362"/>
                    </a:cubicBezTo>
                    <a:cubicBezTo>
                      <a:pt x="915" y="270"/>
                      <a:pt x="851" y="190"/>
                      <a:pt x="760" y="175"/>
                    </a:cubicBezTo>
                    <a:cubicBezTo>
                      <a:pt x="751" y="173"/>
                      <a:pt x="742" y="172"/>
                      <a:pt x="733" y="173"/>
                    </a:cubicBezTo>
                    <a:cubicBezTo>
                      <a:pt x="715" y="176"/>
                      <a:pt x="707" y="169"/>
                      <a:pt x="701" y="152"/>
                    </a:cubicBezTo>
                    <a:cubicBezTo>
                      <a:pt x="679" y="92"/>
                      <a:pt x="616" y="48"/>
                      <a:pt x="552" y="46"/>
                    </a:cubicBezTo>
                    <a:cubicBezTo>
                      <a:pt x="467" y="44"/>
                      <a:pt x="398" y="99"/>
                      <a:pt x="377" y="186"/>
                    </a:cubicBezTo>
                    <a:cubicBezTo>
                      <a:pt x="376" y="192"/>
                      <a:pt x="376" y="199"/>
                      <a:pt x="370" y="20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 name="Freeform 6"/>
              <p:cNvSpPr>
                <a:spLocks/>
              </p:cNvSpPr>
              <p:nvPr/>
            </p:nvSpPr>
            <p:spPr bwMode="auto">
              <a:xfrm>
                <a:off x="807975" y="2721728"/>
                <a:ext cx="147830" cy="202365"/>
              </a:xfrm>
              <a:custGeom>
                <a:avLst/>
                <a:gdLst>
                  <a:gd name="T0" fmla="*/ 78 w 276"/>
                  <a:gd name="T1" fmla="*/ 375 h 377"/>
                  <a:gd name="T2" fmla="*/ 120 w 276"/>
                  <a:gd name="T3" fmla="*/ 225 h 377"/>
                  <a:gd name="T4" fmla="*/ 2 w 276"/>
                  <a:gd name="T5" fmla="*/ 225 h 377"/>
                  <a:gd name="T6" fmla="*/ 0 w 276"/>
                  <a:gd name="T7" fmla="*/ 220 h 377"/>
                  <a:gd name="T8" fmla="*/ 192 w 276"/>
                  <a:gd name="T9" fmla="*/ 0 h 377"/>
                  <a:gd name="T10" fmla="*/ 196 w 276"/>
                  <a:gd name="T11" fmla="*/ 3 h 377"/>
                  <a:gd name="T12" fmla="*/ 156 w 276"/>
                  <a:gd name="T13" fmla="*/ 151 h 377"/>
                  <a:gd name="T14" fmla="*/ 273 w 276"/>
                  <a:gd name="T15" fmla="*/ 151 h 377"/>
                  <a:gd name="T16" fmla="*/ 276 w 276"/>
                  <a:gd name="T17" fmla="*/ 156 h 377"/>
                  <a:gd name="T18" fmla="*/ 83 w 276"/>
                  <a:gd name="T19" fmla="*/ 377 h 377"/>
                  <a:gd name="T20" fmla="*/ 78 w 276"/>
                  <a:gd name="T21" fmla="*/ 37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377">
                    <a:moveTo>
                      <a:pt x="78" y="375"/>
                    </a:moveTo>
                    <a:cubicBezTo>
                      <a:pt x="91" y="326"/>
                      <a:pt x="105" y="277"/>
                      <a:pt x="120" y="225"/>
                    </a:cubicBezTo>
                    <a:cubicBezTo>
                      <a:pt x="79" y="225"/>
                      <a:pt x="41" y="225"/>
                      <a:pt x="2" y="225"/>
                    </a:cubicBezTo>
                    <a:cubicBezTo>
                      <a:pt x="1" y="223"/>
                      <a:pt x="0" y="222"/>
                      <a:pt x="0" y="220"/>
                    </a:cubicBezTo>
                    <a:cubicBezTo>
                      <a:pt x="64" y="147"/>
                      <a:pt x="128" y="74"/>
                      <a:pt x="192" y="0"/>
                    </a:cubicBezTo>
                    <a:cubicBezTo>
                      <a:pt x="193" y="1"/>
                      <a:pt x="195" y="2"/>
                      <a:pt x="196" y="3"/>
                    </a:cubicBezTo>
                    <a:cubicBezTo>
                      <a:pt x="186" y="52"/>
                      <a:pt x="169" y="99"/>
                      <a:pt x="156" y="151"/>
                    </a:cubicBezTo>
                    <a:cubicBezTo>
                      <a:pt x="196" y="151"/>
                      <a:pt x="235" y="151"/>
                      <a:pt x="273" y="151"/>
                    </a:cubicBezTo>
                    <a:cubicBezTo>
                      <a:pt x="274" y="153"/>
                      <a:pt x="275" y="154"/>
                      <a:pt x="276" y="156"/>
                    </a:cubicBezTo>
                    <a:cubicBezTo>
                      <a:pt x="211" y="230"/>
                      <a:pt x="147" y="304"/>
                      <a:pt x="83" y="377"/>
                    </a:cubicBezTo>
                    <a:cubicBezTo>
                      <a:pt x="81" y="376"/>
                      <a:pt x="79" y="376"/>
                      <a:pt x="78" y="37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23" name="Group 122"/>
          <p:cNvGrpSpPr/>
          <p:nvPr/>
        </p:nvGrpSpPr>
        <p:grpSpPr>
          <a:xfrm>
            <a:off x="5155892" y="4038400"/>
            <a:ext cx="1882252" cy="609398"/>
            <a:chOff x="5155892" y="4092066"/>
            <a:chExt cx="1882252" cy="609398"/>
          </a:xfrm>
        </p:grpSpPr>
        <p:sp>
          <p:nvSpPr>
            <p:cNvPr id="134" name="Content Placeholder 3"/>
            <p:cNvSpPr txBox="1">
              <a:spLocks/>
            </p:cNvSpPr>
            <p:nvPr/>
          </p:nvSpPr>
          <p:spPr>
            <a:xfrm>
              <a:off x="5644661" y="4092066"/>
              <a:ext cx="1393483" cy="60939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2000" b="1" dirty="0">
                  <a:solidFill>
                    <a:srgbClr val="47C5CA"/>
                  </a:solidFill>
                </a:rPr>
                <a:t>$45B+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in insured losses (US ) </a:t>
              </a:r>
              <a:r>
                <a:rPr kumimoji="0" lang="en-US" sz="12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IDA = $30b Alone</a:t>
              </a:r>
            </a:p>
          </p:txBody>
        </p:sp>
        <p:sp>
          <p:nvSpPr>
            <p:cNvPr id="168" name="Freeform 20"/>
            <p:cNvSpPr>
              <a:spLocks noEditPoints="1"/>
            </p:cNvSpPr>
            <p:nvPr/>
          </p:nvSpPr>
          <p:spPr bwMode="auto">
            <a:xfrm>
              <a:off x="5155892" y="4092066"/>
              <a:ext cx="283940" cy="320360"/>
            </a:xfrm>
            <a:custGeom>
              <a:avLst/>
              <a:gdLst>
                <a:gd name="T0" fmla="*/ 329 w 674"/>
                <a:gd name="T1" fmla="*/ 0 h 761"/>
                <a:gd name="T2" fmla="*/ 461 w 674"/>
                <a:gd name="T3" fmla="*/ 1 h 761"/>
                <a:gd name="T4" fmla="*/ 500 w 674"/>
                <a:gd name="T5" fmla="*/ 39 h 761"/>
                <a:gd name="T6" fmla="*/ 500 w 674"/>
                <a:gd name="T7" fmla="*/ 287 h 761"/>
                <a:gd name="T8" fmla="*/ 528 w 674"/>
                <a:gd name="T9" fmla="*/ 314 h 761"/>
                <a:gd name="T10" fmla="*/ 628 w 674"/>
                <a:gd name="T11" fmla="*/ 314 h 761"/>
                <a:gd name="T12" fmla="*/ 666 w 674"/>
                <a:gd name="T13" fmla="*/ 334 h 761"/>
                <a:gd name="T14" fmla="*/ 657 w 674"/>
                <a:gd name="T15" fmla="*/ 376 h 761"/>
                <a:gd name="T16" fmla="*/ 358 w 674"/>
                <a:gd name="T17" fmla="*/ 737 h 761"/>
                <a:gd name="T18" fmla="*/ 297 w 674"/>
                <a:gd name="T19" fmla="*/ 735 h 761"/>
                <a:gd name="T20" fmla="*/ 76 w 674"/>
                <a:gd name="T21" fmla="*/ 454 h 761"/>
                <a:gd name="T22" fmla="*/ 14 w 674"/>
                <a:gd name="T23" fmla="*/ 374 h 761"/>
                <a:gd name="T24" fmla="*/ 6 w 674"/>
                <a:gd name="T25" fmla="*/ 335 h 761"/>
                <a:gd name="T26" fmla="*/ 42 w 674"/>
                <a:gd name="T27" fmla="*/ 314 h 761"/>
                <a:gd name="T28" fmla="*/ 134 w 674"/>
                <a:gd name="T29" fmla="*/ 314 h 761"/>
                <a:gd name="T30" fmla="*/ 156 w 674"/>
                <a:gd name="T31" fmla="*/ 291 h 761"/>
                <a:gd name="T32" fmla="*/ 156 w 674"/>
                <a:gd name="T33" fmla="*/ 45 h 761"/>
                <a:gd name="T34" fmla="*/ 201 w 674"/>
                <a:gd name="T35" fmla="*/ 0 h 761"/>
                <a:gd name="T36" fmla="*/ 329 w 674"/>
                <a:gd name="T37" fmla="*/ 0 h 761"/>
                <a:gd name="T38" fmla="*/ 313 w 674"/>
                <a:gd name="T39" fmla="*/ 341 h 761"/>
                <a:gd name="T40" fmla="*/ 356 w 674"/>
                <a:gd name="T41" fmla="*/ 336 h 761"/>
                <a:gd name="T42" fmla="*/ 394 w 674"/>
                <a:gd name="T43" fmla="*/ 341 h 761"/>
                <a:gd name="T44" fmla="*/ 421 w 674"/>
                <a:gd name="T45" fmla="*/ 332 h 761"/>
                <a:gd name="T46" fmla="*/ 428 w 674"/>
                <a:gd name="T47" fmla="*/ 315 h 761"/>
                <a:gd name="T48" fmla="*/ 380 w 674"/>
                <a:gd name="T49" fmla="*/ 269 h 761"/>
                <a:gd name="T50" fmla="*/ 368 w 674"/>
                <a:gd name="T51" fmla="*/ 255 h 761"/>
                <a:gd name="T52" fmla="*/ 337 w 674"/>
                <a:gd name="T53" fmla="*/ 228 h 761"/>
                <a:gd name="T54" fmla="*/ 321 w 674"/>
                <a:gd name="T55" fmla="*/ 228 h 761"/>
                <a:gd name="T56" fmla="*/ 309 w 674"/>
                <a:gd name="T57" fmla="*/ 240 h 761"/>
                <a:gd name="T58" fmla="*/ 287 w 674"/>
                <a:gd name="T59" fmla="*/ 274 h 761"/>
                <a:gd name="T60" fmla="*/ 242 w 674"/>
                <a:gd name="T61" fmla="*/ 337 h 761"/>
                <a:gd name="T62" fmla="*/ 283 w 674"/>
                <a:gd name="T63" fmla="*/ 410 h 761"/>
                <a:gd name="T64" fmla="*/ 329 w 674"/>
                <a:gd name="T65" fmla="*/ 429 h 761"/>
                <a:gd name="T66" fmla="*/ 353 w 674"/>
                <a:gd name="T67" fmla="*/ 437 h 761"/>
                <a:gd name="T68" fmla="*/ 358 w 674"/>
                <a:gd name="T69" fmla="*/ 465 h 761"/>
                <a:gd name="T70" fmla="*/ 314 w 674"/>
                <a:gd name="T71" fmla="*/ 464 h 761"/>
                <a:gd name="T72" fmla="*/ 291 w 674"/>
                <a:gd name="T73" fmla="*/ 451 h 761"/>
                <a:gd name="T74" fmla="*/ 255 w 674"/>
                <a:gd name="T75" fmla="*/ 451 h 761"/>
                <a:gd name="T76" fmla="*/ 240 w 674"/>
                <a:gd name="T77" fmla="*/ 469 h 761"/>
                <a:gd name="T78" fmla="*/ 294 w 674"/>
                <a:gd name="T79" fmla="*/ 536 h 761"/>
                <a:gd name="T80" fmla="*/ 307 w 674"/>
                <a:gd name="T81" fmla="*/ 551 h 761"/>
                <a:gd name="T82" fmla="*/ 336 w 674"/>
                <a:gd name="T83" fmla="*/ 577 h 761"/>
                <a:gd name="T84" fmla="*/ 352 w 674"/>
                <a:gd name="T85" fmla="*/ 577 h 761"/>
                <a:gd name="T86" fmla="*/ 366 w 674"/>
                <a:gd name="T87" fmla="*/ 562 h 761"/>
                <a:gd name="T88" fmla="*/ 386 w 674"/>
                <a:gd name="T89" fmla="*/ 531 h 761"/>
                <a:gd name="T90" fmla="*/ 435 w 674"/>
                <a:gd name="T91" fmla="*/ 443 h 761"/>
                <a:gd name="T92" fmla="*/ 377 w 674"/>
                <a:gd name="T93" fmla="*/ 369 h 761"/>
                <a:gd name="T94" fmla="*/ 339 w 674"/>
                <a:gd name="T95" fmla="*/ 357 h 761"/>
                <a:gd name="T96" fmla="*/ 313 w 674"/>
                <a:gd name="T97" fmla="*/ 34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761">
                  <a:moveTo>
                    <a:pt x="329" y="0"/>
                  </a:moveTo>
                  <a:cubicBezTo>
                    <a:pt x="373" y="0"/>
                    <a:pt x="417" y="0"/>
                    <a:pt x="461" y="1"/>
                  </a:cubicBezTo>
                  <a:cubicBezTo>
                    <a:pt x="489" y="1"/>
                    <a:pt x="500" y="11"/>
                    <a:pt x="500" y="39"/>
                  </a:cubicBezTo>
                  <a:cubicBezTo>
                    <a:pt x="500" y="122"/>
                    <a:pt x="500" y="204"/>
                    <a:pt x="500" y="287"/>
                  </a:cubicBezTo>
                  <a:cubicBezTo>
                    <a:pt x="500" y="317"/>
                    <a:pt x="495" y="314"/>
                    <a:pt x="528" y="314"/>
                  </a:cubicBezTo>
                  <a:cubicBezTo>
                    <a:pt x="561" y="314"/>
                    <a:pt x="595" y="314"/>
                    <a:pt x="628" y="314"/>
                  </a:cubicBezTo>
                  <a:cubicBezTo>
                    <a:pt x="644" y="314"/>
                    <a:pt x="659" y="317"/>
                    <a:pt x="666" y="334"/>
                  </a:cubicBezTo>
                  <a:cubicBezTo>
                    <a:pt x="674" y="349"/>
                    <a:pt x="668" y="363"/>
                    <a:pt x="657" y="376"/>
                  </a:cubicBezTo>
                  <a:cubicBezTo>
                    <a:pt x="557" y="496"/>
                    <a:pt x="458" y="617"/>
                    <a:pt x="358" y="737"/>
                  </a:cubicBezTo>
                  <a:cubicBezTo>
                    <a:pt x="338" y="761"/>
                    <a:pt x="316" y="760"/>
                    <a:pt x="297" y="735"/>
                  </a:cubicBezTo>
                  <a:cubicBezTo>
                    <a:pt x="223" y="642"/>
                    <a:pt x="150" y="548"/>
                    <a:pt x="76" y="454"/>
                  </a:cubicBezTo>
                  <a:cubicBezTo>
                    <a:pt x="56" y="427"/>
                    <a:pt x="35" y="400"/>
                    <a:pt x="14" y="374"/>
                  </a:cubicBezTo>
                  <a:cubicBezTo>
                    <a:pt x="4" y="362"/>
                    <a:pt x="0" y="350"/>
                    <a:pt x="6" y="335"/>
                  </a:cubicBezTo>
                  <a:cubicBezTo>
                    <a:pt x="13" y="319"/>
                    <a:pt x="26" y="314"/>
                    <a:pt x="42" y="314"/>
                  </a:cubicBezTo>
                  <a:cubicBezTo>
                    <a:pt x="72" y="314"/>
                    <a:pt x="103" y="314"/>
                    <a:pt x="134" y="314"/>
                  </a:cubicBezTo>
                  <a:cubicBezTo>
                    <a:pt x="156" y="314"/>
                    <a:pt x="156" y="314"/>
                    <a:pt x="156" y="291"/>
                  </a:cubicBezTo>
                  <a:cubicBezTo>
                    <a:pt x="156" y="209"/>
                    <a:pt x="156" y="127"/>
                    <a:pt x="156" y="45"/>
                  </a:cubicBezTo>
                  <a:cubicBezTo>
                    <a:pt x="156" y="10"/>
                    <a:pt x="166" y="1"/>
                    <a:pt x="201" y="0"/>
                  </a:cubicBezTo>
                  <a:cubicBezTo>
                    <a:pt x="244" y="0"/>
                    <a:pt x="286" y="0"/>
                    <a:pt x="329" y="0"/>
                  </a:cubicBezTo>
                  <a:close/>
                  <a:moveTo>
                    <a:pt x="313" y="341"/>
                  </a:moveTo>
                  <a:cubicBezTo>
                    <a:pt x="330" y="327"/>
                    <a:pt x="346" y="324"/>
                    <a:pt x="356" y="336"/>
                  </a:cubicBezTo>
                  <a:cubicBezTo>
                    <a:pt x="369" y="351"/>
                    <a:pt x="381" y="345"/>
                    <a:pt x="394" y="341"/>
                  </a:cubicBezTo>
                  <a:cubicBezTo>
                    <a:pt x="403" y="338"/>
                    <a:pt x="412" y="335"/>
                    <a:pt x="421" y="332"/>
                  </a:cubicBezTo>
                  <a:cubicBezTo>
                    <a:pt x="431" y="330"/>
                    <a:pt x="433" y="325"/>
                    <a:pt x="428" y="315"/>
                  </a:cubicBezTo>
                  <a:cubicBezTo>
                    <a:pt x="418" y="293"/>
                    <a:pt x="402" y="279"/>
                    <a:pt x="380" y="269"/>
                  </a:cubicBezTo>
                  <a:cubicBezTo>
                    <a:pt x="374" y="266"/>
                    <a:pt x="368" y="264"/>
                    <a:pt x="368" y="255"/>
                  </a:cubicBezTo>
                  <a:cubicBezTo>
                    <a:pt x="366" y="227"/>
                    <a:pt x="366" y="228"/>
                    <a:pt x="337" y="228"/>
                  </a:cubicBezTo>
                  <a:cubicBezTo>
                    <a:pt x="332" y="228"/>
                    <a:pt x="327" y="228"/>
                    <a:pt x="321" y="228"/>
                  </a:cubicBezTo>
                  <a:cubicBezTo>
                    <a:pt x="312" y="227"/>
                    <a:pt x="307" y="231"/>
                    <a:pt x="309" y="240"/>
                  </a:cubicBezTo>
                  <a:cubicBezTo>
                    <a:pt x="312" y="259"/>
                    <a:pt x="303" y="267"/>
                    <a:pt x="287" y="274"/>
                  </a:cubicBezTo>
                  <a:cubicBezTo>
                    <a:pt x="261" y="286"/>
                    <a:pt x="244" y="307"/>
                    <a:pt x="242" y="337"/>
                  </a:cubicBezTo>
                  <a:cubicBezTo>
                    <a:pt x="241" y="370"/>
                    <a:pt x="255" y="394"/>
                    <a:pt x="283" y="410"/>
                  </a:cubicBezTo>
                  <a:cubicBezTo>
                    <a:pt x="298" y="418"/>
                    <a:pt x="313" y="424"/>
                    <a:pt x="329" y="429"/>
                  </a:cubicBezTo>
                  <a:cubicBezTo>
                    <a:pt x="337" y="431"/>
                    <a:pt x="346" y="434"/>
                    <a:pt x="353" y="437"/>
                  </a:cubicBezTo>
                  <a:cubicBezTo>
                    <a:pt x="366" y="443"/>
                    <a:pt x="367" y="454"/>
                    <a:pt x="358" y="465"/>
                  </a:cubicBezTo>
                  <a:cubicBezTo>
                    <a:pt x="347" y="477"/>
                    <a:pt x="321" y="478"/>
                    <a:pt x="314" y="464"/>
                  </a:cubicBezTo>
                  <a:cubicBezTo>
                    <a:pt x="309" y="451"/>
                    <a:pt x="301" y="451"/>
                    <a:pt x="291" y="451"/>
                  </a:cubicBezTo>
                  <a:cubicBezTo>
                    <a:pt x="279" y="452"/>
                    <a:pt x="267" y="452"/>
                    <a:pt x="255" y="451"/>
                  </a:cubicBezTo>
                  <a:cubicBezTo>
                    <a:pt x="240" y="450"/>
                    <a:pt x="238" y="457"/>
                    <a:pt x="240" y="469"/>
                  </a:cubicBezTo>
                  <a:cubicBezTo>
                    <a:pt x="247" y="501"/>
                    <a:pt x="265" y="523"/>
                    <a:pt x="294" y="536"/>
                  </a:cubicBezTo>
                  <a:cubicBezTo>
                    <a:pt x="301" y="539"/>
                    <a:pt x="307" y="541"/>
                    <a:pt x="307" y="551"/>
                  </a:cubicBezTo>
                  <a:cubicBezTo>
                    <a:pt x="309" y="577"/>
                    <a:pt x="309" y="577"/>
                    <a:pt x="336" y="577"/>
                  </a:cubicBezTo>
                  <a:cubicBezTo>
                    <a:pt x="341" y="577"/>
                    <a:pt x="347" y="577"/>
                    <a:pt x="352" y="577"/>
                  </a:cubicBezTo>
                  <a:cubicBezTo>
                    <a:pt x="364" y="579"/>
                    <a:pt x="368" y="573"/>
                    <a:pt x="366" y="562"/>
                  </a:cubicBezTo>
                  <a:cubicBezTo>
                    <a:pt x="364" y="546"/>
                    <a:pt x="372" y="538"/>
                    <a:pt x="386" y="531"/>
                  </a:cubicBezTo>
                  <a:cubicBezTo>
                    <a:pt x="419" y="512"/>
                    <a:pt x="437" y="482"/>
                    <a:pt x="435" y="443"/>
                  </a:cubicBezTo>
                  <a:cubicBezTo>
                    <a:pt x="433" y="406"/>
                    <a:pt x="410" y="383"/>
                    <a:pt x="377" y="369"/>
                  </a:cubicBezTo>
                  <a:cubicBezTo>
                    <a:pt x="365" y="364"/>
                    <a:pt x="352" y="361"/>
                    <a:pt x="339" y="357"/>
                  </a:cubicBezTo>
                  <a:cubicBezTo>
                    <a:pt x="330" y="353"/>
                    <a:pt x="319" y="351"/>
                    <a:pt x="313" y="3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1" name="Group 120"/>
          <p:cNvGrpSpPr/>
          <p:nvPr/>
        </p:nvGrpSpPr>
        <p:grpSpPr>
          <a:xfrm>
            <a:off x="2787360" y="4886765"/>
            <a:ext cx="1831222" cy="443198"/>
            <a:chOff x="2787360" y="5110192"/>
            <a:chExt cx="1831222" cy="443198"/>
          </a:xfrm>
        </p:grpSpPr>
        <p:sp>
          <p:nvSpPr>
            <p:cNvPr id="183" name="Content Placeholder 3"/>
            <p:cNvSpPr txBox="1">
              <a:spLocks/>
            </p:cNvSpPr>
            <p:nvPr/>
          </p:nvSpPr>
          <p:spPr>
            <a:xfrm>
              <a:off x="3297645" y="5110192"/>
              <a:ext cx="1320937" cy="443198"/>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2022 – KY Floods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37</a:t>
              </a:r>
              <a:r>
                <a:rPr kumimoji="0" lang="en-US" sz="2000" b="1" i="0" u="none" strike="noStrike" kern="1200" cap="none" spc="0" normalizeH="0" noProof="0" dirty="0">
                  <a:ln>
                    <a:noFill/>
                  </a:ln>
                  <a:solidFill>
                    <a:srgbClr val="47C5CA"/>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deaths</a:t>
              </a:r>
            </a:p>
          </p:txBody>
        </p:sp>
        <p:sp>
          <p:nvSpPr>
            <p:cNvPr id="188" name="Freeform 24"/>
            <p:cNvSpPr>
              <a:spLocks noEditPoints="1"/>
            </p:cNvSpPr>
            <p:nvPr/>
          </p:nvSpPr>
          <p:spPr bwMode="auto">
            <a:xfrm>
              <a:off x="2787360" y="5110192"/>
              <a:ext cx="344657" cy="253601"/>
            </a:xfrm>
            <a:custGeom>
              <a:avLst/>
              <a:gdLst>
                <a:gd name="T0" fmla="*/ 171 w 792"/>
                <a:gd name="T1" fmla="*/ 524 h 582"/>
                <a:gd name="T2" fmla="*/ 171 w 792"/>
                <a:gd name="T3" fmla="*/ 245 h 582"/>
                <a:gd name="T4" fmla="*/ 222 w 792"/>
                <a:gd name="T5" fmla="*/ 102 h 582"/>
                <a:gd name="T6" fmla="*/ 467 w 792"/>
                <a:gd name="T7" fmla="*/ 30 h 582"/>
                <a:gd name="T8" fmla="*/ 620 w 792"/>
                <a:gd name="T9" fmla="*/ 240 h 582"/>
                <a:gd name="T10" fmla="*/ 620 w 792"/>
                <a:gd name="T11" fmla="*/ 500 h 582"/>
                <a:gd name="T12" fmla="*/ 620 w 792"/>
                <a:gd name="T13" fmla="*/ 521 h 582"/>
                <a:gd name="T14" fmla="*/ 659 w 792"/>
                <a:gd name="T15" fmla="*/ 464 h 582"/>
                <a:gd name="T16" fmla="*/ 714 w 792"/>
                <a:gd name="T17" fmla="*/ 417 h 582"/>
                <a:gd name="T18" fmla="*/ 729 w 792"/>
                <a:gd name="T19" fmla="*/ 418 h 582"/>
                <a:gd name="T20" fmla="*/ 725 w 792"/>
                <a:gd name="T21" fmla="*/ 433 h 582"/>
                <a:gd name="T22" fmla="*/ 679 w 792"/>
                <a:gd name="T23" fmla="*/ 511 h 582"/>
                <a:gd name="T24" fmla="*/ 690 w 792"/>
                <a:gd name="T25" fmla="*/ 526 h 582"/>
                <a:gd name="T26" fmla="*/ 776 w 792"/>
                <a:gd name="T27" fmla="*/ 525 h 582"/>
                <a:gd name="T28" fmla="*/ 790 w 792"/>
                <a:gd name="T29" fmla="*/ 539 h 582"/>
                <a:gd name="T30" fmla="*/ 749 w 792"/>
                <a:gd name="T31" fmla="*/ 581 h 582"/>
                <a:gd name="T32" fmla="*/ 23 w 792"/>
                <a:gd name="T33" fmla="*/ 582 h 582"/>
                <a:gd name="T34" fmla="*/ 1 w 792"/>
                <a:gd name="T35" fmla="*/ 560 h 582"/>
                <a:gd name="T36" fmla="*/ 36 w 792"/>
                <a:gd name="T37" fmla="*/ 526 h 582"/>
                <a:gd name="T38" fmla="*/ 100 w 792"/>
                <a:gd name="T39" fmla="*/ 526 h 582"/>
                <a:gd name="T40" fmla="*/ 112 w 792"/>
                <a:gd name="T41" fmla="*/ 510 h 582"/>
                <a:gd name="T42" fmla="*/ 68 w 792"/>
                <a:gd name="T43" fmla="*/ 435 h 582"/>
                <a:gd name="T44" fmla="*/ 62 w 792"/>
                <a:gd name="T45" fmla="*/ 417 h 582"/>
                <a:gd name="T46" fmla="*/ 80 w 792"/>
                <a:gd name="T47" fmla="*/ 419 h 582"/>
                <a:gd name="T48" fmla="*/ 158 w 792"/>
                <a:gd name="T49" fmla="*/ 505 h 582"/>
                <a:gd name="T50" fmla="*/ 171 w 792"/>
                <a:gd name="T51" fmla="*/ 524 h 582"/>
                <a:gd name="T52" fmla="*/ 395 w 792"/>
                <a:gd name="T53" fmla="*/ 214 h 582"/>
                <a:gd name="T54" fmla="*/ 279 w 792"/>
                <a:gd name="T55" fmla="*/ 214 h 582"/>
                <a:gd name="T56" fmla="*/ 254 w 792"/>
                <a:gd name="T57" fmla="*/ 242 h 582"/>
                <a:gd name="T58" fmla="*/ 279 w 792"/>
                <a:gd name="T59" fmla="*/ 273 h 582"/>
                <a:gd name="T60" fmla="*/ 513 w 792"/>
                <a:gd name="T61" fmla="*/ 273 h 582"/>
                <a:gd name="T62" fmla="*/ 537 w 792"/>
                <a:gd name="T63" fmla="*/ 244 h 582"/>
                <a:gd name="T64" fmla="*/ 513 w 792"/>
                <a:gd name="T65" fmla="*/ 215 h 582"/>
                <a:gd name="T66" fmla="*/ 395 w 792"/>
                <a:gd name="T67" fmla="*/ 214 h 582"/>
                <a:gd name="T68" fmla="*/ 397 w 792"/>
                <a:gd name="T69" fmla="*/ 385 h 582"/>
                <a:gd name="T70" fmla="*/ 459 w 792"/>
                <a:gd name="T71" fmla="*/ 385 h 582"/>
                <a:gd name="T72" fmla="*/ 481 w 792"/>
                <a:gd name="T73" fmla="*/ 358 h 582"/>
                <a:gd name="T74" fmla="*/ 460 w 792"/>
                <a:gd name="T75" fmla="*/ 327 h 582"/>
                <a:gd name="T76" fmla="*/ 332 w 792"/>
                <a:gd name="T77" fmla="*/ 327 h 582"/>
                <a:gd name="T78" fmla="*/ 310 w 792"/>
                <a:gd name="T79" fmla="*/ 359 h 582"/>
                <a:gd name="T80" fmla="*/ 333 w 792"/>
                <a:gd name="T81" fmla="*/ 385 h 582"/>
                <a:gd name="T82" fmla="*/ 397 w 792"/>
                <a:gd name="T83" fmla="*/ 38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92" h="582">
                  <a:moveTo>
                    <a:pt x="171" y="524"/>
                  </a:moveTo>
                  <a:cubicBezTo>
                    <a:pt x="171" y="429"/>
                    <a:pt x="170" y="337"/>
                    <a:pt x="171" y="245"/>
                  </a:cubicBezTo>
                  <a:cubicBezTo>
                    <a:pt x="171" y="191"/>
                    <a:pt x="188" y="143"/>
                    <a:pt x="222" y="102"/>
                  </a:cubicBezTo>
                  <a:cubicBezTo>
                    <a:pt x="281" y="29"/>
                    <a:pt x="380" y="0"/>
                    <a:pt x="467" y="30"/>
                  </a:cubicBezTo>
                  <a:cubicBezTo>
                    <a:pt x="558" y="62"/>
                    <a:pt x="619" y="145"/>
                    <a:pt x="620" y="240"/>
                  </a:cubicBezTo>
                  <a:cubicBezTo>
                    <a:pt x="621" y="327"/>
                    <a:pt x="620" y="414"/>
                    <a:pt x="620" y="500"/>
                  </a:cubicBezTo>
                  <a:cubicBezTo>
                    <a:pt x="620" y="507"/>
                    <a:pt x="620" y="514"/>
                    <a:pt x="620" y="521"/>
                  </a:cubicBezTo>
                  <a:cubicBezTo>
                    <a:pt x="634" y="501"/>
                    <a:pt x="644" y="481"/>
                    <a:pt x="659" y="464"/>
                  </a:cubicBezTo>
                  <a:cubicBezTo>
                    <a:pt x="675" y="445"/>
                    <a:pt x="692" y="429"/>
                    <a:pt x="714" y="417"/>
                  </a:cubicBezTo>
                  <a:cubicBezTo>
                    <a:pt x="719" y="415"/>
                    <a:pt x="725" y="411"/>
                    <a:pt x="729" y="418"/>
                  </a:cubicBezTo>
                  <a:cubicBezTo>
                    <a:pt x="735" y="425"/>
                    <a:pt x="729" y="429"/>
                    <a:pt x="725" y="433"/>
                  </a:cubicBezTo>
                  <a:cubicBezTo>
                    <a:pt x="703" y="455"/>
                    <a:pt x="688" y="481"/>
                    <a:pt x="679" y="511"/>
                  </a:cubicBezTo>
                  <a:cubicBezTo>
                    <a:pt x="676" y="522"/>
                    <a:pt x="678" y="526"/>
                    <a:pt x="690" y="526"/>
                  </a:cubicBezTo>
                  <a:cubicBezTo>
                    <a:pt x="718" y="525"/>
                    <a:pt x="747" y="526"/>
                    <a:pt x="776" y="525"/>
                  </a:cubicBezTo>
                  <a:cubicBezTo>
                    <a:pt x="786" y="525"/>
                    <a:pt x="789" y="528"/>
                    <a:pt x="790" y="539"/>
                  </a:cubicBezTo>
                  <a:cubicBezTo>
                    <a:pt x="791" y="581"/>
                    <a:pt x="792" y="581"/>
                    <a:pt x="749" y="581"/>
                  </a:cubicBezTo>
                  <a:cubicBezTo>
                    <a:pt x="507" y="581"/>
                    <a:pt x="265" y="581"/>
                    <a:pt x="23" y="582"/>
                  </a:cubicBezTo>
                  <a:cubicBezTo>
                    <a:pt x="5" y="582"/>
                    <a:pt x="0" y="577"/>
                    <a:pt x="1" y="560"/>
                  </a:cubicBezTo>
                  <a:cubicBezTo>
                    <a:pt x="3" y="526"/>
                    <a:pt x="2" y="526"/>
                    <a:pt x="36" y="526"/>
                  </a:cubicBezTo>
                  <a:cubicBezTo>
                    <a:pt x="58" y="526"/>
                    <a:pt x="79" y="525"/>
                    <a:pt x="100" y="526"/>
                  </a:cubicBezTo>
                  <a:cubicBezTo>
                    <a:pt x="113" y="526"/>
                    <a:pt x="115" y="521"/>
                    <a:pt x="112" y="510"/>
                  </a:cubicBezTo>
                  <a:cubicBezTo>
                    <a:pt x="103" y="482"/>
                    <a:pt x="89" y="457"/>
                    <a:pt x="68" y="435"/>
                  </a:cubicBezTo>
                  <a:cubicBezTo>
                    <a:pt x="63" y="430"/>
                    <a:pt x="55" y="426"/>
                    <a:pt x="62" y="417"/>
                  </a:cubicBezTo>
                  <a:cubicBezTo>
                    <a:pt x="68" y="410"/>
                    <a:pt x="75" y="416"/>
                    <a:pt x="80" y="419"/>
                  </a:cubicBezTo>
                  <a:cubicBezTo>
                    <a:pt x="115" y="439"/>
                    <a:pt x="141" y="468"/>
                    <a:pt x="158" y="505"/>
                  </a:cubicBezTo>
                  <a:cubicBezTo>
                    <a:pt x="161" y="510"/>
                    <a:pt x="161" y="518"/>
                    <a:pt x="171" y="524"/>
                  </a:cubicBezTo>
                  <a:close/>
                  <a:moveTo>
                    <a:pt x="395" y="214"/>
                  </a:moveTo>
                  <a:cubicBezTo>
                    <a:pt x="357" y="214"/>
                    <a:pt x="318" y="214"/>
                    <a:pt x="279" y="214"/>
                  </a:cubicBezTo>
                  <a:cubicBezTo>
                    <a:pt x="258" y="215"/>
                    <a:pt x="254" y="219"/>
                    <a:pt x="254" y="242"/>
                  </a:cubicBezTo>
                  <a:cubicBezTo>
                    <a:pt x="254" y="268"/>
                    <a:pt x="257" y="272"/>
                    <a:pt x="279" y="273"/>
                  </a:cubicBezTo>
                  <a:cubicBezTo>
                    <a:pt x="357" y="273"/>
                    <a:pt x="435" y="273"/>
                    <a:pt x="513" y="273"/>
                  </a:cubicBezTo>
                  <a:cubicBezTo>
                    <a:pt x="533" y="272"/>
                    <a:pt x="537" y="268"/>
                    <a:pt x="537" y="244"/>
                  </a:cubicBezTo>
                  <a:cubicBezTo>
                    <a:pt x="537" y="219"/>
                    <a:pt x="534" y="215"/>
                    <a:pt x="513" y="215"/>
                  </a:cubicBezTo>
                  <a:cubicBezTo>
                    <a:pt x="474" y="214"/>
                    <a:pt x="434" y="214"/>
                    <a:pt x="395" y="214"/>
                  </a:cubicBezTo>
                  <a:close/>
                  <a:moveTo>
                    <a:pt x="397" y="385"/>
                  </a:moveTo>
                  <a:cubicBezTo>
                    <a:pt x="418" y="385"/>
                    <a:pt x="438" y="385"/>
                    <a:pt x="459" y="385"/>
                  </a:cubicBezTo>
                  <a:cubicBezTo>
                    <a:pt x="479" y="386"/>
                    <a:pt x="481" y="373"/>
                    <a:pt x="481" y="358"/>
                  </a:cubicBezTo>
                  <a:cubicBezTo>
                    <a:pt x="481" y="342"/>
                    <a:pt x="482" y="327"/>
                    <a:pt x="460" y="327"/>
                  </a:cubicBezTo>
                  <a:cubicBezTo>
                    <a:pt x="417" y="327"/>
                    <a:pt x="375" y="327"/>
                    <a:pt x="332" y="327"/>
                  </a:cubicBezTo>
                  <a:cubicBezTo>
                    <a:pt x="309" y="327"/>
                    <a:pt x="310" y="343"/>
                    <a:pt x="310" y="359"/>
                  </a:cubicBezTo>
                  <a:cubicBezTo>
                    <a:pt x="310" y="375"/>
                    <a:pt x="314" y="386"/>
                    <a:pt x="333" y="385"/>
                  </a:cubicBezTo>
                  <a:cubicBezTo>
                    <a:pt x="354" y="385"/>
                    <a:pt x="376" y="385"/>
                    <a:pt x="397" y="3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0" name="Group 119"/>
          <p:cNvGrpSpPr/>
          <p:nvPr/>
        </p:nvGrpSpPr>
        <p:grpSpPr>
          <a:xfrm>
            <a:off x="2830418" y="4121500"/>
            <a:ext cx="1949769" cy="443198"/>
            <a:chOff x="2830418" y="4092066"/>
            <a:chExt cx="1949769" cy="443198"/>
          </a:xfrm>
        </p:grpSpPr>
        <p:sp>
          <p:nvSpPr>
            <p:cNvPr id="179" name="Content Placeholder 3"/>
            <p:cNvSpPr txBox="1">
              <a:spLocks/>
            </p:cNvSpPr>
            <p:nvPr/>
          </p:nvSpPr>
          <p:spPr>
            <a:xfrm>
              <a:off x="3297645" y="4092066"/>
              <a:ext cx="1482542" cy="443198"/>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$80b</a:t>
              </a:r>
              <a:r>
                <a:rPr kumimoji="0" lang="en-US" sz="18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Economic Loss – only $20b insured</a:t>
              </a:r>
            </a:p>
          </p:txBody>
        </p:sp>
        <p:sp>
          <p:nvSpPr>
            <p:cNvPr id="189" name="Freeform 20"/>
            <p:cNvSpPr>
              <a:spLocks noEditPoints="1"/>
            </p:cNvSpPr>
            <p:nvPr/>
          </p:nvSpPr>
          <p:spPr bwMode="auto">
            <a:xfrm>
              <a:off x="2830418" y="4092066"/>
              <a:ext cx="283940" cy="320360"/>
            </a:xfrm>
            <a:custGeom>
              <a:avLst/>
              <a:gdLst>
                <a:gd name="T0" fmla="*/ 329 w 674"/>
                <a:gd name="T1" fmla="*/ 0 h 761"/>
                <a:gd name="T2" fmla="*/ 461 w 674"/>
                <a:gd name="T3" fmla="*/ 1 h 761"/>
                <a:gd name="T4" fmla="*/ 500 w 674"/>
                <a:gd name="T5" fmla="*/ 39 h 761"/>
                <a:gd name="T6" fmla="*/ 500 w 674"/>
                <a:gd name="T7" fmla="*/ 287 h 761"/>
                <a:gd name="T8" fmla="*/ 528 w 674"/>
                <a:gd name="T9" fmla="*/ 314 h 761"/>
                <a:gd name="T10" fmla="*/ 628 w 674"/>
                <a:gd name="T11" fmla="*/ 314 h 761"/>
                <a:gd name="T12" fmla="*/ 666 w 674"/>
                <a:gd name="T13" fmla="*/ 334 h 761"/>
                <a:gd name="T14" fmla="*/ 657 w 674"/>
                <a:gd name="T15" fmla="*/ 376 h 761"/>
                <a:gd name="T16" fmla="*/ 358 w 674"/>
                <a:gd name="T17" fmla="*/ 737 h 761"/>
                <a:gd name="T18" fmla="*/ 297 w 674"/>
                <a:gd name="T19" fmla="*/ 735 h 761"/>
                <a:gd name="T20" fmla="*/ 76 w 674"/>
                <a:gd name="T21" fmla="*/ 454 h 761"/>
                <a:gd name="T22" fmla="*/ 14 w 674"/>
                <a:gd name="T23" fmla="*/ 374 h 761"/>
                <a:gd name="T24" fmla="*/ 6 w 674"/>
                <a:gd name="T25" fmla="*/ 335 h 761"/>
                <a:gd name="T26" fmla="*/ 42 w 674"/>
                <a:gd name="T27" fmla="*/ 314 h 761"/>
                <a:gd name="T28" fmla="*/ 134 w 674"/>
                <a:gd name="T29" fmla="*/ 314 h 761"/>
                <a:gd name="T30" fmla="*/ 156 w 674"/>
                <a:gd name="T31" fmla="*/ 291 h 761"/>
                <a:gd name="T32" fmla="*/ 156 w 674"/>
                <a:gd name="T33" fmla="*/ 45 h 761"/>
                <a:gd name="T34" fmla="*/ 201 w 674"/>
                <a:gd name="T35" fmla="*/ 0 h 761"/>
                <a:gd name="T36" fmla="*/ 329 w 674"/>
                <a:gd name="T37" fmla="*/ 0 h 761"/>
                <a:gd name="T38" fmla="*/ 313 w 674"/>
                <a:gd name="T39" fmla="*/ 341 h 761"/>
                <a:gd name="T40" fmla="*/ 356 w 674"/>
                <a:gd name="T41" fmla="*/ 336 h 761"/>
                <a:gd name="T42" fmla="*/ 394 w 674"/>
                <a:gd name="T43" fmla="*/ 341 h 761"/>
                <a:gd name="T44" fmla="*/ 421 w 674"/>
                <a:gd name="T45" fmla="*/ 332 h 761"/>
                <a:gd name="T46" fmla="*/ 428 w 674"/>
                <a:gd name="T47" fmla="*/ 315 h 761"/>
                <a:gd name="T48" fmla="*/ 380 w 674"/>
                <a:gd name="T49" fmla="*/ 269 h 761"/>
                <a:gd name="T50" fmla="*/ 368 w 674"/>
                <a:gd name="T51" fmla="*/ 255 h 761"/>
                <a:gd name="T52" fmla="*/ 337 w 674"/>
                <a:gd name="T53" fmla="*/ 228 h 761"/>
                <a:gd name="T54" fmla="*/ 321 w 674"/>
                <a:gd name="T55" fmla="*/ 228 h 761"/>
                <a:gd name="T56" fmla="*/ 309 w 674"/>
                <a:gd name="T57" fmla="*/ 240 h 761"/>
                <a:gd name="T58" fmla="*/ 287 w 674"/>
                <a:gd name="T59" fmla="*/ 274 h 761"/>
                <a:gd name="T60" fmla="*/ 242 w 674"/>
                <a:gd name="T61" fmla="*/ 337 h 761"/>
                <a:gd name="T62" fmla="*/ 283 w 674"/>
                <a:gd name="T63" fmla="*/ 410 h 761"/>
                <a:gd name="T64" fmla="*/ 329 w 674"/>
                <a:gd name="T65" fmla="*/ 429 h 761"/>
                <a:gd name="T66" fmla="*/ 353 w 674"/>
                <a:gd name="T67" fmla="*/ 437 h 761"/>
                <a:gd name="T68" fmla="*/ 358 w 674"/>
                <a:gd name="T69" fmla="*/ 465 h 761"/>
                <a:gd name="T70" fmla="*/ 314 w 674"/>
                <a:gd name="T71" fmla="*/ 464 h 761"/>
                <a:gd name="T72" fmla="*/ 291 w 674"/>
                <a:gd name="T73" fmla="*/ 451 h 761"/>
                <a:gd name="T74" fmla="*/ 255 w 674"/>
                <a:gd name="T75" fmla="*/ 451 h 761"/>
                <a:gd name="T76" fmla="*/ 240 w 674"/>
                <a:gd name="T77" fmla="*/ 469 h 761"/>
                <a:gd name="T78" fmla="*/ 294 w 674"/>
                <a:gd name="T79" fmla="*/ 536 h 761"/>
                <a:gd name="T80" fmla="*/ 307 w 674"/>
                <a:gd name="T81" fmla="*/ 551 h 761"/>
                <a:gd name="T82" fmla="*/ 336 w 674"/>
                <a:gd name="T83" fmla="*/ 577 h 761"/>
                <a:gd name="T84" fmla="*/ 352 w 674"/>
                <a:gd name="T85" fmla="*/ 577 h 761"/>
                <a:gd name="T86" fmla="*/ 366 w 674"/>
                <a:gd name="T87" fmla="*/ 562 h 761"/>
                <a:gd name="T88" fmla="*/ 386 w 674"/>
                <a:gd name="T89" fmla="*/ 531 h 761"/>
                <a:gd name="T90" fmla="*/ 435 w 674"/>
                <a:gd name="T91" fmla="*/ 443 h 761"/>
                <a:gd name="T92" fmla="*/ 377 w 674"/>
                <a:gd name="T93" fmla="*/ 369 h 761"/>
                <a:gd name="T94" fmla="*/ 339 w 674"/>
                <a:gd name="T95" fmla="*/ 357 h 761"/>
                <a:gd name="T96" fmla="*/ 313 w 674"/>
                <a:gd name="T97" fmla="*/ 34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761">
                  <a:moveTo>
                    <a:pt x="329" y="0"/>
                  </a:moveTo>
                  <a:cubicBezTo>
                    <a:pt x="373" y="0"/>
                    <a:pt x="417" y="0"/>
                    <a:pt x="461" y="1"/>
                  </a:cubicBezTo>
                  <a:cubicBezTo>
                    <a:pt x="489" y="1"/>
                    <a:pt x="500" y="11"/>
                    <a:pt x="500" y="39"/>
                  </a:cubicBezTo>
                  <a:cubicBezTo>
                    <a:pt x="500" y="122"/>
                    <a:pt x="500" y="204"/>
                    <a:pt x="500" y="287"/>
                  </a:cubicBezTo>
                  <a:cubicBezTo>
                    <a:pt x="500" y="317"/>
                    <a:pt x="495" y="314"/>
                    <a:pt x="528" y="314"/>
                  </a:cubicBezTo>
                  <a:cubicBezTo>
                    <a:pt x="561" y="314"/>
                    <a:pt x="595" y="314"/>
                    <a:pt x="628" y="314"/>
                  </a:cubicBezTo>
                  <a:cubicBezTo>
                    <a:pt x="644" y="314"/>
                    <a:pt x="659" y="317"/>
                    <a:pt x="666" y="334"/>
                  </a:cubicBezTo>
                  <a:cubicBezTo>
                    <a:pt x="674" y="349"/>
                    <a:pt x="668" y="363"/>
                    <a:pt x="657" y="376"/>
                  </a:cubicBezTo>
                  <a:cubicBezTo>
                    <a:pt x="557" y="496"/>
                    <a:pt x="458" y="617"/>
                    <a:pt x="358" y="737"/>
                  </a:cubicBezTo>
                  <a:cubicBezTo>
                    <a:pt x="338" y="761"/>
                    <a:pt x="316" y="760"/>
                    <a:pt x="297" y="735"/>
                  </a:cubicBezTo>
                  <a:cubicBezTo>
                    <a:pt x="223" y="642"/>
                    <a:pt x="150" y="548"/>
                    <a:pt x="76" y="454"/>
                  </a:cubicBezTo>
                  <a:cubicBezTo>
                    <a:pt x="56" y="427"/>
                    <a:pt x="35" y="400"/>
                    <a:pt x="14" y="374"/>
                  </a:cubicBezTo>
                  <a:cubicBezTo>
                    <a:pt x="4" y="362"/>
                    <a:pt x="0" y="350"/>
                    <a:pt x="6" y="335"/>
                  </a:cubicBezTo>
                  <a:cubicBezTo>
                    <a:pt x="13" y="319"/>
                    <a:pt x="26" y="314"/>
                    <a:pt x="42" y="314"/>
                  </a:cubicBezTo>
                  <a:cubicBezTo>
                    <a:pt x="72" y="314"/>
                    <a:pt x="103" y="314"/>
                    <a:pt x="134" y="314"/>
                  </a:cubicBezTo>
                  <a:cubicBezTo>
                    <a:pt x="156" y="314"/>
                    <a:pt x="156" y="314"/>
                    <a:pt x="156" y="291"/>
                  </a:cubicBezTo>
                  <a:cubicBezTo>
                    <a:pt x="156" y="209"/>
                    <a:pt x="156" y="127"/>
                    <a:pt x="156" y="45"/>
                  </a:cubicBezTo>
                  <a:cubicBezTo>
                    <a:pt x="156" y="10"/>
                    <a:pt x="166" y="1"/>
                    <a:pt x="201" y="0"/>
                  </a:cubicBezTo>
                  <a:cubicBezTo>
                    <a:pt x="244" y="0"/>
                    <a:pt x="286" y="0"/>
                    <a:pt x="329" y="0"/>
                  </a:cubicBezTo>
                  <a:close/>
                  <a:moveTo>
                    <a:pt x="313" y="341"/>
                  </a:moveTo>
                  <a:cubicBezTo>
                    <a:pt x="330" y="327"/>
                    <a:pt x="346" y="324"/>
                    <a:pt x="356" y="336"/>
                  </a:cubicBezTo>
                  <a:cubicBezTo>
                    <a:pt x="369" y="351"/>
                    <a:pt x="381" y="345"/>
                    <a:pt x="394" y="341"/>
                  </a:cubicBezTo>
                  <a:cubicBezTo>
                    <a:pt x="403" y="338"/>
                    <a:pt x="412" y="335"/>
                    <a:pt x="421" y="332"/>
                  </a:cubicBezTo>
                  <a:cubicBezTo>
                    <a:pt x="431" y="330"/>
                    <a:pt x="433" y="325"/>
                    <a:pt x="428" y="315"/>
                  </a:cubicBezTo>
                  <a:cubicBezTo>
                    <a:pt x="418" y="293"/>
                    <a:pt x="402" y="279"/>
                    <a:pt x="380" y="269"/>
                  </a:cubicBezTo>
                  <a:cubicBezTo>
                    <a:pt x="374" y="266"/>
                    <a:pt x="368" y="264"/>
                    <a:pt x="368" y="255"/>
                  </a:cubicBezTo>
                  <a:cubicBezTo>
                    <a:pt x="366" y="227"/>
                    <a:pt x="366" y="228"/>
                    <a:pt x="337" y="228"/>
                  </a:cubicBezTo>
                  <a:cubicBezTo>
                    <a:pt x="332" y="228"/>
                    <a:pt x="327" y="228"/>
                    <a:pt x="321" y="228"/>
                  </a:cubicBezTo>
                  <a:cubicBezTo>
                    <a:pt x="312" y="227"/>
                    <a:pt x="307" y="231"/>
                    <a:pt x="309" y="240"/>
                  </a:cubicBezTo>
                  <a:cubicBezTo>
                    <a:pt x="312" y="259"/>
                    <a:pt x="303" y="267"/>
                    <a:pt x="287" y="274"/>
                  </a:cubicBezTo>
                  <a:cubicBezTo>
                    <a:pt x="261" y="286"/>
                    <a:pt x="244" y="307"/>
                    <a:pt x="242" y="337"/>
                  </a:cubicBezTo>
                  <a:cubicBezTo>
                    <a:pt x="241" y="370"/>
                    <a:pt x="255" y="394"/>
                    <a:pt x="283" y="410"/>
                  </a:cubicBezTo>
                  <a:cubicBezTo>
                    <a:pt x="298" y="418"/>
                    <a:pt x="313" y="424"/>
                    <a:pt x="329" y="429"/>
                  </a:cubicBezTo>
                  <a:cubicBezTo>
                    <a:pt x="337" y="431"/>
                    <a:pt x="346" y="434"/>
                    <a:pt x="353" y="437"/>
                  </a:cubicBezTo>
                  <a:cubicBezTo>
                    <a:pt x="366" y="443"/>
                    <a:pt x="367" y="454"/>
                    <a:pt x="358" y="465"/>
                  </a:cubicBezTo>
                  <a:cubicBezTo>
                    <a:pt x="347" y="477"/>
                    <a:pt x="321" y="478"/>
                    <a:pt x="314" y="464"/>
                  </a:cubicBezTo>
                  <a:cubicBezTo>
                    <a:pt x="309" y="451"/>
                    <a:pt x="301" y="451"/>
                    <a:pt x="291" y="451"/>
                  </a:cubicBezTo>
                  <a:cubicBezTo>
                    <a:pt x="279" y="452"/>
                    <a:pt x="267" y="452"/>
                    <a:pt x="255" y="451"/>
                  </a:cubicBezTo>
                  <a:cubicBezTo>
                    <a:pt x="240" y="450"/>
                    <a:pt x="238" y="457"/>
                    <a:pt x="240" y="469"/>
                  </a:cubicBezTo>
                  <a:cubicBezTo>
                    <a:pt x="247" y="501"/>
                    <a:pt x="265" y="523"/>
                    <a:pt x="294" y="536"/>
                  </a:cubicBezTo>
                  <a:cubicBezTo>
                    <a:pt x="301" y="539"/>
                    <a:pt x="307" y="541"/>
                    <a:pt x="307" y="551"/>
                  </a:cubicBezTo>
                  <a:cubicBezTo>
                    <a:pt x="309" y="577"/>
                    <a:pt x="309" y="577"/>
                    <a:pt x="336" y="577"/>
                  </a:cubicBezTo>
                  <a:cubicBezTo>
                    <a:pt x="341" y="577"/>
                    <a:pt x="347" y="577"/>
                    <a:pt x="352" y="577"/>
                  </a:cubicBezTo>
                  <a:cubicBezTo>
                    <a:pt x="364" y="579"/>
                    <a:pt x="368" y="573"/>
                    <a:pt x="366" y="562"/>
                  </a:cubicBezTo>
                  <a:cubicBezTo>
                    <a:pt x="364" y="546"/>
                    <a:pt x="372" y="538"/>
                    <a:pt x="386" y="531"/>
                  </a:cubicBezTo>
                  <a:cubicBezTo>
                    <a:pt x="419" y="512"/>
                    <a:pt x="437" y="482"/>
                    <a:pt x="435" y="443"/>
                  </a:cubicBezTo>
                  <a:cubicBezTo>
                    <a:pt x="433" y="406"/>
                    <a:pt x="410" y="383"/>
                    <a:pt x="377" y="369"/>
                  </a:cubicBezTo>
                  <a:cubicBezTo>
                    <a:pt x="365" y="364"/>
                    <a:pt x="352" y="361"/>
                    <a:pt x="339" y="357"/>
                  </a:cubicBezTo>
                  <a:cubicBezTo>
                    <a:pt x="330" y="353"/>
                    <a:pt x="319" y="351"/>
                    <a:pt x="313" y="34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5"/>
          <p:cNvGrpSpPr/>
          <p:nvPr/>
        </p:nvGrpSpPr>
        <p:grpSpPr>
          <a:xfrm>
            <a:off x="483150" y="3349335"/>
            <a:ext cx="1700649" cy="609398"/>
            <a:chOff x="483150" y="3399439"/>
            <a:chExt cx="1700649" cy="609398"/>
          </a:xfrm>
        </p:grpSpPr>
        <p:sp>
          <p:nvSpPr>
            <p:cNvPr id="170" name="Content Placeholder 3"/>
            <p:cNvSpPr txBox="1">
              <a:spLocks/>
            </p:cNvSpPr>
            <p:nvPr/>
          </p:nvSpPr>
          <p:spPr>
            <a:xfrm>
              <a:off x="935756" y="3399439"/>
              <a:ext cx="1248043" cy="609398"/>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50%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of the Lower 48 States are in drought</a:t>
              </a:r>
            </a:p>
          </p:txBody>
        </p:sp>
        <p:grpSp>
          <p:nvGrpSpPr>
            <p:cNvPr id="39" name="Group 7"/>
            <p:cNvGrpSpPr>
              <a:grpSpLocks noChangeAspect="1"/>
            </p:cNvGrpSpPr>
            <p:nvPr/>
          </p:nvGrpSpPr>
          <p:grpSpPr bwMode="auto">
            <a:xfrm>
              <a:off x="483150" y="3406339"/>
              <a:ext cx="280010" cy="298480"/>
              <a:chOff x="-1030" y="2602"/>
              <a:chExt cx="849" cy="905"/>
            </a:xfrm>
            <a:solidFill>
              <a:schemeClr val="tx2"/>
            </a:solidFill>
          </p:grpSpPr>
          <p:sp>
            <p:nvSpPr>
              <p:cNvPr id="41" name="Freeform 8"/>
              <p:cNvSpPr>
                <a:spLocks/>
              </p:cNvSpPr>
              <p:nvPr/>
            </p:nvSpPr>
            <p:spPr bwMode="auto">
              <a:xfrm>
                <a:off x="-714" y="2602"/>
                <a:ext cx="509" cy="731"/>
              </a:xfrm>
              <a:custGeom>
                <a:avLst/>
                <a:gdLst>
                  <a:gd name="T0" fmla="*/ 29 w 213"/>
                  <a:gd name="T1" fmla="*/ 41 h 306"/>
                  <a:gd name="T2" fmla="*/ 32 w 213"/>
                  <a:gd name="T3" fmla="*/ 40 h 306"/>
                  <a:gd name="T4" fmla="*/ 116 w 213"/>
                  <a:gd name="T5" fmla="*/ 1 h 306"/>
                  <a:gd name="T6" fmla="*/ 120 w 213"/>
                  <a:gd name="T7" fmla="*/ 1 h 306"/>
                  <a:gd name="T8" fmla="*/ 156 w 213"/>
                  <a:gd name="T9" fmla="*/ 22 h 306"/>
                  <a:gd name="T10" fmla="*/ 156 w 213"/>
                  <a:gd name="T11" fmla="*/ 24 h 306"/>
                  <a:gd name="T12" fmla="*/ 138 w 213"/>
                  <a:gd name="T13" fmla="*/ 52 h 306"/>
                  <a:gd name="T14" fmla="*/ 135 w 213"/>
                  <a:gd name="T15" fmla="*/ 51 h 306"/>
                  <a:gd name="T16" fmla="*/ 140 w 213"/>
                  <a:gd name="T17" fmla="*/ 27 h 306"/>
                  <a:gd name="T18" fmla="*/ 89 w 213"/>
                  <a:gd name="T19" fmla="*/ 62 h 306"/>
                  <a:gd name="T20" fmla="*/ 177 w 213"/>
                  <a:gd name="T21" fmla="*/ 79 h 306"/>
                  <a:gd name="T22" fmla="*/ 181 w 213"/>
                  <a:gd name="T23" fmla="*/ 78 h 306"/>
                  <a:gd name="T24" fmla="*/ 213 w 213"/>
                  <a:gd name="T25" fmla="*/ 98 h 306"/>
                  <a:gd name="T26" fmla="*/ 212 w 213"/>
                  <a:gd name="T27" fmla="*/ 102 h 306"/>
                  <a:gd name="T28" fmla="*/ 181 w 213"/>
                  <a:gd name="T29" fmla="*/ 95 h 306"/>
                  <a:gd name="T30" fmla="*/ 162 w 213"/>
                  <a:gd name="T31" fmla="*/ 198 h 306"/>
                  <a:gd name="T32" fmla="*/ 155 w 213"/>
                  <a:gd name="T33" fmla="*/ 228 h 306"/>
                  <a:gd name="T34" fmla="*/ 193 w 213"/>
                  <a:gd name="T35" fmla="*/ 220 h 306"/>
                  <a:gd name="T36" fmla="*/ 194 w 213"/>
                  <a:gd name="T37" fmla="*/ 224 h 306"/>
                  <a:gd name="T38" fmla="*/ 149 w 213"/>
                  <a:gd name="T39" fmla="*/ 251 h 306"/>
                  <a:gd name="T40" fmla="*/ 165 w 213"/>
                  <a:gd name="T41" fmla="*/ 302 h 306"/>
                  <a:gd name="T42" fmla="*/ 166 w 213"/>
                  <a:gd name="T43" fmla="*/ 305 h 306"/>
                  <a:gd name="T44" fmla="*/ 163 w 213"/>
                  <a:gd name="T45" fmla="*/ 306 h 306"/>
                  <a:gd name="T46" fmla="*/ 66 w 213"/>
                  <a:gd name="T47" fmla="*/ 306 h 306"/>
                  <a:gd name="T48" fmla="*/ 65 w 213"/>
                  <a:gd name="T49" fmla="*/ 303 h 306"/>
                  <a:gd name="T50" fmla="*/ 97 w 213"/>
                  <a:gd name="T51" fmla="*/ 275 h 306"/>
                  <a:gd name="T52" fmla="*/ 117 w 213"/>
                  <a:gd name="T53" fmla="*/ 178 h 306"/>
                  <a:gd name="T54" fmla="*/ 50 w 213"/>
                  <a:gd name="T55" fmla="*/ 156 h 306"/>
                  <a:gd name="T56" fmla="*/ 3 w 213"/>
                  <a:gd name="T57" fmla="*/ 121 h 306"/>
                  <a:gd name="T58" fmla="*/ 0 w 213"/>
                  <a:gd name="T59" fmla="*/ 120 h 306"/>
                  <a:gd name="T60" fmla="*/ 1 w 213"/>
                  <a:gd name="T61" fmla="*/ 117 h 306"/>
                  <a:gd name="T62" fmla="*/ 33 w 213"/>
                  <a:gd name="T63" fmla="*/ 100 h 306"/>
                  <a:gd name="T64" fmla="*/ 60 w 213"/>
                  <a:gd name="T65" fmla="*/ 141 h 306"/>
                  <a:gd name="T66" fmla="*/ 71 w 213"/>
                  <a:gd name="T67" fmla="*/ 70 h 306"/>
                  <a:gd name="T68" fmla="*/ 29 w 213"/>
                  <a:gd name="T69" fmla="*/ 4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306">
                    <a:moveTo>
                      <a:pt x="29" y="43"/>
                    </a:moveTo>
                    <a:cubicBezTo>
                      <a:pt x="29" y="42"/>
                      <a:pt x="29" y="42"/>
                      <a:pt x="29" y="41"/>
                    </a:cubicBezTo>
                    <a:cubicBezTo>
                      <a:pt x="29" y="41"/>
                      <a:pt x="30" y="40"/>
                      <a:pt x="31" y="40"/>
                    </a:cubicBezTo>
                    <a:cubicBezTo>
                      <a:pt x="31" y="40"/>
                      <a:pt x="32" y="39"/>
                      <a:pt x="32" y="40"/>
                    </a:cubicBezTo>
                    <a:cubicBezTo>
                      <a:pt x="72" y="50"/>
                      <a:pt x="72" y="50"/>
                      <a:pt x="72" y="50"/>
                    </a:cubicBezTo>
                    <a:cubicBezTo>
                      <a:pt x="116" y="1"/>
                      <a:pt x="116" y="1"/>
                      <a:pt x="116" y="1"/>
                    </a:cubicBezTo>
                    <a:cubicBezTo>
                      <a:pt x="117" y="1"/>
                      <a:pt x="117" y="1"/>
                      <a:pt x="118" y="1"/>
                    </a:cubicBezTo>
                    <a:cubicBezTo>
                      <a:pt x="118" y="0"/>
                      <a:pt x="119" y="1"/>
                      <a:pt x="120" y="1"/>
                    </a:cubicBezTo>
                    <a:cubicBezTo>
                      <a:pt x="155" y="21"/>
                      <a:pt x="155" y="21"/>
                      <a:pt x="155" y="21"/>
                    </a:cubicBezTo>
                    <a:cubicBezTo>
                      <a:pt x="156" y="21"/>
                      <a:pt x="156" y="21"/>
                      <a:pt x="156" y="22"/>
                    </a:cubicBezTo>
                    <a:cubicBezTo>
                      <a:pt x="157" y="22"/>
                      <a:pt x="157" y="23"/>
                      <a:pt x="157" y="23"/>
                    </a:cubicBezTo>
                    <a:cubicBezTo>
                      <a:pt x="157" y="24"/>
                      <a:pt x="157" y="24"/>
                      <a:pt x="156" y="24"/>
                    </a:cubicBezTo>
                    <a:cubicBezTo>
                      <a:pt x="140" y="51"/>
                      <a:pt x="140" y="51"/>
                      <a:pt x="140" y="51"/>
                    </a:cubicBezTo>
                    <a:cubicBezTo>
                      <a:pt x="140" y="51"/>
                      <a:pt x="139" y="52"/>
                      <a:pt x="138" y="52"/>
                    </a:cubicBezTo>
                    <a:cubicBezTo>
                      <a:pt x="138" y="52"/>
                      <a:pt x="137" y="52"/>
                      <a:pt x="137" y="52"/>
                    </a:cubicBezTo>
                    <a:cubicBezTo>
                      <a:pt x="136" y="52"/>
                      <a:pt x="136" y="51"/>
                      <a:pt x="135" y="51"/>
                    </a:cubicBezTo>
                    <a:cubicBezTo>
                      <a:pt x="135" y="50"/>
                      <a:pt x="135" y="50"/>
                      <a:pt x="135" y="49"/>
                    </a:cubicBezTo>
                    <a:cubicBezTo>
                      <a:pt x="140" y="27"/>
                      <a:pt x="140" y="27"/>
                      <a:pt x="140" y="27"/>
                    </a:cubicBezTo>
                    <a:cubicBezTo>
                      <a:pt x="122" y="19"/>
                      <a:pt x="122" y="19"/>
                      <a:pt x="122" y="19"/>
                    </a:cubicBezTo>
                    <a:cubicBezTo>
                      <a:pt x="89" y="62"/>
                      <a:pt x="89" y="62"/>
                      <a:pt x="89" y="62"/>
                    </a:cubicBezTo>
                    <a:cubicBezTo>
                      <a:pt x="126" y="131"/>
                      <a:pt x="126" y="131"/>
                      <a:pt x="126" y="131"/>
                    </a:cubicBezTo>
                    <a:cubicBezTo>
                      <a:pt x="177" y="79"/>
                      <a:pt x="177" y="79"/>
                      <a:pt x="177" y="79"/>
                    </a:cubicBezTo>
                    <a:cubicBezTo>
                      <a:pt x="178" y="78"/>
                      <a:pt x="178" y="78"/>
                      <a:pt x="179" y="78"/>
                    </a:cubicBezTo>
                    <a:cubicBezTo>
                      <a:pt x="179" y="78"/>
                      <a:pt x="180" y="78"/>
                      <a:pt x="181" y="78"/>
                    </a:cubicBezTo>
                    <a:cubicBezTo>
                      <a:pt x="212" y="97"/>
                      <a:pt x="212" y="97"/>
                      <a:pt x="212" y="97"/>
                    </a:cubicBezTo>
                    <a:cubicBezTo>
                      <a:pt x="213" y="97"/>
                      <a:pt x="213" y="98"/>
                      <a:pt x="213" y="98"/>
                    </a:cubicBezTo>
                    <a:cubicBezTo>
                      <a:pt x="213" y="99"/>
                      <a:pt x="213" y="100"/>
                      <a:pt x="213" y="100"/>
                    </a:cubicBezTo>
                    <a:cubicBezTo>
                      <a:pt x="213" y="101"/>
                      <a:pt x="213" y="101"/>
                      <a:pt x="212" y="102"/>
                    </a:cubicBezTo>
                    <a:cubicBezTo>
                      <a:pt x="211" y="102"/>
                      <a:pt x="211" y="102"/>
                      <a:pt x="210" y="102"/>
                    </a:cubicBezTo>
                    <a:cubicBezTo>
                      <a:pt x="181" y="95"/>
                      <a:pt x="181" y="95"/>
                      <a:pt x="181" y="95"/>
                    </a:cubicBezTo>
                    <a:cubicBezTo>
                      <a:pt x="137" y="151"/>
                      <a:pt x="137" y="151"/>
                      <a:pt x="137" y="151"/>
                    </a:cubicBezTo>
                    <a:cubicBezTo>
                      <a:pt x="162" y="198"/>
                      <a:pt x="162" y="198"/>
                      <a:pt x="162" y="198"/>
                    </a:cubicBezTo>
                    <a:cubicBezTo>
                      <a:pt x="163" y="198"/>
                      <a:pt x="163" y="199"/>
                      <a:pt x="162" y="200"/>
                    </a:cubicBezTo>
                    <a:cubicBezTo>
                      <a:pt x="155" y="228"/>
                      <a:pt x="155" y="228"/>
                      <a:pt x="155" y="228"/>
                    </a:cubicBezTo>
                    <a:cubicBezTo>
                      <a:pt x="191" y="220"/>
                      <a:pt x="191" y="220"/>
                      <a:pt x="191" y="220"/>
                    </a:cubicBezTo>
                    <a:cubicBezTo>
                      <a:pt x="192" y="220"/>
                      <a:pt x="193" y="220"/>
                      <a:pt x="193" y="220"/>
                    </a:cubicBezTo>
                    <a:cubicBezTo>
                      <a:pt x="194" y="221"/>
                      <a:pt x="194" y="221"/>
                      <a:pt x="194" y="222"/>
                    </a:cubicBezTo>
                    <a:cubicBezTo>
                      <a:pt x="195" y="222"/>
                      <a:pt x="195" y="223"/>
                      <a:pt x="194" y="224"/>
                    </a:cubicBezTo>
                    <a:cubicBezTo>
                      <a:pt x="194" y="224"/>
                      <a:pt x="194" y="225"/>
                      <a:pt x="193" y="225"/>
                    </a:cubicBezTo>
                    <a:cubicBezTo>
                      <a:pt x="149" y="251"/>
                      <a:pt x="149" y="251"/>
                      <a:pt x="149" y="251"/>
                    </a:cubicBezTo>
                    <a:cubicBezTo>
                      <a:pt x="141" y="281"/>
                      <a:pt x="141" y="281"/>
                      <a:pt x="141" y="281"/>
                    </a:cubicBezTo>
                    <a:cubicBezTo>
                      <a:pt x="165" y="302"/>
                      <a:pt x="165" y="302"/>
                      <a:pt x="165" y="302"/>
                    </a:cubicBezTo>
                    <a:cubicBezTo>
                      <a:pt x="165" y="302"/>
                      <a:pt x="166" y="302"/>
                      <a:pt x="166" y="303"/>
                    </a:cubicBezTo>
                    <a:cubicBezTo>
                      <a:pt x="166" y="304"/>
                      <a:pt x="166" y="304"/>
                      <a:pt x="166" y="305"/>
                    </a:cubicBezTo>
                    <a:cubicBezTo>
                      <a:pt x="166" y="305"/>
                      <a:pt x="165" y="306"/>
                      <a:pt x="165" y="306"/>
                    </a:cubicBezTo>
                    <a:cubicBezTo>
                      <a:pt x="164" y="306"/>
                      <a:pt x="164" y="306"/>
                      <a:pt x="163" y="306"/>
                    </a:cubicBezTo>
                    <a:cubicBezTo>
                      <a:pt x="67" y="306"/>
                      <a:pt x="67" y="306"/>
                      <a:pt x="67" y="306"/>
                    </a:cubicBezTo>
                    <a:cubicBezTo>
                      <a:pt x="67" y="306"/>
                      <a:pt x="66" y="306"/>
                      <a:pt x="66" y="306"/>
                    </a:cubicBezTo>
                    <a:cubicBezTo>
                      <a:pt x="65" y="306"/>
                      <a:pt x="65" y="305"/>
                      <a:pt x="65" y="305"/>
                    </a:cubicBezTo>
                    <a:cubicBezTo>
                      <a:pt x="65" y="304"/>
                      <a:pt x="65" y="304"/>
                      <a:pt x="65" y="303"/>
                    </a:cubicBezTo>
                    <a:cubicBezTo>
                      <a:pt x="65" y="302"/>
                      <a:pt x="65" y="302"/>
                      <a:pt x="66" y="302"/>
                    </a:cubicBezTo>
                    <a:cubicBezTo>
                      <a:pt x="97" y="275"/>
                      <a:pt x="97" y="275"/>
                      <a:pt x="97" y="275"/>
                    </a:cubicBezTo>
                    <a:cubicBezTo>
                      <a:pt x="127" y="201"/>
                      <a:pt x="127" y="201"/>
                      <a:pt x="127" y="201"/>
                    </a:cubicBezTo>
                    <a:cubicBezTo>
                      <a:pt x="117" y="178"/>
                      <a:pt x="117" y="178"/>
                      <a:pt x="117" y="178"/>
                    </a:cubicBezTo>
                    <a:cubicBezTo>
                      <a:pt x="51" y="157"/>
                      <a:pt x="51" y="157"/>
                      <a:pt x="51" y="157"/>
                    </a:cubicBezTo>
                    <a:cubicBezTo>
                      <a:pt x="51" y="157"/>
                      <a:pt x="50" y="156"/>
                      <a:pt x="50" y="156"/>
                    </a:cubicBezTo>
                    <a:cubicBezTo>
                      <a:pt x="27" y="117"/>
                      <a:pt x="27" y="117"/>
                      <a:pt x="27" y="117"/>
                    </a:cubicBezTo>
                    <a:cubicBezTo>
                      <a:pt x="3" y="121"/>
                      <a:pt x="3" y="121"/>
                      <a:pt x="3" y="121"/>
                    </a:cubicBezTo>
                    <a:cubicBezTo>
                      <a:pt x="2" y="122"/>
                      <a:pt x="2" y="122"/>
                      <a:pt x="1" y="121"/>
                    </a:cubicBezTo>
                    <a:cubicBezTo>
                      <a:pt x="0" y="121"/>
                      <a:pt x="0" y="120"/>
                      <a:pt x="0" y="120"/>
                    </a:cubicBezTo>
                    <a:cubicBezTo>
                      <a:pt x="0" y="119"/>
                      <a:pt x="0" y="119"/>
                      <a:pt x="0" y="118"/>
                    </a:cubicBezTo>
                    <a:cubicBezTo>
                      <a:pt x="0" y="117"/>
                      <a:pt x="0" y="117"/>
                      <a:pt x="1" y="117"/>
                    </a:cubicBezTo>
                    <a:cubicBezTo>
                      <a:pt x="31" y="100"/>
                      <a:pt x="31" y="100"/>
                      <a:pt x="31" y="100"/>
                    </a:cubicBezTo>
                    <a:cubicBezTo>
                      <a:pt x="31" y="100"/>
                      <a:pt x="32" y="100"/>
                      <a:pt x="33" y="100"/>
                    </a:cubicBezTo>
                    <a:cubicBezTo>
                      <a:pt x="33" y="100"/>
                      <a:pt x="34" y="101"/>
                      <a:pt x="34" y="101"/>
                    </a:cubicBezTo>
                    <a:cubicBezTo>
                      <a:pt x="60" y="141"/>
                      <a:pt x="60" y="141"/>
                      <a:pt x="60" y="141"/>
                    </a:cubicBezTo>
                    <a:cubicBezTo>
                      <a:pt x="106" y="153"/>
                      <a:pt x="106" y="153"/>
                      <a:pt x="106" y="153"/>
                    </a:cubicBezTo>
                    <a:cubicBezTo>
                      <a:pt x="71" y="70"/>
                      <a:pt x="71" y="70"/>
                      <a:pt x="71" y="70"/>
                    </a:cubicBezTo>
                    <a:cubicBezTo>
                      <a:pt x="30" y="44"/>
                      <a:pt x="30" y="44"/>
                      <a:pt x="30" y="44"/>
                    </a:cubicBezTo>
                    <a:cubicBezTo>
                      <a:pt x="30" y="44"/>
                      <a:pt x="29" y="44"/>
                      <a:pt x="2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9"/>
              <p:cNvSpPr>
                <a:spLocks/>
              </p:cNvSpPr>
              <p:nvPr/>
            </p:nvSpPr>
            <p:spPr bwMode="auto">
              <a:xfrm>
                <a:off x="-1030" y="3390"/>
                <a:ext cx="144" cy="117"/>
              </a:xfrm>
              <a:custGeom>
                <a:avLst/>
                <a:gdLst>
                  <a:gd name="T0" fmla="*/ 31 w 60"/>
                  <a:gd name="T1" fmla="*/ 1 h 49"/>
                  <a:gd name="T2" fmla="*/ 60 w 60"/>
                  <a:gd name="T3" fmla="*/ 25 h 49"/>
                  <a:gd name="T4" fmla="*/ 60 w 60"/>
                  <a:gd name="T5" fmla="*/ 26 h 49"/>
                  <a:gd name="T6" fmla="*/ 60 w 60"/>
                  <a:gd name="T7" fmla="*/ 27 h 49"/>
                  <a:gd name="T8" fmla="*/ 52 w 60"/>
                  <a:gd name="T9" fmla="*/ 48 h 49"/>
                  <a:gd name="T10" fmla="*/ 52 w 60"/>
                  <a:gd name="T11" fmla="*/ 49 h 49"/>
                  <a:gd name="T12" fmla="*/ 51 w 60"/>
                  <a:gd name="T13" fmla="*/ 49 h 49"/>
                  <a:gd name="T14" fmla="*/ 11 w 60"/>
                  <a:gd name="T15" fmla="*/ 49 h 49"/>
                  <a:gd name="T16" fmla="*/ 10 w 60"/>
                  <a:gd name="T17" fmla="*/ 49 h 49"/>
                  <a:gd name="T18" fmla="*/ 10 w 60"/>
                  <a:gd name="T19" fmla="*/ 48 h 49"/>
                  <a:gd name="T20" fmla="*/ 0 w 60"/>
                  <a:gd name="T21" fmla="*/ 32 h 49"/>
                  <a:gd name="T22" fmla="*/ 0 w 60"/>
                  <a:gd name="T23" fmla="*/ 31 h 49"/>
                  <a:gd name="T24" fmla="*/ 1 w 60"/>
                  <a:gd name="T25" fmla="*/ 30 h 49"/>
                  <a:gd name="T26" fmla="*/ 29 w 60"/>
                  <a:gd name="T27" fmla="*/ 1 h 49"/>
                  <a:gd name="T28" fmla="*/ 30 w 60"/>
                  <a:gd name="T29" fmla="*/ 0 h 49"/>
                  <a:gd name="T30" fmla="*/ 31 w 60"/>
                  <a:gd name="T31"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49">
                    <a:moveTo>
                      <a:pt x="31" y="1"/>
                    </a:moveTo>
                    <a:cubicBezTo>
                      <a:pt x="60" y="25"/>
                      <a:pt x="60" y="25"/>
                      <a:pt x="60" y="25"/>
                    </a:cubicBezTo>
                    <a:cubicBezTo>
                      <a:pt x="60" y="25"/>
                      <a:pt x="60" y="26"/>
                      <a:pt x="60" y="26"/>
                    </a:cubicBezTo>
                    <a:cubicBezTo>
                      <a:pt x="60" y="26"/>
                      <a:pt x="60" y="26"/>
                      <a:pt x="60" y="27"/>
                    </a:cubicBezTo>
                    <a:cubicBezTo>
                      <a:pt x="52" y="48"/>
                      <a:pt x="52" y="48"/>
                      <a:pt x="52" y="48"/>
                    </a:cubicBezTo>
                    <a:cubicBezTo>
                      <a:pt x="52" y="48"/>
                      <a:pt x="52" y="48"/>
                      <a:pt x="52" y="49"/>
                    </a:cubicBezTo>
                    <a:cubicBezTo>
                      <a:pt x="51" y="49"/>
                      <a:pt x="51" y="49"/>
                      <a:pt x="51" y="49"/>
                    </a:cubicBezTo>
                    <a:cubicBezTo>
                      <a:pt x="11" y="49"/>
                      <a:pt x="11" y="49"/>
                      <a:pt x="11" y="49"/>
                    </a:cubicBezTo>
                    <a:cubicBezTo>
                      <a:pt x="10" y="49"/>
                      <a:pt x="10" y="49"/>
                      <a:pt x="10" y="49"/>
                    </a:cubicBezTo>
                    <a:cubicBezTo>
                      <a:pt x="10" y="48"/>
                      <a:pt x="10" y="48"/>
                      <a:pt x="10" y="48"/>
                    </a:cubicBezTo>
                    <a:cubicBezTo>
                      <a:pt x="0" y="32"/>
                      <a:pt x="0" y="32"/>
                      <a:pt x="0" y="32"/>
                    </a:cubicBezTo>
                    <a:cubicBezTo>
                      <a:pt x="0" y="31"/>
                      <a:pt x="0" y="31"/>
                      <a:pt x="0" y="31"/>
                    </a:cubicBezTo>
                    <a:cubicBezTo>
                      <a:pt x="0" y="30"/>
                      <a:pt x="0" y="30"/>
                      <a:pt x="1" y="30"/>
                    </a:cubicBezTo>
                    <a:cubicBezTo>
                      <a:pt x="29" y="1"/>
                      <a:pt x="29" y="1"/>
                      <a:pt x="29" y="1"/>
                    </a:cubicBezTo>
                    <a:cubicBezTo>
                      <a:pt x="29" y="0"/>
                      <a:pt x="30" y="0"/>
                      <a:pt x="30" y="0"/>
                    </a:cubicBezTo>
                    <a:cubicBezTo>
                      <a:pt x="30" y="0"/>
                      <a:pt x="31" y="0"/>
                      <a:pt x="3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0"/>
              <p:cNvSpPr>
                <a:spLocks/>
              </p:cNvSpPr>
              <p:nvPr/>
            </p:nvSpPr>
            <p:spPr bwMode="auto">
              <a:xfrm>
                <a:off x="-870" y="3440"/>
                <a:ext cx="108" cy="67"/>
              </a:xfrm>
              <a:custGeom>
                <a:avLst/>
                <a:gdLst>
                  <a:gd name="T0" fmla="*/ 30 w 45"/>
                  <a:gd name="T1" fmla="*/ 2 h 28"/>
                  <a:gd name="T2" fmla="*/ 30 w 45"/>
                  <a:gd name="T3" fmla="*/ 2 h 28"/>
                  <a:gd name="T4" fmla="*/ 36 w 45"/>
                  <a:gd name="T5" fmla="*/ 19 h 28"/>
                  <a:gd name="T6" fmla="*/ 36 w 45"/>
                  <a:gd name="T7" fmla="*/ 19 h 28"/>
                  <a:gd name="T8" fmla="*/ 45 w 45"/>
                  <a:gd name="T9" fmla="*/ 28 h 28"/>
                  <a:gd name="T10" fmla="*/ 2 w 45"/>
                  <a:gd name="T11" fmla="*/ 28 h 28"/>
                  <a:gd name="T12" fmla="*/ 1 w 45"/>
                  <a:gd name="T13" fmla="*/ 28 h 28"/>
                  <a:gd name="T14" fmla="*/ 1 w 45"/>
                  <a:gd name="T15" fmla="*/ 27 h 28"/>
                  <a:gd name="T16" fmla="*/ 1 w 45"/>
                  <a:gd name="T17" fmla="*/ 26 h 28"/>
                  <a:gd name="T18" fmla="*/ 6 w 45"/>
                  <a:gd name="T19" fmla="*/ 12 h 28"/>
                  <a:gd name="T20" fmla="*/ 7 w 45"/>
                  <a:gd name="T21" fmla="*/ 11 h 28"/>
                  <a:gd name="T22" fmla="*/ 30 w 45"/>
                  <a:gd name="T23" fmla="*/ 0 h 28"/>
                  <a:gd name="T24" fmla="*/ 30 w 45"/>
                  <a:gd name="T2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8">
                    <a:moveTo>
                      <a:pt x="30" y="2"/>
                    </a:moveTo>
                    <a:cubicBezTo>
                      <a:pt x="30" y="2"/>
                      <a:pt x="30" y="2"/>
                      <a:pt x="30" y="2"/>
                    </a:cubicBezTo>
                    <a:cubicBezTo>
                      <a:pt x="31" y="8"/>
                      <a:pt x="33" y="14"/>
                      <a:pt x="36" y="19"/>
                    </a:cubicBezTo>
                    <a:cubicBezTo>
                      <a:pt x="36" y="19"/>
                      <a:pt x="36" y="19"/>
                      <a:pt x="36" y="19"/>
                    </a:cubicBezTo>
                    <a:cubicBezTo>
                      <a:pt x="38" y="22"/>
                      <a:pt x="41" y="25"/>
                      <a:pt x="45" y="28"/>
                    </a:cubicBezTo>
                    <a:cubicBezTo>
                      <a:pt x="2" y="28"/>
                      <a:pt x="2" y="28"/>
                      <a:pt x="2" y="28"/>
                    </a:cubicBezTo>
                    <a:cubicBezTo>
                      <a:pt x="2" y="28"/>
                      <a:pt x="1" y="28"/>
                      <a:pt x="1" y="28"/>
                    </a:cubicBezTo>
                    <a:cubicBezTo>
                      <a:pt x="1" y="27"/>
                      <a:pt x="1" y="27"/>
                      <a:pt x="1" y="27"/>
                    </a:cubicBezTo>
                    <a:cubicBezTo>
                      <a:pt x="0" y="27"/>
                      <a:pt x="0" y="26"/>
                      <a:pt x="1" y="26"/>
                    </a:cubicBezTo>
                    <a:cubicBezTo>
                      <a:pt x="6" y="12"/>
                      <a:pt x="6" y="12"/>
                      <a:pt x="6" y="12"/>
                    </a:cubicBezTo>
                    <a:cubicBezTo>
                      <a:pt x="6" y="11"/>
                      <a:pt x="6" y="11"/>
                      <a:pt x="7" y="11"/>
                    </a:cubicBezTo>
                    <a:cubicBezTo>
                      <a:pt x="30" y="0"/>
                      <a:pt x="30" y="0"/>
                      <a:pt x="30" y="0"/>
                    </a:cubicBezTo>
                    <a:cubicBezTo>
                      <a:pt x="30" y="1"/>
                      <a:pt x="30" y="2"/>
                      <a:pt x="3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11"/>
              <p:cNvSpPr>
                <a:spLocks/>
              </p:cNvSpPr>
              <p:nvPr/>
            </p:nvSpPr>
            <p:spPr bwMode="auto">
              <a:xfrm>
                <a:off x="-930" y="3364"/>
                <a:ext cx="115" cy="67"/>
              </a:xfrm>
              <a:custGeom>
                <a:avLst/>
                <a:gdLst>
                  <a:gd name="T0" fmla="*/ 37 w 48"/>
                  <a:gd name="T1" fmla="*/ 0 h 28"/>
                  <a:gd name="T2" fmla="*/ 37 w 48"/>
                  <a:gd name="T3" fmla="*/ 3 h 28"/>
                  <a:gd name="T4" fmla="*/ 37 w 48"/>
                  <a:gd name="T5" fmla="*/ 3 h 28"/>
                  <a:gd name="T6" fmla="*/ 45 w 48"/>
                  <a:gd name="T7" fmla="*/ 16 h 28"/>
                  <a:gd name="T8" fmla="*/ 45 w 48"/>
                  <a:gd name="T9" fmla="*/ 16 h 28"/>
                  <a:gd name="T10" fmla="*/ 48 w 48"/>
                  <a:gd name="T11" fmla="*/ 20 h 28"/>
                  <a:gd name="T12" fmla="*/ 31 w 48"/>
                  <a:gd name="T13" fmla="*/ 28 h 28"/>
                  <a:gd name="T14" fmla="*/ 30 w 48"/>
                  <a:gd name="T15" fmla="*/ 28 h 28"/>
                  <a:gd name="T16" fmla="*/ 29 w 48"/>
                  <a:gd name="T17" fmla="*/ 28 h 28"/>
                  <a:gd name="T18" fmla="*/ 0 w 48"/>
                  <a:gd name="T19" fmla="*/ 3 h 28"/>
                  <a:gd name="T20" fmla="*/ 0 w 48"/>
                  <a:gd name="T21" fmla="*/ 2 h 28"/>
                  <a:gd name="T22" fmla="*/ 0 w 48"/>
                  <a:gd name="T23" fmla="*/ 1 h 28"/>
                  <a:gd name="T24" fmla="*/ 0 w 48"/>
                  <a:gd name="T25" fmla="*/ 1 h 28"/>
                  <a:gd name="T26" fmla="*/ 1 w 48"/>
                  <a:gd name="T27" fmla="*/ 0 h 28"/>
                  <a:gd name="T28" fmla="*/ 37 w 4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8">
                    <a:moveTo>
                      <a:pt x="37" y="0"/>
                    </a:moveTo>
                    <a:cubicBezTo>
                      <a:pt x="37" y="1"/>
                      <a:pt x="37" y="2"/>
                      <a:pt x="37" y="3"/>
                    </a:cubicBezTo>
                    <a:cubicBezTo>
                      <a:pt x="37" y="3"/>
                      <a:pt x="37" y="3"/>
                      <a:pt x="37" y="3"/>
                    </a:cubicBezTo>
                    <a:cubicBezTo>
                      <a:pt x="39" y="8"/>
                      <a:pt x="41" y="12"/>
                      <a:pt x="45" y="16"/>
                    </a:cubicBezTo>
                    <a:cubicBezTo>
                      <a:pt x="45" y="16"/>
                      <a:pt x="45" y="16"/>
                      <a:pt x="45" y="16"/>
                    </a:cubicBezTo>
                    <a:cubicBezTo>
                      <a:pt x="46" y="17"/>
                      <a:pt x="47" y="19"/>
                      <a:pt x="48" y="20"/>
                    </a:cubicBezTo>
                    <a:cubicBezTo>
                      <a:pt x="31" y="28"/>
                      <a:pt x="31" y="28"/>
                      <a:pt x="31" y="28"/>
                    </a:cubicBezTo>
                    <a:cubicBezTo>
                      <a:pt x="30" y="28"/>
                      <a:pt x="30" y="28"/>
                      <a:pt x="30" y="28"/>
                    </a:cubicBezTo>
                    <a:cubicBezTo>
                      <a:pt x="30" y="28"/>
                      <a:pt x="30" y="28"/>
                      <a:pt x="29" y="28"/>
                    </a:cubicBezTo>
                    <a:cubicBezTo>
                      <a:pt x="0" y="3"/>
                      <a:pt x="0" y="3"/>
                      <a:pt x="0" y="3"/>
                    </a:cubicBezTo>
                    <a:cubicBezTo>
                      <a:pt x="0" y="3"/>
                      <a:pt x="0" y="2"/>
                      <a:pt x="0" y="2"/>
                    </a:cubicBezTo>
                    <a:cubicBezTo>
                      <a:pt x="0" y="2"/>
                      <a:pt x="0" y="2"/>
                      <a:pt x="0" y="1"/>
                    </a:cubicBezTo>
                    <a:cubicBezTo>
                      <a:pt x="0" y="1"/>
                      <a:pt x="0" y="1"/>
                      <a:pt x="0" y="1"/>
                    </a:cubicBezTo>
                    <a:cubicBezTo>
                      <a:pt x="1" y="1"/>
                      <a:pt x="1" y="0"/>
                      <a:pt x="1" y="0"/>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12"/>
              <p:cNvSpPr>
                <a:spLocks/>
              </p:cNvSpPr>
              <p:nvPr/>
            </p:nvSpPr>
            <p:spPr bwMode="auto">
              <a:xfrm>
                <a:off x="-755" y="3428"/>
                <a:ext cx="77" cy="79"/>
              </a:xfrm>
              <a:custGeom>
                <a:avLst/>
                <a:gdLst>
                  <a:gd name="T0" fmla="*/ 0 w 32"/>
                  <a:gd name="T1" fmla="*/ 33 h 33"/>
                  <a:gd name="T2" fmla="*/ 9 w 32"/>
                  <a:gd name="T3" fmla="*/ 22 h 33"/>
                  <a:gd name="T4" fmla="*/ 10 w 32"/>
                  <a:gd name="T5" fmla="*/ 22 h 33"/>
                  <a:gd name="T6" fmla="*/ 14 w 32"/>
                  <a:gd name="T7" fmla="*/ 0 h 33"/>
                  <a:gd name="T8" fmla="*/ 29 w 32"/>
                  <a:gd name="T9" fmla="*/ 16 h 33"/>
                  <a:gd name="T10" fmla="*/ 30 w 32"/>
                  <a:gd name="T11" fmla="*/ 17 h 33"/>
                  <a:gd name="T12" fmla="*/ 32 w 32"/>
                  <a:gd name="T13" fmla="*/ 31 h 33"/>
                  <a:gd name="T14" fmla="*/ 32 w 32"/>
                  <a:gd name="T15" fmla="*/ 32 h 33"/>
                  <a:gd name="T16" fmla="*/ 32 w 32"/>
                  <a:gd name="T17" fmla="*/ 33 h 33"/>
                  <a:gd name="T18" fmla="*/ 31 w 32"/>
                  <a:gd name="T19" fmla="*/ 33 h 33"/>
                  <a:gd name="T20" fmla="*/ 0 w 32"/>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3">
                    <a:moveTo>
                      <a:pt x="0" y="33"/>
                    </a:moveTo>
                    <a:cubicBezTo>
                      <a:pt x="4" y="30"/>
                      <a:pt x="7" y="26"/>
                      <a:pt x="9" y="22"/>
                    </a:cubicBezTo>
                    <a:cubicBezTo>
                      <a:pt x="10" y="22"/>
                      <a:pt x="10" y="22"/>
                      <a:pt x="10" y="22"/>
                    </a:cubicBezTo>
                    <a:cubicBezTo>
                      <a:pt x="13" y="15"/>
                      <a:pt x="14" y="7"/>
                      <a:pt x="14" y="0"/>
                    </a:cubicBezTo>
                    <a:cubicBezTo>
                      <a:pt x="29" y="16"/>
                      <a:pt x="29" y="16"/>
                      <a:pt x="29" y="16"/>
                    </a:cubicBezTo>
                    <a:cubicBezTo>
                      <a:pt x="30" y="16"/>
                      <a:pt x="30" y="16"/>
                      <a:pt x="30" y="17"/>
                    </a:cubicBezTo>
                    <a:cubicBezTo>
                      <a:pt x="32" y="31"/>
                      <a:pt x="32" y="31"/>
                      <a:pt x="32" y="31"/>
                    </a:cubicBezTo>
                    <a:cubicBezTo>
                      <a:pt x="32" y="31"/>
                      <a:pt x="32" y="32"/>
                      <a:pt x="32" y="32"/>
                    </a:cubicBezTo>
                    <a:cubicBezTo>
                      <a:pt x="32" y="32"/>
                      <a:pt x="32" y="32"/>
                      <a:pt x="32" y="33"/>
                    </a:cubicBezTo>
                    <a:cubicBezTo>
                      <a:pt x="32" y="33"/>
                      <a:pt x="31" y="33"/>
                      <a:pt x="31" y="33"/>
                    </a:cubicBez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13"/>
              <p:cNvSpPr>
                <a:spLocks/>
              </p:cNvSpPr>
              <p:nvPr/>
            </p:nvSpPr>
            <p:spPr bwMode="auto">
              <a:xfrm>
                <a:off x="-697" y="3364"/>
                <a:ext cx="64" cy="69"/>
              </a:xfrm>
              <a:custGeom>
                <a:avLst/>
                <a:gdLst>
                  <a:gd name="T0" fmla="*/ 26 w 27"/>
                  <a:gd name="T1" fmla="*/ 1 h 29"/>
                  <a:gd name="T2" fmla="*/ 27 w 27"/>
                  <a:gd name="T3" fmla="*/ 1 h 29"/>
                  <a:gd name="T4" fmla="*/ 27 w 27"/>
                  <a:gd name="T5" fmla="*/ 2 h 29"/>
                  <a:gd name="T6" fmla="*/ 24 w 27"/>
                  <a:gd name="T7" fmla="*/ 18 h 29"/>
                  <a:gd name="T8" fmla="*/ 24 w 27"/>
                  <a:gd name="T9" fmla="*/ 19 h 29"/>
                  <a:gd name="T10" fmla="*/ 13 w 27"/>
                  <a:gd name="T11" fmla="*/ 29 h 29"/>
                  <a:gd name="T12" fmla="*/ 13 w 27"/>
                  <a:gd name="T13" fmla="*/ 29 h 29"/>
                  <a:gd name="T14" fmla="*/ 12 w 27"/>
                  <a:gd name="T15" fmla="*/ 29 h 29"/>
                  <a:gd name="T16" fmla="*/ 12 w 27"/>
                  <a:gd name="T17" fmla="*/ 29 h 29"/>
                  <a:gd name="T18" fmla="*/ 0 w 27"/>
                  <a:gd name="T19" fmla="*/ 17 h 29"/>
                  <a:gd name="T20" fmla="*/ 6 w 27"/>
                  <a:gd name="T21" fmla="*/ 9 h 29"/>
                  <a:gd name="T22" fmla="*/ 5 w 27"/>
                  <a:gd name="T23" fmla="*/ 9 h 29"/>
                  <a:gd name="T24" fmla="*/ 9 w 27"/>
                  <a:gd name="T25" fmla="*/ 0 h 29"/>
                  <a:gd name="T26" fmla="*/ 26 w 27"/>
                  <a:gd name="T27" fmla="*/ 0 h 29"/>
                  <a:gd name="T28" fmla="*/ 26 w 27"/>
                  <a:gd name="T29"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26" y="1"/>
                    </a:moveTo>
                    <a:cubicBezTo>
                      <a:pt x="26" y="1"/>
                      <a:pt x="27" y="1"/>
                      <a:pt x="27" y="1"/>
                    </a:cubicBezTo>
                    <a:cubicBezTo>
                      <a:pt x="27" y="2"/>
                      <a:pt x="27" y="2"/>
                      <a:pt x="27" y="2"/>
                    </a:cubicBezTo>
                    <a:cubicBezTo>
                      <a:pt x="24" y="18"/>
                      <a:pt x="24" y="18"/>
                      <a:pt x="24" y="18"/>
                    </a:cubicBezTo>
                    <a:cubicBezTo>
                      <a:pt x="24" y="18"/>
                      <a:pt x="24" y="18"/>
                      <a:pt x="24" y="19"/>
                    </a:cubicBezTo>
                    <a:cubicBezTo>
                      <a:pt x="13" y="29"/>
                      <a:pt x="13" y="29"/>
                      <a:pt x="13" y="29"/>
                    </a:cubicBezTo>
                    <a:cubicBezTo>
                      <a:pt x="13" y="29"/>
                      <a:pt x="13" y="29"/>
                      <a:pt x="13" y="29"/>
                    </a:cubicBezTo>
                    <a:cubicBezTo>
                      <a:pt x="13" y="29"/>
                      <a:pt x="12" y="29"/>
                      <a:pt x="12" y="29"/>
                    </a:cubicBezTo>
                    <a:cubicBezTo>
                      <a:pt x="12" y="29"/>
                      <a:pt x="12" y="29"/>
                      <a:pt x="12" y="29"/>
                    </a:cubicBezTo>
                    <a:cubicBezTo>
                      <a:pt x="0" y="17"/>
                      <a:pt x="0" y="17"/>
                      <a:pt x="0" y="17"/>
                    </a:cubicBezTo>
                    <a:cubicBezTo>
                      <a:pt x="2" y="14"/>
                      <a:pt x="4" y="12"/>
                      <a:pt x="6" y="9"/>
                    </a:cubicBezTo>
                    <a:cubicBezTo>
                      <a:pt x="5" y="9"/>
                      <a:pt x="5" y="9"/>
                      <a:pt x="5" y="9"/>
                    </a:cubicBezTo>
                    <a:cubicBezTo>
                      <a:pt x="7" y="6"/>
                      <a:pt x="8" y="3"/>
                      <a:pt x="9" y="0"/>
                    </a:cubicBezTo>
                    <a:cubicBezTo>
                      <a:pt x="26" y="0"/>
                      <a:pt x="26" y="0"/>
                      <a:pt x="26" y="0"/>
                    </a:cubicBezTo>
                    <a:cubicBezTo>
                      <a:pt x="26" y="0"/>
                      <a:pt x="26" y="1"/>
                      <a:pt x="2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14"/>
              <p:cNvSpPr>
                <a:spLocks/>
              </p:cNvSpPr>
              <p:nvPr/>
            </p:nvSpPr>
            <p:spPr bwMode="auto">
              <a:xfrm>
                <a:off x="-650" y="3438"/>
                <a:ext cx="115" cy="69"/>
              </a:xfrm>
              <a:custGeom>
                <a:avLst/>
                <a:gdLst>
                  <a:gd name="T0" fmla="*/ 12 w 48"/>
                  <a:gd name="T1" fmla="*/ 0 h 29"/>
                  <a:gd name="T2" fmla="*/ 46 w 48"/>
                  <a:gd name="T3" fmla="*/ 24 h 29"/>
                  <a:gd name="T4" fmla="*/ 47 w 48"/>
                  <a:gd name="T5" fmla="*/ 25 h 29"/>
                  <a:gd name="T6" fmla="*/ 48 w 48"/>
                  <a:gd name="T7" fmla="*/ 27 h 29"/>
                  <a:gd name="T8" fmla="*/ 48 w 48"/>
                  <a:gd name="T9" fmla="*/ 28 h 29"/>
                  <a:gd name="T10" fmla="*/ 47 w 48"/>
                  <a:gd name="T11" fmla="*/ 29 h 29"/>
                  <a:gd name="T12" fmla="*/ 46 w 48"/>
                  <a:gd name="T13" fmla="*/ 29 h 29"/>
                  <a:gd name="T14" fmla="*/ 4 w 48"/>
                  <a:gd name="T15" fmla="*/ 29 h 29"/>
                  <a:gd name="T16" fmla="*/ 3 w 48"/>
                  <a:gd name="T17" fmla="*/ 28 h 29"/>
                  <a:gd name="T18" fmla="*/ 3 w 48"/>
                  <a:gd name="T19" fmla="*/ 28 h 29"/>
                  <a:gd name="T20" fmla="*/ 0 w 48"/>
                  <a:gd name="T21" fmla="*/ 12 h 29"/>
                  <a:gd name="T22" fmla="*/ 0 w 48"/>
                  <a:gd name="T23" fmla="*/ 11 h 29"/>
                  <a:gd name="T24" fmla="*/ 0 w 48"/>
                  <a:gd name="T25" fmla="*/ 11 h 29"/>
                  <a:gd name="T26" fmla="*/ 11 w 48"/>
                  <a:gd name="T27" fmla="*/ 1 h 29"/>
                  <a:gd name="T28" fmla="*/ 12 w 48"/>
                  <a:gd name="T29" fmla="*/ 0 h 29"/>
                  <a:gd name="T30" fmla="*/ 12 w 48"/>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29">
                    <a:moveTo>
                      <a:pt x="12" y="0"/>
                    </a:moveTo>
                    <a:cubicBezTo>
                      <a:pt x="46" y="24"/>
                      <a:pt x="46" y="24"/>
                      <a:pt x="46" y="24"/>
                    </a:cubicBezTo>
                    <a:cubicBezTo>
                      <a:pt x="47" y="24"/>
                      <a:pt x="47" y="24"/>
                      <a:pt x="47" y="25"/>
                    </a:cubicBezTo>
                    <a:cubicBezTo>
                      <a:pt x="48" y="27"/>
                      <a:pt x="48" y="27"/>
                      <a:pt x="48" y="27"/>
                    </a:cubicBezTo>
                    <a:cubicBezTo>
                      <a:pt x="48" y="27"/>
                      <a:pt x="48" y="28"/>
                      <a:pt x="48" y="28"/>
                    </a:cubicBezTo>
                    <a:cubicBezTo>
                      <a:pt x="48" y="28"/>
                      <a:pt x="47" y="28"/>
                      <a:pt x="47" y="29"/>
                    </a:cubicBezTo>
                    <a:cubicBezTo>
                      <a:pt x="47" y="29"/>
                      <a:pt x="47" y="29"/>
                      <a:pt x="46" y="29"/>
                    </a:cubicBezTo>
                    <a:cubicBezTo>
                      <a:pt x="4" y="29"/>
                      <a:pt x="4" y="29"/>
                      <a:pt x="4" y="29"/>
                    </a:cubicBezTo>
                    <a:cubicBezTo>
                      <a:pt x="4" y="29"/>
                      <a:pt x="3" y="29"/>
                      <a:pt x="3" y="28"/>
                    </a:cubicBezTo>
                    <a:cubicBezTo>
                      <a:pt x="3" y="28"/>
                      <a:pt x="3" y="28"/>
                      <a:pt x="3" y="28"/>
                    </a:cubicBezTo>
                    <a:cubicBezTo>
                      <a:pt x="0" y="12"/>
                      <a:pt x="0" y="12"/>
                      <a:pt x="0" y="12"/>
                    </a:cubicBezTo>
                    <a:cubicBezTo>
                      <a:pt x="0" y="12"/>
                      <a:pt x="0" y="12"/>
                      <a:pt x="0" y="11"/>
                    </a:cubicBezTo>
                    <a:cubicBezTo>
                      <a:pt x="0" y="11"/>
                      <a:pt x="0" y="11"/>
                      <a:pt x="0" y="11"/>
                    </a:cubicBezTo>
                    <a:cubicBezTo>
                      <a:pt x="11" y="1"/>
                      <a:pt x="11" y="1"/>
                      <a:pt x="11" y="1"/>
                    </a:cubicBezTo>
                    <a:cubicBezTo>
                      <a:pt x="11" y="0"/>
                      <a:pt x="11" y="0"/>
                      <a:pt x="12" y="0"/>
                    </a:cubicBezTo>
                    <a:cubicBezTo>
                      <a:pt x="12" y="0"/>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15"/>
              <p:cNvSpPr>
                <a:spLocks/>
              </p:cNvSpPr>
              <p:nvPr/>
            </p:nvSpPr>
            <p:spPr bwMode="auto">
              <a:xfrm>
                <a:off x="-604" y="3364"/>
                <a:ext cx="129" cy="95"/>
              </a:xfrm>
              <a:custGeom>
                <a:avLst/>
                <a:gdLst>
                  <a:gd name="T0" fmla="*/ 4 w 54"/>
                  <a:gd name="T1" fmla="*/ 0 h 40"/>
                  <a:gd name="T2" fmla="*/ 53 w 54"/>
                  <a:gd name="T3" fmla="*/ 0 h 40"/>
                  <a:gd name="T4" fmla="*/ 54 w 54"/>
                  <a:gd name="T5" fmla="*/ 1 h 40"/>
                  <a:gd name="T6" fmla="*/ 54 w 54"/>
                  <a:gd name="T7" fmla="*/ 2 h 40"/>
                  <a:gd name="T8" fmla="*/ 54 w 54"/>
                  <a:gd name="T9" fmla="*/ 2 h 40"/>
                  <a:gd name="T10" fmla="*/ 32 w 54"/>
                  <a:gd name="T11" fmla="*/ 39 h 40"/>
                  <a:gd name="T12" fmla="*/ 32 w 54"/>
                  <a:gd name="T13" fmla="*/ 40 h 40"/>
                  <a:gd name="T14" fmla="*/ 31 w 54"/>
                  <a:gd name="T15" fmla="*/ 40 h 40"/>
                  <a:gd name="T16" fmla="*/ 30 w 54"/>
                  <a:gd name="T17" fmla="*/ 40 h 40"/>
                  <a:gd name="T18" fmla="*/ 0 w 54"/>
                  <a:gd name="T19" fmla="*/ 19 h 40"/>
                  <a:gd name="T20" fmla="*/ 0 w 54"/>
                  <a:gd name="T21" fmla="*/ 18 h 40"/>
                  <a:gd name="T22" fmla="*/ 0 w 54"/>
                  <a:gd name="T23" fmla="*/ 18 h 40"/>
                  <a:gd name="T24" fmla="*/ 2 w 54"/>
                  <a:gd name="T25" fmla="*/ 2 h 40"/>
                  <a:gd name="T26" fmla="*/ 3 w 54"/>
                  <a:gd name="T27" fmla="*/ 1 h 40"/>
                  <a:gd name="T28" fmla="*/ 4 w 54"/>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40">
                    <a:moveTo>
                      <a:pt x="4" y="0"/>
                    </a:moveTo>
                    <a:cubicBezTo>
                      <a:pt x="53" y="0"/>
                      <a:pt x="53" y="0"/>
                      <a:pt x="53" y="0"/>
                    </a:cubicBezTo>
                    <a:cubicBezTo>
                      <a:pt x="53" y="0"/>
                      <a:pt x="53" y="1"/>
                      <a:pt x="54" y="1"/>
                    </a:cubicBezTo>
                    <a:cubicBezTo>
                      <a:pt x="54" y="1"/>
                      <a:pt x="54" y="1"/>
                      <a:pt x="54" y="2"/>
                    </a:cubicBezTo>
                    <a:cubicBezTo>
                      <a:pt x="54" y="2"/>
                      <a:pt x="54" y="2"/>
                      <a:pt x="54" y="2"/>
                    </a:cubicBezTo>
                    <a:cubicBezTo>
                      <a:pt x="32" y="39"/>
                      <a:pt x="32" y="39"/>
                      <a:pt x="32" y="39"/>
                    </a:cubicBezTo>
                    <a:cubicBezTo>
                      <a:pt x="32" y="39"/>
                      <a:pt x="32" y="40"/>
                      <a:pt x="32" y="40"/>
                    </a:cubicBezTo>
                    <a:cubicBezTo>
                      <a:pt x="31" y="40"/>
                      <a:pt x="31" y="40"/>
                      <a:pt x="31" y="40"/>
                    </a:cubicBezTo>
                    <a:cubicBezTo>
                      <a:pt x="31" y="40"/>
                      <a:pt x="30" y="40"/>
                      <a:pt x="30" y="40"/>
                    </a:cubicBezTo>
                    <a:cubicBezTo>
                      <a:pt x="0" y="19"/>
                      <a:pt x="0" y="19"/>
                      <a:pt x="0" y="19"/>
                    </a:cubicBezTo>
                    <a:cubicBezTo>
                      <a:pt x="0" y="19"/>
                      <a:pt x="0" y="18"/>
                      <a:pt x="0" y="18"/>
                    </a:cubicBezTo>
                    <a:cubicBezTo>
                      <a:pt x="0" y="18"/>
                      <a:pt x="0" y="18"/>
                      <a:pt x="0" y="18"/>
                    </a:cubicBezTo>
                    <a:cubicBezTo>
                      <a:pt x="2" y="2"/>
                      <a:pt x="2" y="2"/>
                      <a:pt x="2" y="2"/>
                    </a:cubicBezTo>
                    <a:cubicBezTo>
                      <a:pt x="2" y="1"/>
                      <a:pt x="2" y="1"/>
                      <a:pt x="3" y="1"/>
                    </a:cubicBezTo>
                    <a:cubicBezTo>
                      <a:pt x="3"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16"/>
              <p:cNvSpPr>
                <a:spLocks/>
              </p:cNvSpPr>
              <p:nvPr/>
            </p:nvSpPr>
            <p:spPr bwMode="auto">
              <a:xfrm>
                <a:off x="-800" y="3364"/>
                <a:ext cx="91" cy="67"/>
              </a:xfrm>
              <a:custGeom>
                <a:avLst/>
                <a:gdLst>
                  <a:gd name="T0" fmla="*/ 2 w 38"/>
                  <a:gd name="T1" fmla="*/ 0 h 28"/>
                  <a:gd name="T2" fmla="*/ 37 w 38"/>
                  <a:gd name="T3" fmla="*/ 0 h 28"/>
                  <a:gd name="T4" fmla="*/ 37 w 38"/>
                  <a:gd name="T5" fmla="*/ 1 h 28"/>
                  <a:gd name="T6" fmla="*/ 38 w 38"/>
                  <a:gd name="T7" fmla="*/ 1 h 28"/>
                  <a:gd name="T8" fmla="*/ 37 w 38"/>
                  <a:gd name="T9" fmla="*/ 2 h 28"/>
                  <a:gd name="T10" fmla="*/ 22 w 38"/>
                  <a:gd name="T11" fmla="*/ 27 h 28"/>
                  <a:gd name="T12" fmla="*/ 22 w 38"/>
                  <a:gd name="T13" fmla="*/ 28 h 28"/>
                  <a:gd name="T14" fmla="*/ 21 w 38"/>
                  <a:gd name="T15" fmla="*/ 28 h 28"/>
                  <a:gd name="T16" fmla="*/ 21 w 38"/>
                  <a:gd name="T17" fmla="*/ 28 h 28"/>
                  <a:gd name="T18" fmla="*/ 0 w 38"/>
                  <a:gd name="T19" fmla="*/ 13 h 28"/>
                  <a:gd name="T20" fmla="*/ 0 w 38"/>
                  <a:gd name="T21" fmla="*/ 13 h 28"/>
                  <a:gd name="T22" fmla="*/ 0 w 38"/>
                  <a:gd name="T23" fmla="*/ 12 h 28"/>
                  <a:gd name="T24" fmla="*/ 1 w 38"/>
                  <a:gd name="T25" fmla="*/ 1 h 28"/>
                  <a:gd name="T26" fmla="*/ 2 w 38"/>
                  <a:gd name="T27" fmla="*/ 1 h 28"/>
                  <a:gd name="T28" fmla="*/ 2 w 3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8">
                    <a:moveTo>
                      <a:pt x="2" y="0"/>
                    </a:moveTo>
                    <a:cubicBezTo>
                      <a:pt x="37" y="0"/>
                      <a:pt x="37" y="0"/>
                      <a:pt x="37" y="0"/>
                    </a:cubicBezTo>
                    <a:cubicBezTo>
                      <a:pt x="37" y="0"/>
                      <a:pt x="37" y="1"/>
                      <a:pt x="37" y="1"/>
                    </a:cubicBezTo>
                    <a:cubicBezTo>
                      <a:pt x="37" y="1"/>
                      <a:pt x="37" y="1"/>
                      <a:pt x="38" y="1"/>
                    </a:cubicBezTo>
                    <a:cubicBezTo>
                      <a:pt x="38" y="1"/>
                      <a:pt x="38" y="2"/>
                      <a:pt x="37" y="2"/>
                    </a:cubicBezTo>
                    <a:cubicBezTo>
                      <a:pt x="22" y="27"/>
                      <a:pt x="22" y="27"/>
                      <a:pt x="22" y="27"/>
                    </a:cubicBezTo>
                    <a:cubicBezTo>
                      <a:pt x="22" y="28"/>
                      <a:pt x="22" y="28"/>
                      <a:pt x="22" y="28"/>
                    </a:cubicBezTo>
                    <a:cubicBezTo>
                      <a:pt x="22" y="28"/>
                      <a:pt x="22" y="28"/>
                      <a:pt x="21" y="28"/>
                    </a:cubicBezTo>
                    <a:cubicBezTo>
                      <a:pt x="21" y="28"/>
                      <a:pt x="21" y="28"/>
                      <a:pt x="21" y="28"/>
                    </a:cubicBezTo>
                    <a:cubicBezTo>
                      <a:pt x="0" y="13"/>
                      <a:pt x="0" y="13"/>
                      <a:pt x="0" y="13"/>
                    </a:cubicBezTo>
                    <a:cubicBezTo>
                      <a:pt x="0" y="13"/>
                      <a:pt x="0" y="13"/>
                      <a:pt x="0" y="13"/>
                    </a:cubicBezTo>
                    <a:cubicBezTo>
                      <a:pt x="0" y="13"/>
                      <a:pt x="0" y="13"/>
                      <a:pt x="0" y="12"/>
                    </a:cubicBezTo>
                    <a:cubicBezTo>
                      <a:pt x="1" y="1"/>
                      <a:pt x="1" y="1"/>
                      <a:pt x="1" y="1"/>
                    </a:cubicBezTo>
                    <a:cubicBezTo>
                      <a:pt x="1" y="1"/>
                      <a:pt x="2" y="1"/>
                      <a:pt x="2" y="1"/>
                    </a:cubicBezTo>
                    <a:cubicBezTo>
                      <a:pt x="2" y="1"/>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17"/>
              <p:cNvSpPr>
                <a:spLocks/>
              </p:cNvSpPr>
              <p:nvPr/>
            </p:nvSpPr>
            <p:spPr bwMode="auto">
              <a:xfrm>
                <a:off x="-506" y="3364"/>
                <a:ext cx="165" cy="143"/>
              </a:xfrm>
              <a:custGeom>
                <a:avLst/>
                <a:gdLst>
                  <a:gd name="T0" fmla="*/ 44 w 69"/>
                  <a:gd name="T1" fmla="*/ 1 h 60"/>
                  <a:gd name="T2" fmla="*/ 69 w 69"/>
                  <a:gd name="T3" fmla="*/ 30 h 60"/>
                  <a:gd name="T4" fmla="*/ 69 w 69"/>
                  <a:gd name="T5" fmla="*/ 30 h 60"/>
                  <a:gd name="T6" fmla="*/ 69 w 69"/>
                  <a:gd name="T7" fmla="*/ 31 h 60"/>
                  <a:gd name="T8" fmla="*/ 60 w 69"/>
                  <a:gd name="T9" fmla="*/ 59 h 60"/>
                  <a:gd name="T10" fmla="*/ 60 w 69"/>
                  <a:gd name="T11" fmla="*/ 60 h 60"/>
                  <a:gd name="T12" fmla="*/ 59 w 69"/>
                  <a:gd name="T13" fmla="*/ 60 h 60"/>
                  <a:gd name="T14" fmla="*/ 4 w 69"/>
                  <a:gd name="T15" fmla="*/ 60 h 60"/>
                  <a:gd name="T16" fmla="*/ 3 w 69"/>
                  <a:gd name="T17" fmla="*/ 60 h 60"/>
                  <a:gd name="T18" fmla="*/ 3 w 69"/>
                  <a:gd name="T19" fmla="*/ 59 h 60"/>
                  <a:gd name="T20" fmla="*/ 0 w 69"/>
                  <a:gd name="T21" fmla="*/ 52 h 60"/>
                  <a:gd name="T22" fmla="*/ 0 w 69"/>
                  <a:gd name="T23" fmla="*/ 51 h 60"/>
                  <a:gd name="T24" fmla="*/ 1 w 69"/>
                  <a:gd name="T25" fmla="*/ 51 h 60"/>
                  <a:gd name="T26" fmla="*/ 30 w 69"/>
                  <a:gd name="T27" fmla="*/ 1 h 60"/>
                  <a:gd name="T28" fmla="*/ 30 w 69"/>
                  <a:gd name="T29" fmla="*/ 1 h 60"/>
                  <a:gd name="T30" fmla="*/ 31 w 69"/>
                  <a:gd name="T31" fmla="*/ 0 h 60"/>
                  <a:gd name="T32" fmla="*/ 43 w 69"/>
                  <a:gd name="T33" fmla="*/ 0 h 60"/>
                  <a:gd name="T34" fmla="*/ 44 w 69"/>
                  <a:gd name="T35" fmla="*/ 1 h 60"/>
                  <a:gd name="T36" fmla="*/ 44 w 69"/>
                  <a:gd name="T37"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60">
                    <a:moveTo>
                      <a:pt x="44" y="1"/>
                    </a:moveTo>
                    <a:cubicBezTo>
                      <a:pt x="69" y="30"/>
                      <a:pt x="69" y="30"/>
                      <a:pt x="69" y="30"/>
                    </a:cubicBezTo>
                    <a:cubicBezTo>
                      <a:pt x="69" y="30"/>
                      <a:pt x="69" y="30"/>
                      <a:pt x="69" y="30"/>
                    </a:cubicBezTo>
                    <a:cubicBezTo>
                      <a:pt x="69" y="31"/>
                      <a:pt x="69" y="31"/>
                      <a:pt x="69" y="31"/>
                    </a:cubicBezTo>
                    <a:cubicBezTo>
                      <a:pt x="60" y="59"/>
                      <a:pt x="60" y="59"/>
                      <a:pt x="60" y="59"/>
                    </a:cubicBezTo>
                    <a:cubicBezTo>
                      <a:pt x="60" y="59"/>
                      <a:pt x="60" y="59"/>
                      <a:pt x="60" y="60"/>
                    </a:cubicBezTo>
                    <a:cubicBezTo>
                      <a:pt x="59" y="60"/>
                      <a:pt x="59" y="60"/>
                      <a:pt x="59" y="60"/>
                    </a:cubicBezTo>
                    <a:cubicBezTo>
                      <a:pt x="4" y="60"/>
                      <a:pt x="4" y="60"/>
                      <a:pt x="4" y="60"/>
                    </a:cubicBezTo>
                    <a:cubicBezTo>
                      <a:pt x="4" y="60"/>
                      <a:pt x="4" y="60"/>
                      <a:pt x="3" y="60"/>
                    </a:cubicBezTo>
                    <a:cubicBezTo>
                      <a:pt x="3" y="59"/>
                      <a:pt x="3" y="59"/>
                      <a:pt x="3" y="59"/>
                    </a:cubicBezTo>
                    <a:cubicBezTo>
                      <a:pt x="0" y="52"/>
                      <a:pt x="0" y="52"/>
                      <a:pt x="0" y="52"/>
                    </a:cubicBezTo>
                    <a:cubicBezTo>
                      <a:pt x="0" y="52"/>
                      <a:pt x="0" y="52"/>
                      <a:pt x="0" y="51"/>
                    </a:cubicBezTo>
                    <a:cubicBezTo>
                      <a:pt x="0" y="51"/>
                      <a:pt x="0" y="51"/>
                      <a:pt x="1" y="51"/>
                    </a:cubicBezTo>
                    <a:cubicBezTo>
                      <a:pt x="30" y="1"/>
                      <a:pt x="30" y="1"/>
                      <a:pt x="30" y="1"/>
                    </a:cubicBezTo>
                    <a:cubicBezTo>
                      <a:pt x="30" y="1"/>
                      <a:pt x="30" y="1"/>
                      <a:pt x="30" y="1"/>
                    </a:cubicBezTo>
                    <a:cubicBezTo>
                      <a:pt x="31" y="1"/>
                      <a:pt x="31" y="0"/>
                      <a:pt x="31" y="0"/>
                    </a:cubicBezTo>
                    <a:cubicBezTo>
                      <a:pt x="43" y="0"/>
                      <a:pt x="43" y="0"/>
                      <a:pt x="43" y="0"/>
                    </a:cubicBezTo>
                    <a:cubicBezTo>
                      <a:pt x="44" y="0"/>
                      <a:pt x="44" y="1"/>
                      <a:pt x="44" y="1"/>
                    </a:cubicBezTo>
                    <a:cubicBezTo>
                      <a:pt x="44" y="1"/>
                      <a:pt x="44" y="1"/>
                      <a:pt x="4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18"/>
              <p:cNvSpPr>
                <a:spLocks/>
              </p:cNvSpPr>
              <p:nvPr/>
            </p:nvSpPr>
            <p:spPr bwMode="auto">
              <a:xfrm>
                <a:off x="-353" y="3364"/>
                <a:ext cx="72" cy="43"/>
              </a:xfrm>
              <a:custGeom>
                <a:avLst/>
                <a:gdLst>
                  <a:gd name="T0" fmla="*/ 0 w 30"/>
                  <a:gd name="T1" fmla="*/ 2 h 18"/>
                  <a:gd name="T2" fmla="*/ 0 w 30"/>
                  <a:gd name="T3" fmla="*/ 1 h 18"/>
                  <a:gd name="T4" fmla="*/ 1 w 30"/>
                  <a:gd name="T5" fmla="*/ 0 h 18"/>
                  <a:gd name="T6" fmla="*/ 29 w 30"/>
                  <a:gd name="T7" fmla="*/ 0 h 18"/>
                  <a:gd name="T8" fmla="*/ 29 w 30"/>
                  <a:gd name="T9" fmla="*/ 1 h 18"/>
                  <a:gd name="T10" fmla="*/ 30 w 30"/>
                  <a:gd name="T11" fmla="*/ 2 h 18"/>
                  <a:gd name="T12" fmla="*/ 29 w 30"/>
                  <a:gd name="T13" fmla="*/ 3 h 18"/>
                  <a:gd name="T14" fmla="*/ 15 w 30"/>
                  <a:gd name="T15" fmla="*/ 17 h 18"/>
                  <a:gd name="T16" fmla="*/ 14 w 30"/>
                  <a:gd name="T17" fmla="*/ 18 h 18"/>
                  <a:gd name="T18" fmla="*/ 13 w 30"/>
                  <a:gd name="T19" fmla="*/ 18 h 18"/>
                  <a:gd name="T20" fmla="*/ 13 w 30"/>
                  <a:gd name="T21" fmla="*/ 17 h 18"/>
                  <a:gd name="T22" fmla="*/ 0 w 30"/>
                  <a:gd name="T23" fmla="*/ 3 h 18"/>
                  <a:gd name="T24" fmla="*/ 0 w 30"/>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8">
                    <a:moveTo>
                      <a:pt x="0" y="2"/>
                    </a:moveTo>
                    <a:cubicBezTo>
                      <a:pt x="0" y="1"/>
                      <a:pt x="0" y="1"/>
                      <a:pt x="0" y="1"/>
                    </a:cubicBezTo>
                    <a:cubicBezTo>
                      <a:pt x="1" y="1"/>
                      <a:pt x="1" y="0"/>
                      <a:pt x="1" y="0"/>
                    </a:cubicBezTo>
                    <a:cubicBezTo>
                      <a:pt x="29" y="0"/>
                      <a:pt x="29" y="0"/>
                      <a:pt x="29" y="0"/>
                    </a:cubicBezTo>
                    <a:cubicBezTo>
                      <a:pt x="29" y="0"/>
                      <a:pt x="29" y="1"/>
                      <a:pt x="29" y="1"/>
                    </a:cubicBezTo>
                    <a:cubicBezTo>
                      <a:pt x="30" y="1"/>
                      <a:pt x="30" y="1"/>
                      <a:pt x="30" y="2"/>
                    </a:cubicBezTo>
                    <a:cubicBezTo>
                      <a:pt x="30" y="2"/>
                      <a:pt x="30" y="2"/>
                      <a:pt x="29" y="3"/>
                    </a:cubicBezTo>
                    <a:cubicBezTo>
                      <a:pt x="15" y="17"/>
                      <a:pt x="15" y="17"/>
                      <a:pt x="15" y="17"/>
                    </a:cubicBezTo>
                    <a:cubicBezTo>
                      <a:pt x="14" y="18"/>
                      <a:pt x="14" y="18"/>
                      <a:pt x="14" y="18"/>
                    </a:cubicBezTo>
                    <a:cubicBezTo>
                      <a:pt x="14" y="18"/>
                      <a:pt x="14" y="18"/>
                      <a:pt x="13" y="18"/>
                    </a:cubicBezTo>
                    <a:cubicBezTo>
                      <a:pt x="13" y="18"/>
                      <a:pt x="13" y="18"/>
                      <a:pt x="13" y="17"/>
                    </a:cubicBezTo>
                    <a:cubicBezTo>
                      <a:pt x="0" y="3"/>
                      <a:pt x="0" y="3"/>
                      <a:pt x="0" y="3"/>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Freeform 19"/>
              <p:cNvSpPr>
                <a:spLocks/>
              </p:cNvSpPr>
              <p:nvPr/>
            </p:nvSpPr>
            <p:spPr bwMode="auto">
              <a:xfrm>
                <a:off x="-327" y="3385"/>
                <a:ext cx="146" cy="122"/>
              </a:xfrm>
              <a:custGeom>
                <a:avLst/>
                <a:gdLst>
                  <a:gd name="T0" fmla="*/ 61 w 61"/>
                  <a:gd name="T1" fmla="*/ 31 h 51"/>
                  <a:gd name="T2" fmla="*/ 57 w 61"/>
                  <a:gd name="T3" fmla="*/ 50 h 51"/>
                  <a:gd name="T4" fmla="*/ 57 w 61"/>
                  <a:gd name="T5" fmla="*/ 51 h 51"/>
                  <a:gd name="T6" fmla="*/ 56 w 61"/>
                  <a:gd name="T7" fmla="*/ 51 h 51"/>
                  <a:gd name="T8" fmla="*/ 2 w 61"/>
                  <a:gd name="T9" fmla="*/ 51 h 51"/>
                  <a:gd name="T10" fmla="*/ 1 w 61"/>
                  <a:gd name="T11" fmla="*/ 51 h 51"/>
                  <a:gd name="T12" fmla="*/ 0 w 61"/>
                  <a:gd name="T13" fmla="*/ 50 h 51"/>
                  <a:gd name="T14" fmla="*/ 0 w 61"/>
                  <a:gd name="T15" fmla="*/ 49 h 51"/>
                  <a:gd name="T16" fmla="*/ 8 w 61"/>
                  <a:gd name="T17" fmla="*/ 24 h 51"/>
                  <a:gd name="T18" fmla="*/ 9 w 61"/>
                  <a:gd name="T19" fmla="*/ 23 h 51"/>
                  <a:gd name="T20" fmla="*/ 32 w 61"/>
                  <a:gd name="T21" fmla="*/ 1 h 51"/>
                  <a:gd name="T22" fmla="*/ 32 w 61"/>
                  <a:gd name="T23" fmla="*/ 0 h 51"/>
                  <a:gd name="T24" fmla="*/ 33 w 61"/>
                  <a:gd name="T25" fmla="*/ 0 h 51"/>
                  <a:gd name="T26" fmla="*/ 33 w 61"/>
                  <a:gd name="T27" fmla="*/ 1 h 51"/>
                  <a:gd name="T28" fmla="*/ 61 w 61"/>
                  <a:gd name="T29" fmla="*/ 30 h 51"/>
                  <a:gd name="T30" fmla="*/ 61 w 61"/>
                  <a:gd name="T31" fmla="*/ 30 h 51"/>
                  <a:gd name="T32" fmla="*/ 61 w 61"/>
                  <a:gd name="T33" fmla="*/ 3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51">
                    <a:moveTo>
                      <a:pt x="61" y="31"/>
                    </a:moveTo>
                    <a:cubicBezTo>
                      <a:pt x="57" y="50"/>
                      <a:pt x="57" y="50"/>
                      <a:pt x="57" y="50"/>
                    </a:cubicBezTo>
                    <a:cubicBezTo>
                      <a:pt x="57" y="50"/>
                      <a:pt x="57" y="50"/>
                      <a:pt x="57" y="51"/>
                    </a:cubicBezTo>
                    <a:cubicBezTo>
                      <a:pt x="57" y="51"/>
                      <a:pt x="56" y="51"/>
                      <a:pt x="56" y="51"/>
                    </a:cubicBezTo>
                    <a:cubicBezTo>
                      <a:pt x="2" y="51"/>
                      <a:pt x="2" y="51"/>
                      <a:pt x="2" y="51"/>
                    </a:cubicBezTo>
                    <a:cubicBezTo>
                      <a:pt x="1" y="51"/>
                      <a:pt x="1" y="51"/>
                      <a:pt x="1" y="51"/>
                    </a:cubicBezTo>
                    <a:cubicBezTo>
                      <a:pt x="1" y="50"/>
                      <a:pt x="0" y="50"/>
                      <a:pt x="0" y="50"/>
                    </a:cubicBezTo>
                    <a:cubicBezTo>
                      <a:pt x="0" y="50"/>
                      <a:pt x="0" y="49"/>
                      <a:pt x="0" y="49"/>
                    </a:cubicBezTo>
                    <a:cubicBezTo>
                      <a:pt x="8" y="24"/>
                      <a:pt x="8" y="24"/>
                      <a:pt x="8" y="24"/>
                    </a:cubicBezTo>
                    <a:cubicBezTo>
                      <a:pt x="8" y="24"/>
                      <a:pt x="8" y="24"/>
                      <a:pt x="9" y="23"/>
                    </a:cubicBezTo>
                    <a:cubicBezTo>
                      <a:pt x="32" y="1"/>
                      <a:pt x="32" y="1"/>
                      <a:pt x="32" y="1"/>
                    </a:cubicBezTo>
                    <a:cubicBezTo>
                      <a:pt x="32" y="1"/>
                      <a:pt x="32" y="0"/>
                      <a:pt x="32" y="0"/>
                    </a:cubicBezTo>
                    <a:cubicBezTo>
                      <a:pt x="32" y="0"/>
                      <a:pt x="33" y="0"/>
                      <a:pt x="33" y="0"/>
                    </a:cubicBezTo>
                    <a:cubicBezTo>
                      <a:pt x="33" y="0"/>
                      <a:pt x="33" y="1"/>
                      <a:pt x="33" y="1"/>
                    </a:cubicBezTo>
                    <a:cubicBezTo>
                      <a:pt x="61" y="30"/>
                      <a:pt x="61" y="30"/>
                      <a:pt x="61" y="30"/>
                    </a:cubicBezTo>
                    <a:cubicBezTo>
                      <a:pt x="61" y="30"/>
                      <a:pt x="61" y="30"/>
                      <a:pt x="61" y="30"/>
                    </a:cubicBezTo>
                    <a:cubicBezTo>
                      <a:pt x="61" y="30"/>
                      <a:pt x="61" y="31"/>
                      <a:pt x="6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19" name="Group 118"/>
          <p:cNvGrpSpPr/>
          <p:nvPr/>
        </p:nvGrpSpPr>
        <p:grpSpPr>
          <a:xfrm>
            <a:off x="2805650" y="3356235"/>
            <a:ext cx="1974537" cy="443198"/>
            <a:chOff x="2805650" y="3523569"/>
            <a:chExt cx="1974537" cy="443198"/>
          </a:xfrm>
        </p:grpSpPr>
        <p:sp>
          <p:nvSpPr>
            <p:cNvPr id="175" name="Content Placeholder 3"/>
            <p:cNvSpPr txBox="1">
              <a:spLocks/>
            </p:cNvSpPr>
            <p:nvPr/>
          </p:nvSpPr>
          <p:spPr>
            <a:xfrm>
              <a:off x="3297645" y="3523569"/>
              <a:ext cx="1482542" cy="443198"/>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2021 – More than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50</a:t>
              </a:r>
              <a:r>
                <a:rPr kumimoji="0" lang="en-US" sz="14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severe flood events</a:t>
              </a:r>
            </a:p>
          </p:txBody>
        </p:sp>
        <p:grpSp>
          <p:nvGrpSpPr>
            <p:cNvPr id="58" name="Group 23"/>
            <p:cNvGrpSpPr>
              <a:grpSpLocks noChangeAspect="1"/>
            </p:cNvGrpSpPr>
            <p:nvPr/>
          </p:nvGrpSpPr>
          <p:grpSpPr bwMode="auto">
            <a:xfrm>
              <a:off x="2805650" y="3523569"/>
              <a:ext cx="320776" cy="277040"/>
              <a:chOff x="-6703" y="23"/>
              <a:chExt cx="6410" cy="5536"/>
            </a:xfrm>
            <a:solidFill>
              <a:schemeClr val="tx2"/>
            </a:solidFill>
          </p:grpSpPr>
          <p:sp>
            <p:nvSpPr>
              <p:cNvPr id="60" name="Freeform 24"/>
              <p:cNvSpPr>
                <a:spLocks/>
              </p:cNvSpPr>
              <p:nvPr/>
            </p:nvSpPr>
            <p:spPr bwMode="auto">
              <a:xfrm>
                <a:off x="-6703" y="4567"/>
                <a:ext cx="6410" cy="992"/>
              </a:xfrm>
              <a:custGeom>
                <a:avLst/>
                <a:gdLst>
                  <a:gd name="T0" fmla="*/ 2627 w 2701"/>
                  <a:gd name="T1" fmla="*/ 28 h 418"/>
                  <a:gd name="T2" fmla="*/ 2286 w 2701"/>
                  <a:gd name="T3" fmla="*/ 135 h 418"/>
                  <a:gd name="T4" fmla="*/ 1999 w 2701"/>
                  <a:gd name="T5" fmla="*/ 291 h 418"/>
                  <a:gd name="T6" fmla="*/ 1672 w 2701"/>
                  <a:gd name="T7" fmla="*/ 150 h 418"/>
                  <a:gd name="T8" fmla="*/ 1347 w 2701"/>
                  <a:gd name="T9" fmla="*/ 36 h 418"/>
                  <a:gd name="T10" fmla="*/ 1040 w 2701"/>
                  <a:gd name="T11" fmla="*/ 143 h 418"/>
                  <a:gd name="T12" fmla="*/ 715 w 2701"/>
                  <a:gd name="T13" fmla="*/ 291 h 418"/>
                  <a:gd name="T14" fmla="*/ 427 w 2701"/>
                  <a:gd name="T15" fmla="*/ 144 h 418"/>
                  <a:gd name="T16" fmla="*/ 74 w 2701"/>
                  <a:gd name="T17" fmla="*/ 28 h 418"/>
                  <a:gd name="T18" fmla="*/ 105 w 2701"/>
                  <a:gd name="T19" fmla="*/ 141 h 418"/>
                  <a:gd name="T20" fmla="*/ 403 w 2701"/>
                  <a:gd name="T21" fmla="*/ 274 h 418"/>
                  <a:gd name="T22" fmla="*/ 715 w 2701"/>
                  <a:gd name="T23" fmla="*/ 408 h 418"/>
                  <a:gd name="T24" fmla="*/ 1053 w 2701"/>
                  <a:gd name="T25" fmla="*/ 274 h 418"/>
                  <a:gd name="T26" fmla="*/ 1316 w 2701"/>
                  <a:gd name="T27" fmla="*/ 156 h 418"/>
                  <a:gd name="T28" fmla="*/ 1317 w 2701"/>
                  <a:gd name="T29" fmla="*/ 156 h 418"/>
                  <a:gd name="T30" fmla="*/ 1351 w 2701"/>
                  <a:gd name="T31" fmla="*/ 154 h 418"/>
                  <a:gd name="T32" fmla="*/ 1384 w 2701"/>
                  <a:gd name="T33" fmla="*/ 156 h 418"/>
                  <a:gd name="T34" fmla="*/ 1385 w 2701"/>
                  <a:gd name="T35" fmla="*/ 156 h 418"/>
                  <a:gd name="T36" fmla="*/ 1636 w 2701"/>
                  <a:gd name="T37" fmla="*/ 266 h 418"/>
                  <a:gd name="T38" fmla="*/ 1972 w 2701"/>
                  <a:gd name="T39" fmla="*/ 407 h 418"/>
                  <a:gd name="T40" fmla="*/ 2288 w 2701"/>
                  <a:gd name="T41" fmla="*/ 282 h 418"/>
                  <a:gd name="T42" fmla="*/ 2596 w 2701"/>
                  <a:gd name="T43" fmla="*/ 141 h 418"/>
                  <a:gd name="T44" fmla="*/ 2627 w 2701"/>
                  <a:gd name="T45" fmla="*/ 2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1" h="418">
                    <a:moveTo>
                      <a:pt x="2627" y="28"/>
                    </a:moveTo>
                    <a:cubicBezTo>
                      <a:pt x="2500" y="2"/>
                      <a:pt x="2385" y="59"/>
                      <a:pt x="2286" y="135"/>
                    </a:cubicBezTo>
                    <a:cubicBezTo>
                      <a:pt x="2200" y="201"/>
                      <a:pt x="2113" y="286"/>
                      <a:pt x="1999" y="291"/>
                    </a:cubicBezTo>
                    <a:cubicBezTo>
                      <a:pt x="1879" y="295"/>
                      <a:pt x="1769" y="211"/>
                      <a:pt x="1672" y="150"/>
                    </a:cubicBezTo>
                    <a:cubicBezTo>
                      <a:pt x="1575" y="89"/>
                      <a:pt x="1464" y="33"/>
                      <a:pt x="1347" y="36"/>
                    </a:cubicBezTo>
                    <a:cubicBezTo>
                      <a:pt x="1236" y="35"/>
                      <a:pt x="1133" y="86"/>
                      <a:pt x="1040" y="143"/>
                    </a:cubicBezTo>
                    <a:cubicBezTo>
                      <a:pt x="939" y="204"/>
                      <a:pt x="837" y="285"/>
                      <a:pt x="715" y="291"/>
                    </a:cubicBezTo>
                    <a:cubicBezTo>
                      <a:pt x="602" y="296"/>
                      <a:pt x="510" y="209"/>
                      <a:pt x="427" y="144"/>
                    </a:cubicBezTo>
                    <a:cubicBezTo>
                      <a:pt x="325" y="65"/>
                      <a:pt x="207" y="0"/>
                      <a:pt x="74" y="28"/>
                    </a:cubicBezTo>
                    <a:cubicBezTo>
                      <a:pt x="0" y="43"/>
                      <a:pt x="31" y="156"/>
                      <a:pt x="105" y="141"/>
                    </a:cubicBezTo>
                    <a:cubicBezTo>
                      <a:pt x="218" y="118"/>
                      <a:pt x="321" y="209"/>
                      <a:pt x="403" y="274"/>
                    </a:cubicBezTo>
                    <a:cubicBezTo>
                      <a:pt x="496" y="347"/>
                      <a:pt x="593" y="409"/>
                      <a:pt x="715" y="408"/>
                    </a:cubicBezTo>
                    <a:cubicBezTo>
                      <a:pt x="839" y="407"/>
                      <a:pt x="953" y="338"/>
                      <a:pt x="1053" y="274"/>
                    </a:cubicBezTo>
                    <a:cubicBezTo>
                      <a:pt x="1134" y="222"/>
                      <a:pt x="1220" y="167"/>
                      <a:pt x="1316" y="156"/>
                    </a:cubicBezTo>
                    <a:cubicBezTo>
                      <a:pt x="1316" y="156"/>
                      <a:pt x="1316" y="156"/>
                      <a:pt x="1317" y="156"/>
                    </a:cubicBezTo>
                    <a:cubicBezTo>
                      <a:pt x="1328" y="154"/>
                      <a:pt x="1339" y="154"/>
                      <a:pt x="1351" y="154"/>
                    </a:cubicBezTo>
                    <a:cubicBezTo>
                      <a:pt x="1362" y="154"/>
                      <a:pt x="1373" y="154"/>
                      <a:pt x="1384" y="156"/>
                    </a:cubicBezTo>
                    <a:cubicBezTo>
                      <a:pt x="1384" y="156"/>
                      <a:pt x="1384" y="156"/>
                      <a:pt x="1385" y="156"/>
                    </a:cubicBezTo>
                    <a:cubicBezTo>
                      <a:pt x="1476" y="166"/>
                      <a:pt x="1558" y="217"/>
                      <a:pt x="1636" y="266"/>
                    </a:cubicBezTo>
                    <a:cubicBezTo>
                      <a:pt x="1741" y="333"/>
                      <a:pt x="1846" y="396"/>
                      <a:pt x="1972" y="407"/>
                    </a:cubicBezTo>
                    <a:cubicBezTo>
                      <a:pt x="2092" y="418"/>
                      <a:pt x="2197" y="352"/>
                      <a:pt x="2288" y="282"/>
                    </a:cubicBezTo>
                    <a:cubicBezTo>
                      <a:pt x="2373" y="215"/>
                      <a:pt x="2478" y="117"/>
                      <a:pt x="2596" y="141"/>
                    </a:cubicBezTo>
                    <a:cubicBezTo>
                      <a:pt x="2670" y="156"/>
                      <a:pt x="2701" y="43"/>
                      <a:pt x="262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Freeform 25"/>
              <p:cNvSpPr>
                <a:spLocks/>
              </p:cNvSpPr>
              <p:nvPr/>
            </p:nvSpPr>
            <p:spPr bwMode="auto">
              <a:xfrm>
                <a:off x="-6703" y="3649"/>
                <a:ext cx="6410" cy="992"/>
              </a:xfrm>
              <a:custGeom>
                <a:avLst/>
                <a:gdLst>
                  <a:gd name="T0" fmla="*/ 2627 w 2701"/>
                  <a:gd name="T1" fmla="*/ 28 h 418"/>
                  <a:gd name="T2" fmla="*/ 2286 w 2701"/>
                  <a:gd name="T3" fmla="*/ 135 h 418"/>
                  <a:gd name="T4" fmla="*/ 1999 w 2701"/>
                  <a:gd name="T5" fmla="*/ 291 h 418"/>
                  <a:gd name="T6" fmla="*/ 1672 w 2701"/>
                  <a:gd name="T7" fmla="*/ 150 h 418"/>
                  <a:gd name="T8" fmla="*/ 1347 w 2701"/>
                  <a:gd name="T9" fmla="*/ 36 h 418"/>
                  <a:gd name="T10" fmla="*/ 1040 w 2701"/>
                  <a:gd name="T11" fmla="*/ 143 h 418"/>
                  <a:gd name="T12" fmla="*/ 715 w 2701"/>
                  <a:gd name="T13" fmla="*/ 290 h 418"/>
                  <a:gd name="T14" fmla="*/ 427 w 2701"/>
                  <a:gd name="T15" fmla="*/ 144 h 418"/>
                  <a:gd name="T16" fmla="*/ 74 w 2701"/>
                  <a:gd name="T17" fmla="*/ 28 h 418"/>
                  <a:gd name="T18" fmla="*/ 105 w 2701"/>
                  <a:gd name="T19" fmla="*/ 141 h 418"/>
                  <a:gd name="T20" fmla="*/ 403 w 2701"/>
                  <a:gd name="T21" fmla="*/ 274 h 418"/>
                  <a:gd name="T22" fmla="*/ 715 w 2701"/>
                  <a:gd name="T23" fmla="*/ 408 h 418"/>
                  <a:gd name="T24" fmla="*/ 1053 w 2701"/>
                  <a:gd name="T25" fmla="*/ 273 h 418"/>
                  <a:gd name="T26" fmla="*/ 1316 w 2701"/>
                  <a:gd name="T27" fmla="*/ 155 h 418"/>
                  <a:gd name="T28" fmla="*/ 1317 w 2701"/>
                  <a:gd name="T29" fmla="*/ 155 h 418"/>
                  <a:gd name="T30" fmla="*/ 1351 w 2701"/>
                  <a:gd name="T31" fmla="*/ 153 h 418"/>
                  <a:gd name="T32" fmla="*/ 1384 w 2701"/>
                  <a:gd name="T33" fmla="*/ 155 h 418"/>
                  <a:gd name="T34" fmla="*/ 1385 w 2701"/>
                  <a:gd name="T35" fmla="*/ 155 h 418"/>
                  <a:gd name="T36" fmla="*/ 1636 w 2701"/>
                  <a:gd name="T37" fmla="*/ 266 h 418"/>
                  <a:gd name="T38" fmla="*/ 1972 w 2701"/>
                  <a:gd name="T39" fmla="*/ 407 h 418"/>
                  <a:gd name="T40" fmla="*/ 2288 w 2701"/>
                  <a:gd name="T41" fmla="*/ 281 h 418"/>
                  <a:gd name="T42" fmla="*/ 2596 w 2701"/>
                  <a:gd name="T43" fmla="*/ 141 h 418"/>
                  <a:gd name="T44" fmla="*/ 2627 w 2701"/>
                  <a:gd name="T45" fmla="*/ 2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1" h="418">
                    <a:moveTo>
                      <a:pt x="2627" y="28"/>
                    </a:moveTo>
                    <a:cubicBezTo>
                      <a:pt x="2500" y="1"/>
                      <a:pt x="2385" y="59"/>
                      <a:pt x="2286" y="135"/>
                    </a:cubicBezTo>
                    <a:cubicBezTo>
                      <a:pt x="2200" y="200"/>
                      <a:pt x="2113" y="286"/>
                      <a:pt x="1999" y="291"/>
                    </a:cubicBezTo>
                    <a:cubicBezTo>
                      <a:pt x="1879" y="295"/>
                      <a:pt x="1769" y="211"/>
                      <a:pt x="1672" y="150"/>
                    </a:cubicBezTo>
                    <a:cubicBezTo>
                      <a:pt x="1575" y="89"/>
                      <a:pt x="1464" y="32"/>
                      <a:pt x="1347" y="36"/>
                    </a:cubicBezTo>
                    <a:cubicBezTo>
                      <a:pt x="1236" y="35"/>
                      <a:pt x="1133" y="86"/>
                      <a:pt x="1040" y="143"/>
                    </a:cubicBezTo>
                    <a:cubicBezTo>
                      <a:pt x="939" y="204"/>
                      <a:pt x="837" y="284"/>
                      <a:pt x="715" y="290"/>
                    </a:cubicBezTo>
                    <a:cubicBezTo>
                      <a:pt x="602" y="296"/>
                      <a:pt x="510" y="209"/>
                      <a:pt x="427" y="144"/>
                    </a:cubicBezTo>
                    <a:cubicBezTo>
                      <a:pt x="325" y="65"/>
                      <a:pt x="207" y="0"/>
                      <a:pt x="74" y="28"/>
                    </a:cubicBezTo>
                    <a:cubicBezTo>
                      <a:pt x="0" y="43"/>
                      <a:pt x="31" y="156"/>
                      <a:pt x="105" y="141"/>
                    </a:cubicBezTo>
                    <a:cubicBezTo>
                      <a:pt x="218" y="117"/>
                      <a:pt x="321" y="209"/>
                      <a:pt x="403" y="274"/>
                    </a:cubicBezTo>
                    <a:cubicBezTo>
                      <a:pt x="496" y="346"/>
                      <a:pt x="593" y="409"/>
                      <a:pt x="715" y="408"/>
                    </a:cubicBezTo>
                    <a:cubicBezTo>
                      <a:pt x="839" y="407"/>
                      <a:pt x="953" y="338"/>
                      <a:pt x="1053" y="273"/>
                    </a:cubicBezTo>
                    <a:cubicBezTo>
                      <a:pt x="1134" y="221"/>
                      <a:pt x="1220" y="166"/>
                      <a:pt x="1316" y="155"/>
                    </a:cubicBezTo>
                    <a:cubicBezTo>
                      <a:pt x="1316" y="155"/>
                      <a:pt x="1316" y="155"/>
                      <a:pt x="1317" y="155"/>
                    </a:cubicBezTo>
                    <a:cubicBezTo>
                      <a:pt x="1328" y="154"/>
                      <a:pt x="1339" y="153"/>
                      <a:pt x="1351" y="153"/>
                    </a:cubicBezTo>
                    <a:cubicBezTo>
                      <a:pt x="1362" y="153"/>
                      <a:pt x="1373" y="154"/>
                      <a:pt x="1384" y="155"/>
                    </a:cubicBezTo>
                    <a:cubicBezTo>
                      <a:pt x="1384" y="155"/>
                      <a:pt x="1384" y="155"/>
                      <a:pt x="1385" y="155"/>
                    </a:cubicBezTo>
                    <a:cubicBezTo>
                      <a:pt x="1476" y="166"/>
                      <a:pt x="1558" y="216"/>
                      <a:pt x="1636" y="266"/>
                    </a:cubicBezTo>
                    <a:cubicBezTo>
                      <a:pt x="1741" y="333"/>
                      <a:pt x="1846" y="396"/>
                      <a:pt x="1972" y="407"/>
                    </a:cubicBezTo>
                    <a:cubicBezTo>
                      <a:pt x="2092" y="418"/>
                      <a:pt x="2197" y="352"/>
                      <a:pt x="2288" y="281"/>
                    </a:cubicBezTo>
                    <a:cubicBezTo>
                      <a:pt x="2373" y="215"/>
                      <a:pt x="2478" y="117"/>
                      <a:pt x="2596" y="141"/>
                    </a:cubicBezTo>
                    <a:cubicBezTo>
                      <a:pt x="2670" y="156"/>
                      <a:pt x="2701" y="43"/>
                      <a:pt x="262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Freeform 26"/>
              <p:cNvSpPr>
                <a:spLocks/>
              </p:cNvSpPr>
              <p:nvPr/>
            </p:nvSpPr>
            <p:spPr bwMode="auto">
              <a:xfrm>
                <a:off x="-6048" y="23"/>
                <a:ext cx="5097" cy="2909"/>
              </a:xfrm>
              <a:custGeom>
                <a:avLst/>
                <a:gdLst>
                  <a:gd name="T0" fmla="*/ 1736 w 2148"/>
                  <a:gd name="T1" fmla="*/ 637 h 1226"/>
                  <a:gd name="T2" fmla="*/ 1736 w 2148"/>
                  <a:gd name="T3" fmla="*/ 258 h 1226"/>
                  <a:gd name="T4" fmla="*/ 1688 w 2148"/>
                  <a:gd name="T5" fmla="*/ 210 h 1226"/>
                  <a:gd name="T6" fmla="*/ 1465 w 2148"/>
                  <a:gd name="T7" fmla="*/ 210 h 1226"/>
                  <a:gd name="T8" fmla="*/ 1418 w 2148"/>
                  <a:gd name="T9" fmla="*/ 258 h 1226"/>
                  <a:gd name="T10" fmla="*/ 1418 w 2148"/>
                  <a:gd name="T11" fmla="*/ 319 h 1226"/>
                  <a:gd name="T12" fmla="*/ 1127 w 2148"/>
                  <a:gd name="T13" fmla="*/ 29 h 1226"/>
                  <a:gd name="T14" fmla="*/ 1022 w 2148"/>
                  <a:gd name="T15" fmla="*/ 29 h 1226"/>
                  <a:gd name="T16" fmla="*/ 18 w 2148"/>
                  <a:gd name="T17" fmla="*/ 1032 h 1226"/>
                  <a:gd name="T18" fmla="*/ 18 w 2148"/>
                  <a:gd name="T19" fmla="*/ 1096 h 1226"/>
                  <a:gd name="T20" fmla="*/ 130 w 2148"/>
                  <a:gd name="T21" fmla="*/ 1208 h 1226"/>
                  <a:gd name="T22" fmla="*/ 194 w 2148"/>
                  <a:gd name="T23" fmla="*/ 1208 h 1226"/>
                  <a:gd name="T24" fmla="*/ 1022 w 2148"/>
                  <a:gd name="T25" fmla="*/ 380 h 1226"/>
                  <a:gd name="T26" fmla="*/ 1127 w 2148"/>
                  <a:gd name="T27" fmla="*/ 380 h 1226"/>
                  <a:gd name="T28" fmla="*/ 1955 w 2148"/>
                  <a:gd name="T29" fmla="*/ 1208 h 1226"/>
                  <a:gd name="T30" fmla="*/ 2019 w 2148"/>
                  <a:gd name="T31" fmla="*/ 1208 h 1226"/>
                  <a:gd name="T32" fmla="*/ 2131 w 2148"/>
                  <a:gd name="T33" fmla="*/ 1096 h 1226"/>
                  <a:gd name="T34" fmla="*/ 2131 w 2148"/>
                  <a:gd name="T35" fmla="*/ 1032 h 1226"/>
                  <a:gd name="T36" fmla="*/ 1736 w 2148"/>
                  <a:gd name="T37" fmla="*/ 637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48" h="1226">
                    <a:moveTo>
                      <a:pt x="1736" y="637"/>
                    </a:moveTo>
                    <a:cubicBezTo>
                      <a:pt x="1736" y="258"/>
                      <a:pt x="1736" y="258"/>
                      <a:pt x="1736" y="258"/>
                    </a:cubicBezTo>
                    <a:cubicBezTo>
                      <a:pt x="1736" y="232"/>
                      <a:pt x="1714" y="210"/>
                      <a:pt x="1688" y="210"/>
                    </a:cubicBezTo>
                    <a:cubicBezTo>
                      <a:pt x="1465" y="210"/>
                      <a:pt x="1465" y="210"/>
                      <a:pt x="1465" y="210"/>
                    </a:cubicBezTo>
                    <a:cubicBezTo>
                      <a:pt x="1439" y="210"/>
                      <a:pt x="1418" y="232"/>
                      <a:pt x="1418" y="258"/>
                    </a:cubicBezTo>
                    <a:cubicBezTo>
                      <a:pt x="1418" y="319"/>
                      <a:pt x="1418" y="319"/>
                      <a:pt x="1418" y="319"/>
                    </a:cubicBezTo>
                    <a:cubicBezTo>
                      <a:pt x="1127" y="29"/>
                      <a:pt x="1127" y="29"/>
                      <a:pt x="1127" y="29"/>
                    </a:cubicBezTo>
                    <a:cubicBezTo>
                      <a:pt x="1098" y="0"/>
                      <a:pt x="1051" y="0"/>
                      <a:pt x="1022" y="29"/>
                    </a:cubicBezTo>
                    <a:cubicBezTo>
                      <a:pt x="18" y="1032"/>
                      <a:pt x="18" y="1032"/>
                      <a:pt x="18" y="1032"/>
                    </a:cubicBezTo>
                    <a:cubicBezTo>
                      <a:pt x="0" y="1050"/>
                      <a:pt x="0" y="1079"/>
                      <a:pt x="18" y="1096"/>
                    </a:cubicBezTo>
                    <a:cubicBezTo>
                      <a:pt x="130" y="1208"/>
                      <a:pt x="130" y="1208"/>
                      <a:pt x="130" y="1208"/>
                    </a:cubicBezTo>
                    <a:cubicBezTo>
                      <a:pt x="148" y="1226"/>
                      <a:pt x="176" y="1226"/>
                      <a:pt x="194" y="1208"/>
                    </a:cubicBezTo>
                    <a:cubicBezTo>
                      <a:pt x="1022" y="380"/>
                      <a:pt x="1022" y="380"/>
                      <a:pt x="1022" y="380"/>
                    </a:cubicBezTo>
                    <a:cubicBezTo>
                      <a:pt x="1051" y="351"/>
                      <a:pt x="1098" y="351"/>
                      <a:pt x="1127" y="380"/>
                    </a:cubicBezTo>
                    <a:cubicBezTo>
                      <a:pt x="1955" y="1208"/>
                      <a:pt x="1955" y="1208"/>
                      <a:pt x="1955" y="1208"/>
                    </a:cubicBezTo>
                    <a:cubicBezTo>
                      <a:pt x="1973" y="1226"/>
                      <a:pt x="2001" y="1226"/>
                      <a:pt x="2019" y="1208"/>
                    </a:cubicBezTo>
                    <a:cubicBezTo>
                      <a:pt x="2131" y="1096"/>
                      <a:pt x="2131" y="1096"/>
                      <a:pt x="2131" y="1096"/>
                    </a:cubicBezTo>
                    <a:cubicBezTo>
                      <a:pt x="2148" y="1079"/>
                      <a:pt x="2148" y="1050"/>
                      <a:pt x="2131" y="1032"/>
                    </a:cubicBezTo>
                    <a:lnTo>
                      <a:pt x="1736" y="6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27"/>
              <p:cNvSpPr>
                <a:spLocks/>
              </p:cNvSpPr>
              <p:nvPr/>
            </p:nvSpPr>
            <p:spPr bwMode="auto">
              <a:xfrm>
                <a:off x="-5286" y="1195"/>
                <a:ext cx="3576" cy="3040"/>
              </a:xfrm>
              <a:custGeom>
                <a:avLst/>
                <a:gdLst>
                  <a:gd name="T0" fmla="*/ 116 w 1507"/>
                  <a:gd name="T1" fmla="*/ 1278 h 1281"/>
                  <a:gd name="T2" fmla="*/ 366 w 1507"/>
                  <a:gd name="T3" fmla="*/ 1170 h 1281"/>
                  <a:gd name="T4" fmla="*/ 418 w 1507"/>
                  <a:gd name="T5" fmla="*/ 1137 h 1281"/>
                  <a:gd name="T6" fmla="*/ 552 w 1507"/>
                  <a:gd name="T7" fmla="*/ 1066 h 1281"/>
                  <a:gd name="T8" fmla="*/ 552 w 1507"/>
                  <a:gd name="T9" fmla="*/ 1025 h 1281"/>
                  <a:gd name="T10" fmla="*/ 604 w 1507"/>
                  <a:gd name="T11" fmla="*/ 973 h 1281"/>
                  <a:gd name="T12" fmla="*/ 753 w 1507"/>
                  <a:gd name="T13" fmla="*/ 973 h 1281"/>
                  <a:gd name="T14" fmla="*/ 903 w 1507"/>
                  <a:gd name="T15" fmla="*/ 973 h 1281"/>
                  <a:gd name="T16" fmla="*/ 954 w 1507"/>
                  <a:gd name="T17" fmla="*/ 1025 h 1281"/>
                  <a:gd name="T18" fmla="*/ 954 w 1507"/>
                  <a:gd name="T19" fmla="*/ 1066 h 1281"/>
                  <a:gd name="T20" fmla="*/ 1100 w 1507"/>
                  <a:gd name="T21" fmla="*/ 1144 h 1281"/>
                  <a:gd name="T22" fmla="*/ 1141 w 1507"/>
                  <a:gd name="T23" fmla="*/ 1170 h 1281"/>
                  <a:gd name="T24" fmla="*/ 1400 w 1507"/>
                  <a:gd name="T25" fmla="*/ 1278 h 1281"/>
                  <a:gd name="T26" fmla="*/ 1507 w 1507"/>
                  <a:gd name="T27" fmla="*/ 1244 h 1281"/>
                  <a:gd name="T28" fmla="*/ 1507 w 1507"/>
                  <a:gd name="T29" fmla="*/ 795 h 1281"/>
                  <a:gd name="T30" fmla="*/ 1461 w 1507"/>
                  <a:gd name="T31" fmla="*/ 683 h 1281"/>
                  <a:gd name="T32" fmla="*/ 806 w 1507"/>
                  <a:gd name="T33" fmla="*/ 29 h 1281"/>
                  <a:gd name="T34" fmla="*/ 701 w 1507"/>
                  <a:gd name="T35" fmla="*/ 29 h 1281"/>
                  <a:gd name="T36" fmla="*/ 46 w 1507"/>
                  <a:gd name="T37" fmla="*/ 683 h 1281"/>
                  <a:gd name="T38" fmla="*/ 0 w 1507"/>
                  <a:gd name="T39" fmla="*/ 795 h 1281"/>
                  <a:gd name="T40" fmla="*/ 0 w 1507"/>
                  <a:gd name="T41" fmla="*/ 1245 h 1281"/>
                  <a:gd name="T42" fmla="*/ 116 w 1507"/>
                  <a:gd name="T43" fmla="*/ 1278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7" h="1281">
                    <a:moveTo>
                      <a:pt x="116" y="1278"/>
                    </a:moveTo>
                    <a:cubicBezTo>
                      <a:pt x="205" y="1273"/>
                      <a:pt x="287" y="1221"/>
                      <a:pt x="366" y="1170"/>
                    </a:cubicBezTo>
                    <a:cubicBezTo>
                      <a:pt x="383" y="1159"/>
                      <a:pt x="401" y="1148"/>
                      <a:pt x="418" y="1137"/>
                    </a:cubicBezTo>
                    <a:cubicBezTo>
                      <a:pt x="459" y="1112"/>
                      <a:pt x="504" y="1087"/>
                      <a:pt x="552" y="1066"/>
                    </a:cubicBezTo>
                    <a:cubicBezTo>
                      <a:pt x="552" y="1025"/>
                      <a:pt x="552" y="1025"/>
                      <a:pt x="552" y="1025"/>
                    </a:cubicBezTo>
                    <a:cubicBezTo>
                      <a:pt x="552" y="996"/>
                      <a:pt x="575" y="973"/>
                      <a:pt x="604" y="973"/>
                    </a:cubicBezTo>
                    <a:cubicBezTo>
                      <a:pt x="753" y="973"/>
                      <a:pt x="753" y="973"/>
                      <a:pt x="753" y="973"/>
                    </a:cubicBezTo>
                    <a:cubicBezTo>
                      <a:pt x="903" y="973"/>
                      <a:pt x="903" y="973"/>
                      <a:pt x="903" y="973"/>
                    </a:cubicBezTo>
                    <a:cubicBezTo>
                      <a:pt x="931" y="973"/>
                      <a:pt x="954" y="996"/>
                      <a:pt x="954" y="1025"/>
                    </a:cubicBezTo>
                    <a:cubicBezTo>
                      <a:pt x="954" y="1066"/>
                      <a:pt x="954" y="1066"/>
                      <a:pt x="954" y="1066"/>
                    </a:cubicBezTo>
                    <a:cubicBezTo>
                      <a:pt x="1008" y="1089"/>
                      <a:pt x="1058" y="1118"/>
                      <a:pt x="1100" y="1144"/>
                    </a:cubicBezTo>
                    <a:cubicBezTo>
                      <a:pt x="1114" y="1153"/>
                      <a:pt x="1127" y="1161"/>
                      <a:pt x="1141" y="1170"/>
                    </a:cubicBezTo>
                    <a:cubicBezTo>
                      <a:pt x="1224" y="1225"/>
                      <a:pt x="1311" y="1281"/>
                      <a:pt x="1400" y="1278"/>
                    </a:cubicBezTo>
                    <a:cubicBezTo>
                      <a:pt x="1438" y="1276"/>
                      <a:pt x="1473" y="1263"/>
                      <a:pt x="1507" y="1244"/>
                    </a:cubicBezTo>
                    <a:cubicBezTo>
                      <a:pt x="1507" y="795"/>
                      <a:pt x="1507" y="795"/>
                      <a:pt x="1507" y="795"/>
                    </a:cubicBezTo>
                    <a:cubicBezTo>
                      <a:pt x="1507" y="753"/>
                      <a:pt x="1490" y="713"/>
                      <a:pt x="1461" y="683"/>
                    </a:cubicBezTo>
                    <a:cubicBezTo>
                      <a:pt x="806" y="29"/>
                      <a:pt x="806" y="29"/>
                      <a:pt x="806" y="29"/>
                    </a:cubicBezTo>
                    <a:cubicBezTo>
                      <a:pt x="777" y="0"/>
                      <a:pt x="730" y="0"/>
                      <a:pt x="701" y="29"/>
                    </a:cubicBezTo>
                    <a:cubicBezTo>
                      <a:pt x="46" y="683"/>
                      <a:pt x="46" y="683"/>
                      <a:pt x="46" y="683"/>
                    </a:cubicBezTo>
                    <a:cubicBezTo>
                      <a:pt x="16" y="713"/>
                      <a:pt x="0" y="753"/>
                      <a:pt x="0" y="795"/>
                    </a:cubicBezTo>
                    <a:cubicBezTo>
                      <a:pt x="0" y="1245"/>
                      <a:pt x="0" y="1245"/>
                      <a:pt x="0" y="1245"/>
                    </a:cubicBezTo>
                    <a:cubicBezTo>
                      <a:pt x="37" y="1266"/>
                      <a:pt x="75" y="1280"/>
                      <a:pt x="116" y="12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33" name="Group 132"/>
          <p:cNvGrpSpPr/>
          <p:nvPr/>
        </p:nvGrpSpPr>
        <p:grpSpPr>
          <a:xfrm>
            <a:off x="9728370" y="3356235"/>
            <a:ext cx="2047347" cy="609398"/>
            <a:chOff x="9728370" y="3409840"/>
            <a:chExt cx="2047347" cy="609398"/>
          </a:xfrm>
        </p:grpSpPr>
        <p:sp>
          <p:nvSpPr>
            <p:cNvPr id="158" name="Content Placeholder 3"/>
            <p:cNvSpPr txBox="1">
              <a:spLocks/>
            </p:cNvSpPr>
            <p:nvPr/>
          </p:nvSpPr>
          <p:spPr>
            <a:xfrm>
              <a:off x="10170909" y="3409840"/>
              <a:ext cx="1604808" cy="6093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mn-cs"/>
                </a:rPr>
                <a:t>2021</a:t>
              </a:r>
              <a:r>
                <a:rPr kumimoji="0" lang="en-US" sz="1400" b="0" i="0" u="none" strike="noStrike" kern="1200" cap="none" spc="0" normalizeH="0" baseline="0" noProof="0" dirty="0">
                  <a:ln>
                    <a:noFill/>
                  </a:ln>
                  <a:solidFill>
                    <a:srgbClr val="002E42"/>
                  </a:solidFill>
                  <a:effectLst/>
                  <a:uLnTx/>
                  <a:uFillTx/>
                  <a:latin typeface="Calibri"/>
                  <a:ea typeface="+mn-ea"/>
                  <a:cs typeface="+mn-cs"/>
                </a:rPr>
                <a:t>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1376 </a:t>
              </a:r>
              <a:r>
                <a:rPr kumimoji="0" lang="en-US" sz="1200" b="0" i="0" u="none" strike="noStrike" kern="1200" cap="none" spc="0" normalizeH="0" baseline="0" noProof="0" dirty="0">
                  <a:ln>
                    <a:noFill/>
                  </a:ln>
                  <a:solidFill>
                    <a:srgbClr val="002E42"/>
                  </a:solidFill>
                  <a:effectLst/>
                  <a:uLnTx/>
                  <a:uFillTx/>
                  <a:latin typeface="Calibri"/>
                  <a:ea typeface="+mn-ea"/>
                  <a:cs typeface="+mn-cs"/>
                </a:rPr>
                <a:t>tornadoes in the US compared to 1075 in 2020</a:t>
              </a:r>
            </a:p>
          </p:txBody>
        </p:sp>
        <p:grpSp>
          <p:nvGrpSpPr>
            <p:cNvPr id="103" name="Group 102"/>
            <p:cNvGrpSpPr/>
            <p:nvPr/>
          </p:nvGrpSpPr>
          <p:grpSpPr>
            <a:xfrm>
              <a:off x="9728370" y="3409840"/>
              <a:ext cx="253238" cy="341395"/>
              <a:chOff x="9728370" y="3416621"/>
              <a:chExt cx="253238" cy="341395"/>
            </a:xfrm>
          </p:grpSpPr>
          <p:sp>
            <p:nvSpPr>
              <p:cNvPr id="192" name="Freeform 31"/>
              <p:cNvSpPr>
                <a:spLocks/>
              </p:cNvSpPr>
              <p:nvPr/>
            </p:nvSpPr>
            <p:spPr bwMode="auto">
              <a:xfrm>
                <a:off x="9728370" y="3416621"/>
                <a:ext cx="253238" cy="341395"/>
              </a:xfrm>
              <a:custGeom>
                <a:avLst/>
                <a:gdLst>
                  <a:gd name="T0" fmla="*/ 52 w 1880"/>
                  <a:gd name="T1" fmla="*/ 694 h 2536"/>
                  <a:gd name="T2" fmla="*/ 90 w 1880"/>
                  <a:gd name="T3" fmla="*/ 757 h 2536"/>
                  <a:gd name="T4" fmla="*/ 132 w 1880"/>
                  <a:gd name="T5" fmla="*/ 1002 h 2536"/>
                  <a:gd name="T6" fmla="*/ 169 w 1880"/>
                  <a:gd name="T7" fmla="*/ 1065 h 2536"/>
                  <a:gd name="T8" fmla="*/ 199 w 1880"/>
                  <a:gd name="T9" fmla="*/ 1329 h 2536"/>
                  <a:gd name="T10" fmla="*/ 235 w 1880"/>
                  <a:gd name="T11" fmla="*/ 1395 h 2536"/>
                  <a:gd name="T12" fmla="*/ 334 w 1880"/>
                  <a:gd name="T13" fmla="*/ 1497 h 2536"/>
                  <a:gd name="T14" fmla="*/ 398 w 1880"/>
                  <a:gd name="T15" fmla="*/ 1611 h 2536"/>
                  <a:gd name="T16" fmla="*/ 426 w 1880"/>
                  <a:gd name="T17" fmla="*/ 1660 h 2536"/>
                  <a:gd name="T18" fmla="*/ 547 w 1880"/>
                  <a:gd name="T19" fmla="*/ 1769 h 2536"/>
                  <a:gd name="T20" fmla="*/ 1159 w 1880"/>
                  <a:gd name="T21" fmla="*/ 2536 h 2536"/>
                  <a:gd name="T22" fmla="*/ 1590 w 1880"/>
                  <a:gd name="T23" fmla="*/ 1795 h 2536"/>
                  <a:gd name="T24" fmla="*/ 1591 w 1880"/>
                  <a:gd name="T25" fmla="*/ 1690 h 2536"/>
                  <a:gd name="T26" fmla="*/ 1648 w 1880"/>
                  <a:gd name="T27" fmla="*/ 1402 h 2536"/>
                  <a:gd name="T28" fmla="*/ 1718 w 1880"/>
                  <a:gd name="T29" fmla="*/ 1069 h 2536"/>
                  <a:gd name="T30" fmla="*/ 1860 w 1880"/>
                  <a:gd name="T31" fmla="*/ 411 h 2536"/>
                  <a:gd name="T32" fmla="*/ 1837 w 1880"/>
                  <a:gd name="T33" fmla="*/ 353 h 2536"/>
                  <a:gd name="T34" fmla="*/ 1762 w 1880"/>
                  <a:gd name="T35" fmla="*/ 249 h 2536"/>
                  <a:gd name="T36" fmla="*/ 1572 w 1880"/>
                  <a:gd name="T37" fmla="*/ 128 h 2536"/>
                  <a:gd name="T38" fmla="*/ 1249 w 1880"/>
                  <a:gd name="T39" fmla="*/ 77 h 2536"/>
                  <a:gd name="T40" fmla="*/ 1542 w 1880"/>
                  <a:gd name="T41" fmla="*/ 193 h 2536"/>
                  <a:gd name="T42" fmla="*/ 1684 w 1880"/>
                  <a:gd name="T43" fmla="*/ 317 h 2536"/>
                  <a:gd name="T44" fmla="*/ 1728 w 1880"/>
                  <a:gd name="T45" fmla="*/ 399 h 2536"/>
                  <a:gd name="T46" fmla="*/ 1739 w 1880"/>
                  <a:gd name="T47" fmla="*/ 441 h 2536"/>
                  <a:gd name="T48" fmla="*/ 1683 w 1880"/>
                  <a:gd name="T49" fmla="*/ 600 h 2536"/>
                  <a:gd name="T50" fmla="*/ 1509 w 1880"/>
                  <a:gd name="T51" fmla="*/ 491 h 2536"/>
                  <a:gd name="T52" fmla="*/ 1218 w 1880"/>
                  <a:gd name="T53" fmla="*/ 448 h 2536"/>
                  <a:gd name="T54" fmla="*/ 1479 w 1880"/>
                  <a:gd name="T55" fmla="*/ 556 h 2536"/>
                  <a:gd name="T56" fmla="*/ 1605 w 1880"/>
                  <a:gd name="T57" fmla="*/ 668 h 2536"/>
                  <a:gd name="T58" fmla="*/ 1499 w 1880"/>
                  <a:gd name="T59" fmla="*/ 795 h 2536"/>
                  <a:gd name="T60" fmla="*/ 1309 w 1880"/>
                  <a:gd name="T61" fmla="*/ 846 h 2536"/>
                  <a:gd name="T62" fmla="*/ 1144 w 1880"/>
                  <a:gd name="T63" fmla="*/ 841 h 2536"/>
                  <a:gd name="T64" fmla="*/ 616 w 1880"/>
                  <a:gd name="T65" fmla="*/ 826 h 2536"/>
                  <a:gd name="T66" fmla="*/ 724 w 1880"/>
                  <a:gd name="T67" fmla="*/ 803 h 2536"/>
                  <a:gd name="T68" fmla="*/ 738 w 1880"/>
                  <a:gd name="T69" fmla="*/ 793 h 2536"/>
                  <a:gd name="T70" fmla="*/ 615 w 1880"/>
                  <a:gd name="T71" fmla="*/ 776 h 2536"/>
                  <a:gd name="T72" fmla="*/ 244 w 1880"/>
                  <a:gd name="T73" fmla="*/ 674 h 2536"/>
                  <a:gd name="T74" fmla="*/ 250 w 1880"/>
                  <a:gd name="T75" fmla="*/ 644 h 2536"/>
                  <a:gd name="T76" fmla="*/ 269 w 1880"/>
                  <a:gd name="T77" fmla="*/ 603 h 2536"/>
                  <a:gd name="T78" fmla="*/ 439 w 1880"/>
                  <a:gd name="T79" fmla="*/ 469 h 2536"/>
                  <a:gd name="T80" fmla="*/ 707 w 1880"/>
                  <a:gd name="T81" fmla="*/ 406 h 2536"/>
                  <a:gd name="T82" fmla="*/ 708 w 1880"/>
                  <a:gd name="T83" fmla="*/ 393 h 2536"/>
                  <a:gd name="T84" fmla="*/ 414 w 1880"/>
                  <a:gd name="T85" fmla="*/ 402 h 2536"/>
                  <a:gd name="T86" fmla="*/ 179 w 1880"/>
                  <a:gd name="T87" fmla="*/ 536 h 2536"/>
                  <a:gd name="T88" fmla="*/ 161 w 1880"/>
                  <a:gd name="T89" fmla="*/ 305 h 2536"/>
                  <a:gd name="T90" fmla="*/ 178 w 1880"/>
                  <a:gd name="T91" fmla="*/ 264 h 2536"/>
                  <a:gd name="T92" fmla="*/ 245 w 1880"/>
                  <a:gd name="T93" fmla="*/ 179 h 2536"/>
                  <a:gd name="T94" fmla="*/ 652 w 1880"/>
                  <a:gd name="T95" fmla="*/ 28 h 2536"/>
                  <a:gd name="T96" fmla="*/ 690 w 1880"/>
                  <a:gd name="T97" fmla="*/ 17 h 2536"/>
                  <a:gd name="T98" fmla="*/ 553 w 1880"/>
                  <a:gd name="T99" fmla="*/ 0 h 2536"/>
                  <a:gd name="T100" fmla="*/ 129 w 1880"/>
                  <a:gd name="T101" fmla="*/ 144 h 2536"/>
                  <a:gd name="T102" fmla="*/ 74 w 1880"/>
                  <a:gd name="T103" fmla="*/ 210 h 2536"/>
                  <a:gd name="T104" fmla="*/ 39 w 1880"/>
                  <a:gd name="T105" fmla="*/ 276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0" h="2536">
                    <a:moveTo>
                      <a:pt x="24" y="625"/>
                    </a:moveTo>
                    <a:cubicBezTo>
                      <a:pt x="27" y="638"/>
                      <a:pt x="32" y="650"/>
                      <a:pt x="37" y="662"/>
                    </a:cubicBezTo>
                    <a:cubicBezTo>
                      <a:pt x="38" y="665"/>
                      <a:pt x="40" y="668"/>
                      <a:pt x="41" y="671"/>
                    </a:cubicBezTo>
                    <a:cubicBezTo>
                      <a:pt x="43" y="677"/>
                      <a:pt x="46" y="683"/>
                      <a:pt x="49" y="688"/>
                    </a:cubicBezTo>
                    <a:cubicBezTo>
                      <a:pt x="50" y="690"/>
                      <a:pt x="51" y="692"/>
                      <a:pt x="52" y="694"/>
                    </a:cubicBezTo>
                    <a:cubicBezTo>
                      <a:pt x="55" y="701"/>
                      <a:pt x="55" y="701"/>
                      <a:pt x="55" y="701"/>
                    </a:cubicBezTo>
                    <a:cubicBezTo>
                      <a:pt x="58" y="706"/>
                      <a:pt x="60" y="711"/>
                      <a:pt x="64" y="717"/>
                    </a:cubicBezTo>
                    <a:cubicBezTo>
                      <a:pt x="84" y="749"/>
                      <a:pt x="84" y="749"/>
                      <a:pt x="84" y="749"/>
                    </a:cubicBezTo>
                    <a:cubicBezTo>
                      <a:pt x="86" y="752"/>
                      <a:pt x="87" y="754"/>
                      <a:pt x="89" y="757"/>
                    </a:cubicBezTo>
                    <a:cubicBezTo>
                      <a:pt x="90" y="757"/>
                      <a:pt x="90" y="757"/>
                      <a:pt x="90" y="757"/>
                    </a:cubicBezTo>
                    <a:cubicBezTo>
                      <a:pt x="89" y="764"/>
                      <a:pt x="89" y="771"/>
                      <a:pt x="88" y="777"/>
                    </a:cubicBezTo>
                    <a:cubicBezTo>
                      <a:pt x="85" y="834"/>
                      <a:pt x="92" y="890"/>
                      <a:pt x="109" y="945"/>
                    </a:cubicBezTo>
                    <a:cubicBezTo>
                      <a:pt x="112" y="956"/>
                      <a:pt x="117" y="968"/>
                      <a:pt x="122" y="979"/>
                    </a:cubicBezTo>
                    <a:cubicBezTo>
                      <a:pt x="123" y="982"/>
                      <a:pt x="124" y="984"/>
                      <a:pt x="125" y="987"/>
                    </a:cubicBezTo>
                    <a:cubicBezTo>
                      <a:pt x="127" y="992"/>
                      <a:pt x="129" y="997"/>
                      <a:pt x="132" y="1002"/>
                    </a:cubicBezTo>
                    <a:cubicBezTo>
                      <a:pt x="133" y="1004"/>
                      <a:pt x="134" y="1006"/>
                      <a:pt x="135" y="1008"/>
                    </a:cubicBezTo>
                    <a:cubicBezTo>
                      <a:pt x="138" y="1014"/>
                      <a:pt x="138" y="1014"/>
                      <a:pt x="138" y="1014"/>
                    </a:cubicBezTo>
                    <a:cubicBezTo>
                      <a:pt x="140" y="1019"/>
                      <a:pt x="143" y="1024"/>
                      <a:pt x="146" y="1029"/>
                    </a:cubicBezTo>
                    <a:cubicBezTo>
                      <a:pt x="164" y="1059"/>
                      <a:pt x="164" y="1059"/>
                      <a:pt x="164" y="1059"/>
                    </a:cubicBezTo>
                    <a:cubicBezTo>
                      <a:pt x="166" y="1061"/>
                      <a:pt x="167" y="1063"/>
                      <a:pt x="169" y="1065"/>
                    </a:cubicBezTo>
                    <a:cubicBezTo>
                      <a:pt x="176" y="1074"/>
                      <a:pt x="176" y="1074"/>
                      <a:pt x="176" y="1074"/>
                    </a:cubicBezTo>
                    <a:cubicBezTo>
                      <a:pt x="171" y="1094"/>
                      <a:pt x="168" y="1115"/>
                      <a:pt x="166" y="1137"/>
                    </a:cubicBezTo>
                    <a:cubicBezTo>
                      <a:pt x="163" y="1189"/>
                      <a:pt x="169" y="1240"/>
                      <a:pt x="185" y="1291"/>
                    </a:cubicBezTo>
                    <a:cubicBezTo>
                      <a:pt x="188" y="1301"/>
                      <a:pt x="192" y="1312"/>
                      <a:pt x="196" y="1322"/>
                    </a:cubicBezTo>
                    <a:cubicBezTo>
                      <a:pt x="199" y="1329"/>
                      <a:pt x="199" y="1329"/>
                      <a:pt x="199" y="1329"/>
                    </a:cubicBezTo>
                    <a:cubicBezTo>
                      <a:pt x="201" y="1334"/>
                      <a:pt x="203" y="1339"/>
                      <a:pt x="206" y="1344"/>
                    </a:cubicBezTo>
                    <a:cubicBezTo>
                      <a:pt x="206" y="1345"/>
                      <a:pt x="207" y="1347"/>
                      <a:pt x="208" y="1349"/>
                    </a:cubicBezTo>
                    <a:cubicBezTo>
                      <a:pt x="211" y="1354"/>
                      <a:pt x="211" y="1354"/>
                      <a:pt x="211" y="1354"/>
                    </a:cubicBezTo>
                    <a:cubicBezTo>
                      <a:pt x="213" y="1358"/>
                      <a:pt x="215" y="1363"/>
                      <a:pt x="218" y="1368"/>
                    </a:cubicBezTo>
                    <a:cubicBezTo>
                      <a:pt x="235" y="1395"/>
                      <a:pt x="235" y="1395"/>
                      <a:pt x="235" y="1395"/>
                    </a:cubicBezTo>
                    <a:cubicBezTo>
                      <a:pt x="236" y="1397"/>
                      <a:pt x="238" y="1399"/>
                      <a:pt x="239" y="1401"/>
                    </a:cubicBezTo>
                    <a:cubicBezTo>
                      <a:pt x="255" y="1422"/>
                      <a:pt x="255" y="1422"/>
                      <a:pt x="255" y="1422"/>
                    </a:cubicBezTo>
                    <a:cubicBezTo>
                      <a:pt x="258" y="1426"/>
                      <a:pt x="261" y="1430"/>
                      <a:pt x="264" y="1433"/>
                    </a:cubicBezTo>
                    <a:cubicBezTo>
                      <a:pt x="266" y="1435"/>
                      <a:pt x="267" y="1437"/>
                      <a:pt x="269" y="1438"/>
                    </a:cubicBezTo>
                    <a:cubicBezTo>
                      <a:pt x="289" y="1460"/>
                      <a:pt x="310" y="1480"/>
                      <a:pt x="334" y="1497"/>
                    </a:cubicBezTo>
                    <a:cubicBezTo>
                      <a:pt x="345" y="1506"/>
                      <a:pt x="357" y="1514"/>
                      <a:pt x="370" y="1522"/>
                    </a:cubicBezTo>
                    <a:cubicBezTo>
                      <a:pt x="372" y="1536"/>
                      <a:pt x="376" y="1551"/>
                      <a:pt x="380" y="1566"/>
                    </a:cubicBezTo>
                    <a:cubicBezTo>
                      <a:pt x="383" y="1575"/>
                      <a:pt x="386" y="1584"/>
                      <a:pt x="390" y="1593"/>
                    </a:cubicBezTo>
                    <a:cubicBezTo>
                      <a:pt x="392" y="1599"/>
                      <a:pt x="392" y="1599"/>
                      <a:pt x="392" y="1599"/>
                    </a:cubicBezTo>
                    <a:cubicBezTo>
                      <a:pt x="394" y="1603"/>
                      <a:pt x="396" y="1607"/>
                      <a:pt x="398" y="1611"/>
                    </a:cubicBezTo>
                    <a:cubicBezTo>
                      <a:pt x="398" y="1612"/>
                      <a:pt x="399" y="1614"/>
                      <a:pt x="400" y="1615"/>
                    </a:cubicBezTo>
                    <a:cubicBezTo>
                      <a:pt x="402" y="1619"/>
                      <a:pt x="402" y="1619"/>
                      <a:pt x="402" y="1619"/>
                    </a:cubicBezTo>
                    <a:cubicBezTo>
                      <a:pt x="404" y="1623"/>
                      <a:pt x="406" y="1627"/>
                      <a:pt x="408" y="1631"/>
                    </a:cubicBezTo>
                    <a:cubicBezTo>
                      <a:pt x="422" y="1655"/>
                      <a:pt x="422" y="1655"/>
                      <a:pt x="422" y="1655"/>
                    </a:cubicBezTo>
                    <a:cubicBezTo>
                      <a:pt x="424" y="1657"/>
                      <a:pt x="425" y="1658"/>
                      <a:pt x="426" y="1660"/>
                    </a:cubicBezTo>
                    <a:cubicBezTo>
                      <a:pt x="439" y="1677"/>
                      <a:pt x="439" y="1677"/>
                      <a:pt x="439" y="1677"/>
                    </a:cubicBezTo>
                    <a:cubicBezTo>
                      <a:pt x="442" y="1681"/>
                      <a:pt x="445" y="1684"/>
                      <a:pt x="448" y="1687"/>
                    </a:cubicBezTo>
                    <a:cubicBezTo>
                      <a:pt x="449" y="1689"/>
                      <a:pt x="450" y="1690"/>
                      <a:pt x="451" y="1692"/>
                    </a:cubicBezTo>
                    <a:cubicBezTo>
                      <a:pt x="468" y="1710"/>
                      <a:pt x="486" y="1727"/>
                      <a:pt x="506" y="1742"/>
                    </a:cubicBezTo>
                    <a:cubicBezTo>
                      <a:pt x="519" y="1751"/>
                      <a:pt x="533" y="1761"/>
                      <a:pt x="547" y="1769"/>
                    </a:cubicBezTo>
                    <a:cubicBezTo>
                      <a:pt x="546" y="1778"/>
                      <a:pt x="545" y="1786"/>
                      <a:pt x="545" y="1795"/>
                    </a:cubicBezTo>
                    <a:cubicBezTo>
                      <a:pt x="545" y="1795"/>
                      <a:pt x="545" y="1795"/>
                      <a:pt x="545" y="1795"/>
                    </a:cubicBezTo>
                    <a:cubicBezTo>
                      <a:pt x="545" y="1851"/>
                      <a:pt x="577" y="1899"/>
                      <a:pt x="624" y="1922"/>
                    </a:cubicBezTo>
                    <a:cubicBezTo>
                      <a:pt x="657" y="1939"/>
                      <a:pt x="683" y="1965"/>
                      <a:pt x="698" y="1998"/>
                    </a:cubicBezTo>
                    <a:cubicBezTo>
                      <a:pt x="764" y="2141"/>
                      <a:pt x="900" y="2363"/>
                      <a:pt x="1159" y="2536"/>
                    </a:cubicBezTo>
                    <a:cubicBezTo>
                      <a:pt x="1159" y="2536"/>
                      <a:pt x="1196" y="2166"/>
                      <a:pt x="1430" y="1944"/>
                    </a:cubicBezTo>
                    <a:cubicBezTo>
                      <a:pt x="1435" y="1940"/>
                      <a:pt x="1441" y="1937"/>
                      <a:pt x="1448" y="1937"/>
                    </a:cubicBezTo>
                    <a:cubicBezTo>
                      <a:pt x="1448" y="1937"/>
                      <a:pt x="1448" y="1937"/>
                      <a:pt x="1448" y="1937"/>
                    </a:cubicBezTo>
                    <a:cubicBezTo>
                      <a:pt x="1526" y="1937"/>
                      <a:pt x="1590" y="1874"/>
                      <a:pt x="1590" y="1795"/>
                    </a:cubicBezTo>
                    <a:cubicBezTo>
                      <a:pt x="1590" y="1795"/>
                      <a:pt x="1590" y="1795"/>
                      <a:pt x="1590" y="1795"/>
                    </a:cubicBezTo>
                    <a:cubicBezTo>
                      <a:pt x="1590" y="1767"/>
                      <a:pt x="1581" y="1740"/>
                      <a:pt x="1567" y="1718"/>
                    </a:cubicBezTo>
                    <a:cubicBezTo>
                      <a:pt x="1567" y="1718"/>
                      <a:pt x="1567" y="1718"/>
                      <a:pt x="1567" y="1718"/>
                    </a:cubicBezTo>
                    <a:cubicBezTo>
                      <a:pt x="1572" y="1712"/>
                      <a:pt x="1576" y="1708"/>
                      <a:pt x="1579" y="1704"/>
                    </a:cubicBezTo>
                    <a:cubicBezTo>
                      <a:pt x="1582" y="1701"/>
                      <a:pt x="1582" y="1701"/>
                      <a:pt x="1582" y="1701"/>
                    </a:cubicBezTo>
                    <a:cubicBezTo>
                      <a:pt x="1585" y="1697"/>
                      <a:pt x="1588" y="1694"/>
                      <a:pt x="1591" y="1690"/>
                    </a:cubicBezTo>
                    <a:cubicBezTo>
                      <a:pt x="1594" y="1685"/>
                      <a:pt x="1594" y="1685"/>
                      <a:pt x="1594" y="1685"/>
                    </a:cubicBezTo>
                    <a:cubicBezTo>
                      <a:pt x="1600" y="1678"/>
                      <a:pt x="1605" y="1670"/>
                      <a:pt x="1610" y="1662"/>
                    </a:cubicBezTo>
                    <a:cubicBezTo>
                      <a:pt x="1634" y="1625"/>
                      <a:pt x="1651" y="1582"/>
                      <a:pt x="1659" y="1538"/>
                    </a:cubicBezTo>
                    <a:cubicBezTo>
                      <a:pt x="1666" y="1493"/>
                      <a:pt x="1663" y="1449"/>
                      <a:pt x="1651" y="1411"/>
                    </a:cubicBezTo>
                    <a:cubicBezTo>
                      <a:pt x="1650" y="1408"/>
                      <a:pt x="1649" y="1405"/>
                      <a:pt x="1648" y="1402"/>
                    </a:cubicBezTo>
                    <a:cubicBezTo>
                      <a:pt x="1676" y="1359"/>
                      <a:pt x="1695" y="1309"/>
                      <a:pt x="1704" y="1259"/>
                    </a:cubicBezTo>
                    <a:cubicBezTo>
                      <a:pt x="1713" y="1204"/>
                      <a:pt x="1710" y="1150"/>
                      <a:pt x="1694" y="1104"/>
                    </a:cubicBezTo>
                    <a:cubicBezTo>
                      <a:pt x="1694" y="1104"/>
                      <a:pt x="1694" y="1104"/>
                      <a:pt x="1694" y="1104"/>
                    </a:cubicBezTo>
                    <a:cubicBezTo>
                      <a:pt x="1697" y="1099"/>
                      <a:pt x="1697" y="1099"/>
                      <a:pt x="1697" y="1099"/>
                    </a:cubicBezTo>
                    <a:cubicBezTo>
                      <a:pt x="1704" y="1089"/>
                      <a:pt x="1712" y="1079"/>
                      <a:pt x="1718" y="1069"/>
                    </a:cubicBezTo>
                    <a:cubicBezTo>
                      <a:pt x="1749" y="1021"/>
                      <a:pt x="1771" y="966"/>
                      <a:pt x="1782" y="911"/>
                    </a:cubicBezTo>
                    <a:cubicBezTo>
                      <a:pt x="1789" y="867"/>
                      <a:pt x="1789" y="825"/>
                      <a:pt x="1782" y="786"/>
                    </a:cubicBezTo>
                    <a:cubicBezTo>
                      <a:pt x="1788" y="778"/>
                      <a:pt x="1793" y="770"/>
                      <a:pt x="1798" y="762"/>
                    </a:cubicBezTo>
                    <a:cubicBezTo>
                      <a:pt x="1833" y="710"/>
                      <a:pt x="1857" y="650"/>
                      <a:pt x="1869" y="589"/>
                    </a:cubicBezTo>
                    <a:cubicBezTo>
                      <a:pt x="1880" y="526"/>
                      <a:pt x="1877" y="464"/>
                      <a:pt x="1860" y="411"/>
                    </a:cubicBezTo>
                    <a:cubicBezTo>
                      <a:pt x="1859" y="409"/>
                      <a:pt x="1859" y="407"/>
                      <a:pt x="1858" y="404"/>
                    </a:cubicBezTo>
                    <a:cubicBezTo>
                      <a:pt x="1857" y="400"/>
                      <a:pt x="1855" y="395"/>
                      <a:pt x="1853" y="391"/>
                    </a:cubicBezTo>
                    <a:cubicBezTo>
                      <a:pt x="1846" y="371"/>
                      <a:pt x="1846" y="371"/>
                      <a:pt x="1846" y="371"/>
                    </a:cubicBezTo>
                    <a:cubicBezTo>
                      <a:pt x="1844" y="367"/>
                      <a:pt x="1842" y="363"/>
                      <a:pt x="1840" y="358"/>
                    </a:cubicBezTo>
                    <a:cubicBezTo>
                      <a:pt x="1839" y="357"/>
                      <a:pt x="1838" y="355"/>
                      <a:pt x="1837" y="353"/>
                    </a:cubicBezTo>
                    <a:cubicBezTo>
                      <a:pt x="1832" y="343"/>
                      <a:pt x="1832" y="343"/>
                      <a:pt x="1832" y="343"/>
                    </a:cubicBezTo>
                    <a:cubicBezTo>
                      <a:pt x="1827" y="335"/>
                      <a:pt x="1827" y="335"/>
                      <a:pt x="1827" y="335"/>
                    </a:cubicBezTo>
                    <a:cubicBezTo>
                      <a:pt x="1816" y="314"/>
                      <a:pt x="1802" y="294"/>
                      <a:pt x="1783" y="271"/>
                    </a:cubicBezTo>
                    <a:cubicBezTo>
                      <a:pt x="1771" y="258"/>
                      <a:pt x="1771" y="258"/>
                      <a:pt x="1771" y="258"/>
                    </a:cubicBezTo>
                    <a:cubicBezTo>
                      <a:pt x="1768" y="255"/>
                      <a:pt x="1765" y="252"/>
                      <a:pt x="1762" y="249"/>
                    </a:cubicBezTo>
                    <a:cubicBezTo>
                      <a:pt x="1761" y="248"/>
                      <a:pt x="1760" y="246"/>
                      <a:pt x="1758" y="245"/>
                    </a:cubicBezTo>
                    <a:cubicBezTo>
                      <a:pt x="1752" y="238"/>
                      <a:pt x="1746" y="233"/>
                      <a:pt x="1740" y="227"/>
                    </a:cubicBezTo>
                    <a:cubicBezTo>
                      <a:pt x="1737" y="225"/>
                      <a:pt x="1735" y="223"/>
                      <a:pt x="1732" y="221"/>
                    </a:cubicBezTo>
                    <a:cubicBezTo>
                      <a:pt x="1713" y="204"/>
                      <a:pt x="1695" y="191"/>
                      <a:pt x="1679" y="181"/>
                    </a:cubicBezTo>
                    <a:cubicBezTo>
                      <a:pt x="1645" y="159"/>
                      <a:pt x="1609" y="141"/>
                      <a:pt x="1572" y="128"/>
                    </a:cubicBezTo>
                    <a:cubicBezTo>
                      <a:pt x="1541" y="116"/>
                      <a:pt x="1509" y="107"/>
                      <a:pt x="1475" y="100"/>
                    </a:cubicBezTo>
                    <a:cubicBezTo>
                      <a:pt x="1449" y="94"/>
                      <a:pt x="1422" y="90"/>
                      <a:pt x="1392" y="86"/>
                    </a:cubicBezTo>
                    <a:cubicBezTo>
                      <a:pt x="1345" y="81"/>
                      <a:pt x="1307" y="79"/>
                      <a:pt x="1282" y="78"/>
                    </a:cubicBezTo>
                    <a:cubicBezTo>
                      <a:pt x="1279" y="78"/>
                      <a:pt x="1279" y="78"/>
                      <a:pt x="1279" y="78"/>
                    </a:cubicBezTo>
                    <a:cubicBezTo>
                      <a:pt x="1266" y="77"/>
                      <a:pt x="1256" y="77"/>
                      <a:pt x="1249" y="77"/>
                    </a:cubicBezTo>
                    <a:cubicBezTo>
                      <a:pt x="1191" y="75"/>
                      <a:pt x="1191" y="75"/>
                      <a:pt x="1191" y="75"/>
                    </a:cubicBezTo>
                    <a:cubicBezTo>
                      <a:pt x="1276" y="96"/>
                      <a:pt x="1276" y="96"/>
                      <a:pt x="1276" y="96"/>
                    </a:cubicBezTo>
                    <a:cubicBezTo>
                      <a:pt x="1285" y="99"/>
                      <a:pt x="1285" y="99"/>
                      <a:pt x="1285" y="99"/>
                    </a:cubicBezTo>
                    <a:cubicBezTo>
                      <a:pt x="1310" y="105"/>
                      <a:pt x="1343" y="113"/>
                      <a:pt x="1384" y="126"/>
                    </a:cubicBezTo>
                    <a:cubicBezTo>
                      <a:pt x="1423" y="138"/>
                      <a:pt x="1481" y="158"/>
                      <a:pt x="1542" y="193"/>
                    </a:cubicBezTo>
                    <a:cubicBezTo>
                      <a:pt x="1571" y="209"/>
                      <a:pt x="1599" y="229"/>
                      <a:pt x="1625" y="252"/>
                    </a:cubicBezTo>
                    <a:cubicBezTo>
                      <a:pt x="1637" y="262"/>
                      <a:pt x="1649" y="275"/>
                      <a:pt x="1664" y="291"/>
                    </a:cubicBezTo>
                    <a:cubicBezTo>
                      <a:pt x="1666" y="293"/>
                      <a:pt x="1668" y="295"/>
                      <a:pt x="1670" y="298"/>
                    </a:cubicBezTo>
                    <a:cubicBezTo>
                      <a:pt x="1674" y="303"/>
                      <a:pt x="1678" y="307"/>
                      <a:pt x="1681" y="313"/>
                    </a:cubicBezTo>
                    <a:cubicBezTo>
                      <a:pt x="1682" y="314"/>
                      <a:pt x="1683" y="315"/>
                      <a:pt x="1684" y="317"/>
                    </a:cubicBezTo>
                    <a:cubicBezTo>
                      <a:pt x="1686" y="319"/>
                      <a:pt x="1688" y="321"/>
                      <a:pt x="1690" y="324"/>
                    </a:cubicBezTo>
                    <a:cubicBezTo>
                      <a:pt x="1697" y="336"/>
                      <a:pt x="1697" y="336"/>
                      <a:pt x="1697" y="336"/>
                    </a:cubicBezTo>
                    <a:cubicBezTo>
                      <a:pt x="1709" y="355"/>
                      <a:pt x="1717" y="371"/>
                      <a:pt x="1723" y="386"/>
                    </a:cubicBezTo>
                    <a:cubicBezTo>
                      <a:pt x="1726" y="392"/>
                      <a:pt x="1726" y="392"/>
                      <a:pt x="1726" y="392"/>
                    </a:cubicBezTo>
                    <a:cubicBezTo>
                      <a:pt x="1728" y="399"/>
                      <a:pt x="1728" y="399"/>
                      <a:pt x="1728" y="399"/>
                    </a:cubicBezTo>
                    <a:cubicBezTo>
                      <a:pt x="1729" y="401"/>
                      <a:pt x="1729" y="403"/>
                      <a:pt x="1730" y="405"/>
                    </a:cubicBezTo>
                    <a:cubicBezTo>
                      <a:pt x="1731" y="407"/>
                      <a:pt x="1732" y="410"/>
                      <a:pt x="1733" y="413"/>
                    </a:cubicBezTo>
                    <a:cubicBezTo>
                      <a:pt x="1736" y="427"/>
                      <a:pt x="1736" y="427"/>
                      <a:pt x="1736" y="427"/>
                    </a:cubicBezTo>
                    <a:cubicBezTo>
                      <a:pt x="1737" y="429"/>
                      <a:pt x="1737" y="432"/>
                      <a:pt x="1738" y="435"/>
                    </a:cubicBezTo>
                    <a:cubicBezTo>
                      <a:pt x="1738" y="437"/>
                      <a:pt x="1738" y="439"/>
                      <a:pt x="1739" y="441"/>
                    </a:cubicBezTo>
                    <a:cubicBezTo>
                      <a:pt x="1745" y="476"/>
                      <a:pt x="1742" y="515"/>
                      <a:pt x="1730" y="557"/>
                    </a:cubicBezTo>
                    <a:cubicBezTo>
                      <a:pt x="1723" y="579"/>
                      <a:pt x="1714" y="600"/>
                      <a:pt x="1702" y="621"/>
                    </a:cubicBezTo>
                    <a:cubicBezTo>
                      <a:pt x="1702" y="621"/>
                      <a:pt x="1702" y="621"/>
                      <a:pt x="1701" y="621"/>
                    </a:cubicBezTo>
                    <a:cubicBezTo>
                      <a:pt x="1690" y="608"/>
                      <a:pt x="1690" y="608"/>
                      <a:pt x="1690" y="608"/>
                    </a:cubicBezTo>
                    <a:cubicBezTo>
                      <a:pt x="1688" y="605"/>
                      <a:pt x="1685" y="603"/>
                      <a:pt x="1683" y="600"/>
                    </a:cubicBezTo>
                    <a:cubicBezTo>
                      <a:pt x="1681" y="599"/>
                      <a:pt x="1680" y="598"/>
                      <a:pt x="1679" y="597"/>
                    </a:cubicBezTo>
                    <a:cubicBezTo>
                      <a:pt x="1673" y="591"/>
                      <a:pt x="1667" y="586"/>
                      <a:pt x="1662" y="581"/>
                    </a:cubicBezTo>
                    <a:cubicBezTo>
                      <a:pt x="1659" y="579"/>
                      <a:pt x="1657" y="577"/>
                      <a:pt x="1655" y="575"/>
                    </a:cubicBezTo>
                    <a:cubicBezTo>
                      <a:pt x="1637" y="560"/>
                      <a:pt x="1621" y="548"/>
                      <a:pt x="1606" y="539"/>
                    </a:cubicBezTo>
                    <a:cubicBezTo>
                      <a:pt x="1575" y="519"/>
                      <a:pt x="1542" y="503"/>
                      <a:pt x="1509" y="491"/>
                    </a:cubicBezTo>
                    <a:cubicBezTo>
                      <a:pt x="1481" y="481"/>
                      <a:pt x="1452" y="473"/>
                      <a:pt x="1421" y="467"/>
                    </a:cubicBezTo>
                    <a:cubicBezTo>
                      <a:pt x="1398" y="462"/>
                      <a:pt x="1373" y="459"/>
                      <a:pt x="1347" y="456"/>
                    </a:cubicBezTo>
                    <a:cubicBezTo>
                      <a:pt x="1304" y="451"/>
                      <a:pt x="1270" y="450"/>
                      <a:pt x="1247" y="449"/>
                    </a:cubicBezTo>
                    <a:cubicBezTo>
                      <a:pt x="1244" y="449"/>
                      <a:pt x="1244" y="449"/>
                      <a:pt x="1244" y="449"/>
                    </a:cubicBezTo>
                    <a:cubicBezTo>
                      <a:pt x="1233" y="449"/>
                      <a:pt x="1224" y="449"/>
                      <a:pt x="1218" y="448"/>
                    </a:cubicBezTo>
                    <a:cubicBezTo>
                      <a:pt x="1165" y="448"/>
                      <a:pt x="1165" y="448"/>
                      <a:pt x="1165" y="448"/>
                    </a:cubicBezTo>
                    <a:cubicBezTo>
                      <a:pt x="1208" y="459"/>
                      <a:pt x="1208" y="459"/>
                      <a:pt x="1208" y="459"/>
                    </a:cubicBezTo>
                    <a:cubicBezTo>
                      <a:pt x="1250" y="470"/>
                      <a:pt x="1250" y="470"/>
                      <a:pt x="1250" y="470"/>
                    </a:cubicBezTo>
                    <a:cubicBezTo>
                      <a:pt x="1272" y="476"/>
                      <a:pt x="1302" y="484"/>
                      <a:pt x="1338" y="495"/>
                    </a:cubicBezTo>
                    <a:cubicBezTo>
                      <a:pt x="1373" y="507"/>
                      <a:pt x="1425" y="525"/>
                      <a:pt x="1479" y="556"/>
                    </a:cubicBezTo>
                    <a:cubicBezTo>
                      <a:pt x="1505" y="572"/>
                      <a:pt x="1530" y="590"/>
                      <a:pt x="1553" y="610"/>
                    </a:cubicBezTo>
                    <a:cubicBezTo>
                      <a:pt x="1563" y="620"/>
                      <a:pt x="1574" y="631"/>
                      <a:pt x="1586" y="645"/>
                    </a:cubicBezTo>
                    <a:cubicBezTo>
                      <a:pt x="1588" y="647"/>
                      <a:pt x="1590" y="649"/>
                      <a:pt x="1592" y="651"/>
                    </a:cubicBezTo>
                    <a:cubicBezTo>
                      <a:pt x="1595" y="655"/>
                      <a:pt x="1599" y="660"/>
                      <a:pt x="1602" y="664"/>
                    </a:cubicBezTo>
                    <a:cubicBezTo>
                      <a:pt x="1603" y="666"/>
                      <a:pt x="1604" y="667"/>
                      <a:pt x="1605" y="668"/>
                    </a:cubicBezTo>
                    <a:cubicBezTo>
                      <a:pt x="1606" y="670"/>
                      <a:pt x="1608" y="672"/>
                      <a:pt x="1609" y="674"/>
                    </a:cubicBezTo>
                    <a:cubicBezTo>
                      <a:pt x="1616" y="685"/>
                      <a:pt x="1616" y="685"/>
                      <a:pt x="1616" y="685"/>
                    </a:cubicBezTo>
                    <a:cubicBezTo>
                      <a:pt x="1622" y="695"/>
                      <a:pt x="1627" y="703"/>
                      <a:pt x="1630" y="712"/>
                    </a:cubicBezTo>
                    <a:cubicBezTo>
                      <a:pt x="1611" y="730"/>
                      <a:pt x="1589" y="747"/>
                      <a:pt x="1565" y="761"/>
                    </a:cubicBezTo>
                    <a:cubicBezTo>
                      <a:pt x="1546" y="773"/>
                      <a:pt x="1524" y="784"/>
                      <a:pt x="1499" y="795"/>
                    </a:cubicBezTo>
                    <a:cubicBezTo>
                      <a:pt x="1490" y="799"/>
                      <a:pt x="1481" y="802"/>
                      <a:pt x="1472" y="806"/>
                    </a:cubicBezTo>
                    <a:cubicBezTo>
                      <a:pt x="1464" y="809"/>
                      <a:pt x="1464" y="809"/>
                      <a:pt x="1464" y="809"/>
                    </a:cubicBezTo>
                    <a:cubicBezTo>
                      <a:pt x="1457" y="811"/>
                      <a:pt x="1457" y="811"/>
                      <a:pt x="1457" y="811"/>
                    </a:cubicBezTo>
                    <a:cubicBezTo>
                      <a:pt x="1447" y="814"/>
                      <a:pt x="1437" y="818"/>
                      <a:pt x="1426" y="821"/>
                    </a:cubicBezTo>
                    <a:cubicBezTo>
                      <a:pt x="1391" y="831"/>
                      <a:pt x="1352" y="839"/>
                      <a:pt x="1309" y="846"/>
                    </a:cubicBezTo>
                    <a:cubicBezTo>
                      <a:pt x="1308" y="846"/>
                      <a:pt x="1307" y="846"/>
                      <a:pt x="1306" y="846"/>
                    </a:cubicBezTo>
                    <a:cubicBezTo>
                      <a:pt x="1268" y="842"/>
                      <a:pt x="1237" y="841"/>
                      <a:pt x="1216" y="841"/>
                    </a:cubicBezTo>
                    <a:cubicBezTo>
                      <a:pt x="1214" y="841"/>
                      <a:pt x="1214" y="841"/>
                      <a:pt x="1214" y="841"/>
                    </a:cubicBezTo>
                    <a:cubicBezTo>
                      <a:pt x="1193" y="840"/>
                      <a:pt x="1182" y="841"/>
                      <a:pt x="1182" y="841"/>
                    </a:cubicBezTo>
                    <a:cubicBezTo>
                      <a:pt x="1144" y="841"/>
                      <a:pt x="1144" y="841"/>
                      <a:pt x="1144" y="841"/>
                    </a:cubicBezTo>
                    <a:cubicBezTo>
                      <a:pt x="1204" y="857"/>
                      <a:pt x="1204" y="857"/>
                      <a:pt x="1204" y="857"/>
                    </a:cubicBezTo>
                    <a:cubicBezTo>
                      <a:pt x="1166" y="860"/>
                      <a:pt x="1125" y="862"/>
                      <a:pt x="1081" y="863"/>
                    </a:cubicBezTo>
                    <a:cubicBezTo>
                      <a:pt x="1021" y="864"/>
                      <a:pt x="958" y="863"/>
                      <a:pt x="894" y="859"/>
                    </a:cubicBezTo>
                    <a:cubicBezTo>
                      <a:pt x="833" y="856"/>
                      <a:pt x="770" y="849"/>
                      <a:pt x="707" y="841"/>
                    </a:cubicBezTo>
                    <a:cubicBezTo>
                      <a:pt x="676" y="836"/>
                      <a:pt x="645" y="831"/>
                      <a:pt x="616" y="826"/>
                    </a:cubicBezTo>
                    <a:cubicBezTo>
                      <a:pt x="610" y="825"/>
                      <a:pt x="604" y="824"/>
                      <a:pt x="598" y="822"/>
                    </a:cubicBezTo>
                    <a:cubicBezTo>
                      <a:pt x="605" y="820"/>
                      <a:pt x="612" y="818"/>
                      <a:pt x="620" y="817"/>
                    </a:cubicBezTo>
                    <a:cubicBezTo>
                      <a:pt x="636" y="813"/>
                      <a:pt x="653" y="810"/>
                      <a:pt x="670" y="807"/>
                    </a:cubicBezTo>
                    <a:cubicBezTo>
                      <a:pt x="684" y="805"/>
                      <a:pt x="697" y="804"/>
                      <a:pt x="707" y="804"/>
                    </a:cubicBezTo>
                    <a:cubicBezTo>
                      <a:pt x="712" y="804"/>
                      <a:pt x="718" y="803"/>
                      <a:pt x="724" y="803"/>
                    </a:cubicBezTo>
                    <a:cubicBezTo>
                      <a:pt x="730" y="803"/>
                      <a:pt x="730" y="803"/>
                      <a:pt x="730" y="803"/>
                    </a:cubicBezTo>
                    <a:cubicBezTo>
                      <a:pt x="731" y="803"/>
                      <a:pt x="731" y="803"/>
                      <a:pt x="731" y="803"/>
                    </a:cubicBezTo>
                    <a:cubicBezTo>
                      <a:pt x="733" y="803"/>
                      <a:pt x="735" y="804"/>
                      <a:pt x="736" y="804"/>
                    </a:cubicBezTo>
                    <a:cubicBezTo>
                      <a:pt x="777" y="806"/>
                      <a:pt x="777" y="806"/>
                      <a:pt x="777" y="806"/>
                    </a:cubicBezTo>
                    <a:cubicBezTo>
                      <a:pt x="738" y="793"/>
                      <a:pt x="738" y="793"/>
                      <a:pt x="738" y="793"/>
                    </a:cubicBezTo>
                    <a:cubicBezTo>
                      <a:pt x="737" y="792"/>
                      <a:pt x="735" y="792"/>
                      <a:pt x="732" y="791"/>
                    </a:cubicBezTo>
                    <a:cubicBezTo>
                      <a:pt x="731" y="791"/>
                      <a:pt x="731" y="791"/>
                      <a:pt x="731" y="791"/>
                    </a:cubicBezTo>
                    <a:cubicBezTo>
                      <a:pt x="726" y="789"/>
                      <a:pt x="719" y="787"/>
                      <a:pt x="709" y="785"/>
                    </a:cubicBezTo>
                    <a:cubicBezTo>
                      <a:pt x="690" y="781"/>
                      <a:pt x="658" y="776"/>
                      <a:pt x="616" y="776"/>
                    </a:cubicBezTo>
                    <a:cubicBezTo>
                      <a:pt x="615" y="776"/>
                      <a:pt x="615" y="776"/>
                      <a:pt x="615" y="776"/>
                    </a:cubicBezTo>
                    <a:cubicBezTo>
                      <a:pt x="568" y="776"/>
                      <a:pt x="521" y="782"/>
                      <a:pt x="474" y="794"/>
                    </a:cubicBezTo>
                    <a:cubicBezTo>
                      <a:pt x="435" y="783"/>
                      <a:pt x="401" y="771"/>
                      <a:pt x="371" y="757"/>
                    </a:cubicBezTo>
                    <a:cubicBezTo>
                      <a:pt x="347" y="747"/>
                      <a:pt x="325" y="735"/>
                      <a:pt x="305" y="722"/>
                    </a:cubicBezTo>
                    <a:cubicBezTo>
                      <a:pt x="285" y="710"/>
                      <a:pt x="266" y="695"/>
                      <a:pt x="249" y="679"/>
                    </a:cubicBezTo>
                    <a:cubicBezTo>
                      <a:pt x="247" y="678"/>
                      <a:pt x="246" y="676"/>
                      <a:pt x="244" y="674"/>
                    </a:cubicBezTo>
                    <a:cubicBezTo>
                      <a:pt x="243" y="674"/>
                      <a:pt x="242" y="673"/>
                      <a:pt x="241" y="672"/>
                    </a:cubicBezTo>
                    <a:cubicBezTo>
                      <a:pt x="242" y="671"/>
                      <a:pt x="242" y="670"/>
                      <a:pt x="242" y="669"/>
                    </a:cubicBezTo>
                    <a:cubicBezTo>
                      <a:pt x="246" y="656"/>
                      <a:pt x="246" y="656"/>
                      <a:pt x="246" y="656"/>
                    </a:cubicBezTo>
                    <a:cubicBezTo>
                      <a:pt x="247" y="654"/>
                      <a:pt x="247" y="651"/>
                      <a:pt x="249" y="649"/>
                    </a:cubicBezTo>
                    <a:cubicBezTo>
                      <a:pt x="249" y="647"/>
                      <a:pt x="250" y="646"/>
                      <a:pt x="250" y="644"/>
                    </a:cubicBezTo>
                    <a:cubicBezTo>
                      <a:pt x="255" y="632"/>
                      <a:pt x="255" y="632"/>
                      <a:pt x="255" y="632"/>
                    </a:cubicBezTo>
                    <a:cubicBezTo>
                      <a:pt x="256" y="630"/>
                      <a:pt x="257" y="627"/>
                      <a:pt x="258" y="625"/>
                    </a:cubicBezTo>
                    <a:cubicBezTo>
                      <a:pt x="259" y="624"/>
                      <a:pt x="260" y="622"/>
                      <a:pt x="260" y="621"/>
                    </a:cubicBezTo>
                    <a:cubicBezTo>
                      <a:pt x="266" y="609"/>
                      <a:pt x="266" y="609"/>
                      <a:pt x="266" y="609"/>
                    </a:cubicBezTo>
                    <a:cubicBezTo>
                      <a:pt x="267" y="607"/>
                      <a:pt x="268" y="605"/>
                      <a:pt x="269" y="603"/>
                    </a:cubicBezTo>
                    <a:cubicBezTo>
                      <a:pt x="270" y="602"/>
                      <a:pt x="271" y="600"/>
                      <a:pt x="272" y="599"/>
                    </a:cubicBezTo>
                    <a:cubicBezTo>
                      <a:pt x="276" y="592"/>
                      <a:pt x="281" y="586"/>
                      <a:pt x="285" y="580"/>
                    </a:cubicBezTo>
                    <a:cubicBezTo>
                      <a:pt x="294" y="569"/>
                      <a:pt x="306" y="557"/>
                      <a:pt x="319" y="545"/>
                    </a:cubicBezTo>
                    <a:cubicBezTo>
                      <a:pt x="330" y="535"/>
                      <a:pt x="343" y="525"/>
                      <a:pt x="358" y="515"/>
                    </a:cubicBezTo>
                    <a:cubicBezTo>
                      <a:pt x="382" y="499"/>
                      <a:pt x="409" y="483"/>
                      <a:pt x="439" y="469"/>
                    </a:cubicBezTo>
                    <a:cubicBezTo>
                      <a:pt x="486" y="447"/>
                      <a:pt x="534" y="430"/>
                      <a:pt x="584" y="419"/>
                    </a:cubicBezTo>
                    <a:cubicBezTo>
                      <a:pt x="602" y="415"/>
                      <a:pt x="621" y="412"/>
                      <a:pt x="639" y="409"/>
                    </a:cubicBezTo>
                    <a:cubicBezTo>
                      <a:pt x="655" y="407"/>
                      <a:pt x="669" y="406"/>
                      <a:pt x="681" y="406"/>
                    </a:cubicBezTo>
                    <a:cubicBezTo>
                      <a:pt x="692" y="406"/>
                      <a:pt x="700" y="406"/>
                      <a:pt x="706" y="406"/>
                    </a:cubicBezTo>
                    <a:cubicBezTo>
                      <a:pt x="707" y="406"/>
                      <a:pt x="707" y="406"/>
                      <a:pt x="707" y="406"/>
                    </a:cubicBezTo>
                    <a:cubicBezTo>
                      <a:pt x="710" y="406"/>
                      <a:pt x="712" y="406"/>
                      <a:pt x="713" y="406"/>
                    </a:cubicBezTo>
                    <a:cubicBezTo>
                      <a:pt x="759" y="409"/>
                      <a:pt x="759" y="409"/>
                      <a:pt x="759" y="409"/>
                    </a:cubicBezTo>
                    <a:cubicBezTo>
                      <a:pt x="716" y="395"/>
                      <a:pt x="716" y="395"/>
                      <a:pt x="716" y="395"/>
                    </a:cubicBezTo>
                    <a:cubicBezTo>
                      <a:pt x="714" y="395"/>
                      <a:pt x="712" y="394"/>
                      <a:pt x="709" y="393"/>
                    </a:cubicBezTo>
                    <a:cubicBezTo>
                      <a:pt x="708" y="393"/>
                      <a:pt x="708" y="393"/>
                      <a:pt x="708" y="393"/>
                    </a:cubicBezTo>
                    <a:cubicBezTo>
                      <a:pt x="702" y="392"/>
                      <a:pt x="694" y="389"/>
                      <a:pt x="683" y="387"/>
                    </a:cubicBezTo>
                    <a:cubicBezTo>
                      <a:pt x="670" y="385"/>
                      <a:pt x="656" y="383"/>
                      <a:pt x="639" y="381"/>
                    </a:cubicBezTo>
                    <a:cubicBezTo>
                      <a:pt x="622" y="379"/>
                      <a:pt x="604" y="379"/>
                      <a:pt x="586" y="379"/>
                    </a:cubicBezTo>
                    <a:cubicBezTo>
                      <a:pt x="584" y="379"/>
                      <a:pt x="581" y="379"/>
                      <a:pt x="579" y="379"/>
                    </a:cubicBezTo>
                    <a:cubicBezTo>
                      <a:pt x="525" y="379"/>
                      <a:pt x="469" y="387"/>
                      <a:pt x="414" y="402"/>
                    </a:cubicBezTo>
                    <a:cubicBezTo>
                      <a:pt x="378" y="411"/>
                      <a:pt x="346" y="423"/>
                      <a:pt x="314" y="438"/>
                    </a:cubicBezTo>
                    <a:cubicBezTo>
                      <a:pt x="295" y="447"/>
                      <a:pt x="277" y="456"/>
                      <a:pt x="261" y="466"/>
                    </a:cubicBezTo>
                    <a:cubicBezTo>
                      <a:pt x="241" y="479"/>
                      <a:pt x="224" y="492"/>
                      <a:pt x="208" y="506"/>
                    </a:cubicBezTo>
                    <a:cubicBezTo>
                      <a:pt x="200" y="513"/>
                      <a:pt x="191" y="522"/>
                      <a:pt x="183" y="532"/>
                    </a:cubicBezTo>
                    <a:cubicBezTo>
                      <a:pt x="179" y="536"/>
                      <a:pt x="179" y="536"/>
                      <a:pt x="179" y="536"/>
                    </a:cubicBezTo>
                    <a:cubicBezTo>
                      <a:pt x="176" y="539"/>
                      <a:pt x="173" y="543"/>
                      <a:pt x="171" y="547"/>
                    </a:cubicBezTo>
                    <a:cubicBezTo>
                      <a:pt x="166" y="554"/>
                      <a:pt x="166" y="554"/>
                      <a:pt x="166" y="554"/>
                    </a:cubicBezTo>
                    <a:cubicBezTo>
                      <a:pt x="153" y="518"/>
                      <a:pt x="144" y="480"/>
                      <a:pt x="142" y="443"/>
                    </a:cubicBezTo>
                    <a:cubicBezTo>
                      <a:pt x="140" y="400"/>
                      <a:pt x="145" y="359"/>
                      <a:pt x="156" y="319"/>
                    </a:cubicBezTo>
                    <a:cubicBezTo>
                      <a:pt x="161" y="305"/>
                      <a:pt x="161" y="305"/>
                      <a:pt x="161" y="305"/>
                    </a:cubicBezTo>
                    <a:cubicBezTo>
                      <a:pt x="162" y="302"/>
                      <a:pt x="163" y="299"/>
                      <a:pt x="164" y="296"/>
                    </a:cubicBezTo>
                    <a:cubicBezTo>
                      <a:pt x="165" y="295"/>
                      <a:pt x="165" y="293"/>
                      <a:pt x="166" y="291"/>
                    </a:cubicBezTo>
                    <a:cubicBezTo>
                      <a:pt x="171" y="277"/>
                      <a:pt x="171" y="277"/>
                      <a:pt x="171" y="277"/>
                    </a:cubicBezTo>
                    <a:cubicBezTo>
                      <a:pt x="173" y="275"/>
                      <a:pt x="174" y="272"/>
                      <a:pt x="175" y="269"/>
                    </a:cubicBezTo>
                    <a:cubicBezTo>
                      <a:pt x="176" y="268"/>
                      <a:pt x="177" y="266"/>
                      <a:pt x="178" y="264"/>
                    </a:cubicBezTo>
                    <a:cubicBezTo>
                      <a:pt x="184" y="251"/>
                      <a:pt x="184" y="251"/>
                      <a:pt x="184" y="251"/>
                    </a:cubicBezTo>
                    <a:cubicBezTo>
                      <a:pt x="186" y="249"/>
                      <a:pt x="187" y="247"/>
                      <a:pt x="188" y="245"/>
                    </a:cubicBezTo>
                    <a:cubicBezTo>
                      <a:pt x="189" y="243"/>
                      <a:pt x="190" y="241"/>
                      <a:pt x="191" y="240"/>
                    </a:cubicBezTo>
                    <a:cubicBezTo>
                      <a:pt x="196" y="232"/>
                      <a:pt x="201" y="225"/>
                      <a:pt x="207" y="219"/>
                    </a:cubicBezTo>
                    <a:cubicBezTo>
                      <a:pt x="217" y="205"/>
                      <a:pt x="230" y="193"/>
                      <a:pt x="245" y="179"/>
                    </a:cubicBezTo>
                    <a:cubicBezTo>
                      <a:pt x="258" y="168"/>
                      <a:pt x="273" y="157"/>
                      <a:pt x="289" y="146"/>
                    </a:cubicBezTo>
                    <a:cubicBezTo>
                      <a:pt x="317" y="128"/>
                      <a:pt x="347" y="110"/>
                      <a:pt x="380" y="95"/>
                    </a:cubicBezTo>
                    <a:cubicBezTo>
                      <a:pt x="433" y="71"/>
                      <a:pt x="488" y="53"/>
                      <a:pt x="543" y="41"/>
                    </a:cubicBezTo>
                    <a:cubicBezTo>
                      <a:pt x="564" y="37"/>
                      <a:pt x="585" y="33"/>
                      <a:pt x="605" y="31"/>
                    </a:cubicBezTo>
                    <a:cubicBezTo>
                      <a:pt x="623" y="29"/>
                      <a:pt x="639" y="28"/>
                      <a:pt x="652" y="28"/>
                    </a:cubicBezTo>
                    <a:cubicBezTo>
                      <a:pt x="663" y="27"/>
                      <a:pt x="673" y="28"/>
                      <a:pt x="679" y="28"/>
                    </a:cubicBezTo>
                    <a:cubicBezTo>
                      <a:pt x="681" y="28"/>
                      <a:pt x="681" y="28"/>
                      <a:pt x="681" y="28"/>
                    </a:cubicBezTo>
                    <a:cubicBezTo>
                      <a:pt x="684" y="28"/>
                      <a:pt x="686" y="28"/>
                      <a:pt x="688" y="28"/>
                    </a:cubicBezTo>
                    <a:cubicBezTo>
                      <a:pt x="739" y="32"/>
                      <a:pt x="739" y="32"/>
                      <a:pt x="739" y="32"/>
                    </a:cubicBezTo>
                    <a:cubicBezTo>
                      <a:pt x="690" y="17"/>
                      <a:pt x="690" y="17"/>
                      <a:pt x="690" y="17"/>
                    </a:cubicBezTo>
                    <a:cubicBezTo>
                      <a:pt x="688" y="17"/>
                      <a:pt x="686" y="16"/>
                      <a:pt x="682" y="15"/>
                    </a:cubicBezTo>
                    <a:cubicBezTo>
                      <a:pt x="682" y="15"/>
                      <a:pt x="682" y="15"/>
                      <a:pt x="682" y="15"/>
                    </a:cubicBezTo>
                    <a:cubicBezTo>
                      <a:pt x="675" y="13"/>
                      <a:pt x="666" y="11"/>
                      <a:pt x="653" y="9"/>
                    </a:cubicBezTo>
                    <a:cubicBezTo>
                      <a:pt x="640" y="6"/>
                      <a:pt x="623" y="4"/>
                      <a:pt x="605" y="2"/>
                    </a:cubicBezTo>
                    <a:cubicBezTo>
                      <a:pt x="588" y="1"/>
                      <a:pt x="571" y="0"/>
                      <a:pt x="553" y="0"/>
                    </a:cubicBezTo>
                    <a:cubicBezTo>
                      <a:pt x="548" y="0"/>
                      <a:pt x="543" y="0"/>
                      <a:pt x="538" y="0"/>
                    </a:cubicBezTo>
                    <a:cubicBezTo>
                      <a:pt x="478" y="2"/>
                      <a:pt x="417" y="11"/>
                      <a:pt x="356" y="28"/>
                    </a:cubicBezTo>
                    <a:cubicBezTo>
                      <a:pt x="316" y="39"/>
                      <a:pt x="280" y="52"/>
                      <a:pt x="245" y="68"/>
                    </a:cubicBezTo>
                    <a:cubicBezTo>
                      <a:pt x="224" y="79"/>
                      <a:pt x="205" y="89"/>
                      <a:pt x="187" y="100"/>
                    </a:cubicBezTo>
                    <a:cubicBezTo>
                      <a:pt x="165" y="114"/>
                      <a:pt x="146" y="129"/>
                      <a:pt x="129" y="144"/>
                    </a:cubicBezTo>
                    <a:cubicBezTo>
                      <a:pt x="120" y="152"/>
                      <a:pt x="111" y="162"/>
                      <a:pt x="102" y="173"/>
                    </a:cubicBezTo>
                    <a:cubicBezTo>
                      <a:pt x="98" y="177"/>
                      <a:pt x="98" y="177"/>
                      <a:pt x="98" y="177"/>
                    </a:cubicBezTo>
                    <a:cubicBezTo>
                      <a:pt x="95" y="181"/>
                      <a:pt x="92" y="185"/>
                      <a:pt x="89" y="189"/>
                    </a:cubicBezTo>
                    <a:cubicBezTo>
                      <a:pt x="78" y="205"/>
                      <a:pt x="78" y="205"/>
                      <a:pt x="78" y="205"/>
                    </a:cubicBezTo>
                    <a:cubicBezTo>
                      <a:pt x="77" y="207"/>
                      <a:pt x="76" y="209"/>
                      <a:pt x="74" y="210"/>
                    </a:cubicBezTo>
                    <a:cubicBezTo>
                      <a:pt x="72" y="214"/>
                      <a:pt x="69" y="218"/>
                      <a:pt x="67" y="222"/>
                    </a:cubicBezTo>
                    <a:cubicBezTo>
                      <a:pt x="57" y="239"/>
                      <a:pt x="57" y="239"/>
                      <a:pt x="57" y="239"/>
                    </a:cubicBezTo>
                    <a:cubicBezTo>
                      <a:pt x="56" y="241"/>
                      <a:pt x="55" y="243"/>
                      <a:pt x="54" y="245"/>
                    </a:cubicBezTo>
                    <a:cubicBezTo>
                      <a:pt x="52" y="249"/>
                      <a:pt x="49" y="253"/>
                      <a:pt x="47" y="257"/>
                    </a:cubicBezTo>
                    <a:cubicBezTo>
                      <a:pt x="39" y="276"/>
                      <a:pt x="39" y="276"/>
                      <a:pt x="39" y="276"/>
                    </a:cubicBezTo>
                    <a:cubicBezTo>
                      <a:pt x="17" y="327"/>
                      <a:pt x="3" y="383"/>
                      <a:pt x="0" y="442"/>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 name="Freeform 32"/>
              <p:cNvSpPr>
                <a:spLocks/>
              </p:cNvSpPr>
              <p:nvPr/>
            </p:nvSpPr>
            <p:spPr bwMode="auto">
              <a:xfrm>
                <a:off x="9771597" y="3578299"/>
                <a:ext cx="15090" cy="15771"/>
              </a:xfrm>
              <a:custGeom>
                <a:avLst/>
                <a:gdLst>
                  <a:gd name="T0" fmla="*/ 72 w 112"/>
                  <a:gd name="T1" fmla="*/ 116 h 117"/>
                  <a:gd name="T2" fmla="*/ 68 w 112"/>
                  <a:gd name="T3" fmla="*/ 112 h 117"/>
                  <a:gd name="T4" fmla="*/ 63 w 112"/>
                  <a:gd name="T5" fmla="*/ 107 h 117"/>
                  <a:gd name="T6" fmla="*/ 54 w 112"/>
                  <a:gd name="T7" fmla="*/ 98 h 117"/>
                  <a:gd name="T8" fmla="*/ 52 w 112"/>
                  <a:gd name="T9" fmla="*/ 96 h 117"/>
                  <a:gd name="T10" fmla="*/ 50 w 112"/>
                  <a:gd name="T11" fmla="*/ 94 h 117"/>
                  <a:gd name="T12" fmla="*/ 38 w 112"/>
                  <a:gd name="T13" fmla="*/ 79 h 117"/>
                  <a:gd name="T14" fmla="*/ 34 w 112"/>
                  <a:gd name="T15" fmla="*/ 73 h 117"/>
                  <a:gd name="T16" fmla="*/ 31 w 112"/>
                  <a:gd name="T17" fmla="*/ 68 h 117"/>
                  <a:gd name="T18" fmla="*/ 29 w 112"/>
                  <a:gd name="T19" fmla="*/ 65 h 117"/>
                  <a:gd name="T20" fmla="*/ 24 w 112"/>
                  <a:gd name="T21" fmla="*/ 58 h 117"/>
                  <a:gd name="T22" fmla="*/ 21 w 112"/>
                  <a:gd name="T23" fmla="*/ 50 h 117"/>
                  <a:gd name="T24" fmla="*/ 13 w 112"/>
                  <a:gd name="T25" fmla="*/ 35 h 117"/>
                  <a:gd name="T26" fmla="*/ 0 w 112"/>
                  <a:gd name="T27" fmla="*/ 0 h 117"/>
                  <a:gd name="T28" fmla="*/ 31 w 112"/>
                  <a:gd name="T29" fmla="*/ 18 h 117"/>
                  <a:gd name="T30" fmla="*/ 112 w 112"/>
                  <a:gd name="T31" fmla="*/ 54 h 117"/>
                  <a:gd name="T32" fmla="*/ 110 w 112"/>
                  <a:gd name="T33" fmla="*/ 56 h 117"/>
                  <a:gd name="T34" fmla="*/ 102 w 112"/>
                  <a:gd name="T35" fmla="*/ 67 h 117"/>
                  <a:gd name="T36" fmla="*/ 99 w 112"/>
                  <a:gd name="T37" fmla="*/ 71 h 117"/>
                  <a:gd name="T38" fmla="*/ 94 w 112"/>
                  <a:gd name="T39" fmla="*/ 79 h 117"/>
                  <a:gd name="T40" fmla="*/ 87 w 112"/>
                  <a:gd name="T41" fmla="*/ 91 h 117"/>
                  <a:gd name="T42" fmla="*/ 84 w 112"/>
                  <a:gd name="T43" fmla="*/ 95 h 117"/>
                  <a:gd name="T44" fmla="*/ 80 w 112"/>
                  <a:gd name="T45" fmla="*/ 104 h 117"/>
                  <a:gd name="T46" fmla="*/ 74 w 112"/>
                  <a:gd name="T47" fmla="*/ 117 h 117"/>
                  <a:gd name="T48" fmla="*/ 73 w 112"/>
                  <a:gd name="T49" fmla="*/ 117 h 117"/>
                  <a:gd name="T50" fmla="*/ 72 w 112"/>
                  <a:gd name="T51"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17">
                    <a:moveTo>
                      <a:pt x="72" y="116"/>
                    </a:moveTo>
                    <a:cubicBezTo>
                      <a:pt x="71" y="115"/>
                      <a:pt x="69" y="114"/>
                      <a:pt x="68" y="112"/>
                    </a:cubicBezTo>
                    <a:cubicBezTo>
                      <a:pt x="66" y="111"/>
                      <a:pt x="64" y="109"/>
                      <a:pt x="63" y="107"/>
                    </a:cubicBezTo>
                    <a:cubicBezTo>
                      <a:pt x="54" y="98"/>
                      <a:pt x="54" y="98"/>
                      <a:pt x="54" y="98"/>
                    </a:cubicBezTo>
                    <a:cubicBezTo>
                      <a:pt x="53" y="97"/>
                      <a:pt x="53" y="97"/>
                      <a:pt x="52" y="96"/>
                    </a:cubicBezTo>
                    <a:cubicBezTo>
                      <a:pt x="51" y="95"/>
                      <a:pt x="50" y="94"/>
                      <a:pt x="50" y="94"/>
                    </a:cubicBezTo>
                    <a:cubicBezTo>
                      <a:pt x="38" y="79"/>
                      <a:pt x="38" y="79"/>
                      <a:pt x="38" y="79"/>
                    </a:cubicBezTo>
                    <a:cubicBezTo>
                      <a:pt x="37" y="77"/>
                      <a:pt x="35" y="75"/>
                      <a:pt x="34" y="73"/>
                    </a:cubicBezTo>
                    <a:cubicBezTo>
                      <a:pt x="33" y="71"/>
                      <a:pt x="32" y="70"/>
                      <a:pt x="31" y="68"/>
                    </a:cubicBezTo>
                    <a:cubicBezTo>
                      <a:pt x="30" y="67"/>
                      <a:pt x="30" y="66"/>
                      <a:pt x="29" y="65"/>
                    </a:cubicBezTo>
                    <a:cubicBezTo>
                      <a:pt x="27" y="62"/>
                      <a:pt x="26" y="60"/>
                      <a:pt x="24" y="58"/>
                    </a:cubicBezTo>
                    <a:cubicBezTo>
                      <a:pt x="23" y="55"/>
                      <a:pt x="22" y="53"/>
                      <a:pt x="21" y="50"/>
                    </a:cubicBezTo>
                    <a:cubicBezTo>
                      <a:pt x="18" y="45"/>
                      <a:pt x="15" y="40"/>
                      <a:pt x="13" y="35"/>
                    </a:cubicBezTo>
                    <a:cubicBezTo>
                      <a:pt x="8" y="24"/>
                      <a:pt x="4" y="12"/>
                      <a:pt x="0" y="0"/>
                    </a:cubicBezTo>
                    <a:cubicBezTo>
                      <a:pt x="10" y="7"/>
                      <a:pt x="20" y="12"/>
                      <a:pt x="31" y="18"/>
                    </a:cubicBezTo>
                    <a:cubicBezTo>
                      <a:pt x="56" y="31"/>
                      <a:pt x="83" y="43"/>
                      <a:pt x="112" y="54"/>
                    </a:cubicBezTo>
                    <a:cubicBezTo>
                      <a:pt x="111" y="55"/>
                      <a:pt x="110" y="56"/>
                      <a:pt x="110" y="56"/>
                    </a:cubicBezTo>
                    <a:cubicBezTo>
                      <a:pt x="102" y="67"/>
                      <a:pt x="102" y="67"/>
                      <a:pt x="102" y="67"/>
                    </a:cubicBezTo>
                    <a:cubicBezTo>
                      <a:pt x="101" y="69"/>
                      <a:pt x="100" y="70"/>
                      <a:pt x="99" y="71"/>
                    </a:cubicBezTo>
                    <a:cubicBezTo>
                      <a:pt x="98" y="74"/>
                      <a:pt x="96" y="76"/>
                      <a:pt x="94" y="79"/>
                    </a:cubicBezTo>
                    <a:cubicBezTo>
                      <a:pt x="87" y="91"/>
                      <a:pt x="87" y="91"/>
                      <a:pt x="87" y="91"/>
                    </a:cubicBezTo>
                    <a:cubicBezTo>
                      <a:pt x="86" y="93"/>
                      <a:pt x="85" y="94"/>
                      <a:pt x="84" y="95"/>
                    </a:cubicBezTo>
                    <a:cubicBezTo>
                      <a:pt x="83" y="98"/>
                      <a:pt x="81" y="101"/>
                      <a:pt x="80" y="104"/>
                    </a:cubicBezTo>
                    <a:cubicBezTo>
                      <a:pt x="74" y="117"/>
                      <a:pt x="74" y="117"/>
                      <a:pt x="74" y="117"/>
                    </a:cubicBezTo>
                    <a:cubicBezTo>
                      <a:pt x="74" y="117"/>
                      <a:pt x="74" y="117"/>
                      <a:pt x="73" y="117"/>
                    </a:cubicBezTo>
                    <a:cubicBezTo>
                      <a:pt x="73" y="117"/>
                      <a:pt x="73" y="116"/>
                      <a:pt x="72" y="116"/>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 name="Freeform 33"/>
              <p:cNvSpPr>
                <a:spLocks/>
              </p:cNvSpPr>
              <p:nvPr/>
            </p:nvSpPr>
            <p:spPr bwMode="auto">
              <a:xfrm>
                <a:off x="9932594" y="3580568"/>
                <a:ext cx="6978" cy="6864"/>
              </a:xfrm>
              <a:custGeom>
                <a:avLst/>
                <a:gdLst>
                  <a:gd name="T0" fmla="*/ 31 w 52"/>
                  <a:gd name="T1" fmla="*/ 51 h 51"/>
                  <a:gd name="T2" fmla="*/ 4 w 52"/>
                  <a:gd name="T3" fmla="*/ 33 h 51"/>
                  <a:gd name="T4" fmla="*/ 0 w 52"/>
                  <a:gd name="T5" fmla="*/ 30 h 51"/>
                  <a:gd name="T6" fmla="*/ 0 w 52"/>
                  <a:gd name="T7" fmla="*/ 30 h 51"/>
                  <a:gd name="T8" fmla="*/ 52 w 52"/>
                  <a:gd name="T9" fmla="*/ 0 h 51"/>
                  <a:gd name="T10" fmla="*/ 49 w 52"/>
                  <a:gd name="T11" fmla="*/ 8 h 51"/>
                  <a:gd name="T12" fmla="*/ 31 w 52"/>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2" h="51">
                    <a:moveTo>
                      <a:pt x="31" y="51"/>
                    </a:moveTo>
                    <a:cubicBezTo>
                      <a:pt x="21" y="44"/>
                      <a:pt x="12" y="38"/>
                      <a:pt x="4" y="33"/>
                    </a:cubicBezTo>
                    <a:cubicBezTo>
                      <a:pt x="3" y="32"/>
                      <a:pt x="1" y="31"/>
                      <a:pt x="0" y="30"/>
                    </a:cubicBezTo>
                    <a:cubicBezTo>
                      <a:pt x="0" y="30"/>
                      <a:pt x="0" y="30"/>
                      <a:pt x="0" y="30"/>
                    </a:cubicBezTo>
                    <a:cubicBezTo>
                      <a:pt x="18" y="21"/>
                      <a:pt x="36" y="11"/>
                      <a:pt x="52" y="0"/>
                    </a:cubicBezTo>
                    <a:cubicBezTo>
                      <a:pt x="51" y="3"/>
                      <a:pt x="50" y="6"/>
                      <a:pt x="49" y="8"/>
                    </a:cubicBezTo>
                    <a:cubicBezTo>
                      <a:pt x="45" y="23"/>
                      <a:pt x="38" y="37"/>
                      <a:pt x="31" y="51"/>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5" name="Freeform 34"/>
              <p:cNvSpPr>
                <a:spLocks/>
              </p:cNvSpPr>
              <p:nvPr/>
            </p:nvSpPr>
            <p:spPr bwMode="auto">
              <a:xfrm>
                <a:off x="9795424" y="3589588"/>
                <a:ext cx="133937" cy="23429"/>
              </a:xfrm>
              <a:custGeom>
                <a:avLst/>
                <a:gdLst>
                  <a:gd name="T0" fmla="*/ 4 w 994"/>
                  <a:gd name="T1" fmla="*/ 73 h 174"/>
                  <a:gd name="T2" fmla="*/ 7 w 994"/>
                  <a:gd name="T3" fmla="*/ 64 h 174"/>
                  <a:gd name="T4" fmla="*/ 8 w 994"/>
                  <a:gd name="T5" fmla="*/ 58 h 174"/>
                  <a:gd name="T6" fmla="*/ 10 w 994"/>
                  <a:gd name="T7" fmla="*/ 55 h 174"/>
                  <a:gd name="T8" fmla="*/ 13 w 994"/>
                  <a:gd name="T9" fmla="*/ 46 h 174"/>
                  <a:gd name="T10" fmla="*/ 15 w 994"/>
                  <a:gd name="T11" fmla="*/ 41 h 174"/>
                  <a:gd name="T12" fmla="*/ 17 w 994"/>
                  <a:gd name="T13" fmla="*/ 38 h 174"/>
                  <a:gd name="T14" fmla="*/ 20 w 994"/>
                  <a:gd name="T15" fmla="*/ 29 h 174"/>
                  <a:gd name="T16" fmla="*/ 22 w 994"/>
                  <a:gd name="T17" fmla="*/ 25 h 174"/>
                  <a:gd name="T18" fmla="*/ 24 w 994"/>
                  <a:gd name="T19" fmla="*/ 22 h 174"/>
                  <a:gd name="T20" fmla="*/ 33 w 994"/>
                  <a:gd name="T21" fmla="*/ 9 h 174"/>
                  <a:gd name="T22" fmla="*/ 37 w 994"/>
                  <a:gd name="T23" fmla="*/ 3 h 174"/>
                  <a:gd name="T24" fmla="*/ 114 w 994"/>
                  <a:gd name="T25" fmla="*/ 22 h 174"/>
                  <a:gd name="T26" fmla="*/ 204 w 994"/>
                  <a:gd name="T27" fmla="*/ 39 h 174"/>
                  <a:gd name="T28" fmla="*/ 389 w 994"/>
                  <a:gd name="T29" fmla="*/ 60 h 174"/>
                  <a:gd name="T30" fmla="*/ 498 w 994"/>
                  <a:gd name="T31" fmla="*/ 63 h 174"/>
                  <a:gd name="T32" fmla="*/ 575 w 994"/>
                  <a:gd name="T33" fmla="*/ 62 h 174"/>
                  <a:gd name="T34" fmla="*/ 756 w 994"/>
                  <a:gd name="T35" fmla="*/ 44 h 174"/>
                  <a:gd name="T36" fmla="*/ 933 w 994"/>
                  <a:gd name="T37" fmla="*/ 0 h 174"/>
                  <a:gd name="T38" fmla="*/ 934 w 994"/>
                  <a:gd name="T39" fmla="*/ 0 h 174"/>
                  <a:gd name="T40" fmla="*/ 973 w 994"/>
                  <a:gd name="T41" fmla="*/ 31 h 174"/>
                  <a:gd name="T42" fmla="*/ 994 w 994"/>
                  <a:gd name="T43" fmla="*/ 54 h 174"/>
                  <a:gd name="T44" fmla="*/ 938 w 994"/>
                  <a:gd name="T45" fmla="*/ 96 h 174"/>
                  <a:gd name="T46" fmla="*/ 700 w 994"/>
                  <a:gd name="T47" fmla="*/ 165 h 174"/>
                  <a:gd name="T48" fmla="*/ 555 w 994"/>
                  <a:gd name="T49" fmla="*/ 173 h 174"/>
                  <a:gd name="T50" fmla="*/ 522 w 994"/>
                  <a:gd name="T51" fmla="*/ 174 h 174"/>
                  <a:gd name="T52" fmla="*/ 406 w 994"/>
                  <a:gd name="T53" fmla="*/ 170 h 174"/>
                  <a:gd name="T54" fmla="*/ 257 w 994"/>
                  <a:gd name="T55" fmla="*/ 155 h 174"/>
                  <a:gd name="T56" fmla="*/ 184 w 994"/>
                  <a:gd name="T57" fmla="*/ 144 h 174"/>
                  <a:gd name="T58" fmla="*/ 114 w 994"/>
                  <a:gd name="T59" fmla="*/ 130 h 174"/>
                  <a:gd name="T60" fmla="*/ 0 w 994"/>
                  <a:gd name="T61" fmla="*/ 95 h 174"/>
                  <a:gd name="T62" fmla="*/ 4 w 994"/>
                  <a:gd name="T63" fmla="*/ 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4" h="174">
                    <a:moveTo>
                      <a:pt x="4" y="73"/>
                    </a:moveTo>
                    <a:cubicBezTo>
                      <a:pt x="7" y="64"/>
                      <a:pt x="7" y="64"/>
                      <a:pt x="7" y="64"/>
                    </a:cubicBezTo>
                    <a:cubicBezTo>
                      <a:pt x="7" y="62"/>
                      <a:pt x="8" y="60"/>
                      <a:pt x="8" y="58"/>
                    </a:cubicBezTo>
                    <a:cubicBezTo>
                      <a:pt x="9" y="57"/>
                      <a:pt x="9" y="56"/>
                      <a:pt x="10" y="55"/>
                    </a:cubicBezTo>
                    <a:cubicBezTo>
                      <a:pt x="13" y="46"/>
                      <a:pt x="13" y="46"/>
                      <a:pt x="13" y="46"/>
                    </a:cubicBezTo>
                    <a:cubicBezTo>
                      <a:pt x="13" y="44"/>
                      <a:pt x="14" y="43"/>
                      <a:pt x="15" y="41"/>
                    </a:cubicBezTo>
                    <a:cubicBezTo>
                      <a:pt x="16" y="40"/>
                      <a:pt x="16" y="39"/>
                      <a:pt x="17" y="38"/>
                    </a:cubicBezTo>
                    <a:cubicBezTo>
                      <a:pt x="20" y="29"/>
                      <a:pt x="20" y="29"/>
                      <a:pt x="20" y="29"/>
                    </a:cubicBezTo>
                    <a:cubicBezTo>
                      <a:pt x="21" y="28"/>
                      <a:pt x="22" y="27"/>
                      <a:pt x="22" y="25"/>
                    </a:cubicBezTo>
                    <a:cubicBezTo>
                      <a:pt x="23" y="24"/>
                      <a:pt x="24" y="23"/>
                      <a:pt x="24" y="22"/>
                    </a:cubicBezTo>
                    <a:cubicBezTo>
                      <a:pt x="27" y="17"/>
                      <a:pt x="30" y="13"/>
                      <a:pt x="33" y="9"/>
                    </a:cubicBezTo>
                    <a:cubicBezTo>
                      <a:pt x="35" y="7"/>
                      <a:pt x="36" y="5"/>
                      <a:pt x="37" y="3"/>
                    </a:cubicBezTo>
                    <a:cubicBezTo>
                      <a:pt x="64" y="11"/>
                      <a:pt x="90" y="17"/>
                      <a:pt x="114" y="22"/>
                    </a:cubicBezTo>
                    <a:cubicBezTo>
                      <a:pt x="139" y="27"/>
                      <a:pt x="171" y="34"/>
                      <a:pt x="204" y="39"/>
                    </a:cubicBezTo>
                    <a:cubicBezTo>
                      <a:pt x="266" y="49"/>
                      <a:pt x="328" y="56"/>
                      <a:pt x="389" y="60"/>
                    </a:cubicBezTo>
                    <a:cubicBezTo>
                      <a:pt x="426" y="62"/>
                      <a:pt x="462" y="63"/>
                      <a:pt x="498" y="63"/>
                    </a:cubicBezTo>
                    <a:cubicBezTo>
                      <a:pt x="524" y="63"/>
                      <a:pt x="550" y="63"/>
                      <a:pt x="575" y="62"/>
                    </a:cubicBezTo>
                    <a:cubicBezTo>
                      <a:pt x="641" y="59"/>
                      <a:pt x="700" y="53"/>
                      <a:pt x="756" y="44"/>
                    </a:cubicBezTo>
                    <a:cubicBezTo>
                      <a:pt x="823" y="34"/>
                      <a:pt x="881" y="19"/>
                      <a:pt x="933" y="0"/>
                    </a:cubicBezTo>
                    <a:cubicBezTo>
                      <a:pt x="934" y="0"/>
                      <a:pt x="934" y="0"/>
                      <a:pt x="934" y="0"/>
                    </a:cubicBezTo>
                    <a:cubicBezTo>
                      <a:pt x="948" y="9"/>
                      <a:pt x="961" y="20"/>
                      <a:pt x="973" y="31"/>
                    </a:cubicBezTo>
                    <a:cubicBezTo>
                      <a:pt x="980" y="37"/>
                      <a:pt x="986" y="45"/>
                      <a:pt x="994" y="54"/>
                    </a:cubicBezTo>
                    <a:cubicBezTo>
                      <a:pt x="977" y="70"/>
                      <a:pt x="959" y="84"/>
                      <a:pt x="938" y="96"/>
                    </a:cubicBezTo>
                    <a:cubicBezTo>
                      <a:pt x="878" y="132"/>
                      <a:pt x="800" y="155"/>
                      <a:pt x="700" y="165"/>
                    </a:cubicBezTo>
                    <a:cubicBezTo>
                      <a:pt x="657" y="169"/>
                      <a:pt x="609" y="172"/>
                      <a:pt x="555" y="173"/>
                    </a:cubicBezTo>
                    <a:cubicBezTo>
                      <a:pt x="544" y="173"/>
                      <a:pt x="533" y="174"/>
                      <a:pt x="522" y="174"/>
                    </a:cubicBezTo>
                    <a:cubicBezTo>
                      <a:pt x="484" y="174"/>
                      <a:pt x="445" y="172"/>
                      <a:pt x="406" y="170"/>
                    </a:cubicBezTo>
                    <a:cubicBezTo>
                      <a:pt x="357" y="167"/>
                      <a:pt x="307" y="162"/>
                      <a:pt x="257" y="155"/>
                    </a:cubicBezTo>
                    <a:cubicBezTo>
                      <a:pt x="231" y="152"/>
                      <a:pt x="206" y="147"/>
                      <a:pt x="184" y="144"/>
                    </a:cubicBezTo>
                    <a:cubicBezTo>
                      <a:pt x="158" y="139"/>
                      <a:pt x="136" y="135"/>
                      <a:pt x="114" y="130"/>
                    </a:cubicBezTo>
                    <a:cubicBezTo>
                      <a:pt x="71" y="120"/>
                      <a:pt x="33" y="108"/>
                      <a:pt x="0" y="95"/>
                    </a:cubicBezTo>
                    <a:cubicBezTo>
                      <a:pt x="1" y="88"/>
                      <a:pt x="2" y="80"/>
                      <a:pt x="4" y="73"/>
                    </a:cubicBez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6" name="Freeform 35"/>
              <p:cNvSpPr>
                <a:spLocks/>
              </p:cNvSpPr>
              <p:nvPr/>
            </p:nvSpPr>
            <p:spPr bwMode="auto">
              <a:xfrm>
                <a:off x="9812556" y="3623114"/>
                <a:ext cx="120662" cy="21670"/>
              </a:xfrm>
              <a:custGeom>
                <a:avLst/>
                <a:gdLst>
                  <a:gd name="T0" fmla="*/ 18 w 896"/>
                  <a:gd name="T1" fmla="*/ 90 h 161"/>
                  <a:gd name="T2" fmla="*/ 99 w 896"/>
                  <a:gd name="T3" fmla="*/ 105 h 161"/>
                  <a:gd name="T4" fmla="*/ 266 w 896"/>
                  <a:gd name="T5" fmla="*/ 124 h 161"/>
                  <a:gd name="T6" fmla="*/ 364 w 896"/>
                  <a:gd name="T7" fmla="*/ 127 h 161"/>
                  <a:gd name="T8" fmla="*/ 435 w 896"/>
                  <a:gd name="T9" fmla="*/ 126 h 161"/>
                  <a:gd name="T10" fmla="*/ 599 w 896"/>
                  <a:gd name="T11" fmla="*/ 110 h 161"/>
                  <a:gd name="T12" fmla="*/ 760 w 896"/>
                  <a:gd name="T13" fmla="*/ 69 h 161"/>
                  <a:gd name="T14" fmla="*/ 837 w 896"/>
                  <a:gd name="T15" fmla="*/ 35 h 161"/>
                  <a:gd name="T16" fmla="*/ 896 w 896"/>
                  <a:gd name="T17" fmla="*/ 0 h 161"/>
                  <a:gd name="T18" fmla="*/ 801 w 896"/>
                  <a:gd name="T19" fmla="*/ 99 h 161"/>
                  <a:gd name="T20" fmla="*/ 605 w 896"/>
                  <a:gd name="T21" fmla="*/ 154 h 161"/>
                  <a:gd name="T22" fmla="*/ 485 w 896"/>
                  <a:gd name="T23" fmla="*/ 161 h 161"/>
                  <a:gd name="T24" fmla="*/ 459 w 896"/>
                  <a:gd name="T25" fmla="*/ 161 h 161"/>
                  <a:gd name="T26" fmla="*/ 361 w 896"/>
                  <a:gd name="T27" fmla="*/ 158 h 161"/>
                  <a:gd name="T28" fmla="*/ 238 w 896"/>
                  <a:gd name="T29" fmla="*/ 146 h 161"/>
                  <a:gd name="T30" fmla="*/ 178 w 896"/>
                  <a:gd name="T31" fmla="*/ 136 h 161"/>
                  <a:gd name="T32" fmla="*/ 120 w 896"/>
                  <a:gd name="T33" fmla="*/ 125 h 161"/>
                  <a:gd name="T34" fmla="*/ 0 w 896"/>
                  <a:gd name="T35" fmla="*/ 86 h 161"/>
                  <a:gd name="T36" fmla="*/ 18 w 896"/>
                  <a:gd name="T37" fmla="*/ 9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6" h="161">
                    <a:moveTo>
                      <a:pt x="18" y="90"/>
                    </a:moveTo>
                    <a:cubicBezTo>
                      <a:pt x="51" y="97"/>
                      <a:pt x="75" y="101"/>
                      <a:pt x="99" y="105"/>
                    </a:cubicBezTo>
                    <a:cubicBezTo>
                      <a:pt x="155" y="115"/>
                      <a:pt x="211" y="121"/>
                      <a:pt x="266" y="124"/>
                    </a:cubicBezTo>
                    <a:cubicBezTo>
                      <a:pt x="299" y="126"/>
                      <a:pt x="332" y="127"/>
                      <a:pt x="364" y="127"/>
                    </a:cubicBezTo>
                    <a:cubicBezTo>
                      <a:pt x="388" y="127"/>
                      <a:pt x="412" y="127"/>
                      <a:pt x="435" y="126"/>
                    </a:cubicBezTo>
                    <a:cubicBezTo>
                      <a:pt x="494" y="123"/>
                      <a:pt x="548" y="118"/>
                      <a:pt x="599" y="110"/>
                    </a:cubicBezTo>
                    <a:cubicBezTo>
                      <a:pt x="660" y="100"/>
                      <a:pt x="712" y="87"/>
                      <a:pt x="760" y="69"/>
                    </a:cubicBezTo>
                    <a:cubicBezTo>
                      <a:pt x="787" y="59"/>
                      <a:pt x="813" y="48"/>
                      <a:pt x="837" y="35"/>
                    </a:cubicBezTo>
                    <a:cubicBezTo>
                      <a:pt x="858" y="24"/>
                      <a:pt x="878" y="12"/>
                      <a:pt x="896" y="0"/>
                    </a:cubicBezTo>
                    <a:cubicBezTo>
                      <a:pt x="875" y="40"/>
                      <a:pt x="841" y="76"/>
                      <a:pt x="801" y="99"/>
                    </a:cubicBezTo>
                    <a:cubicBezTo>
                      <a:pt x="751" y="128"/>
                      <a:pt x="687" y="146"/>
                      <a:pt x="605" y="154"/>
                    </a:cubicBezTo>
                    <a:cubicBezTo>
                      <a:pt x="569" y="158"/>
                      <a:pt x="529" y="160"/>
                      <a:pt x="485" y="161"/>
                    </a:cubicBezTo>
                    <a:cubicBezTo>
                      <a:pt x="477" y="161"/>
                      <a:pt x="468" y="161"/>
                      <a:pt x="459" y="161"/>
                    </a:cubicBezTo>
                    <a:cubicBezTo>
                      <a:pt x="428" y="161"/>
                      <a:pt x="395" y="160"/>
                      <a:pt x="361" y="158"/>
                    </a:cubicBezTo>
                    <a:cubicBezTo>
                      <a:pt x="321" y="156"/>
                      <a:pt x="279" y="152"/>
                      <a:pt x="238" y="146"/>
                    </a:cubicBezTo>
                    <a:cubicBezTo>
                      <a:pt x="217" y="143"/>
                      <a:pt x="197" y="140"/>
                      <a:pt x="178" y="136"/>
                    </a:cubicBezTo>
                    <a:cubicBezTo>
                      <a:pt x="159" y="133"/>
                      <a:pt x="139" y="129"/>
                      <a:pt x="120" y="125"/>
                    </a:cubicBezTo>
                    <a:cubicBezTo>
                      <a:pt x="72" y="114"/>
                      <a:pt x="32" y="101"/>
                      <a:pt x="0" y="86"/>
                    </a:cubicBezTo>
                    <a:cubicBezTo>
                      <a:pt x="6" y="87"/>
                      <a:pt x="12" y="88"/>
                      <a:pt x="18" y="90"/>
                    </a:cubicBez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7" name="Freeform 36"/>
              <p:cNvSpPr>
                <a:spLocks/>
              </p:cNvSpPr>
              <p:nvPr/>
            </p:nvSpPr>
            <p:spPr bwMode="auto">
              <a:xfrm>
                <a:off x="9942125" y="3542503"/>
                <a:ext cx="4198" cy="3631"/>
              </a:xfrm>
              <a:custGeom>
                <a:avLst/>
                <a:gdLst>
                  <a:gd name="T0" fmla="*/ 13 w 31"/>
                  <a:gd name="T1" fmla="*/ 27 h 27"/>
                  <a:gd name="T2" fmla="*/ 6 w 31"/>
                  <a:gd name="T3" fmla="*/ 22 h 27"/>
                  <a:gd name="T4" fmla="*/ 0 w 31"/>
                  <a:gd name="T5" fmla="*/ 17 h 27"/>
                  <a:gd name="T6" fmla="*/ 31 w 31"/>
                  <a:gd name="T7" fmla="*/ 0 h 27"/>
                  <a:gd name="T8" fmla="*/ 13 w 31"/>
                  <a:gd name="T9" fmla="*/ 27 h 27"/>
                </a:gdLst>
                <a:ahLst/>
                <a:cxnLst>
                  <a:cxn ang="0">
                    <a:pos x="T0" y="T1"/>
                  </a:cxn>
                  <a:cxn ang="0">
                    <a:pos x="T2" y="T3"/>
                  </a:cxn>
                  <a:cxn ang="0">
                    <a:pos x="T4" y="T5"/>
                  </a:cxn>
                  <a:cxn ang="0">
                    <a:pos x="T6" y="T7"/>
                  </a:cxn>
                  <a:cxn ang="0">
                    <a:pos x="T8" y="T9"/>
                  </a:cxn>
                </a:cxnLst>
                <a:rect l="0" t="0" r="r" b="b"/>
                <a:pathLst>
                  <a:path w="31" h="27">
                    <a:moveTo>
                      <a:pt x="13" y="27"/>
                    </a:moveTo>
                    <a:cubicBezTo>
                      <a:pt x="10" y="25"/>
                      <a:pt x="8" y="23"/>
                      <a:pt x="6" y="22"/>
                    </a:cubicBezTo>
                    <a:cubicBezTo>
                      <a:pt x="4" y="20"/>
                      <a:pt x="2" y="18"/>
                      <a:pt x="0" y="17"/>
                    </a:cubicBezTo>
                    <a:cubicBezTo>
                      <a:pt x="11" y="11"/>
                      <a:pt x="21" y="5"/>
                      <a:pt x="31" y="0"/>
                    </a:cubicBezTo>
                    <a:cubicBezTo>
                      <a:pt x="25" y="9"/>
                      <a:pt x="19" y="18"/>
                      <a:pt x="13" y="2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8" name="Freeform 37"/>
              <p:cNvSpPr>
                <a:spLocks/>
              </p:cNvSpPr>
              <p:nvPr/>
            </p:nvSpPr>
            <p:spPr bwMode="auto">
              <a:xfrm>
                <a:off x="9773640" y="3545453"/>
                <a:ext cx="160656" cy="25415"/>
              </a:xfrm>
              <a:custGeom>
                <a:avLst/>
                <a:gdLst>
                  <a:gd name="T0" fmla="*/ 952 w 1193"/>
                  <a:gd name="T1" fmla="*/ 89 h 189"/>
                  <a:gd name="T2" fmla="*/ 1148 w 1193"/>
                  <a:gd name="T3" fmla="*/ 40 h 189"/>
                  <a:gd name="T4" fmla="*/ 1157 w 1193"/>
                  <a:gd name="T5" fmla="*/ 37 h 189"/>
                  <a:gd name="T6" fmla="*/ 1182 w 1193"/>
                  <a:gd name="T7" fmla="*/ 64 h 189"/>
                  <a:gd name="T8" fmla="*/ 1187 w 1193"/>
                  <a:gd name="T9" fmla="*/ 70 h 189"/>
                  <a:gd name="T10" fmla="*/ 1193 w 1193"/>
                  <a:gd name="T11" fmla="*/ 78 h 189"/>
                  <a:gd name="T12" fmla="*/ 1161 w 1193"/>
                  <a:gd name="T13" fmla="*/ 99 h 189"/>
                  <a:gd name="T14" fmla="*/ 892 w 1193"/>
                  <a:gd name="T15" fmla="*/ 179 h 189"/>
                  <a:gd name="T16" fmla="*/ 730 w 1193"/>
                  <a:gd name="T17" fmla="*/ 188 h 189"/>
                  <a:gd name="T18" fmla="*/ 691 w 1193"/>
                  <a:gd name="T19" fmla="*/ 189 h 189"/>
                  <a:gd name="T20" fmla="*/ 691 w 1193"/>
                  <a:gd name="T21" fmla="*/ 189 h 189"/>
                  <a:gd name="T22" fmla="*/ 563 w 1193"/>
                  <a:gd name="T23" fmla="*/ 185 h 189"/>
                  <a:gd name="T24" fmla="*/ 396 w 1193"/>
                  <a:gd name="T25" fmla="*/ 168 h 189"/>
                  <a:gd name="T26" fmla="*/ 315 w 1193"/>
                  <a:gd name="T27" fmla="*/ 155 h 189"/>
                  <a:gd name="T28" fmla="*/ 237 w 1193"/>
                  <a:gd name="T29" fmla="*/ 139 h 189"/>
                  <a:gd name="T30" fmla="*/ 0 w 1193"/>
                  <a:gd name="T31" fmla="*/ 36 h 189"/>
                  <a:gd name="T32" fmla="*/ 2 w 1193"/>
                  <a:gd name="T33" fmla="*/ 32 h 189"/>
                  <a:gd name="T34" fmla="*/ 5 w 1193"/>
                  <a:gd name="T35" fmla="*/ 27 h 189"/>
                  <a:gd name="T36" fmla="*/ 7 w 1193"/>
                  <a:gd name="T37" fmla="*/ 23 h 189"/>
                  <a:gd name="T38" fmla="*/ 19 w 1193"/>
                  <a:gd name="T39" fmla="*/ 6 h 189"/>
                  <a:gd name="T40" fmla="*/ 24 w 1193"/>
                  <a:gd name="T41" fmla="*/ 0 h 189"/>
                  <a:gd name="T42" fmla="*/ 48 w 1193"/>
                  <a:gd name="T43" fmla="*/ 9 h 189"/>
                  <a:gd name="T44" fmla="*/ 144 w 1193"/>
                  <a:gd name="T45" fmla="*/ 40 h 189"/>
                  <a:gd name="T46" fmla="*/ 241 w 1193"/>
                  <a:gd name="T47" fmla="*/ 64 h 189"/>
                  <a:gd name="T48" fmla="*/ 341 w 1193"/>
                  <a:gd name="T49" fmla="*/ 83 h 189"/>
                  <a:gd name="T50" fmla="*/ 545 w 1193"/>
                  <a:gd name="T51" fmla="*/ 106 h 189"/>
                  <a:gd name="T52" fmla="*/ 668 w 1193"/>
                  <a:gd name="T53" fmla="*/ 109 h 189"/>
                  <a:gd name="T54" fmla="*/ 752 w 1193"/>
                  <a:gd name="T55" fmla="*/ 108 h 189"/>
                  <a:gd name="T56" fmla="*/ 952 w 1193"/>
                  <a:gd name="T57" fmla="*/ 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3" h="189">
                    <a:moveTo>
                      <a:pt x="952" y="89"/>
                    </a:moveTo>
                    <a:cubicBezTo>
                      <a:pt x="1026" y="77"/>
                      <a:pt x="1090" y="61"/>
                      <a:pt x="1148" y="40"/>
                    </a:cubicBezTo>
                    <a:cubicBezTo>
                      <a:pt x="1151" y="39"/>
                      <a:pt x="1154" y="38"/>
                      <a:pt x="1157" y="37"/>
                    </a:cubicBezTo>
                    <a:cubicBezTo>
                      <a:pt x="1165" y="45"/>
                      <a:pt x="1173" y="53"/>
                      <a:pt x="1182" y="64"/>
                    </a:cubicBezTo>
                    <a:cubicBezTo>
                      <a:pt x="1184" y="66"/>
                      <a:pt x="1185" y="68"/>
                      <a:pt x="1187" y="70"/>
                    </a:cubicBezTo>
                    <a:cubicBezTo>
                      <a:pt x="1189" y="73"/>
                      <a:pt x="1191" y="75"/>
                      <a:pt x="1193" y="78"/>
                    </a:cubicBezTo>
                    <a:cubicBezTo>
                      <a:pt x="1183" y="86"/>
                      <a:pt x="1172" y="93"/>
                      <a:pt x="1161" y="99"/>
                    </a:cubicBezTo>
                    <a:cubicBezTo>
                      <a:pt x="1093" y="141"/>
                      <a:pt x="1005" y="167"/>
                      <a:pt x="892" y="179"/>
                    </a:cubicBezTo>
                    <a:cubicBezTo>
                      <a:pt x="844" y="184"/>
                      <a:pt x="790" y="187"/>
                      <a:pt x="730" y="188"/>
                    </a:cubicBezTo>
                    <a:cubicBezTo>
                      <a:pt x="717" y="189"/>
                      <a:pt x="704" y="189"/>
                      <a:pt x="691" y="189"/>
                    </a:cubicBezTo>
                    <a:cubicBezTo>
                      <a:pt x="691" y="189"/>
                      <a:pt x="691" y="189"/>
                      <a:pt x="691" y="189"/>
                    </a:cubicBezTo>
                    <a:cubicBezTo>
                      <a:pt x="649" y="189"/>
                      <a:pt x="607" y="187"/>
                      <a:pt x="563" y="185"/>
                    </a:cubicBezTo>
                    <a:cubicBezTo>
                      <a:pt x="509" y="182"/>
                      <a:pt x="453" y="176"/>
                      <a:pt x="396" y="168"/>
                    </a:cubicBezTo>
                    <a:cubicBezTo>
                      <a:pt x="371" y="165"/>
                      <a:pt x="345" y="160"/>
                      <a:pt x="315" y="155"/>
                    </a:cubicBezTo>
                    <a:cubicBezTo>
                      <a:pt x="287" y="150"/>
                      <a:pt x="261" y="145"/>
                      <a:pt x="237" y="139"/>
                    </a:cubicBezTo>
                    <a:cubicBezTo>
                      <a:pt x="131" y="115"/>
                      <a:pt x="53" y="81"/>
                      <a:pt x="0" y="36"/>
                    </a:cubicBezTo>
                    <a:cubicBezTo>
                      <a:pt x="2" y="32"/>
                      <a:pt x="2" y="32"/>
                      <a:pt x="2" y="32"/>
                    </a:cubicBezTo>
                    <a:cubicBezTo>
                      <a:pt x="3" y="30"/>
                      <a:pt x="4" y="28"/>
                      <a:pt x="5" y="27"/>
                    </a:cubicBezTo>
                    <a:cubicBezTo>
                      <a:pt x="6" y="26"/>
                      <a:pt x="6" y="24"/>
                      <a:pt x="7" y="23"/>
                    </a:cubicBezTo>
                    <a:cubicBezTo>
                      <a:pt x="11" y="17"/>
                      <a:pt x="15" y="11"/>
                      <a:pt x="19" y="6"/>
                    </a:cubicBezTo>
                    <a:cubicBezTo>
                      <a:pt x="20" y="4"/>
                      <a:pt x="22" y="2"/>
                      <a:pt x="24" y="0"/>
                    </a:cubicBezTo>
                    <a:cubicBezTo>
                      <a:pt x="32" y="3"/>
                      <a:pt x="40" y="6"/>
                      <a:pt x="48" y="9"/>
                    </a:cubicBezTo>
                    <a:cubicBezTo>
                      <a:pt x="78" y="20"/>
                      <a:pt x="110" y="30"/>
                      <a:pt x="144" y="40"/>
                    </a:cubicBezTo>
                    <a:cubicBezTo>
                      <a:pt x="175" y="49"/>
                      <a:pt x="205" y="56"/>
                      <a:pt x="241" y="64"/>
                    </a:cubicBezTo>
                    <a:cubicBezTo>
                      <a:pt x="268" y="70"/>
                      <a:pt x="304" y="77"/>
                      <a:pt x="341" y="83"/>
                    </a:cubicBezTo>
                    <a:cubicBezTo>
                      <a:pt x="409" y="94"/>
                      <a:pt x="478" y="102"/>
                      <a:pt x="545" y="106"/>
                    </a:cubicBezTo>
                    <a:cubicBezTo>
                      <a:pt x="587" y="108"/>
                      <a:pt x="628" y="109"/>
                      <a:pt x="668" y="109"/>
                    </a:cubicBezTo>
                    <a:cubicBezTo>
                      <a:pt x="696" y="109"/>
                      <a:pt x="724" y="109"/>
                      <a:pt x="752" y="108"/>
                    </a:cubicBezTo>
                    <a:cubicBezTo>
                      <a:pt x="824" y="104"/>
                      <a:pt x="890" y="98"/>
                      <a:pt x="952" y="89"/>
                    </a:cubicBez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80" name="Slide Number Placeholder 5"/>
          <p:cNvSpPr>
            <a:spLocks noGrp="1"/>
          </p:cNvSpPr>
          <p:nvPr>
            <p:ph type="sldNum" sz="quarter" idx="12"/>
          </p:nvPr>
        </p:nvSpPr>
        <p:spPr>
          <a:xfrm>
            <a:off x="4755336" y="6472712"/>
            <a:ext cx="2743200" cy="18736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649112-2361-4913-9798-B6AEBB59A8D4}" type="slidenum">
              <a:rPr kumimoji="0" lang="en-US" sz="675"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 name="Group 4"/>
          <p:cNvGrpSpPr/>
          <p:nvPr/>
        </p:nvGrpSpPr>
        <p:grpSpPr>
          <a:xfrm>
            <a:off x="489805" y="4102938"/>
            <a:ext cx="1843820" cy="963472"/>
            <a:chOff x="489805" y="4092066"/>
            <a:chExt cx="1843820" cy="963472"/>
          </a:xfrm>
        </p:grpSpPr>
        <p:sp>
          <p:nvSpPr>
            <p:cNvPr id="81" name="Content Placeholder 3"/>
            <p:cNvSpPr txBox="1">
              <a:spLocks/>
            </p:cNvSpPr>
            <p:nvPr/>
          </p:nvSpPr>
          <p:spPr>
            <a:xfrm>
              <a:off x="935757" y="4113742"/>
              <a:ext cx="1397868" cy="941796"/>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299.9 Million </a:t>
              </a: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acres of crops in U.S. are experiencing drought conditions this week.</a:t>
              </a:r>
            </a:p>
          </p:txBody>
        </p:sp>
        <p:sp>
          <p:nvSpPr>
            <p:cNvPr id="7" name="Freeform 40"/>
            <p:cNvSpPr>
              <a:spLocks noEditPoints="1"/>
            </p:cNvSpPr>
            <p:nvPr/>
          </p:nvSpPr>
          <p:spPr bwMode="auto">
            <a:xfrm>
              <a:off x="489805" y="4092066"/>
              <a:ext cx="271462" cy="300038"/>
            </a:xfrm>
            <a:custGeom>
              <a:avLst/>
              <a:gdLst>
                <a:gd name="T0" fmla="*/ 424 w 725"/>
                <a:gd name="T1" fmla="*/ 17 h 801"/>
                <a:gd name="T2" fmla="*/ 596 w 725"/>
                <a:gd name="T3" fmla="*/ 169 h 801"/>
                <a:gd name="T4" fmla="*/ 539 w 725"/>
                <a:gd name="T5" fmla="*/ 390 h 801"/>
                <a:gd name="T6" fmla="*/ 554 w 725"/>
                <a:gd name="T7" fmla="*/ 135 h 801"/>
                <a:gd name="T8" fmla="*/ 347 w 725"/>
                <a:gd name="T9" fmla="*/ 141 h 801"/>
                <a:gd name="T10" fmla="*/ 362 w 725"/>
                <a:gd name="T11" fmla="*/ 495 h 801"/>
                <a:gd name="T12" fmla="*/ 503 w 725"/>
                <a:gd name="T13" fmla="*/ 506 h 801"/>
                <a:gd name="T14" fmla="*/ 620 w 725"/>
                <a:gd name="T15" fmla="*/ 594 h 801"/>
                <a:gd name="T16" fmla="*/ 690 w 725"/>
                <a:gd name="T17" fmla="*/ 760 h 801"/>
                <a:gd name="T18" fmla="*/ 725 w 725"/>
                <a:gd name="T19" fmla="*/ 788 h 801"/>
                <a:gd name="T20" fmla="*/ 696 w 725"/>
                <a:gd name="T21" fmla="*/ 801 h 801"/>
                <a:gd name="T22" fmla="*/ 16 w 725"/>
                <a:gd name="T23" fmla="*/ 801 h 801"/>
                <a:gd name="T24" fmla="*/ 15 w 725"/>
                <a:gd name="T25" fmla="*/ 773 h 801"/>
                <a:gd name="T26" fmla="*/ 82 w 725"/>
                <a:gd name="T27" fmla="*/ 704 h 801"/>
                <a:gd name="T28" fmla="*/ 94 w 725"/>
                <a:gd name="T29" fmla="*/ 596 h 801"/>
                <a:gd name="T30" fmla="*/ 139 w 725"/>
                <a:gd name="T31" fmla="*/ 517 h 801"/>
                <a:gd name="T32" fmla="*/ 319 w 725"/>
                <a:gd name="T33" fmla="*/ 478 h 801"/>
                <a:gd name="T34" fmla="*/ 319 w 725"/>
                <a:gd name="T35" fmla="*/ 185 h 801"/>
                <a:gd name="T36" fmla="*/ 112 w 725"/>
                <a:gd name="T37" fmla="*/ 180 h 801"/>
                <a:gd name="T38" fmla="*/ 128 w 725"/>
                <a:gd name="T39" fmla="*/ 428 h 801"/>
                <a:gd name="T40" fmla="*/ 72 w 725"/>
                <a:gd name="T41" fmla="*/ 206 h 801"/>
                <a:gd name="T42" fmla="*/ 170 w 725"/>
                <a:gd name="T43" fmla="*/ 61 h 801"/>
                <a:gd name="T44" fmla="*/ 324 w 725"/>
                <a:gd name="T45" fmla="*/ 107 h 801"/>
                <a:gd name="T46" fmla="*/ 91 w 725"/>
                <a:gd name="T47" fmla="*/ 773 h 801"/>
                <a:gd name="T48" fmla="*/ 456 w 725"/>
                <a:gd name="T49" fmla="*/ 739 h 801"/>
                <a:gd name="T50" fmla="*/ 496 w 725"/>
                <a:gd name="T51" fmla="*/ 654 h 801"/>
                <a:gd name="T52" fmla="*/ 520 w 725"/>
                <a:gd name="T53" fmla="*/ 561 h 801"/>
                <a:gd name="T54" fmla="*/ 359 w 725"/>
                <a:gd name="T55" fmla="*/ 522 h 801"/>
                <a:gd name="T56" fmla="*/ 378 w 725"/>
                <a:gd name="T57" fmla="*/ 643 h 801"/>
                <a:gd name="T58" fmla="*/ 383 w 725"/>
                <a:gd name="T59" fmla="*/ 667 h 801"/>
                <a:gd name="T60" fmla="*/ 319 w 725"/>
                <a:gd name="T61" fmla="*/ 603 h 801"/>
                <a:gd name="T62" fmla="*/ 295 w 725"/>
                <a:gd name="T63" fmla="*/ 596 h 801"/>
                <a:gd name="T64" fmla="*/ 286 w 725"/>
                <a:gd name="T65" fmla="*/ 570 h 801"/>
                <a:gd name="T66" fmla="*/ 319 w 725"/>
                <a:gd name="T67" fmla="*/ 531 h 801"/>
                <a:gd name="T68" fmla="*/ 157 w 725"/>
                <a:gd name="T69" fmla="*/ 542 h 801"/>
                <a:gd name="T70" fmla="*/ 154 w 725"/>
                <a:gd name="T71" fmla="*/ 578 h 801"/>
                <a:gd name="T72" fmla="*/ 218 w 725"/>
                <a:gd name="T73" fmla="*/ 609 h 801"/>
                <a:gd name="T74" fmla="*/ 286 w 725"/>
                <a:gd name="T75" fmla="*/ 697 h 801"/>
                <a:gd name="T76" fmla="*/ 269 w 725"/>
                <a:gd name="T77" fmla="*/ 716 h 801"/>
                <a:gd name="T78" fmla="*/ 186 w 725"/>
                <a:gd name="T79" fmla="*/ 620 h 801"/>
                <a:gd name="T80" fmla="*/ 123 w 725"/>
                <a:gd name="T81" fmla="*/ 606 h 801"/>
                <a:gd name="T82" fmla="*/ 110 w 725"/>
                <a:gd name="T83" fmla="*/ 713 h 801"/>
                <a:gd name="T84" fmla="*/ 570 w 725"/>
                <a:gd name="T85" fmla="*/ 773 h 801"/>
                <a:gd name="T86" fmla="*/ 656 w 725"/>
                <a:gd name="T87" fmla="*/ 755 h 801"/>
                <a:gd name="T88" fmla="*/ 593 w 725"/>
                <a:gd name="T89" fmla="*/ 622 h 801"/>
                <a:gd name="T90" fmla="*/ 522 w 725"/>
                <a:gd name="T91" fmla="*/ 602 h 801"/>
                <a:gd name="T92" fmla="*/ 531 w 725"/>
                <a:gd name="T93" fmla="*/ 671 h 801"/>
                <a:gd name="T94" fmla="*/ 479 w 725"/>
                <a:gd name="T95" fmla="*/ 755 h 801"/>
                <a:gd name="T96" fmla="*/ 570 w 725"/>
                <a:gd name="T97" fmla="*/ 773 h 801"/>
                <a:gd name="T98" fmla="*/ 112 w 725"/>
                <a:gd name="T99" fmla="*/ 255 h 801"/>
                <a:gd name="T100" fmla="*/ 99 w 725"/>
                <a:gd name="T101" fmla="*/ 365 h 801"/>
                <a:gd name="T102" fmla="*/ 85 w 725"/>
                <a:gd name="T103" fmla="*/ 254 h 801"/>
                <a:gd name="T104" fmla="*/ 84 w 725"/>
                <a:gd name="T105" fmla="*/ 404 h 801"/>
                <a:gd name="T106" fmla="*/ 115 w 725"/>
                <a:gd name="T107" fmla="*/ 236 h 801"/>
                <a:gd name="T108" fmla="*/ 553 w 725"/>
                <a:gd name="T109" fmla="*/ 366 h 801"/>
                <a:gd name="T110" fmla="*/ 582 w 725"/>
                <a:gd name="T111" fmla="*/ 197 h 801"/>
                <a:gd name="T112" fmla="*/ 567 w 725"/>
                <a:gd name="T113" fmla="*/ 320 h 801"/>
                <a:gd name="T114" fmla="*/ 554 w 725"/>
                <a:gd name="T115" fmla="*/ 19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5" h="801">
                  <a:moveTo>
                    <a:pt x="324" y="107"/>
                  </a:moveTo>
                  <a:cubicBezTo>
                    <a:pt x="343" y="59"/>
                    <a:pt x="374" y="27"/>
                    <a:pt x="424" y="17"/>
                  </a:cubicBezTo>
                  <a:cubicBezTo>
                    <a:pt x="504" y="0"/>
                    <a:pt x="577" y="57"/>
                    <a:pt x="582" y="141"/>
                  </a:cubicBezTo>
                  <a:cubicBezTo>
                    <a:pt x="582" y="154"/>
                    <a:pt x="586" y="161"/>
                    <a:pt x="596" y="169"/>
                  </a:cubicBezTo>
                  <a:cubicBezTo>
                    <a:pt x="660" y="222"/>
                    <a:pt x="661" y="336"/>
                    <a:pt x="598" y="389"/>
                  </a:cubicBezTo>
                  <a:cubicBezTo>
                    <a:pt x="574" y="409"/>
                    <a:pt x="563" y="410"/>
                    <a:pt x="539" y="390"/>
                  </a:cubicBezTo>
                  <a:cubicBezTo>
                    <a:pt x="475" y="339"/>
                    <a:pt x="475" y="220"/>
                    <a:pt x="540" y="169"/>
                  </a:cubicBezTo>
                  <a:cubicBezTo>
                    <a:pt x="553" y="159"/>
                    <a:pt x="556" y="149"/>
                    <a:pt x="554" y="135"/>
                  </a:cubicBezTo>
                  <a:cubicBezTo>
                    <a:pt x="548" y="80"/>
                    <a:pt x="502" y="40"/>
                    <a:pt x="446" y="42"/>
                  </a:cubicBezTo>
                  <a:cubicBezTo>
                    <a:pt x="394" y="43"/>
                    <a:pt x="348" y="88"/>
                    <a:pt x="347" y="141"/>
                  </a:cubicBezTo>
                  <a:cubicBezTo>
                    <a:pt x="346" y="255"/>
                    <a:pt x="347" y="368"/>
                    <a:pt x="347" y="481"/>
                  </a:cubicBezTo>
                  <a:cubicBezTo>
                    <a:pt x="347" y="494"/>
                    <a:pt x="352" y="495"/>
                    <a:pt x="362" y="495"/>
                  </a:cubicBezTo>
                  <a:cubicBezTo>
                    <a:pt x="399" y="495"/>
                    <a:pt x="436" y="495"/>
                    <a:pt x="472" y="495"/>
                  </a:cubicBezTo>
                  <a:cubicBezTo>
                    <a:pt x="484" y="494"/>
                    <a:pt x="494" y="497"/>
                    <a:pt x="503" y="506"/>
                  </a:cubicBezTo>
                  <a:cubicBezTo>
                    <a:pt x="531" y="536"/>
                    <a:pt x="563" y="562"/>
                    <a:pt x="605" y="572"/>
                  </a:cubicBezTo>
                  <a:cubicBezTo>
                    <a:pt x="617" y="575"/>
                    <a:pt x="621" y="583"/>
                    <a:pt x="620" y="594"/>
                  </a:cubicBezTo>
                  <a:cubicBezTo>
                    <a:pt x="615" y="623"/>
                    <a:pt x="627" y="647"/>
                    <a:pt x="641" y="671"/>
                  </a:cubicBezTo>
                  <a:cubicBezTo>
                    <a:pt x="659" y="700"/>
                    <a:pt x="674" y="730"/>
                    <a:pt x="690" y="760"/>
                  </a:cubicBezTo>
                  <a:cubicBezTo>
                    <a:pt x="695" y="768"/>
                    <a:pt x="699" y="774"/>
                    <a:pt x="710" y="773"/>
                  </a:cubicBezTo>
                  <a:cubicBezTo>
                    <a:pt x="720" y="773"/>
                    <a:pt x="725" y="778"/>
                    <a:pt x="725" y="788"/>
                  </a:cubicBezTo>
                  <a:cubicBezTo>
                    <a:pt x="724" y="797"/>
                    <a:pt x="718" y="800"/>
                    <a:pt x="710" y="801"/>
                  </a:cubicBezTo>
                  <a:cubicBezTo>
                    <a:pt x="705" y="801"/>
                    <a:pt x="700" y="801"/>
                    <a:pt x="696" y="801"/>
                  </a:cubicBezTo>
                  <a:cubicBezTo>
                    <a:pt x="474" y="801"/>
                    <a:pt x="252" y="801"/>
                    <a:pt x="30" y="801"/>
                  </a:cubicBezTo>
                  <a:cubicBezTo>
                    <a:pt x="25" y="801"/>
                    <a:pt x="20" y="801"/>
                    <a:pt x="16" y="801"/>
                  </a:cubicBezTo>
                  <a:cubicBezTo>
                    <a:pt x="7" y="800"/>
                    <a:pt x="0" y="796"/>
                    <a:pt x="0" y="786"/>
                  </a:cubicBezTo>
                  <a:cubicBezTo>
                    <a:pt x="1" y="778"/>
                    <a:pt x="6" y="772"/>
                    <a:pt x="15" y="773"/>
                  </a:cubicBezTo>
                  <a:cubicBezTo>
                    <a:pt x="27" y="775"/>
                    <a:pt x="33" y="768"/>
                    <a:pt x="39" y="760"/>
                  </a:cubicBezTo>
                  <a:cubicBezTo>
                    <a:pt x="53" y="741"/>
                    <a:pt x="67" y="722"/>
                    <a:pt x="82" y="704"/>
                  </a:cubicBezTo>
                  <a:cubicBezTo>
                    <a:pt x="89" y="695"/>
                    <a:pt x="88" y="689"/>
                    <a:pt x="83" y="680"/>
                  </a:cubicBezTo>
                  <a:cubicBezTo>
                    <a:pt x="55" y="634"/>
                    <a:pt x="55" y="633"/>
                    <a:pt x="94" y="596"/>
                  </a:cubicBezTo>
                  <a:cubicBezTo>
                    <a:pt x="109" y="582"/>
                    <a:pt x="117" y="567"/>
                    <a:pt x="114" y="546"/>
                  </a:cubicBezTo>
                  <a:cubicBezTo>
                    <a:pt x="111" y="527"/>
                    <a:pt x="119" y="519"/>
                    <a:pt x="139" y="517"/>
                  </a:cubicBezTo>
                  <a:cubicBezTo>
                    <a:pt x="195" y="509"/>
                    <a:pt x="249" y="491"/>
                    <a:pt x="306" y="495"/>
                  </a:cubicBezTo>
                  <a:cubicBezTo>
                    <a:pt x="320" y="496"/>
                    <a:pt x="319" y="487"/>
                    <a:pt x="319" y="478"/>
                  </a:cubicBezTo>
                  <a:cubicBezTo>
                    <a:pt x="319" y="427"/>
                    <a:pt x="319" y="376"/>
                    <a:pt x="319" y="324"/>
                  </a:cubicBezTo>
                  <a:cubicBezTo>
                    <a:pt x="319" y="278"/>
                    <a:pt x="319" y="231"/>
                    <a:pt x="319" y="185"/>
                  </a:cubicBezTo>
                  <a:cubicBezTo>
                    <a:pt x="318" y="126"/>
                    <a:pt x="275" y="81"/>
                    <a:pt x="218" y="79"/>
                  </a:cubicBezTo>
                  <a:cubicBezTo>
                    <a:pt x="162" y="78"/>
                    <a:pt x="116" y="123"/>
                    <a:pt x="112" y="180"/>
                  </a:cubicBezTo>
                  <a:cubicBezTo>
                    <a:pt x="111" y="191"/>
                    <a:pt x="115" y="198"/>
                    <a:pt x="124" y="205"/>
                  </a:cubicBezTo>
                  <a:cubicBezTo>
                    <a:pt x="191" y="258"/>
                    <a:pt x="193" y="373"/>
                    <a:pt x="128" y="428"/>
                  </a:cubicBezTo>
                  <a:cubicBezTo>
                    <a:pt x="104" y="448"/>
                    <a:pt x="93" y="448"/>
                    <a:pt x="69" y="427"/>
                  </a:cubicBezTo>
                  <a:cubicBezTo>
                    <a:pt x="5" y="373"/>
                    <a:pt x="7" y="259"/>
                    <a:pt x="72" y="206"/>
                  </a:cubicBezTo>
                  <a:cubicBezTo>
                    <a:pt x="80" y="200"/>
                    <a:pt x="85" y="194"/>
                    <a:pt x="86" y="182"/>
                  </a:cubicBezTo>
                  <a:cubicBezTo>
                    <a:pt x="87" y="123"/>
                    <a:pt x="116" y="82"/>
                    <a:pt x="170" y="61"/>
                  </a:cubicBezTo>
                  <a:cubicBezTo>
                    <a:pt x="221" y="40"/>
                    <a:pt x="275" y="55"/>
                    <a:pt x="315" y="97"/>
                  </a:cubicBezTo>
                  <a:cubicBezTo>
                    <a:pt x="318" y="100"/>
                    <a:pt x="320" y="103"/>
                    <a:pt x="324" y="107"/>
                  </a:cubicBezTo>
                  <a:close/>
                  <a:moveTo>
                    <a:pt x="64" y="773"/>
                  </a:moveTo>
                  <a:cubicBezTo>
                    <a:pt x="76" y="773"/>
                    <a:pt x="83" y="773"/>
                    <a:pt x="91" y="773"/>
                  </a:cubicBezTo>
                  <a:cubicBezTo>
                    <a:pt x="197" y="773"/>
                    <a:pt x="304" y="773"/>
                    <a:pt x="410" y="773"/>
                  </a:cubicBezTo>
                  <a:cubicBezTo>
                    <a:pt x="446" y="773"/>
                    <a:pt x="445" y="773"/>
                    <a:pt x="456" y="739"/>
                  </a:cubicBezTo>
                  <a:cubicBezTo>
                    <a:pt x="461" y="722"/>
                    <a:pt x="461" y="701"/>
                    <a:pt x="482" y="692"/>
                  </a:cubicBezTo>
                  <a:cubicBezTo>
                    <a:pt x="501" y="685"/>
                    <a:pt x="506" y="673"/>
                    <a:pt x="496" y="654"/>
                  </a:cubicBezTo>
                  <a:cubicBezTo>
                    <a:pt x="478" y="622"/>
                    <a:pt x="478" y="592"/>
                    <a:pt x="514" y="571"/>
                  </a:cubicBezTo>
                  <a:cubicBezTo>
                    <a:pt x="517" y="570"/>
                    <a:pt x="525" y="566"/>
                    <a:pt x="520" y="561"/>
                  </a:cubicBezTo>
                  <a:cubicBezTo>
                    <a:pt x="504" y="548"/>
                    <a:pt x="493" y="525"/>
                    <a:pt x="471" y="523"/>
                  </a:cubicBezTo>
                  <a:cubicBezTo>
                    <a:pt x="434" y="521"/>
                    <a:pt x="396" y="522"/>
                    <a:pt x="359" y="522"/>
                  </a:cubicBezTo>
                  <a:cubicBezTo>
                    <a:pt x="352" y="522"/>
                    <a:pt x="347" y="523"/>
                    <a:pt x="347" y="532"/>
                  </a:cubicBezTo>
                  <a:cubicBezTo>
                    <a:pt x="348" y="571"/>
                    <a:pt x="334" y="615"/>
                    <a:pt x="378" y="643"/>
                  </a:cubicBezTo>
                  <a:cubicBezTo>
                    <a:pt x="380" y="644"/>
                    <a:pt x="382" y="647"/>
                    <a:pt x="383" y="649"/>
                  </a:cubicBezTo>
                  <a:cubicBezTo>
                    <a:pt x="388" y="655"/>
                    <a:pt x="388" y="661"/>
                    <a:pt x="383" y="667"/>
                  </a:cubicBezTo>
                  <a:cubicBezTo>
                    <a:pt x="378" y="672"/>
                    <a:pt x="370" y="673"/>
                    <a:pt x="366" y="669"/>
                  </a:cubicBezTo>
                  <a:cubicBezTo>
                    <a:pt x="348" y="649"/>
                    <a:pt x="316" y="638"/>
                    <a:pt x="319" y="603"/>
                  </a:cubicBezTo>
                  <a:cubicBezTo>
                    <a:pt x="320" y="589"/>
                    <a:pt x="315" y="588"/>
                    <a:pt x="304" y="593"/>
                  </a:cubicBezTo>
                  <a:cubicBezTo>
                    <a:pt x="301" y="595"/>
                    <a:pt x="298" y="595"/>
                    <a:pt x="295" y="596"/>
                  </a:cubicBezTo>
                  <a:cubicBezTo>
                    <a:pt x="286" y="599"/>
                    <a:pt x="280" y="596"/>
                    <a:pt x="277" y="588"/>
                  </a:cubicBezTo>
                  <a:cubicBezTo>
                    <a:pt x="274" y="579"/>
                    <a:pt x="278" y="573"/>
                    <a:pt x="286" y="570"/>
                  </a:cubicBezTo>
                  <a:cubicBezTo>
                    <a:pt x="293" y="567"/>
                    <a:pt x="300" y="564"/>
                    <a:pt x="308" y="562"/>
                  </a:cubicBezTo>
                  <a:cubicBezTo>
                    <a:pt x="328" y="557"/>
                    <a:pt x="318" y="542"/>
                    <a:pt x="319" y="531"/>
                  </a:cubicBezTo>
                  <a:cubicBezTo>
                    <a:pt x="320" y="519"/>
                    <a:pt x="309" y="523"/>
                    <a:pt x="303" y="522"/>
                  </a:cubicBezTo>
                  <a:cubicBezTo>
                    <a:pt x="253" y="520"/>
                    <a:pt x="205" y="535"/>
                    <a:pt x="157" y="542"/>
                  </a:cubicBezTo>
                  <a:cubicBezTo>
                    <a:pt x="149" y="543"/>
                    <a:pt x="141" y="543"/>
                    <a:pt x="141" y="555"/>
                  </a:cubicBezTo>
                  <a:cubicBezTo>
                    <a:pt x="140" y="566"/>
                    <a:pt x="141" y="574"/>
                    <a:pt x="154" y="578"/>
                  </a:cubicBezTo>
                  <a:cubicBezTo>
                    <a:pt x="171" y="583"/>
                    <a:pt x="187" y="591"/>
                    <a:pt x="204" y="597"/>
                  </a:cubicBezTo>
                  <a:cubicBezTo>
                    <a:pt x="211" y="599"/>
                    <a:pt x="218" y="602"/>
                    <a:pt x="218" y="609"/>
                  </a:cubicBezTo>
                  <a:cubicBezTo>
                    <a:pt x="222" y="650"/>
                    <a:pt x="245" y="675"/>
                    <a:pt x="281" y="691"/>
                  </a:cubicBezTo>
                  <a:cubicBezTo>
                    <a:pt x="283" y="692"/>
                    <a:pt x="285" y="694"/>
                    <a:pt x="286" y="697"/>
                  </a:cubicBezTo>
                  <a:cubicBezTo>
                    <a:pt x="289" y="703"/>
                    <a:pt x="289" y="709"/>
                    <a:pt x="284" y="713"/>
                  </a:cubicBezTo>
                  <a:cubicBezTo>
                    <a:pt x="280" y="717"/>
                    <a:pt x="275" y="720"/>
                    <a:pt x="269" y="716"/>
                  </a:cubicBezTo>
                  <a:cubicBezTo>
                    <a:pt x="240" y="697"/>
                    <a:pt x="201" y="686"/>
                    <a:pt x="198" y="641"/>
                  </a:cubicBezTo>
                  <a:cubicBezTo>
                    <a:pt x="198" y="633"/>
                    <a:pt x="196" y="623"/>
                    <a:pt x="186" y="620"/>
                  </a:cubicBezTo>
                  <a:cubicBezTo>
                    <a:pt x="167" y="613"/>
                    <a:pt x="149" y="606"/>
                    <a:pt x="130" y="600"/>
                  </a:cubicBezTo>
                  <a:cubicBezTo>
                    <a:pt x="128" y="599"/>
                    <a:pt x="125" y="603"/>
                    <a:pt x="123" y="606"/>
                  </a:cubicBezTo>
                  <a:cubicBezTo>
                    <a:pt x="89" y="636"/>
                    <a:pt x="88" y="637"/>
                    <a:pt x="112" y="675"/>
                  </a:cubicBezTo>
                  <a:cubicBezTo>
                    <a:pt x="121" y="689"/>
                    <a:pt x="120" y="700"/>
                    <a:pt x="110" y="713"/>
                  </a:cubicBezTo>
                  <a:cubicBezTo>
                    <a:pt x="95" y="731"/>
                    <a:pt x="81" y="750"/>
                    <a:pt x="64" y="773"/>
                  </a:cubicBezTo>
                  <a:close/>
                  <a:moveTo>
                    <a:pt x="570" y="773"/>
                  </a:moveTo>
                  <a:cubicBezTo>
                    <a:pt x="595" y="773"/>
                    <a:pt x="620" y="773"/>
                    <a:pt x="644" y="773"/>
                  </a:cubicBezTo>
                  <a:cubicBezTo>
                    <a:pt x="661" y="774"/>
                    <a:pt x="666" y="772"/>
                    <a:pt x="656" y="755"/>
                  </a:cubicBezTo>
                  <a:cubicBezTo>
                    <a:pt x="637" y="724"/>
                    <a:pt x="621" y="691"/>
                    <a:pt x="603" y="659"/>
                  </a:cubicBezTo>
                  <a:cubicBezTo>
                    <a:pt x="596" y="647"/>
                    <a:pt x="590" y="635"/>
                    <a:pt x="593" y="622"/>
                  </a:cubicBezTo>
                  <a:cubicBezTo>
                    <a:pt x="596" y="602"/>
                    <a:pt x="585" y="596"/>
                    <a:pt x="570" y="587"/>
                  </a:cubicBezTo>
                  <a:cubicBezTo>
                    <a:pt x="546" y="575"/>
                    <a:pt x="537" y="591"/>
                    <a:pt x="522" y="602"/>
                  </a:cubicBezTo>
                  <a:cubicBezTo>
                    <a:pt x="507" y="612"/>
                    <a:pt x="515" y="623"/>
                    <a:pt x="519" y="635"/>
                  </a:cubicBezTo>
                  <a:cubicBezTo>
                    <a:pt x="522" y="647"/>
                    <a:pt x="526" y="659"/>
                    <a:pt x="531" y="671"/>
                  </a:cubicBezTo>
                  <a:cubicBezTo>
                    <a:pt x="537" y="685"/>
                    <a:pt x="533" y="696"/>
                    <a:pt x="519" y="701"/>
                  </a:cubicBezTo>
                  <a:cubicBezTo>
                    <a:pt x="494" y="711"/>
                    <a:pt x="484" y="730"/>
                    <a:pt x="479" y="755"/>
                  </a:cubicBezTo>
                  <a:cubicBezTo>
                    <a:pt x="477" y="768"/>
                    <a:pt x="476" y="774"/>
                    <a:pt x="493" y="774"/>
                  </a:cubicBezTo>
                  <a:cubicBezTo>
                    <a:pt x="518" y="772"/>
                    <a:pt x="544" y="773"/>
                    <a:pt x="570" y="773"/>
                  </a:cubicBezTo>
                  <a:close/>
                  <a:moveTo>
                    <a:pt x="115" y="236"/>
                  </a:moveTo>
                  <a:cubicBezTo>
                    <a:pt x="110" y="242"/>
                    <a:pt x="112" y="249"/>
                    <a:pt x="112" y="255"/>
                  </a:cubicBezTo>
                  <a:cubicBezTo>
                    <a:pt x="112" y="285"/>
                    <a:pt x="112" y="315"/>
                    <a:pt x="112" y="345"/>
                  </a:cubicBezTo>
                  <a:cubicBezTo>
                    <a:pt x="112" y="355"/>
                    <a:pt x="112" y="365"/>
                    <a:pt x="99" y="365"/>
                  </a:cubicBezTo>
                  <a:cubicBezTo>
                    <a:pt x="86" y="366"/>
                    <a:pt x="85" y="355"/>
                    <a:pt x="85" y="346"/>
                  </a:cubicBezTo>
                  <a:cubicBezTo>
                    <a:pt x="85" y="315"/>
                    <a:pt x="85" y="284"/>
                    <a:pt x="85" y="254"/>
                  </a:cubicBezTo>
                  <a:cubicBezTo>
                    <a:pt x="85" y="248"/>
                    <a:pt x="88" y="241"/>
                    <a:pt x="82" y="235"/>
                  </a:cubicBezTo>
                  <a:cubicBezTo>
                    <a:pt x="38" y="279"/>
                    <a:pt x="40" y="364"/>
                    <a:pt x="84" y="404"/>
                  </a:cubicBezTo>
                  <a:cubicBezTo>
                    <a:pt x="92" y="411"/>
                    <a:pt x="98" y="416"/>
                    <a:pt x="110" y="407"/>
                  </a:cubicBezTo>
                  <a:cubicBezTo>
                    <a:pt x="157" y="370"/>
                    <a:pt x="160" y="275"/>
                    <a:pt x="115" y="236"/>
                  </a:cubicBezTo>
                  <a:close/>
                  <a:moveTo>
                    <a:pt x="554" y="194"/>
                  </a:moveTo>
                  <a:cubicBezTo>
                    <a:pt x="507" y="242"/>
                    <a:pt x="509" y="325"/>
                    <a:pt x="553" y="366"/>
                  </a:cubicBezTo>
                  <a:cubicBezTo>
                    <a:pt x="561" y="373"/>
                    <a:pt x="567" y="378"/>
                    <a:pt x="579" y="369"/>
                  </a:cubicBezTo>
                  <a:cubicBezTo>
                    <a:pt x="626" y="333"/>
                    <a:pt x="630" y="239"/>
                    <a:pt x="582" y="197"/>
                  </a:cubicBezTo>
                  <a:cubicBezTo>
                    <a:pt x="582" y="232"/>
                    <a:pt x="582" y="264"/>
                    <a:pt x="582" y="297"/>
                  </a:cubicBezTo>
                  <a:cubicBezTo>
                    <a:pt x="582" y="309"/>
                    <a:pt x="582" y="321"/>
                    <a:pt x="567" y="320"/>
                  </a:cubicBezTo>
                  <a:cubicBezTo>
                    <a:pt x="554" y="320"/>
                    <a:pt x="554" y="308"/>
                    <a:pt x="554" y="297"/>
                  </a:cubicBezTo>
                  <a:cubicBezTo>
                    <a:pt x="554" y="264"/>
                    <a:pt x="554" y="231"/>
                    <a:pt x="554"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p:cNvGrpSpPr/>
          <p:nvPr/>
        </p:nvGrpSpPr>
        <p:grpSpPr>
          <a:xfrm>
            <a:off x="502503" y="5210615"/>
            <a:ext cx="1831122" cy="775597"/>
            <a:chOff x="502503" y="5260719"/>
            <a:chExt cx="1831122" cy="775597"/>
          </a:xfrm>
        </p:grpSpPr>
        <p:sp>
          <p:nvSpPr>
            <p:cNvPr id="82" name="Content Placeholder 3"/>
            <p:cNvSpPr txBox="1">
              <a:spLocks/>
            </p:cNvSpPr>
            <p:nvPr/>
          </p:nvSpPr>
          <p:spPr>
            <a:xfrm>
              <a:off x="935756" y="5260719"/>
              <a:ext cx="1397869" cy="775597"/>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120.2 Million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E42"/>
                  </a:solidFill>
                  <a:effectLst/>
                  <a:uLnTx/>
                  <a:uFillTx/>
                  <a:latin typeface="Calibri"/>
                  <a:ea typeface="+mn-ea"/>
                  <a:cs typeface="Segoe UI" panose="020B0502040204020203" pitchFamily="34" charset="0"/>
                </a:rPr>
                <a:t>people in the U.S. are affected by drought this week.</a:t>
              </a:r>
            </a:p>
          </p:txBody>
        </p:sp>
        <p:grpSp>
          <p:nvGrpSpPr>
            <p:cNvPr id="25" name="Group 24"/>
            <p:cNvGrpSpPr/>
            <p:nvPr/>
          </p:nvGrpSpPr>
          <p:grpSpPr>
            <a:xfrm>
              <a:off x="502503" y="5260719"/>
              <a:ext cx="269876" cy="274638"/>
              <a:chOff x="384175" y="5443538"/>
              <a:chExt cx="269876" cy="274638"/>
            </a:xfrm>
          </p:grpSpPr>
          <p:sp>
            <p:nvSpPr>
              <p:cNvPr id="23" name="Freeform 54"/>
              <p:cNvSpPr>
                <a:spLocks/>
              </p:cNvSpPr>
              <p:nvPr/>
            </p:nvSpPr>
            <p:spPr bwMode="auto">
              <a:xfrm>
                <a:off x="384175" y="5443538"/>
                <a:ext cx="269876" cy="269875"/>
              </a:xfrm>
              <a:custGeom>
                <a:avLst/>
                <a:gdLst>
                  <a:gd name="T0" fmla="*/ 329 w 658"/>
                  <a:gd name="T1" fmla="*/ 0 h 655"/>
                  <a:gd name="T2" fmla="*/ 432 w 658"/>
                  <a:gd name="T3" fmla="*/ 141 h 655"/>
                  <a:gd name="T4" fmla="*/ 466 w 658"/>
                  <a:gd name="T5" fmla="*/ 144 h 655"/>
                  <a:gd name="T6" fmla="*/ 599 w 658"/>
                  <a:gd name="T7" fmla="*/ 11 h 655"/>
                  <a:gd name="T8" fmla="*/ 624 w 658"/>
                  <a:gd name="T9" fmla="*/ 11 h 655"/>
                  <a:gd name="T10" fmla="*/ 624 w 658"/>
                  <a:gd name="T11" fmla="*/ 80 h 655"/>
                  <a:gd name="T12" fmla="*/ 63 w 658"/>
                  <a:gd name="T13" fmla="*/ 642 h 655"/>
                  <a:gd name="T14" fmla="*/ 30 w 658"/>
                  <a:gd name="T15" fmla="*/ 641 h 655"/>
                  <a:gd name="T16" fmla="*/ 31 w 658"/>
                  <a:gd name="T17" fmla="*/ 579 h 655"/>
                  <a:gd name="T18" fmla="*/ 102 w 658"/>
                  <a:gd name="T19" fmla="*/ 509 h 655"/>
                  <a:gd name="T20" fmla="*/ 107 w 658"/>
                  <a:gd name="T21" fmla="*/ 488 h 655"/>
                  <a:gd name="T22" fmla="*/ 143 w 658"/>
                  <a:gd name="T23" fmla="*/ 307 h 655"/>
                  <a:gd name="T24" fmla="*/ 188 w 658"/>
                  <a:gd name="T25" fmla="*/ 249 h 655"/>
                  <a:gd name="T26" fmla="*/ 329 w 658"/>
                  <a:gd name="T2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55">
                    <a:moveTo>
                      <a:pt x="329" y="0"/>
                    </a:moveTo>
                    <a:cubicBezTo>
                      <a:pt x="368" y="46"/>
                      <a:pt x="400" y="93"/>
                      <a:pt x="432" y="141"/>
                    </a:cubicBezTo>
                    <a:cubicBezTo>
                      <a:pt x="447" y="164"/>
                      <a:pt x="447" y="164"/>
                      <a:pt x="466" y="144"/>
                    </a:cubicBezTo>
                    <a:cubicBezTo>
                      <a:pt x="510" y="100"/>
                      <a:pt x="555" y="56"/>
                      <a:pt x="599" y="11"/>
                    </a:cubicBezTo>
                    <a:cubicBezTo>
                      <a:pt x="609" y="1"/>
                      <a:pt x="614" y="2"/>
                      <a:pt x="624" y="11"/>
                    </a:cubicBezTo>
                    <a:cubicBezTo>
                      <a:pt x="658" y="46"/>
                      <a:pt x="658" y="46"/>
                      <a:pt x="624" y="80"/>
                    </a:cubicBezTo>
                    <a:cubicBezTo>
                      <a:pt x="436" y="267"/>
                      <a:pt x="249" y="454"/>
                      <a:pt x="63" y="642"/>
                    </a:cubicBezTo>
                    <a:cubicBezTo>
                      <a:pt x="49" y="655"/>
                      <a:pt x="42" y="654"/>
                      <a:pt x="30" y="641"/>
                    </a:cubicBezTo>
                    <a:cubicBezTo>
                      <a:pt x="1" y="610"/>
                      <a:pt x="0" y="610"/>
                      <a:pt x="31" y="579"/>
                    </a:cubicBezTo>
                    <a:cubicBezTo>
                      <a:pt x="54" y="556"/>
                      <a:pt x="78" y="532"/>
                      <a:pt x="102" y="509"/>
                    </a:cubicBezTo>
                    <a:cubicBezTo>
                      <a:pt x="108" y="503"/>
                      <a:pt x="110" y="497"/>
                      <a:pt x="107" y="488"/>
                    </a:cubicBezTo>
                    <a:cubicBezTo>
                      <a:pt x="88" y="422"/>
                      <a:pt x="102" y="362"/>
                      <a:pt x="143" y="307"/>
                    </a:cubicBezTo>
                    <a:cubicBezTo>
                      <a:pt x="158" y="288"/>
                      <a:pt x="173" y="268"/>
                      <a:pt x="188" y="249"/>
                    </a:cubicBezTo>
                    <a:cubicBezTo>
                      <a:pt x="278" y="136"/>
                      <a:pt x="278" y="136"/>
                      <a:pt x="329"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55"/>
              <p:cNvSpPr>
                <a:spLocks/>
              </p:cNvSpPr>
              <p:nvPr/>
            </p:nvSpPr>
            <p:spPr bwMode="auto">
              <a:xfrm>
                <a:off x="460375" y="5561013"/>
                <a:ext cx="177800" cy="157163"/>
              </a:xfrm>
              <a:custGeom>
                <a:avLst/>
                <a:gdLst>
                  <a:gd name="T0" fmla="*/ 326 w 434"/>
                  <a:gd name="T1" fmla="*/ 0 h 382"/>
                  <a:gd name="T2" fmla="*/ 207 w 434"/>
                  <a:gd name="T3" fmla="*/ 362 h 382"/>
                  <a:gd name="T4" fmla="*/ 15 w 434"/>
                  <a:gd name="T5" fmla="*/ 332 h 382"/>
                  <a:gd name="T6" fmla="*/ 11 w 434"/>
                  <a:gd name="T7" fmla="*/ 314 h 382"/>
                  <a:gd name="T8" fmla="*/ 322 w 434"/>
                  <a:gd name="T9" fmla="*/ 3 h 382"/>
                  <a:gd name="T10" fmla="*/ 326 w 434"/>
                  <a:gd name="T11" fmla="*/ 0 h 382"/>
                </a:gdLst>
                <a:ahLst/>
                <a:cxnLst>
                  <a:cxn ang="0">
                    <a:pos x="T0" y="T1"/>
                  </a:cxn>
                  <a:cxn ang="0">
                    <a:pos x="T2" y="T3"/>
                  </a:cxn>
                  <a:cxn ang="0">
                    <a:pos x="T4" y="T5"/>
                  </a:cxn>
                  <a:cxn ang="0">
                    <a:pos x="T6" y="T7"/>
                  </a:cxn>
                  <a:cxn ang="0">
                    <a:pos x="T8" y="T9"/>
                  </a:cxn>
                  <a:cxn ang="0">
                    <a:pos x="T10" y="T11"/>
                  </a:cxn>
                </a:cxnLst>
                <a:rect l="0" t="0" r="r" b="b"/>
                <a:pathLst>
                  <a:path w="434" h="382">
                    <a:moveTo>
                      <a:pt x="326" y="0"/>
                    </a:moveTo>
                    <a:cubicBezTo>
                      <a:pt x="434" y="176"/>
                      <a:pt x="333" y="325"/>
                      <a:pt x="207" y="362"/>
                    </a:cubicBezTo>
                    <a:cubicBezTo>
                      <a:pt x="139" y="382"/>
                      <a:pt x="74" y="371"/>
                      <a:pt x="15" y="332"/>
                    </a:cubicBezTo>
                    <a:cubicBezTo>
                      <a:pt x="7" y="327"/>
                      <a:pt x="0" y="324"/>
                      <a:pt x="11" y="314"/>
                    </a:cubicBezTo>
                    <a:cubicBezTo>
                      <a:pt x="114" y="210"/>
                      <a:pt x="218" y="107"/>
                      <a:pt x="322" y="3"/>
                    </a:cubicBezTo>
                    <a:cubicBezTo>
                      <a:pt x="323" y="2"/>
                      <a:pt x="325" y="1"/>
                      <a:pt x="326"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24" name="Group 123"/>
          <p:cNvGrpSpPr/>
          <p:nvPr/>
        </p:nvGrpSpPr>
        <p:grpSpPr>
          <a:xfrm>
            <a:off x="5105774" y="4886765"/>
            <a:ext cx="1894080" cy="443198"/>
            <a:chOff x="5105774" y="5110192"/>
            <a:chExt cx="1894080" cy="443198"/>
          </a:xfrm>
        </p:grpSpPr>
        <p:sp>
          <p:nvSpPr>
            <p:cNvPr id="83" name="Content Placeholder 3"/>
            <p:cNvSpPr txBox="1">
              <a:spLocks/>
            </p:cNvSpPr>
            <p:nvPr/>
          </p:nvSpPr>
          <p:spPr>
            <a:xfrm>
              <a:off x="5644661" y="5110192"/>
              <a:ext cx="1355193" cy="44319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200" dirty="0">
                  <a:solidFill>
                    <a:schemeClr val="tx1"/>
                  </a:solidFill>
                  <a:latin typeface="Calibri"/>
                </a:rPr>
                <a:t>Hurricane I</a:t>
              </a:r>
              <a:r>
                <a:rPr kumimoji="0" lang="en-US" sz="1200" i="0" u="none" strike="noStrike" kern="1200" cap="none" spc="0" normalizeH="0" baseline="0" noProof="0" dirty="0">
                  <a:ln>
                    <a:noFill/>
                  </a:ln>
                  <a:solidFill>
                    <a:schemeClr val="tx1"/>
                  </a:solidFill>
                  <a:effectLst/>
                  <a:uLnTx/>
                  <a:uFillTx/>
                  <a:latin typeface="Calibri"/>
                </a:rPr>
                <a:t>an = </a:t>
              </a:r>
              <a:r>
                <a:rPr kumimoji="0" lang="en-US" sz="2000" b="1" i="0" u="none" strike="noStrike" kern="1200" cap="none" spc="0" normalizeH="0" baseline="0" noProof="0" dirty="0">
                  <a:ln>
                    <a:noFill/>
                  </a:ln>
                  <a:solidFill>
                    <a:schemeClr val="accent1"/>
                  </a:solidFill>
                  <a:effectLst/>
                  <a:uLnTx/>
                  <a:uFillTx/>
                  <a:latin typeface="Calibri"/>
                </a:rPr>
                <a:t>$?</a:t>
              </a:r>
              <a:br>
                <a:rPr kumimoji="0" lang="en-US" sz="2000" b="1" i="0" u="none" strike="noStrike" kern="1200" cap="none" spc="0" normalizeH="0" baseline="0" noProof="0" dirty="0">
                  <a:ln>
                    <a:noFill/>
                  </a:ln>
                  <a:solidFill>
                    <a:schemeClr val="accent1"/>
                  </a:solidFill>
                  <a:effectLst/>
                  <a:uLnTx/>
                  <a:uFillTx/>
                  <a:latin typeface="Calibri"/>
                </a:rPr>
              </a:br>
              <a:endParaRPr kumimoji="0" lang="en-US" sz="1200" b="1" i="0" u="none" strike="noStrike" kern="1200" cap="none" spc="0" normalizeH="0" baseline="0" noProof="0" dirty="0">
                <a:ln>
                  <a:noFill/>
                </a:ln>
                <a:solidFill>
                  <a:schemeClr val="accent1"/>
                </a:solidFill>
                <a:effectLst/>
                <a:uLnTx/>
                <a:uFillTx/>
                <a:latin typeface="Calibri"/>
              </a:endParaRPr>
            </a:p>
          </p:txBody>
        </p:sp>
        <p:grpSp>
          <p:nvGrpSpPr>
            <p:cNvPr id="73" name="Group 72"/>
            <p:cNvGrpSpPr/>
            <p:nvPr/>
          </p:nvGrpSpPr>
          <p:grpSpPr>
            <a:xfrm>
              <a:off x="5105774" y="5110192"/>
              <a:ext cx="374650" cy="312737"/>
              <a:chOff x="5084763" y="5235576"/>
              <a:chExt cx="374650" cy="312737"/>
            </a:xfrm>
          </p:grpSpPr>
          <p:sp>
            <p:nvSpPr>
              <p:cNvPr id="69" name="Freeform 63"/>
              <p:cNvSpPr>
                <a:spLocks/>
              </p:cNvSpPr>
              <p:nvPr/>
            </p:nvSpPr>
            <p:spPr bwMode="auto">
              <a:xfrm>
                <a:off x="5157788" y="5297488"/>
                <a:ext cx="301625" cy="250825"/>
              </a:xfrm>
              <a:custGeom>
                <a:avLst/>
                <a:gdLst>
                  <a:gd name="T0" fmla="*/ 280 w 642"/>
                  <a:gd name="T1" fmla="*/ 199 h 532"/>
                  <a:gd name="T2" fmla="*/ 291 w 642"/>
                  <a:gd name="T3" fmla="*/ 143 h 532"/>
                  <a:gd name="T4" fmla="*/ 158 w 642"/>
                  <a:gd name="T5" fmla="*/ 86 h 532"/>
                  <a:gd name="T6" fmla="*/ 81 w 642"/>
                  <a:gd name="T7" fmla="*/ 202 h 532"/>
                  <a:gd name="T8" fmla="*/ 145 w 642"/>
                  <a:gd name="T9" fmla="*/ 334 h 532"/>
                  <a:gd name="T10" fmla="*/ 374 w 642"/>
                  <a:gd name="T11" fmla="*/ 443 h 532"/>
                  <a:gd name="T12" fmla="*/ 564 w 642"/>
                  <a:gd name="T13" fmla="*/ 206 h 532"/>
                  <a:gd name="T14" fmla="*/ 466 w 642"/>
                  <a:gd name="T15" fmla="*/ 18 h 532"/>
                  <a:gd name="T16" fmla="*/ 456 w 642"/>
                  <a:gd name="T17" fmla="*/ 0 h 532"/>
                  <a:gd name="T18" fmla="*/ 467 w 642"/>
                  <a:gd name="T19" fmla="*/ 9 h 532"/>
                  <a:gd name="T20" fmla="*/ 587 w 642"/>
                  <a:gd name="T21" fmla="*/ 153 h 532"/>
                  <a:gd name="T22" fmla="*/ 611 w 642"/>
                  <a:gd name="T23" fmla="*/ 385 h 532"/>
                  <a:gd name="T24" fmla="*/ 390 w 642"/>
                  <a:gd name="T25" fmla="*/ 522 h 532"/>
                  <a:gd name="T26" fmla="*/ 90 w 642"/>
                  <a:gd name="T27" fmla="*/ 373 h 532"/>
                  <a:gd name="T28" fmla="*/ 14 w 642"/>
                  <a:gd name="T29" fmla="*/ 217 h 532"/>
                  <a:gd name="T30" fmla="*/ 200 w 642"/>
                  <a:gd name="T31" fmla="*/ 52 h 532"/>
                  <a:gd name="T32" fmla="*/ 314 w 642"/>
                  <a:gd name="T33" fmla="*/ 128 h 532"/>
                  <a:gd name="T34" fmla="*/ 328 w 642"/>
                  <a:gd name="T35" fmla="*/ 177 h 532"/>
                  <a:gd name="T36" fmla="*/ 280 w 642"/>
                  <a:gd name="T37" fmla="*/ 19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2" h="532">
                    <a:moveTo>
                      <a:pt x="280" y="199"/>
                    </a:moveTo>
                    <a:cubicBezTo>
                      <a:pt x="304" y="180"/>
                      <a:pt x="306" y="168"/>
                      <a:pt x="291" y="143"/>
                    </a:cubicBezTo>
                    <a:cubicBezTo>
                      <a:pt x="266" y="104"/>
                      <a:pt x="204" y="77"/>
                      <a:pt x="158" y="86"/>
                    </a:cubicBezTo>
                    <a:cubicBezTo>
                      <a:pt x="108" y="95"/>
                      <a:pt x="76" y="143"/>
                      <a:pt x="81" y="202"/>
                    </a:cubicBezTo>
                    <a:cubicBezTo>
                      <a:pt x="85" y="255"/>
                      <a:pt x="111" y="297"/>
                      <a:pt x="145" y="334"/>
                    </a:cubicBezTo>
                    <a:cubicBezTo>
                      <a:pt x="207" y="401"/>
                      <a:pt x="285" y="436"/>
                      <a:pt x="374" y="443"/>
                    </a:cubicBezTo>
                    <a:cubicBezTo>
                      <a:pt x="504" y="452"/>
                      <a:pt x="595" y="336"/>
                      <a:pt x="564" y="206"/>
                    </a:cubicBezTo>
                    <a:cubicBezTo>
                      <a:pt x="547" y="135"/>
                      <a:pt x="509" y="75"/>
                      <a:pt x="466" y="18"/>
                    </a:cubicBezTo>
                    <a:cubicBezTo>
                      <a:pt x="462" y="13"/>
                      <a:pt x="458" y="8"/>
                      <a:pt x="456" y="0"/>
                    </a:cubicBezTo>
                    <a:cubicBezTo>
                      <a:pt x="459" y="3"/>
                      <a:pt x="464" y="6"/>
                      <a:pt x="467" y="9"/>
                    </a:cubicBezTo>
                    <a:cubicBezTo>
                      <a:pt x="513" y="51"/>
                      <a:pt x="555" y="98"/>
                      <a:pt x="587" y="153"/>
                    </a:cubicBezTo>
                    <a:cubicBezTo>
                      <a:pt x="629" y="226"/>
                      <a:pt x="642" y="303"/>
                      <a:pt x="611" y="385"/>
                    </a:cubicBezTo>
                    <a:cubicBezTo>
                      <a:pt x="576" y="478"/>
                      <a:pt x="489" y="532"/>
                      <a:pt x="390" y="522"/>
                    </a:cubicBezTo>
                    <a:cubicBezTo>
                      <a:pt x="271" y="509"/>
                      <a:pt x="168" y="465"/>
                      <a:pt x="90" y="373"/>
                    </a:cubicBezTo>
                    <a:cubicBezTo>
                      <a:pt x="51" y="328"/>
                      <a:pt x="21" y="278"/>
                      <a:pt x="14" y="217"/>
                    </a:cubicBezTo>
                    <a:cubicBezTo>
                      <a:pt x="0" y="101"/>
                      <a:pt x="87" y="25"/>
                      <a:pt x="200" y="52"/>
                    </a:cubicBezTo>
                    <a:cubicBezTo>
                      <a:pt x="248" y="63"/>
                      <a:pt x="285" y="89"/>
                      <a:pt x="314" y="128"/>
                    </a:cubicBezTo>
                    <a:cubicBezTo>
                      <a:pt x="325" y="142"/>
                      <a:pt x="336" y="157"/>
                      <a:pt x="328" y="177"/>
                    </a:cubicBezTo>
                    <a:cubicBezTo>
                      <a:pt x="324" y="189"/>
                      <a:pt x="307" y="196"/>
                      <a:pt x="280" y="19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4"/>
              <p:cNvSpPr>
                <a:spLocks/>
              </p:cNvSpPr>
              <p:nvPr/>
            </p:nvSpPr>
            <p:spPr bwMode="auto">
              <a:xfrm>
                <a:off x="5084763" y="5235576"/>
                <a:ext cx="158750" cy="298450"/>
              </a:xfrm>
              <a:custGeom>
                <a:avLst/>
                <a:gdLst>
                  <a:gd name="T0" fmla="*/ 336 w 336"/>
                  <a:gd name="T1" fmla="*/ 7 h 633"/>
                  <a:gd name="T2" fmla="*/ 270 w 336"/>
                  <a:gd name="T3" fmla="*/ 20 h 633"/>
                  <a:gd name="T4" fmla="*/ 110 w 336"/>
                  <a:gd name="T5" fmla="*/ 175 h 633"/>
                  <a:gd name="T6" fmla="*/ 170 w 336"/>
                  <a:gd name="T7" fmla="*/ 531 h 633"/>
                  <a:gd name="T8" fmla="*/ 268 w 336"/>
                  <a:gd name="T9" fmla="*/ 633 h 633"/>
                  <a:gd name="T10" fmla="*/ 158 w 336"/>
                  <a:gd name="T11" fmla="*/ 567 h 633"/>
                  <a:gd name="T12" fmla="*/ 56 w 336"/>
                  <a:gd name="T13" fmla="*/ 161 h 633"/>
                  <a:gd name="T14" fmla="*/ 306 w 336"/>
                  <a:gd name="T15" fmla="*/ 4 h 633"/>
                  <a:gd name="T16" fmla="*/ 336 w 336"/>
                  <a:gd name="T17" fmla="*/ 7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633">
                    <a:moveTo>
                      <a:pt x="336" y="7"/>
                    </a:moveTo>
                    <a:cubicBezTo>
                      <a:pt x="314" y="13"/>
                      <a:pt x="292" y="14"/>
                      <a:pt x="270" y="20"/>
                    </a:cubicBezTo>
                    <a:cubicBezTo>
                      <a:pt x="189" y="43"/>
                      <a:pt x="139" y="98"/>
                      <a:pt x="110" y="175"/>
                    </a:cubicBezTo>
                    <a:cubicBezTo>
                      <a:pt x="60" y="305"/>
                      <a:pt x="89" y="423"/>
                      <a:pt x="170" y="531"/>
                    </a:cubicBezTo>
                    <a:cubicBezTo>
                      <a:pt x="198" y="569"/>
                      <a:pt x="233" y="601"/>
                      <a:pt x="268" y="633"/>
                    </a:cubicBezTo>
                    <a:cubicBezTo>
                      <a:pt x="227" y="617"/>
                      <a:pt x="191" y="595"/>
                      <a:pt x="158" y="567"/>
                    </a:cubicBezTo>
                    <a:cubicBezTo>
                      <a:pt x="41" y="470"/>
                      <a:pt x="0" y="302"/>
                      <a:pt x="56" y="161"/>
                    </a:cubicBezTo>
                    <a:cubicBezTo>
                      <a:pt x="100" y="48"/>
                      <a:pt x="214" y="0"/>
                      <a:pt x="306" y="4"/>
                    </a:cubicBezTo>
                    <a:cubicBezTo>
                      <a:pt x="316" y="5"/>
                      <a:pt x="326" y="6"/>
                      <a:pt x="336" y="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65"/>
              <p:cNvSpPr>
                <a:spLocks/>
              </p:cNvSpPr>
              <p:nvPr/>
            </p:nvSpPr>
            <p:spPr bwMode="auto">
              <a:xfrm>
                <a:off x="5176838" y="5267325"/>
                <a:ext cx="201613" cy="203200"/>
              </a:xfrm>
              <a:custGeom>
                <a:avLst/>
                <a:gdLst>
                  <a:gd name="T0" fmla="*/ 0 w 427"/>
                  <a:gd name="T1" fmla="*/ 81 h 429"/>
                  <a:gd name="T2" fmla="*/ 173 w 427"/>
                  <a:gd name="T3" fmla="*/ 21 h 429"/>
                  <a:gd name="T4" fmla="*/ 421 w 427"/>
                  <a:gd name="T5" fmla="*/ 272 h 429"/>
                  <a:gd name="T6" fmla="*/ 426 w 427"/>
                  <a:gd name="T7" fmla="*/ 314 h 429"/>
                  <a:gd name="T8" fmla="*/ 331 w 427"/>
                  <a:gd name="T9" fmla="*/ 421 h 429"/>
                  <a:gd name="T10" fmla="*/ 163 w 427"/>
                  <a:gd name="T11" fmla="*/ 323 h 429"/>
                  <a:gd name="T12" fmla="*/ 180 w 427"/>
                  <a:gd name="T13" fmla="*/ 337 h 429"/>
                  <a:gd name="T14" fmla="*/ 284 w 427"/>
                  <a:gd name="T15" fmla="*/ 389 h 429"/>
                  <a:gd name="T16" fmla="*/ 376 w 427"/>
                  <a:gd name="T17" fmla="*/ 313 h 429"/>
                  <a:gd name="T18" fmla="*/ 351 w 427"/>
                  <a:gd name="T19" fmla="*/ 213 h 429"/>
                  <a:gd name="T20" fmla="*/ 126 w 427"/>
                  <a:gd name="T21" fmla="*/ 53 h 429"/>
                  <a:gd name="T22" fmla="*/ 0 w 427"/>
                  <a:gd name="T23" fmla="*/ 81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9">
                    <a:moveTo>
                      <a:pt x="0" y="81"/>
                    </a:moveTo>
                    <a:cubicBezTo>
                      <a:pt x="43" y="19"/>
                      <a:pt x="105" y="0"/>
                      <a:pt x="173" y="21"/>
                    </a:cubicBezTo>
                    <a:cubicBezTo>
                      <a:pt x="299" y="60"/>
                      <a:pt x="388" y="139"/>
                      <a:pt x="421" y="272"/>
                    </a:cubicBezTo>
                    <a:cubicBezTo>
                      <a:pt x="425" y="286"/>
                      <a:pt x="426" y="300"/>
                      <a:pt x="426" y="314"/>
                    </a:cubicBezTo>
                    <a:cubicBezTo>
                      <a:pt x="427" y="378"/>
                      <a:pt x="394" y="414"/>
                      <a:pt x="331" y="421"/>
                    </a:cubicBezTo>
                    <a:cubicBezTo>
                      <a:pt x="259" y="429"/>
                      <a:pt x="193" y="392"/>
                      <a:pt x="163" y="323"/>
                    </a:cubicBezTo>
                    <a:cubicBezTo>
                      <a:pt x="171" y="329"/>
                      <a:pt x="176" y="333"/>
                      <a:pt x="180" y="337"/>
                    </a:cubicBezTo>
                    <a:cubicBezTo>
                      <a:pt x="210" y="363"/>
                      <a:pt x="244" y="382"/>
                      <a:pt x="284" y="389"/>
                    </a:cubicBezTo>
                    <a:cubicBezTo>
                      <a:pt x="342" y="399"/>
                      <a:pt x="375" y="372"/>
                      <a:pt x="376" y="313"/>
                    </a:cubicBezTo>
                    <a:cubicBezTo>
                      <a:pt x="377" y="277"/>
                      <a:pt x="370" y="243"/>
                      <a:pt x="351" y="213"/>
                    </a:cubicBezTo>
                    <a:cubicBezTo>
                      <a:pt x="299" y="129"/>
                      <a:pt x="226" y="71"/>
                      <a:pt x="126" y="53"/>
                    </a:cubicBezTo>
                    <a:cubicBezTo>
                      <a:pt x="80" y="45"/>
                      <a:pt x="39" y="54"/>
                      <a:pt x="0" y="8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25" name="Group 124"/>
          <p:cNvGrpSpPr/>
          <p:nvPr/>
        </p:nvGrpSpPr>
        <p:grpSpPr>
          <a:xfrm>
            <a:off x="7405167" y="3356235"/>
            <a:ext cx="1630668" cy="300037"/>
            <a:chOff x="7405167" y="3406339"/>
            <a:chExt cx="1630668" cy="300037"/>
          </a:xfrm>
        </p:grpSpPr>
        <p:sp>
          <p:nvSpPr>
            <p:cNvPr id="152" name="Content Placeholder 3"/>
            <p:cNvSpPr txBox="1">
              <a:spLocks/>
            </p:cNvSpPr>
            <p:nvPr/>
          </p:nvSpPr>
          <p:spPr>
            <a:xfrm>
              <a:off x="7848138" y="3406339"/>
              <a:ext cx="1187697" cy="276999"/>
            </a:xfrm>
            <a:prstGeom prst="rect">
              <a:avLst/>
            </a:prstGeom>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2021 </a:t>
              </a:r>
              <a:r>
                <a:rPr kumimoji="0" lang="en-US" sz="1200" i="0" u="none" strike="noStrike" kern="1200" cap="none" spc="0" normalizeH="0" baseline="0" noProof="0" dirty="0">
                  <a:ln>
                    <a:noFill/>
                  </a:ln>
                  <a:solidFill>
                    <a:schemeClr val="tx1"/>
                  </a:solidFill>
                  <a:effectLst/>
                  <a:uLnTx/>
                  <a:uFillTx/>
                  <a:latin typeface="Calibri"/>
                  <a:ea typeface="+mn-ea"/>
                  <a:cs typeface="Segoe UI" panose="020B0502040204020203" pitchFamily="34" charset="0"/>
                </a:rPr>
                <a:t>wildfires</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 </a:t>
              </a:r>
            </a:p>
          </p:txBody>
        </p:sp>
        <p:grpSp>
          <p:nvGrpSpPr>
            <p:cNvPr id="92" name="Group 91"/>
            <p:cNvGrpSpPr/>
            <p:nvPr/>
          </p:nvGrpSpPr>
          <p:grpSpPr>
            <a:xfrm>
              <a:off x="7405167" y="3406339"/>
              <a:ext cx="258763" cy="300037"/>
              <a:chOff x="7392987" y="3408363"/>
              <a:chExt cx="258763" cy="300037"/>
            </a:xfrm>
          </p:grpSpPr>
          <p:sp>
            <p:nvSpPr>
              <p:cNvPr id="78" name="Freeform 70"/>
              <p:cNvSpPr>
                <a:spLocks/>
              </p:cNvSpPr>
              <p:nvPr/>
            </p:nvSpPr>
            <p:spPr bwMode="auto">
              <a:xfrm>
                <a:off x="7392987" y="3408363"/>
                <a:ext cx="258763" cy="280987"/>
              </a:xfrm>
              <a:custGeom>
                <a:avLst/>
                <a:gdLst>
                  <a:gd name="T0" fmla="*/ 405 w 551"/>
                  <a:gd name="T1" fmla="*/ 281 h 598"/>
                  <a:gd name="T2" fmla="*/ 467 w 551"/>
                  <a:gd name="T3" fmla="*/ 224 h 598"/>
                  <a:gd name="T4" fmla="*/ 471 w 551"/>
                  <a:gd name="T5" fmla="*/ 316 h 598"/>
                  <a:gd name="T6" fmla="*/ 488 w 551"/>
                  <a:gd name="T7" fmla="*/ 375 h 598"/>
                  <a:gd name="T8" fmla="*/ 504 w 551"/>
                  <a:gd name="T9" fmla="*/ 380 h 598"/>
                  <a:gd name="T10" fmla="*/ 528 w 551"/>
                  <a:gd name="T11" fmla="*/ 363 h 598"/>
                  <a:gd name="T12" fmla="*/ 542 w 551"/>
                  <a:gd name="T13" fmla="*/ 368 h 598"/>
                  <a:gd name="T14" fmla="*/ 535 w 551"/>
                  <a:gd name="T15" fmla="*/ 523 h 598"/>
                  <a:gd name="T16" fmla="*/ 505 w 551"/>
                  <a:gd name="T17" fmla="*/ 579 h 598"/>
                  <a:gd name="T18" fmla="*/ 478 w 551"/>
                  <a:gd name="T19" fmla="*/ 577 h 598"/>
                  <a:gd name="T20" fmla="*/ 471 w 551"/>
                  <a:gd name="T21" fmla="*/ 565 h 598"/>
                  <a:gd name="T22" fmla="*/ 502 w 551"/>
                  <a:gd name="T23" fmla="*/ 564 h 598"/>
                  <a:gd name="T24" fmla="*/ 463 w 551"/>
                  <a:gd name="T25" fmla="*/ 505 h 598"/>
                  <a:gd name="T26" fmla="*/ 481 w 551"/>
                  <a:gd name="T27" fmla="*/ 498 h 598"/>
                  <a:gd name="T28" fmla="*/ 434 w 551"/>
                  <a:gd name="T29" fmla="*/ 356 h 598"/>
                  <a:gd name="T30" fmla="*/ 387 w 551"/>
                  <a:gd name="T31" fmla="*/ 498 h 598"/>
                  <a:gd name="T32" fmla="*/ 405 w 551"/>
                  <a:gd name="T33" fmla="*/ 503 h 598"/>
                  <a:gd name="T34" fmla="*/ 368 w 551"/>
                  <a:gd name="T35" fmla="*/ 561 h 598"/>
                  <a:gd name="T36" fmla="*/ 394 w 551"/>
                  <a:gd name="T37" fmla="*/ 566 h 598"/>
                  <a:gd name="T38" fmla="*/ 362 w 551"/>
                  <a:gd name="T39" fmla="*/ 577 h 598"/>
                  <a:gd name="T40" fmla="*/ 318 w 551"/>
                  <a:gd name="T41" fmla="*/ 534 h 598"/>
                  <a:gd name="T42" fmla="*/ 360 w 551"/>
                  <a:gd name="T43" fmla="*/ 534 h 598"/>
                  <a:gd name="T44" fmla="*/ 310 w 551"/>
                  <a:gd name="T45" fmla="*/ 475 h 598"/>
                  <a:gd name="T46" fmla="*/ 337 w 551"/>
                  <a:gd name="T47" fmla="*/ 469 h 598"/>
                  <a:gd name="T48" fmla="*/ 299 w 551"/>
                  <a:gd name="T49" fmla="*/ 410 h 598"/>
                  <a:gd name="T50" fmla="*/ 320 w 551"/>
                  <a:gd name="T51" fmla="*/ 408 h 598"/>
                  <a:gd name="T52" fmla="*/ 271 w 551"/>
                  <a:gd name="T53" fmla="*/ 266 h 598"/>
                  <a:gd name="T54" fmla="*/ 222 w 551"/>
                  <a:gd name="T55" fmla="*/ 408 h 598"/>
                  <a:gd name="T56" fmla="*/ 243 w 551"/>
                  <a:gd name="T57" fmla="*/ 410 h 598"/>
                  <a:gd name="T58" fmla="*/ 206 w 551"/>
                  <a:gd name="T59" fmla="*/ 467 h 598"/>
                  <a:gd name="T60" fmla="*/ 233 w 551"/>
                  <a:gd name="T61" fmla="*/ 474 h 598"/>
                  <a:gd name="T62" fmla="*/ 181 w 551"/>
                  <a:gd name="T63" fmla="*/ 533 h 598"/>
                  <a:gd name="T64" fmla="*/ 224 w 551"/>
                  <a:gd name="T65" fmla="*/ 533 h 598"/>
                  <a:gd name="T66" fmla="*/ 166 w 551"/>
                  <a:gd name="T67" fmla="*/ 588 h 598"/>
                  <a:gd name="T68" fmla="*/ 153 w 551"/>
                  <a:gd name="T69" fmla="*/ 584 h 598"/>
                  <a:gd name="T70" fmla="*/ 141 w 551"/>
                  <a:gd name="T71" fmla="*/ 560 h 598"/>
                  <a:gd name="T72" fmla="*/ 159 w 551"/>
                  <a:gd name="T73" fmla="*/ 555 h 598"/>
                  <a:gd name="T74" fmla="*/ 113 w 551"/>
                  <a:gd name="T75" fmla="*/ 411 h 598"/>
                  <a:gd name="T76" fmla="*/ 66 w 551"/>
                  <a:gd name="T77" fmla="*/ 553 h 598"/>
                  <a:gd name="T78" fmla="*/ 82 w 551"/>
                  <a:gd name="T79" fmla="*/ 563 h 598"/>
                  <a:gd name="T80" fmla="*/ 63 w 551"/>
                  <a:gd name="T81" fmla="*/ 594 h 598"/>
                  <a:gd name="T82" fmla="*/ 50 w 551"/>
                  <a:gd name="T83" fmla="*/ 587 h 598"/>
                  <a:gd name="T84" fmla="*/ 4 w 551"/>
                  <a:gd name="T85" fmla="*/ 451 h 598"/>
                  <a:gd name="T86" fmla="*/ 8 w 551"/>
                  <a:gd name="T87" fmla="*/ 431 h 598"/>
                  <a:gd name="T88" fmla="*/ 47 w 551"/>
                  <a:gd name="T89" fmla="*/ 461 h 598"/>
                  <a:gd name="T90" fmla="*/ 60 w 551"/>
                  <a:gd name="T91" fmla="*/ 253 h 598"/>
                  <a:gd name="T92" fmla="*/ 91 w 551"/>
                  <a:gd name="T93" fmla="*/ 297 h 598"/>
                  <a:gd name="T94" fmla="*/ 166 w 551"/>
                  <a:gd name="T95" fmla="*/ 112 h 598"/>
                  <a:gd name="T96" fmla="*/ 190 w 551"/>
                  <a:gd name="T97" fmla="*/ 184 h 598"/>
                  <a:gd name="T98" fmla="*/ 257 w 551"/>
                  <a:gd name="T99" fmla="*/ 65 h 598"/>
                  <a:gd name="T100" fmla="*/ 293 w 551"/>
                  <a:gd name="T101" fmla="*/ 0 h 598"/>
                  <a:gd name="T102" fmla="*/ 331 w 551"/>
                  <a:gd name="T103" fmla="*/ 153 h 598"/>
                  <a:gd name="T104" fmla="*/ 395 w 551"/>
                  <a:gd name="T105" fmla="*/ 95 h 598"/>
                  <a:gd name="T106" fmla="*/ 405 w 551"/>
                  <a:gd name="T107" fmla="*/ 28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598">
                    <a:moveTo>
                      <a:pt x="405" y="281"/>
                    </a:moveTo>
                    <a:cubicBezTo>
                      <a:pt x="418" y="252"/>
                      <a:pt x="439" y="236"/>
                      <a:pt x="467" y="224"/>
                    </a:cubicBezTo>
                    <a:cubicBezTo>
                      <a:pt x="464" y="256"/>
                      <a:pt x="464" y="286"/>
                      <a:pt x="471" y="316"/>
                    </a:cubicBezTo>
                    <a:cubicBezTo>
                      <a:pt x="475" y="336"/>
                      <a:pt x="482" y="355"/>
                      <a:pt x="488" y="375"/>
                    </a:cubicBezTo>
                    <a:cubicBezTo>
                      <a:pt x="491" y="384"/>
                      <a:pt x="495" y="386"/>
                      <a:pt x="504" y="380"/>
                    </a:cubicBezTo>
                    <a:cubicBezTo>
                      <a:pt x="511" y="374"/>
                      <a:pt x="520" y="369"/>
                      <a:pt x="528" y="363"/>
                    </a:cubicBezTo>
                    <a:cubicBezTo>
                      <a:pt x="536" y="357"/>
                      <a:pt x="541" y="357"/>
                      <a:pt x="542" y="368"/>
                    </a:cubicBezTo>
                    <a:cubicBezTo>
                      <a:pt x="548" y="420"/>
                      <a:pt x="551" y="472"/>
                      <a:pt x="535" y="523"/>
                    </a:cubicBezTo>
                    <a:cubicBezTo>
                      <a:pt x="528" y="543"/>
                      <a:pt x="518" y="561"/>
                      <a:pt x="505" y="579"/>
                    </a:cubicBezTo>
                    <a:cubicBezTo>
                      <a:pt x="494" y="593"/>
                      <a:pt x="486" y="592"/>
                      <a:pt x="478" y="577"/>
                    </a:cubicBezTo>
                    <a:cubicBezTo>
                      <a:pt x="476" y="573"/>
                      <a:pt x="474" y="570"/>
                      <a:pt x="471" y="565"/>
                    </a:cubicBezTo>
                    <a:cubicBezTo>
                      <a:pt x="481" y="565"/>
                      <a:pt x="490" y="564"/>
                      <a:pt x="502" y="564"/>
                    </a:cubicBezTo>
                    <a:cubicBezTo>
                      <a:pt x="486" y="544"/>
                      <a:pt x="471" y="526"/>
                      <a:pt x="463" y="505"/>
                    </a:cubicBezTo>
                    <a:cubicBezTo>
                      <a:pt x="467" y="498"/>
                      <a:pt x="476" y="505"/>
                      <a:pt x="481" y="498"/>
                    </a:cubicBezTo>
                    <a:cubicBezTo>
                      <a:pt x="452" y="455"/>
                      <a:pt x="442" y="406"/>
                      <a:pt x="434" y="356"/>
                    </a:cubicBezTo>
                    <a:cubicBezTo>
                      <a:pt x="426" y="406"/>
                      <a:pt x="416" y="455"/>
                      <a:pt x="387" y="498"/>
                    </a:cubicBezTo>
                    <a:cubicBezTo>
                      <a:pt x="392" y="504"/>
                      <a:pt x="399" y="499"/>
                      <a:pt x="405" y="503"/>
                    </a:cubicBezTo>
                    <a:cubicBezTo>
                      <a:pt x="398" y="525"/>
                      <a:pt x="383" y="542"/>
                      <a:pt x="368" y="561"/>
                    </a:cubicBezTo>
                    <a:cubicBezTo>
                      <a:pt x="376" y="567"/>
                      <a:pt x="386" y="562"/>
                      <a:pt x="394" y="566"/>
                    </a:cubicBezTo>
                    <a:cubicBezTo>
                      <a:pt x="384" y="592"/>
                      <a:pt x="382" y="592"/>
                      <a:pt x="362" y="577"/>
                    </a:cubicBezTo>
                    <a:cubicBezTo>
                      <a:pt x="346" y="565"/>
                      <a:pt x="331" y="553"/>
                      <a:pt x="318" y="534"/>
                    </a:cubicBezTo>
                    <a:cubicBezTo>
                      <a:pt x="333" y="534"/>
                      <a:pt x="345" y="534"/>
                      <a:pt x="360" y="534"/>
                    </a:cubicBezTo>
                    <a:cubicBezTo>
                      <a:pt x="342" y="513"/>
                      <a:pt x="321" y="498"/>
                      <a:pt x="310" y="475"/>
                    </a:cubicBezTo>
                    <a:cubicBezTo>
                      <a:pt x="317" y="468"/>
                      <a:pt x="327" y="473"/>
                      <a:pt x="337" y="469"/>
                    </a:cubicBezTo>
                    <a:cubicBezTo>
                      <a:pt x="324" y="449"/>
                      <a:pt x="307" y="433"/>
                      <a:pt x="299" y="410"/>
                    </a:cubicBezTo>
                    <a:cubicBezTo>
                      <a:pt x="306" y="409"/>
                      <a:pt x="312" y="408"/>
                      <a:pt x="320" y="408"/>
                    </a:cubicBezTo>
                    <a:cubicBezTo>
                      <a:pt x="291" y="364"/>
                      <a:pt x="280" y="316"/>
                      <a:pt x="271" y="266"/>
                    </a:cubicBezTo>
                    <a:cubicBezTo>
                      <a:pt x="262" y="316"/>
                      <a:pt x="252" y="364"/>
                      <a:pt x="222" y="408"/>
                    </a:cubicBezTo>
                    <a:cubicBezTo>
                      <a:pt x="230" y="408"/>
                      <a:pt x="236" y="409"/>
                      <a:pt x="243" y="410"/>
                    </a:cubicBezTo>
                    <a:cubicBezTo>
                      <a:pt x="235" y="432"/>
                      <a:pt x="221" y="449"/>
                      <a:pt x="206" y="467"/>
                    </a:cubicBezTo>
                    <a:cubicBezTo>
                      <a:pt x="214" y="475"/>
                      <a:pt x="224" y="468"/>
                      <a:pt x="233" y="474"/>
                    </a:cubicBezTo>
                    <a:cubicBezTo>
                      <a:pt x="221" y="496"/>
                      <a:pt x="203" y="513"/>
                      <a:pt x="181" y="533"/>
                    </a:cubicBezTo>
                    <a:cubicBezTo>
                      <a:pt x="197" y="533"/>
                      <a:pt x="209" y="533"/>
                      <a:pt x="224" y="533"/>
                    </a:cubicBezTo>
                    <a:cubicBezTo>
                      <a:pt x="207" y="558"/>
                      <a:pt x="187" y="573"/>
                      <a:pt x="166" y="588"/>
                    </a:cubicBezTo>
                    <a:cubicBezTo>
                      <a:pt x="160" y="592"/>
                      <a:pt x="156" y="589"/>
                      <a:pt x="153" y="584"/>
                    </a:cubicBezTo>
                    <a:cubicBezTo>
                      <a:pt x="149" y="576"/>
                      <a:pt x="143" y="569"/>
                      <a:pt x="141" y="560"/>
                    </a:cubicBezTo>
                    <a:cubicBezTo>
                      <a:pt x="146" y="555"/>
                      <a:pt x="153" y="560"/>
                      <a:pt x="159" y="555"/>
                    </a:cubicBezTo>
                    <a:cubicBezTo>
                      <a:pt x="132" y="511"/>
                      <a:pt x="120" y="462"/>
                      <a:pt x="113" y="411"/>
                    </a:cubicBezTo>
                    <a:cubicBezTo>
                      <a:pt x="103" y="461"/>
                      <a:pt x="95" y="511"/>
                      <a:pt x="66" y="553"/>
                    </a:cubicBezTo>
                    <a:cubicBezTo>
                      <a:pt x="69" y="562"/>
                      <a:pt x="84" y="553"/>
                      <a:pt x="82" y="563"/>
                    </a:cubicBezTo>
                    <a:cubicBezTo>
                      <a:pt x="80" y="575"/>
                      <a:pt x="73" y="587"/>
                      <a:pt x="63" y="594"/>
                    </a:cubicBezTo>
                    <a:cubicBezTo>
                      <a:pt x="58" y="598"/>
                      <a:pt x="54" y="590"/>
                      <a:pt x="50" y="587"/>
                    </a:cubicBezTo>
                    <a:cubicBezTo>
                      <a:pt x="8" y="551"/>
                      <a:pt x="0" y="503"/>
                      <a:pt x="4" y="451"/>
                    </a:cubicBezTo>
                    <a:cubicBezTo>
                      <a:pt x="5" y="445"/>
                      <a:pt x="6" y="439"/>
                      <a:pt x="8" y="431"/>
                    </a:cubicBezTo>
                    <a:cubicBezTo>
                      <a:pt x="20" y="442"/>
                      <a:pt x="28" y="456"/>
                      <a:pt x="47" y="461"/>
                    </a:cubicBezTo>
                    <a:cubicBezTo>
                      <a:pt x="30" y="391"/>
                      <a:pt x="9" y="321"/>
                      <a:pt x="60" y="253"/>
                    </a:cubicBezTo>
                    <a:cubicBezTo>
                      <a:pt x="67" y="271"/>
                      <a:pt x="72" y="287"/>
                      <a:pt x="91" y="297"/>
                    </a:cubicBezTo>
                    <a:cubicBezTo>
                      <a:pt x="90" y="225"/>
                      <a:pt x="112" y="164"/>
                      <a:pt x="166" y="112"/>
                    </a:cubicBezTo>
                    <a:cubicBezTo>
                      <a:pt x="166" y="139"/>
                      <a:pt x="168" y="163"/>
                      <a:pt x="190" y="184"/>
                    </a:cubicBezTo>
                    <a:cubicBezTo>
                      <a:pt x="192" y="131"/>
                      <a:pt x="227" y="99"/>
                      <a:pt x="257" y="65"/>
                    </a:cubicBezTo>
                    <a:cubicBezTo>
                      <a:pt x="274" y="47"/>
                      <a:pt x="289" y="29"/>
                      <a:pt x="293" y="0"/>
                    </a:cubicBezTo>
                    <a:cubicBezTo>
                      <a:pt x="333" y="45"/>
                      <a:pt x="329" y="98"/>
                      <a:pt x="331" y="153"/>
                    </a:cubicBezTo>
                    <a:cubicBezTo>
                      <a:pt x="351" y="130"/>
                      <a:pt x="370" y="111"/>
                      <a:pt x="395" y="95"/>
                    </a:cubicBezTo>
                    <a:cubicBezTo>
                      <a:pt x="386" y="158"/>
                      <a:pt x="377" y="218"/>
                      <a:pt x="405" y="28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1"/>
              <p:cNvSpPr>
                <a:spLocks/>
              </p:cNvSpPr>
              <p:nvPr/>
            </p:nvSpPr>
            <p:spPr bwMode="auto">
              <a:xfrm>
                <a:off x="7464425" y="3687763"/>
                <a:ext cx="46038" cy="20637"/>
              </a:xfrm>
              <a:custGeom>
                <a:avLst/>
                <a:gdLst>
                  <a:gd name="T0" fmla="*/ 0 w 100"/>
                  <a:gd name="T1" fmla="*/ 26 h 45"/>
                  <a:gd name="T2" fmla="*/ 26 w 100"/>
                  <a:gd name="T3" fmla="*/ 24 h 45"/>
                  <a:gd name="T4" fmla="*/ 14 w 100"/>
                  <a:gd name="T5" fmla="*/ 0 h 45"/>
                  <a:gd name="T6" fmla="*/ 92 w 100"/>
                  <a:gd name="T7" fmla="*/ 1 h 45"/>
                  <a:gd name="T8" fmla="*/ 99 w 100"/>
                  <a:gd name="T9" fmla="*/ 10 h 45"/>
                  <a:gd name="T10" fmla="*/ 95 w 100"/>
                  <a:gd name="T11" fmla="*/ 38 h 45"/>
                  <a:gd name="T12" fmla="*/ 87 w 100"/>
                  <a:gd name="T13" fmla="*/ 45 h 45"/>
                  <a:gd name="T14" fmla="*/ 6 w 100"/>
                  <a:gd name="T15" fmla="*/ 37 h 45"/>
                  <a:gd name="T16" fmla="*/ 0 w 100"/>
                  <a:gd name="T1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45">
                    <a:moveTo>
                      <a:pt x="0" y="26"/>
                    </a:moveTo>
                    <a:cubicBezTo>
                      <a:pt x="9" y="25"/>
                      <a:pt x="17" y="25"/>
                      <a:pt x="26" y="24"/>
                    </a:cubicBezTo>
                    <a:cubicBezTo>
                      <a:pt x="26" y="14"/>
                      <a:pt x="16" y="12"/>
                      <a:pt x="14" y="0"/>
                    </a:cubicBezTo>
                    <a:cubicBezTo>
                      <a:pt x="40" y="0"/>
                      <a:pt x="66" y="0"/>
                      <a:pt x="92" y="1"/>
                    </a:cubicBezTo>
                    <a:cubicBezTo>
                      <a:pt x="98" y="1"/>
                      <a:pt x="100" y="4"/>
                      <a:pt x="99" y="10"/>
                    </a:cubicBezTo>
                    <a:cubicBezTo>
                      <a:pt x="98" y="19"/>
                      <a:pt x="96" y="28"/>
                      <a:pt x="95" y="38"/>
                    </a:cubicBezTo>
                    <a:cubicBezTo>
                      <a:pt x="95" y="42"/>
                      <a:pt x="92" y="45"/>
                      <a:pt x="87" y="45"/>
                    </a:cubicBezTo>
                    <a:cubicBezTo>
                      <a:pt x="60" y="45"/>
                      <a:pt x="33" y="43"/>
                      <a:pt x="6" y="37"/>
                    </a:cubicBezTo>
                    <a:cubicBezTo>
                      <a:pt x="3" y="36"/>
                      <a:pt x="1" y="31"/>
                      <a:pt x="0" y="2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72"/>
              <p:cNvSpPr>
                <a:spLocks/>
              </p:cNvSpPr>
              <p:nvPr/>
            </p:nvSpPr>
            <p:spPr bwMode="auto">
              <a:xfrm>
                <a:off x="7529513" y="3687763"/>
                <a:ext cx="42863" cy="20637"/>
              </a:xfrm>
              <a:custGeom>
                <a:avLst/>
                <a:gdLst>
                  <a:gd name="T0" fmla="*/ 81 w 92"/>
                  <a:gd name="T1" fmla="*/ 6 h 44"/>
                  <a:gd name="T2" fmla="*/ 55 w 92"/>
                  <a:gd name="T3" fmla="*/ 27 h 44"/>
                  <a:gd name="T4" fmla="*/ 92 w 92"/>
                  <a:gd name="T5" fmla="*/ 32 h 44"/>
                  <a:gd name="T6" fmla="*/ 78 w 92"/>
                  <a:gd name="T7" fmla="*/ 41 h 44"/>
                  <a:gd name="T8" fmla="*/ 18 w 92"/>
                  <a:gd name="T9" fmla="*/ 43 h 44"/>
                  <a:gd name="T10" fmla="*/ 4 w 92"/>
                  <a:gd name="T11" fmla="*/ 31 h 44"/>
                  <a:gd name="T12" fmla="*/ 2 w 92"/>
                  <a:gd name="T13" fmla="*/ 11 h 44"/>
                  <a:gd name="T14" fmla="*/ 11 w 92"/>
                  <a:gd name="T15" fmla="*/ 0 h 44"/>
                  <a:gd name="T16" fmla="*/ 78 w 92"/>
                  <a:gd name="T17" fmla="*/ 0 h 44"/>
                  <a:gd name="T18" fmla="*/ 81 w 92"/>
                  <a:gd name="T19"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4">
                    <a:moveTo>
                      <a:pt x="81" y="6"/>
                    </a:moveTo>
                    <a:cubicBezTo>
                      <a:pt x="73" y="13"/>
                      <a:pt x="65" y="19"/>
                      <a:pt x="55" y="27"/>
                    </a:cubicBezTo>
                    <a:cubicBezTo>
                      <a:pt x="68" y="33"/>
                      <a:pt x="81" y="28"/>
                      <a:pt x="92" y="32"/>
                    </a:cubicBezTo>
                    <a:cubicBezTo>
                      <a:pt x="91" y="41"/>
                      <a:pt x="84" y="40"/>
                      <a:pt x="78" y="41"/>
                    </a:cubicBezTo>
                    <a:cubicBezTo>
                      <a:pt x="58" y="42"/>
                      <a:pt x="38" y="42"/>
                      <a:pt x="18" y="43"/>
                    </a:cubicBezTo>
                    <a:cubicBezTo>
                      <a:pt x="8" y="44"/>
                      <a:pt x="5" y="40"/>
                      <a:pt x="4" y="31"/>
                    </a:cubicBezTo>
                    <a:cubicBezTo>
                      <a:pt x="4" y="25"/>
                      <a:pt x="3" y="18"/>
                      <a:pt x="2" y="11"/>
                    </a:cubicBezTo>
                    <a:cubicBezTo>
                      <a:pt x="0" y="4"/>
                      <a:pt x="2" y="0"/>
                      <a:pt x="11" y="0"/>
                    </a:cubicBezTo>
                    <a:cubicBezTo>
                      <a:pt x="33" y="1"/>
                      <a:pt x="55" y="0"/>
                      <a:pt x="78" y="0"/>
                    </a:cubicBezTo>
                    <a:cubicBezTo>
                      <a:pt x="79" y="2"/>
                      <a:pt x="80" y="4"/>
                      <a:pt x="81" y="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30" name="Group 129"/>
          <p:cNvGrpSpPr/>
          <p:nvPr/>
        </p:nvGrpSpPr>
        <p:grpSpPr>
          <a:xfrm>
            <a:off x="7401992" y="5617586"/>
            <a:ext cx="1928550" cy="443198"/>
            <a:chOff x="7401992" y="5667690"/>
            <a:chExt cx="1928550" cy="443198"/>
          </a:xfrm>
        </p:grpSpPr>
        <p:sp>
          <p:nvSpPr>
            <p:cNvPr id="157" name="Content Placeholder 3"/>
            <p:cNvSpPr txBox="1">
              <a:spLocks/>
            </p:cNvSpPr>
            <p:nvPr/>
          </p:nvSpPr>
          <p:spPr>
            <a:xfrm>
              <a:off x="7848138" y="5667690"/>
              <a:ext cx="1482404"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i="0" u="none" strike="noStrike" kern="1200" cap="none" spc="0" normalizeH="0" baseline="0" noProof="0" dirty="0">
                  <a:ln>
                    <a:noFill/>
                  </a:ln>
                  <a:solidFill>
                    <a:schemeClr val="tx1"/>
                  </a:solidFill>
                  <a:effectLst/>
                  <a:uLnTx/>
                  <a:uFillTx/>
                  <a:latin typeface="Calibri"/>
                  <a:ea typeface="+mn-ea"/>
                  <a:cs typeface="Segoe UI" panose="020B0502040204020203" pitchFamily="34" charset="0"/>
                </a:rPr>
                <a:t>2022 To Date = </a:t>
              </a:r>
              <a:r>
                <a:rPr kumimoji="0" lang="en-US" sz="20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5.7m</a:t>
              </a:r>
              <a:r>
                <a:rPr kumimoji="0" lang="en-US" sz="12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 </a:t>
              </a:r>
              <a:r>
                <a:rPr kumimoji="0" lang="en-US" sz="1200" i="0" u="none" strike="noStrike" kern="1200" cap="none" spc="0" normalizeH="0" baseline="0" noProof="0" dirty="0">
                  <a:ln>
                    <a:noFill/>
                  </a:ln>
                  <a:solidFill>
                    <a:schemeClr val="tx1"/>
                  </a:solidFill>
                  <a:effectLst/>
                  <a:uLnTx/>
                  <a:uFillTx/>
                  <a:latin typeface="Calibri"/>
                  <a:ea typeface="+mn-ea"/>
                  <a:cs typeface="Segoe UI" panose="020B0502040204020203" pitchFamily="34" charset="0"/>
                </a:rPr>
                <a:t>acres</a:t>
              </a:r>
              <a:r>
                <a:rPr kumimoji="0" lang="en-US" sz="1200" b="1" i="0" u="none" strike="noStrike" kern="1200" cap="none" spc="0" normalizeH="0" baseline="0" noProof="0" dirty="0">
                  <a:ln>
                    <a:noFill/>
                  </a:ln>
                  <a:solidFill>
                    <a:srgbClr val="47C5CA"/>
                  </a:solidFill>
                  <a:effectLst/>
                  <a:uLnTx/>
                  <a:uFillTx/>
                  <a:latin typeface="Calibri"/>
                  <a:ea typeface="+mn-ea"/>
                  <a:cs typeface="Segoe UI" panose="020B0502040204020203" pitchFamily="34" charset="0"/>
                </a:rPr>
                <a:t> </a:t>
              </a:r>
            </a:p>
          </p:txBody>
        </p:sp>
        <p:grpSp>
          <p:nvGrpSpPr>
            <p:cNvPr id="102" name="Group 101"/>
            <p:cNvGrpSpPr/>
            <p:nvPr/>
          </p:nvGrpSpPr>
          <p:grpSpPr>
            <a:xfrm>
              <a:off x="7401992" y="5667690"/>
              <a:ext cx="265113" cy="263526"/>
              <a:chOff x="7423151" y="5568950"/>
              <a:chExt cx="265113" cy="263526"/>
            </a:xfrm>
          </p:grpSpPr>
          <p:sp>
            <p:nvSpPr>
              <p:cNvPr id="98" name="Freeform 77"/>
              <p:cNvSpPr>
                <a:spLocks/>
              </p:cNvSpPr>
              <p:nvPr/>
            </p:nvSpPr>
            <p:spPr bwMode="auto">
              <a:xfrm>
                <a:off x="7423151" y="5568950"/>
                <a:ext cx="157163" cy="260350"/>
              </a:xfrm>
              <a:custGeom>
                <a:avLst/>
                <a:gdLst>
                  <a:gd name="T0" fmla="*/ 80 w 365"/>
                  <a:gd name="T1" fmla="*/ 381 h 603"/>
                  <a:gd name="T2" fmla="*/ 26 w 365"/>
                  <a:gd name="T3" fmla="*/ 381 h 603"/>
                  <a:gd name="T4" fmla="*/ 136 w 365"/>
                  <a:gd name="T5" fmla="*/ 203 h 603"/>
                  <a:gd name="T6" fmla="*/ 81 w 365"/>
                  <a:gd name="T7" fmla="*/ 203 h 603"/>
                  <a:gd name="T8" fmla="*/ 206 w 365"/>
                  <a:gd name="T9" fmla="*/ 0 h 603"/>
                  <a:gd name="T10" fmla="*/ 251 w 365"/>
                  <a:gd name="T11" fmla="*/ 73 h 603"/>
                  <a:gd name="T12" fmla="*/ 322 w 365"/>
                  <a:gd name="T13" fmla="*/ 189 h 603"/>
                  <a:gd name="T14" fmla="*/ 315 w 365"/>
                  <a:gd name="T15" fmla="*/ 203 h 603"/>
                  <a:gd name="T16" fmla="*/ 282 w 365"/>
                  <a:gd name="T17" fmla="*/ 206 h 603"/>
                  <a:gd name="T18" fmla="*/ 298 w 365"/>
                  <a:gd name="T19" fmla="*/ 238 h 603"/>
                  <a:gd name="T20" fmla="*/ 356 w 365"/>
                  <a:gd name="T21" fmla="*/ 331 h 603"/>
                  <a:gd name="T22" fmla="*/ 349 w 365"/>
                  <a:gd name="T23" fmla="*/ 365 h 603"/>
                  <a:gd name="T24" fmla="*/ 315 w 365"/>
                  <a:gd name="T25" fmla="*/ 303 h 603"/>
                  <a:gd name="T26" fmla="*/ 258 w 365"/>
                  <a:gd name="T27" fmla="*/ 261 h 603"/>
                  <a:gd name="T28" fmla="*/ 256 w 365"/>
                  <a:gd name="T29" fmla="*/ 265 h 603"/>
                  <a:gd name="T30" fmla="*/ 240 w 365"/>
                  <a:gd name="T31" fmla="*/ 410 h 603"/>
                  <a:gd name="T32" fmla="*/ 215 w 365"/>
                  <a:gd name="T33" fmla="*/ 539 h 603"/>
                  <a:gd name="T34" fmla="*/ 232 w 365"/>
                  <a:gd name="T35" fmla="*/ 583 h 603"/>
                  <a:gd name="T36" fmla="*/ 222 w 365"/>
                  <a:gd name="T37" fmla="*/ 601 h 603"/>
                  <a:gd name="T38" fmla="*/ 175 w 365"/>
                  <a:gd name="T39" fmla="*/ 555 h 603"/>
                  <a:gd name="T40" fmla="*/ 139 w 365"/>
                  <a:gd name="T41" fmla="*/ 520 h 603"/>
                  <a:gd name="T42" fmla="*/ 21 w 365"/>
                  <a:gd name="T43" fmla="*/ 520 h 603"/>
                  <a:gd name="T44" fmla="*/ 3 w 365"/>
                  <a:gd name="T45" fmla="*/ 517 h 603"/>
                  <a:gd name="T46" fmla="*/ 11 w 365"/>
                  <a:gd name="T47" fmla="*/ 500 h 603"/>
                  <a:gd name="T48" fmla="*/ 71 w 365"/>
                  <a:gd name="T49" fmla="*/ 401 h 603"/>
                  <a:gd name="T50" fmla="*/ 80 w 365"/>
                  <a:gd name="T51" fmla="*/ 381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5" h="603">
                    <a:moveTo>
                      <a:pt x="80" y="381"/>
                    </a:moveTo>
                    <a:cubicBezTo>
                      <a:pt x="63" y="381"/>
                      <a:pt x="46" y="381"/>
                      <a:pt x="26" y="381"/>
                    </a:cubicBezTo>
                    <a:cubicBezTo>
                      <a:pt x="63" y="321"/>
                      <a:pt x="98" y="263"/>
                      <a:pt x="136" y="203"/>
                    </a:cubicBezTo>
                    <a:cubicBezTo>
                      <a:pt x="116" y="203"/>
                      <a:pt x="101" y="203"/>
                      <a:pt x="81" y="203"/>
                    </a:cubicBezTo>
                    <a:cubicBezTo>
                      <a:pt x="123" y="134"/>
                      <a:pt x="164" y="68"/>
                      <a:pt x="206" y="0"/>
                    </a:cubicBezTo>
                    <a:cubicBezTo>
                      <a:pt x="221" y="26"/>
                      <a:pt x="236" y="49"/>
                      <a:pt x="251" y="73"/>
                    </a:cubicBezTo>
                    <a:cubicBezTo>
                      <a:pt x="274" y="112"/>
                      <a:pt x="298" y="150"/>
                      <a:pt x="322" y="189"/>
                    </a:cubicBezTo>
                    <a:cubicBezTo>
                      <a:pt x="328" y="198"/>
                      <a:pt x="328" y="202"/>
                      <a:pt x="315" y="203"/>
                    </a:cubicBezTo>
                    <a:cubicBezTo>
                      <a:pt x="303" y="203"/>
                      <a:pt x="286" y="197"/>
                      <a:pt x="282" y="206"/>
                    </a:cubicBezTo>
                    <a:cubicBezTo>
                      <a:pt x="277" y="216"/>
                      <a:pt x="291" y="227"/>
                      <a:pt x="298" y="238"/>
                    </a:cubicBezTo>
                    <a:cubicBezTo>
                      <a:pt x="316" y="269"/>
                      <a:pt x="335" y="301"/>
                      <a:pt x="356" y="331"/>
                    </a:cubicBezTo>
                    <a:cubicBezTo>
                      <a:pt x="365" y="345"/>
                      <a:pt x="364" y="355"/>
                      <a:pt x="349" y="365"/>
                    </a:cubicBezTo>
                    <a:cubicBezTo>
                      <a:pt x="340" y="343"/>
                      <a:pt x="331" y="321"/>
                      <a:pt x="315" y="303"/>
                    </a:cubicBezTo>
                    <a:cubicBezTo>
                      <a:pt x="300" y="284"/>
                      <a:pt x="280" y="270"/>
                      <a:pt x="258" y="261"/>
                    </a:cubicBezTo>
                    <a:cubicBezTo>
                      <a:pt x="257" y="263"/>
                      <a:pt x="256" y="264"/>
                      <a:pt x="256" y="265"/>
                    </a:cubicBezTo>
                    <a:cubicBezTo>
                      <a:pt x="277" y="316"/>
                      <a:pt x="265" y="363"/>
                      <a:pt x="240" y="410"/>
                    </a:cubicBezTo>
                    <a:cubicBezTo>
                      <a:pt x="219" y="450"/>
                      <a:pt x="204" y="492"/>
                      <a:pt x="215" y="539"/>
                    </a:cubicBezTo>
                    <a:cubicBezTo>
                      <a:pt x="218" y="554"/>
                      <a:pt x="224" y="569"/>
                      <a:pt x="232" y="583"/>
                    </a:cubicBezTo>
                    <a:cubicBezTo>
                      <a:pt x="239" y="595"/>
                      <a:pt x="238" y="601"/>
                      <a:pt x="222" y="601"/>
                    </a:cubicBezTo>
                    <a:cubicBezTo>
                      <a:pt x="175" y="602"/>
                      <a:pt x="175" y="603"/>
                      <a:pt x="175" y="555"/>
                    </a:cubicBezTo>
                    <a:cubicBezTo>
                      <a:pt x="175" y="520"/>
                      <a:pt x="175" y="520"/>
                      <a:pt x="139" y="520"/>
                    </a:cubicBezTo>
                    <a:cubicBezTo>
                      <a:pt x="100" y="520"/>
                      <a:pt x="60" y="520"/>
                      <a:pt x="21" y="520"/>
                    </a:cubicBezTo>
                    <a:cubicBezTo>
                      <a:pt x="15" y="520"/>
                      <a:pt x="6" y="523"/>
                      <a:pt x="3" y="517"/>
                    </a:cubicBezTo>
                    <a:cubicBezTo>
                      <a:pt x="0" y="511"/>
                      <a:pt x="7" y="505"/>
                      <a:pt x="11" y="500"/>
                    </a:cubicBezTo>
                    <a:cubicBezTo>
                      <a:pt x="31" y="467"/>
                      <a:pt x="51" y="434"/>
                      <a:pt x="71" y="401"/>
                    </a:cubicBezTo>
                    <a:cubicBezTo>
                      <a:pt x="75" y="395"/>
                      <a:pt x="80" y="391"/>
                      <a:pt x="80" y="38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78"/>
              <p:cNvSpPr>
                <a:spLocks/>
              </p:cNvSpPr>
              <p:nvPr/>
            </p:nvSpPr>
            <p:spPr bwMode="auto">
              <a:xfrm>
                <a:off x="7521576" y="5656263"/>
                <a:ext cx="166688" cy="176213"/>
              </a:xfrm>
              <a:custGeom>
                <a:avLst/>
                <a:gdLst>
                  <a:gd name="T0" fmla="*/ 65 w 389"/>
                  <a:gd name="T1" fmla="*/ 111 h 408"/>
                  <a:gd name="T2" fmla="*/ 106 w 389"/>
                  <a:gd name="T3" fmla="*/ 212 h 408"/>
                  <a:gd name="T4" fmla="*/ 193 w 389"/>
                  <a:gd name="T5" fmla="*/ 0 h 408"/>
                  <a:gd name="T6" fmla="*/ 259 w 389"/>
                  <a:gd name="T7" fmla="*/ 133 h 408"/>
                  <a:gd name="T8" fmla="*/ 389 w 389"/>
                  <a:gd name="T9" fmla="*/ 96 h 408"/>
                  <a:gd name="T10" fmla="*/ 365 w 389"/>
                  <a:gd name="T11" fmla="*/ 239 h 408"/>
                  <a:gd name="T12" fmla="*/ 373 w 389"/>
                  <a:gd name="T13" fmla="*/ 312 h 408"/>
                  <a:gd name="T14" fmla="*/ 322 w 389"/>
                  <a:gd name="T15" fmla="*/ 408 h 408"/>
                  <a:gd name="T16" fmla="*/ 290 w 389"/>
                  <a:gd name="T17" fmla="*/ 332 h 408"/>
                  <a:gd name="T18" fmla="*/ 268 w 389"/>
                  <a:gd name="T19" fmla="*/ 325 h 408"/>
                  <a:gd name="T20" fmla="*/ 212 w 389"/>
                  <a:gd name="T21" fmla="*/ 306 h 408"/>
                  <a:gd name="T22" fmla="*/ 203 w 389"/>
                  <a:gd name="T23" fmla="*/ 269 h 408"/>
                  <a:gd name="T24" fmla="*/ 200 w 389"/>
                  <a:gd name="T25" fmla="*/ 233 h 408"/>
                  <a:gd name="T26" fmla="*/ 60 w 389"/>
                  <a:gd name="T27" fmla="*/ 402 h 408"/>
                  <a:gd name="T28" fmla="*/ 15 w 389"/>
                  <a:gd name="T29" fmla="*/ 272 h 408"/>
                  <a:gd name="T30" fmla="*/ 34 w 389"/>
                  <a:gd name="T31" fmla="*/ 222 h 408"/>
                  <a:gd name="T32" fmla="*/ 65 w 389"/>
                  <a:gd name="T33" fmla="*/ 111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9" h="408">
                    <a:moveTo>
                      <a:pt x="65" y="111"/>
                    </a:moveTo>
                    <a:cubicBezTo>
                      <a:pt x="92" y="141"/>
                      <a:pt x="103" y="173"/>
                      <a:pt x="106" y="212"/>
                    </a:cubicBezTo>
                    <a:cubicBezTo>
                      <a:pt x="182" y="158"/>
                      <a:pt x="192" y="81"/>
                      <a:pt x="193" y="0"/>
                    </a:cubicBezTo>
                    <a:cubicBezTo>
                      <a:pt x="228" y="17"/>
                      <a:pt x="248" y="57"/>
                      <a:pt x="259" y="133"/>
                    </a:cubicBezTo>
                    <a:cubicBezTo>
                      <a:pt x="299" y="111"/>
                      <a:pt x="340" y="91"/>
                      <a:pt x="389" y="96"/>
                    </a:cubicBezTo>
                    <a:cubicBezTo>
                      <a:pt x="367" y="142"/>
                      <a:pt x="359" y="189"/>
                      <a:pt x="365" y="239"/>
                    </a:cubicBezTo>
                    <a:cubicBezTo>
                      <a:pt x="369" y="263"/>
                      <a:pt x="371" y="288"/>
                      <a:pt x="373" y="312"/>
                    </a:cubicBezTo>
                    <a:cubicBezTo>
                      <a:pt x="375" y="353"/>
                      <a:pt x="355" y="383"/>
                      <a:pt x="322" y="408"/>
                    </a:cubicBezTo>
                    <a:cubicBezTo>
                      <a:pt x="312" y="381"/>
                      <a:pt x="304" y="355"/>
                      <a:pt x="290" y="332"/>
                    </a:cubicBezTo>
                    <a:cubicBezTo>
                      <a:pt x="285" y="322"/>
                      <a:pt x="281" y="317"/>
                      <a:pt x="268" y="325"/>
                    </a:cubicBezTo>
                    <a:cubicBezTo>
                      <a:pt x="235" y="346"/>
                      <a:pt x="225" y="342"/>
                      <a:pt x="212" y="306"/>
                    </a:cubicBezTo>
                    <a:cubicBezTo>
                      <a:pt x="208" y="294"/>
                      <a:pt x="205" y="281"/>
                      <a:pt x="203" y="269"/>
                    </a:cubicBezTo>
                    <a:cubicBezTo>
                      <a:pt x="201" y="257"/>
                      <a:pt x="201" y="245"/>
                      <a:pt x="200" y="233"/>
                    </a:cubicBezTo>
                    <a:cubicBezTo>
                      <a:pt x="156" y="247"/>
                      <a:pt x="106" y="308"/>
                      <a:pt x="60" y="402"/>
                    </a:cubicBezTo>
                    <a:cubicBezTo>
                      <a:pt x="18" y="376"/>
                      <a:pt x="0" y="325"/>
                      <a:pt x="15" y="272"/>
                    </a:cubicBezTo>
                    <a:cubicBezTo>
                      <a:pt x="19" y="255"/>
                      <a:pt x="26" y="238"/>
                      <a:pt x="34" y="222"/>
                    </a:cubicBezTo>
                    <a:cubicBezTo>
                      <a:pt x="50" y="188"/>
                      <a:pt x="68" y="155"/>
                      <a:pt x="65" y="1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79"/>
              <p:cNvSpPr>
                <a:spLocks/>
              </p:cNvSpPr>
              <p:nvPr/>
            </p:nvSpPr>
            <p:spPr bwMode="auto">
              <a:xfrm>
                <a:off x="7561263" y="5568950"/>
                <a:ext cx="90488" cy="138113"/>
              </a:xfrm>
              <a:custGeom>
                <a:avLst/>
                <a:gdLst>
                  <a:gd name="T0" fmla="*/ 81 w 211"/>
                  <a:gd name="T1" fmla="*/ 0 h 321"/>
                  <a:gd name="T2" fmla="*/ 185 w 211"/>
                  <a:gd name="T3" fmla="*/ 169 h 321"/>
                  <a:gd name="T4" fmla="*/ 179 w 211"/>
                  <a:gd name="T5" fmla="*/ 180 h 321"/>
                  <a:gd name="T6" fmla="*/ 142 w 211"/>
                  <a:gd name="T7" fmla="*/ 180 h 321"/>
                  <a:gd name="T8" fmla="*/ 201 w 211"/>
                  <a:gd name="T9" fmla="*/ 275 h 321"/>
                  <a:gd name="T10" fmla="*/ 205 w 211"/>
                  <a:gd name="T11" fmla="*/ 290 h 321"/>
                  <a:gd name="T12" fmla="*/ 191 w 211"/>
                  <a:gd name="T13" fmla="*/ 296 h 321"/>
                  <a:gd name="T14" fmla="*/ 184 w 211"/>
                  <a:gd name="T15" fmla="*/ 282 h 321"/>
                  <a:gd name="T16" fmla="*/ 62 w 211"/>
                  <a:gd name="T17" fmla="*/ 145 h 321"/>
                  <a:gd name="T18" fmla="*/ 59 w 211"/>
                  <a:gd name="T19" fmla="*/ 321 h 321"/>
                  <a:gd name="T20" fmla="*/ 7 w 211"/>
                  <a:gd name="T21" fmla="*/ 237 h 321"/>
                  <a:gd name="T22" fmla="*/ 14 w 211"/>
                  <a:gd name="T23" fmla="*/ 227 h 321"/>
                  <a:gd name="T24" fmla="*/ 55 w 211"/>
                  <a:gd name="T25" fmla="*/ 227 h 321"/>
                  <a:gd name="T26" fmla="*/ 7 w 211"/>
                  <a:gd name="T27" fmla="*/ 149 h 321"/>
                  <a:gd name="T28" fmla="*/ 6 w 211"/>
                  <a:gd name="T29" fmla="*/ 120 h 321"/>
                  <a:gd name="T30" fmla="*/ 81 w 211"/>
                  <a:gd name="T3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321">
                    <a:moveTo>
                      <a:pt x="81" y="0"/>
                    </a:moveTo>
                    <a:cubicBezTo>
                      <a:pt x="117" y="59"/>
                      <a:pt x="151" y="114"/>
                      <a:pt x="185" y="169"/>
                    </a:cubicBezTo>
                    <a:cubicBezTo>
                      <a:pt x="191" y="178"/>
                      <a:pt x="187" y="180"/>
                      <a:pt x="179" y="180"/>
                    </a:cubicBezTo>
                    <a:cubicBezTo>
                      <a:pt x="168" y="180"/>
                      <a:pt x="157" y="180"/>
                      <a:pt x="142" y="180"/>
                    </a:cubicBezTo>
                    <a:cubicBezTo>
                      <a:pt x="163" y="214"/>
                      <a:pt x="182" y="244"/>
                      <a:pt x="201" y="275"/>
                    </a:cubicBezTo>
                    <a:cubicBezTo>
                      <a:pt x="203" y="279"/>
                      <a:pt x="211" y="284"/>
                      <a:pt x="205" y="290"/>
                    </a:cubicBezTo>
                    <a:cubicBezTo>
                      <a:pt x="202" y="293"/>
                      <a:pt x="195" y="296"/>
                      <a:pt x="191" y="296"/>
                    </a:cubicBezTo>
                    <a:cubicBezTo>
                      <a:pt x="182" y="296"/>
                      <a:pt x="185" y="287"/>
                      <a:pt x="184" y="282"/>
                    </a:cubicBezTo>
                    <a:cubicBezTo>
                      <a:pt x="169" y="226"/>
                      <a:pt x="126" y="177"/>
                      <a:pt x="62" y="145"/>
                    </a:cubicBezTo>
                    <a:cubicBezTo>
                      <a:pt x="81" y="204"/>
                      <a:pt x="81" y="261"/>
                      <a:pt x="59" y="321"/>
                    </a:cubicBezTo>
                    <a:cubicBezTo>
                      <a:pt x="40" y="291"/>
                      <a:pt x="23" y="264"/>
                      <a:pt x="7" y="237"/>
                    </a:cubicBezTo>
                    <a:cubicBezTo>
                      <a:pt x="1" y="229"/>
                      <a:pt x="6" y="227"/>
                      <a:pt x="14" y="227"/>
                    </a:cubicBezTo>
                    <a:cubicBezTo>
                      <a:pt x="26" y="227"/>
                      <a:pt x="39" y="227"/>
                      <a:pt x="55" y="227"/>
                    </a:cubicBezTo>
                    <a:cubicBezTo>
                      <a:pt x="38" y="199"/>
                      <a:pt x="23" y="173"/>
                      <a:pt x="7" y="149"/>
                    </a:cubicBezTo>
                    <a:cubicBezTo>
                      <a:pt x="0" y="138"/>
                      <a:pt x="0" y="130"/>
                      <a:pt x="6" y="120"/>
                    </a:cubicBezTo>
                    <a:cubicBezTo>
                      <a:pt x="31" y="81"/>
                      <a:pt x="55" y="42"/>
                      <a:pt x="8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40803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26</a:t>
            </a:fld>
            <a:endParaRPr lang="en-US" sz="675" dirty="0">
              <a:solidFill>
                <a:prstClr val="black">
                  <a:tint val="75000"/>
                </a:prstClr>
              </a:solidFill>
              <a:latin typeface="Calibri"/>
            </a:endParaRPr>
          </a:p>
        </p:txBody>
      </p:sp>
      <p:sp>
        <p:nvSpPr>
          <p:cNvPr id="38" name="Title 5"/>
          <p:cNvSpPr txBox="1">
            <a:spLocks/>
          </p:cNvSpPr>
          <p:nvPr/>
        </p:nvSpPr>
        <p:spPr>
          <a:xfrm>
            <a:off x="390607" y="484577"/>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Major U.S Losses in 2021</a:t>
            </a:r>
            <a:endParaRPr lang="en-US" dirty="0">
              <a:solidFill>
                <a:srgbClr val="FF0000"/>
              </a:solidFill>
            </a:endParaRP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xmlns="" id="{7DAEA3E8-6F0E-45E2-9EE8-B2B1D823B7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 y="1235175"/>
            <a:ext cx="10258732" cy="503299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NOAA</a:t>
            </a:r>
          </a:p>
        </p:txBody>
      </p:sp>
    </p:spTree>
    <p:extLst>
      <p:ext uri="{BB962C8B-B14F-4D97-AF65-F5344CB8AC3E}">
        <p14:creationId xmlns:p14="http://schemas.microsoft.com/office/powerpoint/2010/main" val="65824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27</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Four Year CAT History: $66B Events </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396378" y="1708750"/>
            <a:ext cx="7399118" cy="4522782"/>
            <a:chOff x="629671" y="1557293"/>
            <a:chExt cx="7711510" cy="4713735"/>
          </a:xfrm>
        </p:grpSpPr>
        <p:pic>
          <p:nvPicPr>
            <p:cNvPr id="7" name="Picture 1" descr="https://img.washingtonpost.com/news/energy-environment/wp-content/uploads/sites/43/2018/01/2017-billion-dollar-disaster-map.png">
              <a:extLst>
                <a:ext uri="{FF2B5EF4-FFF2-40B4-BE49-F238E27FC236}">
                  <a16:creationId xmlns:a16="http://schemas.microsoft.com/office/drawing/2014/main" xmlns="" id="{F18F374C-B515-4074-BFB9-D8845F79A0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29671" y="1561775"/>
              <a:ext cx="3765590" cy="225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con Map">
              <a:hlinkClick r:id="rId4"/>
              <a:extLst>
                <a:ext uri="{FF2B5EF4-FFF2-40B4-BE49-F238E27FC236}">
                  <a16:creationId xmlns:a16="http://schemas.microsoft.com/office/drawing/2014/main" xmlns="" id="{CF07B348-DB98-4329-86B4-B65C7ADDB4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572000" y="1557293"/>
              <a:ext cx="3765591" cy="225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10">
              <a:extLst>
                <a:ext uri="{FF2B5EF4-FFF2-40B4-BE49-F238E27FC236}">
                  <a16:creationId xmlns:a16="http://schemas.microsoft.com/office/drawing/2014/main" xmlns="" id="{4B983BF7-589B-4A02-958E-4FE114EEF5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671" y="4008655"/>
              <a:ext cx="3765590" cy="2259171"/>
            </a:xfrm>
            <a:prstGeom prst="rect">
              <a:avLst/>
            </a:prstGeom>
          </p:spPr>
        </p:pic>
        <p:pic>
          <p:nvPicPr>
            <p:cNvPr id="10" name="Picture 1" descr="Icon Map">
              <a:extLst>
                <a:ext uri="{FF2B5EF4-FFF2-40B4-BE49-F238E27FC236}">
                  <a16:creationId xmlns:a16="http://schemas.microsoft.com/office/drawing/2014/main" xmlns="" id="{FF60CDD8-BBEB-4830-B648-DC0EE46D040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0" y="4008655"/>
              <a:ext cx="3769181" cy="226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NOAA</a:t>
            </a:r>
          </a:p>
        </p:txBody>
      </p:sp>
    </p:spTree>
    <p:extLst>
      <p:ext uri="{BB962C8B-B14F-4D97-AF65-F5344CB8AC3E}">
        <p14:creationId xmlns:p14="http://schemas.microsoft.com/office/powerpoint/2010/main" val="639643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5" name="Object 1154"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8462" name="think-cell Slide" r:id="rId4" imgW="344" imgH="344" progId="TCLayout.ActiveDocument.1">
                  <p:embed/>
                </p:oleObj>
              </mc:Choice>
              <mc:Fallback>
                <p:oleObj name="think-cell Slide" r:id="rId4" imgW="344" imgH="344" progId="TCLayout.ActiveDocument.1">
                  <p:embed/>
                  <p:pic>
                    <p:nvPicPr>
                      <p:cNvPr id="1155" name="Object 1154"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856525B1-14D3-4043-96C3-3E66F944D188}" type="slidenum">
              <a:rPr lang="en-US" smtClean="0"/>
              <a:t>28</a:t>
            </a:fld>
            <a:endParaRPr lang="en-US" dirty="0"/>
          </a:p>
        </p:txBody>
      </p:sp>
      <p:sp>
        <p:nvSpPr>
          <p:cNvPr id="83" name="Title 5"/>
          <p:cNvSpPr txBox="1">
            <a:spLocks/>
          </p:cNvSpPr>
          <p:nvPr/>
        </p:nvSpPr>
        <p:spPr>
          <a:xfrm>
            <a:off x="713134" y="401144"/>
            <a:ext cx="8080730"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altLang="en-US" dirty="0"/>
              <a:t>Population Growth and Bullseye Effect </a:t>
            </a:r>
            <a:endParaRPr lang="en-US" dirty="0"/>
          </a:p>
        </p:txBody>
      </p:sp>
      <p:cxnSp>
        <p:nvCxnSpPr>
          <p:cNvPr id="84" name="Straight Connector 83"/>
          <p:cNvCxnSpPr/>
          <p:nvPr/>
        </p:nvCxnSpPr>
        <p:spPr>
          <a:xfrm>
            <a:off x="868395" y="1045029"/>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158" name="Group 1157"/>
          <p:cNvGrpSpPr/>
          <p:nvPr/>
        </p:nvGrpSpPr>
        <p:grpSpPr>
          <a:xfrm>
            <a:off x="2014166" y="4041441"/>
            <a:ext cx="8163670" cy="1986416"/>
            <a:chOff x="399627" y="4230624"/>
            <a:chExt cx="8344747" cy="2030476"/>
          </a:xfrm>
        </p:grpSpPr>
        <p:grpSp>
          <p:nvGrpSpPr>
            <p:cNvPr id="1156" name="Group 1155"/>
            <p:cNvGrpSpPr/>
            <p:nvPr/>
          </p:nvGrpSpPr>
          <p:grpSpPr>
            <a:xfrm>
              <a:off x="399627" y="4230624"/>
              <a:ext cx="8344747" cy="2030476"/>
              <a:chOff x="399627" y="4454290"/>
              <a:chExt cx="8344747" cy="1729234"/>
            </a:xfrm>
          </p:grpSpPr>
          <p:sp>
            <p:nvSpPr>
              <p:cNvPr id="1153" name="Rectangle 1152"/>
              <p:cNvSpPr/>
              <p:nvPr/>
            </p:nvSpPr>
            <p:spPr>
              <a:xfrm>
                <a:off x="399627" y="4454290"/>
                <a:ext cx="2013272" cy="17292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2510118" y="4454290"/>
                <a:ext cx="2013272" cy="17292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4620610" y="4454290"/>
                <a:ext cx="2013272" cy="17292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6731102" y="4454290"/>
                <a:ext cx="2013272" cy="17292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938681" y="4851325"/>
              <a:ext cx="935164" cy="935164"/>
              <a:chOff x="6163239" y="4572000"/>
              <a:chExt cx="1602882" cy="1602882"/>
            </a:xfrm>
          </p:grpSpPr>
          <p:sp>
            <p:nvSpPr>
              <p:cNvPr id="35" name="Oval 34"/>
              <p:cNvSpPr/>
              <p:nvPr/>
            </p:nvSpPr>
            <p:spPr>
              <a:xfrm>
                <a:off x="6163239" y="4572000"/>
                <a:ext cx="1602882" cy="16028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461460" y="4870221"/>
                <a:ext cx="1006440" cy="100644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637020" y="5045781"/>
                <a:ext cx="655320" cy="6553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Oval 4"/>
            <p:cNvSpPr/>
            <p:nvPr/>
          </p:nvSpPr>
          <p:spPr>
            <a:xfrm rot="3683482">
              <a:off x="1209482" y="5267415"/>
              <a:ext cx="45719" cy="73952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2877000" y="4679153"/>
              <a:ext cx="1279508" cy="1279508"/>
              <a:chOff x="6163239" y="4572000"/>
              <a:chExt cx="1602882" cy="1602882"/>
            </a:xfrm>
          </p:grpSpPr>
          <p:sp>
            <p:nvSpPr>
              <p:cNvPr id="23" name="Oval 22"/>
              <p:cNvSpPr/>
              <p:nvPr/>
            </p:nvSpPr>
            <p:spPr>
              <a:xfrm>
                <a:off x="6163239" y="4572000"/>
                <a:ext cx="1602882" cy="16028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355080" y="4763841"/>
                <a:ext cx="1219200" cy="12192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6637020" y="5045781"/>
                <a:ext cx="655320" cy="6553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Oval 38"/>
            <p:cNvSpPr/>
            <p:nvPr/>
          </p:nvSpPr>
          <p:spPr>
            <a:xfrm rot="3683482">
              <a:off x="3176862" y="5155075"/>
              <a:ext cx="45719" cy="10027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4927043" y="4618704"/>
              <a:ext cx="1400406" cy="1400406"/>
              <a:chOff x="6163239" y="4572000"/>
              <a:chExt cx="1602882" cy="1602882"/>
            </a:xfrm>
          </p:grpSpPr>
          <p:sp>
            <p:nvSpPr>
              <p:cNvPr id="27" name="Oval 26"/>
              <p:cNvSpPr/>
              <p:nvPr/>
            </p:nvSpPr>
            <p:spPr>
              <a:xfrm>
                <a:off x="6163239" y="4572000"/>
                <a:ext cx="1602882" cy="16028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355080" y="4763841"/>
                <a:ext cx="1219200" cy="12192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637020" y="5045781"/>
                <a:ext cx="655320" cy="6553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Oval 39"/>
            <p:cNvSpPr/>
            <p:nvPr/>
          </p:nvSpPr>
          <p:spPr>
            <a:xfrm rot="3683482">
              <a:off x="5326296" y="5288773"/>
              <a:ext cx="45719" cy="6757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6928166" y="4509335"/>
              <a:ext cx="1619144" cy="1619144"/>
              <a:chOff x="6163239" y="4572000"/>
              <a:chExt cx="1602882" cy="1602882"/>
            </a:xfrm>
          </p:grpSpPr>
          <p:sp>
            <p:nvSpPr>
              <p:cNvPr id="31" name="Oval 30"/>
              <p:cNvSpPr/>
              <p:nvPr/>
            </p:nvSpPr>
            <p:spPr>
              <a:xfrm>
                <a:off x="6163239" y="4572000"/>
                <a:ext cx="1602882" cy="16028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355080" y="4763841"/>
                <a:ext cx="1219200" cy="12192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6637020" y="5045781"/>
                <a:ext cx="655320" cy="6553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Oval 40"/>
            <p:cNvSpPr/>
            <p:nvPr/>
          </p:nvSpPr>
          <p:spPr>
            <a:xfrm rot="3683482">
              <a:off x="7397875" y="5274612"/>
              <a:ext cx="45719" cy="6557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68652" y="4236662"/>
              <a:ext cx="1023088" cy="283143"/>
            </a:xfrm>
            <a:prstGeom prst="rect">
              <a:avLst/>
            </a:prstGeom>
            <a:noFill/>
          </p:spPr>
          <p:txBody>
            <a:bodyPr wrap="square" rtlCol="0">
              <a:spAutoFit/>
            </a:bodyPr>
            <a:lstStyle/>
            <a:p>
              <a:pPr algn="ctr">
                <a:defRPr/>
              </a:pPr>
              <a:r>
                <a:rPr lang="en-US" sz="1200" b="1" kern="0" dirty="0"/>
                <a:t>1950</a:t>
              </a:r>
            </a:p>
          </p:txBody>
        </p:sp>
        <p:sp>
          <p:nvSpPr>
            <p:cNvPr id="52" name="TextBox 51"/>
            <p:cNvSpPr txBox="1"/>
            <p:nvPr/>
          </p:nvSpPr>
          <p:spPr>
            <a:xfrm>
              <a:off x="3005210" y="4236662"/>
              <a:ext cx="1023088" cy="283143"/>
            </a:xfrm>
            <a:prstGeom prst="rect">
              <a:avLst/>
            </a:prstGeom>
            <a:noFill/>
          </p:spPr>
          <p:txBody>
            <a:bodyPr wrap="square" rtlCol="0">
              <a:spAutoFit/>
            </a:bodyPr>
            <a:lstStyle/>
            <a:p>
              <a:pPr algn="ctr">
                <a:defRPr/>
              </a:pPr>
              <a:r>
                <a:rPr lang="en-US" sz="1200" b="1" kern="0" dirty="0"/>
                <a:t>1980</a:t>
              </a:r>
            </a:p>
          </p:txBody>
        </p:sp>
        <p:sp>
          <p:nvSpPr>
            <p:cNvPr id="53" name="TextBox 52"/>
            <p:cNvSpPr txBox="1"/>
            <p:nvPr/>
          </p:nvSpPr>
          <p:spPr>
            <a:xfrm>
              <a:off x="5013815" y="4236662"/>
              <a:ext cx="1023088" cy="283143"/>
            </a:xfrm>
            <a:prstGeom prst="rect">
              <a:avLst/>
            </a:prstGeom>
            <a:noFill/>
          </p:spPr>
          <p:txBody>
            <a:bodyPr wrap="square" rtlCol="0">
              <a:spAutoFit/>
            </a:bodyPr>
            <a:lstStyle/>
            <a:p>
              <a:pPr algn="ctr">
                <a:defRPr/>
              </a:pPr>
              <a:r>
                <a:rPr lang="en-US" sz="1200" b="1" kern="0" dirty="0"/>
                <a:t>2010</a:t>
              </a:r>
            </a:p>
          </p:txBody>
        </p:sp>
        <p:sp>
          <p:nvSpPr>
            <p:cNvPr id="54" name="TextBox 53"/>
            <p:cNvSpPr txBox="1"/>
            <p:nvPr/>
          </p:nvSpPr>
          <p:spPr>
            <a:xfrm>
              <a:off x="7207972" y="4236662"/>
              <a:ext cx="1023088" cy="283143"/>
            </a:xfrm>
            <a:prstGeom prst="rect">
              <a:avLst/>
            </a:prstGeom>
            <a:noFill/>
          </p:spPr>
          <p:txBody>
            <a:bodyPr wrap="square" rtlCol="0">
              <a:spAutoFit/>
            </a:bodyPr>
            <a:lstStyle/>
            <a:p>
              <a:pPr algn="ctr">
                <a:defRPr/>
              </a:pPr>
              <a:r>
                <a:rPr lang="en-US" sz="1200" b="1" kern="0" dirty="0"/>
                <a:t>2040</a:t>
              </a:r>
            </a:p>
          </p:txBody>
        </p:sp>
      </p:grpSp>
      <p:grpSp>
        <p:nvGrpSpPr>
          <p:cNvPr id="46" name="Group 45"/>
          <p:cNvGrpSpPr/>
          <p:nvPr/>
        </p:nvGrpSpPr>
        <p:grpSpPr>
          <a:xfrm>
            <a:off x="2014166" y="6082084"/>
            <a:ext cx="5108328" cy="153888"/>
            <a:chOff x="3545508" y="3795992"/>
            <a:chExt cx="5108328" cy="153888"/>
          </a:xfrm>
        </p:grpSpPr>
        <p:grpSp>
          <p:nvGrpSpPr>
            <p:cNvPr id="1180" name="Group 1179"/>
            <p:cNvGrpSpPr/>
            <p:nvPr/>
          </p:nvGrpSpPr>
          <p:grpSpPr>
            <a:xfrm>
              <a:off x="3545508" y="3795992"/>
              <a:ext cx="796414" cy="153888"/>
              <a:chOff x="3545508" y="3869144"/>
              <a:chExt cx="796414" cy="153888"/>
            </a:xfrm>
          </p:grpSpPr>
          <p:sp>
            <p:nvSpPr>
              <p:cNvPr id="1157" name="Rectangle 1156"/>
              <p:cNvSpPr/>
              <p:nvPr/>
            </p:nvSpPr>
            <p:spPr>
              <a:xfrm>
                <a:off x="3545508" y="3888081"/>
                <a:ext cx="291846" cy="1160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876952" y="3869144"/>
                <a:ext cx="464970" cy="153888"/>
              </a:xfrm>
              <a:prstGeom prst="rect">
                <a:avLst/>
              </a:prstGeom>
              <a:noFill/>
            </p:spPr>
            <p:txBody>
              <a:bodyPr wrap="square" lIns="0" tIns="0" rIns="0" bIns="0" rtlCol="0">
                <a:spAutoFit/>
              </a:bodyPr>
              <a:lstStyle/>
              <a:p>
                <a:pPr>
                  <a:defRPr/>
                </a:pPr>
                <a:r>
                  <a:rPr lang="en-US" sz="1000" kern="0" dirty="0"/>
                  <a:t>Rural</a:t>
                </a:r>
              </a:p>
            </p:txBody>
          </p:sp>
        </p:grpSp>
        <p:grpSp>
          <p:nvGrpSpPr>
            <p:cNvPr id="1173" name="Group 1172"/>
            <p:cNvGrpSpPr/>
            <p:nvPr/>
          </p:nvGrpSpPr>
          <p:grpSpPr>
            <a:xfrm>
              <a:off x="4408527" y="3795992"/>
              <a:ext cx="905512" cy="153888"/>
              <a:chOff x="3954949" y="3991241"/>
              <a:chExt cx="905512" cy="153888"/>
            </a:xfrm>
          </p:grpSpPr>
          <p:sp>
            <p:nvSpPr>
              <p:cNvPr id="57" name="Rectangle 56"/>
              <p:cNvSpPr/>
              <p:nvPr/>
            </p:nvSpPr>
            <p:spPr>
              <a:xfrm>
                <a:off x="3954949" y="4010178"/>
                <a:ext cx="291846" cy="116014"/>
              </a:xfrm>
              <a:prstGeom prst="rect">
                <a:avLst/>
              </a:prstGeom>
              <a:solidFill>
                <a:srgbClr val="47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4286393" y="3991241"/>
                <a:ext cx="574068" cy="153888"/>
              </a:xfrm>
              <a:prstGeom prst="rect">
                <a:avLst/>
              </a:prstGeom>
              <a:noFill/>
            </p:spPr>
            <p:txBody>
              <a:bodyPr wrap="square" lIns="0" tIns="0" rIns="0" bIns="0" rtlCol="0">
                <a:spAutoFit/>
              </a:bodyPr>
              <a:lstStyle/>
              <a:p>
                <a:pPr>
                  <a:defRPr/>
                </a:pPr>
                <a:r>
                  <a:rPr lang="en-US" sz="1000" kern="0" dirty="0"/>
                  <a:t>Exurban</a:t>
                </a:r>
              </a:p>
            </p:txBody>
          </p:sp>
        </p:grpSp>
        <p:grpSp>
          <p:nvGrpSpPr>
            <p:cNvPr id="1174" name="Group 1173"/>
            <p:cNvGrpSpPr/>
            <p:nvPr/>
          </p:nvGrpSpPr>
          <p:grpSpPr>
            <a:xfrm>
              <a:off x="5487163" y="3795992"/>
              <a:ext cx="905512" cy="153888"/>
              <a:chOff x="5128705" y="3991241"/>
              <a:chExt cx="905512" cy="153888"/>
            </a:xfrm>
          </p:grpSpPr>
          <p:sp>
            <p:nvSpPr>
              <p:cNvPr id="58" name="Rectangle 57"/>
              <p:cNvSpPr/>
              <p:nvPr/>
            </p:nvSpPr>
            <p:spPr>
              <a:xfrm>
                <a:off x="5128705" y="4010178"/>
                <a:ext cx="291846" cy="116014"/>
              </a:xfrm>
              <a:prstGeom prst="rect">
                <a:avLst/>
              </a:prstGeom>
              <a:solidFill>
                <a:srgbClr val="91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5460149" y="3991241"/>
                <a:ext cx="574068" cy="153888"/>
              </a:xfrm>
              <a:prstGeom prst="rect">
                <a:avLst/>
              </a:prstGeom>
              <a:noFill/>
            </p:spPr>
            <p:txBody>
              <a:bodyPr wrap="square" lIns="0" tIns="0" rIns="0" bIns="0" rtlCol="0">
                <a:spAutoFit/>
              </a:bodyPr>
              <a:lstStyle/>
              <a:p>
                <a:pPr>
                  <a:defRPr/>
                </a:pPr>
                <a:r>
                  <a:rPr lang="en-US" sz="1000" kern="0" dirty="0"/>
                  <a:t>Suburban</a:t>
                </a:r>
              </a:p>
            </p:txBody>
          </p:sp>
        </p:grpSp>
        <p:grpSp>
          <p:nvGrpSpPr>
            <p:cNvPr id="1175" name="Group 1174"/>
            <p:cNvGrpSpPr/>
            <p:nvPr/>
          </p:nvGrpSpPr>
          <p:grpSpPr>
            <a:xfrm>
              <a:off x="6565800" y="3795992"/>
              <a:ext cx="905512" cy="153888"/>
              <a:chOff x="6302461" y="3991241"/>
              <a:chExt cx="905512" cy="153888"/>
            </a:xfrm>
          </p:grpSpPr>
          <p:sp>
            <p:nvSpPr>
              <p:cNvPr id="59" name="Rectangle 58"/>
              <p:cNvSpPr/>
              <p:nvPr/>
            </p:nvSpPr>
            <p:spPr>
              <a:xfrm>
                <a:off x="6302461" y="4010178"/>
                <a:ext cx="291846" cy="116014"/>
              </a:xfrm>
              <a:prstGeom prst="rect">
                <a:avLst/>
              </a:prstGeom>
              <a:solidFill>
                <a:srgbClr val="2E9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6633905" y="3991241"/>
                <a:ext cx="574068" cy="153888"/>
              </a:xfrm>
              <a:prstGeom prst="rect">
                <a:avLst/>
              </a:prstGeom>
              <a:noFill/>
            </p:spPr>
            <p:txBody>
              <a:bodyPr wrap="square" lIns="0" tIns="0" rIns="0" bIns="0" rtlCol="0">
                <a:spAutoFit/>
              </a:bodyPr>
              <a:lstStyle/>
              <a:p>
                <a:pPr>
                  <a:defRPr/>
                </a:pPr>
                <a:r>
                  <a:rPr lang="en-US" sz="1000" kern="0" dirty="0"/>
                  <a:t>Urban</a:t>
                </a:r>
              </a:p>
            </p:txBody>
          </p:sp>
        </p:grpSp>
        <p:grpSp>
          <p:nvGrpSpPr>
            <p:cNvPr id="1176" name="Group 1175"/>
            <p:cNvGrpSpPr/>
            <p:nvPr/>
          </p:nvGrpSpPr>
          <p:grpSpPr>
            <a:xfrm>
              <a:off x="7385679" y="3795992"/>
              <a:ext cx="1268157" cy="153888"/>
              <a:chOff x="7476217" y="3991241"/>
              <a:chExt cx="1268157" cy="153888"/>
            </a:xfrm>
          </p:grpSpPr>
          <p:sp>
            <p:nvSpPr>
              <p:cNvPr id="60" name="Oval 59"/>
              <p:cNvSpPr/>
              <p:nvPr/>
            </p:nvSpPr>
            <p:spPr>
              <a:xfrm rot="5400000">
                <a:off x="7599280" y="3936240"/>
                <a:ext cx="45719" cy="2918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7807659" y="3991241"/>
                <a:ext cx="936715" cy="153888"/>
              </a:xfrm>
              <a:prstGeom prst="rect">
                <a:avLst/>
              </a:prstGeom>
              <a:noFill/>
            </p:spPr>
            <p:txBody>
              <a:bodyPr wrap="square" lIns="0" tIns="0" rIns="0" bIns="0" rtlCol="0">
                <a:spAutoFit/>
              </a:bodyPr>
              <a:lstStyle/>
              <a:p>
                <a:pPr>
                  <a:defRPr/>
                </a:pPr>
                <a:r>
                  <a:rPr lang="en-US" sz="1000" kern="0" dirty="0"/>
                  <a:t>Tornado Scenario</a:t>
                </a:r>
              </a:p>
            </p:txBody>
          </p:sp>
        </p:grpSp>
      </p:grpSp>
      <p:sp>
        <p:nvSpPr>
          <p:cNvPr id="66" name="TextBox 65"/>
          <p:cNvSpPr txBox="1"/>
          <p:nvPr/>
        </p:nvSpPr>
        <p:spPr>
          <a:xfrm>
            <a:off x="9154748" y="6092965"/>
            <a:ext cx="1023088" cy="123111"/>
          </a:xfrm>
          <a:prstGeom prst="rect">
            <a:avLst/>
          </a:prstGeom>
          <a:noFill/>
        </p:spPr>
        <p:txBody>
          <a:bodyPr wrap="square" lIns="0" tIns="0" rIns="0" bIns="0" rtlCol="0">
            <a:spAutoFit/>
          </a:bodyPr>
          <a:lstStyle/>
          <a:p>
            <a:pPr>
              <a:defRPr/>
            </a:pPr>
            <a:r>
              <a:rPr lang="en-US" sz="800" i="1" kern="0" dirty="0"/>
              <a:t>After Ashley et al. (2014)</a:t>
            </a:r>
          </a:p>
        </p:txBody>
      </p:sp>
      <p:pic>
        <p:nvPicPr>
          <p:cNvPr id="96" name="Picture 95"/>
          <p:cNvPicPr>
            <a:picLocks noChangeAspect="1"/>
          </p:cNvPicPr>
          <p:nvPr/>
        </p:nvPicPr>
        <p:blipFill rotWithShape="1">
          <a:blip r:embed="rId6" cstate="screen">
            <a:extLst>
              <a:ext uri="{28A0092B-C50C-407E-A947-70E740481C1C}">
                <a14:useLocalDpi xmlns:a14="http://schemas.microsoft.com/office/drawing/2010/main"/>
              </a:ext>
            </a:extLst>
          </a:blip>
          <a:srcRect t="12390" b="12390"/>
          <a:stretch/>
        </p:blipFill>
        <p:spPr>
          <a:xfrm>
            <a:off x="1850814" y="1927750"/>
            <a:ext cx="2638999" cy="1417924"/>
          </a:xfrm>
          <a:prstGeom prst="rect">
            <a:avLst/>
          </a:prstGeom>
        </p:spPr>
      </p:pic>
      <p:pic>
        <p:nvPicPr>
          <p:cNvPr id="98" name="Picture 97"/>
          <p:cNvPicPr>
            <a:picLocks noChangeAspect="1"/>
          </p:cNvPicPr>
          <p:nvPr/>
        </p:nvPicPr>
        <p:blipFill rotWithShape="1">
          <a:blip r:embed="rId7" cstate="print">
            <a:extLst>
              <a:ext uri="{28A0092B-C50C-407E-A947-70E740481C1C}">
                <a14:useLocalDpi xmlns:a14="http://schemas.microsoft.com/office/drawing/2010/main"/>
              </a:ext>
            </a:extLst>
          </a:blip>
          <a:srcRect t="12381" b="12381"/>
          <a:stretch/>
        </p:blipFill>
        <p:spPr>
          <a:xfrm>
            <a:off x="4774804" y="1927145"/>
            <a:ext cx="2640697" cy="1419134"/>
          </a:xfrm>
          <a:prstGeom prst="rect">
            <a:avLst/>
          </a:prstGeom>
        </p:spPr>
      </p:pic>
      <p:pic>
        <p:nvPicPr>
          <p:cNvPr id="99" name="Picture 98"/>
          <p:cNvPicPr>
            <a:picLocks noChangeAspect="1"/>
          </p:cNvPicPr>
          <p:nvPr/>
        </p:nvPicPr>
        <p:blipFill rotWithShape="1">
          <a:blip r:embed="rId8" cstate="print">
            <a:extLst>
              <a:ext uri="{28A0092B-C50C-407E-A947-70E740481C1C}">
                <a14:useLocalDpi xmlns:a14="http://schemas.microsoft.com/office/drawing/2010/main"/>
              </a:ext>
            </a:extLst>
          </a:blip>
          <a:srcRect t="12886" b="10862"/>
          <a:stretch/>
        </p:blipFill>
        <p:spPr>
          <a:xfrm>
            <a:off x="7700491" y="1917573"/>
            <a:ext cx="2640697" cy="1438278"/>
          </a:xfrm>
          <a:prstGeom prst="rect">
            <a:avLst/>
          </a:prstGeom>
        </p:spPr>
      </p:pic>
      <p:sp>
        <p:nvSpPr>
          <p:cNvPr id="10" name="TextBox 9"/>
          <p:cNvSpPr txBox="1"/>
          <p:nvPr/>
        </p:nvSpPr>
        <p:spPr>
          <a:xfrm>
            <a:off x="5625910" y="1384215"/>
            <a:ext cx="938482" cy="415498"/>
          </a:xfrm>
          <a:prstGeom prst="rect">
            <a:avLst/>
          </a:prstGeom>
          <a:noFill/>
        </p:spPr>
        <p:txBody>
          <a:bodyPr wrap="square" rtlCol="0">
            <a:spAutoFit/>
          </a:bodyPr>
          <a:lstStyle/>
          <a:p>
            <a:pPr algn="ctr">
              <a:defRPr/>
            </a:pPr>
            <a:r>
              <a:rPr lang="en-US" sz="2100" b="1" kern="0" dirty="0"/>
              <a:t>2000</a:t>
            </a:r>
          </a:p>
        </p:txBody>
      </p:sp>
      <p:sp>
        <p:nvSpPr>
          <p:cNvPr id="11" name="TextBox 10"/>
          <p:cNvSpPr txBox="1"/>
          <p:nvPr/>
        </p:nvSpPr>
        <p:spPr>
          <a:xfrm>
            <a:off x="2658768" y="1389072"/>
            <a:ext cx="1023088" cy="415498"/>
          </a:xfrm>
          <a:prstGeom prst="rect">
            <a:avLst/>
          </a:prstGeom>
          <a:noFill/>
        </p:spPr>
        <p:txBody>
          <a:bodyPr wrap="square" rtlCol="0">
            <a:spAutoFit/>
          </a:bodyPr>
          <a:lstStyle/>
          <a:p>
            <a:pPr algn="ctr">
              <a:defRPr/>
            </a:pPr>
            <a:r>
              <a:rPr lang="en-US" sz="2100" b="1" kern="0" dirty="0"/>
              <a:t>1950</a:t>
            </a:r>
          </a:p>
        </p:txBody>
      </p:sp>
      <p:sp>
        <p:nvSpPr>
          <p:cNvPr id="12" name="TextBox 11"/>
          <p:cNvSpPr txBox="1"/>
          <p:nvPr/>
        </p:nvSpPr>
        <p:spPr>
          <a:xfrm>
            <a:off x="8524507" y="1367741"/>
            <a:ext cx="992665" cy="415498"/>
          </a:xfrm>
          <a:prstGeom prst="rect">
            <a:avLst/>
          </a:prstGeom>
          <a:noFill/>
        </p:spPr>
        <p:txBody>
          <a:bodyPr wrap="square" rtlCol="0">
            <a:spAutoFit/>
          </a:bodyPr>
          <a:lstStyle/>
          <a:p>
            <a:pPr algn="ctr">
              <a:defRPr/>
            </a:pPr>
            <a:r>
              <a:rPr lang="en-US" sz="2100" b="1" kern="0" dirty="0"/>
              <a:t>2020</a:t>
            </a:r>
          </a:p>
        </p:txBody>
      </p:sp>
    </p:spTree>
    <p:extLst>
      <p:ext uri="{BB962C8B-B14F-4D97-AF65-F5344CB8AC3E}">
        <p14:creationId xmlns:p14="http://schemas.microsoft.com/office/powerpoint/2010/main" val="229359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56525B1-14D3-4043-96C3-3E66F944D188}" type="slidenum">
              <a:rPr kumimoji="0" lang="en-US" sz="675"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E42"/>
                </a:solidFill>
                <a:effectLst/>
                <a:uLnTx/>
                <a:uFillTx/>
                <a:latin typeface="Century Gothic" panose="020B0502020202020204" pitchFamily="34" charset="0"/>
                <a:ea typeface="+mj-ea"/>
                <a:cs typeface="+mj-cs"/>
              </a:rPr>
              <a:t>Average # of Events </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p:nvPr>
            <p:extLst>
              <p:ext uri="{D42A27DB-BD31-4B8C-83A1-F6EECF244321}">
                <p14:modId xmlns:p14="http://schemas.microsoft.com/office/powerpoint/2010/main" val="537248497"/>
              </p:ext>
            </p:extLst>
          </p:nvPr>
        </p:nvGraphicFramePr>
        <p:xfrm>
          <a:off x="390607" y="1714500"/>
          <a:ext cx="11420393"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840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It’s a Global Insurance Market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732" y="1377281"/>
            <a:ext cx="10672801" cy="4682384"/>
          </a:xfrm>
          <a:prstGeom prst="rect">
            <a:avLst/>
          </a:prstGeom>
        </p:spPr>
      </p:pic>
      <p:pic>
        <p:nvPicPr>
          <p:cNvPr id="32" name="Picture 31"/>
          <p:cNvPicPr>
            <a:picLocks noChangeAspect="1"/>
          </p:cNvPicPr>
          <p:nvPr/>
        </p:nvPicPr>
        <p:blipFill>
          <a:blip r:embed="rId4"/>
          <a:stretch>
            <a:fillRect/>
          </a:stretch>
        </p:blipFill>
        <p:spPr>
          <a:xfrm>
            <a:off x="3893924" y="2405583"/>
            <a:ext cx="287911" cy="277629"/>
          </a:xfrm>
          <a:prstGeom prst="rect">
            <a:avLst/>
          </a:prstGeom>
          <a:ln w="60325">
            <a:solidFill>
              <a:srgbClr val="FF0000"/>
            </a:solidFill>
          </a:ln>
        </p:spPr>
      </p:pic>
      <p:grpSp>
        <p:nvGrpSpPr>
          <p:cNvPr id="118" name="Group 117"/>
          <p:cNvGrpSpPr/>
          <p:nvPr/>
        </p:nvGrpSpPr>
        <p:grpSpPr>
          <a:xfrm>
            <a:off x="4566225" y="1600200"/>
            <a:ext cx="2803292" cy="903809"/>
            <a:chOff x="4566225" y="1600200"/>
            <a:chExt cx="2803292" cy="903809"/>
          </a:xfrm>
        </p:grpSpPr>
        <p:sp>
          <p:nvSpPr>
            <p:cNvPr id="34" name="5-Point Star 33"/>
            <p:cNvSpPr/>
            <p:nvPr/>
          </p:nvSpPr>
          <p:spPr>
            <a:xfrm>
              <a:off x="7075603" y="2166552"/>
              <a:ext cx="293914" cy="337457"/>
            </a:xfrm>
            <a:prstGeom prst="star5">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rved Down Arrow 35"/>
            <p:cNvSpPr/>
            <p:nvPr/>
          </p:nvSpPr>
          <p:spPr>
            <a:xfrm>
              <a:off x="4566225" y="1600200"/>
              <a:ext cx="2803292" cy="7350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0" name="Group 119"/>
          <p:cNvGrpSpPr/>
          <p:nvPr/>
        </p:nvGrpSpPr>
        <p:grpSpPr>
          <a:xfrm>
            <a:off x="7265381" y="2817256"/>
            <a:ext cx="1028904" cy="1531975"/>
            <a:chOff x="7265381" y="2817256"/>
            <a:chExt cx="1028904" cy="1531975"/>
          </a:xfrm>
        </p:grpSpPr>
        <p:sp>
          <p:nvSpPr>
            <p:cNvPr id="38" name="Rectangle 37"/>
            <p:cNvSpPr/>
            <p:nvPr/>
          </p:nvSpPr>
          <p:spPr>
            <a:xfrm>
              <a:off x="7595585" y="3926766"/>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7678423" y="2817256"/>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7265381" y="3204917"/>
              <a:ext cx="876504" cy="991914"/>
              <a:chOff x="7112981" y="3052517"/>
              <a:chExt cx="876504" cy="991914"/>
            </a:xfrm>
          </p:grpSpPr>
          <p:sp>
            <p:nvSpPr>
              <p:cNvPr id="67" name="Rectangle 66"/>
              <p:cNvSpPr/>
              <p:nvPr/>
            </p:nvSpPr>
            <p:spPr>
              <a:xfrm>
                <a:off x="7112981" y="375663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875074" y="3907904"/>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817868" y="35856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167226" y="3052517"/>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146748" y="331372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826159" y="334541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7417781" y="3357317"/>
              <a:ext cx="876504" cy="991914"/>
              <a:chOff x="7112981" y="3052517"/>
              <a:chExt cx="876504" cy="991914"/>
            </a:xfrm>
          </p:grpSpPr>
          <p:sp>
            <p:nvSpPr>
              <p:cNvPr id="74" name="Rectangle 73"/>
              <p:cNvSpPr/>
              <p:nvPr/>
            </p:nvSpPr>
            <p:spPr>
              <a:xfrm>
                <a:off x="7112981" y="375663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875074" y="3907904"/>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817868" y="35856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167226" y="3052517"/>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146748" y="331372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826159" y="334541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7265381" y="3204917"/>
              <a:ext cx="876504" cy="991914"/>
              <a:chOff x="7112981" y="3052517"/>
              <a:chExt cx="876504" cy="991914"/>
            </a:xfrm>
          </p:grpSpPr>
          <p:sp>
            <p:nvSpPr>
              <p:cNvPr id="81" name="Rectangle 80"/>
              <p:cNvSpPr/>
              <p:nvPr/>
            </p:nvSpPr>
            <p:spPr>
              <a:xfrm>
                <a:off x="7112981" y="375663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875074" y="3907904"/>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817868" y="35856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167226" y="3052517"/>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146748" y="331372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826159" y="334541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1" name="Group 120"/>
          <p:cNvGrpSpPr/>
          <p:nvPr/>
        </p:nvGrpSpPr>
        <p:grpSpPr>
          <a:xfrm>
            <a:off x="6876273" y="1820904"/>
            <a:ext cx="2161585" cy="1131645"/>
            <a:chOff x="6876273" y="1820904"/>
            <a:chExt cx="2161585" cy="1131645"/>
          </a:xfrm>
        </p:grpSpPr>
        <p:sp>
          <p:nvSpPr>
            <p:cNvPr id="47" name="5-Point Star 46"/>
            <p:cNvSpPr/>
            <p:nvPr/>
          </p:nvSpPr>
          <p:spPr>
            <a:xfrm>
              <a:off x="7453700" y="2119135"/>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6876273" y="2396261"/>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7814074" y="1820904"/>
              <a:ext cx="876504" cy="991914"/>
              <a:chOff x="7112981" y="3052517"/>
              <a:chExt cx="876504" cy="991914"/>
            </a:xfrm>
          </p:grpSpPr>
          <p:sp>
            <p:nvSpPr>
              <p:cNvPr id="53" name="Rectangle 52"/>
              <p:cNvSpPr/>
              <p:nvPr/>
            </p:nvSpPr>
            <p:spPr>
              <a:xfrm>
                <a:off x="7112981" y="375663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875074" y="3907904"/>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817868" y="35856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167226" y="3052517"/>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146748" y="331372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826159" y="334541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8161354" y="1960635"/>
              <a:ext cx="876504" cy="991914"/>
              <a:chOff x="7112981" y="3052517"/>
              <a:chExt cx="876504" cy="991914"/>
            </a:xfrm>
          </p:grpSpPr>
          <p:sp>
            <p:nvSpPr>
              <p:cNvPr id="88" name="Rectangle 87"/>
              <p:cNvSpPr/>
              <p:nvPr/>
            </p:nvSpPr>
            <p:spPr>
              <a:xfrm>
                <a:off x="7112981" y="375663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875074" y="3907904"/>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817868" y="35856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7167226" y="3052517"/>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146748" y="331372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826159" y="334541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p:cNvSpPr/>
          <p:nvPr/>
        </p:nvSpPr>
        <p:spPr>
          <a:xfrm>
            <a:off x="3497013" y="2435745"/>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4021884" y="1827218"/>
            <a:ext cx="756944" cy="845520"/>
            <a:chOff x="4021884" y="1827218"/>
            <a:chExt cx="756944" cy="845520"/>
          </a:xfrm>
        </p:grpSpPr>
        <p:sp>
          <p:nvSpPr>
            <p:cNvPr id="7" name="5-Point Star 6"/>
            <p:cNvSpPr/>
            <p:nvPr/>
          </p:nvSpPr>
          <p:spPr>
            <a:xfrm>
              <a:off x="4484914" y="2335281"/>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rved Down Arrow 36"/>
            <p:cNvSpPr/>
            <p:nvPr/>
          </p:nvSpPr>
          <p:spPr>
            <a:xfrm>
              <a:off x="4021884" y="1827218"/>
              <a:ext cx="756944" cy="69464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Rectangle 38"/>
          <p:cNvSpPr/>
          <p:nvPr/>
        </p:nvSpPr>
        <p:spPr>
          <a:xfrm>
            <a:off x="4400356" y="2893402"/>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43150" y="2571106"/>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692508" y="2038015"/>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672030" y="229921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658328" y="25040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351441" y="23309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658327" y="2791769"/>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495550" y="2723506"/>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844908" y="2190415"/>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824430" y="245161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503841" y="248330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3881635" y="3070763"/>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4824871" y="3832831"/>
            <a:ext cx="724104" cy="929965"/>
            <a:chOff x="4824871" y="3832831"/>
            <a:chExt cx="724104" cy="929965"/>
          </a:xfrm>
        </p:grpSpPr>
        <p:sp>
          <p:nvSpPr>
            <p:cNvPr id="45" name="5-Point Star 44"/>
            <p:cNvSpPr/>
            <p:nvPr/>
          </p:nvSpPr>
          <p:spPr>
            <a:xfrm>
              <a:off x="5072743" y="4425339"/>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24871" y="4046562"/>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5434564" y="4010850"/>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5162494" y="3832831"/>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9591282" y="2378152"/>
            <a:ext cx="1653661" cy="2384644"/>
            <a:chOff x="9591282" y="2378152"/>
            <a:chExt cx="1653661" cy="2384644"/>
          </a:xfrm>
        </p:grpSpPr>
        <p:sp>
          <p:nvSpPr>
            <p:cNvPr id="48" name="5-Point Star 47"/>
            <p:cNvSpPr/>
            <p:nvPr/>
          </p:nvSpPr>
          <p:spPr>
            <a:xfrm>
              <a:off x="10951029" y="4256610"/>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p:cNvSpPr/>
            <p:nvPr/>
          </p:nvSpPr>
          <p:spPr>
            <a:xfrm>
              <a:off x="10194102" y="2541198"/>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p:cNvSpPr/>
            <p:nvPr/>
          </p:nvSpPr>
          <p:spPr>
            <a:xfrm>
              <a:off x="9641296" y="2961665"/>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p:cNvSpPr/>
            <p:nvPr/>
          </p:nvSpPr>
          <p:spPr>
            <a:xfrm>
              <a:off x="9591282" y="2378152"/>
              <a:ext cx="293914" cy="3374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0430810" y="442533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0235169" y="2541198"/>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9808330" y="2729082"/>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9928053" y="3361283"/>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0951029" y="4626269"/>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0766125" y="4094986"/>
              <a:ext cx="114411" cy="1365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Curved Down Arrow 122"/>
          <p:cNvSpPr/>
          <p:nvPr/>
        </p:nvSpPr>
        <p:spPr>
          <a:xfrm rot="19410537">
            <a:off x="4677220" y="3010455"/>
            <a:ext cx="2891693" cy="7667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Curved Right Arrow 124"/>
          <p:cNvSpPr/>
          <p:nvPr/>
        </p:nvSpPr>
        <p:spPr>
          <a:xfrm rot="7689194">
            <a:off x="9182552" y="318949"/>
            <a:ext cx="650220" cy="492934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urved Right Arrow 125"/>
          <p:cNvSpPr/>
          <p:nvPr/>
        </p:nvSpPr>
        <p:spPr>
          <a:xfrm rot="6658975">
            <a:off x="8144670" y="599849"/>
            <a:ext cx="1190220" cy="306892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Curved Up Arrow 127"/>
          <p:cNvSpPr/>
          <p:nvPr/>
        </p:nvSpPr>
        <p:spPr>
          <a:xfrm rot="15262068">
            <a:off x="7269887" y="2267997"/>
            <a:ext cx="1221240" cy="4970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9" name="Picture 1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1669" y="2504009"/>
            <a:ext cx="698324" cy="698324"/>
          </a:xfrm>
          <a:prstGeom prst="rect">
            <a:avLst/>
          </a:prstGeom>
        </p:spPr>
      </p:pic>
    </p:spTree>
    <p:extLst>
      <p:ext uri="{BB962C8B-B14F-4D97-AF65-F5344CB8AC3E}">
        <p14:creationId xmlns:p14="http://schemas.microsoft.com/office/powerpoint/2010/main" val="412989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4250"/>
                                        <p:tgtEl>
                                          <p:spTgt spid="129"/>
                                        </p:tgtEl>
                                      </p:cBhvr>
                                    </p:animEffect>
                                    <p:anim calcmode="lin" valueType="num">
                                      <p:cBhvr>
                                        <p:cTn id="8" dur="4250" fill="hold"/>
                                        <p:tgtEl>
                                          <p:spTgt spid="129"/>
                                        </p:tgtEl>
                                        <p:attrNameLst>
                                          <p:attrName>ppt_w</p:attrName>
                                        </p:attrNameLst>
                                      </p:cBhvr>
                                      <p:tavLst>
                                        <p:tav tm="0" fmla="#ppt_w*sin(2.5*pi*$)">
                                          <p:val>
                                            <p:fltVal val="0"/>
                                          </p:val>
                                        </p:tav>
                                        <p:tav tm="100000">
                                          <p:val>
                                            <p:fltVal val="1"/>
                                          </p:val>
                                        </p:tav>
                                      </p:tavLst>
                                    </p:anim>
                                    <p:anim calcmode="lin" valueType="num">
                                      <p:cBhvr>
                                        <p:cTn id="9" dur="4250" fill="hold"/>
                                        <p:tgtEl>
                                          <p:spTgt spid="12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1000" fill="hold"/>
                                        <p:tgtEl>
                                          <p:spTgt spid="32"/>
                                        </p:tgtEl>
                                        <p:attrNameLst>
                                          <p:attrName>ppt_x</p:attrName>
                                        </p:attrNameLst>
                                      </p:cBhvr>
                                      <p:tavLst>
                                        <p:tav tm="0">
                                          <p:val>
                                            <p:strVal val="#ppt_x"/>
                                          </p:val>
                                        </p:tav>
                                        <p:tav tm="100000">
                                          <p:val>
                                            <p:strVal val="#ppt_x"/>
                                          </p:val>
                                        </p:tav>
                                      </p:tavLst>
                                    </p:anim>
                                    <p:anim calcmode="lin" valueType="num">
                                      <p:cBhvr additive="base">
                                        <p:cTn id="15"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wipe(left)">
                                      <p:cBhvr>
                                        <p:cTn id="20" dur="2000"/>
                                        <p:tgtEl>
                                          <p:spTgt spid="1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randombar(horizontal)">
                                      <p:cBhvr>
                                        <p:cTn id="25" dur="500"/>
                                        <p:tgtEl>
                                          <p:spTgt spid="6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randombar(horizontal)">
                                      <p:cBhvr>
                                        <p:cTn id="28" dur="500"/>
                                        <p:tgtEl>
                                          <p:spTgt spid="6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randombar(horizontal)">
                                      <p:cBhvr>
                                        <p:cTn id="37" dur="500"/>
                                        <p:tgtEl>
                                          <p:spTgt spid="10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randombar(horizontal)">
                                      <p:cBhvr>
                                        <p:cTn id="40" dur="500"/>
                                        <p:tgtEl>
                                          <p:spTgt spid="4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randombar(horizontal)">
                                      <p:cBhvr>
                                        <p:cTn id="43" dur="500"/>
                                        <p:tgtEl>
                                          <p:spTgt spid="5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randombar(horizontal)">
                                      <p:cBhvr>
                                        <p:cTn id="46" dur="500"/>
                                        <p:tgtEl>
                                          <p:spTgt spid="4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randombar(horizontal)">
                                      <p:cBhvr>
                                        <p:cTn id="49" dur="500"/>
                                        <p:tgtEl>
                                          <p:spTgt spid="6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randombar(horizontal)">
                                      <p:cBhvr>
                                        <p:cTn id="52" dur="500"/>
                                        <p:tgtEl>
                                          <p:spTgt spid="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randombar(horizontal)">
                                      <p:cBhvr>
                                        <p:cTn id="58" dur="500"/>
                                        <p:tgtEl>
                                          <p:spTgt spid="6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randombar(horizont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wipe(left)">
                                      <p:cBhvr>
                                        <p:cTn id="66" dur="500"/>
                                        <p:tgtEl>
                                          <p:spTgt spid="11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19"/>
                                        </p:tgtEl>
                                        <p:attrNameLst>
                                          <p:attrName>style.visibility</p:attrName>
                                        </p:attrNameLst>
                                      </p:cBhvr>
                                      <p:to>
                                        <p:strVal val="visible"/>
                                      </p:to>
                                    </p:set>
                                    <p:animEffect transition="in" filter="randombar(horizontal)">
                                      <p:cBhvr>
                                        <p:cTn id="71" dur="500"/>
                                        <p:tgtEl>
                                          <p:spTgt spid="119"/>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randombar(horizontal)">
                                      <p:cBhvr>
                                        <p:cTn id="76" dur="500"/>
                                        <p:tgtEl>
                                          <p:spTgt spid="120"/>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randombar(horizontal)">
                                      <p:cBhvr>
                                        <p:cTn id="81" dur="500"/>
                                        <p:tgtEl>
                                          <p:spTgt spid="121"/>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22"/>
                                        </p:tgtEl>
                                        <p:attrNameLst>
                                          <p:attrName>style.visibility</p:attrName>
                                        </p:attrNameLst>
                                      </p:cBhvr>
                                      <p:to>
                                        <p:strVal val="visible"/>
                                      </p:to>
                                    </p:set>
                                    <p:animEffect transition="in" filter="randombar(horizontal)">
                                      <p:cBhvr>
                                        <p:cTn id="86" dur="500"/>
                                        <p:tgtEl>
                                          <p:spTgt spid="122"/>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circle(in)">
                                      <p:cBhvr>
                                        <p:cTn id="91" dur="2000"/>
                                        <p:tgtEl>
                                          <p:spTgt spid="128"/>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123"/>
                                        </p:tgtEl>
                                        <p:attrNameLst>
                                          <p:attrName>style.visibility</p:attrName>
                                        </p:attrNameLst>
                                      </p:cBhvr>
                                      <p:to>
                                        <p:strVal val="visible"/>
                                      </p:to>
                                    </p:set>
                                    <p:animEffect transition="in" filter="circle(in)">
                                      <p:cBhvr>
                                        <p:cTn id="94" dur="2000"/>
                                        <p:tgtEl>
                                          <p:spTgt spid="123"/>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26"/>
                                        </p:tgtEl>
                                        <p:attrNameLst>
                                          <p:attrName>style.visibility</p:attrName>
                                        </p:attrNameLst>
                                      </p:cBhvr>
                                      <p:to>
                                        <p:strVal val="visible"/>
                                      </p:to>
                                    </p:set>
                                    <p:animEffect transition="in" filter="circle(in)">
                                      <p:cBhvr>
                                        <p:cTn id="97" dur="2000"/>
                                        <p:tgtEl>
                                          <p:spTgt spid="126"/>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25"/>
                                        </p:tgtEl>
                                        <p:attrNameLst>
                                          <p:attrName>style.visibility</p:attrName>
                                        </p:attrNameLst>
                                      </p:cBhvr>
                                      <p:to>
                                        <p:strVal val="visible"/>
                                      </p:to>
                                    </p:set>
                                    <p:animEffect transition="in" filter="circle(in)">
                                      <p:cBhvr>
                                        <p:cTn id="100"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animBg="1"/>
      <p:bldP spid="40" grpId="0" animBg="1"/>
      <p:bldP spid="41" grpId="0" animBg="1"/>
      <p:bldP spid="42" grpId="0" animBg="1"/>
      <p:bldP spid="43" grpId="0" animBg="1"/>
      <p:bldP spid="44" grpId="0" animBg="1"/>
      <p:bldP spid="59" grpId="0" animBg="1"/>
      <p:bldP spid="61" grpId="0" animBg="1"/>
      <p:bldP spid="62" grpId="0" animBg="1"/>
      <p:bldP spid="63" grpId="0" animBg="1"/>
      <p:bldP spid="64" grpId="0" animBg="1"/>
      <p:bldP spid="109" grpId="0" animBg="1"/>
      <p:bldP spid="123" grpId="0" animBg="1"/>
      <p:bldP spid="125" grpId="0" animBg="1"/>
      <p:bldP spid="126" grpId="0" animBg="1"/>
      <p:bldP spid="1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56525B1-14D3-4043-96C3-3E66F944D188}" type="slidenum">
              <a:rPr kumimoji="0" lang="en-US" sz="675"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E42"/>
                </a:solidFill>
                <a:effectLst/>
                <a:uLnTx/>
                <a:uFillTx/>
                <a:latin typeface="Century Gothic" panose="020B0502020202020204" pitchFamily="34" charset="0"/>
                <a:ea typeface="+mj-ea"/>
                <a:cs typeface="+mj-cs"/>
              </a:rPr>
              <a:t>Average # of Events </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p:nvPr>
            <p:extLst>
              <p:ext uri="{D42A27DB-BD31-4B8C-83A1-F6EECF244321}">
                <p14:modId xmlns:p14="http://schemas.microsoft.com/office/powerpoint/2010/main" val="3697636600"/>
              </p:ext>
            </p:extLst>
          </p:nvPr>
        </p:nvGraphicFramePr>
        <p:xfrm>
          <a:off x="390607" y="1714500"/>
          <a:ext cx="11420393"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3122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705DE21-3E3B-CDA6-2FE7-0F9193249BCB}"/>
              </a:ext>
            </a:extLst>
          </p:cNvPr>
          <p:cNvSpPr/>
          <p:nvPr/>
        </p:nvSpPr>
        <p:spPr>
          <a:xfrm>
            <a:off x="4864391" y="0"/>
            <a:ext cx="47914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31</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The Newest CAT Peril: Wildfire</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C016A0DD-D2A2-C74F-97A1-4AD803BF8D23}"/>
              </a:ext>
            </a:extLst>
          </p:cNvPr>
          <p:cNvGrpSpPr/>
          <p:nvPr/>
        </p:nvGrpSpPr>
        <p:grpSpPr>
          <a:xfrm>
            <a:off x="390566" y="1551453"/>
            <a:ext cx="4079885" cy="646331"/>
            <a:chOff x="390566" y="1551453"/>
            <a:chExt cx="4079885" cy="646331"/>
          </a:xfrm>
        </p:grpSpPr>
        <p:sp>
          <p:nvSpPr>
            <p:cNvPr id="11" name="TextBox 10">
              <a:extLst>
                <a:ext uri="{FF2B5EF4-FFF2-40B4-BE49-F238E27FC236}">
                  <a16:creationId xmlns:a16="http://schemas.microsoft.com/office/drawing/2014/main" xmlns="" id="{11388623-D7FA-4A56-8FBD-A07E69446EDC}"/>
                </a:ext>
              </a:extLst>
            </p:cNvPr>
            <p:cNvSpPr txBox="1"/>
            <p:nvPr/>
          </p:nvSpPr>
          <p:spPr>
            <a:xfrm>
              <a:off x="1034814" y="1551453"/>
              <a:ext cx="3435637" cy="646331"/>
            </a:xfrm>
            <a:prstGeom prst="rect">
              <a:avLst/>
            </a:prstGeom>
            <a:noFill/>
          </p:spPr>
          <p:txBody>
            <a:bodyPr wrap="square" lIns="0" tIns="0" rIns="0" bIns="0" rtlCol="0">
              <a:spAutoFit/>
            </a:bodyPr>
            <a:lstStyle/>
            <a:p>
              <a:r>
                <a:rPr lang="en-US" sz="1400" dirty="0"/>
                <a:t>Climatic changes are resulting in larger and hotter wildfires occurring each summer and later into fall. </a:t>
              </a:r>
            </a:p>
          </p:txBody>
        </p:sp>
        <p:grpSp>
          <p:nvGrpSpPr>
            <p:cNvPr id="7" name="Group 6">
              <a:extLst>
                <a:ext uri="{FF2B5EF4-FFF2-40B4-BE49-F238E27FC236}">
                  <a16:creationId xmlns:a16="http://schemas.microsoft.com/office/drawing/2014/main" xmlns="" id="{A26A9F6C-304E-B0AE-A86D-B929009F1EE3}"/>
                </a:ext>
              </a:extLst>
            </p:cNvPr>
            <p:cNvGrpSpPr/>
            <p:nvPr/>
          </p:nvGrpSpPr>
          <p:grpSpPr>
            <a:xfrm>
              <a:off x="390566" y="1551453"/>
              <a:ext cx="436151" cy="436151"/>
              <a:chOff x="390566" y="1551453"/>
              <a:chExt cx="436151" cy="436151"/>
            </a:xfrm>
          </p:grpSpPr>
          <p:sp>
            <p:nvSpPr>
              <p:cNvPr id="2" name="Oval 1">
                <a:extLst>
                  <a:ext uri="{FF2B5EF4-FFF2-40B4-BE49-F238E27FC236}">
                    <a16:creationId xmlns:a16="http://schemas.microsoft.com/office/drawing/2014/main" xmlns="" id="{E535152B-9CC0-0656-26D4-2F6EFDA6EE99}"/>
                  </a:ext>
                </a:extLst>
              </p:cNvPr>
              <p:cNvSpPr/>
              <p:nvPr/>
            </p:nvSpPr>
            <p:spPr>
              <a:xfrm>
                <a:off x="390566" y="1551453"/>
                <a:ext cx="436151" cy="4361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a:spLocks/>
              </p:cNvSpPr>
              <p:nvPr/>
            </p:nvSpPr>
            <p:spPr bwMode="auto">
              <a:xfrm>
                <a:off x="511465" y="1634620"/>
                <a:ext cx="194352" cy="269817"/>
              </a:xfrm>
              <a:custGeom>
                <a:avLst/>
                <a:gdLst>
                  <a:gd name="T0" fmla="*/ 289 w 501"/>
                  <a:gd name="T1" fmla="*/ 616 h 696"/>
                  <a:gd name="T2" fmla="*/ 401 w 501"/>
                  <a:gd name="T3" fmla="*/ 625 h 696"/>
                  <a:gd name="T4" fmla="*/ 317 w 501"/>
                  <a:gd name="T5" fmla="*/ 524 h 696"/>
                  <a:gd name="T6" fmla="*/ 392 w 501"/>
                  <a:gd name="T7" fmla="*/ 535 h 696"/>
                  <a:gd name="T8" fmla="*/ 307 w 501"/>
                  <a:gd name="T9" fmla="*/ 449 h 696"/>
                  <a:gd name="T10" fmla="*/ 365 w 501"/>
                  <a:gd name="T11" fmla="*/ 444 h 696"/>
                  <a:gd name="T12" fmla="*/ 262 w 501"/>
                  <a:gd name="T13" fmla="*/ 346 h 696"/>
                  <a:gd name="T14" fmla="*/ 160 w 501"/>
                  <a:gd name="T15" fmla="*/ 443 h 696"/>
                  <a:gd name="T16" fmla="*/ 217 w 501"/>
                  <a:gd name="T17" fmla="*/ 448 h 696"/>
                  <a:gd name="T18" fmla="*/ 133 w 501"/>
                  <a:gd name="T19" fmla="*/ 534 h 696"/>
                  <a:gd name="T20" fmla="*/ 206 w 501"/>
                  <a:gd name="T21" fmla="*/ 524 h 696"/>
                  <a:gd name="T22" fmla="*/ 124 w 501"/>
                  <a:gd name="T23" fmla="*/ 624 h 696"/>
                  <a:gd name="T24" fmla="*/ 235 w 501"/>
                  <a:gd name="T25" fmla="*/ 616 h 696"/>
                  <a:gd name="T26" fmla="*/ 224 w 501"/>
                  <a:gd name="T27" fmla="*/ 688 h 696"/>
                  <a:gd name="T28" fmla="*/ 213 w 501"/>
                  <a:gd name="T29" fmla="*/ 695 h 696"/>
                  <a:gd name="T30" fmla="*/ 159 w 501"/>
                  <a:gd name="T31" fmla="*/ 688 h 696"/>
                  <a:gd name="T32" fmla="*/ 16 w 501"/>
                  <a:gd name="T33" fmla="*/ 551 h 696"/>
                  <a:gd name="T34" fmla="*/ 8 w 501"/>
                  <a:gd name="T35" fmla="*/ 419 h 696"/>
                  <a:gd name="T36" fmla="*/ 93 w 501"/>
                  <a:gd name="T37" fmla="*/ 223 h 696"/>
                  <a:gd name="T38" fmla="*/ 95 w 501"/>
                  <a:gd name="T39" fmla="*/ 279 h 696"/>
                  <a:gd name="T40" fmla="*/ 97 w 501"/>
                  <a:gd name="T41" fmla="*/ 291 h 696"/>
                  <a:gd name="T42" fmla="*/ 115 w 501"/>
                  <a:gd name="T43" fmla="*/ 326 h 696"/>
                  <a:gd name="T44" fmla="*/ 129 w 501"/>
                  <a:gd name="T45" fmla="*/ 297 h 696"/>
                  <a:gd name="T46" fmla="*/ 183 w 501"/>
                  <a:gd name="T47" fmla="*/ 207 h 696"/>
                  <a:gd name="T48" fmla="*/ 228 w 501"/>
                  <a:gd name="T49" fmla="*/ 99 h 696"/>
                  <a:gd name="T50" fmla="*/ 226 w 501"/>
                  <a:gd name="T51" fmla="*/ 0 h 696"/>
                  <a:gd name="T52" fmla="*/ 325 w 501"/>
                  <a:gd name="T53" fmla="*/ 252 h 696"/>
                  <a:gd name="T54" fmla="*/ 362 w 501"/>
                  <a:gd name="T55" fmla="*/ 96 h 696"/>
                  <a:gd name="T56" fmla="*/ 420 w 501"/>
                  <a:gd name="T57" fmla="*/ 187 h 696"/>
                  <a:gd name="T58" fmla="*/ 410 w 501"/>
                  <a:gd name="T59" fmla="*/ 317 h 696"/>
                  <a:gd name="T60" fmla="*/ 404 w 501"/>
                  <a:gd name="T61" fmla="*/ 385 h 696"/>
                  <a:gd name="T62" fmla="*/ 414 w 501"/>
                  <a:gd name="T63" fmla="*/ 408 h 696"/>
                  <a:gd name="T64" fmla="*/ 431 w 501"/>
                  <a:gd name="T65" fmla="*/ 344 h 696"/>
                  <a:gd name="T66" fmla="*/ 467 w 501"/>
                  <a:gd name="T67" fmla="*/ 292 h 696"/>
                  <a:gd name="T68" fmla="*/ 484 w 501"/>
                  <a:gd name="T69" fmla="*/ 390 h 696"/>
                  <a:gd name="T70" fmla="*/ 472 w 501"/>
                  <a:gd name="T71" fmla="*/ 596 h 696"/>
                  <a:gd name="T72" fmla="*/ 319 w 501"/>
                  <a:gd name="T73" fmla="*/ 695 h 696"/>
                  <a:gd name="T74" fmla="*/ 296 w 501"/>
                  <a:gd name="T75" fmla="*/ 679 h 696"/>
                  <a:gd name="T76" fmla="*/ 289 w 501"/>
                  <a:gd name="T77" fmla="*/ 616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1" h="696">
                    <a:moveTo>
                      <a:pt x="289" y="616"/>
                    </a:moveTo>
                    <a:cubicBezTo>
                      <a:pt x="325" y="628"/>
                      <a:pt x="360" y="627"/>
                      <a:pt x="401" y="625"/>
                    </a:cubicBezTo>
                    <a:cubicBezTo>
                      <a:pt x="362" y="598"/>
                      <a:pt x="336" y="566"/>
                      <a:pt x="317" y="524"/>
                    </a:cubicBezTo>
                    <a:cubicBezTo>
                      <a:pt x="342" y="532"/>
                      <a:pt x="364" y="537"/>
                      <a:pt x="392" y="535"/>
                    </a:cubicBezTo>
                    <a:cubicBezTo>
                      <a:pt x="358" y="509"/>
                      <a:pt x="331" y="483"/>
                      <a:pt x="307" y="449"/>
                    </a:cubicBezTo>
                    <a:cubicBezTo>
                      <a:pt x="327" y="450"/>
                      <a:pt x="345" y="456"/>
                      <a:pt x="365" y="444"/>
                    </a:cubicBezTo>
                    <a:cubicBezTo>
                      <a:pt x="325" y="417"/>
                      <a:pt x="289" y="388"/>
                      <a:pt x="262" y="346"/>
                    </a:cubicBezTo>
                    <a:cubicBezTo>
                      <a:pt x="235" y="386"/>
                      <a:pt x="201" y="417"/>
                      <a:pt x="160" y="443"/>
                    </a:cubicBezTo>
                    <a:cubicBezTo>
                      <a:pt x="178" y="456"/>
                      <a:pt x="196" y="451"/>
                      <a:pt x="217" y="448"/>
                    </a:cubicBezTo>
                    <a:cubicBezTo>
                      <a:pt x="194" y="483"/>
                      <a:pt x="166" y="509"/>
                      <a:pt x="133" y="534"/>
                    </a:cubicBezTo>
                    <a:cubicBezTo>
                      <a:pt x="159" y="537"/>
                      <a:pt x="181" y="532"/>
                      <a:pt x="206" y="524"/>
                    </a:cubicBezTo>
                    <a:cubicBezTo>
                      <a:pt x="189" y="566"/>
                      <a:pt x="162" y="597"/>
                      <a:pt x="124" y="624"/>
                    </a:cubicBezTo>
                    <a:cubicBezTo>
                      <a:pt x="164" y="628"/>
                      <a:pt x="199" y="627"/>
                      <a:pt x="235" y="616"/>
                    </a:cubicBezTo>
                    <a:cubicBezTo>
                      <a:pt x="237" y="641"/>
                      <a:pt x="232" y="665"/>
                      <a:pt x="224" y="688"/>
                    </a:cubicBezTo>
                    <a:cubicBezTo>
                      <a:pt x="222" y="693"/>
                      <a:pt x="218" y="695"/>
                      <a:pt x="213" y="695"/>
                    </a:cubicBezTo>
                    <a:cubicBezTo>
                      <a:pt x="195" y="695"/>
                      <a:pt x="177" y="696"/>
                      <a:pt x="159" y="688"/>
                    </a:cubicBezTo>
                    <a:cubicBezTo>
                      <a:pt x="95" y="659"/>
                      <a:pt x="41" y="619"/>
                      <a:pt x="16" y="551"/>
                    </a:cubicBezTo>
                    <a:cubicBezTo>
                      <a:pt x="0" y="507"/>
                      <a:pt x="0" y="463"/>
                      <a:pt x="8" y="419"/>
                    </a:cubicBezTo>
                    <a:cubicBezTo>
                      <a:pt x="21" y="347"/>
                      <a:pt x="51" y="283"/>
                      <a:pt x="93" y="223"/>
                    </a:cubicBezTo>
                    <a:cubicBezTo>
                      <a:pt x="94" y="242"/>
                      <a:pt x="92" y="261"/>
                      <a:pt x="95" y="279"/>
                    </a:cubicBezTo>
                    <a:cubicBezTo>
                      <a:pt x="96" y="283"/>
                      <a:pt x="96" y="288"/>
                      <a:pt x="97" y="291"/>
                    </a:cubicBezTo>
                    <a:cubicBezTo>
                      <a:pt x="100" y="305"/>
                      <a:pt x="101" y="324"/>
                      <a:pt x="115" y="326"/>
                    </a:cubicBezTo>
                    <a:cubicBezTo>
                      <a:pt x="125" y="327"/>
                      <a:pt x="125" y="307"/>
                      <a:pt x="129" y="297"/>
                    </a:cubicBezTo>
                    <a:cubicBezTo>
                      <a:pt x="141" y="263"/>
                      <a:pt x="157" y="231"/>
                      <a:pt x="183" y="207"/>
                    </a:cubicBezTo>
                    <a:cubicBezTo>
                      <a:pt x="214" y="177"/>
                      <a:pt x="225" y="140"/>
                      <a:pt x="228" y="99"/>
                    </a:cubicBezTo>
                    <a:cubicBezTo>
                      <a:pt x="230" y="68"/>
                      <a:pt x="228" y="37"/>
                      <a:pt x="226" y="0"/>
                    </a:cubicBezTo>
                    <a:cubicBezTo>
                      <a:pt x="317" y="65"/>
                      <a:pt x="321" y="159"/>
                      <a:pt x="325" y="252"/>
                    </a:cubicBezTo>
                    <a:cubicBezTo>
                      <a:pt x="350" y="240"/>
                      <a:pt x="350" y="239"/>
                      <a:pt x="362" y="96"/>
                    </a:cubicBezTo>
                    <a:cubicBezTo>
                      <a:pt x="395" y="119"/>
                      <a:pt x="412" y="150"/>
                      <a:pt x="420" y="187"/>
                    </a:cubicBezTo>
                    <a:cubicBezTo>
                      <a:pt x="430" y="231"/>
                      <a:pt x="423" y="274"/>
                      <a:pt x="410" y="317"/>
                    </a:cubicBezTo>
                    <a:cubicBezTo>
                      <a:pt x="403" y="339"/>
                      <a:pt x="398" y="362"/>
                      <a:pt x="404" y="385"/>
                    </a:cubicBezTo>
                    <a:cubicBezTo>
                      <a:pt x="405" y="392"/>
                      <a:pt x="406" y="399"/>
                      <a:pt x="414" y="408"/>
                    </a:cubicBezTo>
                    <a:cubicBezTo>
                      <a:pt x="415" y="384"/>
                      <a:pt x="421" y="363"/>
                      <a:pt x="431" y="344"/>
                    </a:cubicBezTo>
                    <a:cubicBezTo>
                      <a:pt x="441" y="326"/>
                      <a:pt x="451" y="308"/>
                      <a:pt x="467" y="292"/>
                    </a:cubicBezTo>
                    <a:cubicBezTo>
                      <a:pt x="461" y="327"/>
                      <a:pt x="477" y="358"/>
                      <a:pt x="484" y="390"/>
                    </a:cubicBezTo>
                    <a:cubicBezTo>
                      <a:pt x="499" y="459"/>
                      <a:pt x="501" y="529"/>
                      <a:pt x="472" y="596"/>
                    </a:cubicBezTo>
                    <a:cubicBezTo>
                      <a:pt x="442" y="660"/>
                      <a:pt x="387" y="688"/>
                      <a:pt x="319" y="695"/>
                    </a:cubicBezTo>
                    <a:cubicBezTo>
                      <a:pt x="305" y="696"/>
                      <a:pt x="299" y="691"/>
                      <a:pt x="296" y="679"/>
                    </a:cubicBezTo>
                    <a:cubicBezTo>
                      <a:pt x="292" y="658"/>
                      <a:pt x="286" y="639"/>
                      <a:pt x="289" y="6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9">
            <a:extLst>
              <a:ext uri="{FF2B5EF4-FFF2-40B4-BE49-F238E27FC236}">
                <a16:creationId xmlns:a16="http://schemas.microsoft.com/office/drawing/2014/main" xmlns="" id="{401F9D37-1342-791B-CBE7-F3B7FE140690}"/>
              </a:ext>
            </a:extLst>
          </p:cNvPr>
          <p:cNvGrpSpPr/>
          <p:nvPr/>
        </p:nvGrpSpPr>
        <p:grpSpPr>
          <a:xfrm>
            <a:off x="390566" y="2687733"/>
            <a:ext cx="4079886" cy="2234458"/>
            <a:chOff x="390566" y="2541692"/>
            <a:chExt cx="4079886" cy="2234458"/>
          </a:xfrm>
        </p:grpSpPr>
        <p:sp>
          <p:nvSpPr>
            <p:cNvPr id="15" name="TextBox 14">
              <a:extLst>
                <a:ext uri="{FF2B5EF4-FFF2-40B4-BE49-F238E27FC236}">
                  <a16:creationId xmlns:a16="http://schemas.microsoft.com/office/drawing/2014/main" xmlns="" id="{11388623-D7FA-4A56-8FBD-A07E69446EDC}"/>
                </a:ext>
              </a:extLst>
            </p:cNvPr>
            <p:cNvSpPr txBox="1"/>
            <p:nvPr/>
          </p:nvSpPr>
          <p:spPr>
            <a:xfrm>
              <a:off x="1034815" y="2541692"/>
              <a:ext cx="3435637" cy="2234458"/>
            </a:xfrm>
            <a:prstGeom prst="rect">
              <a:avLst/>
            </a:prstGeom>
            <a:noFill/>
          </p:spPr>
          <p:txBody>
            <a:bodyPr wrap="square" lIns="0" tIns="0" rIns="0" bIns="0" rtlCol="0">
              <a:spAutoFit/>
            </a:bodyPr>
            <a:lstStyle/>
            <a:p>
              <a:r>
                <a:rPr lang="en-US" sz="1400" dirty="0"/>
                <a:t>Beyond the physical damage and destruction of wildfires, intense smoke significantly impacts the health and economy of communities:</a:t>
              </a:r>
            </a:p>
            <a:p>
              <a:pPr marL="173736" indent="-173736">
                <a:lnSpc>
                  <a:spcPct val="90000"/>
                </a:lnSpc>
                <a:spcBef>
                  <a:spcPts val="600"/>
                </a:spcBef>
                <a:buFont typeface="Arial" panose="020B0604020202020204" pitchFamily="34" charset="0"/>
                <a:buChar char="•"/>
              </a:pPr>
              <a:r>
                <a:rPr lang="en-US" sz="1400" dirty="0"/>
                <a:t>Reduced travel and tourism leading to loss of sales and occupancy taxes.</a:t>
              </a:r>
            </a:p>
            <a:p>
              <a:pPr marL="173736" indent="-173736">
                <a:lnSpc>
                  <a:spcPct val="90000"/>
                </a:lnSpc>
                <a:spcBef>
                  <a:spcPts val="600"/>
                </a:spcBef>
                <a:buFont typeface="Arial" panose="020B0604020202020204" pitchFamily="34" charset="0"/>
                <a:buChar char="•"/>
              </a:pPr>
              <a:r>
                <a:rPr lang="en-US" sz="1400" dirty="0"/>
                <a:t>Reduced school attendance and outdoor activities.</a:t>
              </a:r>
            </a:p>
            <a:p>
              <a:pPr marL="173736" indent="-173736">
                <a:lnSpc>
                  <a:spcPct val="90000"/>
                </a:lnSpc>
                <a:spcBef>
                  <a:spcPts val="600"/>
                </a:spcBef>
                <a:buFont typeface="Arial" panose="020B0604020202020204" pitchFamily="34" charset="0"/>
                <a:buChar char="•"/>
              </a:pPr>
              <a:r>
                <a:rPr lang="en-US" sz="1400" dirty="0"/>
                <a:t>Smoke can hurt your eyes, irritate your respiratory system, and worsen chronic heart and lung diseases. </a:t>
              </a:r>
            </a:p>
          </p:txBody>
        </p:sp>
        <p:grpSp>
          <p:nvGrpSpPr>
            <p:cNvPr id="9" name="Group 8">
              <a:extLst>
                <a:ext uri="{FF2B5EF4-FFF2-40B4-BE49-F238E27FC236}">
                  <a16:creationId xmlns:a16="http://schemas.microsoft.com/office/drawing/2014/main" xmlns="" id="{635373D5-F9F3-08A5-70D2-ED9EF36BEB9F}"/>
                </a:ext>
              </a:extLst>
            </p:cNvPr>
            <p:cNvGrpSpPr/>
            <p:nvPr/>
          </p:nvGrpSpPr>
          <p:grpSpPr>
            <a:xfrm>
              <a:off x="390566" y="2541692"/>
              <a:ext cx="436151" cy="436151"/>
              <a:chOff x="390566" y="2541692"/>
              <a:chExt cx="436151" cy="436151"/>
            </a:xfrm>
          </p:grpSpPr>
          <p:sp>
            <p:nvSpPr>
              <p:cNvPr id="3" name="Oval 2">
                <a:extLst>
                  <a:ext uri="{FF2B5EF4-FFF2-40B4-BE49-F238E27FC236}">
                    <a16:creationId xmlns:a16="http://schemas.microsoft.com/office/drawing/2014/main" xmlns="" id="{789F309F-F8A4-5006-4783-1A3ACA3DE982}"/>
                  </a:ext>
                </a:extLst>
              </p:cNvPr>
              <p:cNvSpPr/>
              <p:nvPr/>
            </p:nvSpPr>
            <p:spPr>
              <a:xfrm>
                <a:off x="390566" y="2541692"/>
                <a:ext cx="436151" cy="4361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465070" y="2639637"/>
                <a:ext cx="287142" cy="240261"/>
                <a:chOff x="387350" y="2503488"/>
                <a:chExt cx="544513" cy="455612"/>
              </a:xfrm>
            </p:grpSpPr>
            <p:sp>
              <p:nvSpPr>
                <p:cNvPr id="25" name="Freeform 15"/>
                <p:cNvSpPr>
                  <a:spLocks/>
                </p:cNvSpPr>
                <p:nvPr/>
              </p:nvSpPr>
              <p:spPr bwMode="auto">
                <a:xfrm>
                  <a:off x="387350" y="2503488"/>
                  <a:ext cx="544513" cy="319087"/>
                </a:xfrm>
                <a:custGeom>
                  <a:avLst/>
                  <a:gdLst>
                    <a:gd name="T0" fmla="*/ 184 w 780"/>
                    <a:gd name="T1" fmla="*/ 126 h 455"/>
                    <a:gd name="T2" fmla="*/ 233 w 780"/>
                    <a:gd name="T3" fmla="*/ 107 h 455"/>
                    <a:gd name="T4" fmla="*/ 567 w 780"/>
                    <a:gd name="T5" fmla="*/ 176 h 455"/>
                    <a:gd name="T6" fmla="*/ 592 w 780"/>
                    <a:gd name="T7" fmla="*/ 188 h 455"/>
                    <a:gd name="T8" fmla="*/ 738 w 780"/>
                    <a:gd name="T9" fmla="*/ 227 h 455"/>
                    <a:gd name="T10" fmla="*/ 754 w 780"/>
                    <a:gd name="T11" fmla="*/ 378 h 455"/>
                    <a:gd name="T12" fmla="*/ 620 w 780"/>
                    <a:gd name="T13" fmla="*/ 450 h 455"/>
                    <a:gd name="T14" fmla="*/ 607 w 780"/>
                    <a:gd name="T15" fmla="*/ 430 h 455"/>
                    <a:gd name="T16" fmla="*/ 517 w 780"/>
                    <a:gd name="T17" fmla="*/ 274 h 455"/>
                    <a:gd name="T18" fmla="*/ 178 w 780"/>
                    <a:gd name="T19" fmla="*/ 426 h 455"/>
                    <a:gd name="T20" fmla="*/ 152 w 780"/>
                    <a:gd name="T21" fmla="*/ 450 h 455"/>
                    <a:gd name="T22" fmla="*/ 54 w 780"/>
                    <a:gd name="T23" fmla="*/ 395 h 455"/>
                    <a:gd name="T24" fmla="*/ 31 w 780"/>
                    <a:gd name="T25" fmla="*/ 217 h 455"/>
                    <a:gd name="T26" fmla="*/ 184 w 780"/>
                    <a:gd name="T27" fmla="*/ 12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0" h="455">
                      <a:moveTo>
                        <a:pt x="184" y="126"/>
                      </a:moveTo>
                      <a:cubicBezTo>
                        <a:pt x="205" y="134"/>
                        <a:pt x="218" y="123"/>
                        <a:pt x="233" y="107"/>
                      </a:cubicBezTo>
                      <a:cubicBezTo>
                        <a:pt x="335" y="0"/>
                        <a:pt x="515" y="37"/>
                        <a:pt x="567" y="176"/>
                      </a:cubicBezTo>
                      <a:cubicBezTo>
                        <a:pt x="573" y="192"/>
                        <a:pt x="578" y="193"/>
                        <a:pt x="592" y="188"/>
                      </a:cubicBezTo>
                      <a:cubicBezTo>
                        <a:pt x="644" y="169"/>
                        <a:pt x="703" y="186"/>
                        <a:pt x="738" y="227"/>
                      </a:cubicBezTo>
                      <a:cubicBezTo>
                        <a:pt x="774" y="269"/>
                        <a:pt x="780" y="329"/>
                        <a:pt x="754" y="378"/>
                      </a:cubicBezTo>
                      <a:cubicBezTo>
                        <a:pt x="728" y="427"/>
                        <a:pt x="675" y="455"/>
                        <a:pt x="620" y="450"/>
                      </a:cubicBezTo>
                      <a:cubicBezTo>
                        <a:pt x="604" y="448"/>
                        <a:pt x="608" y="438"/>
                        <a:pt x="607" y="430"/>
                      </a:cubicBezTo>
                      <a:cubicBezTo>
                        <a:pt x="600" y="364"/>
                        <a:pt x="570" y="312"/>
                        <a:pt x="517" y="274"/>
                      </a:cubicBezTo>
                      <a:cubicBezTo>
                        <a:pt x="382" y="178"/>
                        <a:pt x="195" y="262"/>
                        <a:pt x="178" y="426"/>
                      </a:cubicBezTo>
                      <a:cubicBezTo>
                        <a:pt x="176" y="445"/>
                        <a:pt x="171" y="451"/>
                        <a:pt x="152" y="450"/>
                      </a:cubicBezTo>
                      <a:cubicBezTo>
                        <a:pt x="109" y="448"/>
                        <a:pt x="79" y="425"/>
                        <a:pt x="54" y="395"/>
                      </a:cubicBezTo>
                      <a:cubicBezTo>
                        <a:pt x="10" y="341"/>
                        <a:pt x="0" y="280"/>
                        <a:pt x="31" y="217"/>
                      </a:cubicBezTo>
                      <a:cubicBezTo>
                        <a:pt x="61" y="156"/>
                        <a:pt x="114" y="127"/>
                        <a:pt x="184" y="12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p:nvSpPr>
              <p:spPr bwMode="auto">
                <a:xfrm>
                  <a:off x="539750" y="2698750"/>
                  <a:ext cx="238125" cy="260350"/>
                </a:xfrm>
                <a:custGeom>
                  <a:avLst/>
                  <a:gdLst>
                    <a:gd name="T0" fmla="*/ 67 w 342"/>
                    <a:gd name="T1" fmla="*/ 318 h 371"/>
                    <a:gd name="T2" fmla="*/ 49 w 342"/>
                    <a:gd name="T3" fmla="*/ 272 h 371"/>
                    <a:gd name="T4" fmla="*/ 33 w 342"/>
                    <a:gd name="T5" fmla="*/ 91 h 371"/>
                    <a:gd name="T6" fmla="*/ 196 w 342"/>
                    <a:gd name="T7" fmla="*/ 11 h 371"/>
                    <a:gd name="T8" fmla="*/ 332 w 342"/>
                    <a:gd name="T9" fmla="*/ 137 h 371"/>
                    <a:gd name="T10" fmla="*/ 302 w 342"/>
                    <a:gd name="T11" fmla="*/ 268 h 371"/>
                    <a:gd name="T12" fmla="*/ 281 w 342"/>
                    <a:gd name="T13" fmla="*/ 331 h 371"/>
                    <a:gd name="T14" fmla="*/ 233 w 342"/>
                    <a:gd name="T15" fmla="*/ 360 h 371"/>
                    <a:gd name="T16" fmla="*/ 228 w 342"/>
                    <a:gd name="T17" fmla="*/ 348 h 371"/>
                    <a:gd name="T18" fmla="*/ 228 w 342"/>
                    <a:gd name="T19" fmla="*/ 320 h 371"/>
                    <a:gd name="T20" fmla="*/ 215 w 342"/>
                    <a:gd name="T21" fmla="*/ 305 h 371"/>
                    <a:gd name="T22" fmla="*/ 200 w 342"/>
                    <a:gd name="T23" fmla="*/ 320 h 371"/>
                    <a:gd name="T24" fmla="*/ 201 w 342"/>
                    <a:gd name="T25" fmla="*/ 334 h 371"/>
                    <a:gd name="T26" fmla="*/ 174 w 342"/>
                    <a:gd name="T27" fmla="*/ 360 h 371"/>
                    <a:gd name="T28" fmla="*/ 148 w 342"/>
                    <a:gd name="T29" fmla="*/ 333 h 371"/>
                    <a:gd name="T30" fmla="*/ 148 w 342"/>
                    <a:gd name="T31" fmla="*/ 317 h 371"/>
                    <a:gd name="T32" fmla="*/ 134 w 342"/>
                    <a:gd name="T33" fmla="*/ 305 h 371"/>
                    <a:gd name="T34" fmla="*/ 120 w 342"/>
                    <a:gd name="T35" fmla="*/ 317 h 371"/>
                    <a:gd name="T36" fmla="*/ 120 w 342"/>
                    <a:gd name="T37" fmla="*/ 329 h 371"/>
                    <a:gd name="T38" fmla="*/ 79 w 342"/>
                    <a:gd name="T39" fmla="*/ 360 h 371"/>
                    <a:gd name="T40" fmla="*/ 67 w 342"/>
                    <a:gd name="T41" fmla="*/ 346 h 371"/>
                    <a:gd name="T42" fmla="*/ 67 w 342"/>
                    <a:gd name="T43" fmla="*/ 318 h 371"/>
                    <a:gd name="T44" fmla="*/ 109 w 342"/>
                    <a:gd name="T45" fmla="*/ 145 h 371"/>
                    <a:gd name="T46" fmla="*/ 66 w 342"/>
                    <a:gd name="T47" fmla="*/ 182 h 371"/>
                    <a:gd name="T48" fmla="*/ 104 w 342"/>
                    <a:gd name="T49" fmla="*/ 225 h 371"/>
                    <a:gd name="T50" fmla="*/ 147 w 342"/>
                    <a:gd name="T51" fmla="*/ 187 h 371"/>
                    <a:gd name="T52" fmla="*/ 109 w 342"/>
                    <a:gd name="T53" fmla="*/ 145 h 371"/>
                    <a:gd name="T54" fmla="*/ 282 w 342"/>
                    <a:gd name="T55" fmla="*/ 185 h 371"/>
                    <a:gd name="T56" fmla="*/ 242 w 342"/>
                    <a:gd name="T57" fmla="*/ 144 h 371"/>
                    <a:gd name="T58" fmla="*/ 201 w 342"/>
                    <a:gd name="T59" fmla="*/ 184 h 371"/>
                    <a:gd name="T60" fmla="*/ 241 w 342"/>
                    <a:gd name="T61" fmla="*/ 225 h 371"/>
                    <a:gd name="T62" fmla="*/ 282 w 342"/>
                    <a:gd name="T63" fmla="*/ 18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371">
                      <a:moveTo>
                        <a:pt x="67" y="318"/>
                      </a:moveTo>
                      <a:cubicBezTo>
                        <a:pt x="71" y="302"/>
                        <a:pt x="62" y="288"/>
                        <a:pt x="49" y="272"/>
                      </a:cubicBezTo>
                      <a:cubicBezTo>
                        <a:pt x="6" y="223"/>
                        <a:pt x="0" y="149"/>
                        <a:pt x="33" y="91"/>
                      </a:cubicBezTo>
                      <a:cubicBezTo>
                        <a:pt x="65" y="34"/>
                        <a:pt x="133" y="0"/>
                        <a:pt x="196" y="11"/>
                      </a:cubicBezTo>
                      <a:cubicBezTo>
                        <a:pt x="266" y="22"/>
                        <a:pt x="319" y="71"/>
                        <a:pt x="332" y="137"/>
                      </a:cubicBezTo>
                      <a:cubicBezTo>
                        <a:pt x="342" y="185"/>
                        <a:pt x="334" y="231"/>
                        <a:pt x="302" y="268"/>
                      </a:cubicBezTo>
                      <a:cubicBezTo>
                        <a:pt x="286" y="288"/>
                        <a:pt x="280" y="307"/>
                        <a:pt x="281" y="331"/>
                      </a:cubicBezTo>
                      <a:cubicBezTo>
                        <a:pt x="283" y="356"/>
                        <a:pt x="256" y="371"/>
                        <a:pt x="233" y="360"/>
                      </a:cubicBezTo>
                      <a:cubicBezTo>
                        <a:pt x="227" y="357"/>
                        <a:pt x="228" y="352"/>
                        <a:pt x="228" y="348"/>
                      </a:cubicBezTo>
                      <a:cubicBezTo>
                        <a:pt x="228" y="338"/>
                        <a:pt x="227" y="329"/>
                        <a:pt x="228" y="320"/>
                      </a:cubicBezTo>
                      <a:cubicBezTo>
                        <a:pt x="228" y="310"/>
                        <a:pt x="227" y="305"/>
                        <a:pt x="215" y="305"/>
                      </a:cubicBezTo>
                      <a:cubicBezTo>
                        <a:pt x="204" y="305"/>
                        <a:pt x="199" y="309"/>
                        <a:pt x="200" y="320"/>
                      </a:cubicBezTo>
                      <a:cubicBezTo>
                        <a:pt x="201" y="325"/>
                        <a:pt x="201" y="329"/>
                        <a:pt x="201" y="334"/>
                      </a:cubicBezTo>
                      <a:cubicBezTo>
                        <a:pt x="200" y="364"/>
                        <a:pt x="204" y="360"/>
                        <a:pt x="174" y="360"/>
                      </a:cubicBezTo>
                      <a:cubicBezTo>
                        <a:pt x="144" y="360"/>
                        <a:pt x="148" y="364"/>
                        <a:pt x="148" y="333"/>
                      </a:cubicBezTo>
                      <a:cubicBezTo>
                        <a:pt x="147" y="328"/>
                        <a:pt x="147" y="323"/>
                        <a:pt x="148" y="317"/>
                      </a:cubicBezTo>
                      <a:cubicBezTo>
                        <a:pt x="148" y="307"/>
                        <a:pt x="143" y="305"/>
                        <a:pt x="134" y="305"/>
                      </a:cubicBezTo>
                      <a:cubicBezTo>
                        <a:pt x="126" y="306"/>
                        <a:pt x="119" y="305"/>
                        <a:pt x="120" y="317"/>
                      </a:cubicBezTo>
                      <a:cubicBezTo>
                        <a:pt x="120" y="321"/>
                        <a:pt x="120" y="325"/>
                        <a:pt x="120" y="329"/>
                      </a:cubicBezTo>
                      <a:cubicBezTo>
                        <a:pt x="120" y="360"/>
                        <a:pt x="111" y="368"/>
                        <a:pt x="79" y="360"/>
                      </a:cubicBezTo>
                      <a:cubicBezTo>
                        <a:pt x="71" y="358"/>
                        <a:pt x="67" y="354"/>
                        <a:pt x="67" y="346"/>
                      </a:cubicBezTo>
                      <a:cubicBezTo>
                        <a:pt x="67" y="338"/>
                        <a:pt x="67" y="330"/>
                        <a:pt x="67" y="318"/>
                      </a:cubicBezTo>
                      <a:close/>
                      <a:moveTo>
                        <a:pt x="109" y="145"/>
                      </a:moveTo>
                      <a:cubicBezTo>
                        <a:pt x="87" y="143"/>
                        <a:pt x="68" y="159"/>
                        <a:pt x="66" y="182"/>
                      </a:cubicBezTo>
                      <a:cubicBezTo>
                        <a:pt x="64" y="204"/>
                        <a:pt x="82" y="224"/>
                        <a:pt x="104" y="225"/>
                      </a:cubicBezTo>
                      <a:cubicBezTo>
                        <a:pt x="126" y="226"/>
                        <a:pt x="145" y="209"/>
                        <a:pt x="147" y="187"/>
                      </a:cubicBezTo>
                      <a:cubicBezTo>
                        <a:pt x="149" y="166"/>
                        <a:pt x="132" y="146"/>
                        <a:pt x="109" y="145"/>
                      </a:cubicBezTo>
                      <a:close/>
                      <a:moveTo>
                        <a:pt x="282" y="185"/>
                      </a:moveTo>
                      <a:cubicBezTo>
                        <a:pt x="283" y="163"/>
                        <a:pt x="264" y="145"/>
                        <a:pt x="242" y="144"/>
                      </a:cubicBezTo>
                      <a:cubicBezTo>
                        <a:pt x="220" y="144"/>
                        <a:pt x="201" y="162"/>
                        <a:pt x="201" y="184"/>
                      </a:cubicBezTo>
                      <a:cubicBezTo>
                        <a:pt x="200" y="206"/>
                        <a:pt x="219" y="225"/>
                        <a:pt x="241" y="225"/>
                      </a:cubicBezTo>
                      <a:cubicBezTo>
                        <a:pt x="263" y="225"/>
                        <a:pt x="282" y="207"/>
                        <a:pt x="282" y="1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18" name="Group 17">
            <a:extLst>
              <a:ext uri="{FF2B5EF4-FFF2-40B4-BE49-F238E27FC236}">
                <a16:creationId xmlns:a16="http://schemas.microsoft.com/office/drawing/2014/main" xmlns="" id="{47F9A108-AAC5-F225-241E-3EE2719B8AC6}"/>
              </a:ext>
            </a:extLst>
          </p:cNvPr>
          <p:cNvGrpSpPr/>
          <p:nvPr/>
        </p:nvGrpSpPr>
        <p:grpSpPr>
          <a:xfrm>
            <a:off x="390566" y="5412139"/>
            <a:ext cx="4079885" cy="436151"/>
            <a:chOff x="390566" y="5412139"/>
            <a:chExt cx="4079885" cy="436151"/>
          </a:xfrm>
        </p:grpSpPr>
        <p:sp>
          <p:nvSpPr>
            <p:cNvPr id="16" name="TextBox 15">
              <a:extLst>
                <a:ext uri="{FF2B5EF4-FFF2-40B4-BE49-F238E27FC236}">
                  <a16:creationId xmlns:a16="http://schemas.microsoft.com/office/drawing/2014/main" xmlns="" id="{11388623-D7FA-4A56-8FBD-A07E69446EDC}"/>
                </a:ext>
              </a:extLst>
            </p:cNvPr>
            <p:cNvSpPr txBox="1"/>
            <p:nvPr/>
          </p:nvSpPr>
          <p:spPr>
            <a:xfrm>
              <a:off x="1034814" y="5414771"/>
              <a:ext cx="3435637" cy="430887"/>
            </a:xfrm>
            <a:prstGeom prst="rect">
              <a:avLst/>
            </a:prstGeom>
            <a:noFill/>
          </p:spPr>
          <p:txBody>
            <a:bodyPr wrap="square" lIns="0" tIns="0" rIns="0" bIns="0" rtlCol="0">
              <a:spAutoFit/>
            </a:bodyPr>
            <a:lstStyle/>
            <a:p>
              <a:r>
                <a:rPr lang="en-US" sz="1400" dirty="0"/>
                <a:t>Continued investment &amp; development of </a:t>
              </a:r>
              <a:br>
                <a:rPr lang="en-US" sz="1400" dirty="0"/>
              </a:br>
              <a:r>
                <a:rPr lang="en-US" sz="1400" dirty="0"/>
                <a:t>high-risk areas. </a:t>
              </a:r>
            </a:p>
          </p:txBody>
        </p:sp>
        <p:grpSp>
          <p:nvGrpSpPr>
            <p:cNvPr id="17" name="Group 16">
              <a:extLst>
                <a:ext uri="{FF2B5EF4-FFF2-40B4-BE49-F238E27FC236}">
                  <a16:creationId xmlns:a16="http://schemas.microsoft.com/office/drawing/2014/main" xmlns="" id="{9CAAFD18-BF89-50D4-03C8-6915F0FB6FE1}"/>
                </a:ext>
              </a:extLst>
            </p:cNvPr>
            <p:cNvGrpSpPr/>
            <p:nvPr/>
          </p:nvGrpSpPr>
          <p:grpSpPr>
            <a:xfrm>
              <a:off x="390566" y="5412139"/>
              <a:ext cx="436151" cy="436151"/>
              <a:chOff x="390566" y="5431214"/>
              <a:chExt cx="436151" cy="436151"/>
            </a:xfrm>
          </p:grpSpPr>
          <p:sp>
            <p:nvSpPr>
              <p:cNvPr id="4" name="Oval 3">
                <a:extLst>
                  <a:ext uri="{FF2B5EF4-FFF2-40B4-BE49-F238E27FC236}">
                    <a16:creationId xmlns:a16="http://schemas.microsoft.com/office/drawing/2014/main" xmlns="" id="{0ADD880F-11F4-C3F3-A700-98BFCAB3A713}"/>
                  </a:ext>
                </a:extLst>
              </p:cNvPr>
              <p:cNvSpPr/>
              <p:nvPr/>
            </p:nvSpPr>
            <p:spPr>
              <a:xfrm>
                <a:off x="390566" y="5431214"/>
                <a:ext cx="436151" cy="4361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p:cNvGrpSpPr/>
              <p:nvPr/>
            </p:nvGrpSpPr>
            <p:grpSpPr>
              <a:xfrm>
                <a:off x="516784" y="5554507"/>
                <a:ext cx="178412" cy="154004"/>
                <a:chOff x="390525" y="5267325"/>
                <a:chExt cx="487363" cy="420688"/>
              </a:xfrm>
            </p:grpSpPr>
            <p:sp>
              <p:nvSpPr>
                <p:cNvPr id="32" name="Freeform 22"/>
                <p:cNvSpPr>
                  <a:spLocks/>
                </p:cNvSpPr>
                <p:nvPr/>
              </p:nvSpPr>
              <p:spPr bwMode="auto">
                <a:xfrm>
                  <a:off x="390525" y="5443538"/>
                  <a:ext cx="77788" cy="19050"/>
                </a:xfrm>
                <a:custGeom>
                  <a:avLst/>
                  <a:gdLst>
                    <a:gd name="T0" fmla="*/ 0 w 144"/>
                    <a:gd name="T1" fmla="*/ 12 h 36"/>
                    <a:gd name="T2" fmla="*/ 25 w 144"/>
                    <a:gd name="T3" fmla="*/ 0 h 36"/>
                    <a:gd name="T4" fmla="*/ 119 w 144"/>
                    <a:gd name="T5" fmla="*/ 0 h 36"/>
                    <a:gd name="T6" fmla="*/ 143 w 144"/>
                    <a:gd name="T7" fmla="*/ 19 h 36"/>
                    <a:gd name="T8" fmla="*/ 119 w 144"/>
                    <a:gd name="T9" fmla="*/ 36 h 36"/>
                    <a:gd name="T10" fmla="*/ 25 w 144"/>
                    <a:gd name="T11" fmla="*/ 36 h 36"/>
                    <a:gd name="T12" fmla="*/ 0 w 144"/>
                    <a:gd name="T13" fmla="*/ 24 h 36"/>
                    <a:gd name="T14" fmla="*/ 0 w 144"/>
                    <a:gd name="T15" fmla="*/ 1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
                      <a:moveTo>
                        <a:pt x="0" y="12"/>
                      </a:moveTo>
                      <a:cubicBezTo>
                        <a:pt x="6" y="3"/>
                        <a:pt x="14" y="0"/>
                        <a:pt x="25" y="0"/>
                      </a:cubicBezTo>
                      <a:cubicBezTo>
                        <a:pt x="57" y="0"/>
                        <a:pt x="88" y="0"/>
                        <a:pt x="119" y="0"/>
                      </a:cubicBezTo>
                      <a:cubicBezTo>
                        <a:pt x="133" y="0"/>
                        <a:pt x="144" y="3"/>
                        <a:pt x="143" y="19"/>
                      </a:cubicBezTo>
                      <a:cubicBezTo>
                        <a:pt x="143" y="33"/>
                        <a:pt x="132" y="36"/>
                        <a:pt x="119" y="36"/>
                      </a:cubicBezTo>
                      <a:cubicBezTo>
                        <a:pt x="88" y="36"/>
                        <a:pt x="57" y="36"/>
                        <a:pt x="25" y="36"/>
                      </a:cubicBezTo>
                      <a:cubicBezTo>
                        <a:pt x="14" y="36"/>
                        <a:pt x="6" y="33"/>
                        <a:pt x="0" y="24"/>
                      </a:cubicBezTo>
                      <a:cubicBezTo>
                        <a:pt x="0" y="20"/>
                        <a:pt x="0" y="16"/>
                        <a:pt x="0" y="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23"/>
                <p:cNvSpPr>
                  <a:spLocks/>
                </p:cNvSpPr>
                <p:nvPr/>
              </p:nvSpPr>
              <p:spPr bwMode="auto">
                <a:xfrm>
                  <a:off x="800100" y="5443538"/>
                  <a:ext cx="77788" cy="19050"/>
                </a:xfrm>
                <a:custGeom>
                  <a:avLst/>
                  <a:gdLst>
                    <a:gd name="T0" fmla="*/ 144 w 144"/>
                    <a:gd name="T1" fmla="*/ 24 h 36"/>
                    <a:gd name="T2" fmla="*/ 119 w 144"/>
                    <a:gd name="T3" fmla="*/ 36 h 36"/>
                    <a:gd name="T4" fmla="*/ 25 w 144"/>
                    <a:gd name="T5" fmla="*/ 36 h 36"/>
                    <a:gd name="T6" fmla="*/ 1 w 144"/>
                    <a:gd name="T7" fmla="*/ 17 h 36"/>
                    <a:gd name="T8" fmla="*/ 25 w 144"/>
                    <a:gd name="T9" fmla="*/ 0 h 36"/>
                    <a:gd name="T10" fmla="*/ 119 w 144"/>
                    <a:gd name="T11" fmla="*/ 0 h 36"/>
                    <a:gd name="T12" fmla="*/ 144 w 144"/>
                    <a:gd name="T13" fmla="*/ 12 h 36"/>
                    <a:gd name="T14" fmla="*/ 144 w 144"/>
                    <a:gd name="T15" fmla="*/ 24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
                      <a:moveTo>
                        <a:pt x="144" y="24"/>
                      </a:moveTo>
                      <a:cubicBezTo>
                        <a:pt x="138" y="33"/>
                        <a:pt x="130" y="36"/>
                        <a:pt x="119" y="36"/>
                      </a:cubicBezTo>
                      <a:cubicBezTo>
                        <a:pt x="87" y="36"/>
                        <a:pt x="56" y="36"/>
                        <a:pt x="25" y="36"/>
                      </a:cubicBezTo>
                      <a:cubicBezTo>
                        <a:pt x="11" y="36"/>
                        <a:pt x="0" y="33"/>
                        <a:pt x="1" y="17"/>
                      </a:cubicBezTo>
                      <a:cubicBezTo>
                        <a:pt x="1" y="3"/>
                        <a:pt x="12" y="0"/>
                        <a:pt x="25" y="0"/>
                      </a:cubicBezTo>
                      <a:cubicBezTo>
                        <a:pt x="56" y="0"/>
                        <a:pt x="87" y="0"/>
                        <a:pt x="119" y="0"/>
                      </a:cubicBezTo>
                      <a:cubicBezTo>
                        <a:pt x="130" y="0"/>
                        <a:pt x="138" y="3"/>
                        <a:pt x="144" y="12"/>
                      </a:cubicBezTo>
                      <a:cubicBezTo>
                        <a:pt x="144" y="16"/>
                        <a:pt x="144" y="20"/>
                        <a:pt x="144" y="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noEditPoints="1"/>
                </p:cNvSpPr>
                <p:nvPr/>
              </p:nvSpPr>
              <p:spPr bwMode="auto">
                <a:xfrm>
                  <a:off x="393700" y="5267325"/>
                  <a:ext cx="481013" cy="420688"/>
                </a:xfrm>
                <a:custGeom>
                  <a:avLst/>
                  <a:gdLst>
                    <a:gd name="T0" fmla="*/ 444 w 888"/>
                    <a:gd name="T1" fmla="*/ 773 h 775"/>
                    <a:gd name="T2" fmla="*/ 76 w 888"/>
                    <a:gd name="T3" fmla="*/ 774 h 775"/>
                    <a:gd name="T4" fmla="*/ 24 w 888"/>
                    <a:gd name="T5" fmla="*/ 682 h 775"/>
                    <a:gd name="T6" fmla="*/ 390 w 888"/>
                    <a:gd name="T7" fmla="*/ 39 h 775"/>
                    <a:gd name="T8" fmla="*/ 444 w 888"/>
                    <a:gd name="T9" fmla="*/ 0 h 775"/>
                    <a:gd name="T10" fmla="*/ 498 w 888"/>
                    <a:gd name="T11" fmla="*/ 39 h 775"/>
                    <a:gd name="T12" fmla="*/ 864 w 888"/>
                    <a:gd name="T13" fmla="*/ 682 h 775"/>
                    <a:gd name="T14" fmla="*/ 810 w 888"/>
                    <a:gd name="T15" fmla="*/ 774 h 775"/>
                    <a:gd name="T16" fmla="*/ 444 w 888"/>
                    <a:gd name="T17" fmla="*/ 773 h 775"/>
                    <a:gd name="T18" fmla="*/ 407 w 888"/>
                    <a:gd name="T19" fmla="*/ 395 h 775"/>
                    <a:gd name="T20" fmla="*/ 407 w 888"/>
                    <a:gd name="T21" fmla="*/ 513 h 775"/>
                    <a:gd name="T22" fmla="*/ 435 w 888"/>
                    <a:gd name="T23" fmla="*/ 540 h 775"/>
                    <a:gd name="T24" fmla="*/ 449 w 888"/>
                    <a:gd name="T25" fmla="*/ 540 h 775"/>
                    <a:gd name="T26" fmla="*/ 481 w 888"/>
                    <a:gd name="T27" fmla="*/ 508 h 775"/>
                    <a:gd name="T28" fmla="*/ 481 w 888"/>
                    <a:gd name="T29" fmla="*/ 284 h 775"/>
                    <a:gd name="T30" fmla="*/ 448 w 888"/>
                    <a:gd name="T31" fmla="*/ 252 h 775"/>
                    <a:gd name="T32" fmla="*/ 436 w 888"/>
                    <a:gd name="T33" fmla="*/ 252 h 775"/>
                    <a:gd name="T34" fmla="*/ 407 w 888"/>
                    <a:gd name="T35" fmla="*/ 281 h 775"/>
                    <a:gd name="T36" fmla="*/ 407 w 888"/>
                    <a:gd name="T37" fmla="*/ 395 h 775"/>
                    <a:gd name="T38" fmla="*/ 481 w 888"/>
                    <a:gd name="T39" fmla="*/ 631 h 775"/>
                    <a:gd name="T40" fmla="*/ 445 w 888"/>
                    <a:gd name="T41" fmla="*/ 593 h 775"/>
                    <a:gd name="T42" fmla="*/ 407 w 888"/>
                    <a:gd name="T43" fmla="*/ 628 h 775"/>
                    <a:gd name="T44" fmla="*/ 444 w 888"/>
                    <a:gd name="T45" fmla="*/ 667 h 775"/>
                    <a:gd name="T46" fmla="*/ 481 w 888"/>
                    <a:gd name="T47" fmla="*/ 63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8" h="775">
                      <a:moveTo>
                        <a:pt x="444" y="773"/>
                      </a:moveTo>
                      <a:cubicBezTo>
                        <a:pt x="321" y="773"/>
                        <a:pt x="199" y="771"/>
                        <a:pt x="76" y="774"/>
                      </a:cubicBezTo>
                      <a:cubicBezTo>
                        <a:pt x="21" y="775"/>
                        <a:pt x="0" y="724"/>
                        <a:pt x="24" y="682"/>
                      </a:cubicBezTo>
                      <a:cubicBezTo>
                        <a:pt x="147" y="468"/>
                        <a:pt x="268" y="253"/>
                        <a:pt x="390" y="39"/>
                      </a:cubicBezTo>
                      <a:cubicBezTo>
                        <a:pt x="402" y="17"/>
                        <a:pt x="417" y="0"/>
                        <a:pt x="444" y="0"/>
                      </a:cubicBezTo>
                      <a:cubicBezTo>
                        <a:pt x="471" y="0"/>
                        <a:pt x="486" y="17"/>
                        <a:pt x="498" y="39"/>
                      </a:cubicBezTo>
                      <a:cubicBezTo>
                        <a:pt x="619" y="253"/>
                        <a:pt x="741" y="468"/>
                        <a:pt x="864" y="682"/>
                      </a:cubicBezTo>
                      <a:cubicBezTo>
                        <a:pt x="888" y="723"/>
                        <a:pt x="868" y="775"/>
                        <a:pt x="810" y="774"/>
                      </a:cubicBezTo>
                      <a:cubicBezTo>
                        <a:pt x="688" y="771"/>
                        <a:pt x="566" y="773"/>
                        <a:pt x="444" y="773"/>
                      </a:cubicBezTo>
                      <a:close/>
                      <a:moveTo>
                        <a:pt x="407" y="395"/>
                      </a:moveTo>
                      <a:cubicBezTo>
                        <a:pt x="407" y="434"/>
                        <a:pt x="407" y="474"/>
                        <a:pt x="407" y="513"/>
                      </a:cubicBezTo>
                      <a:cubicBezTo>
                        <a:pt x="407" y="534"/>
                        <a:pt x="413" y="540"/>
                        <a:pt x="435" y="540"/>
                      </a:cubicBezTo>
                      <a:cubicBezTo>
                        <a:pt x="439" y="540"/>
                        <a:pt x="444" y="540"/>
                        <a:pt x="449" y="540"/>
                      </a:cubicBezTo>
                      <a:cubicBezTo>
                        <a:pt x="477" y="540"/>
                        <a:pt x="481" y="536"/>
                        <a:pt x="481" y="508"/>
                      </a:cubicBezTo>
                      <a:cubicBezTo>
                        <a:pt x="481" y="433"/>
                        <a:pt x="481" y="359"/>
                        <a:pt x="481" y="284"/>
                      </a:cubicBezTo>
                      <a:cubicBezTo>
                        <a:pt x="481" y="256"/>
                        <a:pt x="477" y="252"/>
                        <a:pt x="448" y="252"/>
                      </a:cubicBezTo>
                      <a:cubicBezTo>
                        <a:pt x="444" y="252"/>
                        <a:pt x="440" y="252"/>
                        <a:pt x="436" y="252"/>
                      </a:cubicBezTo>
                      <a:cubicBezTo>
                        <a:pt x="413" y="252"/>
                        <a:pt x="407" y="257"/>
                        <a:pt x="407" y="281"/>
                      </a:cubicBezTo>
                      <a:cubicBezTo>
                        <a:pt x="407" y="319"/>
                        <a:pt x="407" y="357"/>
                        <a:pt x="407" y="395"/>
                      </a:cubicBezTo>
                      <a:close/>
                      <a:moveTo>
                        <a:pt x="481" y="631"/>
                      </a:moveTo>
                      <a:cubicBezTo>
                        <a:pt x="481" y="598"/>
                        <a:pt x="477" y="593"/>
                        <a:pt x="445" y="593"/>
                      </a:cubicBezTo>
                      <a:cubicBezTo>
                        <a:pt x="412" y="593"/>
                        <a:pt x="407" y="597"/>
                        <a:pt x="407" y="628"/>
                      </a:cubicBezTo>
                      <a:cubicBezTo>
                        <a:pt x="407" y="663"/>
                        <a:pt x="411" y="667"/>
                        <a:pt x="444" y="667"/>
                      </a:cubicBezTo>
                      <a:cubicBezTo>
                        <a:pt x="476" y="667"/>
                        <a:pt x="481" y="663"/>
                        <a:pt x="481" y="6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p:nvSpPr>
              <p:spPr bwMode="auto">
                <a:xfrm>
                  <a:off x="468313" y="5287963"/>
                  <a:ext cx="60325" cy="69850"/>
                </a:xfrm>
                <a:custGeom>
                  <a:avLst/>
                  <a:gdLst>
                    <a:gd name="T0" fmla="*/ 18 w 113"/>
                    <a:gd name="T1" fmla="*/ 0 h 129"/>
                    <a:gd name="T2" fmla="*/ 36 w 113"/>
                    <a:gd name="T3" fmla="*/ 9 h 129"/>
                    <a:gd name="T4" fmla="*/ 103 w 113"/>
                    <a:gd name="T5" fmla="*/ 94 h 129"/>
                    <a:gd name="T6" fmla="*/ 103 w 113"/>
                    <a:gd name="T7" fmla="*/ 121 h 129"/>
                    <a:gd name="T8" fmla="*/ 75 w 113"/>
                    <a:gd name="T9" fmla="*/ 115 h 129"/>
                    <a:gd name="T10" fmla="*/ 8 w 113"/>
                    <a:gd name="T11" fmla="*/ 31 h 129"/>
                    <a:gd name="T12" fmla="*/ 4 w 113"/>
                    <a:gd name="T13" fmla="*/ 11 h 129"/>
                    <a:gd name="T14" fmla="*/ 18 w 113"/>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29">
                      <a:moveTo>
                        <a:pt x="18" y="0"/>
                      </a:moveTo>
                      <a:cubicBezTo>
                        <a:pt x="27" y="0"/>
                        <a:pt x="32" y="4"/>
                        <a:pt x="36" y="9"/>
                      </a:cubicBezTo>
                      <a:cubicBezTo>
                        <a:pt x="58" y="38"/>
                        <a:pt x="81" y="66"/>
                        <a:pt x="103" y="94"/>
                      </a:cubicBezTo>
                      <a:cubicBezTo>
                        <a:pt x="111" y="103"/>
                        <a:pt x="113" y="113"/>
                        <a:pt x="103" y="121"/>
                      </a:cubicBezTo>
                      <a:cubicBezTo>
                        <a:pt x="92" y="129"/>
                        <a:pt x="83" y="125"/>
                        <a:pt x="75" y="115"/>
                      </a:cubicBezTo>
                      <a:cubicBezTo>
                        <a:pt x="53" y="87"/>
                        <a:pt x="30" y="59"/>
                        <a:pt x="8" y="31"/>
                      </a:cubicBezTo>
                      <a:cubicBezTo>
                        <a:pt x="3" y="25"/>
                        <a:pt x="0" y="19"/>
                        <a:pt x="4" y="11"/>
                      </a:cubicBezTo>
                      <a:cubicBezTo>
                        <a:pt x="7" y="5"/>
                        <a:pt x="12" y="0"/>
                        <a:pt x="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p:cNvSpPr>
                <p:nvPr/>
              </p:nvSpPr>
              <p:spPr bwMode="auto">
                <a:xfrm>
                  <a:off x="739775" y="5286375"/>
                  <a:ext cx="60325" cy="71438"/>
                </a:xfrm>
                <a:custGeom>
                  <a:avLst/>
                  <a:gdLst>
                    <a:gd name="T0" fmla="*/ 112 w 112"/>
                    <a:gd name="T1" fmla="*/ 18 h 133"/>
                    <a:gd name="T2" fmla="*/ 104 w 112"/>
                    <a:gd name="T3" fmla="*/ 37 h 133"/>
                    <a:gd name="T4" fmla="*/ 41 w 112"/>
                    <a:gd name="T5" fmla="*/ 117 h 133"/>
                    <a:gd name="T6" fmla="*/ 12 w 112"/>
                    <a:gd name="T7" fmla="*/ 125 h 133"/>
                    <a:gd name="T8" fmla="*/ 12 w 112"/>
                    <a:gd name="T9" fmla="*/ 95 h 133"/>
                    <a:gd name="T10" fmla="*/ 78 w 112"/>
                    <a:gd name="T11" fmla="*/ 13 h 133"/>
                    <a:gd name="T12" fmla="*/ 100 w 112"/>
                    <a:gd name="T13" fmla="*/ 4 h 133"/>
                    <a:gd name="T14" fmla="*/ 112 w 112"/>
                    <a:gd name="T15" fmla="*/ 18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33">
                      <a:moveTo>
                        <a:pt x="112" y="18"/>
                      </a:moveTo>
                      <a:cubicBezTo>
                        <a:pt x="112" y="28"/>
                        <a:pt x="108" y="32"/>
                        <a:pt x="104" y="37"/>
                      </a:cubicBezTo>
                      <a:cubicBezTo>
                        <a:pt x="83" y="64"/>
                        <a:pt x="62" y="90"/>
                        <a:pt x="41" y="117"/>
                      </a:cubicBezTo>
                      <a:cubicBezTo>
                        <a:pt x="33" y="127"/>
                        <a:pt x="23" y="133"/>
                        <a:pt x="12" y="125"/>
                      </a:cubicBezTo>
                      <a:cubicBezTo>
                        <a:pt x="0" y="116"/>
                        <a:pt x="3" y="106"/>
                        <a:pt x="12" y="95"/>
                      </a:cubicBezTo>
                      <a:cubicBezTo>
                        <a:pt x="34" y="68"/>
                        <a:pt x="56" y="40"/>
                        <a:pt x="78" y="13"/>
                      </a:cubicBezTo>
                      <a:cubicBezTo>
                        <a:pt x="84" y="6"/>
                        <a:pt x="90" y="0"/>
                        <a:pt x="100" y="4"/>
                      </a:cubicBezTo>
                      <a:cubicBezTo>
                        <a:pt x="107" y="7"/>
                        <a:pt x="112" y="13"/>
                        <a:pt x="112" y="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p:cNvSpPr>
                <p:nvPr/>
              </p:nvSpPr>
              <p:spPr bwMode="auto">
                <a:xfrm>
                  <a:off x="409575" y="5356225"/>
                  <a:ext cx="80963" cy="49213"/>
                </a:xfrm>
                <a:custGeom>
                  <a:avLst/>
                  <a:gdLst>
                    <a:gd name="T0" fmla="*/ 25 w 151"/>
                    <a:gd name="T1" fmla="*/ 1 h 93"/>
                    <a:gd name="T2" fmla="*/ 34 w 151"/>
                    <a:gd name="T3" fmla="*/ 5 h 93"/>
                    <a:gd name="T4" fmla="*/ 130 w 151"/>
                    <a:gd name="T5" fmla="*/ 53 h 93"/>
                    <a:gd name="T6" fmla="*/ 144 w 151"/>
                    <a:gd name="T7" fmla="*/ 79 h 93"/>
                    <a:gd name="T8" fmla="*/ 113 w 151"/>
                    <a:gd name="T9" fmla="*/ 85 h 93"/>
                    <a:gd name="T10" fmla="*/ 16 w 151"/>
                    <a:gd name="T11" fmla="*/ 36 h 93"/>
                    <a:gd name="T12" fmla="*/ 3 w 151"/>
                    <a:gd name="T13" fmla="*/ 14 h 93"/>
                    <a:gd name="T14" fmla="*/ 25 w 151"/>
                    <a:gd name="T15" fmla="*/ 1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93">
                      <a:moveTo>
                        <a:pt x="25" y="1"/>
                      </a:moveTo>
                      <a:cubicBezTo>
                        <a:pt x="26" y="2"/>
                        <a:pt x="30" y="3"/>
                        <a:pt x="34" y="5"/>
                      </a:cubicBezTo>
                      <a:cubicBezTo>
                        <a:pt x="66" y="21"/>
                        <a:pt x="98" y="37"/>
                        <a:pt x="130" y="53"/>
                      </a:cubicBezTo>
                      <a:cubicBezTo>
                        <a:pt x="141" y="59"/>
                        <a:pt x="151" y="65"/>
                        <a:pt x="144" y="79"/>
                      </a:cubicBezTo>
                      <a:cubicBezTo>
                        <a:pt x="137" y="93"/>
                        <a:pt x="126" y="91"/>
                        <a:pt x="113" y="85"/>
                      </a:cubicBezTo>
                      <a:cubicBezTo>
                        <a:pt x="81" y="68"/>
                        <a:pt x="48" y="52"/>
                        <a:pt x="16" y="36"/>
                      </a:cubicBezTo>
                      <a:cubicBezTo>
                        <a:pt x="6" y="31"/>
                        <a:pt x="0" y="25"/>
                        <a:pt x="3" y="14"/>
                      </a:cubicBezTo>
                      <a:cubicBezTo>
                        <a:pt x="5" y="4"/>
                        <a:pt x="13" y="0"/>
                        <a:pt x="25"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p:nvSpPr>
              <p:spPr bwMode="auto">
                <a:xfrm>
                  <a:off x="779463" y="5356225"/>
                  <a:ext cx="80963" cy="49213"/>
                </a:xfrm>
                <a:custGeom>
                  <a:avLst/>
                  <a:gdLst>
                    <a:gd name="T0" fmla="*/ 127 w 149"/>
                    <a:gd name="T1" fmla="*/ 0 h 92"/>
                    <a:gd name="T2" fmla="*/ 146 w 149"/>
                    <a:gd name="T3" fmla="*/ 13 h 92"/>
                    <a:gd name="T4" fmla="*/ 137 w 149"/>
                    <a:gd name="T5" fmla="*/ 33 h 92"/>
                    <a:gd name="T6" fmla="*/ 80 w 149"/>
                    <a:gd name="T7" fmla="*/ 61 h 92"/>
                    <a:gd name="T8" fmla="*/ 28 w 149"/>
                    <a:gd name="T9" fmla="*/ 87 h 92"/>
                    <a:gd name="T10" fmla="*/ 6 w 149"/>
                    <a:gd name="T11" fmla="*/ 80 h 92"/>
                    <a:gd name="T12" fmla="*/ 11 w 149"/>
                    <a:gd name="T13" fmla="*/ 57 h 92"/>
                    <a:gd name="T14" fmla="*/ 123 w 149"/>
                    <a:gd name="T15" fmla="*/ 1 h 92"/>
                    <a:gd name="T16" fmla="*/ 127 w 149"/>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92">
                      <a:moveTo>
                        <a:pt x="127" y="0"/>
                      </a:moveTo>
                      <a:cubicBezTo>
                        <a:pt x="138" y="0"/>
                        <a:pt x="144" y="4"/>
                        <a:pt x="146" y="13"/>
                      </a:cubicBezTo>
                      <a:cubicBezTo>
                        <a:pt x="149" y="22"/>
                        <a:pt x="144" y="29"/>
                        <a:pt x="137" y="33"/>
                      </a:cubicBezTo>
                      <a:cubicBezTo>
                        <a:pt x="118" y="43"/>
                        <a:pt x="99" y="52"/>
                        <a:pt x="80" y="61"/>
                      </a:cubicBezTo>
                      <a:cubicBezTo>
                        <a:pt x="63" y="70"/>
                        <a:pt x="45" y="79"/>
                        <a:pt x="28" y="87"/>
                      </a:cubicBezTo>
                      <a:cubicBezTo>
                        <a:pt x="19" y="92"/>
                        <a:pt x="12" y="88"/>
                        <a:pt x="6" y="80"/>
                      </a:cubicBezTo>
                      <a:cubicBezTo>
                        <a:pt x="0" y="71"/>
                        <a:pt x="3" y="62"/>
                        <a:pt x="11" y="57"/>
                      </a:cubicBezTo>
                      <a:cubicBezTo>
                        <a:pt x="48" y="38"/>
                        <a:pt x="85" y="20"/>
                        <a:pt x="123" y="1"/>
                      </a:cubicBezTo>
                      <a:cubicBezTo>
                        <a:pt x="124" y="0"/>
                        <a:pt x="127" y="0"/>
                        <a:pt x="12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pic>
        <p:nvPicPr>
          <p:cNvPr id="23" name="Picture 22">
            <a:extLst>
              <a:ext uri="{FF2B5EF4-FFF2-40B4-BE49-F238E27FC236}">
                <a16:creationId xmlns:a16="http://schemas.microsoft.com/office/drawing/2014/main" xmlns="" id="{742DEF13-CEDE-2480-B559-ADD046C1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4124" y="1771872"/>
            <a:ext cx="4419008" cy="3314256"/>
          </a:xfrm>
          <a:prstGeom prst="rect">
            <a:avLst/>
          </a:prstGeom>
        </p:spPr>
      </p:pic>
      <p:pic>
        <p:nvPicPr>
          <p:cNvPr id="38920" name="Picture 8" descr="World's largest firefighting helicopters land in O.C. to help battle  wildfires in Southern California – Orange County Register">
            <a:extLst>
              <a:ext uri="{FF2B5EF4-FFF2-40B4-BE49-F238E27FC236}">
                <a16:creationId xmlns:a16="http://schemas.microsoft.com/office/drawing/2014/main" xmlns="" id="{F891704D-5D39-40A0-9C2B-104D26399FD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7066" b="7066"/>
          <a:stretch/>
        </p:blipFill>
        <p:spPr bwMode="auto">
          <a:xfrm>
            <a:off x="9221795" y="4817087"/>
            <a:ext cx="2589205" cy="1478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xmlns="" id="{F891704D-5D39-40A0-9C2B-104D26399FD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9592" b="9592"/>
          <a:stretch/>
        </p:blipFill>
        <p:spPr bwMode="auto">
          <a:xfrm>
            <a:off x="9221795" y="3384445"/>
            <a:ext cx="2589205" cy="13865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xmlns="" id="{F891704D-5D39-40A0-9C2B-104D26399FD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955" r="2955"/>
          <a:stretch/>
        </p:blipFill>
        <p:spPr bwMode="auto">
          <a:xfrm>
            <a:off x="9221795" y="1962450"/>
            <a:ext cx="2589205" cy="1375935"/>
          </a:xfrm>
          <a:prstGeom prst="rect">
            <a:avLst/>
          </a:prstGeom>
          <a:blipFill>
            <a:blip r:embed="rId7"/>
            <a:stretch>
              <a:fillRect/>
            </a:stretch>
          </a:blipFill>
        </p:spPr>
      </p:pic>
      <p:pic>
        <p:nvPicPr>
          <p:cNvPr id="14" name="Picture 8">
            <a:extLst>
              <a:ext uri="{FF2B5EF4-FFF2-40B4-BE49-F238E27FC236}">
                <a16:creationId xmlns:a16="http://schemas.microsoft.com/office/drawing/2014/main" xmlns="" id="{F891704D-5D39-40A0-9C2B-104D26399FD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3512" b="988"/>
          <a:stretch/>
        </p:blipFill>
        <p:spPr bwMode="auto">
          <a:xfrm>
            <a:off x="9221795" y="437829"/>
            <a:ext cx="2589204" cy="1478561"/>
          </a:xfrm>
          <a:prstGeom prst="rect">
            <a:avLst/>
          </a:prstGeom>
          <a:blipFill>
            <a:blip r:embed="rId7"/>
            <a:stretch>
              <a:fillRect/>
            </a:stretch>
          </a:blipFill>
        </p:spPr>
      </p:pic>
    </p:spTree>
    <p:extLst>
      <p:ext uri="{BB962C8B-B14F-4D97-AF65-F5344CB8AC3E}">
        <p14:creationId xmlns:p14="http://schemas.microsoft.com/office/powerpoint/2010/main" val="727816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9649112-2361-4913-9798-B6AEBB59A8D4}" type="slidenum">
              <a:rPr kumimoji="0" lang="en-US" sz="675"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E42"/>
                </a:solidFill>
                <a:effectLst/>
                <a:uLnTx/>
                <a:uFillTx/>
                <a:latin typeface="Century Gothic" panose="020B0502020202020204" pitchFamily="34" charset="0"/>
                <a:ea typeface="+mj-ea"/>
                <a:cs typeface="+mj-cs"/>
              </a:rPr>
              <a:t>U.S. Inflation-Adjusted Insured CAT Losses</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24" name="Footer Placeholder 37"/>
          <p:cNvSpPr>
            <a:spLocks noGrp="1"/>
          </p:cNvSpPr>
          <p:nvPr>
            <p:ph type="ftr" sz="quarter" idx="4294967295"/>
          </p:nvPr>
        </p:nvSpPr>
        <p:spPr>
          <a:xfrm>
            <a:off x="390607" y="6278058"/>
            <a:ext cx="6864552" cy="196977"/>
          </a:xfrm>
          <a:prstGeom prst="rect">
            <a:avLst/>
          </a:prstGeom>
        </p:spPr>
        <p:txBody>
          <a:bodyPr wrap="square" lIns="0">
            <a:spAutoFit/>
          </a:bodyPr>
          <a:lstStyle>
            <a:lvl1pPr>
              <a:defRPr lang="en-US">
                <a:solidFill>
                  <a:schemeClr val="tx1">
                    <a:lumMod val="50000"/>
                    <a:lumOff val="50000"/>
                  </a:schemeClr>
                </a:solidFill>
              </a:defRPr>
            </a:lvl1pPr>
          </a:lstStyle>
          <a:p>
            <a:pPr marL="0" marR="0" lvl="0" indent="0" algn="l" defTabSz="685800" rtl="0" eaLnBrk="0" fontAlgn="base" latinLnBrk="0" hangingPunct="0">
              <a:lnSpc>
                <a:spcPct val="85000"/>
              </a:lnSpc>
              <a:spcBef>
                <a:spcPct val="25000"/>
              </a:spcBef>
              <a:spcAft>
                <a:spcPct val="0"/>
              </a:spcAft>
              <a:buClr>
                <a:srgbClr val="FF6801"/>
              </a:buClr>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a:ea typeface="+mn-ea"/>
                <a:cs typeface="Arial" charset="0"/>
              </a:rPr>
              <a:t>Sources: NAIC data sourced through S&amp;P Global Intelligence; Insurance Information Institute.</a:t>
            </a:r>
          </a:p>
        </p:txBody>
      </p:sp>
      <p:graphicFrame>
        <p:nvGraphicFramePr>
          <p:cNvPr id="19" name="Chart 18"/>
          <p:cNvGraphicFramePr/>
          <p:nvPr/>
        </p:nvGraphicFramePr>
        <p:xfrm>
          <a:off x="0" y="1837655"/>
          <a:ext cx="11458398" cy="3586612"/>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24">
            <a:extLst>
              <a:ext uri="{FF2B5EF4-FFF2-40B4-BE49-F238E27FC236}">
                <a16:creationId xmlns:a16="http://schemas.microsoft.com/office/drawing/2014/main" xmlns="" id="{6031ED00-E5FA-4279-BD91-554015362C1D}"/>
              </a:ext>
            </a:extLst>
          </p:cNvPr>
          <p:cNvSpPr/>
          <p:nvPr/>
        </p:nvSpPr>
        <p:spPr>
          <a:xfrm>
            <a:off x="11376712" y="2584777"/>
            <a:ext cx="163372" cy="21585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xmlns="" id="{D3A0AC27-06E3-4B47-9EA9-DD163658FC81}"/>
              </a:ext>
            </a:extLst>
          </p:cNvPr>
          <p:cNvSpPr/>
          <p:nvPr/>
        </p:nvSpPr>
        <p:spPr>
          <a:xfrm flipH="1">
            <a:off x="11614647" y="4253444"/>
            <a:ext cx="171830" cy="489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Straight Connector 10"/>
          <p:cNvCxnSpPr/>
          <p:nvPr/>
        </p:nvCxnSpPr>
        <p:spPr>
          <a:xfrm flipH="1">
            <a:off x="11336942" y="4748077"/>
            <a:ext cx="474058" cy="0"/>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591024" y="4743315"/>
            <a:ext cx="0" cy="52521"/>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810099" y="4743315"/>
            <a:ext cx="0" cy="52521"/>
          </a:xfrm>
          <a:prstGeom prst="line">
            <a:avLst/>
          </a:prstGeom>
          <a:ln>
            <a:solidFill>
              <a:srgbClr val="898989"/>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1392675" y="4825010"/>
            <a:ext cx="13144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21</a:t>
            </a:r>
          </a:p>
        </p:txBody>
      </p:sp>
      <p:sp>
        <p:nvSpPr>
          <p:cNvPr id="33" name="TextBox 32"/>
          <p:cNvSpPr txBox="1"/>
          <p:nvPr/>
        </p:nvSpPr>
        <p:spPr>
          <a:xfrm>
            <a:off x="11634839" y="4825010"/>
            <a:ext cx="13144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22</a:t>
            </a:r>
          </a:p>
        </p:txBody>
      </p:sp>
      <p:cxnSp>
        <p:nvCxnSpPr>
          <p:cNvPr id="34" name="Straight Arrow Connector 33">
            <a:extLst>
              <a:ext uri="{FF2B5EF4-FFF2-40B4-BE49-F238E27FC236}">
                <a16:creationId xmlns:a16="http://schemas.microsoft.com/office/drawing/2014/main" xmlns="" id="{60896226-92A1-4ABC-B77C-C7AA7A7B861A}"/>
              </a:ext>
            </a:extLst>
          </p:cNvPr>
          <p:cNvCxnSpPr/>
          <p:nvPr/>
        </p:nvCxnSpPr>
        <p:spPr bwMode="gray">
          <a:xfrm>
            <a:off x="4029190" y="2970662"/>
            <a:ext cx="0" cy="45833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60896226-92A1-4ABC-B77C-C7AA7A7B861A}"/>
              </a:ext>
            </a:extLst>
          </p:cNvPr>
          <p:cNvCxnSpPr/>
          <p:nvPr/>
        </p:nvCxnSpPr>
        <p:spPr bwMode="gray">
          <a:xfrm>
            <a:off x="7358113" y="2214036"/>
            <a:ext cx="0" cy="45833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60896226-92A1-4ABC-B77C-C7AA7A7B861A}"/>
              </a:ext>
            </a:extLst>
          </p:cNvPr>
          <p:cNvCxnSpPr/>
          <p:nvPr/>
        </p:nvCxnSpPr>
        <p:spPr bwMode="gray">
          <a:xfrm>
            <a:off x="6320267" y="3062102"/>
            <a:ext cx="0" cy="45833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60896226-92A1-4ABC-B77C-C7AA7A7B861A}"/>
              </a:ext>
            </a:extLst>
          </p:cNvPr>
          <p:cNvCxnSpPr/>
          <p:nvPr/>
        </p:nvCxnSpPr>
        <p:spPr bwMode="gray">
          <a:xfrm>
            <a:off x="10435526" y="1524000"/>
            <a:ext cx="0" cy="254636"/>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9"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712434" y="1546805"/>
            <a:ext cx="543418" cy="290849"/>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
                <a:srgbClr val="FFFFFF"/>
              </a:buClr>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 Billions,</a:t>
            </a:r>
            <a:br>
              <a:rPr kumimoji="0" lang="en-US" sz="1050" b="1" i="0" u="none" strike="noStrike" kern="1200" cap="none" spc="0" normalizeH="0" baseline="0" noProof="0" dirty="0">
                <a:ln>
                  <a:noFill/>
                </a:ln>
                <a:solidFill>
                  <a:prstClr val="black"/>
                </a:solidFill>
                <a:effectLst/>
                <a:uLnTx/>
                <a:uFillTx/>
                <a:latin typeface="Calibri"/>
                <a:ea typeface="+mn-ea"/>
                <a:cs typeface="Arial" charset="0"/>
              </a:rPr>
            </a:b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2019</a:t>
            </a:r>
          </a:p>
        </p:txBody>
      </p:sp>
      <p:sp>
        <p:nvSpPr>
          <p:cNvPr id="40"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3739847" y="2650303"/>
            <a:ext cx="578685" cy="290849"/>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
                <a:srgbClr val="FFFFFF"/>
              </a:buClr>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Hurricane </a:t>
            </a:r>
            <a:br>
              <a:rPr kumimoji="0" lang="en-US" sz="1050" b="1" i="0" u="none" strike="noStrike" kern="1200" cap="none" spc="0" normalizeH="0" baseline="0" noProof="0" dirty="0">
                <a:ln>
                  <a:noFill/>
                </a:ln>
                <a:solidFill>
                  <a:prstClr val="black"/>
                </a:solidFill>
                <a:effectLst/>
                <a:uLnTx/>
                <a:uFillTx/>
                <a:latin typeface="Calibri"/>
                <a:ea typeface="+mn-ea"/>
                <a:cs typeface="Arial" charset="0"/>
              </a:rPr>
            </a:b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Andrew </a:t>
            </a:r>
          </a:p>
        </p:txBody>
      </p:sp>
      <p:sp>
        <p:nvSpPr>
          <p:cNvPr id="41"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6190424" y="2723015"/>
            <a:ext cx="259686" cy="145424"/>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
                <a:srgbClr val="FFFFFF"/>
              </a:buClr>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WTC</a:t>
            </a:r>
          </a:p>
        </p:txBody>
      </p:sp>
      <p:sp>
        <p:nvSpPr>
          <p:cNvPr id="42"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6979002" y="1826460"/>
            <a:ext cx="758221" cy="290849"/>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
                <a:srgbClr val="FFFFFF"/>
              </a:buClr>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Katrina, Rita, </a:t>
            </a:r>
            <a:br>
              <a:rPr kumimoji="0" lang="en-US" sz="1050" b="1" i="0" u="none" strike="noStrike" kern="1200" cap="none" spc="0" normalizeH="0" baseline="0" noProof="0" dirty="0">
                <a:ln>
                  <a:noFill/>
                </a:ln>
                <a:solidFill>
                  <a:prstClr val="black"/>
                </a:solidFill>
                <a:effectLst/>
                <a:uLnTx/>
                <a:uFillTx/>
                <a:latin typeface="Calibri"/>
                <a:ea typeface="+mn-ea"/>
                <a:cs typeface="Arial" charset="0"/>
              </a:rPr>
            </a:b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Wilma</a:t>
            </a:r>
          </a:p>
        </p:txBody>
      </p:sp>
      <p:sp>
        <p:nvSpPr>
          <p:cNvPr id="43"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10108513" y="1201853"/>
            <a:ext cx="654025" cy="290849"/>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
                <a:srgbClr val="FFFFFF"/>
              </a:buClr>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Harvey, </a:t>
            </a:r>
            <a:br>
              <a:rPr kumimoji="0" lang="en-US" sz="1050" b="1" i="0" u="none" strike="noStrike" kern="1200" cap="none" spc="0" normalizeH="0" baseline="0" noProof="0" dirty="0">
                <a:ln>
                  <a:noFill/>
                </a:ln>
                <a:solidFill>
                  <a:prstClr val="black"/>
                </a:solidFill>
                <a:effectLst/>
                <a:uLnTx/>
                <a:uFillTx/>
                <a:latin typeface="Calibri"/>
                <a:ea typeface="+mn-ea"/>
                <a:cs typeface="Arial" charset="0"/>
              </a:rPr>
            </a:br>
            <a:r>
              <a:rPr kumimoji="0" lang="en-US" sz="1050" b="1" i="0" u="none" strike="noStrike" kern="1200" cap="none" spc="0" normalizeH="0" baseline="0" noProof="0" dirty="0">
                <a:ln>
                  <a:noFill/>
                </a:ln>
                <a:solidFill>
                  <a:prstClr val="black"/>
                </a:solidFill>
                <a:effectLst/>
                <a:uLnTx/>
                <a:uFillTx/>
                <a:latin typeface="Calibri"/>
                <a:ea typeface="+mn-ea"/>
                <a:cs typeface="Arial" charset="0"/>
              </a:rPr>
              <a:t>Irma, Maria</a:t>
            </a:r>
          </a:p>
        </p:txBody>
      </p:sp>
      <p:sp>
        <p:nvSpPr>
          <p:cNvPr id="45" name="AutoShape 6"/>
          <p:cNvSpPr>
            <a:spLocks noChangeArrowheads="1"/>
          </p:cNvSpPr>
          <p:nvPr/>
        </p:nvSpPr>
        <p:spPr bwMode="blackWhite">
          <a:xfrm rot="16200000">
            <a:off x="10995799" y="1590969"/>
            <a:ext cx="649716" cy="871823"/>
          </a:xfrm>
          <a:prstGeom prst="rect">
            <a:avLst/>
          </a:prstGeom>
          <a:solidFill>
            <a:schemeClr val="bg1">
              <a:lumMod val="95000"/>
            </a:schemeClr>
          </a:solidFill>
          <a:ln w="28575" algn="ctr">
            <a:noFill/>
            <a:miter lim="800000"/>
            <a:headEnd/>
            <a:tailEnd/>
          </a:ln>
          <a:effectLst/>
        </p:spPr>
        <p:txBody>
          <a:bodyPr vert="vert" tIns="68580" bIns="68580" anchor="ctr"/>
          <a:lstStyle/>
          <a:p>
            <a:pPr marL="0" marR="0" lvl="0" indent="0" algn="ctr" defTabSz="685800" rtl="0" eaLnBrk="0" fontAlgn="base" latinLnBrk="0" hangingPunct="0">
              <a:lnSpc>
                <a:spcPct val="90000"/>
              </a:lnSpc>
              <a:spcBef>
                <a:spcPct val="50000"/>
              </a:spcBef>
              <a:spcAft>
                <a:spcPct val="0"/>
              </a:spcAft>
              <a:buClr>
                <a:srgbClr val="FFFFFF"/>
              </a:buClr>
              <a:buSzTx/>
              <a:buFontTx/>
              <a:buNone/>
              <a:tabLst/>
              <a:defRPr/>
            </a:pPr>
            <a:r>
              <a:rPr kumimoji="0" lang="en-US" sz="1000" b="1" i="0" u="none" strike="noStrike" kern="0" cap="none" spc="0" normalizeH="0" baseline="0" noProof="0" dirty="0">
                <a:ln>
                  <a:noFill/>
                </a:ln>
                <a:solidFill>
                  <a:prstClr val="black"/>
                </a:solidFill>
                <a:effectLst/>
                <a:uLnTx/>
                <a:uFillTx/>
                <a:latin typeface="Arial" pitchFamily="34" charset="0"/>
                <a:ea typeface="+mn-ea"/>
                <a:cs typeface="Arial" charset="0"/>
              </a:rPr>
              <a:t>Ida ($36B)</a:t>
            </a:r>
          </a:p>
          <a:p>
            <a:pPr marL="0" marR="0" lvl="0" indent="0" algn="ctr" defTabSz="685800" rtl="0" eaLnBrk="0" fontAlgn="base" latinLnBrk="0" hangingPunct="0">
              <a:lnSpc>
                <a:spcPct val="90000"/>
              </a:lnSpc>
              <a:spcBef>
                <a:spcPct val="50000"/>
              </a:spcBef>
              <a:spcAft>
                <a:spcPct val="0"/>
              </a:spcAft>
              <a:buClr>
                <a:srgbClr val="FFFFFF"/>
              </a:buClr>
              <a:buSzTx/>
              <a:buFontTx/>
              <a:buNone/>
              <a:tabLst/>
              <a:defRPr/>
            </a:pPr>
            <a:r>
              <a:rPr kumimoji="0" lang="en-US" sz="1000" b="1" i="0" u="none" strike="noStrike" kern="0" cap="none" spc="0" normalizeH="0" baseline="0" noProof="0" dirty="0">
                <a:ln>
                  <a:noFill/>
                </a:ln>
                <a:solidFill>
                  <a:prstClr val="black"/>
                </a:solidFill>
                <a:effectLst/>
                <a:uLnTx/>
                <a:uFillTx/>
                <a:latin typeface="Arial" pitchFamily="34" charset="0"/>
                <a:ea typeface="+mn-ea"/>
                <a:cs typeface="Arial" charset="0"/>
              </a:rPr>
              <a:t>TX Freeze ($15B) </a:t>
            </a:r>
          </a:p>
        </p:txBody>
      </p:sp>
      <p:sp>
        <p:nvSpPr>
          <p:cNvPr id="27" name="TextBox 26"/>
          <p:cNvSpPr txBox="1"/>
          <p:nvPr/>
        </p:nvSpPr>
        <p:spPr>
          <a:xfrm>
            <a:off x="11392675" y="2387179"/>
            <a:ext cx="13144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85</a:t>
            </a:r>
          </a:p>
        </p:txBody>
      </p:sp>
      <p:sp>
        <p:nvSpPr>
          <p:cNvPr id="29" name="TextBox 28"/>
          <p:cNvSpPr txBox="1"/>
          <p:nvPr/>
        </p:nvSpPr>
        <p:spPr>
          <a:xfrm>
            <a:off x="11634839" y="4421435"/>
            <a:ext cx="13144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Calibri"/>
                <a:ea typeface="+mn-ea"/>
                <a:cs typeface="+mn-cs"/>
              </a:rPr>
              <a:t>20</a:t>
            </a:r>
          </a:p>
        </p:txBody>
      </p:sp>
      <p:sp>
        <p:nvSpPr>
          <p:cNvPr id="32" name="PPTShape_1"/>
          <p:cNvSpPr>
            <a:spLocks noChangeArrowheads="1"/>
          </p:cNvSpPr>
          <p:nvPr/>
        </p:nvSpPr>
        <p:spPr bwMode="gray">
          <a:xfrm>
            <a:off x="390607" y="5572362"/>
            <a:ext cx="11420393" cy="615652"/>
          </a:xfrm>
          <a:prstGeom prst="rect">
            <a:avLst/>
          </a:prstGeom>
          <a:solidFill>
            <a:schemeClr val="tx2"/>
          </a:solidFill>
          <a:ln w="28575" algn="ctr">
            <a:noFill/>
            <a:miter lim="800000"/>
            <a:headEnd/>
            <a:tailEnd/>
          </a:ln>
        </p:spPr>
        <p:txBody>
          <a:bodyPr tIns="45720" bIns="45720" anchor="ctr"/>
          <a:lstStyle/>
          <a:p>
            <a:pPr marL="0" marR="0" lvl="0" indent="0" algn="ctr" defTabSz="685800" rtl="0" eaLnBrk="1" fontAlgn="base" latinLnBrk="0" hangingPunct="1">
              <a:lnSpc>
                <a:spcPct val="95000"/>
              </a:lnSpc>
              <a:spcBef>
                <a:spcPct val="25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Insured Cat Losses Are Increasing At An Alarming Rate – Nearly 700% Since 80’s</a:t>
            </a:r>
          </a:p>
          <a:p>
            <a:pPr marL="0" marR="0" lvl="0" indent="0" algn="ctr" defTabSz="685800" rtl="0" eaLnBrk="1" fontAlgn="base" latinLnBrk="0" hangingPunct="1">
              <a:lnSpc>
                <a:spcPct val="95000"/>
              </a:lnSpc>
              <a:spcBef>
                <a:spcPct val="25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Average Insured Loss per Year*     |   1980-2021: $23.8 Billion    |     2012-2021: $44.1 Billion</a:t>
            </a:r>
          </a:p>
        </p:txBody>
      </p:sp>
      <p:sp>
        <p:nvSpPr>
          <p:cNvPr id="38" name="Rectangle 37">
            <a:extLst>
              <a:ext uri="{FF2B5EF4-FFF2-40B4-BE49-F238E27FC236}">
                <a16:creationId xmlns:a16="http://schemas.microsoft.com/office/drawing/2014/main" xmlns="" id="{6031ED00-E5FA-4279-BD91-554015362C1D}"/>
              </a:ext>
            </a:extLst>
          </p:cNvPr>
          <p:cNvSpPr/>
          <p:nvPr/>
        </p:nvSpPr>
        <p:spPr>
          <a:xfrm>
            <a:off x="11614647" y="3180374"/>
            <a:ext cx="171830" cy="7497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TextBox 43"/>
          <p:cNvSpPr txBox="1"/>
          <p:nvPr/>
        </p:nvSpPr>
        <p:spPr>
          <a:xfrm>
            <a:off x="11597050" y="2981728"/>
            <a:ext cx="22267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Ian?</a:t>
            </a:r>
          </a:p>
        </p:txBody>
      </p:sp>
      <p:sp>
        <p:nvSpPr>
          <p:cNvPr id="46" name="Rectangle 45">
            <a:extLst>
              <a:ext uri="{FF2B5EF4-FFF2-40B4-BE49-F238E27FC236}">
                <a16:creationId xmlns:a16="http://schemas.microsoft.com/office/drawing/2014/main" xmlns="" id="{D3A0AC27-06E3-4B47-9EA9-DD163658FC81}"/>
              </a:ext>
            </a:extLst>
          </p:cNvPr>
          <p:cNvSpPr/>
          <p:nvPr/>
        </p:nvSpPr>
        <p:spPr>
          <a:xfrm flipH="1">
            <a:off x="11614647" y="3930095"/>
            <a:ext cx="171830" cy="3521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2206287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9486"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7" name="Content Placeholder 6"/>
          <p:cNvSpPr txBox="1">
            <a:spLocks/>
          </p:cNvSpPr>
          <p:nvPr/>
        </p:nvSpPr>
        <p:spPr>
          <a:xfrm>
            <a:off x="5899219" y="1856520"/>
            <a:ext cx="5906958"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Cost of Vehicles/Technology </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Fatality Trends</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Distractive Driving – Cell Phones</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Frequency and Severity Trajectory</a:t>
            </a:r>
          </a:p>
        </p:txBody>
      </p:sp>
      <p:sp>
        <p:nvSpPr>
          <p:cNvPr id="104" name="Rectangle 103"/>
          <p:cNvSpPr/>
          <p:nvPr/>
        </p:nvSpPr>
        <p:spPr>
          <a:xfrm>
            <a:off x="4183004" y="1572301"/>
            <a:ext cx="1480523" cy="1584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4" name="Rectangle 143"/>
          <p:cNvSpPr/>
          <p:nvPr/>
        </p:nvSpPr>
        <p:spPr>
          <a:xfrm>
            <a:off x="4183004" y="3156400"/>
            <a:ext cx="1480523" cy="1584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5" name="Rectangle 144"/>
          <p:cNvSpPr/>
          <p:nvPr/>
        </p:nvSpPr>
        <p:spPr>
          <a:xfrm>
            <a:off x="4183004" y="4740500"/>
            <a:ext cx="1480523" cy="1584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2"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Casualty Market Major Disruptors</a:t>
            </a:r>
          </a:p>
        </p:txBody>
      </p:sp>
      <p:cxnSp>
        <p:nvCxnSpPr>
          <p:cNvPr id="53" name="Straight Connector 52"/>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408765" y="2005632"/>
            <a:ext cx="1029000" cy="717439"/>
            <a:chOff x="3320745" y="2012962"/>
            <a:chExt cx="1029000" cy="717439"/>
          </a:xfrm>
        </p:grpSpPr>
        <p:sp>
          <p:nvSpPr>
            <p:cNvPr id="1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3320745" y="2514957"/>
              <a:ext cx="1029000" cy="215444"/>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Auto Liability </a:t>
              </a:r>
            </a:p>
          </p:txBody>
        </p:sp>
        <p:sp>
          <p:nvSpPr>
            <p:cNvPr id="54" name="Freeform 8"/>
            <p:cNvSpPr>
              <a:spLocks noEditPoints="1"/>
            </p:cNvSpPr>
            <p:nvPr/>
          </p:nvSpPr>
          <p:spPr bwMode="auto">
            <a:xfrm>
              <a:off x="3599082" y="2012962"/>
              <a:ext cx="472327" cy="388655"/>
            </a:xfrm>
            <a:custGeom>
              <a:avLst/>
              <a:gdLst>
                <a:gd name="T0" fmla="*/ 400 w 400"/>
                <a:gd name="T1" fmla="*/ 110 h 328"/>
                <a:gd name="T2" fmla="*/ 378 w 400"/>
                <a:gd name="T3" fmla="*/ 88 h 328"/>
                <a:gd name="T4" fmla="*/ 352 w 400"/>
                <a:gd name="T5" fmla="*/ 88 h 328"/>
                <a:gd name="T6" fmla="*/ 333 w 400"/>
                <a:gd name="T7" fmla="*/ 38 h 328"/>
                <a:gd name="T8" fmla="*/ 301 w 400"/>
                <a:gd name="T9" fmla="*/ 9 h 328"/>
                <a:gd name="T10" fmla="*/ 200 w 400"/>
                <a:gd name="T11" fmla="*/ 0 h 328"/>
                <a:gd name="T12" fmla="*/ 99 w 400"/>
                <a:gd name="T13" fmla="*/ 9 h 328"/>
                <a:gd name="T14" fmla="*/ 67 w 400"/>
                <a:gd name="T15" fmla="*/ 38 h 328"/>
                <a:gd name="T16" fmla="*/ 48 w 400"/>
                <a:gd name="T17" fmla="*/ 88 h 328"/>
                <a:gd name="T18" fmla="*/ 22 w 400"/>
                <a:gd name="T19" fmla="*/ 88 h 328"/>
                <a:gd name="T20" fmla="*/ 0 w 400"/>
                <a:gd name="T21" fmla="*/ 110 h 328"/>
                <a:gd name="T22" fmla="*/ 22 w 400"/>
                <a:gd name="T23" fmla="*/ 132 h 328"/>
                <a:gd name="T24" fmla="*/ 31 w 400"/>
                <a:gd name="T25" fmla="*/ 132 h 328"/>
                <a:gd name="T26" fmla="*/ 25 w 400"/>
                <a:gd name="T27" fmla="*/ 150 h 328"/>
                <a:gd name="T28" fmla="*/ 16 w 400"/>
                <a:gd name="T29" fmla="*/ 196 h 328"/>
                <a:gd name="T30" fmla="*/ 16 w 400"/>
                <a:gd name="T31" fmla="*/ 300 h 328"/>
                <a:gd name="T32" fmla="*/ 44 w 400"/>
                <a:gd name="T33" fmla="*/ 328 h 328"/>
                <a:gd name="T34" fmla="*/ 72 w 400"/>
                <a:gd name="T35" fmla="*/ 300 h 328"/>
                <a:gd name="T36" fmla="*/ 72 w 400"/>
                <a:gd name="T37" fmla="*/ 284 h 328"/>
                <a:gd name="T38" fmla="*/ 328 w 400"/>
                <a:gd name="T39" fmla="*/ 284 h 328"/>
                <a:gd name="T40" fmla="*/ 328 w 400"/>
                <a:gd name="T41" fmla="*/ 300 h 328"/>
                <a:gd name="T42" fmla="*/ 356 w 400"/>
                <a:gd name="T43" fmla="*/ 328 h 328"/>
                <a:gd name="T44" fmla="*/ 384 w 400"/>
                <a:gd name="T45" fmla="*/ 300 h 328"/>
                <a:gd name="T46" fmla="*/ 384 w 400"/>
                <a:gd name="T47" fmla="*/ 196 h 328"/>
                <a:gd name="T48" fmla="*/ 375 w 400"/>
                <a:gd name="T49" fmla="*/ 150 h 328"/>
                <a:gd name="T50" fmla="*/ 369 w 400"/>
                <a:gd name="T51" fmla="*/ 132 h 328"/>
                <a:gd name="T52" fmla="*/ 378 w 400"/>
                <a:gd name="T53" fmla="*/ 132 h 328"/>
                <a:gd name="T54" fmla="*/ 400 w 400"/>
                <a:gd name="T55" fmla="*/ 110 h 328"/>
                <a:gd name="T56" fmla="*/ 71 w 400"/>
                <a:gd name="T57" fmla="*/ 116 h 328"/>
                <a:gd name="T58" fmla="*/ 93 w 400"/>
                <a:gd name="T59" fmla="*/ 56 h 328"/>
                <a:gd name="T60" fmla="*/ 104 w 400"/>
                <a:gd name="T61" fmla="*/ 48 h 328"/>
                <a:gd name="T62" fmla="*/ 296 w 400"/>
                <a:gd name="T63" fmla="*/ 48 h 328"/>
                <a:gd name="T64" fmla="*/ 307 w 400"/>
                <a:gd name="T65" fmla="*/ 56 h 328"/>
                <a:gd name="T66" fmla="*/ 329 w 400"/>
                <a:gd name="T67" fmla="*/ 116 h 328"/>
                <a:gd name="T68" fmla="*/ 324 w 400"/>
                <a:gd name="T69" fmla="*/ 124 h 328"/>
                <a:gd name="T70" fmla="*/ 76 w 400"/>
                <a:gd name="T71" fmla="*/ 124 h 328"/>
                <a:gd name="T72" fmla="*/ 71 w 400"/>
                <a:gd name="T73" fmla="*/ 116 h 328"/>
                <a:gd name="T74" fmla="*/ 70 w 400"/>
                <a:gd name="T75" fmla="*/ 216 h 328"/>
                <a:gd name="T76" fmla="*/ 48 w 400"/>
                <a:gd name="T77" fmla="*/ 194 h 328"/>
                <a:gd name="T78" fmla="*/ 70 w 400"/>
                <a:gd name="T79" fmla="*/ 172 h 328"/>
                <a:gd name="T80" fmla="*/ 92 w 400"/>
                <a:gd name="T81" fmla="*/ 194 h 328"/>
                <a:gd name="T82" fmla="*/ 70 w 400"/>
                <a:gd name="T83" fmla="*/ 216 h 328"/>
                <a:gd name="T84" fmla="*/ 330 w 400"/>
                <a:gd name="T85" fmla="*/ 216 h 328"/>
                <a:gd name="T86" fmla="*/ 308 w 400"/>
                <a:gd name="T87" fmla="*/ 194 h 328"/>
                <a:gd name="T88" fmla="*/ 330 w 400"/>
                <a:gd name="T89" fmla="*/ 172 h 328"/>
                <a:gd name="T90" fmla="*/ 352 w 400"/>
                <a:gd name="T91" fmla="*/ 194 h 328"/>
                <a:gd name="T92" fmla="*/ 330 w 400"/>
                <a:gd name="T9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0" h="328">
                  <a:moveTo>
                    <a:pt x="400" y="110"/>
                  </a:moveTo>
                  <a:cubicBezTo>
                    <a:pt x="400" y="98"/>
                    <a:pt x="390" y="88"/>
                    <a:pt x="378" y="88"/>
                  </a:cubicBezTo>
                  <a:cubicBezTo>
                    <a:pt x="352" y="88"/>
                    <a:pt x="352" y="88"/>
                    <a:pt x="352" y="88"/>
                  </a:cubicBezTo>
                  <a:cubicBezTo>
                    <a:pt x="333" y="38"/>
                    <a:pt x="333" y="38"/>
                    <a:pt x="333" y="38"/>
                  </a:cubicBezTo>
                  <a:cubicBezTo>
                    <a:pt x="328" y="26"/>
                    <a:pt x="314" y="13"/>
                    <a:pt x="301" y="9"/>
                  </a:cubicBezTo>
                  <a:cubicBezTo>
                    <a:pt x="301" y="9"/>
                    <a:pt x="268" y="0"/>
                    <a:pt x="200" y="0"/>
                  </a:cubicBezTo>
                  <a:cubicBezTo>
                    <a:pt x="132" y="0"/>
                    <a:pt x="99" y="9"/>
                    <a:pt x="99" y="9"/>
                  </a:cubicBezTo>
                  <a:cubicBezTo>
                    <a:pt x="86" y="13"/>
                    <a:pt x="72" y="26"/>
                    <a:pt x="67" y="38"/>
                  </a:cubicBezTo>
                  <a:cubicBezTo>
                    <a:pt x="48" y="88"/>
                    <a:pt x="48" y="88"/>
                    <a:pt x="48" y="88"/>
                  </a:cubicBezTo>
                  <a:cubicBezTo>
                    <a:pt x="22" y="88"/>
                    <a:pt x="22" y="88"/>
                    <a:pt x="22" y="88"/>
                  </a:cubicBezTo>
                  <a:cubicBezTo>
                    <a:pt x="10" y="88"/>
                    <a:pt x="0" y="98"/>
                    <a:pt x="0" y="110"/>
                  </a:cubicBezTo>
                  <a:cubicBezTo>
                    <a:pt x="0" y="122"/>
                    <a:pt x="10" y="132"/>
                    <a:pt x="22" y="132"/>
                  </a:cubicBezTo>
                  <a:cubicBezTo>
                    <a:pt x="31" y="132"/>
                    <a:pt x="31" y="132"/>
                    <a:pt x="31" y="132"/>
                  </a:cubicBezTo>
                  <a:cubicBezTo>
                    <a:pt x="25" y="150"/>
                    <a:pt x="25" y="150"/>
                    <a:pt x="25" y="150"/>
                  </a:cubicBezTo>
                  <a:cubicBezTo>
                    <a:pt x="20" y="162"/>
                    <a:pt x="16" y="183"/>
                    <a:pt x="16" y="196"/>
                  </a:cubicBezTo>
                  <a:cubicBezTo>
                    <a:pt x="16" y="300"/>
                    <a:pt x="16" y="300"/>
                    <a:pt x="16" y="300"/>
                  </a:cubicBezTo>
                  <a:cubicBezTo>
                    <a:pt x="16" y="315"/>
                    <a:pt x="29" y="328"/>
                    <a:pt x="44" y="328"/>
                  </a:cubicBezTo>
                  <a:cubicBezTo>
                    <a:pt x="59" y="328"/>
                    <a:pt x="72" y="315"/>
                    <a:pt x="72" y="300"/>
                  </a:cubicBezTo>
                  <a:cubicBezTo>
                    <a:pt x="72" y="284"/>
                    <a:pt x="72" y="284"/>
                    <a:pt x="72" y="284"/>
                  </a:cubicBezTo>
                  <a:cubicBezTo>
                    <a:pt x="328" y="284"/>
                    <a:pt x="328" y="284"/>
                    <a:pt x="328" y="284"/>
                  </a:cubicBezTo>
                  <a:cubicBezTo>
                    <a:pt x="328" y="300"/>
                    <a:pt x="328" y="300"/>
                    <a:pt x="328" y="300"/>
                  </a:cubicBezTo>
                  <a:cubicBezTo>
                    <a:pt x="328" y="315"/>
                    <a:pt x="341" y="328"/>
                    <a:pt x="356" y="328"/>
                  </a:cubicBezTo>
                  <a:cubicBezTo>
                    <a:pt x="371" y="328"/>
                    <a:pt x="384" y="315"/>
                    <a:pt x="384" y="300"/>
                  </a:cubicBezTo>
                  <a:cubicBezTo>
                    <a:pt x="384" y="196"/>
                    <a:pt x="384" y="196"/>
                    <a:pt x="384" y="196"/>
                  </a:cubicBezTo>
                  <a:cubicBezTo>
                    <a:pt x="384" y="183"/>
                    <a:pt x="380" y="162"/>
                    <a:pt x="375" y="150"/>
                  </a:cubicBezTo>
                  <a:cubicBezTo>
                    <a:pt x="369" y="132"/>
                    <a:pt x="369" y="132"/>
                    <a:pt x="369" y="132"/>
                  </a:cubicBezTo>
                  <a:cubicBezTo>
                    <a:pt x="378" y="132"/>
                    <a:pt x="378" y="132"/>
                    <a:pt x="378" y="132"/>
                  </a:cubicBezTo>
                  <a:cubicBezTo>
                    <a:pt x="390" y="132"/>
                    <a:pt x="400" y="122"/>
                    <a:pt x="400" y="110"/>
                  </a:cubicBezTo>
                  <a:close/>
                  <a:moveTo>
                    <a:pt x="71" y="116"/>
                  </a:moveTo>
                  <a:cubicBezTo>
                    <a:pt x="93" y="56"/>
                    <a:pt x="93" y="56"/>
                    <a:pt x="93" y="56"/>
                  </a:cubicBezTo>
                  <a:cubicBezTo>
                    <a:pt x="95" y="51"/>
                    <a:pt x="100" y="48"/>
                    <a:pt x="104" y="48"/>
                  </a:cubicBezTo>
                  <a:cubicBezTo>
                    <a:pt x="296" y="48"/>
                    <a:pt x="296" y="48"/>
                    <a:pt x="296" y="48"/>
                  </a:cubicBezTo>
                  <a:cubicBezTo>
                    <a:pt x="300" y="48"/>
                    <a:pt x="305" y="51"/>
                    <a:pt x="307" y="56"/>
                  </a:cubicBezTo>
                  <a:cubicBezTo>
                    <a:pt x="329" y="116"/>
                    <a:pt x="329" y="116"/>
                    <a:pt x="329" y="116"/>
                  </a:cubicBezTo>
                  <a:cubicBezTo>
                    <a:pt x="331" y="121"/>
                    <a:pt x="328" y="124"/>
                    <a:pt x="324" y="124"/>
                  </a:cubicBezTo>
                  <a:cubicBezTo>
                    <a:pt x="76" y="124"/>
                    <a:pt x="76" y="124"/>
                    <a:pt x="76" y="124"/>
                  </a:cubicBezTo>
                  <a:cubicBezTo>
                    <a:pt x="72" y="124"/>
                    <a:pt x="69" y="121"/>
                    <a:pt x="71" y="116"/>
                  </a:cubicBezTo>
                  <a:close/>
                  <a:moveTo>
                    <a:pt x="70" y="216"/>
                  </a:moveTo>
                  <a:cubicBezTo>
                    <a:pt x="58" y="216"/>
                    <a:pt x="48" y="206"/>
                    <a:pt x="48" y="194"/>
                  </a:cubicBezTo>
                  <a:cubicBezTo>
                    <a:pt x="48" y="182"/>
                    <a:pt x="58" y="172"/>
                    <a:pt x="70" y="172"/>
                  </a:cubicBezTo>
                  <a:cubicBezTo>
                    <a:pt x="82" y="172"/>
                    <a:pt x="92" y="182"/>
                    <a:pt x="92" y="194"/>
                  </a:cubicBezTo>
                  <a:cubicBezTo>
                    <a:pt x="92" y="206"/>
                    <a:pt x="82" y="216"/>
                    <a:pt x="70" y="216"/>
                  </a:cubicBezTo>
                  <a:close/>
                  <a:moveTo>
                    <a:pt x="330" y="216"/>
                  </a:moveTo>
                  <a:cubicBezTo>
                    <a:pt x="318" y="216"/>
                    <a:pt x="308" y="206"/>
                    <a:pt x="308" y="194"/>
                  </a:cubicBezTo>
                  <a:cubicBezTo>
                    <a:pt x="308" y="182"/>
                    <a:pt x="318" y="172"/>
                    <a:pt x="330" y="172"/>
                  </a:cubicBezTo>
                  <a:cubicBezTo>
                    <a:pt x="342" y="172"/>
                    <a:pt x="352" y="182"/>
                    <a:pt x="352" y="194"/>
                  </a:cubicBezTo>
                  <a:cubicBezTo>
                    <a:pt x="352" y="206"/>
                    <a:pt x="342" y="216"/>
                    <a:pt x="330" y="2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5"/>
          <p:cNvGrpSpPr/>
          <p:nvPr/>
        </p:nvGrpSpPr>
        <p:grpSpPr>
          <a:xfrm>
            <a:off x="4364650" y="3419686"/>
            <a:ext cx="1117229" cy="1057531"/>
            <a:chOff x="3276630" y="3342467"/>
            <a:chExt cx="1117229" cy="1057531"/>
          </a:xfrm>
        </p:grpSpPr>
        <p:sp>
          <p:nvSpPr>
            <p:cNvPr id="148" name="Text Placeholder 4">
              <a:extLst>
                <a:ext uri="{FF2B5EF4-FFF2-40B4-BE49-F238E27FC236}">
                  <a16:creationId xmlns:a16="http://schemas.microsoft.com/office/drawing/2014/main" xmlns="" id="{5437ADA3-8BEB-4FC6-A4F8-9B84CD0170DC}"/>
                </a:ext>
              </a:extLst>
            </p:cNvPr>
            <p:cNvSpPr txBox="1">
              <a:spLocks/>
            </p:cNvSpPr>
            <p:nvPr/>
          </p:nvSpPr>
          <p:spPr bwMode="gray">
            <a:xfrm>
              <a:off x="3276630" y="3969111"/>
              <a:ext cx="1117229" cy="430887"/>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Workers </a:t>
              </a:r>
              <a:br>
                <a:rPr lang="en-US" sz="1400" dirty="0">
                  <a:solidFill>
                    <a:srgbClr val="FFFFFF"/>
                  </a:solidFill>
                  <a:latin typeface="Calibri"/>
                  <a:cs typeface="Arial" panose="020B0604020202020204" pitchFamily="34" charset="0"/>
                </a:rPr>
              </a:br>
              <a:r>
                <a:rPr lang="en-US" sz="1400" dirty="0">
                  <a:solidFill>
                    <a:srgbClr val="FFFFFF"/>
                  </a:solidFill>
                  <a:latin typeface="Calibri"/>
                  <a:cs typeface="Arial" panose="020B0604020202020204" pitchFamily="34" charset="0"/>
                </a:rPr>
                <a:t>Compensation </a:t>
              </a:r>
            </a:p>
          </p:txBody>
        </p:sp>
        <p:grpSp>
          <p:nvGrpSpPr>
            <p:cNvPr id="55" name="Group 54"/>
            <p:cNvGrpSpPr/>
            <p:nvPr/>
          </p:nvGrpSpPr>
          <p:grpSpPr>
            <a:xfrm>
              <a:off x="3656213" y="3342467"/>
              <a:ext cx="358065" cy="540239"/>
              <a:chOff x="2733171" y="3404434"/>
              <a:chExt cx="358065" cy="540239"/>
            </a:xfrm>
          </p:grpSpPr>
          <p:sp>
            <p:nvSpPr>
              <p:cNvPr id="56" name="Freeform 12"/>
              <p:cNvSpPr>
                <a:spLocks/>
              </p:cNvSpPr>
              <p:nvPr/>
            </p:nvSpPr>
            <p:spPr bwMode="auto">
              <a:xfrm>
                <a:off x="2733171" y="3688374"/>
                <a:ext cx="358065" cy="178405"/>
              </a:xfrm>
              <a:custGeom>
                <a:avLst/>
                <a:gdLst>
                  <a:gd name="T0" fmla="*/ 167 w 238"/>
                  <a:gd name="T1" fmla="*/ 0 h 119"/>
                  <a:gd name="T2" fmla="*/ 71 w 238"/>
                  <a:gd name="T3" fmla="*/ 0 h 119"/>
                  <a:gd name="T4" fmla="*/ 0 w 238"/>
                  <a:gd name="T5" fmla="*/ 78 h 119"/>
                  <a:gd name="T6" fmla="*/ 66 w 238"/>
                  <a:gd name="T7" fmla="*/ 119 h 119"/>
                  <a:gd name="T8" fmla="*/ 79 w 238"/>
                  <a:gd name="T9" fmla="*/ 119 h 119"/>
                  <a:gd name="T10" fmla="*/ 86 w 238"/>
                  <a:gd name="T11" fmla="*/ 119 h 119"/>
                  <a:gd name="T12" fmla="*/ 79 w 238"/>
                  <a:gd name="T13" fmla="*/ 108 h 119"/>
                  <a:gd name="T14" fmla="*/ 76 w 238"/>
                  <a:gd name="T15" fmla="*/ 94 h 119"/>
                  <a:gd name="T16" fmla="*/ 78 w 238"/>
                  <a:gd name="T17" fmla="*/ 81 h 119"/>
                  <a:gd name="T18" fmla="*/ 85 w 238"/>
                  <a:gd name="T19" fmla="*/ 70 h 119"/>
                  <a:gd name="T20" fmla="*/ 96 w 238"/>
                  <a:gd name="T21" fmla="*/ 62 h 119"/>
                  <a:gd name="T22" fmla="*/ 98 w 238"/>
                  <a:gd name="T23" fmla="*/ 61 h 119"/>
                  <a:gd name="T24" fmla="*/ 102 w 238"/>
                  <a:gd name="T25" fmla="*/ 52 h 119"/>
                  <a:gd name="T26" fmla="*/ 113 w 238"/>
                  <a:gd name="T27" fmla="*/ 47 h 119"/>
                  <a:gd name="T28" fmla="*/ 124 w 238"/>
                  <a:gd name="T29" fmla="*/ 47 h 119"/>
                  <a:gd name="T30" fmla="*/ 134 w 238"/>
                  <a:gd name="T31" fmla="*/ 50 h 119"/>
                  <a:gd name="T32" fmla="*/ 140 w 238"/>
                  <a:gd name="T33" fmla="*/ 61 h 119"/>
                  <a:gd name="T34" fmla="*/ 146 w 238"/>
                  <a:gd name="T35" fmla="*/ 64 h 119"/>
                  <a:gd name="T36" fmla="*/ 146 w 238"/>
                  <a:gd name="T37" fmla="*/ 64 h 119"/>
                  <a:gd name="T38" fmla="*/ 146 w 238"/>
                  <a:gd name="T39" fmla="*/ 64 h 119"/>
                  <a:gd name="T40" fmla="*/ 151 w 238"/>
                  <a:gd name="T41" fmla="*/ 67 h 119"/>
                  <a:gd name="T42" fmla="*/ 155 w 238"/>
                  <a:gd name="T43" fmla="*/ 70 h 119"/>
                  <a:gd name="T44" fmla="*/ 159 w 238"/>
                  <a:gd name="T45" fmla="*/ 74 h 119"/>
                  <a:gd name="T46" fmla="*/ 162 w 238"/>
                  <a:gd name="T47" fmla="*/ 84 h 119"/>
                  <a:gd name="T48" fmla="*/ 160 w 238"/>
                  <a:gd name="T49" fmla="*/ 91 h 119"/>
                  <a:gd name="T50" fmla="*/ 158 w 238"/>
                  <a:gd name="T51" fmla="*/ 95 h 119"/>
                  <a:gd name="T52" fmla="*/ 151 w 238"/>
                  <a:gd name="T53" fmla="*/ 102 h 119"/>
                  <a:gd name="T54" fmla="*/ 153 w 238"/>
                  <a:gd name="T55" fmla="*/ 104 h 119"/>
                  <a:gd name="T56" fmla="*/ 162 w 238"/>
                  <a:gd name="T57" fmla="*/ 116 h 119"/>
                  <a:gd name="T58" fmla="*/ 164 w 238"/>
                  <a:gd name="T59" fmla="*/ 119 h 119"/>
                  <a:gd name="T60" fmla="*/ 172 w 238"/>
                  <a:gd name="T61" fmla="*/ 119 h 119"/>
                  <a:gd name="T62" fmla="*/ 238 w 238"/>
                  <a:gd name="T63" fmla="*/ 78 h 119"/>
                  <a:gd name="T64" fmla="*/ 167 w 238"/>
                  <a:gd name="T6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 h="119">
                    <a:moveTo>
                      <a:pt x="167" y="0"/>
                    </a:moveTo>
                    <a:cubicBezTo>
                      <a:pt x="71" y="0"/>
                      <a:pt x="71" y="0"/>
                      <a:pt x="71" y="0"/>
                    </a:cubicBezTo>
                    <a:cubicBezTo>
                      <a:pt x="31" y="3"/>
                      <a:pt x="0" y="37"/>
                      <a:pt x="0" y="78"/>
                    </a:cubicBezTo>
                    <a:cubicBezTo>
                      <a:pt x="0" y="117"/>
                      <a:pt x="29" y="119"/>
                      <a:pt x="66" y="119"/>
                    </a:cubicBezTo>
                    <a:cubicBezTo>
                      <a:pt x="70" y="119"/>
                      <a:pt x="74" y="119"/>
                      <a:pt x="79" y="119"/>
                    </a:cubicBezTo>
                    <a:cubicBezTo>
                      <a:pt x="86" y="119"/>
                      <a:pt x="86" y="119"/>
                      <a:pt x="86" y="119"/>
                    </a:cubicBezTo>
                    <a:cubicBezTo>
                      <a:pt x="83" y="116"/>
                      <a:pt x="80" y="112"/>
                      <a:pt x="79" y="108"/>
                    </a:cubicBezTo>
                    <a:cubicBezTo>
                      <a:pt x="77" y="104"/>
                      <a:pt x="76" y="99"/>
                      <a:pt x="76" y="94"/>
                    </a:cubicBezTo>
                    <a:cubicBezTo>
                      <a:pt x="76" y="89"/>
                      <a:pt x="77" y="85"/>
                      <a:pt x="78" y="81"/>
                    </a:cubicBezTo>
                    <a:cubicBezTo>
                      <a:pt x="80" y="77"/>
                      <a:pt x="82" y="73"/>
                      <a:pt x="85" y="70"/>
                    </a:cubicBezTo>
                    <a:cubicBezTo>
                      <a:pt x="88" y="67"/>
                      <a:pt x="92" y="64"/>
                      <a:pt x="96" y="62"/>
                    </a:cubicBezTo>
                    <a:cubicBezTo>
                      <a:pt x="96" y="62"/>
                      <a:pt x="97" y="62"/>
                      <a:pt x="98" y="61"/>
                    </a:cubicBezTo>
                    <a:cubicBezTo>
                      <a:pt x="98" y="58"/>
                      <a:pt x="100" y="55"/>
                      <a:pt x="102" y="52"/>
                    </a:cubicBezTo>
                    <a:cubicBezTo>
                      <a:pt x="105" y="49"/>
                      <a:pt x="109" y="47"/>
                      <a:pt x="113" y="47"/>
                    </a:cubicBezTo>
                    <a:cubicBezTo>
                      <a:pt x="124" y="47"/>
                      <a:pt x="124" y="47"/>
                      <a:pt x="124" y="47"/>
                    </a:cubicBezTo>
                    <a:cubicBezTo>
                      <a:pt x="128" y="47"/>
                      <a:pt x="131" y="48"/>
                      <a:pt x="134" y="50"/>
                    </a:cubicBezTo>
                    <a:cubicBezTo>
                      <a:pt x="137" y="53"/>
                      <a:pt x="139" y="56"/>
                      <a:pt x="140" y="61"/>
                    </a:cubicBezTo>
                    <a:cubicBezTo>
                      <a:pt x="142" y="61"/>
                      <a:pt x="144" y="62"/>
                      <a:pt x="146" y="64"/>
                    </a:cubicBezTo>
                    <a:cubicBezTo>
                      <a:pt x="146" y="64"/>
                      <a:pt x="146" y="64"/>
                      <a:pt x="146" y="64"/>
                    </a:cubicBezTo>
                    <a:cubicBezTo>
                      <a:pt x="146" y="64"/>
                      <a:pt x="146" y="64"/>
                      <a:pt x="146" y="64"/>
                    </a:cubicBezTo>
                    <a:cubicBezTo>
                      <a:pt x="148" y="65"/>
                      <a:pt x="150" y="66"/>
                      <a:pt x="151" y="67"/>
                    </a:cubicBezTo>
                    <a:cubicBezTo>
                      <a:pt x="153" y="68"/>
                      <a:pt x="154" y="69"/>
                      <a:pt x="155" y="70"/>
                    </a:cubicBezTo>
                    <a:cubicBezTo>
                      <a:pt x="157" y="71"/>
                      <a:pt x="158" y="73"/>
                      <a:pt x="159" y="74"/>
                    </a:cubicBezTo>
                    <a:cubicBezTo>
                      <a:pt x="161" y="77"/>
                      <a:pt x="162" y="80"/>
                      <a:pt x="162" y="84"/>
                    </a:cubicBezTo>
                    <a:cubicBezTo>
                      <a:pt x="162" y="86"/>
                      <a:pt x="162" y="89"/>
                      <a:pt x="160" y="91"/>
                    </a:cubicBezTo>
                    <a:cubicBezTo>
                      <a:pt x="160" y="92"/>
                      <a:pt x="159" y="94"/>
                      <a:pt x="158" y="95"/>
                    </a:cubicBezTo>
                    <a:cubicBezTo>
                      <a:pt x="151" y="102"/>
                      <a:pt x="151" y="102"/>
                      <a:pt x="151" y="102"/>
                    </a:cubicBezTo>
                    <a:cubicBezTo>
                      <a:pt x="151" y="103"/>
                      <a:pt x="152" y="104"/>
                      <a:pt x="153" y="104"/>
                    </a:cubicBezTo>
                    <a:cubicBezTo>
                      <a:pt x="157" y="107"/>
                      <a:pt x="160" y="111"/>
                      <a:pt x="162" y="116"/>
                    </a:cubicBezTo>
                    <a:cubicBezTo>
                      <a:pt x="163" y="117"/>
                      <a:pt x="163" y="118"/>
                      <a:pt x="164" y="119"/>
                    </a:cubicBezTo>
                    <a:cubicBezTo>
                      <a:pt x="166" y="119"/>
                      <a:pt x="169" y="119"/>
                      <a:pt x="172" y="119"/>
                    </a:cubicBezTo>
                    <a:cubicBezTo>
                      <a:pt x="209" y="119"/>
                      <a:pt x="238" y="117"/>
                      <a:pt x="238" y="78"/>
                    </a:cubicBezTo>
                    <a:cubicBezTo>
                      <a:pt x="238" y="37"/>
                      <a:pt x="207" y="3"/>
                      <a:pt x="16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7" name="Freeform 13"/>
              <p:cNvSpPr>
                <a:spLocks/>
              </p:cNvSpPr>
              <p:nvPr/>
            </p:nvSpPr>
            <p:spPr bwMode="auto">
              <a:xfrm>
                <a:off x="2809809" y="3565249"/>
                <a:ext cx="204788" cy="104907"/>
              </a:xfrm>
              <a:custGeom>
                <a:avLst/>
                <a:gdLst>
                  <a:gd name="T0" fmla="*/ 0 w 136"/>
                  <a:gd name="T1" fmla="*/ 2 h 70"/>
                  <a:gd name="T2" fmla="*/ 68 w 136"/>
                  <a:gd name="T3" fmla="*/ 70 h 70"/>
                  <a:gd name="T4" fmla="*/ 136 w 136"/>
                  <a:gd name="T5" fmla="*/ 2 h 70"/>
                  <a:gd name="T6" fmla="*/ 136 w 136"/>
                  <a:gd name="T7" fmla="*/ 0 h 70"/>
                  <a:gd name="T8" fmla="*/ 0 w 136"/>
                  <a:gd name="T9" fmla="*/ 0 h 70"/>
                  <a:gd name="T10" fmla="*/ 0 w 136"/>
                  <a:gd name="T11" fmla="*/ 2 h 70"/>
                </a:gdLst>
                <a:ahLst/>
                <a:cxnLst>
                  <a:cxn ang="0">
                    <a:pos x="T0" y="T1"/>
                  </a:cxn>
                  <a:cxn ang="0">
                    <a:pos x="T2" y="T3"/>
                  </a:cxn>
                  <a:cxn ang="0">
                    <a:pos x="T4" y="T5"/>
                  </a:cxn>
                  <a:cxn ang="0">
                    <a:pos x="T6" y="T7"/>
                  </a:cxn>
                  <a:cxn ang="0">
                    <a:pos x="T8" y="T9"/>
                  </a:cxn>
                  <a:cxn ang="0">
                    <a:pos x="T10" y="T11"/>
                  </a:cxn>
                </a:cxnLst>
                <a:rect l="0" t="0" r="r" b="b"/>
                <a:pathLst>
                  <a:path w="136" h="70">
                    <a:moveTo>
                      <a:pt x="0" y="2"/>
                    </a:moveTo>
                    <a:cubicBezTo>
                      <a:pt x="0" y="40"/>
                      <a:pt x="31" y="70"/>
                      <a:pt x="68" y="70"/>
                    </a:cubicBezTo>
                    <a:cubicBezTo>
                      <a:pt x="105" y="70"/>
                      <a:pt x="136" y="40"/>
                      <a:pt x="136" y="2"/>
                    </a:cubicBezTo>
                    <a:cubicBezTo>
                      <a:pt x="136" y="2"/>
                      <a:pt x="136" y="1"/>
                      <a:pt x="136" y="0"/>
                    </a:cubicBezTo>
                    <a:cubicBezTo>
                      <a:pt x="0" y="0"/>
                      <a:pt x="0" y="0"/>
                      <a:pt x="0" y="0"/>
                    </a:cubicBezTo>
                    <a:cubicBezTo>
                      <a:pt x="0" y="1"/>
                      <a:pt x="0" y="2"/>
                      <a:pt x="0"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8" name="Freeform 14"/>
              <p:cNvSpPr>
                <a:spLocks/>
              </p:cNvSpPr>
              <p:nvPr/>
            </p:nvSpPr>
            <p:spPr bwMode="auto">
              <a:xfrm>
                <a:off x="2787195" y="3404434"/>
                <a:ext cx="250017" cy="143854"/>
              </a:xfrm>
              <a:custGeom>
                <a:avLst/>
                <a:gdLst>
                  <a:gd name="T0" fmla="*/ 11 w 166"/>
                  <a:gd name="T1" fmla="*/ 96 h 96"/>
                  <a:gd name="T2" fmla="*/ 155 w 166"/>
                  <a:gd name="T3" fmla="*/ 96 h 96"/>
                  <a:gd name="T4" fmla="*/ 166 w 166"/>
                  <a:gd name="T5" fmla="*/ 85 h 96"/>
                  <a:gd name="T6" fmla="*/ 155 w 166"/>
                  <a:gd name="T7" fmla="*/ 75 h 96"/>
                  <a:gd name="T8" fmla="*/ 153 w 166"/>
                  <a:gd name="T9" fmla="*/ 75 h 96"/>
                  <a:gd name="T10" fmla="*/ 114 w 166"/>
                  <a:gd name="T11" fmla="*/ 13 h 96"/>
                  <a:gd name="T12" fmla="*/ 109 w 166"/>
                  <a:gd name="T13" fmla="*/ 46 h 96"/>
                  <a:gd name="T14" fmla="*/ 103 w 166"/>
                  <a:gd name="T15" fmla="*/ 50 h 96"/>
                  <a:gd name="T16" fmla="*/ 102 w 166"/>
                  <a:gd name="T17" fmla="*/ 50 h 96"/>
                  <a:gd name="T18" fmla="*/ 98 w 166"/>
                  <a:gd name="T19" fmla="*/ 44 h 96"/>
                  <a:gd name="T20" fmla="*/ 105 w 166"/>
                  <a:gd name="T21" fmla="*/ 7 h 96"/>
                  <a:gd name="T22" fmla="*/ 93 w 166"/>
                  <a:gd name="T23" fmla="*/ 0 h 96"/>
                  <a:gd name="T24" fmla="*/ 73 w 166"/>
                  <a:gd name="T25" fmla="*/ 0 h 96"/>
                  <a:gd name="T26" fmla="*/ 61 w 166"/>
                  <a:gd name="T27" fmla="*/ 7 h 96"/>
                  <a:gd name="T28" fmla="*/ 68 w 166"/>
                  <a:gd name="T29" fmla="*/ 44 h 96"/>
                  <a:gd name="T30" fmla="*/ 64 w 166"/>
                  <a:gd name="T31" fmla="*/ 50 h 96"/>
                  <a:gd name="T32" fmla="*/ 63 w 166"/>
                  <a:gd name="T33" fmla="*/ 50 h 96"/>
                  <a:gd name="T34" fmla="*/ 57 w 166"/>
                  <a:gd name="T35" fmla="*/ 46 h 96"/>
                  <a:gd name="T36" fmla="*/ 52 w 166"/>
                  <a:gd name="T37" fmla="*/ 13 h 96"/>
                  <a:gd name="T38" fmla="*/ 13 w 166"/>
                  <a:gd name="T39" fmla="*/ 75 h 96"/>
                  <a:gd name="T40" fmla="*/ 11 w 166"/>
                  <a:gd name="T41" fmla="*/ 75 h 96"/>
                  <a:gd name="T42" fmla="*/ 0 w 166"/>
                  <a:gd name="T43" fmla="*/ 85 h 96"/>
                  <a:gd name="T44" fmla="*/ 11 w 166"/>
                  <a:gd name="T4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6" h="96">
                    <a:moveTo>
                      <a:pt x="11" y="96"/>
                    </a:moveTo>
                    <a:cubicBezTo>
                      <a:pt x="155" y="96"/>
                      <a:pt x="155" y="96"/>
                      <a:pt x="155" y="96"/>
                    </a:cubicBezTo>
                    <a:cubicBezTo>
                      <a:pt x="161" y="96"/>
                      <a:pt x="166" y="91"/>
                      <a:pt x="166" y="85"/>
                    </a:cubicBezTo>
                    <a:cubicBezTo>
                      <a:pt x="166" y="80"/>
                      <a:pt x="161" y="75"/>
                      <a:pt x="155" y="75"/>
                    </a:cubicBezTo>
                    <a:cubicBezTo>
                      <a:pt x="153" y="75"/>
                      <a:pt x="153" y="75"/>
                      <a:pt x="153" y="75"/>
                    </a:cubicBezTo>
                    <a:cubicBezTo>
                      <a:pt x="153" y="48"/>
                      <a:pt x="137" y="25"/>
                      <a:pt x="114" y="13"/>
                    </a:cubicBezTo>
                    <a:cubicBezTo>
                      <a:pt x="109" y="46"/>
                      <a:pt x="109" y="46"/>
                      <a:pt x="109" y="46"/>
                    </a:cubicBezTo>
                    <a:cubicBezTo>
                      <a:pt x="108" y="48"/>
                      <a:pt x="106" y="50"/>
                      <a:pt x="103" y="50"/>
                    </a:cubicBezTo>
                    <a:cubicBezTo>
                      <a:pt x="103" y="50"/>
                      <a:pt x="103" y="50"/>
                      <a:pt x="102" y="50"/>
                    </a:cubicBezTo>
                    <a:cubicBezTo>
                      <a:pt x="100" y="50"/>
                      <a:pt x="98" y="47"/>
                      <a:pt x="98" y="44"/>
                    </a:cubicBezTo>
                    <a:cubicBezTo>
                      <a:pt x="105" y="7"/>
                      <a:pt x="105" y="7"/>
                      <a:pt x="105" y="7"/>
                    </a:cubicBezTo>
                    <a:cubicBezTo>
                      <a:pt x="102" y="3"/>
                      <a:pt x="98" y="0"/>
                      <a:pt x="93" y="0"/>
                    </a:cubicBezTo>
                    <a:cubicBezTo>
                      <a:pt x="73" y="0"/>
                      <a:pt x="73" y="0"/>
                      <a:pt x="73" y="0"/>
                    </a:cubicBezTo>
                    <a:cubicBezTo>
                      <a:pt x="68" y="0"/>
                      <a:pt x="64" y="3"/>
                      <a:pt x="61" y="7"/>
                    </a:cubicBezTo>
                    <a:cubicBezTo>
                      <a:pt x="68" y="44"/>
                      <a:pt x="68" y="44"/>
                      <a:pt x="68" y="44"/>
                    </a:cubicBezTo>
                    <a:cubicBezTo>
                      <a:pt x="68" y="47"/>
                      <a:pt x="66" y="50"/>
                      <a:pt x="64" y="50"/>
                    </a:cubicBezTo>
                    <a:cubicBezTo>
                      <a:pt x="63" y="50"/>
                      <a:pt x="63" y="50"/>
                      <a:pt x="63" y="50"/>
                    </a:cubicBezTo>
                    <a:cubicBezTo>
                      <a:pt x="60" y="50"/>
                      <a:pt x="58" y="48"/>
                      <a:pt x="57" y="46"/>
                    </a:cubicBezTo>
                    <a:cubicBezTo>
                      <a:pt x="52" y="13"/>
                      <a:pt x="52" y="13"/>
                      <a:pt x="52" y="13"/>
                    </a:cubicBezTo>
                    <a:cubicBezTo>
                      <a:pt x="29" y="25"/>
                      <a:pt x="13" y="48"/>
                      <a:pt x="13" y="75"/>
                    </a:cubicBezTo>
                    <a:cubicBezTo>
                      <a:pt x="11" y="75"/>
                      <a:pt x="11" y="75"/>
                      <a:pt x="11" y="75"/>
                    </a:cubicBezTo>
                    <a:cubicBezTo>
                      <a:pt x="5" y="75"/>
                      <a:pt x="0" y="80"/>
                      <a:pt x="0" y="85"/>
                    </a:cubicBezTo>
                    <a:cubicBezTo>
                      <a:pt x="0" y="91"/>
                      <a:pt x="5" y="96"/>
                      <a:pt x="11" y="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9" name="Freeform 15"/>
              <p:cNvSpPr>
                <a:spLocks/>
              </p:cNvSpPr>
              <p:nvPr/>
            </p:nvSpPr>
            <p:spPr bwMode="auto">
              <a:xfrm>
                <a:off x="2861321" y="3776948"/>
                <a:ext cx="102394" cy="167725"/>
              </a:xfrm>
              <a:custGeom>
                <a:avLst/>
                <a:gdLst>
                  <a:gd name="T0" fmla="*/ 51 w 68"/>
                  <a:gd name="T1" fmla="*/ 50 h 112"/>
                  <a:gd name="T2" fmla="*/ 34 w 68"/>
                  <a:gd name="T3" fmla="*/ 43 h 112"/>
                  <a:gd name="T4" fmla="*/ 27 w 68"/>
                  <a:gd name="T5" fmla="*/ 39 h 112"/>
                  <a:gd name="T6" fmla="*/ 27 w 68"/>
                  <a:gd name="T7" fmla="*/ 33 h 112"/>
                  <a:gd name="T8" fmla="*/ 32 w 68"/>
                  <a:gd name="T9" fmla="*/ 30 h 112"/>
                  <a:gd name="T10" fmla="*/ 40 w 68"/>
                  <a:gd name="T11" fmla="*/ 31 h 112"/>
                  <a:gd name="T12" fmla="*/ 46 w 68"/>
                  <a:gd name="T13" fmla="*/ 34 h 112"/>
                  <a:gd name="T14" fmla="*/ 49 w 68"/>
                  <a:gd name="T15" fmla="*/ 36 h 112"/>
                  <a:gd name="T16" fmla="*/ 52 w 68"/>
                  <a:gd name="T17" fmla="*/ 38 h 112"/>
                  <a:gd name="T18" fmla="*/ 63 w 68"/>
                  <a:gd name="T19" fmla="*/ 27 h 112"/>
                  <a:gd name="T20" fmla="*/ 65 w 68"/>
                  <a:gd name="T21" fmla="*/ 25 h 112"/>
                  <a:gd name="T22" fmla="*/ 62 w 68"/>
                  <a:gd name="T23" fmla="*/ 20 h 112"/>
                  <a:gd name="T24" fmla="*/ 55 w 68"/>
                  <a:gd name="T25" fmla="*/ 16 h 112"/>
                  <a:gd name="T26" fmla="*/ 42 w 68"/>
                  <a:gd name="T27" fmla="*/ 11 h 112"/>
                  <a:gd name="T28" fmla="*/ 41 w 68"/>
                  <a:gd name="T29" fmla="*/ 1 h 112"/>
                  <a:gd name="T30" fmla="*/ 28 w 68"/>
                  <a:gd name="T31" fmla="*/ 0 h 112"/>
                  <a:gd name="T32" fmla="*/ 26 w 68"/>
                  <a:gd name="T33" fmla="*/ 3 h 112"/>
                  <a:gd name="T34" fmla="*/ 16 w 68"/>
                  <a:gd name="T35" fmla="*/ 14 h 112"/>
                  <a:gd name="T36" fmla="*/ 5 w 68"/>
                  <a:gd name="T37" fmla="*/ 26 h 112"/>
                  <a:gd name="T38" fmla="*/ 5 w 68"/>
                  <a:gd name="T39" fmla="*/ 44 h 112"/>
                  <a:gd name="T40" fmla="*/ 19 w 68"/>
                  <a:gd name="T41" fmla="*/ 59 h 112"/>
                  <a:gd name="T42" fmla="*/ 36 w 68"/>
                  <a:gd name="T43" fmla="*/ 65 h 112"/>
                  <a:gd name="T44" fmla="*/ 43 w 68"/>
                  <a:gd name="T45" fmla="*/ 70 h 112"/>
                  <a:gd name="T46" fmla="*/ 44 w 68"/>
                  <a:gd name="T47" fmla="*/ 76 h 112"/>
                  <a:gd name="T48" fmla="*/ 39 w 68"/>
                  <a:gd name="T49" fmla="*/ 81 h 112"/>
                  <a:gd name="T50" fmla="*/ 28 w 68"/>
                  <a:gd name="T51" fmla="*/ 80 h 112"/>
                  <a:gd name="T52" fmla="*/ 18 w 68"/>
                  <a:gd name="T53" fmla="*/ 74 h 112"/>
                  <a:gd name="T54" fmla="*/ 14 w 68"/>
                  <a:gd name="T55" fmla="*/ 71 h 112"/>
                  <a:gd name="T56" fmla="*/ 11 w 68"/>
                  <a:gd name="T57" fmla="*/ 72 h 112"/>
                  <a:gd name="T58" fmla="*/ 0 w 68"/>
                  <a:gd name="T59" fmla="*/ 84 h 112"/>
                  <a:gd name="T60" fmla="*/ 1 w 68"/>
                  <a:gd name="T61" fmla="*/ 86 h 112"/>
                  <a:gd name="T62" fmla="*/ 1 w 68"/>
                  <a:gd name="T63" fmla="*/ 86 h 112"/>
                  <a:gd name="T64" fmla="*/ 2 w 68"/>
                  <a:gd name="T65" fmla="*/ 87 h 112"/>
                  <a:gd name="T66" fmla="*/ 8 w 68"/>
                  <a:gd name="T67" fmla="*/ 93 h 112"/>
                  <a:gd name="T68" fmla="*/ 26 w 68"/>
                  <a:gd name="T69" fmla="*/ 101 h 112"/>
                  <a:gd name="T70" fmla="*/ 28 w 68"/>
                  <a:gd name="T71" fmla="*/ 112 h 112"/>
                  <a:gd name="T72" fmla="*/ 42 w 68"/>
                  <a:gd name="T73" fmla="*/ 109 h 112"/>
                  <a:gd name="T74" fmla="*/ 53 w 68"/>
                  <a:gd name="T75" fmla="*/ 97 h 112"/>
                  <a:gd name="T76" fmla="*/ 66 w 68"/>
                  <a:gd name="T77" fmla="*/ 83 h 112"/>
                  <a:gd name="T78" fmla="*/ 66 w 68"/>
                  <a:gd name="T79" fmla="*/ 6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112">
                    <a:moveTo>
                      <a:pt x="60" y="55"/>
                    </a:moveTo>
                    <a:cubicBezTo>
                      <a:pt x="58" y="53"/>
                      <a:pt x="55" y="51"/>
                      <a:pt x="51" y="50"/>
                    </a:cubicBezTo>
                    <a:cubicBezTo>
                      <a:pt x="48" y="48"/>
                      <a:pt x="44" y="47"/>
                      <a:pt x="39" y="45"/>
                    </a:cubicBezTo>
                    <a:cubicBezTo>
                      <a:pt x="37" y="44"/>
                      <a:pt x="35" y="44"/>
                      <a:pt x="34" y="43"/>
                    </a:cubicBezTo>
                    <a:cubicBezTo>
                      <a:pt x="32" y="43"/>
                      <a:pt x="31" y="42"/>
                      <a:pt x="30" y="41"/>
                    </a:cubicBezTo>
                    <a:cubicBezTo>
                      <a:pt x="28" y="41"/>
                      <a:pt x="28" y="40"/>
                      <a:pt x="27" y="39"/>
                    </a:cubicBezTo>
                    <a:cubicBezTo>
                      <a:pt x="27" y="38"/>
                      <a:pt x="26" y="37"/>
                      <a:pt x="26" y="36"/>
                    </a:cubicBezTo>
                    <a:cubicBezTo>
                      <a:pt x="26" y="35"/>
                      <a:pt x="27" y="34"/>
                      <a:pt x="27" y="33"/>
                    </a:cubicBezTo>
                    <a:cubicBezTo>
                      <a:pt x="28" y="32"/>
                      <a:pt x="28" y="32"/>
                      <a:pt x="29" y="31"/>
                    </a:cubicBezTo>
                    <a:cubicBezTo>
                      <a:pt x="30" y="31"/>
                      <a:pt x="31" y="31"/>
                      <a:pt x="32" y="30"/>
                    </a:cubicBezTo>
                    <a:cubicBezTo>
                      <a:pt x="33" y="30"/>
                      <a:pt x="35" y="30"/>
                      <a:pt x="36" y="30"/>
                    </a:cubicBezTo>
                    <a:cubicBezTo>
                      <a:pt x="37" y="30"/>
                      <a:pt x="38" y="30"/>
                      <a:pt x="40" y="31"/>
                    </a:cubicBezTo>
                    <a:cubicBezTo>
                      <a:pt x="41" y="31"/>
                      <a:pt x="42" y="31"/>
                      <a:pt x="43" y="32"/>
                    </a:cubicBezTo>
                    <a:cubicBezTo>
                      <a:pt x="44" y="33"/>
                      <a:pt x="45" y="33"/>
                      <a:pt x="46" y="34"/>
                    </a:cubicBezTo>
                    <a:cubicBezTo>
                      <a:pt x="47" y="35"/>
                      <a:pt x="48" y="35"/>
                      <a:pt x="49" y="36"/>
                    </a:cubicBezTo>
                    <a:cubicBezTo>
                      <a:pt x="49" y="36"/>
                      <a:pt x="49" y="36"/>
                      <a:pt x="49" y="36"/>
                    </a:cubicBezTo>
                    <a:cubicBezTo>
                      <a:pt x="50" y="37"/>
                      <a:pt x="50" y="37"/>
                      <a:pt x="51" y="38"/>
                    </a:cubicBezTo>
                    <a:cubicBezTo>
                      <a:pt x="51" y="38"/>
                      <a:pt x="52" y="38"/>
                      <a:pt x="52" y="38"/>
                    </a:cubicBezTo>
                    <a:cubicBezTo>
                      <a:pt x="53" y="38"/>
                      <a:pt x="54" y="38"/>
                      <a:pt x="54" y="37"/>
                    </a:cubicBezTo>
                    <a:cubicBezTo>
                      <a:pt x="63" y="27"/>
                      <a:pt x="63" y="27"/>
                      <a:pt x="63" y="27"/>
                    </a:cubicBezTo>
                    <a:cubicBezTo>
                      <a:pt x="64" y="27"/>
                      <a:pt x="64" y="26"/>
                      <a:pt x="65" y="26"/>
                    </a:cubicBezTo>
                    <a:cubicBezTo>
                      <a:pt x="65" y="26"/>
                      <a:pt x="65" y="25"/>
                      <a:pt x="65" y="25"/>
                    </a:cubicBezTo>
                    <a:cubicBezTo>
                      <a:pt x="65" y="24"/>
                      <a:pt x="65" y="23"/>
                      <a:pt x="64" y="23"/>
                    </a:cubicBezTo>
                    <a:cubicBezTo>
                      <a:pt x="64" y="22"/>
                      <a:pt x="63" y="21"/>
                      <a:pt x="62" y="20"/>
                    </a:cubicBezTo>
                    <a:cubicBezTo>
                      <a:pt x="61" y="20"/>
                      <a:pt x="60" y="19"/>
                      <a:pt x="59" y="18"/>
                    </a:cubicBezTo>
                    <a:cubicBezTo>
                      <a:pt x="58" y="17"/>
                      <a:pt x="56" y="16"/>
                      <a:pt x="55" y="16"/>
                    </a:cubicBezTo>
                    <a:cubicBezTo>
                      <a:pt x="53" y="14"/>
                      <a:pt x="51" y="13"/>
                      <a:pt x="49" y="13"/>
                    </a:cubicBezTo>
                    <a:cubicBezTo>
                      <a:pt x="47" y="12"/>
                      <a:pt x="44" y="11"/>
                      <a:pt x="42" y="11"/>
                    </a:cubicBezTo>
                    <a:cubicBezTo>
                      <a:pt x="42" y="3"/>
                      <a:pt x="42" y="3"/>
                      <a:pt x="42" y="3"/>
                    </a:cubicBezTo>
                    <a:cubicBezTo>
                      <a:pt x="42" y="2"/>
                      <a:pt x="42" y="2"/>
                      <a:pt x="41" y="1"/>
                    </a:cubicBezTo>
                    <a:cubicBezTo>
                      <a:pt x="41" y="1"/>
                      <a:pt x="40" y="0"/>
                      <a:pt x="39" y="0"/>
                    </a:cubicBezTo>
                    <a:cubicBezTo>
                      <a:pt x="28" y="0"/>
                      <a:pt x="28" y="0"/>
                      <a:pt x="28" y="0"/>
                    </a:cubicBezTo>
                    <a:cubicBezTo>
                      <a:pt x="27" y="0"/>
                      <a:pt x="27" y="1"/>
                      <a:pt x="26" y="1"/>
                    </a:cubicBezTo>
                    <a:cubicBezTo>
                      <a:pt x="26" y="2"/>
                      <a:pt x="26" y="2"/>
                      <a:pt x="26" y="3"/>
                    </a:cubicBezTo>
                    <a:cubicBezTo>
                      <a:pt x="26" y="11"/>
                      <a:pt x="26" y="11"/>
                      <a:pt x="26" y="11"/>
                    </a:cubicBezTo>
                    <a:cubicBezTo>
                      <a:pt x="22" y="12"/>
                      <a:pt x="19" y="13"/>
                      <a:pt x="16" y="14"/>
                    </a:cubicBezTo>
                    <a:cubicBezTo>
                      <a:pt x="14" y="16"/>
                      <a:pt x="11" y="18"/>
                      <a:pt x="9" y="20"/>
                    </a:cubicBezTo>
                    <a:cubicBezTo>
                      <a:pt x="7" y="22"/>
                      <a:pt x="6" y="24"/>
                      <a:pt x="5" y="26"/>
                    </a:cubicBezTo>
                    <a:cubicBezTo>
                      <a:pt x="4" y="29"/>
                      <a:pt x="3" y="32"/>
                      <a:pt x="3" y="35"/>
                    </a:cubicBezTo>
                    <a:cubicBezTo>
                      <a:pt x="3" y="38"/>
                      <a:pt x="4" y="42"/>
                      <a:pt x="5" y="44"/>
                    </a:cubicBezTo>
                    <a:cubicBezTo>
                      <a:pt x="6" y="47"/>
                      <a:pt x="8" y="50"/>
                      <a:pt x="11" y="52"/>
                    </a:cubicBezTo>
                    <a:cubicBezTo>
                      <a:pt x="13" y="55"/>
                      <a:pt x="16" y="57"/>
                      <a:pt x="19" y="59"/>
                    </a:cubicBezTo>
                    <a:cubicBezTo>
                      <a:pt x="23" y="60"/>
                      <a:pt x="27" y="62"/>
                      <a:pt x="32" y="64"/>
                    </a:cubicBezTo>
                    <a:cubicBezTo>
                      <a:pt x="33" y="64"/>
                      <a:pt x="34" y="65"/>
                      <a:pt x="36" y="65"/>
                    </a:cubicBezTo>
                    <a:cubicBezTo>
                      <a:pt x="37" y="66"/>
                      <a:pt x="39" y="66"/>
                      <a:pt x="40" y="67"/>
                    </a:cubicBezTo>
                    <a:cubicBezTo>
                      <a:pt x="41" y="68"/>
                      <a:pt x="42" y="69"/>
                      <a:pt x="43" y="70"/>
                    </a:cubicBezTo>
                    <a:cubicBezTo>
                      <a:pt x="44" y="71"/>
                      <a:pt x="45" y="72"/>
                      <a:pt x="45" y="73"/>
                    </a:cubicBezTo>
                    <a:cubicBezTo>
                      <a:pt x="45" y="74"/>
                      <a:pt x="45" y="75"/>
                      <a:pt x="44" y="76"/>
                    </a:cubicBezTo>
                    <a:cubicBezTo>
                      <a:pt x="44" y="77"/>
                      <a:pt x="43" y="78"/>
                      <a:pt x="43" y="79"/>
                    </a:cubicBezTo>
                    <a:cubicBezTo>
                      <a:pt x="42" y="80"/>
                      <a:pt x="41" y="80"/>
                      <a:pt x="39" y="81"/>
                    </a:cubicBezTo>
                    <a:cubicBezTo>
                      <a:pt x="38" y="81"/>
                      <a:pt x="36" y="81"/>
                      <a:pt x="34" y="81"/>
                    </a:cubicBezTo>
                    <a:cubicBezTo>
                      <a:pt x="32" y="81"/>
                      <a:pt x="30" y="81"/>
                      <a:pt x="28" y="80"/>
                    </a:cubicBezTo>
                    <a:cubicBezTo>
                      <a:pt x="26" y="79"/>
                      <a:pt x="24" y="78"/>
                      <a:pt x="22" y="77"/>
                    </a:cubicBezTo>
                    <a:cubicBezTo>
                      <a:pt x="21" y="76"/>
                      <a:pt x="19" y="75"/>
                      <a:pt x="18" y="74"/>
                    </a:cubicBezTo>
                    <a:cubicBezTo>
                      <a:pt x="17" y="73"/>
                      <a:pt x="16" y="73"/>
                      <a:pt x="16" y="72"/>
                    </a:cubicBezTo>
                    <a:cubicBezTo>
                      <a:pt x="15" y="72"/>
                      <a:pt x="15" y="71"/>
                      <a:pt x="14" y="71"/>
                    </a:cubicBezTo>
                    <a:cubicBezTo>
                      <a:pt x="14" y="71"/>
                      <a:pt x="14" y="71"/>
                      <a:pt x="13" y="71"/>
                    </a:cubicBezTo>
                    <a:cubicBezTo>
                      <a:pt x="13" y="71"/>
                      <a:pt x="12" y="71"/>
                      <a:pt x="11" y="72"/>
                    </a:cubicBezTo>
                    <a:cubicBezTo>
                      <a:pt x="1" y="81"/>
                      <a:pt x="1" y="81"/>
                      <a:pt x="1" y="81"/>
                    </a:cubicBezTo>
                    <a:cubicBezTo>
                      <a:pt x="0" y="82"/>
                      <a:pt x="0" y="83"/>
                      <a:pt x="0" y="84"/>
                    </a:cubicBezTo>
                    <a:cubicBezTo>
                      <a:pt x="0" y="84"/>
                      <a:pt x="0" y="85"/>
                      <a:pt x="1" y="86"/>
                    </a:cubicBezTo>
                    <a:cubicBezTo>
                      <a:pt x="1" y="86"/>
                      <a:pt x="1" y="86"/>
                      <a:pt x="1" y="86"/>
                    </a:cubicBezTo>
                    <a:cubicBezTo>
                      <a:pt x="1" y="86"/>
                      <a:pt x="1" y="86"/>
                      <a:pt x="1" y="86"/>
                    </a:cubicBezTo>
                    <a:cubicBezTo>
                      <a:pt x="1" y="86"/>
                      <a:pt x="1" y="86"/>
                      <a:pt x="1" y="86"/>
                    </a:cubicBezTo>
                    <a:cubicBezTo>
                      <a:pt x="1" y="86"/>
                      <a:pt x="1" y="86"/>
                      <a:pt x="1" y="86"/>
                    </a:cubicBezTo>
                    <a:cubicBezTo>
                      <a:pt x="2" y="87"/>
                      <a:pt x="2" y="87"/>
                      <a:pt x="2" y="87"/>
                    </a:cubicBezTo>
                    <a:cubicBezTo>
                      <a:pt x="2" y="87"/>
                      <a:pt x="3" y="88"/>
                      <a:pt x="4" y="89"/>
                    </a:cubicBezTo>
                    <a:cubicBezTo>
                      <a:pt x="5" y="90"/>
                      <a:pt x="7" y="92"/>
                      <a:pt x="8" y="93"/>
                    </a:cubicBezTo>
                    <a:cubicBezTo>
                      <a:pt x="11" y="95"/>
                      <a:pt x="14" y="96"/>
                      <a:pt x="16" y="98"/>
                    </a:cubicBezTo>
                    <a:cubicBezTo>
                      <a:pt x="19" y="99"/>
                      <a:pt x="22" y="100"/>
                      <a:pt x="26" y="101"/>
                    </a:cubicBezTo>
                    <a:cubicBezTo>
                      <a:pt x="26" y="109"/>
                      <a:pt x="26" y="109"/>
                      <a:pt x="26" y="109"/>
                    </a:cubicBezTo>
                    <a:cubicBezTo>
                      <a:pt x="26" y="111"/>
                      <a:pt x="26" y="112"/>
                      <a:pt x="28" y="112"/>
                    </a:cubicBezTo>
                    <a:cubicBezTo>
                      <a:pt x="39" y="112"/>
                      <a:pt x="39" y="112"/>
                      <a:pt x="39" y="112"/>
                    </a:cubicBezTo>
                    <a:cubicBezTo>
                      <a:pt x="41" y="112"/>
                      <a:pt x="42" y="111"/>
                      <a:pt x="42" y="109"/>
                    </a:cubicBezTo>
                    <a:cubicBezTo>
                      <a:pt x="42" y="101"/>
                      <a:pt x="42" y="101"/>
                      <a:pt x="42" y="101"/>
                    </a:cubicBezTo>
                    <a:cubicBezTo>
                      <a:pt x="46" y="100"/>
                      <a:pt x="50" y="99"/>
                      <a:pt x="53" y="97"/>
                    </a:cubicBezTo>
                    <a:cubicBezTo>
                      <a:pt x="56" y="96"/>
                      <a:pt x="59" y="94"/>
                      <a:pt x="61" y="91"/>
                    </a:cubicBezTo>
                    <a:cubicBezTo>
                      <a:pt x="63" y="89"/>
                      <a:pt x="65" y="86"/>
                      <a:pt x="66" y="83"/>
                    </a:cubicBezTo>
                    <a:cubicBezTo>
                      <a:pt x="68" y="80"/>
                      <a:pt x="68" y="77"/>
                      <a:pt x="68" y="73"/>
                    </a:cubicBezTo>
                    <a:cubicBezTo>
                      <a:pt x="68" y="69"/>
                      <a:pt x="68" y="65"/>
                      <a:pt x="66" y="62"/>
                    </a:cubicBezTo>
                    <a:cubicBezTo>
                      <a:pt x="65" y="60"/>
                      <a:pt x="63" y="57"/>
                      <a:pt x="60" y="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grpSp>
        <p:nvGrpSpPr>
          <p:cNvPr id="8" name="Group 7"/>
          <p:cNvGrpSpPr/>
          <p:nvPr/>
        </p:nvGrpSpPr>
        <p:grpSpPr>
          <a:xfrm>
            <a:off x="4215123" y="5015828"/>
            <a:ext cx="1416285" cy="1033445"/>
            <a:chOff x="3127103" y="5012793"/>
            <a:chExt cx="1416285" cy="1033445"/>
          </a:xfrm>
        </p:grpSpPr>
        <p:sp>
          <p:nvSpPr>
            <p:cNvPr id="147" name="Text Placeholder 4">
              <a:extLst>
                <a:ext uri="{FF2B5EF4-FFF2-40B4-BE49-F238E27FC236}">
                  <a16:creationId xmlns:a16="http://schemas.microsoft.com/office/drawing/2014/main" xmlns="" id="{294862B9-3B28-4947-B06A-038E537CB1CE}"/>
                </a:ext>
              </a:extLst>
            </p:cNvPr>
            <p:cNvSpPr txBox="1">
              <a:spLocks/>
            </p:cNvSpPr>
            <p:nvPr/>
          </p:nvSpPr>
          <p:spPr bwMode="gray">
            <a:xfrm>
              <a:off x="3127103" y="5615351"/>
              <a:ext cx="1416285" cy="430887"/>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General Liability &amp; </a:t>
              </a:r>
              <a:br>
                <a:rPr lang="en-US" sz="1400" dirty="0">
                  <a:solidFill>
                    <a:srgbClr val="FFFFFF"/>
                  </a:solidFill>
                  <a:latin typeface="Calibri"/>
                  <a:cs typeface="Arial" panose="020B0604020202020204" pitchFamily="34" charset="0"/>
                </a:rPr>
              </a:br>
              <a:r>
                <a:rPr lang="en-US" sz="1400" dirty="0">
                  <a:solidFill>
                    <a:srgbClr val="FFFFFF"/>
                  </a:solidFill>
                  <a:latin typeface="Calibri"/>
                  <a:cs typeface="Arial" panose="020B0604020202020204" pitchFamily="34" charset="0"/>
                </a:rPr>
                <a:t>Excess Liability </a:t>
              </a:r>
            </a:p>
          </p:txBody>
        </p:sp>
        <p:grpSp>
          <p:nvGrpSpPr>
            <p:cNvPr id="60" name="Group 18"/>
            <p:cNvGrpSpPr>
              <a:grpSpLocks noChangeAspect="1"/>
            </p:cNvGrpSpPr>
            <p:nvPr/>
          </p:nvGrpSpPr>
          <p:grpSpPr bwMode="auto">
            <a:xfrm>
              <a:off x="3587388" y="5012793"/>
              <a:ext cx="495714" cy="495714"/>
              <a:chOff x="-1619" y="-2340"/>
              <a:chExt cx="9000" cy="9000"/>
            </a:xfrm>
          </p:grpSpPr>
          <p:sp>
            <p:nvSpPr>
              <p:cNvPr id="61" name="Freeform 19"/>
              <p:cNvSpPr>
                <a:spLocks/>
              </p:cNvSpPr>
              <p:nvPr/>
            </p:nvSpPr>
            <p:spPr bwMode="auto">
              <a:xfrm>
                <a:off x="-1619" y="1107"/>
                <a:ext cx="1613" cy="2106"/>
              </a:xfrm>
              <a:custGeom>
                <a:avLst/>
                <a:gdLst>
                  <a:gd name="T0" fmla="*/ 1613 w 1613"/>
                  <a:gd name="T1" fmla="*/ 1475 h 2106"/>
                  <a:gd name="T2" fmla="*/ 1134 w 1613"/>
                  <a:gd name="T3" fmla="*/ 1475 h 2106"/>
                  <a:gd name="T4" fmla="*/ 1134 w 1613"/>
                  <a:gd name="T5" fmla="*/ 2106 h 2106"/>
                  <a:gd name="T6" fmla="*/ 0 w 1613"/>
                  <a:gd name="T7" fmla="*/ 1053 h 2106"/>
                  <a:gd name="T8" fmla="*/ 1134 w 1613"/>
                  <a:gd name="T9" fmla="*/ 0 h 2106"/>
                  <a:gd name="T10" fmla="*/ 1134 w 1613"/>
                  <a:gd name="T11" fmla="*/ 631 h 2106"/>
                  <a:gd name="T12" fmla="*/ 1613 w 1613"/>
                  <a:gd name="T13" fmla="*/ 631 h 2106"/>
                  <a:gd name="T14" fmla="*/ 1613 w 1613"/>
                  <a:gd name="T15" fmla="*/ 1475 h 2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3" h="2106">
                    <a:moveTo>
                      <a:pt x="1613" y="1475"/>
                    </a:moveTo>
                    <a:lnTo>
                      <a:pt x="1134" y="1475"/>
                    </a:lnTo>
                    <a:lnTo>
                      <a:pt x="1134" y="2106"/>
                    </a:lnTo>
                    <a:lnTo>
                      <a:pt x="0" y="1053"/>
                    </a:lnTo>
                    <a:lnTo>
                      <a:pt x="1134" y="0"/>
                    </a:lnTo>
                    <a:lnTo>
                      <a:pt x="1134" y="631"/>
                    </a:lnTo>
                    <a:lnTo>
                      <a:pt x="1613" y="631"/>
                    </a:lnTo>
                    <a:lnTo>
                      <a:pt x="1613" y="14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2" name="Freeform 20"/>
              <p:cNvSpPr>
                <a:spLocks/>
              </p:cNvSpPr>
              <p:nvPr/>
            </p:nvSpPr>
            <p:spPr bwMode="auto">
              <a:xfrm>
                <a:off x="5768" y="1107"/>
                <a:ext cx="1613" cy="2106"/>
              </a:xfrm>
              <a:custGeom>
                <a:avLst/>
                <a:gdLst>
                  <a:gd name="T0" fmla="*/ 479 w 1613"/>
                  <a:gd name="T1" fmla="*/ 2106 h 2106"/>
                  <a:gd name="T2" fmla="*/ 479 w 1613"/>
                  <a:gd name="T3" fmla="*/ 1475 h 2106"/>
                  <a:gd name="T4" fmla="*/ 0 w 1613"/>
                  <a:gd name="T5" fmla="*/ 1475 h 2106"/>
                  <a:gd name="T6" fmla="*/ 0 w 1613"/>
                  <a:gd name="T7" fmla="*/ 631 h 2106"/>
                  <a:gd name="T8" fmla="*/ 479 w 1613"/>
                  <a:gd name="T9" fmla="*/ 631 h 2106"/>
                  <a:gd name="T10" fmla="*/ 479 w 1613"/>
                  <a:gd name="T11" fmla="*/ 0 h 2106"/>
                  <a:gd name="T12" fmla="*/ 1613 w 1613"/>
                  <a:gd name="T13" fmla="*/ 1053 h 2106"/>
                  <a:gd name="T14" fmla="*/ 479 w 1613"/>
                  <a:gd name="T15" fmla="*/ 2106 h 2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3" h="2106">
                    <a:moveTo>
                      <a:pt x="479" y="2106"/>
                    </a:moveTo>
                    <a:lnTo>
                      <a:pt x="479" y="1475"/>
                    </a:lnTo>
                    <a:lnTo>
                      <a:pt x="0" y="1475"/>
                    </a:lnTo>
                    <a:lnTo>
                      <a:pt x="0" y="631"/>
                    </a:lnTo>
                    <a:lnTo>
                      <a:pt x="479" y="631"/>
                    </a:lnTo>
                    <a:lnTo>
                      <a:pt x="479" y="0"/>
                    </a:lnTo>
                    <a:lnTo>
                      <a:pt x="1613" y="1053"/>
                    </a:lnTo>
                    <a:lnTo>
                      <a:pt x="479" y="21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3" name="Freeform 21"/>
              <p:cNvSpPr>
                <a:spLocks/>
              </p:cNvSpPr>
              <p:nvPr/>
            </p:nvSpPr>
            <p:spPr bwMode="auto">
              <a:xfrm>
                <a:off x="-302" y="-1024"/>
                <a:ext cx="1549" cy="1549"/>
              </a:xfrm>
              <a:custGeom>
                <a:avLst/>
                <a:gdLst>
                  <a:gd name="T0" fmla="*/ 59 w 1549"/>
                  <a:gd name="T1" fmla="*/ 1549 h 1549"/>
                  <a:gd name="T2" fmla="*/ 0 w 1549"/>
                  <a:gd name="T3" fmla="*/ 0 h 1549"/>
                  <a:gd name="T4" fmla="*/ 1549 w 1549"/>
                  <a:gd name="T5" fmla="*/ 57 h 1549"/>
                  <a:gd name="T6" fmla="*/ 1103 w 1549"/>
                  <a:gd name="T7" fmla="*/ 506 h 1549"/>
                  <a:gd name="T8" fmla="*/ 1440 w 1549"/>
                  <a:gd name="T9" fmla="*/ 845 h 1549"/>
                  <a:gd name="T10" fmla="*/ 844 w 1549"/>
                  <a:gd name="T11" fmla="*/ 1440 h 1549"/>
                  <a:gd name="T12" fmla="*/ 505 w 1549"/>
                  <a:gd name="T13" fmla="*/ 1101 h 1549"/>
                  <a:gd name="T14" fmla="*/ 59 w 1549"/>
                  <a:gd name="T15" fmla="*/ 1549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9" h="1549">
                    <a:moveTo>
                      <a:pt x="59" y="1549"/>
                    </a:moveTo>
                    <a:lnTo>
                      <a:pt x="0" y="0"/>
                    </a:lnTo>
                    <a:lnTo>
                      <a:pt x="1549" y="57"/>
                    </a:lnTo>
                    <a:lnTo>
                      <a:pt x="1103" y="506"/>
                    </a:lnTo>
                    <a:lnTo>
                      <a:pt x="1440" y="845"/>
                    </a:lnTo>
                    <a:lnTo>
                      <a:pt x="844" y="1440"/>
                    </a:lnTo>
                    <a:lnTo>
                      <a:pt x="505" y="1101"/>
                    </a:lnTo>
                    <a:lnTo>
                      <a:pt x="59" y="15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Freeform 22"/>
              <p:cNvSpPr>
                <a:spLocks/>
              </p:cNvSpPr>
              <p:nvPr/>
            </p:nvSpPr>
            <p:spPr bwMode="auto">
              <a:xfrm>
                <a:off x="1828" y="-2340"/>
                <a:ext cx="2106" cy="1613"/>
              </a:xfrm>
              <a:custGeom>
                <a:avLst/>
                <a:gdLst>
                  <a:gd name="T0" fmla="*/ 631 w 2106"/>
                  <a:gd name="T1" fmla="*/ 1134 h 1613"/>
                  <a:gd name="T2" fmla="*/ 0 w 2106"/>
                  <a:gd name="T3" fmla="*/ 1134 h 1613"/>
                  <a:gd name="T4" fmla="*/ 1053 w 2106"/>
                  <a:gd name="T5" fmla="*/ 0 h 1613"/>
                  <a:gd name="T6" fmla="*/ 2106 w 2106"/>
                  <a:gd name="T7" fmla="*/ 1134 h 1613"/>
                  <a:gd name="T8" fmla="*/ 1475 w 2106"/>
                  <a:gd name="T9" fmla="*/ 1134 h 1613"/>
                  <a:gd name="T10" fmla="*/ 1475 w 2106"/>
                  <a:gd name="T11" fmla="*/ 1613 h 1613"/>
                  <a:gd name="T12" fmla="*/ 631 w 2106"/>
                  <a:gd name="T13" fmla="*/ 1613 h 1613"/>
                  <a:gd name="T14" fmla="*/ 631 w 2106"/>
                  <a:gd name="T15" fmla="*/ 1134 h 1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6" h="1613">
                    <a:moveTo>
                      <a:pt x="631" y="1134"/>
                    </a:moveTo>
                    <a:lnTo>
                      <a:pt x="0" y="1134"/>
                    </a:lnTo>
                    <a:lnTo>
                      <a:pt x="1053" y="0"/>
                    </a:lnTo>
                    <a:lnTo>
                      <a:pt x="2106" y="1134"/>
                    </a:lnTo>
                    <a:lnTo>
                      <a:pt x="1475" y="1134"/>
                    </a:lnTo>
                    <a:lnTo>
                      <a:pt x="1475" y="1613"/>
                    </a:lnTo>
                    <a:lnTo>
                      <a:pt x="631" y="1613"/>
                    </a:lnTo>
                    <a:lnTo>
                      <a:pt x="631" y="11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5" name="Freeform 23"/>
              <p:cNvSpPr>
                <a:spLocks/>
              </p:cNvSpPr>
              <p:nvPr/>
            </p:nvSpPr>
            <p:spPr bwMode="auto">
              <a:xfrm>
                <a:off x="-302" y="3795"/>
                <a:ext cx="1549" cy="1549"/>
              </a:xfrm>
              <a:custGeom>
                <a:avLst/>
                <a:gdLst>
                  <a:gd name="T0" fmla="*/ 1103 w 1549"/>
                  <a:gd name="T1" fmla="*/ 1043 h 1549"/>
                  <a:gd name="T2" fmla="*/ 1549 w 1549"/>
                  <a:gd name="T3" fmla="*/ 1489 h 1549"/>
                  <a:gd name="T4" fmla="*/ 0 w 1549"/>
                  <a:gd name="T5" fmla="*/ 1549 h 1549"/>
                  <a:gd name="T6" fmla="*/ 59 w 1549"/>
                  <a:gd name="T7" fmla="*/ 0 h 1549"/>
                  <a:gd name="T8" fmla="*/ 505 w 1549"/>
                  <a:gd name="T9" fmla="*/ 446 h 1549"/>
                  <a:gd name="T10" fmla="*/ 844 w 1549"/>
                  <a:gd name="T11" fmla="*/ 109 h 1549"/>
                  <a:gd name="T12" fmla="*/ 1440 w 1549"/>
                  <a:gd name="T13" fmla="*/ 704 h 1549"/>
                  <a:gd name="T14" fmla="*/ 1103 w 1549"/>
                  <a:gd name="T15" fmla="*/ 1043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9" h="1549">
                    <a:moveTo>
                      <a:pt x="1103" y="1043"/>
                    </a:moveTo>
                    <a:lnTo>
                      <a:pt x="1549" y="1489"/>
                    </a:lnTo>
                    <a:lnTo>
                      <a:pt x="0" y="1549"/>
                    </a:lnTo>
                    <a:lnTo>
                      <a:pt x="59" y="0"/>
                    </a:lnTo>
                    <a:lnTo>
                      <a:pt x="505" y="446"/>
                    </a:lnTo>
                    <a:lnTo>
                      <a:pt x="844" y="109"/>
                    </a:lnTo>
                    <a:lnTo>
                      <a:pt x="1440" y="704"/>
                    </a:lnTo>
                    <a:lnTo>
                      <a:pt x="1103" y="10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6" name="Freeform 24"/>
              <p:cNvSpPr>
                <a:spLocks noEditPoints="1"/>
              </p:cNvSpPr>
              <p:nvPr/>
            </p:nvSpPr>
            <p:spPr bwMode="auto">
              <a:xfrm>
                <a:off x="485" y="-236"/>
                <a:ext cx="4792" cy="4792"/>
              </a:xfrm>
              <a:custGeom>
                <a:avLst/>
                <a:gdLst>
                  <a:gd name="T0" fmla="*/ 1010 w 2020"/>
                  <a:gd name="T1" fmla="*/ 0 h 2020"/>
                  <a:gd name="T2" fmla="*/ 296 w 2020"/>
                  <a:gd name="T3" fmla="*/ 296 h 2020"/>
                  <a:gd name="T4" fmla="*/ 0 w 2020"/>
                  <a:gd name="T5" fmla="*/ 1010 h 2020"/>
                  <a:gd name="T6" fmla="*/ 296 w 2020"/>
                  <a:gd name="T7" fmla="*/ 1724 h 2020"/>
                  <a:gd name="T8" fmla="*/ 1010 w 2020"/>
                  <a:gd name="T9" fmla="*/ 2020 h 2020"/>
                  <a:gd name="T10" fmla="*/ 1724 w 2020"/>
                  <a:gd name="T11" fmla="*/ 1724 h 2020"/>
                  <a:gd name="T12" fmla="*/ 2020 w 2020"/>
                  <a:gd name="T13" fmla="*/ 1010 h 2020"/>
                  <a:gd name="T14" fmla="*/ 1724 w 2020"/>
                  <a:gd name="T15" fmla="*/ 296 h 2020"/>
                  <a:gd name="T16" fmla="*/ 1010 w 2020"/>
                  <a:gd name="T17" fmla="*/ 0 h 2020"/>
                  <a:gd name="T18" fmla="*/ 1090 w 2020"/>
                  <a:gd name="T19" fmla="*/ 1512 h 2020"/>
                  <a:gd name="T20" fmla="*/ 1070 w 2020"/>
                  <a:gd name="T21" fmla="*/ 1512 h 2020"/>
                  <a:gd name="T22" fmla="*/ 1070 w 2020"/>
                  <a:gd name="T23" fmla="*/ 1644 h 2020"/>
                  <a:gd name="T24" fmla="*/ 950 w 2020"/>
                  <a:gd name="T25" fmla="*/ 1644 h 2020"/>
                  <a:gd name="T26" fmla="*/ 950 w 2020"/>
                  <a:gd name="T27" fmla="*/ 1512 h 2020"/>
                  <a:gd name="T28" fmla="*/ 930 w 2020"/>
                  <a:gd name="T29" fmla="*/ 1512 h 2020"/>
                  <a:gd name="T30" fmla="*/ 658 w 2020"/>
                  <a:gd name="T31" fmla="*/ 1248 h 2020"/>
                  <a:gd name="T32" fmla="*/ 778 w 2020"/>
                  <a:gd name="T33" fmla="*/ 1248 h 2020"/>
                  <a:gd name="T34" fmla="*/ 930 w 2020"/>
                  <a:gd name="T35" fmla="*/ 1392 h 2020"/>
                  <a:gd name="T36" fmla="*/ 1090 w 2020"/>
                  <a:gd name="T37" fmla="*/ 1392 h 2020"/>
                  <a:gd name="T38" fmla="*/ 1260 w 2020"/>
                  <a:gd name="T39" fmla="*/ 1230 h 2020"/>
                  <a:gd name="T40" fmla="*/ 1211 w 2020"/>
                  <a:gd name="T41" fmla="*/ 1116 h 2020"/>
                  <a:gd name="T42" fmla="*/ 1090 w 2020"/>
                  <a:gd name="T43" fmla="*/ 1068 h 2020"/>
                  <a:gd name="T44" fmla="*/ 930 w 2020"/>
                  <a:gd name="T45" fmla="*/ 1068 h 2020"/>
                  <a:gd name="T46" fmla="*/ 640 w 2020"/>
                  <a:gd name="T47" fmla="*/ 785 h 2020"/>
                  <a:gd name="T48" fmla="*/ 726 w 2020"/>
                  <a:gd name="T49" fmla="*/ 585 h 2020"/>
                  <a:gd name="T50" fmla="*/ 930 w 2020"/>
                  <a:gd name="T51" fmla="*/ 503 h 2020"/>
                  <a:gd name="T52" fmla="*/ 950 w 2020"/>
                  <a:gd name="T53" fmla="*/ 503 h 2020"/>
                  <a:gd name="T54" fmla="*/ 950 w 2020"/>
                  <a:gd name="T55" fmla="*/ 376 h 2020"/>
                  <a:gd name="T56" fmla="*/ 1070 w 2020"/>
                  <a:gd name="T57" fmla="*/ 376 h 2020"/>
                  <a:gd name="T58" fmla="*/ 1070 w 2020"/>
                  <a:gd name="T59" fmla="*/ 503 h 2020"/>
                  <a:gd name="T60" fmla="*/ 1090 w 2020"/>
                  <a:gd name="T61" fmla="*/ 503 h 2020"/>
                  <a:gd name="T62" fmla="*/ 1362 w 2020"/>
                  <a:gd name="T63" fmla="*/ 768 h 2020"/>
                  <a:gd name="T64" fmla="*/ 1242 w 2020"/>
                  <a:gd name="T65" fmla="*/ 768 h 2020"/>
                  <a:gd name="T66" fmla="*/ 1090 w 2020"/>
                  <a:gd name="T67" fmla="*/ 623 h 2020"/>
                  <a:gd name="T68" fmla="*/ 930 w 2020"/>
                  <a:gd name="T69" fmla="*/ 623 h 2020"/>
                  <a:gd name="T70" fmla="*/ 809 w 2020"/>
                  <a:gd name="T71" fmla="*/ 671 h 2020"/>
                  <a:gd name="T72" fmla="*/ 760 w 2020"/>
                  <a:gd name="T73" fmla="*/ 785 h 2020"/>
                  <a:gd name="T74" fmla="*/ 930 w 2020"/>
                  <a:gd name="T75" fmla="*/ 948 h 2020"/>
                  <a:gd name="T76" fmla="*/ 1090 w 2020"/>
                  <a:gd name="T77" fmla="*/ 948 h 2020"/>
                  <a:gd name="T78" fmla="*/ 1294 w 2020"/>
                  <a:gd name="T79" fmla="*/ 1030 h 2020"/>
                  <a:gd name="T80" fmla="*/ 1380 w 2020"/>
                  <a:gd name="T81" fmla="*/ 1230 h 2020"/>
                  <a:gd name="T82" fmla="*/ 1090 w 2020"/>
                  <a:gd name="T83" fmla="*/ 1512 h 2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20" h="2020">
                    <a:moveTo>
                      <a:pt x="1010" y="0"/>
                    </a:moveTo>
                    <a:cubicBezTo>
                      <a:pt x="740" y="0"/>
                      <a:pt x="487" y="106"/>
                      <a:pt x="296" y="296"/>
                    </a:cubicBezTo>
                    <a:cubicBezTo>
                      <a:pt x="105" y="487"/>
                      <a:pt x="0" y="740"/>
                      <a:pt x="0" y="1010"/>
                    </a:cubicBezTo>
                    <a:cubicBezTo>
                      <a:pt x="0" y="1280"/>
                      <a:pt x="106" y="1533"/>
                      <a:pt x="296" y="1724"/>
                    </a:cubicBezTo>
                    <a:cubicBezTo>
                      <a:pt x="487" y="1915"/>
                      <a:pt x="740" y="2020"/>
                      <a:pt x="1010" y="2020"/>
                    </a:cubicBezTo>
                    <a:cubicBezTo>
                      <a:pt x="1280" y="2020"/>
                      <a:pt x="1533" y="1914"/>
                      <a:pt x="1724" y="1724"/>
                    </a:cubicBezTo>
                    <a:cubicBezTo>
                      <a:pt x="1915" y="1533"/>
                      <a:pt x="2020" y="1280"/>
                      <a:pt x="2020" y="1010"/>
                    </a:cubicBezTo>
                    <a:cubicBezTo>
                      <a:pt x="2020" y="740"/>
                      <a:pt x="1914" y="487"/>
                      <a:pt x="1724" y="296"/>
                    </a:cubicBezTo>
                    <a:cubicBezTo>
                      <a:pt x="1533" y="106"/>
                      <a:pt x="1280" y="0"/>
                      <a:pt x="1010" y="0"/>
                    </a:cubicBezTo>
                    <a:close/>
                    <a:moveTo>
                      <a:pt x="1090" y="1512"/>
                    </a:moveTo>
                    <a:cubicBezTo>
                      <a:pt x="1070" y="1512"/>
                      <a:pt x="1070" y="1512"/>
                      <a:pt x="1070" y="1512"/>
                    </a:cubicBezTo>
                    <a:cubicBezTo>
                      <a:pt x="1070" y="1644"/>
                      <a:pt x="1070" y="1644"/>
                      <a:pt x="1070" y="1644"/>
                    </a:cubicBezTo>
                    <a:cubicBezTo>
                      <a:pt x="950" y="1644"/>
                      <a:pt x="950" y="1644"/>
                      <a:pt x="950" y="1644"/>
                    </a:cubicBezTo>
                    <a:cubicBezTo>
                      <a:pt x="950" y="1512"/>
                      <a:pt x="950" y="1512"/>
                      <a:pt x="950" y="1512"/>
                    </a:cubicBezTo>
                    <a:cubicBezTo>
                      <a:pt x="930" y="1512"/>
                      <a:pt x="930" y="1512"/>
                      <a:pt x="930" y="1512"/>
                    </a:cubicBezTo>
                    <a:cubicBezTo>
                      <a:pt x="780" y="1512"/>
                      <a:pt x="658" y="1394"/>
                      <a:pt x="658" y="1248"/>
                    </a:cubicBezTo>
                    <a:cubicBezTo>
                      <a:pt x="778" y="1248"/>
                      <a:pt x="778" y="1248"/>
                      <a:pt x="778" y="1248"/>
                    </a:cubicBezTo>
                    <a:cubicBezTo>
                      <a:pt x="778" y="1328"/>
                      <a:pt x="846" y="1392"/>
                      <a:pt x="930" y="1392"/>
                    </a:cubicBezTo>
                    <a:cubicBezTo>
                      <a:pt x="1090" y="1392"/>
                      <a:pt x="1090" y="1392"/>
                      <a:pt x="1090" y="1392"/>
                    </a:cubicBezTo>
                    <a:cubicBezTo>
                      <a:pt x="1184" y="1392"/>
                      <a:pt x="1260" y="1320"/>
                      <a:pt x="1260" y="1230"/>
                    </a:cubicBezTo>
                    <a:cubicBezTo>
                      <a:pt x="1260" y="1187"/>
                      <a:pt x="1243" y="1146"/>
                      <a:pt x="1211" y="1116"/>
                    </a:cubicBezTo>
                    <a:cubicBezTo>
                      <a:pt x="1179" y="1085"/>
                      <a:pt x="1136" y="1068"/>
                      <a:pt x="1090" y="1068"/>
                    </a:cubicBezTo>
                    <a:cubicBezTo>
                      <a:pt x="930" y="1068"/>
                      <a:pt x="930" y="1068"/>
                      <a:pt x="930" y="1068"/>
                    </a:cubicBezTo>
                    <a:cubicBezTo>
                      <a:pt x="770" y="1068"/>
                      <a:pt x="640" y="941"/>
                      <a:pt x="640" y="785"/>
                    </a:cubicBezTo>
                    <a:cubicBezTo>
                      <a:pt x="640" y="709"/>
                      <a:pt x="670" y="638"/>
                      <a:pt x="726" y="585"/>
                    </a:cubicBezTo>
                    <a:cubicBezTo>
                      <a:pt x="780" y="532"/>
                      <a:pt x="853" y="503"/>
                      <a:pt x="930" y="503"/>
                    </a:cubicBezTo>
                    <a:cubicBezTo>
                      <a:pt x="950" y="503"/>
                      <a:pt x="950" y="503"/>
                      <a:pt x="950" y="503"/>
                    </a:cubicBezTo>
                    <a:cubicBezTo>
                      <a:pt x="950" y="376"/>
                      <a:pt x="950" y="376"/>
                      <a:pt x="950" y="376"/>
                    </a:cubicBezTo>
                    <a:cubicBezTo>
                      <a:pt x="1070" y="376"/>
                      <a:pt x="1070" y="376"/>
                      <a:pt x="1070" y="376"/>
                    </a:cubicBezTo>
                    <a:cubicBezTo>
                      <a:pt x="1070" y="503"/>
                      <a:pt x="1070" y="503"/>
                      <a:pt x="1070" y="503"/>
                    </a:cubicBezTo>
                    <a:cubicBezTo>
                      <a:pt x="1090" y="503"/>
                      <a:pt x="1090" y="503"/>
                      <a:pt x="1090" y="503"/>
                    </a:cubicBezTo>
                    <a:cubicBezTo>
                      <a:pt x="1240" y="503"/>
                      <a:pt x="1362" y="622"/>
                      <a:pt x="1362" y="768"/>
                    </a:cubicBezTo>
                    <a:cubicBezTo>
                      <a:pt x="1242" y="768"/>
                      <a:pt x="1242" y="768"/>
                      <a:pt x="1242" y="768"/>
                    </a:cubicBezTo>
                    <a:cubicBezTo>
                      <a:pt x="1242" y="688"/>
                      <a:pt x="1174" y="623"/>
                      <a:pt x="1090" y="623"/>
                    </a:cubicBezTo>
                    <a:cubicBezTo>
                      <a:pt x="930" y="623"/>
                      <a:pt x="930" y="623"/>
                      <a:pt x="930" y="623"/>
                    </a:cubicBezTo>
                    <a:cubicBezTo>
                      <a:pt x="884" y="623"/>
                      <a:pt x="841" y="640"/>
                      <a:pt x="809" y="671"/>
                    </a:cubicBezTo>
                    <a:cubicBezTo>
                      <a:pt x="777" y="702"/>
                      <a:pt x="760" y="742"/>
                      <a:pt x="760" y="785"/>
                    </a:cubicBezTo>
                    <a:cubicBezTo>
                      <a:pt x="760" y="875"/>
                      <a:pt x="836" y="948"/>
                      <a:pt x="930" y="948"/>
                    </a:cubicBezTo>
                    <a:cubicBezTo>
                      <a:pt x="1090" y="948"/>
                      <a:pt x="1090" y="948"/>
                      <a:pt x="1090" y="948"/>
                    </a:cubicBezTo>
                    <a:cubicBezTo>
                      <a:pt x="1167" y="948"/>
                      <a:pt x="1240" y="977"/>
                      <a:pt x="1294" y="1030"/>
                    </a:cubicBezTo>
                    <a:cubicBezTo>
                      <a:pt x="1350" y="1083"/>
                      <a:pt x="1380" y="1154"/>
                      <a:pt x="1380" y="1230"/>
                    </a:cubicBezTo>
                    <a:cubicBezTo>
                      <a:pt x="1380" y="1386"/>
                      <a:pt x="1250" y="1512"/>
                      <a:pt x="1090" y="15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7" name="Freeform 25"/>
              <p:cNvSpPr>
                <a:spLocks/>
              </p:cNvSpPr>
              <p:nvPr/>
            </p:nvSpPr>
            <p:spPr bwMode="auto">
              <a:xfrm>
                <a:off x="4515" y="3795"/>
                <a:ext cx="1549" cy="1549"/>
              </a:xfrm>
              <a:custGeom>
                <a:avLst/>
                <a:gdLst>
                  <a:gd name="T0" fmla="*/ 1490 w 1549"/>
                  <a:gd name="T1" fmla="*/ 0 h 1549"/>
                  <a:gd name="T2" fmla="*/ 1549 w 1549"/>
                  <a:gd name="T3" fmla="*/ 1549 h 1549"/>
                  <a:gd name="T4" fmla="*/ 0 w 1549"/>
                  <a:gd name="T5" fmla="*/ 1489 h 1549"/>
                  <a:gd name="T6" fmla="*/ 446 w 1549"/>
                  <a:gd name="T7" fmla="*/ 1043 h 1549"/>
                  <a:gd name="T8" fmla="*/ 110 w 1549"/>
                  <a:gd name="T9" fmla="*/ 704 h 1549"/>
                  <a:gd name="T10" fmla="*/ 705 w 1549"/>
                  <a:gd name="T11" fmla="*/ 109 h 1549"/>
                  <a:gd name="T12" fmla="*/ 1044 w 1549"/>
                  <a:gd name="T13" fmla="*/ 446 h 1549"/>
                  <a:gd name="T14" fmla="*/ 1490 w 1549"/>
                  <a:gd name="T15" fmla="*/ 0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9" h="1549">
                    <a:moveTo>
                      <a:pt x="1490" y="0"/>
                    </a:moveTo>
                    <a:lnTo>
                      <a:pt x="1549" y="1549"/>
                    </a:lnTo>
                    <a:lnTo>
                      <a:pt x="0" y="1489"/>
                    </a:lnTo>
                    <a:lnTo>
                      <a:pt x="446" y="1043"/>
                    </a:lnTo>
                    <a:lnTo>
                      <a:pt x="110" y="704"/>
                    </a:lnTo>
                    <a:lnTo>
                      <a:pt x="705" y="109"/>
                    </a:lnTo>
                    <a:lnTo>
                      <a:pt x="1044" y="446"/>
                    </a:lnTo>
                    <a:lnTo>
                      <a:pt x="149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8" name="Freeform 26"/>
              <p:cNvSpPr>
                <a:spLocks/>
              </p:cNvSpPr>
              <p:nvPr/>
            </p:nvSpPr>
            <p:spPr bwMode="auto">
              <a:xfrm>
                <a:off x="4515" y="-1024"/>
                <a:ext cx="1549" cy="1549"/>
              </a:xfrm>
              <a:custGeom>
                <a:avLst/>
                <a:gdLst>
                  <a:gd name="T0" fmla="*/ 446 w 1549"/>
                  <a:gd name="T1" fmla="*/ 506 h 1549"/>
                  <a:gd name="T2" fmla="*/ 0 w 1549"/>
                  <a:gd name="T3" fmla="*/ 60 h 1549"/>
                  <a:gd name="T4" fmla="*/ 1549 w 1549"/>
                  <a:gd name="T5" fmla="*/ 0 h 1549"/>
                  <a:gd name="T6" fmla="*/ 1490 w 1549"/>
                  <a:gd name="T7" fmla="*/ 1549 h 1549"/>
                  <a:gd name="T8" fmla="*/ 1044 w 1549"/>
                  <a:gd name="T9" fmla="*/ 1101 h 1549"/>
                  <a:gd name="T10" fmla="*/ 705 w 1549"/>
                  <a:gd name="T11" fmla="*/ 1440 h 1549"/>
                  <a:gd name="T12" fmla="*/ 110 w 1549"/>
                  <a:gd name="T13" fmla="*/ 845 h 1549"/>
                  <a:gd name="T14" fmla="*/ 446 w 1549"/>
                  <a:gd name="T15" fmla="*/ 506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9" h="1549">
                    <a:moveTo>
                      <a:pt x="446" y="506"/>
                    </a:moveTo>
                    <a:lnTo>
                      <a:pt x="0" y="60"/>
                    </a:lnTo>
                    <a:lnTo>
                      <a:pt x="1549" y="0"/>
                    </a:lnTo>
                    <a:lnTo>
                      <a:pt x="1490" y="1549"/>
                    </a:lnTo>
                    <a:lnTo>
                      <a:pt x="1044" y="1101"/>
                    </a:lnTo>
                    <a:lnTo>
                      <a:pt x="705" y="1440"/>
                    </a:lnTo>
                    <a:lnTo>
                      <a:pt x="110" y="845"/>
                    </a:lnTo>
                    <a:lnTo>
                      <a:pt x="446" y="5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9" name="Freeform 27"/>
              <p:cNvSpPr>
                <a:spLocks/>
              </p:cNvSpPr>
              <p:nvPr/>
            </p:nvSpPr>
            <p:spPr bwMode="auto">
              <a:xfrm>
                <a:off x="1828" y="5047"/>
                <a:ext cx="2106" cy="1613"/>
              </a:xfrm>
              <a:custGeom>
                <a:avLst/>
                <a:gdLst>
                  <a:gd name="T0" fmla="*/ 1475 w 2106"/>
                  <a:gd name="T1" fmla="*/ 479 h 1613"/>
                  <a:gd name="T2" fmla="*/ 2106 w 2106"/>
                  <a:gd name="T3" fmla="*/ 479 h 1613"/>
                  <a:gd name="T4" fmla="*/ 1053 w 2106"/>
                  <a:gd name="T5" fmla="*/ 1613 h 1613"/>
                  <a:gd name="T6" fmla="*/ 0 w 2106"/>
                  <a:gd name="T7" fmla="*/ 479 h 1613"/>
                  <a:gd name="T8" fmla="*/ 631 w 2106"/>
                  <a:gd name="T9" fmla="*/ 479 h 1613"/>
                  <a:gd name="T10" fmla="*/ 631 w 2106"/>
                  <a:gd name="T11" fmla="*/ 0 h 1613"/>
                  <a:gd name="T12" fmla="*/ 1475 w 2106"/>
                  <a:gd name="T13" fmla="*/ 0 h 1613"/>
                  <a:gd name="T14" fmla="*/ 1475 w 2106"/>
                  <a:gd name="T15" fmla="*/ 479 h 1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6" h="1613">
                    <a:moveTo>
                      <a:pt x="1475" y="479"/>
                    </a:moveTo>
                    <a:lnTo>
                      <a:pt x="2106" y="479"/>
                    </a:lnTo>
                    <a:lnTo>
                      <a:pt x="1053" y="1613"/>
                    </a:lnTo>
                    <a:lnTo>
                      <a:pt x="0" y="479"/>
                    </a:lnTo>
                    <a:lnTo>
                      <a:pt x="631" y="479"/>
                    </a:lnTo>
                    <a:lnTo>
                      <a:pt x="631" y="0"/>
                    </a:lnTo>
                    <a:lnTo>
                      <a:pt x="1475" y="0"/>
                    </a:lnTo>
                    <a:lnTo>
                      <a:pt x="1475" y="47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grpSp>
        <p:nvGrpSpPr>
          <p:cNvPr id="10" name="Group 9"/>
          <p:cNvGrpSpPr/>
          <p:nvPr/>
        </p:nvGrpSpPr>
        <p:grpSpPr>
          <a:xfrm>
            <a:off x="5899219" y="3440620"/>
            <a:ext cx="5490270" cy="1015663"/>
            <a:chOff x="5899219" y="3455373"/>
            <a:chExt cx="5490270" cy="1015663"/>
          </a:xfrm>
        </p:grpSpPr>
        <p:sp>
          <p:nvSpPr>
            <p:cNvPr id="72" name="Content Placeholder 6"/>
            <p:cNvSpPr txBox="1">
              <a:spLocks/>
            </p:cNvSpPr>
            <p:nvPr/>
          </p:nvSpPr>
          <p:spPr>
            <a:xfrm>
              <a:off x="5899219" y="3455373"/>
              <a:ext cx="2758644"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Opioids </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Tele Medicine </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Aging Workforce</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Medical Cost Inflation</a:t>
              </a:r>
            </a:p>
          </p:txBody>
        </p:sp>
        <p:sp>
          <p:nvSpPr>
            <p:cNvPr id="74" name="Content Placeholder 6"/>
            <p:cNvSpPr txBox="1">
              <a:spLocks/>
            </p:cNvSpPr>
            <p:nvPr/>
          </p:nvSpPr>
          <p:spPr>
            <a:xfrm>
              <a:off x="9163280" y="3455373"/>
              <a:ext cx="2226209"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Cancer &amp; PTSD Presumption</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Workplace Violence</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COVID</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Out of State Exposure</a:t>
              </a:r>
            </a:p>
          </p:txBody>
        </p:sp>
      </p:grpSp>
      <p:grpSp>
        <p:nvGrpSpPr>
          <p:cNvPr id="11" name="Group 10"/>
          <p:cNvGrpSpPr/>
          <p:nvPr/>
        </p:nvGrpSpPr>
        <p:grpSpPr>
          <a:xfrm>
            <a:off x="5899219" y="5024719"/>
            <a:ext cx="5490270" cy="1015663"/>
            <a:chOff x="5899219" y="5000675"/>
            <a:chExt cx="5490270" cy="1015663"/>
          </a:xfrm>
        </p:grpSpPr>
        <p:sp>
          <p:nvSpPr>
            <p:cNvPr id="73" name="Content Placeholder 6"/>
            <p:cNvSpPr txBox="1">
              <a:spLocks/>
            </p:cNvSpPr>
            <p:nvPr/>
          </p:nvSpPr>
          <p:spPr>
            <a:xfrm>
              <a:off x="5899219" y="5000675"/>
              <a:ext cx="3175333"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Increase in Catastrophic Losses</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Punitive Damage Awards</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Organized Plaintiff Bar</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Personal Injury Trends</a:t>
              </a:r>
            </a:p>
          </p:txBody>
        </p:sp>
        <p:sp>
          <p:nvSpPr>
            <p:cNvPr id="75" name="Content Placeholder 6"/>
            <p:cNvSpPr txBox="1">
              <a:spLocks/>
            </p:cNvSpPr>
            <p:nvPr/>
          </p:nvSpPr>
          <p:spPr>
            <a:xfrm>
              <a:off x="9163280" y="5000675"/>
              <a:ext cx="2226209"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Traumatic Brain Injury</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Aging Infrastructure</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Sexual Misconduct</a:t>
              </a:r>
            </a:p>
            <a:p>
              <a:pPr marL="173736" indent="-173736">
                <a:lnSpc>
                  <a:spcPct val="100000"/>
                </a:lnSpc>
                <a:spcBef>
                  <a:spcPts val="200"/>
                </a:spcBef>
                <a:spcAft>
                  <a:spcPts val="200"/>
                </a:spcAft>
                <a:buFont typeface="Arial" panose="020B0604020202020204" pitchFamily="34" charset="0"/>
                <a:buChar char="•"/>
              </a:pPr>
              <a:r>
                <a:rPr lang="en-US" sz="1400" dirty="0">
                  <a:solidFill>
                    <a:prstClr val="black"/>
                  </a:solidFill>
                </a:rPr>
                <a:t>Excessive Force</a:t>
              </a:r>
            </a:p>
          </p:txBody>
        </p:sp>
      </p:grpSp>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l="9441" t="8866" r="42758" b="1332"/>
          <a:stretch/>
        </p:blipFill>
        <p:spPr>
          <a:xfrm flipH="1">
            <a:off x="388619" y="1572299"/>
            <a:ext cx="3794383" cy="4752301"/>
          </a:xfrm>
          <a:prstGeom prst="rect">
            <a:avLst/>
          </a:prstGeom>
        </p:spPr>
      </p:pic>
      <p:grpSp>
        <p:nvGrpSpPr>
          <p:cNvPr id="12" name="Group 11"/>
          <p:cNvGrpSpPr/>
          <p:nvPr/>
        </p:nvGrpSpPr>
        <p:grpSpPr>
          <a:xfrm>
            <a:off x="5899219" y="3156401"/>
            <a:ext cx="5906958" cy="1584099"/>
            <a:chOff x="5899219" y="3156401"/>
            <a:chExt cx="5906958" cy="1584099"/>
          </a:xfrm>
        </p:grpSpPr>
        <p:cxnSp>
          <p:nvCxnSpPr>
            <p:cNvPr id="40" name="Straight Connector 39"/>
            <p:cNvCxnSpPr/>
            <p:nvPr/>
          </p:nvCxnSpPr>
          <p:spPr>
            <a:xfrm>
              <a:off x="5899219" y="3156401"/>
              <a:ext cx="59069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899219" y="4740500"/>
              <a:ext cx="590695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Slide Number Placeholder 5"/>
          <p:cNvSpPr>
            <a:spLocks noGrp="1"/>
          </p:cNvSpPr>
          <p:nvPr>
            <p:ph type="sldNum" sz="quarter" idx="12"/>
          </p:nvPr>
        </p:nvSpPr>
        <p:spPr>
          <a:xfrm>
            <a:off x="4755336" y="6472712"/>
            <a:ext cx="2743200" cy="187367"/>
          </a:xfrm>
        </p:spPr>
        <p:txBody>
          <a:bodyPr/>
          <a:lstStyle/>
          <a:p>
            <a:pPr>
              <a:defRPr/>
            </a:pPr>
            <a:fld id="{79649112-2361-4913-9798-B6AEBB59A8D4}" type="slidenum">
              <a:rPr lang="en-US">
                <a:solidFill>
                  <a:prstClr val="black">
                    <a:tint val="75000"/>
                  </a:prstClr>
                </a:solidFill>
                <a:latin typeface="Calibri"/>
              </a:rPr>
              <a:pPr>
                <a:def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545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273939642"/>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511"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83" name="Rectangle 82"/>
          <p:cNvSpPr/>
          <p:nvPr/>
        </p:nvSpPr>
        <p:spPr>
          <a:xfrm>
            <a:off x="390608" y="1572301"/>
            <a:ext cx="1868347" cy="2416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4" name="Rectangle 83"/>
          <p:cNvSpPr/>
          <p:nvPr/>
        </p:nvSpPr>
        <p:spPr>
          <a:xfrm>
            <a:off x="2301017" y="1572301"/>
            <a:ext cx="1868347" cy="2416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5" name="Rectangle 84"/>
          <p:cNvSpPr/>
          <p:nvPr/>
        </p:nvSpPr>
        <p:spPr>
          <a:xfrm>
            <a:off x="4211426" y="1572301"/>
            <a:ext cx="1868347" cy="2416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6" name="Rectangle 85"/>
          <p:cNvSpPr/>
          <p:nvPr/>
        </p:nvSpPr>
        <p:spPr>
          <a:xfrm>
            <a:off x="6121835" y="1572301"/>
            <a:ext cx="1868347" cy="2416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7" name="Rectangle 86"/>
          <p:cNvSpPr/>
          <p:nvPr/>
        </p:nvSpPr>
        <p:spPr>
          <a:xfrm>
            <a:off x="9942653" y="1572301"/>
            <a:ext cx="1868347" cy="2416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8" name="Rectangle 87"/>
          <p:cNvSpPr/>
          <p:nvPr/>
        </p:nvSpPr>
        <p:spPr>
          <a:xfrm>
            <a:off x="8032244" y="1572301"/>
            <a:ext cx="1868347" cy="2416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1" name="Rectangle 90"/>
          <p:cNvSpPr/>
          <p:nvPr/>
        </p:nvSpPr>
        <p:spPr>
          <a:xfrm>
            <a:off x="390608" y="4037709"/>
            <a:ext cx="1868347" cy="22091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2" name="Rectangle 91"/>
          <p:cNvSpPr/>
          <p:nvPr/>
        </p:nvSpPr>
        <p:spPr>
          <a:xfrm>
            <a:off x="2301017" y="4037709"/>
            <a:ext cx="1868347" cy="22091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3" name="Rectangle 92"/>
          <p:cNvSpPr/>
          <p:nvPr/>
        </p:nvSpPr>
        <p:spPr>
          <a:xfrm>
            <a:off x="4211426" y="4037709"/>
            <a:ext cx="1868347" cy="22091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4" name="Rectangle 93"/>
          <p:cNvSpPr/>
          <p:nvPr/>
        </p:nvSpPr>
        <p:spPr>
          <a:xfrm>
            <a:off x="6121835" y="4037709"/>
            <a:ext cx="1868347" cy="22091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8" name="Rectangle 97"/>
          <p:cNvSpPr/>
          <p:nvPr/>
        </p:nvSpPr>
        <p:spPr>
          <a:xfrm>
            <a:off x="8032244" y="4037709"/>
            <a:ext cx="3772510" cy="22091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2"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Increasing Impact on Liability Market </a:t>
            </a:r>
          </a:p>
        </p:txBody>
      </p:sp>
      <p:cxnSp>
        <p:nvCxnSpPr>
          <p:cNvPr id="53" name="Straight Connector 52"/>
          <p:cNvCxnSpPr/>
          <p:nvPr/>
        </p:nvCxnSpPr>
        <p:spPr>
          <a:xfrm>
            <a:off x="517928"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26" name="Content Placeholder 6"/>
          <p:cNvSpPr txBox="1">
            <a:spLocks/>
          </p:cNvSpPr>
          <p:nvPr/>
        </p:nvSpPr>
        <p:spPr>
          <a:xfrm>
            <a:off x="10035251" y="2382355"/>
            <a:ext cx="1769503" cy="846386"/>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Reviver Legislation Amendments </a:t>
            </a:r>
            <a:r>
              <a:rPr lang="en-US" sz="1100" dirty="0">
                <a:solidFill>
                  <a:schemeClr val="bg1"/>
                </a:solidFill>
              </a:rPr>
              <a:t/>
            </a:r>
            <a:br>
              <a:rPr lang="en-US" sz="1100" dirty="0">
                <a:solidFill>
                  <a:schemeClr val="bg1"/>
                </a:solidFill>
              </a:rPr>
            </a:br>
            <a:r>
              <a:rPr lang="en-US" sz="1100" dirty="0">
                <a:solidFill>
                  <a:schemeClr val="bg1"/>
                </a:solidFill>
              </a:rPr>
              <a:t>A rise in Sexual Abuse and Molestation claims and settlements</a:t>
            </a:r>
          </a:p>
        </p:txBody>
      </p:sp>
      <p:grpSp>
        <p:nvGrpSpPr>
          <p:cNvPr id="96" name="Group 42"/>
          <p:cNvGrpSpPr>
            <a:grpSpLocks noChangeAspect="1"/>
          </p:cNvGrpSpPr>
          <p:nvPr/>
        </p:nvGrpSpPr>
        <p:grpSpPr bwMode="auto">
          <a:xfrm>
            <a:off x="10046283" y="1763392"/>
            <a:ext cx="504825" cy="497075"/>
            <a:chOff x="2016" y="364"/>
            <a:chExt cx="3648" cy="3592"/>
          </a:xfrm>
          <a:solidFill>
            <a:schemeClr val="bg1"/>
          </a:solidFill>
        </p:grpSpPr>
        <p:sp>
          <p:nvSpPr>
            <p:cNvPr id="99" name="Freeform 43"/>
            <p:cNvSpPr>
              <a:spLocks noEditPoints="1"/>
            </p:cNvSpPr>
            <p:nvPr/>
          </p:nvSpPr>
          <p:spPr bwMode="auto">
            <a:xfrm>
              <a:off x="2016" y="2248"/>
              <a:ext cx="3648" cy="1708"/>
            </a:xfrm>
            <a:custGeom>
              <a:avLst/>
              <a:gdLst>
                <a:gd name="T0" fmla="*/ 1536 w 1536"/>
                <a:gd name="T1" fmla="*/ 599 h 719"/>
                <a:gd name="T2" fmla="*/ 1536 w 1536"/>
                <a:gd name="T3" fmla="*/ 719 h 719"/>
                <a:gd name="T4" fmla="*/ 0 w 1536"/>
                <a:gd name="T5" fmla="*/ 719 h 719"/>
                <a:gd name="T6" fmla="*/ 0 w 1536"/>
                <a:gd name="T7" fmla="*/ 599 h 719"/>
                <a:gd name="T8" fmla="*/ 24 w 1536"/>
                <a:gd name="T9" fmla="*/ 599 h 719"/>
                <a:gd name="T10" fmla="*/ 24 w 1536"/>
                <a:gd name="T11" fmla="*/ 503 h 719"/>
                <a:gd name="T12" fmla="*/ 71 w 1536"/>
                <a:gd name="T13" fmla="*/ 503 h 719"/>
                <a:gd name="T14" fmla="*/ 71 w 1536"/>
                <a:gd name="T15" fmla="*/ 71 h 719"/>
                <a:gd name="T16" fmla="*/ 49 w 1536"/>
                <a:gd name="T17" fmla="*/ 71 h 719"/>
                <a:gd name="T18" fmla="*/ 49 w 1536"/>
                <a:gd name="T19" fmla="*/ 0 h 719"/>
                <a:gd name="T20" fmla="*/ 1487 w 1536"/>
                <a:gd name="T21" fmla="*/ 0 h 719"/>
                <a:gd name="T22" fmla="*/ 1487 w 1536"/>
                <a:gd name="T23" fmla="*/ 70 h 719"/>
                <a:gd name="T24" fmla="*/ 1465 w 1536"/>
                <a:gd name="T25" fmla="*/ 72 h 719"/>
                <a:gd name="T26" fmla="*/ 1465 w 1536"/>
                <a:gd name="T27" fmla="*/ 503 h 719"/>
                <a:gd name="T28" fmla="*/ 1512 w 1536"/>
                <a:gd name="T29" fmla="*/ 503 h 719"/>
                <a:gd name="T30" fmla="*/ 1512 w 1536"/>
                <a:gd name="T31" fmla="*/ 599 h 719"/>
                <a:gd name="T32" fmla="*/ 1536 w 1536"/>
                <a:gd name="T33" fmla="*/ 599 h 719"/>
                <a:gd name="T34" fmla="*/ 383 w 1536"/>
                <a:gd name="T35" fmla="*/ 72 h 719"/>
                <a:gd name="T36" fmla="*/ 217 w 1536"/>
                <a:gd name="T37" fmla="*/ 72 h 719"/>
                <a:gd name="T38" fmla="*/ 217 w 1536"/>
                <a:gd name="T39" fmla="*/ 502 h 719"/>
                <a:gd name="T40" fmla="*/ 383 w 1536"/>
                <a:gd name="T41" fmla="*/ 502 h 719"/>
                <a:gd name="T42" fmla="*/ 383 w 1536"/>
                <a:gd name="T43" fmla="*/ 72 h 719"/>
                <a:gd name="T44" fmla="*/ 529 w 1536"/>
                <a:gd name="T45" fmla="*/ 502 h 719"/>
                <a:gd name="T46" fmla="*/ 695 w 1536"/>
                <a:gd name="T47" fmla="*/ 502 h 719"/>
                <a:gd name="T48" fmla="*/ 695 w 1536"/>
                <a:gd name="T49" fmla="*/ 72 h 719"/>
                <a:gd name="T50" fmla="*/ 529 w 1536"/>
                <a:gd name="T51" fmla="*/ 72 h 719"/>
                <a:gd name="T52" fmla="*/ 529 w 1536"/>
                <a:gd name="T53" fmla="*/ 502 h 719"/>
                <a:gd name="T54" fmla="*/ 1007 w 1536"/>
                <a:gd name="T55" fmla="*/ 502 h 719"/>
                <a:gd name="T56" fmla="*/ 1007 w 1536"/>
                <a:gd name="T57" fmla="*/ 72 h 719"/>
                <a:gd name="T58" fmla="*/ 841 w 1536"/>
                <a:gd name="T59" fmla="*/ 72 h 719"/>
                <a:gd name="T60" fmla="*/ 841 w 1536"/>
                <a:gd name="T61" fmla="*/ 502 h 719"/>
                <a:gd name="T62" fmla="*/ 1007 w 1536"/>
                <a:gd name="T63" fmla="*/ 502 h 719"/>
                <a:gd name="T64" fmla="*/ 1319 w 1536"/>
                <a:gd name="T65" fmla="*/ 502 h 719"/>
                <a:gd name="T66" fmla="*/ 1319 w 1536"/>
                <a:gd name="T67" fmla="*/ 72 h 719"/>
                <a:gd name="T68" fmla="*/ 1153 w 1536"/>
                <a:gd name="T69" fmla="*/ 72 h 719"/>
                <a:gd name="T70" fmla="*/ 1153 w 1536"/>
                <a:gd name="T71" fmla="*/ 502 h 719"/>
                <a:gd name="T72" fmla="*/ 1319 w 1536"/>
                <a:gd name="T73" fmla="*/ 50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6" h="719">
                  <a:moveTo>
                    <a:pt x="1536" y="599"/>
                  </a:moveTo>
                  <a:cubicBezTo>
                    <a:pt x="1536" y="639"/>
                    <a:pt x="1536" y="679"/>
                    <a:pt x="1536" y="719"/>
                  </a:cubicBezTo>
                  <a:cubicBezTo>
                    <a:pt x="1024" y="719"/>
                    <a:pt x="512" y="719"/>
                    <a:pt x="0" y="719"/>
                  </a:cubicBezTo>
                  <a:cubicBezTo>
                    <a:pt x="0" y="679"/>
                    <a:pt x="0" y="639"/>
                    <a:pt x="0" y="599"/>
                  </a:cubicBezTo>
                  <a:cubicBezTo>
                    <a:pt x="8" y="599"/>
                    <a:pt x="16" y="599"/>
                    <a:pt x="24" y="599"/>
                  </a:cubicBezTo>
                  <a:cubicBezTo>
                    <a:pt x="24" y="566"/>
                    <a:pt x="24" y="535"/>
                    <a:pt x="24" y="503"/>
                  </a:cubicBezTo>
                  <a:cubicBezTo>
                    <a:pt x="41" y="503"/>
                    <a:pt x="56" y="503"/>
                    <a:pt x="71" y="503"/>
                  </a:cubicBezTo>
                  <a:cubicBezTo>
                    <a:pt x="71" y="358"/>
                    <a:pt x="71" y="215"/>
                    <a:pt x="71" y="71"/>
                  </a:cubicBezTo>
                  <a:cubicBezTo>
                    <a:pt x="63" y="71"/>
                    <a:pt x="56" y="71"/>
                    <a:pt x="49" y="71"/>
                  </a:cubicBezTo>
                  <a:cubicBezTo>
                    <a:pt x="49" y="46"/>
                    <a:pt x="49" y="23"/>
                    <a:pt x="49" y="0"/>
                  </a:cubicBezTo>
                  <a:cubicBezTo>
                    <a:pt x="529" y="0"/>
                    <a:pt x="1008" y="0"/>
                    <a:pt x="1487" y="0"/>
                  </a:cubicBezTo>
                  <a:cubicBezTo>
                    <a:pt x="1487" y="24"/>
                    <a:pt x="1487" y="47"/>
                    <a:pt x="1487" y="70"/>
                  </a:cubicBezTo>
                  <a:cubicBezTo>
                    <a:pt x="1479" y="71"/>
                    <a:pt x="1472" y="71"/>
                    <a:pt x="1465" y="72"/>
                  </a:cubicBezTo>
                  <a:cubicBezTo>
                    <a:pt x="1465" y="216"/>
                    <a:pt x="1465" y="359"/>
                    <a:pt x="1465" y="503"/>
                  </a:cubicBezTo>
                  <a:cubicBezTo>
                    <a:pt x="1481" y="503"/>
                    <a:pt x="1496" y="503"/>
                    <a:pt x="1512" y="503"/>
                  </a:cubicBezTo>
                  <a:cubicBezTo>
                    <a:pt x="1512" y="536"/>
                    <a:pt x="1512" y="567"/>
                    <a:pt x="1512" y="599"/>
                  </a:cubicBezTo>
                  <a:cubicBezTo>
                    <a:pt x="1521" y="599"/>
                    <a:pt x="1529" y="599"/>
                    <a:pt x="1536" y="599"/>
                  </a:cubicBezTo>
                  <a:close/>
                  <a:moveTo>
                    <a:pt x="383" y="72"/>
                  </a:moveTo>
                  <a:cubicBezTo>
                    <a:pt x="327" y="72"/>
                    <a:pt x="272" y="72"/>
                    <a:pt x="217" y="72"/>
                  </a:cubicBezTo>
                  <a:cubicBezTo>
                    <a:pt x="217" y="216"/>
                    <a:pt x="217" y="359"/>
                    <a:pt x="217" y="502"/>
                  </a:cubicBezTo>
                  <a:cubicBezTo>
                    <a:pt x="273" y="502"/>
                    <a:pt x="328" y="502"/>
                    <a:pt x="383" y="502"/>
                  </a:cubicBezTo>
                  <a:cubicBezTo>
                    <a:pt x="383" y="358"/>
                    <a:pt x="383" y="215"/>
                    <a:pt x="383" y="72"/>
                  </a:cubicBezTo>
                  <a:close/>
                  <a:moveTo>
                    <a:pt x="529" y="502"/>
                  </a:moveTo>
                  <a:cubicBezTo>
                    <a:pt x="585" y="502"/>
                    <a:pt x="640" y="502"/>
                    <a:pt x="695" y="502"/>
                  </a:cubicBezTo>
                  <a:cubicBezTo>
                    <a:pt x="695" y="358"/>
                    <a:pt x="695" y="215"/>
                    <a:pt x="695" y="72"/>
                  </a:cubicBezTo>
                  <a:cubicBezTo>
                    <a:pt x="639" y="72"/>
                    <a:pt x="584" y="72"/>
                    <a:pt x="529" y="72"/>
                  </a:cubicBezTo>
                  <a:cubicBezTo>
                    <a:pt x="529" y="215"/>
                    <a:pt x="529" y="358"/>
                    <a:pt x="529" y="502"/>
                  </a:cubicBezTo>
                  <a:close/>
                  <a:moveTo>
                    <a:pt x="1007" y="502"/>
                  </a:moveTo>
                  <a:cubicBezTo>
                    <a:pt x="1007" y="358"/>
                    <a:pt x="1007" y="215"/>
                    <a:pt x="1007" y="72"/>
                  </a:cubicBezTo>
                  <a:cubicBezTo>
                    <a:pt x="951" y="72"/>
                    <a:pt x="896" y="72"/>
                    <a:pt x="841" y="72"/>
                  </a:cubicBezTo>
                  <a:cubicBezTo>
                    <a:pt x="841" y="216"/>
                    <a:pt x="841" y="359"/>
                    <a:pt x="841" y="502"/>
                  </a:cubicBezTo>
                  <a:cubicBezTo>
                    <a:pt x="896" y="502"/>
                    <a:pt x="951" y="502"/>
                    <a:pt x="1007" y="502"/>
                  </a:cubicBezTo>
                  <a:close/>
                  <a:moveTo>
                    <a:pt x="1319" y="502"/>
                  </a:moveTo>
                  <a:cubicBezTo>
                    <a:pt x="1319" y="358"/>
                    <a:pt x="1319" y="215"/>
                    <a:pt x="1319" y="72"/>
                  </a:cubicBezTo>
                  <a:cubicBezTo>
                    <a:pt x="1263" y="72"/>
                    <a:pt x="1208" y="72"/>
                    <a:pt x="1153" y="72"/>
                  </a:cubicBezTo>
                  <a:cubicBezTo>
                    <a:pt x="1153" y="216"/>
                    <a:pt x="1153" y="359"/>
                    <a:pt x="1153" y="502"/>
                  </a:cubicBezTo>
                  <a:cubicBezTo>
                    <a:pt x="1208" y="502"/>
                    <a:pt x="1263" y="502"/>
                    <a:pt x="1319" y="5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0" name="Freeform 44"/>
            <p:cNvSpPr>
              <a:spLocks noEditPoints="1"/>
            </p:cNvSpPr>
            <p:nvPr/>
          </p:nvSpPr>
          <p:spPr bwMode="auto">
            <a:xfrm>
              <a:off x="2301" y="364"/>
              <a:ext cx="3078" cy="1402"/>
            </a:xfrm>
            <a:custGeom>
              <a:avLst/>
              <a:gdLst>
                <a:gd name="T0" fmla="*/ 456 w 1296"/>
                <a:gd name="T1" fmla="*/ 0 h 590"/>
                <a:gd name="T2" fmla="*/ 641 w 1296"/>
                <a:gd name="T3" fmla="*/ 160 h 590"/>
                <a:gd name="T4" fmla="*/ 651 w 1296"/>
                <a:gd name="T5" fmla="*/ 182 h 590"/>
                <a:gd name="T6" fmla="*/ 840 w 1296"/>
                <a:gd name="T7" fmla="*/ 0 h 590"/>
                <a:gd name="T8" fmla="*/ 1296 w 1296"/>
                <a:gd name="T9" fmla="*/ 480 h 590"/>
                <a:gd name="T10" fmla="*/ 867 w 1296"/>
                <a:gd name="T11" fmla="*/ 480 h 590"/>
                <a:gd name="T12" fmla="*/ 645 w 1296"/>
                <a:gd name="T13" fmla="*/ 590 h 590"/>
                <a:gd name="T14" fmla="*/ 422 w 1296"/>
                <a:gd name="T15" fmla="*/ 480 h 590"/>
                <a:gd name="T16" fmla="*/ 0 w 1296"/>
                <a:gd name="T17" fmla="*/ 480 h 590"/>
                <a:gd name="T18" fmla="*/ 121 w 1296"/>
                <a:gd name="T19" fmla="*/ 143 h 590"/>
                <a:gd name="T20" fmla="*/ 479 w 1296"/>
                <a:gd name="T21" fmla="*/ 97 h 590"/>
                <a:gd name="T22" fmla="*/ 121 w 1296"/>
                <a:gd name="T23" fmla="*/ 143 h 590"/>
                <a:gd name="T24" fmla="*/ 817 w 1296"/>
                <a:gd name="T25" fmla="*/ 97 h 590"/>
                <a:gd name="T26" fmla="*/ 1175 w 1296"/>
                <a:gd name="T27" fmla="*/ 143 h 590"/>
                <a:gd name="T28" fmla="*/ 121 w 1296"/>
                <a:gd name="T29" fmla="*/ 239 h 590"/>
                <a:gd name="T30" fmla="*/ 479 w 1296"/>
                <a:gd name="T31" fmla="*/ 193 h 590"/>
                <a:gd name="T32" fmla="*/ 121 w 1296"/>
                <a:gd name="T33" fmla="*/ 239 h 590"/>
                <a:gd name="T34" fmla="*/ 1175 w 1296"/>
                <a:gd name="T35" fmla="*/ 193 h 590"/>
                <a:gd name="T36" fmla="*/ 817 w 1296"/>
                <a:gd name="T37" fmla="*/ 239 h 590"/>
                <a:gd name="T38" fmla="*/ 121 w 1296"/>
                <a:gd name="T39" fmla="*/ 335 h 590"/>
                <a:gd name="T40" fmla="*/ 479 w 1296"/>
                <a:gd name="T41" fmla="*/ 289 h 590"/>
                <a:gd name="T42" fmla="*/ 121 w 1296"/>
                <a:gd name="T43" fmla="*/ 335 h 590"/>
                <a:gd name="T44" fmla="*/ 1175 w 1296"/>
                <a:gd name="T45" fmla="*/ 335 h 590"/>
                <a:gd name="T46" fmla="*/ 817 w 1296"/>
                <a:gd name="T47" fmla="*/ 289 h 590"/>
                <a:gd name="T48" fmla="*/ 479 w 1296"/>
                <a:gd name="T49" fmla="*/ 385 h 590"/>
                <a:gd name="T50" fmla="*/ 121 w 1296"/>
                <a:gd name="T51" fmla="*/ 431 h 590"/>
                <a:gd name="T52" fmla="*/ 479 w 1296"/>
                <a:gd name="T53" fmla="*/ 385 h 590"/>
                <a:gd name="T54" fmla="*/ 887 w 1296"/>
                <a:gd name="T55" fmla="*/ 431 h 590"/>
                <a:gd name="T56" fmla="*/ 817 w 1296"/>
                <a:gd name="T57" fmla="*/ 385 h 590"/>
                <a:gd name="T58" fmla="*/ 937 w 1296"/>
                <a:gd name="T59" fmla="*/ 385 h 590"/>
                <a:gd name="T60" fmla="*/ 983 w 1296"/>
                <a:gd name="T61" fmla="*/ 431 h 590"/>
                <a:gd name="T62" fmla="*/ 937 w 1296"/>
                <a:gd name="T63" fmla="*/ 385 h 590"/>
                <a:gd name="T64" fmla="*/ 1079 w 1296"/>
                <a:gd name="T65" fmla="*/ 431 h 590"/>
                <a:gd name="T66" fmla="*/ 1032 w 1296"/>
                <a:gd name="T67" fmla="*/ 385 h 590"/>
                <a:gd name="T68" fmla="*/ 1175 w 1296"/>
                <a:gd name="T69" fmla="*/ 385 h 590"/>
                <a:gd name="T70" fmla="*/ 1129 w 1296"/>
                <a:gd name="T71" fmla="*/ 431 h 590"/>
                <a:gd name="T72" fmla="*/ 1175 w 1296"/>
                <a:gd name="T73" fmla="*/ 385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6" h="590">
                  <a:moveTo>
                    <a:pt x="0" y="0"/>
                  </a:moveTo>
                  <a:cubicBezTo>
                    <a:pt x="152" y="0"/>
                    <a:pt x="304" y="0"/>
                    <a:pt x="456" y="0"/>
                  </a:cubicBezTo>
                  <a:cubicBezTo>
                    <a:pt x="459" y="1"/>
                    <a:pt x="462" y="2"/>
                    <a:pt x="465" y="3"/>
                  </a:cubicBezTo>
                  <a:cubicBezTo>
                    <a:pt x="555" y="19"/>
                    <a:pt x="614" y="72"/>
                    <a:pt x="641" y="160"/>
                  </a:cubicBezTo>
                  <a:cubicBezTo>
                    <a:pt x="643" y="169"/>
                    <a:pt x="645" y="179"/>
                    <a:pt x="648" y="193"/>
                  </a:cubicBezTo>
                  <a:cubicBezTo>
                    <a:pt x="650" y="186"/>
                    <a:pt x="650" y="184"/>
                    <a:pt x="651" y="182"/>
                  </a:cubicBezTo>
                  <a:cubicBezTo>
                    <a:pt x="667" y="96"/>
                    <a:pt x="716" y="40"/>
                    <a:pt x="798" y="10"/>
                  </a:cubicBezTo>
                  <a:cubicBezTo>
                    <a:pt x="812" y="6"/>
                    <a:pt x="826" y="3"/>
                    <a:pt x="840" y="0"/>
                  </a:cubicBezTo>
                  <a:cubicBezTo>
                    <a:pt x="992" y="0"/>
                    <a:pt x="1144" y="0"/>
                    <a:pt x="1296" y="0"/>
                  </a:cubicBezTo>
                  <a:cubicBezTo>
                    <a:pt x="1296" y="160"/>
                    <a:pt x="1296" y="319"/>
                    <a:pt x="1296" y="480"/>
                  </a:cubicBezTo>
                  <a:cubicBezTo>
                    <a:pt x="1288" y="480"/>
                    <a:pt x="1282" y="480"/>
                    <a:pt x="1276" y="480"/>
                  </a:cubicBezTo>
                  <a:cubicBezTo>
                    <a:pt x="1140" y="480"/>
                    <a:pt x="1003" y="480"/>
                    <a:pt x="867" y="480"/>
                  </a:cubicBezTo>
                  <a:cubicBezTo>
                    <a:pt x="811" y="480"/>
                    <a:pt x="759" y="495"/>
                    <a:pt x="714" y="528"/>
                  </a:cubicBezTo>
                  <a:cubicBezTo>
                    <a:pt x="690" y="546"/>
                    <a:pt x="669" y="568"/>
                    <a:pt x="645" y="590"/>
                  </a:cubicBezTo>
                  <a:cubicBezTo>
                    <a:pt x="645" y="590"/>
                    <a:pt x="645" y="588"/>
                    <a:pt x="643" y="587"/>
                  </a:cubicBezTo>
                  <a:cubicBezTo>
                    <a:pt x="587" y="514"/>
                    <a:pt x="513" y="479"/>
                    <a:pt x="422" y="480"/>
                  </a:cubicBezTo>
                  <a:cubicBezTo>
                    <a:pt x="287" y="480"/>
                    <a:pt x="153" y="480"/>
                    <a:pt x="18" y="480"/>
                  </a:cubicBezTo>
                  <a:cubicBezTo>
                    <a:pt x="12" y="480"/>
                    <a:pt x="7" y="480"/>
                    <a:pt x="0" y="480"/>
                  </a:cubicBezTo>
                  <a:cubicBezTo>
                    <a:pt x="0" y="319"/>
                    <a:pt x="0" y="159"/>
                    <a:pt x="0" y="0"/>
                  </a:cubicBezTo>
                  <a:close/>
                  <a:moveTo>
                    <a:pt x="121" y="143"/>
                  </a:moveTo>
                  <a:cubicBezTo>
                    <a:pt x="241" y="143"/>
                    <a:pt x="360" y="143"/>
                    <a:pt x="479" y="143"/>
                  </a:cubicBezTo>
                  <a:cubicBezTo>
                    <a:pt x="479" y="127"/>
                    <a:pt x="479" y="112"/>
                    <a:pt x="479" y="97"/>
                  </a:cubicBezTo>
                  <a:cubicBezTo>
                    <a:pt x="359" y="97"/>
                    <a:pt x="240" y="97"/>
                    <a:pt x="121" y="97"/>
                  </a:cubicBezTo>
                  <a:cubicBezTo>
                    <a:pt x="121" y="113"/>
                    <a:pt x="121" y="128"/>
                    <a:pt x="121" y="143"/>
                  </a:cubicBezTo>
                  <a:close/>
                  <a:moveTo>
                    <a:pt x="1175" y="97"/>
                  </a:moveTo>
                  <a:cubicBezTo>
                    <a:pt x="1055" y="97"/>
                    <a:pt x="936" y="97"/>
                    <a:pt x="817" y="97"/>
                  </a:cubicBezTo>
                  <a:cubicBezTo>
                    <a:pt x="817" y="113"/>
                    <a:pt x="817" y="128"/>
                    <a:pt x="817" y="143"/>
                  </a:cubicBezTo>
                  <a:cubicBezTo>
                    <a:pt x="937" y="143"/>
                    <a:pt x="1056" y="143"/>
                    <a:pt x="1175" y="143"/>
                  </a:cubicBezTo>
                  <a:cubicBezTo>
                    <a:pt x="1175" y="128"/>
                    <a:pt x="1175" y="113"/>
                    <a:pt x="1175" y="97"/>
                  </a:cubicBezTo>
                  <a:close/>
                  <a:moveTo>
                    <a:pt x="121" y="239"/>
                  </a:moveTo>
                  <a:cubicBezTo>
                    <a:pt x="241" y="239"/>
                    <a:pt x="360" y="239"/>
                    <a:pt x="479" y="239"/>
                  </a:cubicBezTo>
                  <a:cubicBezTo>
                    <a:pt x="479" y="223"/>
                    <a:pt x="479" y="208"/>
                    <a:pt x="479" y="193"/>
                  </a:cubicBezTo>
                  <a:cubicBezTo>
                    <a:pt x="359" y="193"/>
                    <a:pt x="240" y="193"/>
                    <a:pt x="121" y="193"/>
                  </a:cubicBezTo>
                  <a:cubicBezTo>
                    <a:pt x="121" y="208"/>
                    <a:pt x="121" y="223"/>
                    <a:pt x="121" y="239"/>
                  </a:cubicBezTo>
                  <a:close/>
                  <a:moveTo>
                    <a:pt x="1175" y="239"/>
                  </a:moveTo>
                  <a:cubicBezTo>
                    <a:pt x="1175" y="223"/>
                    <a:pt x="1175" y="208"/>
                    <a:pt x="1175" y="193"/>
                  </a:cubicBezTo>
                  <a:cubicBezTo>
                    <a:pt x="1055" y="193"/>
                    <a:pt x="936" y="193"/>
                    <a:pt x="817" y="193"/>
                  </a:cubicBezTo>
                  <a:cubicBezTo>
                    <a:pt x="817" y="209"/>
                    <a:pt x="817" y="224"/>
                    <a:pt x="817" y="239"/>
                  </a:cubicBezTo>
                  <a:cubicBezTo>
                    <a:pt x="937" y="239"/>
                    <a:pt x="1056" y="239"/>
                    <a:pt x="1175" y="239"/>
                  </a:cubicBezTo>
                  <a:close/>
                  <a:moveTo>
                    <a:pt x="121" y="335"/>
                  </a:moveTo>
                  <a:cubicBezTo>
                    <a:pt x="241" y="335"/>
                    <a:pt x="360" y="335"/>
                    <a:pt x="479" y="335"/>
                  </a:cubicBezTo>
                  <a:cubicBezTo>
                    <a:pt x="479" y="319"/>
                    <a:pt x="479" y="304"/>
                    <a:pt x="479" y="289"/>
                  </a:cubicBezTo>
                  <a:cubicBezTo>
                    <a:pt x="359" y="289"/>
                    <a:pt x="240" y="289"/>
                    <a:pt x="121" y="289"/>
                  </a:cubicBezTo>
                  <a:cubicBezTo>
                    <a:pt x="121" y="304"/>
                    <a:pt x="121" y="319"/>
                    <a:pt x="121" y="335"/>
                  </a:cubicBezTo>
                  <a:close/>
                  <a:moveTo>
                    <a:pt x="817" y="335"/>
                  </a:moveTo>
                  <a:cubicBezTo>
                    <a:pt x="937" y="335"/>
                    <a:pt x="1056" y="335"/>
                    <a:pt x="1175" y="335"/>
                  </a:cubicBezTo>
                  <a:cubicBezTo>
                    <a:pt x="1175" y="319"/>
                    <a:pt x="1175" y="304"/>
                    <a:pt x="1175" y="289"/>
                  </a:cubicBezTo>
                  <a:cubicBezTo>
                    <a:pt x="1055" y="289"/>
                    <a:pt x="936" y="289"/>
                    <a:pt x="817" y="289"/>
                  </a:cubicBezTo>
                  <a:cubicBezTo>
                    <a:pt x="817" y="304"/>
                    <a:pt x="817" y="319"/>
                    <a:pt x="817" y="335"/>
                  </a:cubicBezTo>
                  <a:close/>
                  <a:moveTo>
                    <a:pt x="479" y="385"/>
                  </a:moveTo>
                  <a:cubicBezTo>
                    <a:pt x="359" y="385"/>
                    <a:pt x="240" y="385"/>
                    <a:pt x="121" y="385"/>
                  </a:cubicBezTo>
                  <a:cubicBezTo>
                    <a:pt x="121" y="401"/>
                    <a:pt x="121" y="416"/>
                    <a:pt x="121" y="431"/>
                  </a:cubicBezTo>
                  <a:cubicBezTo>
                    <a:pt x="241" y="431"/>
                    <a:pt x="360" y="431"/>
                    <a:pt x="479" y="431"/>
                  </a:cubicBezTo>
                  <a:cubicBezTo>
                    <a:pt x="479" y="416"/>
                    <a:pt x="479" y="401"/>
                    <a:pt x="479" y="385"/>
                  </a:cubicBezTo>
                  <a:close/>
                  <a:moveTo>
                    <a:pt x="817" y="431"/>
                  </a:moveTo>
                  <a:cubicBezTo>
                    <a:pt x="841" y="431"/>
                    <a:pt x="864" y="431"/>
                    <a:pt x="887" y="431"/>
                  </a:cubicBezTo>
                  <a:cubicBezTo>
                    <a:pt x="887" y="415"/>
                    <a:pt x="887" y="400"/>
                    <a:pt x="887" y="385"/>
                  </a:cubicBezTo>
                  <a:cubicBezTo>
                    <a:pt x="863" y="385"/>
                    <a:pt x="840" y="385"/>
                    <a:pt x="817" y="385"/>
                  </a:cubicBezTo>
                  <a:cubicBezTo>
                    <a:pt x="817" y="400"/>
                    <a:pt x="817" y="415"/>
                    <a:pt x="817" y="431"/>
                  </a:cubicBezTo>
                  <a:close/>
                  <a:moveTo>
                    <a:pt x="937" y="385"/>
                  </a:moveTo>
                  <a:cubicBezTo>
                    <a:pt x="937" y="401"/>
                    <a:pt x="937" y="416"/>
                    <a:pt x="937" y="431"/>
                  </a:cubicBezTo>
                  <a:cubicBezTo>
                    <a:pt x="953" y="431"/>
                    <a:pt x="968" y="431"/>
                    <a:pt x="983" y="431"/>
                  </a:cubicBezTo>
                  <a:cubicBezTo>
                    <a:pt x="983" y="415"/>
                    <a:pt x="983" y="400"/>
                    <a:pt x="983" y="385"/>
                  </a:cubicBezTo>
                  <a:cubicBezTo>
                    <a:pt x="967" y="385"/>
                    <a:pt x="952" y="385"/>
                    <a:pt x="937" y="385"/>
                  </a:cubicBezTo>
                  <a:close/>
                  <a:moveTo>
                    <a:pt x="1032" y="431"/>
                  </a:moveTo>
                  <a:cubicBezTo>
                    <a:pt x="1049" y="431"/>
                    <a:pt x="1064" y="431"/>
                    <a:pt x="1079" y="431"/>
                  </a:cubicBezTo>
                  <a:cubicBezTo>
                    <a:pt x="1079" y="415"/>
                    <a:pt x="1079" y="400"/>
                    <a:pt x="1079" y="385"/>
                  </a:cubicBezTo>
                  <a:cubicBezTo>
                    <a:pt x="1063" y="385"/>
                    <a:pt x="1048" y="385"/>
                    <a:pt x="1032" y="385"/>
                  </a:cubicBezTo>
                  <a:cubicBezTo>
                    <a:pt x="1032" y="401"/>
                    <a:pt x="1032" y="415"/>
                    <a:pt x="1032" y="431"/>
                  </a:cubicBezTo>
                  <a:close/>
                  <a:moveTo>
                    <a:pt x="1175" y="385"/>
                  </a:moveTo>
                  <a:cubicBezTo>
                    <a:pt x="1159" y="385"/>
                    <a:pt x="1144" y="385"/>
                    <a:pt x="1129" y="385"/>
                  </a:cubicBezTo>
                  <a:cubicBezTo>
                    <a:pt x="1129" y="401"/>
                    <a:pt x="1129" y="416"/>
                    <a:pt x="1129" y="431"/>
                  </a:cubicBezTo>
                  <a:cubicBezTo>
                    <a:pt x="1145" y="431"/>
                    <a:pt x="1160" y="431"/>
                    <a:pt x="1175" y="431"/>
                  </a:cubicBezTo>
                  <a:cubicBezTo>
                    <a:pt x="1175" y="416"/>
                    <a:pt x="1175" y="401"/>
                    <a:pt x="1175"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45"/>
            <p:cNvSpPr>
              <a:spLocks noEditPoints="1"/>
            </p:cNvSpPr>
            <p:nvPr/>
          </p:nvSpPr>
          <p:spPr bwMode="auto">
            <a:xfrm>
              <a:off x="2303" y="1614"/>
              <a:ext cx="3074" cy="515"/>
            </a:xfrm>
            <a:custGeom>
              <a:avLst/>
              <a:gdLst>
                <a:gd name="T0" fmla="*/ 0 w 1294"/>
                <a:gd name="T1" fmla="*/ 217 h 217"/>
                <a:gd name="T2" fmla="*/ 0 w 1294"/>
                <a:gd name="T3" fmla="*/ 2 h 217"/>
                <a:gd name="T4" fmla="*/ 18 w 1294"/>
                <a:gd name="T5" fmla="*/ 2 h 217"/>
                <a:gd name="T6" fmla="*/ 422 w 1294"/>
                <a:gd name="T7" fmla="*/ 2 h 217"/>
                <a:gd name="T8" fmla="*/ 645 w 1294"/>
                <a:gd name="T9" fmla="*/ 187 h 217"/>
                <a:gd name="T10" fmla="*/ 648 w 1294"/>
                <a:gd name="T11" fmla="*/ 193 h 217"/>
                <a:gd name="T12" fmla="*/ 653 w 1294"/>
                <a:gd name="T13" fmla="*/ 166 h 217"/>
                <a:gd name="T14" fmla="*/ 857 w 1294"/>
                <a:gd name="T15" fmla="*/ 2 h 217"/>
                <a:gd name="T16" fmla="*/ 1285 w 1294"/>
                <a:gd name="T17" fmla="*/ 2 h 217"/>
                <a:gd name="T18" fmla="*/ 1294 w 1294"/>
                <a:gd name="T19" fmla="*/ 3 h 217"/>
                <a:gd name="T20" fmla="*/ 1294 w 1294"/>
                <a:gd name="T21" fmla="*/ 217 h 217"/>
                <a:gd name="T22" fmla="*/ 0 w 1294"/>
                <a:gd name="T23" fmla="*/ 217 h 217"/>
                <a:gd name="T24" fmla="*/ 1126 w 1294"/>
                <a:gd name="T25" fmla="*/ 99 h 217"/>
                <a:gd name="T26" fmla="*/ 936 w 1294"/>
                <a:gd name="T27" fmla="*/ 99 h 217"/>
                <a:gd name="T28" fmla="*/ 936 w 1294"/>
                <a:gd name="T29" fmla="*/ 145 h 217"/>
                <a:gd name="T30" fmla="*/ 1126 w 1294"/>
                <a:gd name="T31" fmla="*/ 145 h 217"/>
                <a:gd name="T32" fmla="*/ 1126 w 1294"/>
                <a:gd name="T33" fmla="*/ 99 h 217"/>
                <a:gd name="T34" fmla="*/ 1176 w 1294"/>
                <a:gd name="T35" fmla="*/ 99 h 217"/>
                <a:gd name="T36" fmla="*/ 1176 w 1294"/>
                <a:gd name="T37" fmla="*/ 145 h 217"/>
                <a:gd name="T38" fmla="*/ 1222 w 1294"/>
                <a:gd name="T39" fmla="*/ 145 h 217"/>
                <a:gd name="T40" fmla="*/ 1222 w 1294"/>
                <a:gd name="T41" fmla="*/ 99 h 217"/>
                <a:gd name="T42" fmla="*/ 1176 w 1294"/>
                <a:gd name="T43" fmla="*/ 9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4" h="217">
                  <a:moveTo>
                    <a:pt x="0" y="217"/>
                  </a:moveTo>
                  <a:cubicBezTo>
                    <a:pt x="0" y="145"/>
                    <a:pt x="0" y="74"/>
                    <a:pt x="0" y="2"/>
                  </a:cubicBezTo>
                  <a:cubicBezTo>
                    <a:pt x="6" y="2"/>
                    <a:pt x="12" y="2"/>
                    <a:pt x="18" y="2"/>
                  </a:cubicBezTo>
                  <a:cubicBezTo>
                    <a:pt x="153" y="2"/>
                    <a:pt x="287" y="3"/>
                    <a:pt x="422" y="2"/>
                  </a:cubicBezTo>
                  <a:cubicBezTo>
                    <a:pt x="546" y="0"/>
                    <a:pt x="633" y="91"/>
                    <a:pt x="645" y="187"/>
                  </a:cubicBezTo>
                  <a:cubicBezTo>
                    <a:pt x="645" y="188"/>
                    <a:pt x="646" y="189"/>
                    <a:pt x="648" y="193"/>
                  </a:cubicBezTo>
                  <a:cubicBezTo>
                    <a:pt x="650" y="182"/>
                    <a:pt x="651" y="174"/>
                    <a:pt x="653" y="166"/>
                  </a:cubicBezTo>
                  <a:cubicBezTo>
                    <a:pt x="675" y="73"/>
                    <a:pt x="761" y="3"/>
                    <a:pt x="857" y="2"/>
                  </a:cubicBezTo>
                  <a:cubicBezTo>
                    <a:pt x="1000" y="1"/>
                    <a:pt x="1142" y="2"/>
                    <a:pt x="1285" y="2"/>
                  </a:cubicBezTo>
                  <a:cubicBezTo>
                    <a:pt x="1288" y="2"/>
                    <a:pt x="1291" y="2"/>
                    <a:pt x="1294" y="3"/>
                  </a:cubicBezTo>
                  <a:cubicBezTo>
                    <a:pt x="1294" y="74"/>
                    <a:pt x="1294" y="145"/>
                    <a:pt x="1294" y="217"/>
                  </a:cubicBezTo>
                  <a:cubicBezTo>
                    <a:pt x="863" y="217"/>
                    <a:pt x="432" y="217"/>
                    <a:pt x="0" y="217"/>
                  </a:cubicBezTo>
                  <a:close/>
                  <a:moveTo>
                    <a:pt x="1126" y="99"/>
                  </a:moveTo>
                  <a:cubicBezTo>
                    <a:pt x="1062" y="99"/>
                    <a:pt x="999" y="99"/>
                    <a:pt x="936" y="99"/>
                  </a:cubicBezTo>
                  <a:cubicBezTo>
                    <a:pt x="936" y="115"/>
                    <a:pt x="936" y="130"/>
                    <a:pt x="936" y="145"/>
                  </a:cubicBezTo>
                  <a:cubicBezTo>
                    <a:pt x="1000" y="145"/>
                    <a:pt x="1063" y="145"/>
                    <a:pt x="1126" y="145"/>
                  </a:cubicBezTo>
                  <a:cubicBezTo>
                    <a:pt x="1126" y="130"/>
                    <a:pt x="1126" y="115"/>
                    <a:pt x="1126" y="99"/>
                  </a:cubicBezTo>
                  <a:close/>
                  <a:moveTo>
                    <a:pt x="1176" y="99"/>
                  </a:moveTo>
                  <a:cubicBezTo>
                    <a:pt x="1176" y="115"/>
                    <a:pt x="1176" y="130"/>
                    <a:pt x="1176" y="145"/>
                  </a:cubicBezTo>
                  <a:cubicBezTo>
                    <a:pt x="1192" y="145"/>
                    <a:pt x="1207" y="145"/>
                    <a:pt x="1222" y="145"/>
                  </a:cubicBezTo>
                  <a:cubicBezTo>
                    <a:pt x="1222" y="129"/>
                    <a:pt x="1222" y="114"/>
                    <a:pt x="1222" y="99"/>
                  </a:cubicBezTo>
                  <a:cubicBezTo>
                    <a:pt x="1206" y="99"/>
                    <a:pt x="1192" y="99"/>
                    <a:pt x="1176"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97" name="Content Placeholder 6"/>
          <p:cNvSpPr txBox="1">
            <a:spLocks/>
          </p:cNvSpPr>
          <p:nvPr/>
        </p:nvSpPr>
        <p:spPr>
          <a:xfrm>
            <a:off x="483206" y="2382355"/>
            <a:ext cx="1769503" cy="6771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Reduced Capacity </a:t>
            </a:r>
            <a:r>
              <a:rPr lang="en-US" sz="1100" dirty="0">
                <a:solidFill>
                  <a:schemeClr val="bg1"/>
                </a:solidFill>
              </a:rPr>
              <a:t/>
            </a:r>
            <a:br>
              <a:rPr lang="en-US" sz="1100" dirty="0">
                <a:solidFill>
                  <a:schemeClr val="bg1"/>
                </a:solidFill>
              </a:rPr>
            </a:br>
            <a:r>
              <a:rPr lang="en-US" sz="1100" dirty="0">
                <a:solidFill>
                  <a:schemeClr val="bg1"/>
                </a:solidFill>
              </a:rPr>
              <a:t>reinsurer withdrawals </a:t>
            </a:r>
            <a:br>
              <a:rPr lang="en-US" sz="1100" dirty="0">
                <a:solidFill>
                  <a:schemeClr val="bg1"/>
                </a:solidFill>
              </a:rPr>
            </a:br>
            <a:r>
              <a:rPr lang="en-US" sz="1100" dirty="0">
                <a:solidFill>
                  <a:schemeClr val="bg1"/>
                </a:solidFill>
              </a:rPr>
              <a:t>have been significant </a:t>
            </a:r>
            <a:br>
              <a:rPr lang="en-US" sz="1100" dirty="0">
                <a:solidFill>
                  <a:schemeClr val="bg1"/>
                </a:solidFill>
              </a:rPr>
            </a:br>
            <a:r>
              <a:rPr lang="en-US" sz="1100" dirty="0">
                <a:solidFill>
                  <a:schemeClr val="bg1"/>
                </a:solidFill>
              </a:rPr>
              <a:t>over the past two years</a:t>
            </a:r>
          </a:p>
        </p:txBody>
      </p:sp>
      <p:sp>
        <p:nvSpPr>
          <p:cNvPr id="27" name="Content Placeholder 6"/>
          <p:cNvSpPr txBox="1">
            <a:spLocks/>
          </p:cNvSpPr>
          <p:nvPr/>
        </p:nvSpPr>
        <p:spPr>
          <a:xfrm>
            <a:off x="483206" y="4913482"/>
            <a:ext cx="1769503" cy="846386"/>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Law Enforcement </a:t>
            </a:r>
            <a:r>
              <a:rPr lang="en-US" sz="1100" dirty="0">
                <a:solidFill>
                  <a:schemeClr val="bg1"/>
                </a:solidFill>
              </a:rPr>
              <a:t/>
            </a:r>
            <a:br>
              <a:rPr lang="en-US" sz="1100" dirty="0">
                <a:solidFill>
                  <a:schemeClr val="bg1"/>
                </a:solidFill>
              </a:rPr>
            </a:br>
            <a:r>
              <a:rPr lang="en-US" sz="1100" dirty="0">
                <a:solidFill>
                  <a:schemeClr val="bg1"/>
                </a:solidFill>
              </a:rPr>
              <a:t>Increased focus on policing policy and procedures </a:t>
            </a:r>
            <a:br>
              <a:rPr lang="en-US" sz="1100" dirty="0">
                <a:solidFill>
                  <a:schemeClr val="bg1"/>
                </a:solidFill>
              </a:rPr>
            </a:br>
            <a:r>
              <a:rPr lang="en-US" sz="1100" dirty="0">
                <a:solidFill>
                  <a:schemeClr val="bg1"/>
                </a:solidFill>
              </a:rPr>
              <a:t>as well as pressure on Qualified Immunity </a:t>
            </a:r>
          </a:p>
        </p:txBody>
      </p:sp>
      <p:grpSp>
        <p:nvGrpSpPr>
          <p:cNvPr id="103" name="Group 48"/>
          <p:cNvGrpSpPr>
            <a:grpSpLocks noChangeAspect="1"/>
          </p:cNvGrpSpPr>
          <p:nvPr/>
        </p:nvGrpSpPr>
        <p:grpSpPr bwMode="auto">
          <a:xfrm>
            <a:off x="4297793" y="1687631"/>
            <a:ext cx="510838" cy="506826"/>
            <a:chOff x="2251" y="579"/>
            <a:chExt cx="3183" cy="3158"/>
          </a:xfrm>
          <a:solidFill>
            <a:schemeClr val="bg1"/>
          </a:solidFill>
        </p:grpSpPr>
        <p:sp>
          <p:nvSpPr>
            <p:cNvPr id="105" name="Freeform 49"/>
            <p:cNvSpPr>
              <a:spLocks/>
            </p:cNvSpPr>
            <p:nvPr/>
          </p:nvSpPr>
          <p:spPr bwMode="auto">
            <a:xfrm>
              <a:off x="2280" y="1413"/>
              <a:ext cx="724" cy="727"/>
            </a:xfrm>
            <a:custGeom>
              <a:avLst/>
              <a:gdLst>
                <a:gd name="T0" fmla="*/ 153 w 305"/>
                <a:gd name="T1" fmla="*/ 0 h 306"/>
                <a:gd name="T2" fmla="*/ 305 w 305"/>
                <a:gd name="T3" fmla="*/ 306 h 306"/>
                <a:gd name="T4" fmla="*/ 0 w 305"/>
                <a:gd name="T5" fmla="*/ 306 h 306"/>
                <a:gd name="T6" fmla="*/ 153 w 305"/>
                <a:gd name="T7" fmla="*/ 0 h 306"/>
              </a:gdLst>
              <a:ahLst/>
              <a:cxnLst>
                <a:cxn ang="0">
                  <a:pos x="T0" y="T1"/>
                </a:cxn>
                <a:cxn ang="0">
                  <a:pos x="T2" y="T3"/>
                </a:cxn>
                <a:cxn ang="0">
                  <a:pos x="T4" y="T5"/>
                </a:cxn>
                <a:cxn ang="0">
                  <a:pos x="T6" y="T7"/>
                </a:cxn>
              </a:cxnLst>
              <a:rect l="0" t="0" r="r" b="b"/>
              <a:pathLst>
                <a:path w="305" h="306">
                  <a:moveTo>
                    <a:pt x="153" y="0"/>
                  </a:moveTo>
                  <a:cubicBezTo>
                    <a:pt x="205" y="104"/>
                    <a:pt x="255" y="204"/>
                    <a:pt x="305" y="306"/>
                  </a:cubicBezTo>
                  <a:cubicBezTo>
                    <a:pt x="203" y="306"/>
                    <a:pt x="103" y="306"/>
                    <a:pt x="0" y="306"/>
                  </a:cubicBezTo>
                  <a:cubicBezTo>
                    <a:pt x="51" y="205"/>
                    <a:pt x="101" y="104"/>
                    <a:pt x="1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6" name="Freeform 50"/>
            <p:cNvSpPr>
              <a:spLocks/>
            </p:cNvSpPr>
            <p:nvPr/>
          </p:nvSpPr>
          <p:spPr bwMode="auto">
            <a:xfrm>
              <a:off x="4674" y="1413"/>
              <a:ext cx="726" cy="727"/>
            </a:xfrm>
            <a:custGeom>
              <a:avLst/>
              <a:gdLst>
                <a:gd name="T0" fmla="*/ 0 w 306"/>
                <a:gd name="T1" fmla="*/ 306 h 306"/>
                <a:gd name="T2" fmla="*/ 153 w 306"/>
                <a:gd name="T3" fmla="*/ 0 h 306"/>
                <a:gd name="T4" fmla="*/ 306 w 306"/>
                <a:gd name="T5" fmla="*/ 306 h 306"/>
                <a:gd name="T6" fmla="*/ 0 w 306"/>
                <a:gd name="T7" fmla="*/ 306 h 306"/>
              </a:gdLst>
              <a:ahLst/>
              <a:cxnLst>
                <a:cxn ang="0">
                  <a:pos x="T0" y="T1"/>
                </a:cxn>
                <a:cxn ang="0">
                  <a:pos x="T2" y="T3"/>
                </a:cxn>
                <a:cxn ang="0">
                  <a:pos x="T4" y="T5"/>
                </a:cxn>
                <a:cxn ang="0">
                  <a:pos x="T6" y="T7"/>
                </a:cxn>
              </a:cxnLst>
              <a:rect l="0" t="0" r="r" b="b"/>
              <a:pathLst>
                <a:path w="306" h="306">
                  <a:moveTo>
                    <a:pt x="0" y="306"/>
                  </a:moveTo>
                  <a:cubicBezTo>
                    <a:pt x="51" y="204"/>
                    <a:pt x="101" y="104"/>
                    <a:pt x="153" y="0"/>
                  </a:cubicBezTo>
                  <a:cubicBezTo>
                    <a:pt x="205" y="104"/>
                    <a:pt x="255" y="204"/>
                    <a:pt x="306" y="306"/>
                  </a:cubicBezTo>
                  <a:cubicBezTo>
                    <a:pt x="203" y="306"/>
                    <a:pt x="103" y="306"/>
                    <a:pt x="0"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7" name="Freeform 51"/>
            <p:cNvSpPr>
              <a:spLocks/>
            </p:cNvSpPr>
            <p:nvPr/>
          </p:nvSpPr>
          <p:spPr bwMode="auto">
            <a:xfrm>
              <a:off x="3327" y="3283"/>
              <a:ext cx="1026" cy="226"/>
            </a:xfrm>
            <a:custGeom>
              <a:avLst/>
              <a:gdLst>
                <a:gd name="T0" fmla="*/ 0 w 432"/>
                <a:gd name="T1" fmla="*/ 95 h 95"/>
                <a:gd name="T2" fmla="*/ 0 w 432"/>
                <a:gd name="T3" fmla="*/ 47 h 95"/>
                <a:gd name="T4" fmla="*/ 47 w 432"/>
                <a:gd name="T5" fmla="*/ 0 h 95"/>
                <a:gd name="T6" fmla="*/ 293 w 432"/>
                <a:gd name="T7" fmla="*/ 0 h 95"/>
                <a:gd name="T8" fmla="*/ 385 w 432"/>
                <a:gd name="T9" fmla="*/ 0 h 95"/>
                <a:gd name="T10" fmla="*/ 432 w 432"/>
                <a:gd name="T11" fmla="*/ 47 h 95"/>
                <a:gd name="T12" fmla="*/ 432 w 432"/>
                <a:gd name="T13" fmla="*/ 95 h 95"/>
                <a:gd name="T14" fmla="*/ 0 w 432"/>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2" h="95">
                  <a:moveTo>
                    <a:pt x="0" y="95"/>
                  </a:moveTo>
                  <a:cubicBezTo>
                    <a:pt x="0" y="78"/>
                    <a:pt x="0" y="63"/>
                    <a:pt x="0" y="47"/>
                  </a:cubicBezTo>
                  <a:cubicBezTo>
                    <a:pt x="0" y="17"/>
                    <a:pt x="17" y="0"/>
                    <a:pt x="47" y="0"/>
                  </a:cubicBezTo>
                  <a:cubicBezTo>
                    <a:pt x="129" y="0"/>
                    <a:pt x="211" y="0"/>
                    <a:pt x="293" y="0"/>
                  </a:cubicBezTo>
                  <a:cubicBezTo>
                    <a:pt x="324" y="0"/>
                    <a:pt x="354" y="0"/>
                    <a:pt x="385" y="0"/>
                  </a:cubicBezTo>
                  <a:cubicBezTo>
                    <a:pt x="415" y="0"/>
                    <a:pt x="432" y="17"/>
                    <a:pt x="432" y="47"/>
                  </a:cubicBezTo>
                  <a:cubicBezTo>
                    <a:pt x="432" y="63"/>
                    <a:pt x="432" y="78"/>
                    <a:pt x="432" y="95"/>
                  </a:cubicBezTo>
                  <a:cubicBezTo>
                    <a:pt x="288" y="95"/>
                    <a:pt x="145" y="95"/>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8" name="Freeform 52"/>
            <p:cNvSpPr>
              <a:spLocks/>
            </p:cNvSpPr>
            <p:nvPr/>
          </p:nvSpPr>
          <p:spPr bwMode="auto">
            <a:xfrm>
              <a:off x="2828" y="3625"/>
              <a:ext cx="2024" cy="112"/>
            </a:xfrm>
            <a:custGeom>
              <a:avLst/>
              <a:gdLst>
                <a:gd name="T0" fmla="*/ 0 w 852"/>
                <a:gd name="T1" fmla="*/ 47 h 47"/>
                <a:gd name="T2" fmla="*/ 60 w 852"/>
                <a:gd name="T3" fmla="*/ 0 h 47"/>
                <a:gd name="T4" fmla="*/ 74 w 852"/>
                <a:gd name="T5" fmla="*/ 0 h 47"/>
                <a:gd name="T6" fmla="*/ 778 w 852"/>
                <a:gd name="T7" fmla="*/ 0 h 47"/>
                <a:gd name="T8" fmla="*/ 849 w 852"/>
                <a:gd name="T9" fmla="*/ 38 h 47"/>
                <a:gd name="T10" fmla="*/ 852 w 852"/>
                <a:gd name="T11" fmla="*/ 44 h 47"/>
                <a:gd name="T12" fmla="*/ 851 w 852"/>
                <a:gd name="T13" fmla="*/ 47 h 47"/>
                <a:gd name="T14" fmla="*/ 0 w 852"/>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2" h="47">
                  <a:moveTo>
                    <a:pt x="0" y="47"/>
                  </a:moveTo>
                  <a:cubicBezTo>
                    <a:pt x="7" y="22"/>
                    <a:pt x="32" y="3"/>
                    <a:pt x="60" y="0"/>
                  </a:cubicBezTo>
                  <a:cubicBezTo>
                    <a:pt x="65" y="0"/>
                    <a:pt x="69" y="0"/>
                    <a:pt x="74" y="0"/>
                  </a:cubicBezTo>
                  <a:cubicBezTo>
                    <a:pt x="308" y="0"/>
                    <a:pt x="543" y="0"/>
                    <a:pt x="778" y="0"/>
                  </a:cubicBezTo>
                  <a:cubicBezTo>
                    <a:pt x="809" y="0"/>
                    <a:pt x="834" y="11"/>
                    <a:pt x="849" y="38"/>
                  </a:cubicBezTo>
                  <a:cubicBezTo>
                    <a:pt x="850" y="40"/>
                    <a:pt x="851" y="42"/>
                    <a:pt x="852" y="44"/>
                  </a:cubicBezTo>
                  <a:cubicBezTo>
                    <a:pt x="852" y="45"/>
                    <a:pt x="851" y="46"/>
                    <a:pt x="851" y="47"/>
                  </a:cubicBezTo>
                  <a:cubicBezTo>
                    <a:pt x="568" y="47"/>
                    <a:pt x="284" y="47"/>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9" name="Freeform 53"/>
            <p:cNvSpPr>
              <a:spLocks/>
            </p:cNvSpPr>
            <p:nvPr/>
          </p:nvSpPr>
          <p:spPr bwMode="auto">
            <a:xfrm>
              <a:off x="2251" y="2256"/>
              <a:ext cx="781" cy="350"/>
            </a:xfrm>
            <a:custGeom>
              <a:avLst/>
              <a:gdLst>
                <a:gd name="T0" fmla="*/ 0 w 329"/>
                <a:gd name="T1" fmla="*/ 0 h 147"/>
                <a:gd name="T2" fmla="*/ 329 w 329"/>
                <a:gd name="T3" fmla="*/ 0 h 147"/>
                <a:gd name="T4" fmla="*/ 171 w 329"/>
                <a:gd name="T5" fmla="*/ 144 h 147"/>
                <a:gd name="T6" fmla="*/ 0 w 329"/>
                <a:gd name="T7" fmla="*/ 0 h 147"/>
              </a:gdLst>
              <a:ahLst/>
              <a:cxnLst>
                <a:cxn ang="0">
                  <a:pos x="T0" y="T1"/>
                </a:cxn>
                <a:cxn ang="0">
                  <a:pos x="T2" y="T3"/>
                </a:cxn>
                <a:cxn ang="0">
                  <a:pos x="T4" y="T5"/>
                </a:cxn>
                <a:cxn ang="0">
                  <a:pos x="T6" y="T7"/>
                </a:cxn>
              </a:cxnLst>
              <a:rect l="0" t="0" r="r" b="b"/>
              <a:pathLst>
                <a:path w="329" h="147">
                  <a:moveTo>
                    <a:pt x="0" y="0"/>
                  </a:moveTo>
                  <a:cubicBezTo>
                    <a:pt x="110" y="0"/>
                    <a:pt x="220" y="0"/>
                    <a:pt x="329" y="0"/>
                  </a:cubicBezTo>
                  <a:cubicBezTo>
                    <a:pt x="329" y="71"/>
                    <a:pt x="251" y="141"/>
                    <a:pt x="171" y="144"/>
                  </a:cubicBezTo>
                  <a:cubicBezTo>
                    <a:pt x="67" y="147"/>
                    <a:pt x="4" y="6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0" name="Freeform 54"/>
            <p:cNvSpPr>
              <a:spLocks/>
            </p:cNvSpPr>
            <p:nvPr/>
          </p:nvSpPr>
          <p:spPr bwMode="auto">
            <a:xfrm>
              <a:off x="4645" y="2256"/>
              <a:ext cx="789" cy="354"/>
            </a:xfrm>
            <a:custGeom>
              <a:avLst/>
              <a:gdLst>
                <a:gd name="T0" fmla="*/ 0 w 332"/>
                <a:gd name="T1" fmla="*/ 0 h 149"/>
                <a:gd name="T2" fmla="*/ 329 w 332"/>
                <a:gd name="T3" fmla="*/ 0 h 149"/>
                <a:gd name="T4" fmla="*/ 176 w 332"/>
                <a:gd name="T5" fmla="*/ 143 h 149"/>
                <a:gd name="T6" fmla="*/ 0 w 332"/>
                <a:gd name="T7" fmla="*/ 0 h 149"/>
              </a:gdLst>
              <a:ahLst/>
              <a:cxnLst>
                <a:cxn ang="0">
                  <a:pos x="T0" y="T1"/>
                </a:cxn>
                <a:cxn ang="0">
                  <a:pos x="T2" y="T3"/>
                </a:cxn>
                <a:cxn ang="0">
                  <a:pos x="T4" y="T5"/>
                </a:cxn>
                <a:cxn ang="0">
                  <a:pos x="T6" y="T7"/>
                </a:cxn>
              </a:cxnLst>
              <a:rect l="0" t="0" r="r" b="b"/>
              <a:pathLst>
                <a:path w="332" h="149">
                  <a:moveTo>
                    <a:pt x="0" y="0"/>
                  </a:moveTo>
                  <a:cubicBezTo>
                    <a:pt x="110" y="0"/>
                    <a:pt x="220" y="0"/>
                    <a:pt x="329" y="0"/>
                  </a:cubicBezTo>
                  <a:cubicBezTo>
                    <a:pt x="332" y="66"/>
                    <a:pt x="254" y="139"/>
                    <a:pt x="176" y="143"/>
                  </a:cubicBezTo>
                  <a:cubicBezTo>
                    <a:pt x="71" y="149"/>
                    <a:pt x="6" y="6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1" name="Freeform 55"/>
            <p:cNvSpPr>
              <a:spLocks/>
            </p:cNvSpPr>
            <p:nvPr/>
          </p:nvSpPr>
          <p:spPr bwMode="auto">
            <a:xfrm>
              <a:off x="3553" y="2881"/>
              <a:ext cx="574" cy="285"/>
            </a:xfrm>
            <a:custGeom>
              <a:avLst/>
              <a:gdLst>
                <a:gd name="T0" fmla="*/ 1 w 242"/>
                <a:gd name="T1" fmla="*/ 120 h 120"/>
                <a:gd name="T2" fmla="*/ 1 w 242"/>
                <a:gd name="T3" fmla="*/ 57 h 120"/>
                <a:gd name="T4" fmla="*/ 57 w 242"/>
                <a:gd name="T5" fmla="*/ 1 h 120"/>
                <a:gd name="T6" fmla="*/ 184 w 242"/>
                <a:gd name="T7" fmla="*/ 1 h 120"/>
                <a:gd name="T8" fmla="*/ 240 w 242"/>
                <a:gd name="T9" fmla="*/ 54 h 120"/>
                <a:gd name="T10" fmla="*/ 241 w 242"/>
                <a:gd name="T11" fmla="*/ 120 h 120"/>
                <a:gd name="T12" fmla="*/ 1 w 242"/>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2" h="120">
                  <a:moveTo>
                    <a:pt x="1" y="120"/>
                  </a:moveTo>
                  <a:cubicBezTo>
                    <a:pt x="1" y="98"/>
                    <a:pt x="0" y="77"/>
                    <a:pt x="1" y="57"/>
                  </a:cubicBezTo>
                  <a:cubicBezTo>
                    <a:pt x="2" y="26"/>
                    <a:pt x="26" y="2"/>
                    <a:pt x="57" y="1"/>
                  </a:cubicBezTo>
                  <a:cubicBezTo>
                    <a:pt x="99" y="0"/>
                    <a:pt x="142" y="0"/>
                    <a:pt x="184" y="1"/>
                  </a:cubicBezTo>
                  <a:cubicBezTo>
                    <a:pt x="214" y="2"/>
                    <a:pt x="238" y="24"/>
                    <a:pt x="240" y="54"/>
                  </a:cubicBezTo>
                  <a:cubicBezTo>
                    <a:pt x="242" y="75"/>
                    <a:pt x="241" y="97"/>
                    <a:pt x="241" y="120"/>
                  </a:cubicBezTo>
                  <a:cubicBezTo>
                    <a:pt x="160" y="120"/>
                    <a:pt x="81" y="120"/>
                    <a:pt x="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2" name="Freeform 56"/>
            <p:cNvSpPr>
              <a:spLocks/>
            </p:cNvSpPr>
            <p:nvPr/>
          </p:nvSpPr>
          <p:spPr bwMode="auto">
            <a:xfrm>
              <a:off x="3785" y="1456"/>
              <a:ext cx="110" cy="1311"/>
            </a:xfrm>
            <a:custGeom>
              <a:avLst/>
              <a:gdLst>
                <a:gd name="T0" fmla="*/ 0 w 46"/>
                <a:gd name="T1" fmla="*/ 0 h 552"/>
                <a:gd name="T2" fmla="*/ 46 w 46"/>
                <a:gd name="T3" fmla="*/ 0 h 552"/>
                <a:gd name="T4" fmla="*/ 46 w 46"/>
                <a:gd name="T5" fmla="*/ 552 h 552"/>
                <a:gd name="T6" fmla="*/ 0 w 46"/>
                <a:gd name="T7" fmla="*/ 552 h 552"/>
                <a:gd name="T8" fmla="*/ 0 w 46"/>
                <a:gd name="T9" fmla="*/ 0 h 552"/>
              </a:gdLst>
              <a:ahLst/>
              <a:cxnLst>
                <a:cxn ang="0">
                  <a:pos x="T0" y="T1"/>
                </a:cxn>
                <a:cxn ang="0">
                  <a:pos x="T2" y="T3"/>
                </a:cxn>
                <a:cxn ang="0">
                  <a:pos x="T4" y="T5"/>
                </a:cxn>
                <a:cxn ang="0">
                  <a:pos x="T6" y="T7"/>
                </a:cxn>
                <a:cxn ang="0">
                  <a:pos x="T8" y="T9"/>
                </a:cxn>
              </a:cxnLst>
              <a:rect l="0" t="0" r="r" b="b"/>
              <a:pathLst>
                <a:path w="46" h="552">
                  <a:moveTo>
                    <a:pt x="0" y="0"/>
                  </a:moveTo>
                  <a:cubicBezTo>
                    <a:pt x="15" y="0"/>
                    <a:pt x="30" y="0"/>
                    <a:pt x="46" y="0"/>
                  </a:cubicBezTo>
                  <a:cubicBezTo>
                    <a:pt x="46" y="183"/>
                    <a:pt x="46" y="367"/>
                    <a:pt x="46" y="552"/>
                  </a:cubicBezTo>
                  <a:cubicBezTo>
                    <a:pt x="31" y="552"/>
                    <a:pt x="16" y="552"/>
                    <a:pt x="0" y="552"/>
                  </a:cubicBezTo>
                  <a:cubicBezTo>
                    <a:pt x="0" y="368"/>
                    <a:pt x="0" y="18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3" name="Freeform 57"/>
            <p:cNvSpPr>
              <a:spLocks/>
            </p:cNvSpPr>
            <p:nvPr/>
          </p:nvSpPr>
          <p:spPr bwMode="auto">
            <a:xfrm>
              <a:off x="3669" y="1002"/>
              <a:ext cx="342" cy="342"/>
            </a:xfrm>
            <a:custGeom>
              <a:avLst/>
              <a:gdLst>
                <a:gd name="T0" fmla="*/ 144 w 144"/>
                <a:gd name="T1" fmla="*/ 71 h 144"/>
                <a:gd name="T2" fmla="*/ 71 w 144"/>
                <a:gd name="T3" fmla="*/ 144 h 144"/>
                <a:gd name="T4" fmla="*/ 0 w 144"/>
                <a:gd name="T5" fmla="*/ 72 h 144"/>
                <a:gd name="T6" fmla="*/ 72 w 144"/>
                <a:gd name="T7" fmla="*/ 0 h 144"/>
                <a:gd name="T8" fmla="*/ 144 w 144"/>
                <a:gd name="T9" fmla="*/ 71 h 144"/>
              </a:gdLst>
              <a:ahLst/>
              <a:cxnLst>
                <a:cxn ang="0">
                  <a:pos x="T0" y="T1"/>
                </a:cxn>
                <a:cxn ang="0">
                  <a:pos x="T2" y="T3"/>
                </a:cxn>
                <a:cxn ang="0">
                  <a:pos x="T4" y="T5"/>
                </a:cxn>
                <a:cxn ang="0">
                  <a:pos x="T6" y="T7"/>
                </a:cxn>
                <a:cxn ang="0">
                  <a:pos x="T8" y="T9"/>
                </a:cxn>
              </a:cxnLst>
              <a:rect l="0" t="0" r="r" b="b"/>
              <a:pathLst>
                <a:path w="144" h="144">
                  <a:moveTo>
                    <a:pt x="144" y="71"/>
                  </a:moveTo>
                  <a:cubicBezTo>
                    <a:pt x="144" y="111"/>
                    <a:pt x="111" y="144"/>
                    <a:pt x="71" y="144"/>
                  </a:cubicBezTo>
                  <a:cubicBezTo>
                    <a:pt x="32" y="144"/>
                    <a:pt x="0" y="111"/>
                    <a:pt x="0" y="72"/>
                  </a:cubicBezTo>
                  <a:cubicBezTo>
                    <a:pt x="0" y="32"/>
                    <a:pt x="33" y="0"/>
                    <a:pt x="72" y="0"/>
                  </a:cubicBezTo>
                  <a:cubicBezTo>
                    <a:pt x="112" y="0"/>
                    <a:pt x="144" y="32"/>
                    <a:pt x="14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4" name="Freeform 58"/>
            <p:cNvSpPr>
              <a:spLocks/>
            </p:cNvSpPr>
            <p:nvPr/>
          </p:nvSpPr>
          <p:spPr bwMode="auto">
            <a:xfrm>
              <a:off x="2717" y="1113"/>
              <a:ext cx="840" cy="114"/>
            </a:xfrm>
            <a:custGeom>
              <a:avLst/>
              <a:gdLst>
                <a:gd name="T0" fmla="*/ 354 w 354"/>
                <a:gd name="T1" fmla="*/ 1 h 48"/>
                <a:gd name="T2" fmla="*/ 354 w 354"/>
                <a:gd name="T3" fmla="*/ 48 h 48"/>
                <a:gd name="T4" fmla="*/ 0 w 354"/>
                <a:gd name="T5" fmla="*/ 48 h 48"/>
                <a:gd name="T6" fmla="*/ 61 w 354"/>
                <a:gd name="T7" fmla="*/ 1 h 48"/>
                <a:gd name="T8" fmla="*/ 112 w 354"/>
                <a:gd name="T9" fmla="*/ 1 h 48"/>
                <a:gd name="T10" fmla="*/ 338 w 354"/>
                <a:gd name="T11" fmla="*/ 1 h 48"/>
                <a:gd name="T12" fmla="*/ 354 w 354"/>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354" h="48">
                  <a:moveTo>
                    <a:pt x="354" y="1"/>
                  </a:moveTo>
                  <a:cubicBezTo>
                    <a:pt x="354" y="17"/>
                    <a:pt x="354" y="32"/>
                    <a:pt x="354" y="48"/>
                  </a:cubicBezTo>
                  <a:cubicBezTo>
                    <a:pt x="236" y="48"/>
                    <a:pt x="118" y="48"/>
                    <a:pt x="0" y="48"/>
                  </a:cubicBezTo>
                  <a:cubicBezTo>
                    <a:pt x="3" y="25"/>
                    <a:pt x="31" y="2"/>
                    <a:pt x="61" y="1"/>
                  </a:cubicBezTo>
                  <a:cubicBezTo>
                    <a:pt x="78" y="0"/>
                    <a:pt x="95" y="1"/>
                    <a:pt x="112" y="1"/>
                  </a:cubicBezTo>
                  <a:cubicBezTo>
                    <a:pt x="187" y="1"/>
                    <a:pt x="263" y="1"/>
                    <a:pt x="338" y="1"/>
                  </a:cubicBezTo>
                  <a:cubicBezTo>
                    <a:pt x="343" y="1"/>
                    <a:pt x="349" y="1"/>
                    <a:pt x="35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5" name="Freeform 59"/>
            <p:cNvSpPr>
              <a:spLocks/>
            </p:cNvSpPr>
            <p:nvPr/>
          </p:nvSpPr>
          <p:spPr bwMode="auto">
            <a:xfrm>
              <a:off x="4123" y="1116"/>
              <a:ext cx="843" cy="111"/>
            </a:xfrm>
            <a:custGeom>
              <a:avLst/>
              <a:gdLst>
                <a:gd name="T0" fmla="*/ 355 w 355"/>
                <a:gd name="T1" fmla="*/ 47 h 47"/>
                <a:gd name="T2" fmla="*/ 0 w 355"/>
                <a:gd name="T3" fmla="*/ 47 h 47"/>
                <a:gd name="T4" fmla="*/ 0 w 355"/>
                <a:gd name="T5" fmla="*/ 1 h 47"/>
                <a:gd name="T6" fmla="*/ 12 w 355"/>
                <a:gd name="T7" fmla="*/ 0 h 47"/>
                <a:gd name="T8" fmla="*/ 286 w 355"/>
                <a:gd name="T9" fmla="*/ 0 h 47"/>
                <a:gd name="T10" fmla="*/ 355 w 355"/>
                <a:gd name="T11" fmla="*/ 47 h 47"/>
              </a:gdLst>
              <a:ahLst/>
              <a:cxnLst>
                <a:cxn ang="0">
                  <a:pos x="T0" y="T1"/>
                </a:cxn>
                <a:cxn ang="0">
                  <a:pos x="T2" y="T3"/>
                </a:cxn>
                <a:cxn ang="0">
                  <a:pos x="T4" y="T5"/>
                </a:cxn>
                <a:cxn ang="0">
                  <a:pos x="T6" y="T7"/>
                </a:cxn>
                <a:cxn ang="0">
                  <a:pos x="T8" y="T9"/>
                </a:cxn>
                <a:cxn ang="0">
                  <a:pos x="T10" y="T11"/>
                </a:cxn>
              </a:cxnLst>
              <a:rect l="0" t="0" r="r" b="b"/>
              <a:pathLst>
                <a:path w="355" h="47">
                  <a:moveTo>
                    <a:pt x="355" y="47"/>
                  </a:moveTo>
                  <a:cubicBezTo>
                    <a:pt x="236" y="47"/>
                    <a:pt x="118" y="47"/>
                    <a:pt x="0" y="47"/>
                  </a:cubicBezTo>
                  <a:cubicBezTo>
                    <a:pt x="0" y="32"/>
                    <a:pt x="0" y="17"/>
                    <a:pt x="0" y="1"/>
                  </a:cubicBezTo>
                  <a:cubicBezTo>
                    <a:pt x="3" y="0"/>
                    <a:pt x="8" y="0"/>
                    <a:pt x="12" y="0"/>
                  </a:cubicBezTo>
                  <a:cubicBezTo>
                    <a:pt x="103" y="0"/>
                    <a:pt x="195" y="0"/>
                    <a:pt x="286" y="0"/>
                  </a:cubicBezTo>
                  <a:cubicBezTo>
                    <a:pt x="319" y="0"/>
                    <a:pt x="344" y="16"/>
                    <a:pt x="35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6" name="Freeform 60"/>
            <p:cNvSpPr>
              <a:spLocks/>
            </p:cNvSpPr>
            <p:nvPr/>
          </p:nvSpPr>
          <p:spPr bwMode="auto">
            <a:xfrm>
              <a:off x="3705" y="579"/>
              <a:ext cx="270" cy="309"/>
            </a:xfrm>
            <a:custGeom>
              <a:avLst/>
              <a:gdLst>
                <a:gd name="T0" fmla="*/ 114 w 114"/>
                <a:gd name="T1" fmla="*/ 57 h 130"/>
                <a:gd name="T2" fmla="*/ 101 w 114"/>
                <a:gd name="T3" fmla="*/ 58 h 130"/>
                <a:gd name="T4" fmla="*/ 81 w 114"/>
                <a:gd name="T5" fmla="*/ 83 h 130"/>
                <a:gd name="T6" fmla="*/ 81 w 114"/>
                <a:gd name="T7" fmla="*/ 130 h 130"/>
                <a:gd name="T8" fmla="*/ 33 w 114"/>
                <a:gd name="T9" fmla="*/ 130 h 130"/>
                <a:gd name="T10" fmla="*/ 33 w 114"/>
                <a:gd name="T11" fmla="*/ 96 h 130"/>
                <a:gd name="T12" fmla="*/ 0 w 114"/>
                <a:gd name="T13" fmla="*/ 57 h 130"/>
                <a:gd name="T14" fmla="*/ 58 w 114"/>
                <a:gd name="T15" fmla="*/ 0 h 130"/>
                <a:gd name="T16" fmla="*/ 114 w 114"/>
                <a:gd name="T17" fmla="*/ 5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30">
                  <a:moveTo>
                    <a:pt x="114" y="57"/>
                  </a:moveTo>
                  <a:cubicBezTo>
                    <a:pt x="110" y="57"/>
                    <a:pt x="105" y="57"/>
                    <a:pt x="101" y="58"/>
                  </a:cubicBezTo>
                  <a:cubicBezTo>
                    <a:pt x="88" y="61"/>
                    <a:pt x="81" y="70"/>
                    <a:pt x="81" y="83"/>
                  </a:cubicBezTo>
                  <a:cubicBezTo>
                    <a:pt x="81" y="99"/>
                    <a:pt x="81" y="115"/>
                    <a:pt x="81" y="130"/>
                  </a:cubicBezTo>
                  <a:cubicBezTo>
                    <a:pt x="65" y="130"/>
                    <a:pt x="50" y="130"/>
                    <a:pt x="33" y="130"/>
                  </a:cubicBezTo>
                  <a:cubicBezTo>
                    <a:pt x="33" y="120"/>
                    <a:pt x="33" y="108"/>
                    <a:pt x="33" y="96"/>
                  </a:cubicBezTo>
                  <a:cubicBezTo>
                    <a:pt x="33" y="65"/>
                    <a:pt x="29" y="60"/>
                    <a:pt x="0" y="57"/>
                  </a:cubicBezTo>
                  <a:cubicBezTo>
                    <a:pt x="19" y="38"/>
                    <a:pt x="39" y="19"/>
                    <a:pt x="58" y="0"/>
                  </a:cubicBezTo>
                  <a:cubicBezTo>
                    <a:pt x="75" y="18"/>
                    <a:pt x="95" y="37"/>
                    <a:pt x="114"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22" name="Content Placeholder 6"/>
          <p:cNvSpPr txBox="1">
            <a:spLocks/>
          </p:cNvSpPr>
          <p:nvPr/>
        </p:nvSpPr>
        <p:spPr>
          <a:xfrm>
            <a:off x="2393615" y="2382355"/>
            <a:ext cx="1769503" cy="6771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Litigation Financing </a:t>
            </a:r>
            <a:r>
              <a:rPr lang="en-US" sz="1100" dirty="0">
                <a:solidFill>
                  <a:schemeClr val="bg1"/>
                </a:solidFill>
              </a:rPr>
              <a:t/>
            </a:r>
            <a:br>
              <a:rPr lang="en-US" sz="1100" dirty="0">
                <a:solidFill>
                  <a:schemeClr val="bg1"/>
                </a:solidFill>
              </a:rPr>
            </a:br>
            <a:r>
              <a:rPr lang="en-US" sz="1100" dirty="0">
                <a:solidFill>
                  <a:schemeClr val="bg1"/>
                </a:solidFill>
              </a:rPr>
              <a:t>continues to drive large claims and 68% of firms </a:t>
            </a:r>
            <a:br>
              <a:rPr lang="en-US" sz="1100" dirty="0">
                <a:solidFill>
                  <a:schemeClr val="bg1"/>
                </a:solidFill>
              </a:rPr>
            </a:br>
            <a:r>
              <a:rPr lang="en-US" sz="1100" dirty="0">
                <a:solidFill>
                  <a:schemeClr val="bg1"/>
                </a:solidFill>
              </a:rPr>
              <a:t>are using it in 2021</a:t>
            </a:r>
          </a:p>
        </p:txBody>
      </p:sp>
      <p:sp>
        <p:nvSpPr>
          <p:cNvPr id="28" name="Content Placeholder 6"/>
          <p:cNvSpPr txBox="1">
            <a:spLocks/>
          </p:cNvSpPr>
          <p:nvPr/>
        </p:nvSpPr>
        <p:spPr>
          <a:xfrm>
            <a:off x="2393615" y="4913482"/>
            <a:ext cx="1684993" cy="6771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Auto Liability </a:t>
            </a:r>
            <a:r>
              <a:rPr lang="en-US" sz="1100" dirty="0">
                <a:solidFill>
                  <a:schemeClr val="bg1"/>
                </a:solidFill>
              </a:rPr>
              <a:t/>
            </a:r>
            <a:br>
              <a:rPr lang="en-US" sz="1100" dirty="0">
                <a:solidFill>
                  <a:schemeClr val="bg1"/>
                </a:solidFill>
              </a:rPr>
            </a:br>
            <a:r>
              <a:rPr lang="en-US" sz="1100" dirty="0">
                <a:solidFill>
                  <a:schemeClr val="bg1"/>
                </a:solidFill>
              </a:rPr>
              <a:t>Frequency &amp; Severity of losses has returned to </a:t>
            </a:r>
            <a:br>
              <a:rPr lang="en-US" sz="1100" dirty="0">
                <a:solidFill>
                  <a:schemeClr val="bg1"/>
                </a:solidFill>
              </a:rPr>
            </a:br>
            <a:r>
              <a:rPr lang="en-US" sz="1100" dirty="0">
                <a:solidFill>
                  <a:schemeClr val="bg1"/>
                </a:solidFill>
              </a:rPr>
              <a:t>pre COVID figures</a:t>
            </a:r>
          </a:p>
        </p:txBody>
      </p:sp>
      <p:grpSp>
        <p:nvGrpSpPr>
          <p:cNvPr id="32" name="Group 14"/>
          <p:cNvGrpSpPr>
            <a:grpSpLocks noChangeAspect="1"/>
          </p:cNvGrpSpPr>
          <p:nvPr/>
        </p:nvGrpSpPr>
        <p:grpSpPr bwMode="auto">
          <a:xfrm>
            <a:off x="2393615" y="1754883"/>
            <a:ext cx="514092" cy="514092"/>
            <a:chOff x="2016" y="336"/>
            <a:chExt cx="3648" cy="3648"/>
          </a:xfrm>
          <a:solidFill>
            <a:schemeClr val="bg1"/>
          </a:solidFill>
        </p:grpSpPr>
        <p:sp>
          <p:nvSpPr>
            <p:cNvPr id="34" name="Freeform 15"/>
            <p:cNvSpPr>
              <a:spLocks noEditPoints="1"/>
            </p:cNvSpPr>
            <p:nvPr/>
          </p:nvSpPr>
          <p:spPr bwMode="auto">
            <a:xfrm>
              <a:off x="3225" y="1471"/>
              <a:ext cx="2439" cy="2513"/>
            </a:xfrm>
            <a:custGeom>
              <a:avLst/>
              <a:gdLst>
                <a:gd name="T0" fmla="*/ 496 w 1027"/>
                <a:gd name="T1" fmla="*/ 1058 h 1058"/>
                <a:gd name="T2" fmla="*/ 392 w 1027"/>
                <a:gd name="T3" fmla="*/ 1037 h 1058"/>
                <a:gd name="T4" fmla="*/ 47 w 1027"/>
                <a:gd name="T5" fmla="*/ 654 h 1058"/>
                <a:gd name="T6" fmla="*/ 375 w 1027"/>
                <a:gd name="T7" fmla="*/ 94 h 1058"/>
                <a:gd name="T8" fmla="*/ 1015 w 1027"/>
                <a:gd name="T9" fmla="*/ 455 h 1058"/>
                <a:gd name="T10" fmla="*/ 1027 w 1027"/>
                <a:gd name="T11" fmla="*/ 527 h 1058"/>
                <a:gd name="T12" fmla="*/ 1027 w 1027"/>
                <a:gd name="T13" fmla="*/ 599 h 1058"/>
                <a:gd name="T14" fmla="*/ 1024 w 1027"/>
                <a:gd name="T15" fmla="*/ 612 h 1058"/>
                <a:gd name="T16" fmla="*/ 665 w 1027"/>
                <a:gd name="T17" fmla="*/ 1040 h 1058"/>
                <a:gd name="T18" fmla="*/ 568 w 1027"/>
                <a:gd name="T19" fmla="*/ 1058 h 1058"/>
                <a:gd name="T20" fmla="*/ 496 w 1027"/>
                <a:gd name="T21" fmla="*/ 1058 h 1058"/>
                <a:gd name="T22" fmla="*/ 577 w 1027"/>
                <a:gd name="T23" fmla="*/ 780 h 1058"/>
                <a:gd name="T24" fmla="*/ 592 w 1027"/>
                <a:gd name="T25" fmla="*/ 773 h 1058"/>
                <a:gd name="T26" fmla="*/ 651 w 1027"/>
                <a:gd name="T27" fmla="*/ 590 h 1058"/>
                <a:gd name="T28" fmla="*/ 532 w 1027"/>
                <a:gd name="T29" fmla="*/ 518 h 1058"/>
                <a:gd name="T30" fmla="*/ 487 w 1027"/>
                <a:gd name="T31" fmla="*/ 476 h 1058"/>
                <a:gd name="T32" fmla="*/ 525 w 1027"/>
                <a:gd name="T33" fmla="*/ 429 h 1058"/>
                <a:gd name="T34" fmla="*/ 575 w 1027"/>
                <a:gd name="T35" fmla="*/ 461 h 1058"/>
                <a:gd name="T36" fmla="*/ 578 w 1027"/>
                <a:gd name="T37" fmla="*/ 472 h 1058"/>
                <a:gd name="T38" fmla="*/ 667 w 1027"/>
                <a:gd name="T39" fmla="*/ 472 h 1058"/>
                <a:gd name="T40" fmla="*/ 576 w 1027"/>
                <a:gd name="T41" fmla="*/ 345 h 1058"/>
                <a:gd name="T42" fmla="*/ 576 w 1027"/>
                <a:gd name="T43" fmla="*/ 249 h 1058"/>
                <a:gd name="T44" fmla="*/ 487 w 1027"/>
                <a:gd name="T45" fmla="*/ 249 h 1058"/>
                <a:gd name="T46" fmla="*/ 487 w 1027"/>
                <a:gd name="T47" fmla="*/ 328 h 1058"/>
                <a:gd name="T48" fmla="*/ 472 w 1027"/>
                <a:gd name="T49" fmla="*/ 353 h 1058"/>
                <a:gd name="T50" fmla="*/ 426 w 1027"/>
                <a:gd name="T51" fmla="*/ 556 h 1058"/>
                <a:gd name="T52" fmla="*/ 532 w 1027"/>
                <a:gd name="T53" fmla="*/ 608 h 1058"/>
                <a:gd name="T54" fmla="*/ 577 w 1027"/>
                <a:gd name="T55" fmla="*/ 651 h 1058"/>
                <a:gd name="T56" fmla="*/ 539 w 1027"/>
                <a:gd name="T57" fmla="*/ 698 h 1058"/>
                <a:gd name="T58" fmla="*/ 488 w 1027"/>
                <a:gd name="T59" fmla="*/ 663 h 1058"/>
                <a:gd name="T60" fmla="*/ 486 w 1027"/>
                <a:gd name="T61" fmla="*/ 654 h 1058"/>
                <a:gd name="T62" fmla="*/ 397 w 1027"/>
                <a:gd name="T63" fmla="*/ 654 h 1058"/>
                <a:gd name="T64" fmla="*/ 488 w 1027"/>
                <a:gd name="T65" fmla="*/ 781 h 1058"/>
                <a:gd name="T66" fmla="*/ 488 w 1027"/>
                <a:gd name="T67" fmla="*/ 877 h 1058"/>
                <a:gd name="T68" fmla="*/ 577 w 1027"/>
                <a:gd name="T69" fmla="*/ 877 h 1058"/>
                <a:gd name="T70" fmla="*/ 577 w 1027"/>
                <a:gd name="T71" fmla="*/ 78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7" h="1058">
                  <a:moveTo>
                    <a:pt x="496" y="1058"/>
                  </a:moveTo>
                  <a:cubicBezTo>
                    <a:pt x="461" y="1051"/>
                    <a:pt x="426" y="1048"/>
                    <a:pt x="392" y="1037"/>
                  </a:cubicBezTo>
                  <a:cubicBezTo>
                    <a:pt x="204" y="976"/>
                    <a:pt x="84" y="849"/>
                    <a:pt x="47" y="654"/>
                  </a:cubicBezTo>
                  <a:cubicBezTo>
                    <a:pt x="0" y="407"/>
                    <a:pt x="140" y="174"/>
                    <a:pt x="375" y="94"/>
                  </a:cubicBezTo>
                  <a:cubicBezTo>
                    <a:pt x="651" y="0"/>
                    <a:pt x="952" y="169"/>
                    <a:pt x="1015" y="455"/>
                  </a:cubicBezTo>
                  <a:cubicBezTo>
                    <a:pt x="1020" y="479"/>
                    <a:pt x="1023" y="503"/>
                    <a:pt x="1027" y="527"/>
                  </a:cubicBezTo>
                  <a:cubicBezTo>
                    <a:pt x="1027" y="551"/>
                    <a:pt x="1027" y="575"/>
                    <a:pt x="1027" y="599"/>
                  </a:cubicBezTo>
                  <a:cubicBezTo>
                    <a:pt x="1026" y="603"/>
                    <a:pt x="1025" y="608"/>
                    <a:pt x="1024" y="612"/>
                  </a:cubicBezTo>
                  <a:cubicBezTo>
                    <a:pt x="1006" y="813"/>
                    <a:pt x="860" y="987"/>
                    <a:pt x="665" y="1040"/>
                  </a:cubicBezTo>
                  <a:cubicBezTo>
                    <a:pt x="633" y="1048"/>
                    <a:pt x="600" y="1052"/>
                    <a:pt x="568" y="1058"/>
                  </a:cubicBezTo>
                  <a:cubicBezTo>
                    <a:pt x="544" y="1058"/>
                    <a:pt x="520" y="1058"/>
                    <a:pt x="496" y="1058"/>
                  </a:cubicBezTo>
                  <a:close/>
                  <a:moveTo>
                    <a:pt x="577" y="780"/>
                  </a:moveTo>
                  <a:cubicBezTo>
                    <a:pt x="583" y="778"/>
                    <a:pt x="588" y="775"/>
                    <a:pt x="592" y="773"/>
                  </a:cubicBezTo>
                  <a:cubicBezTo>
                    <a:pt x="660" y="739"/>
                    <a:pt x="687" y="657"/>
                    <a:pt x="651" y="590"/>
                  </a:cubicBezTo>
                  <a:cubicBezTo>
                    <a:pt x="626" y="543"/>
                    <a:pt x="585" y="520"/>
                    <a:pt x="532" y="518"/>
                  </a:cubicBezTo>
                  <a:cubicBezTo>
                    <a:pt x="507" y="517"/>
                    <a:pt x="489" y="499"/>
                    <a:pt x="487" y="476"/>
                  </a:cubicBezTo>
                  <a:cubicBezTo>
                    <a:pt x="486" y="453"/>
                    <a:pt x="502" y="433"/>
                    <a:pt x="525" y="429"/>
                  </a:cubicBezTo>
                  <a:cubicBezTo>
                    <a:pt x="547" y="425"/>
                    <a:pt x="568" y="438"/>
                    <a:pt x="575" y="461"/>
                  </a:cubicBezTo>
                  <a:cubicBezTo>
                    <a:pt x="576" y="465"/>
                    <a:pt x="577" y="469"/>
                    <a:pt x="578" y="472"/>
                  </a:cubicBezTo>
                  <a:cubicBezTo>
                    <a:pt x="608" y="472"/>
                    <a:pt x="637" y="472"/>
                    <a:pt x="667" y="472"/>
                  </a:cubicBezTo>
                  <a:cubicBezTo>
                    <a:pt x="663" y="410"/>
                    <a:pt x="633" y="369"/>
                    <a:pt x="576" y="345"/>
                  </a:cubicBezTo>
                  <a:cubicBezTo>
                    <a:pt x="576" y="313"/>
                    <a:pt x="576" y="281"/>
                    <a:pt x="576" y="249"/>
                  </a:cubicBezTo>
                  <a:cubicBezTo>
                    <a:pt x="546" y="249"/>
                    <a:pt x="517" y="249"/>
                    <a:pt x="487" y="249"/>
                  </a:cubicBezTo>
                  <a:cubicBezTo>
                    <a:pt x="487" y="276"/>
                    <a:pt x="486" y="302"/>
                    <a:pt x="487" y="328"/>
                  </a:cubicBezTo>
                  <a:cubicBezTo>
                    <a:pt x="488" y="341"/>
                    <a:pt x="484" y="347"/>
                    <a:pt x="472" y="353"/>
                  </a:cubicBezTo>
                  <a:cubicBezTo>
                    <a:pt x="395" y="391"/>
                    <a:pt x="373" y="489"/>
                    <a:pt x="426" y="556"/>
                  </a:cubicBezTo>
                  <a:cubicBezTo>
                    <a:pt x="453" y="590"/>
                    <a:pt x="489" y="607"/>
                    <a:pt x="532" y="608"/>
                  </a:cubicBezTo>
                  <a:cubicBezTo>
                    <a:pt x="557" y="609"/>
                    <a:pt x="576" y="627"/>
                    <a:pt x="577" y="651"/>
                  </a:cubicBezTo>
                  <a:cubicBezTo>
                    <a:pt x="578" y="673"/>
                    <a:pt x="561" y="694"/>
                    <a:pt x="539" y="698"/>
                  </a:cubicBezTo>
                  <a:cubicBezTo>
                    <a:pt x="516" y="701"/>
                    <a:pt x="495" y="687"/>
                    <a:pt x="488" y="663"/>
                  </a:cubicBezTo>
                  <a:cubicBezTo>
                    <a:pt x="487" y="660"/>
                    <a:pt x="487" y="657"/>
                    <a:pt x="486" y="654"/>
                  </a:cubicBezTo>
                  <a:cubicBezTo>
                    <a:pt x="457" y="654"/>
                    <a:pt x="427" y="654"/>
                    <a:pt x="397" y="654"/>
                  </a:cubicBezTo>
                  <a:cubicBezTo>
                    <a:pt x="400" y="716"/>
                    <a:pt x="432" y="757"/>
                    <a:pt x="488" y="781"/>
                  </a:cubicBezTo>
                  <a:cubicBezTo>
                    <a:pt x="488" y="813"/>
                    <a:pt x="488" y="845"/>
                    <a:pt x="488" y="877"/>
                  </a:cubicBezTo>
                  <a:cubicBezTo>
                    <a:pt x="518" y="877"/>
                    <a:pt x="547" y="877"/>
                    <a:pt x="577" y="877"/>
                  </a:cubicBezTo>
                  <a:cubicBezTo>
                    <a:pt x="577" y="844"/>
                    <a:pt x="577" y="812"/>
                    <a:pt x="577" y="7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5" name="Freeform 16"/>
            <p:cNvSpPr>
              <a:spLocks/>
            </p:cNvSpPr>
            <p:nvPr/>
          </p:nvSpPr>
          <p:spPr bwMode="auto">
            <a:xfrm>
              <a:off x="2016" y="336"/>
              <a:ext cx="2408" cy="1321"/>
            </a:xfrm>
            <a:custGeom>
              <a:avLst/>
              <a:gdLst>
                <a:gd name="T0" fmla="*/ 552 w 1014"/>
                <a:gd name="T1" fmla="*/ 0 h 556"/>
                <a:gd name="T2" fmla="*/ 647 w 1014"/>
                <a:gd name="T3" fmla="*/ 12 h 556"/>
                <a:gd name="T4" fmla="*/ 891 w 1014"/>
                <a:gd name="T5" fmla="*/ 106 h 556"/>
                <a:gd name="T6" fmla="*/ 948 w 1014"/>
                <a:gd name="T7" fmla="*/ 158 h 556"/>
                <a:gd name="T8" fmla="*/ 944 w 1014"/>
                <a:gd name="T9" fmla="*/ 398 h 556"/>
                <a:gd name="T10" fmla="*/ 760 w 1014"/>
                <a:gd name="T11" fmla="*/ 507 h 556"/>
                <a:gd name="T12" fmla="*/ 342 w 1014"/>
                <a:gd name="T13" fmla="*/ 532 h 556"/>
                <a:gd name="T14" fmla="*/ 104 w 1014"/>
                <a:gd name="T15" fmla="*/ 441 h 556"/>
                <a:gd name="T16" fmla="*/ 5 w 1014"/>
                <a:gd name="T17" fmla="*/ 312 h 556"/>
                <a:gd name="T18" fmla="*/ 0 w 1014"/>
                <a:gd name="T19" fmla="*/ 297 h 556"/>
                <a:gd name="T20" fmla="*/ 0 w 1014"/>
                <a:gd name="T21" fmla="*/ 255 h 556"/>
                <a:gd name="T22" fmla="*/ 122 w 1014"/>
                <a:gd name="T23" fmla="*/ 96 h 556"/>
                <a:gd name="T24" fmla="*/ 355 w 1014"/>
                <a:gd name="T25" fmla="*/ 12 h 556"/>
                <a:gd name="T26" fmla="*/ 447 w 1014"/>
                <a:gd name="T27" fmla="*/ 0 h 556"/>
                <a:gd name="T28" fmla="*/ 552 w 1014"/>
                <a:gd name="T29"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556">
                  <a:moveTo>
                    <a:pt x="552" y="0"/>
                  </a:moveTo>
                  <a:cubicBezTo>
                    <a:pt x="584" y="4"/>
                    <a:pt x="615" y="7"/>
                    <a:pt x="647" y="12"/>
                  </a:cubicBezTo>
                  <a:cubicBezTo>
                    <a:pt x="734" y="27"/>
                    <a:pt x="818" y="53"/>
                    <a:pt x="891" y="106"/>
                  </a:cubicBezTo>
                  <a:cubicBezTo>
                    <a:pt x="912" y="121"/>
                    <a:pt x="931" y="139"/>
                    <a:pt x="948" y="158"/>
                  </a:cubicBezTo>
                  <a:cubicBezTo>
                    <a:pt x="1014" y="233"/>
                    <a:pt x="1012" y="325"/>
                    <a:pt x="944" y="398"/>
                  </a:cubicBezTo>
                  <a:cubicBezTo>
                    <a:pt x="893" y="453"/>
                    <a:pt x="829" y="485"/>
                    <a:pt x="760" y="507"/>
                  </a:cubicBezTo>
                  <a:cubicBezTo>
                    <a:pt x="623" y="551"/>
                    <a:pt x="484" y="556"/>
                    <a:pt x="342" y="532"/>
                  </a:cubicBezTo>
                  <a:cubicBezTo>
                    <a:pt x="257" y="517"/>
                    <a:pt x="176" y="491"/>
                    <a:pt x="104" y="441"/>
                  </a:cubicBezTo>
                  <a:cubicBezTo>
                    <a:pt x="57" y="409"/>
                    <a:pt x="19" y="369"/>
                    <a:pt x="5" y="312"/>
                  </a:cubicBezTo>
                  <a:cubicBezTo>
                    <a:pt x="3" y="307"/>
                    <a:pt x="2" y="302"/>
                    <a:pt x="0" y="297"/>
                  </a:cubicBezTo>
                  <a:cubicBezTo>
                    <a:pt x="0" y="283"/>
                    <a:pt x="0" y="269"/>
                    <a:pt x="0" y="255"/>
                  </a:cubicBezTo>
                  <a:cubicBezTo>
                    <a:pt x="15" y="183"/>
                    <a:pt x="62" y="134"/>
                    <a:pt x="122" y="96"/>
                  </a:cubicBezTo>
                  <a:cubicBezTo>
                    <a:pt x="193" y="51"/>
                    <a:pt x="273" y="26"/>
                    <a:pt x="355" y="12"/>
                  </a:cubicBezTo>
                  <a:cubicBezTo>
                    <a:pt x="386" y="7"/>
                    <a:pt x="416" y="4"/>
                    <a:pt x="447" y="0"/>
                  </a:cubicBezTo>
                  <a:cubicBezTo>
                    <a:pt x="482" y="0"/>
                    <a:pt x="517" y="0"/>
                    <a:pt x="5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6" name="Freeform 17"/>
            <p:cNvSpPr>
              <a:spLocks/>
            </p:cNvSpPr>
            <p:nvPr/>
          </p:nvSpPr>
          <p:spPr bwMode="auto">
            <a:xfrm>
              <a:off x="2016" y="1462"/>
              <a:ext cx="1487" cy="812"/>
            </a:xfrm>
            <a:custGeom>
              <a:avLst/>
              <a:gdLst>
                <a:gd name="T0" fmla="*/ 0 w 626"/>
                <a:gd name="T1" fmla="*/ 0 h 342"/>
                <a:gd name="T2" fmla="*/ 397 w 626"/>
                <a:gd name="T3" fmla="*/ 156 h 342"/>
                <a:gd name="T4" fmla="*/ 626 w 626"/>
                <a:gd name="T5" fmla="*/ 154 h 342"/>
                <a:gd name="T6" fmla="*/ 599 w 626"/>
                <a:gd name="T7" fmla="*/ 184 h 342"/>
                <a:gd name="T8" fmla="*/ 507 w 626"/>
                <a:gd name="T9" fmla="*/ 329 h 342"/>
                <a:gd name="T10" fmla="*/ 487 w 626"/>
                <a:gd name="T11" fmla="*/ 342 h 342"/>
                <a:gd name="T12" fmla="*/ 151 w 626"/>
                <a:gd name="T13" fmla="*/ 266 h 342"/>
                <a:gd name="T14" fmla="*/ 35 w 626"/>
                <a:gd name="T15" fmla="*/ 172 h 342"/>
                <a:gd name="T16" fmla="*/ 0 w 626"/>
                <a:gd name="T17" fmla="*/ 93 h 342"/>
                <a:gd name="T18" fmla="*/ 0 w 626"/>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342">
                  <a:moveTo>
                    <a:pt x="0" y="0"/>
                  </a:moveTo>
                  <a:cubicBezTo>
                    <a:pt x="113" y="101"/>
                    <a:pt x="251" y="140"/>
                    <a:pt x="397" y="156"/>
                  </a:cubicBezTo>
                  <a:cubicBezTo>
                    <a:pt x="473" y="165"/>
                    <a:pt x="548" y="163"/>
                    <a:pt x="626" y="154"/>
                  </a:cubicBezTo>
                  <a:cubicBezTo>
                    <a:pt x="616" y="165"/>
                    <a:pt x="607" y="175"/>
                    <a:pt x="599" y="184"/>
                  </a:cubicBezTo>
                  <a:cubicBezTo>
                    <a:pt x="561" y="228"/>
                    <a:pt x="530" y="276"/>
                    <a:pt x="507" y="329"/>
                  </a:cubicBezTo>
                  <a:cubicBezTo>
                    <a:pt x="503" y="339"/>
                    <a:pt x="498" y="342"/>
                    <a:pt x="487" y="342"/>
                  </a:cubicBezTo>
                  <a:cubicBezTo>
                    <a:pt x="370" y="339"/>
                    <a:pt x="257" y="320"/>
                    <a:pt x="151" y="266"/>
                  </a:cubicBezTo>
                  <a:cubicBezTo>
                    <a:pt x="106" y="243"/>
                    <a:pt x="65" y="213"/>
                    <a:pt x="35" y="172"/>
                  </a:cubicBezTo>
                  <a:cubicBezTo>
                    <a:pt x="17" y="148"/>
                    <a:pt x="7" y="121"/>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7" name="Freeform 18"/>
            <p:cNvSpPr>
              <a:spLocks/>
            </p:cNvSpPr>
            <p:nvPr/>
          </p:nvSpPr>
          <p:spPr bwMode="auto">
            <a:xfrm>
              <a:off x="2016" y="2744"/>
              <a:ext cx="1297" cy="813"/>
            </a:xfrm>
            <a:custGeom>
              <a:avLst/>
              <a:gdLst>
                <a:gd name="T0" fmla="*/ 0 w 546"/>
                <a:gd name="T1" fmla="*/ 0 h 342"/>
                <a:gd name="T2" fmla="*/ 151 w 546"/>
                <a:gd name="T3" fmla="*/ 95 h 342"/>
                <a:gd name="T4" fmla="*/ 442 w 546"/>
                <a:gd name="T5" fmla="*/ 159 h 342"/>
                <a:gd name="T6" fmla="*/ 479 w 546"/>
                <a:gd name="T7" fmla="*/ 188 h 342"/>
                <a:gd name="T8" fmla="*/ 540 w 546"/>
                <a:gd name="T9" fmla="*/ 328 h 342"/>
                <a:gd name="T10" fmla="*/ 546 w 546"/>
                <a:gd name="T11" fmla="*/ 340 h 342"/>
                <a:gd name="T12" fmla="*/ 511 w 546"/>
                <a:gd name="T13" fmla="*/ 342 h 342"/>
                <a:gd name="T14" fmla="*/ 166 w 546"/>
                <a:gd name="T15" fmla="*/ 273 h 342"/>
                <a:gd name="T16" fmla="*/ 35 w 546"/>
                <a:gd name="T17" fmla="*/ 172 h 342"/>
                <a:gd name="T18" fmla="*/ 0 w 546"/>
                <a:gd name="T19" fmla="*/ 93 h 342"/>
                <a:gd name="T20" fmla="*/ 0 w 546"/>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342">
                  <a:moveTo>
                    <a:pt x="0" y="0"/>
                  </a:moveTo>
                  <a:cubicBezTo>
                    <a:pt x="45" y="40"/>
                    <a:pt x="95" y="72"/>
                    <a:pt x="151" y="95"/>
                  </a:cubicBezTo>
                  <a:cubicBezTo>
                    <a:pt x="244" y="134"/>
                    <a:pt x="341" y="154"/>
                    <a:pt x="442" y="159"/>
                  </a:cubicBezTo>
                  <a:cubicBezTo>
                    <a:pt x="471" y="161"/>
                    <a:pt x="471" y="160"/>
                    <a:pt x="479" y="188"/>
                  </a:cubicBezTo>
                  <a:cubicBezTo>
                    <a:pt x="493" y="237"/>
                    <a:pt x="514" y="284"/>
                    <a:pt x="540" y="328"/>
                  </a:cubicBezTo>
                  <a:cubicBezTo>
                    <a:pt x="542" y="331"/>
                    <a:pt x="544" y="335"/>
                    <a:pt x="546" y="340"/>
                  </a:cubicBezTo>
                  <a:cubicBezTo>
                    <a:pt x="534" y="340"/>
                    <a:pt x="522" y="342"/>
                    <a:pt x="511" y="342"/>
                  </a:cubicBezTo>
                  <a:cubicBezTo>
                    <a:pt x="391" y="342"/>
                    <a:pt x="275" y="325"/>
                    <a:pt x="166" y="273"/>
                  </a:cubicBezTo>
                  <a:cubicBezTo>
                    <a:pt x="115" y="249"/>
                    <a:pt x="69" y="218"/>
                    <a:pt x="35" y="172"/>
                  </a:cubicBezTo>
                  <a:cubicBezTo>
                    <a:pt x="17" y="148"/>
                    <a:pt x="7" y="121"/>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1" name="Freeform 19"/>
            <p:cNvSpPr>
              <a:spLocks/>
            </p:cNvSpPr>
            <p:nvPr/>
          </p:nvSpPr>
          <p:spPr bwMode="auto">
            <a:xfrm>
              <a:off x="2016" y="2103"/>
              <a:ext cx="1121" cy="808"/>
            </a:xfrm>
            <a:custGeom>
              <a:avLst/>
              <a:gdLst>
                <a:gd name="T0" fmla="*/ 0 w 472"/>
                <a:gd name="T1" fmla="*/ 0 h 340"/>
                <a:gd name="T2" fmla="*/ 159 w 472"/>
                <a:gd name="T3" fmla="*/ 99 h 340"/>
                <a:gd name="T4" fmla="*/ 437 w 472"/>
                <a:gd name="T5" fmla="*/ 159 h 340"/>
                <a:gd name="T6" fmla="*/ 464 w 472"/>
                <a:gd name="T7" fmla="*/ 161 h 340"/>
                <a:gd name="T8" fmla="*/ 472 w 472"/>
                <a:gd name="T9" fmla="*/ 162 h 340"/>
                <a:gd name="T10" fmla="*/ 458 w 472"/>
                <a:gd name="T11" fmla="*/ 340 h 340"/>
                <a:gd name="T12" fmla="*/ 382 w 472"/>
                <a:gd name="T13" fmla="*/ 333 h 340"/>
                <a:gd name="T14" fmla="*/ 123 w 472"/>
                <a:gd name="T15" fmla="*/ 249 h 340"/>
                <a:gd name="T16" fmla="*/ 30 w 472"/>
                <a:gd name="T17" fmla="*/ 164 h 340"/>
                <a:gd name="T18" fmla="*/ 0 w 472"/>
                <a:gd name="T19" fmla="*/ 93 h 340"/>
                <a:gd name="T20" fmla="*/ 0 w 472"/>
                <a:gd name="T2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340">
                  <a:moveTo>
                    <a:pt x="0" y="0"/>
                  </a:moveTo>
                  <a:cubicBezTo>
                    <a:pt x="47" y="42"/>
                    <a:pt x="101" y="75"/>
                    <a:pt x="159" y="99"/>
                  </a:cubicBezTo>
                  <a:cubicBezTo>
                    <a:pt x="249" y="135"/>
                    <a:pt x="342" y="153"/>
                    <a:pt x="437" y="159"/>
                  </a:cubicBezTo>
                  <a:cubicBezTo>
                    <a:pt x="446" y="160"/>
                    <a:pt x="455" y="160"/>
                    <a:pt x="464" y="161"/>
                  </a:cubicBezTo>
                  <a:cubicBezTo>
                    <a:pt x="466" y="161"/>
                    <a:pt x="468" y="161"/>
                    <a:pt x="472" y="162"/>
                  </a:cubicBezTo>
                  <a:cubicBezTo>
                    <a:pt x="460" y="220"/>
                    <a:pt x="452" y="278"/>
                    <a:pt x="458" y="340"/>
                  </a:cubicBezTo>
                  <a:cubicBezTo>
                    <a:pt x="432" y="338"/>
                    <a:pt x="407" y="336"/>
                    <a:pt x="382" y="333"/>
                  </a:cubicBezTo>
                  <a:cubicBezTo>
                    <a:pt x="290" y="321"/>
                    <a:pt x="203" y="297"/>
                    <a:pt x="123" y="249"/>
                  </a:cubicBezTo>
                  <a:cubicBezTo>
                    <a:pt x="86" y="227"/>
                    <a:pt x="52" y="201"/>
                    <a:pt x="30" y="164"/>
                  </a:cubicBezTo>
                  <a:cubicBezTo>
                    <a:pt x="17" y="142"/>
                    <a:pt x="10" y="117"/>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18" name="Group 63"/>
          <p:cNvGrpSpPr>
            <a:grpSpLocks noChangeAspect="1"/>
          </p:cNvGrpSpPr>
          <p:nvPr/>
        </p:nvGrpSpPr>
        <p:grpSpPr bwMode="auto">
          <a:xfrm>
            <a:off x="531622" y="4269170"/>
            <a:ext cx="507087" cy="505977"/>
            <a:chOff x="2239" y="564"/>
            <a:chExt cx="3197" cy="3190"/>
          </a:xfrm>
          <a:solidFill>
            <a:schemeClr val="bg1"/>
          </a:solidFill>
        </p:grpSpPr>
        <p:sp>
          <p:nvSpPr>
            <p:cNvPr id="120" name="Freeform 64"/>
            <p:cNvSpPr>
              <a:spLocks/>
            </p:cNvSpPr>
            <p:nvPr/>
          </p:nvSpPr>
          <p:spPr bwMode="auto">
            <a:xfrm>
              <a:off x="4011" y="1920"/>
              <a:ext cx="1425" cy="1834"/>
            </a:xfrm>
            <a:custGeom>
              <a:avLst/>
              <a:gdLst>
                <a:gd name="T0" fmla="*/ 72 w 600"/>
                <a:gd name="T1" fmla="*/ 6 h 772"/>
                <a:gd name="T2" fmla="*/ 124 w 600"/>
                <a:gd name="T3" fmla="*/ 7 h 772"/>
                <a:gd name="T4" fmla="*/ 146 w 600"/>
                <a:gd name="T5" fmla="*/ 49 h 772"/>
                <a:gd name="T6" fmla="*/ 162 w 600"/>
                <a:gd name="T7" fmla="*/ 172 h 772"/>
                <a:gd name="T8" fmla="*/ 127 w 600"/>
                <a:gd name="T9" fmla="*/ 551 h 772"/>
                <a:gd name="T10" fmla="*/ 121 w 600"/>
                <a:gd name="T11" fmla="*/ 621 h 772"/>
                <a:gd name="T12" fmla="*/ 131 w 600"/>
                <a:gd name="T13" fmla="*/ 649 h 772"/>
                <a:gd name="T14" fmla="*/ 196 w 600"/>
                <a:gd name="T15" fmla="*/ 715 h 772"/>
                <a:gd name="T16" fmla="*/ 236 w 600"/>
                <a:gd name="T17" fmla="*/ 715 h 772"/>
                <a:gd name="T18" fmla="*/ 302 w 600"/>
                <a:gd name="T19" fmla="*/ 648 h 772"/>
                <a:gd name="T20" fmla="*/ 311 w 600"/>
                <a:gd name="T21" fmla="*/ 622 h 772"/>
                <a:gd name="T22" fmla="*/ 289 w 600"/>
                <a:gd name="T23" fmla="*/ 378 h 772"/>
                <a:gd name="T24" fmla="*/ 265 w 600"/>
                <a:gd name="T25" fmla="*/ 111 h 772"/>
                <a:gd name="T26" fmla="*/ 268 w 600"/>
                <a:gd name="T27" fmla="*/ 97 h 772"/>
                <a:gd name="T28" fmla="*/ 301 w 600"/>
                <a:gd name="T29" fmla="*/ 15 h 772"/>
                <a:gd name="T30" fmla="*/ 310 w 600"/>
                <a:gd name="T31" fmla="*/ 5 h 772"/>
                <a:gd name="T32" fmla="*/ 456 w 600"/>
                <a:gd name="T33" fmla="*/ 8 h 772"/>
                <a:gd name="T34" fmla="*/ 600 w 600"/>
                <a:gd name="T35" fmla="*/ 174 h 772"/>
                <a:gd name="T36" fmla="*/ 600 w 600"/>
                <a:gd name="T37" fmla="*/ 430 h 772"/>
                <a:gd name="T38" fmla="*/ 600 w 600"/>
                <a:gd name="T39" fmla="*/ 772 h 772"/>
                <a:gd name="T40" fmla="*/ 481 w 600"/>
                <a:gd name="T41" fmla="*/ 772 h 772"/>
                <a:gd name="T42" fmla="*/ 481 w 600"/>
                <a:gd name="T43" fmla="*/ 174 h 772"/>
                <a:gd name="T44" fmla="*/ 432 w 600"/>
                <a:gd name="T45" fmla="*/ 174 h 772"/>
                <a:gd name="T46" fmla="*/ 432 w 600"/>
                <a:gd name="T47" fmla="*/ 772 h 772"/>
                <a:gd name="T48" fmla="*/ 1 w 600"/>
                <a:gd name="T49" fmla="*/ 772 h 772"/>
                <a:gd name="T50" fmla="*/ 0 w 600"/>
                <a:gd name="T51" fmla="*/ 758 h 772"/>
                <a:gd name="T52" fmla="*/ 0 w 600"/>
                <a:gd name="T53" fmla="*/ 524 h 772"/>
                <a:gd name="T54" fmla="*/ 6 w 600"/>
                <a:gd name="T55" fmla="*/ 500 h 772"/>
                <a:gd name="T56" fmla="*/ 72 w 600"/>
                <a:gd name="T57" fmla="*/ 227 h 772"/>
                <a:gd name="T58" fmla="*/ 72 w 600"/>
                <a:gd name="T59" fmla="*/ 23 h 772"/>
                <a:gd name="T60" fmla="*/ 72 w 600"/>
                <a:gd name="T61" fmla="*/ 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0" h="772">
                  <a:moveTo>
                    <a:pt x="72" y="6"/>
                  </a:moveTo>
                  <a:cubicBezTo>
                    <a:pt x="91" y="6"/>
                    <a:pt x="111" y="0"/>
                    <a:pt x="124" y="7"/>
                  </a:cubicBezTo>
                  <a:cubicBezTo>
                    <a:pt x="135" y="14"/>
                    <a:pt x="138" y="35"/>
                    <a:pt x="146" y="49"/>
                  </a:cubicBezTo>
                  <a:cubicBezTo>
                    <a:pt x="168" y="88"/>
                    <a:pt x="167" y="129"/>
                    <a:pt x="162" y="172"/>
                  </a:cubicBezTo>
                  <a:cubicBezTo>
                    <a:pt x="149" y="298"/>
                    <a:pt x="138" y="425"/>
                    <a:pt x="127" y="551"/>
                  </a:cubicBezTo>
                  <a:cubicBezTo>
                    <a:pt x="125" y="575"/>
                    <a:pt x="121" y="598"/>
                    <a:pt x="121" y="621"/>
                  </a:cubicBezTo>
                  <a:cubicBezTo>
                    <a:pt x="121" y="631"/>
                    <a:pt x="125" y="642"/>
                    <a:pt x="131" y="649"/>
                  </a:cubicBezTo>
                  <a:cubicBezTo>
                    <a:pt x="152" y="672"/>
                    <a:pt x="174" y="694"/>
                    <a:pt x="196" y="715"/>
                  </a:cubicBezTo>
                  <a:cubicBezTo>
                    <a:pt x="210" y="729"/>
                    <a:pt x="222" y="729"/>
                    <a:pt x="236" y="715"/>
                  </a:cubicBezTo>
                  <a:cubicBezTo>
                    <a:pt x="258" y="693"/>
                    <a:pt x="281" y="672"/>
                    <a:pt x="302" y="648"/>
                  </a:cubicBezTo>
                  <a:cubicBezTo>
                    <a:pt x="308" y="642"/>
                    <a:pt x="312" y="630"/>
                    <a:pt x="311" y="622"/>
                  </a:cubicBezTo>
                  <a:cubicBezTo>
                    <a:pt x="305" y="540"/>
                    <a:pt x="297" y="459"/>
                    <a:pt x="289" y="378"/>
                  </a:cubicBezTo>
                  <a:cubicBezTo>
                    <a:pt x="281" y="289"/>
                    <a:pt x="273" y="200"/>
                    <a:pt x="265" y="111"/>
                  </a:cubicBezTo>
                  <a:cubicBezTo>
                    <a:pt x="265" y="106"/>
                    <a:pt x="266" y="101"/>
                    <a:pt x="268" y="97"/>
                  </a:cubicBezTo>
                  <a:cubicBezTo>
                    <a:pt x="278" y="69"/>
                    <a:pt x="289" y="42"/>
                    <a:pt x="301" y="15"/>
                  </a:cubicBezTo>
                  <a:cubicBezTo>
                    <a:pt x="302" y="11"/>
                    <a:pt x="307" y="5"/>
                    <a:pt x="310" y="5"/>
                  </a:cubicBezTo>
                  <a:cubicBezTo>
                    <a:pt x="359" y="6"/>
                    <a:pt x="408" y="2"/>
                    <a:pt x="456" y="8"/>
                  </a:cubicBezTo>
                  <a:cubicBezTo>
                    <a:pt x="541" y="18"/>
                    <a:pt x="599" y="88"/>
                    <a:pt x="600" y="174"/>
                  </a:cubicBezTo>
                  <a:cubicBezTo>
                    <a:pt x="600" y="259"/>
                    <a:pt x="600" y="345"/>
                    <a:pt x="600" y="430"/>
                  </a:cubicBezTo>
                  <a:cubicBezTo>
                    <a:pt x="600" y="544"/>
                    <a:pt x="600" y="657"/>
                    <a:pt x="600" y="772"/>
                  </a:cubicBezTo>
                  <a:cubicBezTo>
                    <a:pt x="560" y="772"/>
                    <a:pt x="521" y="772"/>
                    <a:pt x="481" y="772"/>
                  </a:cubicBezTo>
                  <a:cubicBezTo>
                    <a:pt x="481" y="573"/>
                    <a:pt x="481" y="374"/>
                    <a:pt x="481" y="174"/>
                  </a:cubicBezTo>
                  <a:cubicBezTo>
                    <a:pt x="464" y="174"/>
                    <a:pt x="449" y="174"/>
                    <a:pt x="432" y="174"/>
                  </a:cubicBezTo>
                  <a:cubicBezTo>
                    <a:pt x="432" y="373"/>
                    <a:pt x="432" y="572"/>
                    <a:pt x="432" y="772"/>
                  </a:cubicBezTo>
                  <a:cubicBezTo>
                    <a:pt x="288" y="772"/>
                    <a:pt x="145" y="772"/>
                    <a:pt x="1" y="772"/>
                  </a:cubicBezTo>
                  <a:cubicBezTo>
                    <a:pt x="0" y="767"/>
                    <a:pt x="0" y="762"/>
                    <a:pt x="0" y="758"/>
                  </a:cubicBezTo>
                  <a:cubicBezTo>
                    <a:pt x="0" y="680"/>
                    <a:pt x="0" y="602"/>
                    <a:pt x="0" y="524"/>
                  </a:cubicBezTo>
                  <a:cubicBezTo>
                    <a:pt x="0" y="516"/>
                    <a:pt x="3" y="507"/>
                    <a:pt x="6" y="500"/>
                  </a:cubicBezTo>
                  <a:cubicBezTo>
                    <a:pt x="49" y="414"/>
                    <a:pt x="72" y="323"/>
                    <a:pt x="72" y="227"/>
                  </a:cubicBezTo>
                  <a:cubicBezTo>
                    <a:pt x="72" y="159"/>
                    <a:pt x="72" y="91"/>
                    <a:pt x="72" y="23"/>
                  </a:cubicBezTo>
                  <a:cubicBezTo>
                    <a:pt x="72" y="18"/>
                    <a:pt x="72" y="12"/>
                    <a:pt x="7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1" name="Freeform 65"/>
            <p:cNvSpPr>
              <a:spLocks noEditPoints="1"/>
            </p:cNvSpPr>
            <p:nvPr/>
          </p:nvSpPr>
          <p:spPr bwMode="auto">
            <a:xfrm>
              <a:off x="2239" y="1547"/>
              <a:ext cx="1834" cy="2195"/>
            </a:xfrm>
            <a:custGeom>
              <a:avLst/>
              <a:gdLst>
                <a:gd name="T0" fmla="*/ 770 w 772"/>
                <a:gd name="T1" fmla="*/ 138 h 924"/>
                <a:gd name="T2" fmla="*/ 770 w 772"/>
                <a:gd name="T3" fmla="*/ 344 h 924"/>
                <a:gd name="T4" fmla="*/ 729 w 772"/>
                <a:gd name="T5" fmla="*/ 593 h 924"/>
                <a:gd name="T6" fmla="*/ 502 w 772"/>
                <a:gd name="T7" fmla="*/ 858 h 924"/>
                <a:gd name="T8" fmla="*/ 397 w 772"/>
                <a:gd name="T9" fmla="*/ 920 h 924"/>
                <a:gd name="T10" fmla="*/ 380 w 772"/>
                <a:gd name="T11" fmla="*/ 922 h 924"/>
                <a:gd name="T12" fmla="*/ 207 w 772"/>
                <a:gd name="T13" fmla="*/ 812 h 924"/>
                <a:gd name="T14" fmla="*/ 2 w 772"/>
                <a:gd name="T15" fmla="*/ 392 h 924"/>
                <a:gd name="T16" fmla="*/ 2 w 772"/>
                <a:gd name="T17" fmla="*/ 148 h 924"/>
                <a:gd name="T18" fmla="*/ 3 w 772"/>
                <a:gd name="T19" fmla="*/ 138 h 924"/>
                <a:gd name="T20" fmla="*/ 386 w 772"/>
                <a:gd name="T21" fmla="*/ 0 h 924"/>
                <a:gd name="T22" fmla="*/ 567 w 772"/>
                <a:gd name="T23" fmla="*/ 98 h 924"/>
                <a:gd name="T24" fmla="*/ 770 w 772"/>
                <a:gd name="T25" fmla="*/ 138 h 924"/>
                <a:gd name="T26" fmla="*/ 722 w 772"/>
                <a:gd name="T27" fmla="*/ 310 h 924"/>
                <a:gd name="T28" fmla="*/ 722 w 772"/>
                <a:gd name="T29" fmla="*/ 207 h 924"/>
                <a:gd name="T30" fmla="*/ 698 w 772"/>
                <a:gd name="T31" fmla="*/ 180 h 924"/>
                <a:gd name="T32" fmla="*/ 657 w 772"/>
                <a:gd name="T33" fmla="*/ 173 h 924"/>
                <a:gd name="T34" fmla="*/ 406 w 772"/>
                <a:gd name="T35" fmla="*/ 72 h 924"/>
                <a:gd name="T36" fmla="*/ 370 w 772"/>
                <a:gd name="T37" fmla="*/ 70 h 924"/>
                <a:gd name="T38" fmla="*/ 76 w 772"/>
                <a:gd name="T39" fmla="*/ 179 h 924"/>
                <a:gd name="T40" fmla="*/ 50 w 772"/>
                <a:gd name="T41" fmla="*/ 211 h 924"/>
                <a:gd name="T42" fmla="*/ 50 w 772"/>
                <a:gd name="T43" fmla="*/ 391 h 924"/>
                <a:gd name="T44" fmla="*/ 190 w 772"/>
                <a:gd name="T45" fmla="*/ 733 h 924"/>
                <a:gd name="T46" fmla="*/ 374 w 772"/>
                <a:gd name="T47" fmla="*/ 863 h 924"/>
                <a:gd name="T48" fmla="*/ 402 w 772"/>
                <a:gd name="T49" fmla="*/ 860 h 924"/>
                <a:gd name="T50" fmla="*/ 475 w 772"/>
                <a:gd name="T51" fmla="*/ 818 h 924"/>
                <a:gd name="T52" fmla="*/ 711 w 772"/>
                <a:gd name="T53" fmla="*/ 489 h 924"/>
                <a:gd name="T54" fmla="*/ 722 w 772"/>
                <a:gd name="T55" fmla="*/ 31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2" h="924">
                  <a:moveTo>
                    <a:pt x="770" y="138"/>
                  </a:moveTo>
                  <a:cubicBezTo>
                    <a:pt x="770" y="208"/>
                    <a:pt x="769" y="276"/>
                    <a:pt x="770" y="344"/>
                  </a:cubicBezTo>
                  <a:cubicBezTo>
                    <a:pt x="772" y="430"/>
                    <a:pt x="762" y="513"/>
                    <a:pt x="729" y="593"/>
                  </a:cubicBezTo>
                  <a:cubicBezTo>
                    <a:pt x="682" y="706"/>
                    <a:pt x="606" y="794"/>
                    <a:pt x="502" y="858"/>
                  </a:cubicBezTo>
                  <a:cubicBezTo>
                    <a:pt x="467" y="879"/>
                    <a:pt x="432" y="899"/>
                    <a:pt x="397" y="920"/>
                  </a:cubicBezTo>
                  <a:cubicBezTo>
                    <a:pt x="392" y="922"/>
                    <a:pt x="384" y="924"/>
                    <a:pt x="380" y="922"/>
                  </a:cubicBezTo>
                  <a:cubicBezTo>
                    <a:pt x="321" y="886"/>
                    <a:pt x="260" y="854"/>
                    <a:pt x="207" y="812"/>
                  </a:cubicBezTo>
                  <a:cubicBezTo>
                    <a:pt x="74" y="705"/>
                    <a:pt x="7" y="563"/>
                    <a:pt x="2" y="392"/>
                  </a:cubicBezTo>
                  <a:cubicBezTo>
                    <a:pt x="0" y="311"/>
                    <a:pt x="2" y="229"/>
                    <a:pt x="2" y="148"/>
                  </a:cubicBezTo>
                  <a:cubicBezTo>
                    <a:pt x="2" y="145"/>
                    <a:pt x="2" y="142"/>
                    <a:pt x="3" y="138"/>
                  </a:cubicBezTo>
                  <a:cubicBezTo>
                    <a:pt x="144" y="131"/>
                    <a:pt x="272" y="85"/>
                    <a:pt x="386" y="0"/>
                  </a:cubicBezTo>
                  <a:cubicBezTo>
                    <a:pt x="441" y="41"/>
                    <a:pt x="501" y="75"/>
                    <a:pt x="567" y="98"/>
                  </a:cubicBezTo>
                  <a:cubicBezTo>
                    <a:pt x="632" y="121"/>
                    <a:pt x="699" y="134"/>
                    <a:pt x="770" y="138"/>
                  </a:cubicBezTo>
                  <a:close/>
                  <a:moveTo>
                    <a:pt x="722" y="310"/>
                  </a:moveTo>
                  <a:cubicBezTo>
                    <a:pt x="722" y="276"/>
                    <a:pt x="722" y="241"/>
                    <a:pt x="722" y="207"/>
                  </a:cubicBezTo>
                  <a:cubicBezTo>
                    <a:pt x="722" y="190"/>
                    <a:pt x="715" y="183"/>
                    <a:pt x="698" y="180"/>
                  </a:cubicBezTo>
                  <a:cubicBezTo>
                    <a:pt x="685" y="177"/>
                    <a:pt x="671" y="175"/>
                    <a:pt x="657" y="173"/>
                  </a:cubicBezTo>
                  <a:cubicBezTo>
                    <a:pt x="567" y="155"/>
                    <a:pt x="483" y="121"/>
                    <a:pt x="406" y="72"/>
                  </a:cubicBezTo>
                  <a:cubicBezTo>
                    <a:pt x="394" y="64"/>
                    <a:pt x="383" y="62"/>
                    <a:pt x="370" y="70"/>
                  </a:cubicBezTo>
                  <a:cubicBezTo>
                    <a:pt x="280" y="128"/>
                    <a:pt x="182" y="164"/>
                    <a:pt x="76" y="179"/>
                  </a:cubicBezTo>
                  <a:cubicBezTo>
                    <a:pt x="56" y="182"/>
                    <a:pt x="50" y="190"/>
                    <a:pt x="50" y="211"/>
                  </a:cubicBezTo>
                  <a:cubicBezTo>
                    <a:pt x="50" y="271"/>
                    <a:pt x="49" y="331"/>
                    <a:pt x="50" y="391"/>
                  </a:cubicBezTo>
                  <a:cubicBezTo>
                    <a:pt x="53" y="522"/>
                    <a:pt x="100" y="636"/>
                    <a:pt x="190" y="733"/>
                  </a:cubicBezTo>
                  <a:cubicBezTo>
                    <a:pt x="243" y="789"/>
                    <a:pt x="309" y="826"/>
                    <a:pt x="374" y="863"/>
                  </a:cubicBezTo>
                  <a:cubicBezTo>
                    <a:pt x="381" y="867"/>
                    <a:pt x="394" y="864"/>
                    <a:pt x="402" y="860"/>
                  </a:cubicBezTo>
                  <a:cubicBezTo>
                    <a:pt x="427" y="848"/>
                    <a:pt x="451" y="833"/>
                    <a:pt x="475" y="818"/>
                  </a:cubicBezTo>
                  <a:cubicBezTo>
                    <a:pt x="599" y="742"/>
                    <a:pt x="678" y="632"/>
                    <a:pt x="711" y="489"/>
                  </a:cubicBezTo>
                  <a:cubicBezTo>
                    <a:pt x="724" y="430"/>
                    <a:pt x="722" y="370"/>
                    <a:pt x="722" y="3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2" name="Freeform 66"/>
            <p:cNvSpPr>
              <a:spLocks/>
            </p:cNvSpPr>
            <p:nvPr/>
          </p:nvSpPr>
          <p:spPr bwMode="auto">
            <a:xfrm>
              <a:off x="4120" y="564"/>
              <a:ext cx="808" cy="1047"/>
            </a:xfrm>
            <a:custGeom>
              <a:avLst/>
              <a:gdLst>
                <a:gd name="T0" fmla="*/ 340 w 340"/>
                <a:gd name="T1" fmla="*/ 225 h 441"/>
                <a:gd name="T2" fmla="*/ 332 w 340"/>
                <a:gd name="T3" fmla="*/ 306 h 441"/>
                <a:gd name="T4" fmla="*/ 153 w 340"/>
                <a:gd name="T5" fmla="*/ 431 h 441"/>
                <a:gd name="T6" fmla="*/ 2 w 340"/>
                <a:gd name="T7" fmla="*/ 270 h 441"/>
                <a:gd name="T8" fmla="*/ 5 w 340"/>
                <a:gd name="T9" fmla="*/ 140 h 441"/>
                <a:gd name="T10" fmla="*/ 171 w 340"/>
                <a:gd name="T11" fmla="*/ 0 h 441"/>
                <a:gd name="T12" fmla="*/ 335 w 340"/>
                <a:gd name="T13" fmla="*/ 140 h 441"/>
                <a:gd name="T14" fmla="*/ 340 w 340"/>
                <a:gd name="T15" fmla="*/ 225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441">
                  <a:moveTo>
                    <a:pt x="340" y="225"/>
                  </a:moveTo>
                  <a:cubicBezTo>
                    <a:pt x="338" y="246"/>
                    <a:pt x="338" y="277"/>
                    <a:pt x="332" y="306"/>
                  </a:cubicBezTo>
                  <a:cubicBezTo>
                    <a:pt x="313" y="386"/>
                    <a:pt x="234" y="441"/>
                    <a:pt x="153" y="431"/>
                  </a:cubicBezTo>
                  <a:cubicBezTo>
                    <a:pt x="69" y="421"/>
                    <a:pt x="4" y="353"/>
                    <a:pt x="2" y="270"/>
                  </a:cubicBezTo>
                  <a:cubicBezTo>
                    <a:pt x="2" y="227"/>
                    <a:pt x="0" y="183"/>
                    <a:pt x="5" y="140"/>
                  </a:cubicBezTo>
                  <a:cubicBezTo>
                    <a:pt x="15" y="60"/>
                    <a:pt x="89" y="0"/>
                    <a:pt x="171" y="0"/>
                  </a:cubicBezTo>
                  <a:cubicBezTo>
                    <a:pt x="253" y="0"/>
                    <a:pt x="324" y="61"/>
                    <a:pt x="335" y="140"/>
                  </a:cubicBezTo>
                  <a:cubicBezTo>
                    <a:pt x="339" y="165"/>
                    <a:pt x="338" y="191"/>
                    <a:pt x="340" y="2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3" name="Freeform 67"/>
            <p:cNvSpPr>
              <a:spLocks/>
            </p:cNvSpPr>
            <p:nvPr/>
          </p:nvSpPr>
          <p:spPr bwMode="auto">
            <a:xfrm>
              <a:off x="4415" y="2219"/>
              <a:ext cx="218" cy="1292"/>
            </a:xfrm>
            <a:custGeom>
              <a:avLst/>
              <a:gdLst>
                <a:gd name="T0" fmla="*/ 46 w 92"/>
                <a:gd name="T1" fmla="*/ 544 h 544"/>
                <a:gd name="T2" fmla="*/ 3 w 92"/>
                <a:gd name="T3" fmla="*/ 498 h 544"/>
                <a:gd name="T4" fmla="*/ 0 w 92"/>
                <a:gd name="T5" fmla="*/ 486 h 544"/>
                <a:gd name="T6" fmla="*/ 43 w 92"/>
                <a:gd name="T7" fmla="*/ 6 h 544"/>
                <a:gd name="T8" fmla="*/ 48 w 92"/>
                <a:gd name="T9" fmla="*/ 0 h 544"/>
                <a:gd name="T10" fmla="*/ 55 w 92"/>
                <a:gd name="T11" fmla="*/ 72 h 544"/>
                <a:gd name="T12" fmla="*/ 84 w 92"/>
                <a:gd name="T13" fmla="*/ 391 h 544"/>
                <a:gd name="T14" fmla="*/ 92 w 92"/>
                <a:gd name="T15" fmla="*/ 487 h 544"/>
                <a:gd name="T16" fmla="*/ 89 w 92"/>
                <a:gd name="T17" fmla="*/ 498 h 544"/>
                <a:gd name="T18" fmla="*/ 46 w 92"/>
                <a:gd name="T19"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544">
                  <a:moveTo>
                    <a:pt x="46" y="544"/>
                  </a:moveTo>
                  <a:cubicBezTo>
                    <a:pt x="30" y="527"/>
                    <a:pt x="16" y="513"/>
                    <a:pt x="3" y="498"/>
                  </a:cubicBezTo>
                  <a:cubicBezTo>
                    <a:pt x="1" y="495"/>
                    <a:pt x="0" y="490"/>
                    <a:pt x="0" y="486"/>
                  </a:cubicBezTo>
                  <a:cubicBezTo>
                    <a:pt x="14" y="326"/>
                    <a:pt x="29" y="166"/>
                    <a:pt x="43" y="6"/>
                  </a:cubicBezTo>
                  <a:cubicBezTo>
                    <a:pt x="43" y="4"/>
                    <a:pt x="44" y="2"/>
                    <a:pt x="48" y="0"/>
                  </a:cubicBezTo>
                  <a:cubicBezTo>
                    <a:pt x="50" y="24"/>
                    <a:pt x="53" y="48"/>
                    <a:pt x="55" y="72"/>
                  </a:cubicBezTo>
                  <a:cubicBezTo>
                    <a:pt x="65" y="178"/>
                    <a:pt x="74" y="285"/>
                    <a:pt x="84" y="391"/>
                  </a:cubicBezTo>
                  <a:cubicBezTo>
                    <a:pt x="87" y="423"/>
                    <a:pt x="90" y="455"/>
                    <a:pt x="92" y="487"/>
                  </a:cubicBezTo>
                  <a:cubicBezTo>
                    <a:pt x="92" y="490"/>
                    <a:pt x="91" y="495"/>
                    <a:pt x="89" y="498"/>
                  </a:cubicBezTo>
                  <a:cubicBezTo>
                    <a:pt x="76" y="512"/>
                    <a:pt x="62" y="527"/>
                    <a:pt x="46" y="5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4" name="Freeform 68"/>
            <p:cNvSpPr>
              <a:spLocks/>
            </p:cNvSpPr>
            <p:nvPr/>
          </p:nvSpPr>
          <p:spPr bwMode="auto">
            <a:xfrm>
              <a:off x="3612" y="3317"/>
              <a:ext cx="283" cy="437"/>
            </a:xfrm>
            <a:custGeom>
              <a:avLst/>
              <a:gdLst>
                <a:gd name="T0" fmla="*/ 119 w 119"/>
                <a:gd name="T1" fmla="*/ 0 h 184"/>
                <a:gd name="T2" fmla="*/ 119 w 119"/>
                <a:gd name="T3" fmla="*/ 184 h 184"/>
                <a:gd name="T4" fmla="*/ 0 w 119"/>
                <a:gd name="T5" fmla="*/ 184 h 184"/>
                <a:gd name="T6" fmla="*/ 0 w 119"/>
                <a:gd name="T7" fmla="*/ 124 h 184"/>
                <a:gd name="T8" fmla="*/ 5 w 119"/>
                <a:gd name="T9" fmla="*/ 116 h 184"/>
                <a:gd name="T10" fmla="*/ 119 w 119"/>
                <a:gd name="T11" fmla="*/ 0 h 184"/>
              </a:gdLst>
              <a:ahLst/>
              <a:cxnLst>
                <a:cxn ang="0">
                  <a:pos x="T0" y="T1"/>
                </a:cxn>
                <a:cxn ang="0">
                  <a:pos x="T2" y="T3"/>
                </a:cxn>
                <a:cxn ang="0">
                  <a:pos x="T4" y="T5"/>
                </a:cxn>
                <a:cxn ang="0">
                  <a:pos x="T6" y="T7"/>
                </a:cxn>
                <a:cxn ang="0">
                  <a:pos x="T8" y="T9"/>
                </a:cxn>
                <a:cxn ang="0">
                  <a:pos x="T10" y="T11"/>
                </a:cxn>
              </a:cxnLst>
              <a:rect l="0" t="0" r="r" b="b"/>
              <a:pathLst>
                <a:path w="119" h="184">
                  <a:moveTo>
                    <a:pt x="119" y="0"/>
                  </a:moveTo>
                  <a:cubicBezTo>
                    <a:pt x="119" y="64"/>
                    <a:pt x="119" y="124"/>
                    <a:pt x="119" y="184"/>
                  </a:cubicBezTo>
                  <a:cubicBezTo>
                    <a:pt x="80" y="184"/>
                    <a:pt x="41" y="184"/>
                    <a:pt x="0" y="184"/>
                  </a:cubicBezTo>
                  <a:cubicBezTo>
                    <a:pt x="0" y="164"/>
                    <a:pt x="0" y="144"/>
                    <a:pt x="0" y="124"/>
                  </a:cubicBezTo>
                  <a:cubicBezTo>
                    <a:pt x="0" y="121"/>
                    <a:pt x="2" y="118"/>
                    <a:pt x="5" y="116"/>
                  </a:cubicBezTo>
                  <a:cubicBezTo>
                    <a:pt x="47" y="83"/>
                    <a:pt x="84" y="45"/>
                    <a:pt x="11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5" name="Freeform 69"/>
            <p:cNvSpPr>
              <a:spLocks/>
            </p:cNvSpPr>
            <p:nvPr/>
          </p:nvSpPr>
          <p:spPr bwMode="auto">
            <a:xfrm>
              <a:off x="4439" y="1932"/>
              <a:ext cx="171" cy="166"/>
            </a:xfrm>
            <a:custGeom>
              <a:avLst/>
              <a:gdLst>
                <a:gd name="T0" fmla="*/ 0 w 72"/>
                <a:gd name="T1" fmla="*/ 0 h 70"/>
                <a:gd name="T2" fmla="*/ 72 w 72"/>
                <a:gd name="T3" fmla="*/ 0 h 70"/>
                <a:gd name="T4" fmla="*/ 44 w 72"/>
                <a:gd name="T5" fmla="*/ 68 h 70"/>
                <a:gd name="T6" fmla="*/ 27 w 72"/>
                <a:gd name="T7" fmla="*/ 67 h 70"/>
                <a:gd name="T8" fmla="*/ 0 w 72"/>
                <a:gd name="T9" fmla="*/ 0 h 70"/>
              </a:gdLst>
              <a:ahLst/>
              <a:cxnLst>
                <a:cxn ang="0">
                  <a:pos x="T0" y="T1"/>
                </a:cxn>
                <a:cxn ang="0">
                  <a:pos x="T2" y="T3"/>
                </a:cxn>
                <a:cxn ang="0">
                  <a:pos x="T4" y="T5"/>
                </a:cxn>
                <a:cxn ang="0">
                  <a:pos x="T6" y="T7"/>
                </a:cxn>
                <a:cxn ang="0">
                  <a:pos x="T8" y="T9"/>
                </a:cxn>
              </a:cxnLst>
              <a:rect l="0" t="0" r="r" b="b"/>
              <a:pathLst>
                <a:path w="72" h="70">
                  <a:moveTo>
                    <a:pt x="0" y="0"/>
                  </a:moveTo>
                  <a:cubicBezTo>
                    <a:pt x="24" y="0"/>
                    <a:pt x="47" y="0"/>
                    <a:pt x="72" y="0"/>
                  </a:cubicBezTo>
                  <a:cubicBezTo>
                    <a:pt x="63" y="24"/>
                    <a:pt x="54" y="46"/>
                    <a:pt x="44" y="68"/>
                  </a:cubicBezTo>
                  <a:cubicBezTo>
                    <a:pt x="43" y="70"/>
                    <a:pt x="28" y="70"/>
                    <a:pt x="27" y="67"/>
                  </a:cubicBezTo>
                  <a:cubicBezTo>
                    <a:pt x="17" y="46"/>
                    <a:pt x="9" y="24"/>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6" name="Freeform 70"/>
            <p:cNvSpPr>
              <a:spLocks noEditPoints="1"/>
            </p:cNvSpPr>
            <p:nvPr/>
          </p:nvSpPr>
          <p:spPr bwMode="auto">
            <a:xfrm>
              <a:off x="2470" y="1825"/>
              <a:ext cx="1375" cy="1653"/>
            </a:xfrm>
            <a:custGeom>
              <a:avLst/>
              <a:gdLst>
                <a:gd name="T0" fmla="*/ 577 w 579"/>
                <a:gd name="T1" fmla="*/ 108 h 696"/>
                <a:gd name="T2" fmla="*/ 576 w 579"/>
                <a:gd name="T3" fmla="*/ 272 h 696"/>
                <a:gd name="T4" fmla="*/ 563 w 579"/>
                <a:gd name="T5" fmla="*/ 375 h 696"/>
                <a:gd name="T6" fmla="*/ 354 w 579"/>
                <a:gd name="T7" fmla="*/ 660 h 696"/>
                <a:gd name="T8" fmla="*/ 298 w 579"/>
                <a:gd name="T9" fmla="*/ 692 h 696"/>
                <a:gd name="T10" fmla="*/ 282 w 579"/>
                <a:gd name="T11" fmla="*/ 693 h 696"/>
                <a:gd name="T12" fmla="*/ 114 w 579"/>
                <a:gd name="T13" fmla="*/ 568 h 696"/>
                <a:gd name="T14" fmla="*/ 1 w 579"/>
                <a:gd name="T15" fmla="*/ 281 h 696"/>
                <a:gd name="T16" fmla="*/ 1 w 579"/>
                <a:gd name="T17" fmla="*/ 117 h 696"/>
                <a:gd name="T18" fmla="*/ 2 w 579"/>
                <a:gd name="T19" fmla="*/ 109 h 696"/>
                <a:gd name="T20" fmla="*/ 91 w 579"/>
                <a:gd name="T21" fmla="*/ 87 h 696"/>
                <a:gd name="T22" fmla="*/ 278 w 579"/>
                <a:gd name="T23" fmla="*/ 6 h 696"/>
                <a:gd name="T24" fmla="*/ 298 w 579"/>
                <a:gd name="T25" fmla="*/ 5 h 696"/>
                <a:gd name="T26" fmla="*/ 567 w 579"/>
                <a:gd name="T27" fmla="*/ 106 h 696"/>
                <a:gd name="T28" fmla="*/ 577 w 579"/>
                <a:gd name="T29" fmla="*/ 108 h 696"/>
                <a:gd name="T30" fmla="*/ 266 w 579"/>
                <a:gd name="T31" fmla="*/ 70 h 696"/>
                <a:gd name="T32" fmla="*/ 266 w 579"/>
                <a:gd name="T33" fmla="*/ 116 h 696"/>
                <a:gd name="T34" fmla="*/ 312 w 579"/>
                <a:gd name="T35" fmla="*/ 116 h 696"/>
                <a:gd name="T36" fmla="*/ 312 w 579"/>
                <a:gd name="T37" fmla="*/ 70 h 696"/>
                <a:gd name="T38" fmla="*/ 266 w 579"/>
                <a:gd name="T39" fmla="*/ 70 h 696"/>
                <a:gd name="T40" fmla="*/ 96 w 579"/>
                <a:gd name="T41" fmla="*/ 142 h 696"/>
                <a:gd name="T42" fmla="*/ 50 w 579"/>
                <a:gd name="T43" fmla="*/ 142 h 696"/>
                <a:gd name="T44" fmla="*/ 50 w 579"/>
                <a:gd name="T45" fmla="*/ 188 h 696"/>
                <a:gd name="T46" fmla="*/ 96 w 579"/>
                <a:gd name="T47" fmla="*/ 188 h 696"/>
                <a:gd name="T48" fmla="*/ 96 w 579"/>
                <a:gd name="T49" fmla="*/ 142 h 696"/>
                <a:gd name="T50" fmla="*/ 528 w 579"/>
                <a:gd name="T51" fmla="*/ 142 h 696"/>
                <a:gd name="T52" fmla="*/ 482 w 579"/>
                <a:gd name="T53" fmla="*/ 142 h 696"/>
                <a:gd name="T54" fmla="*/ 482 w 579"/>
                <a:gd name="T55" fmla="*/ 188 h 696"/>
                <a:gd name="T56" fmla="*/ 528 w 579"/>
                <a:gd name="T57" fmla="*/ 188 h 696"/>
                <a:gd name="T58" fmla="*/ 528 w 579"/>
                <a:gd name="T59" fmla="*/ 142 h 696"/>
                <a:gd name="T60" fmla="*/ 50 w 579"/>
                <a:gd name="T61" fmla="*/ 356 h 696"/>
                <a:gd name="T62" fmla="*/ 96 w 579"/>
                <a:gd name="T63" fmla="*/ 356 h 696"/>
                <a:gd name="T64" fmla="*/ 96 w 579"/>
                <a:gd name="T65" fmla="*/ 310 h 696"/>
                <a:gd name="T66" fmla="*/ 50 w 579"/>
                <a:gd name="T67" fmla="*/ 310 h 696"/>
                <a:gd name="T68" fmla="*/ 50 w 579"/>
                <a:gd name="T69" fmla="*/ 356 h 696"/>
                <a:gd name="T70" fmla="*/ 482 w 579"/>
                <a:gd name="T71" fmla="*/ 356 h 696"/>
                <a:gd name="T72" fmla="*/ 528 w 579"/>
                <a:gd name="T73" fmla="*/ 356 h 696"/>
                <a:gd name="T74" fmla="*/ 528 w 579"/>
                <a:gd name="T75" fmla="*/ 310 h 696"/>
                <a:gd name="T76" fmla="*/ 482 w 579"/>
                <a:gd name="T77" fmla="*/ 310 h 696"/>
                <a:gd name="T78" fmla="*/ 482 w 579"/>
                <a:gd name="T79" fmla="*/ 356 h 696"/>
                <a:gd name="T80" fmla="*/ 122 w 579"/>
                <a:gd name="T81" fmla="*/ 454 h 696"/>
                <a:gd name="T82" fmla="*/ 122 w 579"/>
                <a:gd name="T83" fmla="*/ 500 h 696"/>
                <a:gd name="T84" fmla="*/ 168 w 579"/>
                <a:gd name="T85" fmla="*/ 500 h 696"/>
                <a:gd name="T86" fmla="*/ 168 w 579"/>
                <a:gd name="T87" fmla="*/ 454 h 696"/>
                <a:gd name="T88" fmla="*/ 122 w 579"/>
                <a:gd name="T89" fmla="*/ 454 h 696"/>
                <a:gd name="T90" fmla="*/ 456 w 579"/>
                <a:gd name="T91" fmla="*/ 500 h 696"/>
                <a:gd name="T92" fmla="*/ 456 w 579"/>
                <a:gd name="T93" fmla="*/ 454 h 696"/>
                <a:gd name="T94" fmla="*/ 410 w 579"/>
                <a:gd name="T95" fmla="*/ 454 h 696"/>
                <a:gd name="T96" fmla="*/ 410 w 579"/>
                <a:gd name="T97" fmla="*/ 500 h 696"/>
                <a:gd name="T98" fmla="*/ 456 w 579"/>
                <a:gd name="T99" fmla="*/ 500 h 696"/>
                <a:gd name="T100" fmla="*/ 312 w 579"/>
                <a:gd name="T101" fmla="*/ 620 h 696"/>
                <a:gd name="T102" fmla="*/ 312 w 579"/>
                <a:gd name="T103" fmla="*/ 574 h 696"/>
                <a:gd name="T104" fmla="*/ 266 w 579"/>
                <a:gd name="T105" fmla="*/ 574 h 696"/>
                <a:gd name="T106" fmla="*/ 266 w 579"/>
                <a:gd name="T107" fmla="*/ 620 h 696"/>
                <a:gd name="T108" fmla="*/ 312 w 579"/>
                <a:gd name="T109" fmla="*/ 62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9" h="696">
                  <a:moveTo>
                    <a:pt x="577" y="108"/>
                  </a:moveTo>
                  <a:cubicBezTo>
                    <a:pt x="577" y="163"/>
                    <a:pt x="579" y="217"/>
                    <a:pt x="576" y="272"/>
                  </a:cubicBezTo>
                  <a:cubicBezTo>
                    <a:pt x="575" y="306"/>
                    <a:pt x="572" y="342"/>
                    <a:pt x="563" y="375"/>
                  </a:cubicBezTo>
                  <a:cubicBezTo>
                    <a:pt x="533" y="499"/>
                    <a:pt x="462" y="593"/>
                    <a:pt x="354" y="660"/>
                  </a:cubicBezTo>
                  <a:cubicBezTo>
                    <a:pt x="336" y="671"/>
                    <a:pt x="317" y="682"/>
                    <a:pt x="298" y="692"/>
                  </a:cubicBezTo>
                  <a:cubicBezTo>
                    <a:pt x="294" y="694"/>
                    <a:pt x="286" y="696"/>
                    <a:pt x="282" y="693"/>
                  </a:cubicBezTo>
                  <a:cubicBezTo>
                    <a:pt x="221" y="659"/>
                    <a:pt x="161" y="622"/>
                    <a:pt x="114" y="568"/>
                  </a:cubicBezTo>
                  <a:cubicBezTo>
                    <a:pt x="43" y="485"/>
                    <a:pt x="5" y="389"/>
                    <a:pt x="1" y="281"/>
                  </a:cubicBezTo>
                  <a:cubicBezTo>
                    <a:pt x="0" y="226"/>
                    <a:pt x="1" y="172"/>
                    <a:pt x="1" y="117"/>
                  </a:cubicBezTo>
                  <a:cubicBezTo>
                    <a:pt x="1" y="114"/>
                    <a:pt x="1" y="111"/>
                    <a:pt x="2" y="109"/>
                  </a:cubicBezTo>
                  <a:cubicBezTo>
                    <a:pt x="32" y="101"/>
                    <a:pt x="62" y="95"/>
                    <a:pt x="91" y="87"/>
                  </a:cubicBezTo>
                  <a:cubicBezTo>
                    <a:pt x="157" y="69"/>
                    <a:pt x="220" y="41"/>
                    <a:pt x="278" y="6"/>
                  </a:cubicBezTo>
                  <a:cubicBezTo>
                    <a:pt x="285" y="2"/>
                    <a:pt x="290" y="0"/>
                    <a:pt x="298" y="5"/>
                  </a:cubicBezTo>
                  <a:cubicBezTo>
                    <a:pt x="382" y="56"/>
                    <a:pt x="471" y="89"/>
                    <a:pt x="567" y="106"/>
                  </a:cubicBezTo>
                  <a:cubicBezTo>
                    <a:pt x="570" y="106"/>
                    <a:pt x="573" y="107"/>
                    <a:pt x="577" y="108"/>
                  </a:cubicBezTo>
                  <a:close/>
                  <a:moveTo>
                    <a:pt x="266" y="70"/>
                  </a:moveTo>
                  <a:cubicBezTo>
                    <a:pt x="266" y="86"/>
                    <a:pt x="266" y="101"/>
                    <a:pt x="266" y="116"/>
                  </a:cubicBezTo>
                  <a:cubicBezTo>
                    <a:pt x="282" y="116"/>
                    <a:pt x="297" y="116"/>
                    <a:pt x="312" y="116"/>
                  </a:cubicBezTo>
                  <a:cubicBezTo>
                    <a:pt x="312" y="100"/>
                    <a:pt x="312" y="85"/>
                    <a:pt x="312" y="70"/>
                  </a:cubicBezTo>
                  <a:cubicBezTo>
                    <a:pt x="297" y="70"/>
                    <a:pt x="282" y="70"/>
                    <a:pt x="266" y="70"/>
                  </a:cubicBezTo>
                  <a:close/>
                  <a:moveTo>
                    <a:pt x="96" y="142"/>
                  </a:moveTo>
                  <a:cubicBezTo>
                    <a:pt x="80" y="142"/>
                    <a:pt x="65" y="142"/>
                    <a:pt x="50" y="142"/>
                  </a:cubicBezTo>
                  <a:cubicBezTo>
                    <a:pt x="50" y="158"/>
                    <a:pt x="50" y="173"/>
                    <a:pt x="50" y="188"/>
                  </a:cubicBezTo>
                  <a:cubicBezTo>
                    <a:pt x="66" y="188"/>
                    <a:pt x="81" y="188"/>
                    <a:pt x="96" y="188"/>
                  </a:cubicBezTo>
                  <a:cubicBezTo>
                    <a:pt x="96" y="172"/>
                    <a:pt x="96" y="158"/>
                    <a:pt x="96" y="142"/>
                  </a:cubicBezTo>
                  <a:close/>
                  <a:moveTo>
                    <a:pt x="528" y="142"/>
                  </a:moveTo>
                  <a:cubicBezTo>
                    <a:pt x="512" y="142"/>
                    <a:pt x="497" y="142"/>
                    <a:pt x="482" y="142"/>
                  </a:cubicBezTo>
                  <a:cubicBezTo>
                    <a:pt x="482" y="158"/>
                    <a:pt x="482" y="173"/>
                    <a:pt x="482" y="188"/>
                  </a:cubicBezTo>
                  <a:cubicBezTo>
                    <a:pt x="498" y="188"/>
                    <a:pt x="513" y="188"/>
                    <a:pt x="528" y="188"/>
                  </a:cubicBezTo>
                  <a:cubicBezTo>
                    <a:pt x="528" y="172"/>
                    <a:pt x="528" y="158"/>
                    <a:pt x="528" y="142"/>
                  </a:cubicBezTo>
                  <a:close/>
                  <a:moveTo>
                    <a:pt x="50" y="356"/>
                  </a:moveTo>
                  <a:cubicBezTo>
                    <a:pt x="66" y="356"/>
                    <a:pt x="81" y="356"/>
                    <a:pt x="96" y="356"/>
                  </a:cubicBezTo>
                  <a:cubicBezTo>
                    <a:pt x="96" y="340"/>
                    <a:pt x="96" y="325"/>
                    <a:pt x="96" y="310"/>
                  </a:cubicBezTo>
                  <a:cubicBezTo>
                    <a:pt x="80" y="310"/>
                    <a:pt x="65" y="310"/>
                    <a:pt x="50" y="310"/>
                  </a:cubicBezTo>
                  <a:cubicBezTo>
                    <a:pt x="50" y="325"/>
                    <a:pt x="50" y="340"/>
                    <a:pt x="50" y="356"/>
                  </a:cubicBezTo>
                  <a:close/>
                  <a:moveTo>
                    <a:pt x="482" y="356"/>
                  </a:moveTo>
                  <a:cubicBezTo>
                    <a:pt x="498" y="356"/>
                    <a:pt x="513" y="356"/>
                    <a:pt x="528" y="356"/>
                  </a:cubicBezTo>
                  <a:cubicBezTo>
                    <a:pt x="528" y="340"/>
                    <a:pt x="528" y="325"/>
                    <a:pt x="528" y="310"/>
                  </a:cubicBezTo>
                  <a:cubicBezTo>
                    <a:pt x="512" y="310"/>
                    <a:pt x="497" y="310"/>
                    <a:pt x="482" y="310"/>
                  </a:cubicBezTo>
                  <a:cubicBezTo>
                    <a:pt x="482" y="326"/>
                    <a:pt x="482" y="341"/>
                    <a:pt x="482" y="356"/>
                  </a:cubicBezTo>
                  <a:close/>
                  <a:moveTo>
                    <a:pt x="122" y="454"/>
                  </a:moveTo>
                  <a:cubicBezTo>
                    <a:pt x="122" y="470"/>
                    <a:pt x="122" y="485"/>
                    <a:pt x="122" y="500"/>
                  </a:cubicBezTo>
                  <a:cubicBezTo>
                    <a:pt x="138" y="500"/>
                    <a:pt x="153" y="500"/>
                    <a:pt x="168" y="500"/>
                  </a:cubicBezTo>
                  <a:cubicBezTo>
                    <a:pt x="168" y="484"/>
                    <a:pt x="168" y="469"/>
                    <a:pt x="168" y="454"/>
                  </a:cubicBezTo>
                  <a:cubicBezTo>
                    <a:pt x="152" y="454"/>
                    <a:pt x="137" y="454"/>
                    <a:pt x="122" y="454"/>
                  </a:cubicBezTo>
                  <a:close/>
                  <a:moveTo>
                    <a:pt x="456" y="500"/>
                  </a:moveTo>
                  <a:cubicBezTo>
                    <a:pt x="456" y="484"/>
                    <a:pt x="456" y="469"/>
                    <a:pt x="456" y="454"/>
                  </a:cubicBezTo>
                  <a:cubicBezTo>
                    <a:pt x="440" y="454"/>
                    <a:pt x="425" y="454"/>
                    <a:pt x="410" y="454"/>
                  </a:cubicBezTo>
                  <a:cubicBezTo>
                    <a:pt x="410" y="470"/>
                    <a:pt x="410" y="485"/>
                    <a:pt x="410" y="500"/>
                  </a:cubicBezTo>
                  <a:cubicBezTo>
                    <a:pt x="425" y="500"/>
                    <a:pt x="440" y="500"/>
                    <a:pt x="456" y="500"/>
                  </a:cubicBezTo>
                  <a:close/>
                  <a:moveTo>
                    <a:pt x="312" y="620"/>
                  </a:moveTo>
                  <a:cubicBezTo>
                    <a:pt x="312" y="604"/>
                    <a:pt x="312" y="589"/>
                    <a:pt x="312" y="574"/>
                  </a:cubicBezTo>
                  <a:cubicBezTo>
                    <a:pt x="296" y="574"/>
                    <a:pt x="281" y="574"/>
                    <a:pt x="266" y="574"/>
                  </a:cubicBezTo>
                  <a:cubicBezTo>
                    <a:pt x="266" y="590"/>
                    <a:pt x="266" y="605"/>
                    <a:pt x="266" y="620"/>
                  </a:cubicBezTo>
                  <a:cubicBezTo>
                    <a:pt x="281" y="620"/>
                    <a:pt x="296" y="620"/>
                    <a:pt x="312" y="6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23" name="Content Placeholder 6"/>
          <p:cNvSpPr txBox="1">
            <a:spLocks/>
          </p:cNvSpPr>
          <p:nvPr/>
        </p:nvSpPr>
        <p:spPr>
          <a:xfrm>
            <a:off x="4304024" y="2382355"/>
            <a:ext cx="1769503" cy="6771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Plaintiff Attorney Strategies </a:t>
            </a:r>
            <a:r>
              <a:rPr lang="en-US" sz="1100" dirty="0">
                <a:solidFill>
                  <a:schemeClr val="bg1"/>
                </a:solidFill>
              </a:rPr>
              <a:t/>
            </a:r>
            <a:br>
              <a:rPr lang="en-US" sz="1100" dirty="0">
                <a:solidFill>
                  <a:schemeClr val="bg1"/>
                </a:solidFill>
              </a:rPr>
            </a:br>
            <a:r>
              <a:rPr lang="en-US" sz="1100" dirty="0">
                <a:solidFill>
                  <a:schemeClr val="bg1"/>
                </a:solidFill>
              </a:rPr>
              <a:t>specialization and strategies have evolved to get larger verdicts and settlements. </a:t>
            </a:r>
          </a:p>
        </p:txBody>
      </p:sp>
      <p:sp>
        <p:nvSpPr>
          <p:cNvPr id="29" name="Content Placeholder 6"/>
          <p:cNvSpPr txBox="1">
            <a:spLocks/>
          </p:cNvSpPr>
          <p:nvPr/>
        </p:nvSpPr>
        <p:spPr>
          <a:xfrm>
            <a:off x="4304025" y="4913482"/>
            <a:ext cx="1672154" cy="1015663"/>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Underwriter Scrutiny </a:t>
            </a:r>
            <a:r>
              <a:rPr lang="en-US" sz="1100" dirty="0">
                <a:solidFill>
                  <a:schemeClr val="bg1"/>
                </a:solidFill>
              </a:rPr>
              <a:t/>
            </a:r>
            <a:br>
              <a:rPr lang="en-US" sz="1100" dirty="0">
                <a:solidFill>
                  <a:schemeClr val="bg1"/>
                </a:solidFill>
              </a:rPr>
            </a:br>
            <a:r>
              <a:rPr lang="en-US" sz="1100" dirty="0">
                <a:solidFill>
                  <a:schemeClr val="bg1"/>
                </a:solidFill>
              </a:rPr>
              <a:t>reinsurers are seeking to grow prudently and are maintaining a disciplined, conservative underwriter approach. </a:t>
            </a:r>
          </a:p>
        </p:txBody>
      </p:sp>
      <p:grpSp>
        <p:nvGrpSpPr>
          <p:cNvPr id="43" name="Group 23"/>
          <p:cNvGrpSpPr>
            <a:grpSpLocks noChangeAspect="1"/>
          </p:cNvGrpSpPr>
          <p:nvPr/>
        </p:nvGrpSpPr>
        <p:grpSpPr bwMode="auto">
          <a:xfrm>
            <a:off x="547458" y="1715591"/>
            <a:ext cx="569558" cy="510376"/>
            <a:chOff x="1410" y="-26"/>
            <a:chExt cx="4860" cy="4355"/>
          </a:xfrm>
          <a:solidFill>
            <a:schemeClr val="bg1"/>
          </a:solidFill>
        </p:grpSpPr>
        <p:sp>
          <p:nvSpPr>
            <p:cNvPr id="45" name="Freeform 24"/>
            <p:cNvSpPr>
              <a:spLocks/>
            </p:cNvSpPr>
            <p:nvPr/>
          </p:nvSpPr>
          <p:spPr bwMode="auto">
            <a:xfrm>
              <a:off x="1410" y="-26"/>
              <a:ext cx="3156" cy="3161"/>
            </a:xfrm>
            <a:custGeom>
              <a:avLst/>
              <a:gdLst>
                <a:gd name="T0" fmla="*/ 0 w 1330"/>
                <a:gd name="T1" fmla="*/ 246 h 1331"/>
                <a:gd name="T2" fmla="*/ 358 w 1330"/>
                <a:gd name="T3" fmla="*/ 246 h 1331"/>
                <a:gd name="T4" fmla="*/ 364 w 1330"/>
                <a:gd name="T5" fmla="*/ 158 h 1331"/>
                <a:gd name="T6" fmla="*/ 557 w 1330"/>
                <a:gd name="T7" fmla="*/ 6 h 1331"/>
                <a:gd name="T8" fmla="*/ 724 w 1330"/>
                <a:gd name="T9" fmla="*/ 182 h 1331"/>
                <a:gd name="T10" fmla="*/ 724 w 1330"/>
                <a:gd name="T11" fmla="*/ 246 h 1331"/>
                <a:gd name="T12" fmla="*/ 1085 w 1330"/>
                <a:gd name="T13" fmla="*/ 246 h 1331"/>
                <a:gd name="T14" fmla="*/ 1085 w 1330"/>
                <a:gd name="T15" fmla="*/ 607 h 1331"/>
                <a:gd name="T16" fmla="*/ 1139 w 1330"/>
                <a:gd name="T17" fmla="*/ 607 h 1331"/>
                <a:gd name="T18" fmla="*/ 1315 w 1330"/>
                <a:gd name="T19" fmla="*/ 757 h 1331"/>
                <a:gd name="T20" fmla="*/ 1208 w 1330"/>
                <a:gd name="T21" fmla="*/ 955 h 1331"/>
                <a:gd name="T22" fmla="*/ 1136 w 1330"/>
                <a:gd name="T23" fmla="*/ 970 h 1331"/>
                <a:gd name="T24" fmla="*/ 1086 w 1330"/>
                <a:gd name="T25" fmla="*/ 971 h 1331"/>
                <a:gd name="T26" fmla="*/ 1086 w 1330"/>
                <a:gd name="T27" fmla="*/ 1330 h 1331"/>
                <a:gd name="T28" fmla="*/ 724 w 1330"/>
                <a:gd name="T29" fmla="*/ 1330 h 1331"/>
                <a:gd name="T30" fmla="*/ 724 w 1330"/>
                <a:gd name="T31" fmla="*/ 1269 h 1331"/>
                <a:gd name="T32" fmla="*/ 557 w 1330"/>
                <a:gd name="T33" fmla="*/ 1092 h 1331"/>
                <a:gd name="T34" fmla="*/ 366 w 1330"/>
                <a:gd name="T35" fmla="*/ 1231 h 1331"/>
                <a:gd name="T36" fmla="*/ 358 w 1330"/>
                <a:gd name="T37" fmla="*/ 1330 h 1331"/>
                <a:gd name="T38" fmla="*/ 346 w 1330"/>
                <a:gd name="T39" fmla="*/ 1331 h 1331"/>
                <a:gd name="T40" fmla="*/ 12 w 1330"/>
                <a:gd name="T41" fmla="*/ 1331 h 1331"/>
                <a:gd name="T42" fmla="*/ 0 w 1330"/>
                <a:gd name="T43" fmla="*/ 1330 h 1331"/>
                <a:gd name="T44" fmla="*/ 0 w 1330"/>
                <a:gd name="T45" fmla="*/ 970 h 1331"/>
                <a:gd name="T46" fmla="*/ 112 w 1330"/>
                <a:gd name="T47" fmla="*/ 960 h 1331"/>
                <a:gd name="T48" fmla="*/ 239 w 1330"/>
                <a:gd name="T49" fmla="*/ 796 h 1331"/>
                <a:gd name="T50" fmla="*/ 234 w 1330"/>
                <a:gd name="T51" fmla="*/ 763 h 1331"/>
                <a:gd name="T52" fmla="*/ 225 w 1330"/>
                <a:gd name="T53" fmla="*/ 739 h 1331"/>
                <a:gd name="T54" fmla="*/ 76 w 1330"/>
                <a:gd name="T55" fmla="*/ 609 h 1331"/>
                <a:gd name="T56" fmla="*/ 0 w 1330"/>
                <a:gd name="T57" fmla="*/ 606 h 1331"/>
                <a:gd name="T58" fmla="*/ 0 w 1330"/>
                <a:gd name="T59" fmla="*/ 246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30" h="1331">
                  <a:moveTo>
                    <a:pt x="0" y="246"/>
                  </a:moveTo>
                  <a:cubicBezTo>
                    <a:pt x="119" y="246"/>
                    <a:pt x="238" y="246"/>
                    <a:pt x="358" y="246"/>
                  </a:cubicBezTo>
                  <a:cubicBezTo>
                    <a:pt x="360" y="216"/>
                    <a:pt x="359" y="187"/>
                    <a:pt x="364" y="158"/>
                  </a:cubicBezTo>
                  <a:cubicBezTo>
                    <a:pt x="378" y="65"/>
                    <a:pt x="463" y="0"/>
                    <a:pt x="557" y="6"/>
                  </a:cubicBezTo>
                  <a:cubicBezTo>
                    <a:pt x="648" y="13"/>
                    <a:pt x="722" y="90"/>
                    <a:pt x="724" y="182"/>
                  </a:cubicBezTo>
                  <a:cubicBezTo>
                    <a:pt x="725" y="202"/>
                    <a:pt x="724" y="223"/>
                    <a:pt x="724" y="246"/>
                  </a:cubicBezTo>
                  <a:cubicBezTo>
                    <a:pt x="845" y="246"/>
                    <a:pt x="964" y="246"/>
                    <a:pt x="1085" y="246"/>
                  </a:cubicBezTo>
                  <a:cubicBezTo>
                    <a:pt x="1085" y="366"/>
                    <a:pt x="1085" y="485"/>
                    <a:pt x="1085" y="607"/>
                  </a:cubicBezTo>
                  <a:cubicBezTo>
                    <a:pt x="1104" y="607"/>
                    <a:pt x="1122" y="606"/>
                    <a:pt x="1139" y="607"/>
                  </a:cubicBezTo>
                  <a:cubicBezTo>
                    <a:pt x="1227" y="609"/>
                    <a:pt x="1298" y="671"/>
                    <a:pt x="1315" y="757"/>
                  </a:cubicBezTo>
                  <a:cubicBezTo>
                    <a:pt x="1330" y="838"/>
                    <a:pt x="1285" y="924"/>
                    <a:pt x="1208" y="955"/>
                  </a:cubicBezTo>
                  <a:cubicBezTo>
                    <a:pt x="1185" y="964"/>
                    <a:pt x="1160" y="967"/>
                    <a:pt x="1136" y="970"/>
                  </a:cubicBezTo>
                  <a:cubicBezTo>
                    <a:pt x="1120" y="972"/>
                    <a:pt x="1104" y="971"/>
                    <a:pt x="1086" y="971"/>
                  </a:cubicBezTo>
                  <a:cubicBezTo>
                    <a:pt x="1086" y="1091"/>
                    <a:pt x="1086" y="1210"/>
                    <a:pt x="1086" y="1330"/>
                  </a:cubicBezTo>
                  <a:cubicBezTo>
                    <a:pt x="964" y="1330"/>
                    <a:pt x="846" y="1330"/>
                    <a:pt x="724" y="1330"/>
                  </a:cubicBezTo>
                  <a:cubicBezTo>
                    <a:pt x="724" y="1309"/>
                    <a:pt x="725" y="1289"/>
                    <a:pt x="724" y="1269"/>
                  </a:cubicBezTo>
                  <a:cubicBezTo>
                    <a:pt x="722" y="1175"/>
                    <a:pt x="653" y="1102"/>
                    <a:pt x="557" y="1092"/>
                  </a:cubicBezTo>
                  <a:cubicBezTo>
                    <a:pt x="470" y="1083"/>
                    <a:pt x="385" y="1144"/>
                    <a:pt x="366" y="1231"/>
                  </a:cubicBezTo>
                  <a:cubicBezTo>
                    <a:pt x="359" y="1263"/>
                    <a:pt x="360" y="1296"/>
                    <a:pt x="358" y="1330"/>
                  </a:cubicBezTo>
                  <a:cubicBezTo>
                    <a:pt x="354" y="1330"/>
                    <a:pt x="350" y="1331"/>
                    <a:pt x="346" y="1331"/>
                  </a:cubicBezTo>
                  <a:cubicBezTo>
                    <a:pt x="234" y="1331"/>
                    <a:pt x="123" y="1331"/>
                    <a:pt x="12" y="1331"/>
                  </a:cubicBezTo>
                  <a:cubicBezTo>
                    <a:pt x="8" y="1331"/>
                    <a:pt x="4" y="1330"/>
                    <a:pt x="0" y="1330"/>
                  </a:cubicBezTo>
                  <a:cubicBezTo>
                    <a:pt x="0" y="1210"/>
                    <a:pt x="0" y="1090"/>
                    <a:pt x="0" y="970"/>
                  </a:cubicBezTo>
                  <a:cubicBezTo>
                    <a:pt x="38" y="971"/>
                    <a:pt x="76" y="974"/>
                    <a:pt x="112" y="960"/>
                  </a:cubicBezTo>
                  <a:cubicBezTo>
                    <a:pt x="189" y="932"/>
                    <a:pt x="221" y="868"/>
                    <a:pt x="239" y="796"/>
                  </a:cubicBezTo>
                  <a:cubicBezTo>
                    <a:pt x="242" y="786"/>
                    <a:pt x="237" y="774"/>
                    <a:pt x="234" y="763"/>
                  </a:cubicBezTo>
                  <a:cubicBezTo>
                    <a:pt x="232" y="755"/>
                    <a:pt x="228" y="747"/>
                    <a:pt x="225" y="739"/>
                  </a:cubicBezTo>
                  <a:cubicBezTo>
                    <a:pt x="201" y="666"/>
                    <a:pt x="152" y="621"/>
                    <a:pt x="76" y="609"/>
                  </a:cubicBezTo>
                  <a:cubicBezTo>
                    <a:pt x="51" y="606"/>
                    <a:pt x="25" y="607"/>
                    <a:pt x="0" y="606"/>
                  </a:cubicBezTo>
                  <a:cubicBezTo>
                    <a:pt x="0" y="486"/>
                    <a:pt x="0" y="366"/>
                    <a:pt x="0"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6" name="Freeform 25"/>
            <p:cNvSpPr>
              <a:spLocks/>
            </p:cNvSpPr>
            <p:nvPr/>
          </p:nvSpPr>
          <p:spPr bwMode="auto">
            <a:xfrm>
              <a:off x="3643" y="687"/>
              <a:ext cx="2627" cy="3642"/>
            </a:xfrm>
            <a:custGeom>
              <a:avLst/>
              <a:gdLst>
                <a:gd name="T0" fmla="*/ 1107 w 1107"/>
                <a:gd name="T1" fmla="*/ 770 h 1534"/>
                <a:gd name="T2" fmla="*/ 1034 w 1107"/>
                <a:gd name="T3" fmla="*/ 841 h 1534"/>
                <a:gd name="T4" fmla="*/ 869 w 1107"/>
                <a:gd name="T5" fmla="*/ 1006 h 1534"/>
                <a:gd name="T6" fmla="*/ 851 w 1107"/>
                <a:gd name="T7" fmla="*/ 1025 h 1534"/>
                <a:gd name="T8" fmla="*/ 885 w 1107"/>
                <a:gd name="T9" fmla="*/ 1056 h 1534"/>
                <a:gd name="T10" fmla="*/ 930 w 1107"/>
                <a:gd name="T11" fmla="*/ 1246 h 1534"/>
                <a:gd name="T12" fmla="*/ 779 w 1107"/>
                <a:gd name="T13" fmla="*/ 1368 h 1534"/>
                <a:gd name="T14" fmla="*/ 639 w 1107"/>
                <a:gd name="T15" fmla="*/ 1323 h 1534"/>
                <a:gd name="T16" fmla="*/ 598 w 1107"/>
                <a:gd name="T17" fmla="*/ 1278 h 1534"/>
                <a:gd name="T18" fmla="*/ 343 w 1107"/>
                <a:gd name="T19" fmla="*/ 1534 h 1534"/>
                <a:gd name="T20" fmla="*/ 0 w 1107"/>
                <a:gd name="T21" fmla="*/ 1191 h 1534"/>
                <a:gd name="T22" fmla="*/ 40 w 1107"/>
                <a:gd name="T23" fmla="*/ 1156 h 1534"/>
                <a:gd name="T24" fmla="*/ 61 w 1107"/>
                <a:gd name="T25" fmla="*/ 1152 h 1534"/>
                <a:gd name="T26" fmla="*/ 240 w 1107"/>
                <a:gd name="T27" fmla="*/ 1151 h 1534"/>
                <a:gd name="T28" fmla="*/ 263 w 1107"/>
                <a:gd name="T29" fmla="*/ 1151 h 1534"/>
                <a:gd name="T30" fmla="*/ 263 w 1107"/>
                <a:gd name="T31" fmla="*/ 785 h 1534"/>
                <a:gd name="T32" fmla="*/ 303 w 1107"/>
                <a:gd name="T33" fmla="*/ 771 h 1534"/>
                <a:gd name="T34" fmla="*/ 496 w 1107"/>
                <a:gd name="T35" fmla="*/ 480 h 1534"/>
                <a:gd name="T36" fmla="*/ 283 w 1107"/>
                <a:gd name="T37" fmla="*/ 201 h 1534"/>
                <a:gd name="T38" fmla="*/ 264 w 1107"/>
                <a:gd name="T39" fmla="*/ 175 h 1534"/>
                <a:gd name="T40" fmla="*/ 265 w 1107"/>
                <a:gd name="T41" fmla="*/ 93 h 1534"/>
                <a:gd name="T42" fmla="*/ 276 w 1107"/>
                <a:gd name="T43" fmla="*/ 65 h 1534"/>
                <a:gd name="T44" fmla="*/ 340 w 1107"/>
                <a:gd name="T45" fmla="*/ 0 h 1534"/>
                <a:gd name="T46" fmla="*/ 596 w 1107"/>
                <a:gd name="T47" fmla="*/ 256 h 1534"/>
                <a:gd name="T48" fmla="*/ 635 w 1107"/>
                <a:gd name="T49" fmla="*/ 215 h 1534"/>
                <a:gd name="T50" fmla="*/ 827 w 1107"/>
                <a:gd name="T51" fmla="*/ 173 h 1534"/>
                <a:gd name="T52" fmla="*/ 945 w 1107"/>
                <a:gd name="T53" fmla="*/ 327 h 1534"/>
                <a:gd name="T54" fmla="*/ 902 w 1107"/>
                <a:gd name="T55" fmla="*/ 462 h 1534"/>
                <a:gd name="T56" fmla="*/ 849 w 1107"/>
                <a:gd name="T57" fmla="*/ 508 h 1534"/>
                <a:gd name="T58" fmla="*/ 862 w 1107"/>
                <a:gd name="T59" fmla="*/ 523 h 1534"/>
                <a:gd name="T60" fmla="*/ 1099 w 1107"/>
                <a:gd name="T61" fmla="*/ 760 h 1534"/>
                <a:gd name="T62" fmla="*/ 1107 w 1107"/>
                <a:gd name="T63" fmla="*/ 766 h 1534"/>
                <a:gd name="T64" fmla="*/ 1107 w 1107"/>
                <a:gd name="T65" fmla="*/ 770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7" h="1534">
                  <a:moveTo>
                    <a:pt x="1107" y="770"/>
                  </a:moveTo>
                  <a:cubicBezTo>
                    <a:pt x="1083" y="794"/>
                    <a:pt x="1058" y="817"/>
                    <a:pt x="1034" y="841"/>
                  </a:cubicBezTo>
                  <a:cubicBezTo>
                    <a:pt x="979" y="896"/>
                    <a:pt x="924" y="951"/>
                    <a:pt x="869" y="1006"/>
                  </a:cubicBezTo>
                  <a:cubicBezTo>
                    <a:pt x="864" y="1011"/>
                    <a:pt x="859" y="1017"/>
                    <a:pt x="851" y="1025"/>
                  </a:cubicBezTo>
                  <a:cubicBezTo>
                    <a:pt x="863" y="1036"/>
                    <a:pt x="875" y="1046"/>
                    <a:pt x="885" y="1056"/>
                  </a:cubicBezTo>
                  <a:cubicBezTo>
                    <a:pt x="938" y="1111"/>
                    <a:pt x="954" y="1175"/>
                    <a:pt x="930" y="1246"/>
                  </a:cubicBezTo>
                  <a:cubicBezTo>
                    <a:pt x="906" y="1317"/>
                    <a:pt x="853" y="1358"/>
                    <a:pt x="779" y="1368"/>
                  </a:cubicBezTo>
                  <a:cubicBezTo>
                    <a:pt x="726" y="1375"/>
                    <a:pt x="678" y="1359"/>
                    <a:pt x="639" y="1323"/>
                  </a:cubicBezTo>
                  <a:cubicBezTo>
                    <a:pt x="624" y="1310"/>
                    <a:pt x="612" y="1294"/>
                    <a:pt x="598" y="1278"/>
                  </a:cubicBezTo>
                  <a:cubicBezTo>
                    <a:pt x="510" y="1366"/>
                    <a:pt x="426" y="1451"/>
                    <a:pt x="343" y="1534"/>
                  </a:cubicBezTo>
                  <a:cubicBezTo>
                    <a:pt x="229" y="1419"/>
                    <a:pt x="116" y="1307"/>
                    <a:pt x="0" y="1191"/>
                  </a:cubicBezTo>
                  <a:cubicBezTo>
                    <a:pt x="12" y="1180"/>
                    <a:pt x="25" y="1167"/>
                    <a:pt x="40" y="1156"/>
                  </a:cubicBezTo>
                  <a:cubicBezTo>
                    <a:pt x="45" y="1152"/>
                    <a:pt x="54" y="1152"/>
                    <a:pt x="61" y="1152"/>
                  </a:cubicBezTo>
                  <a:cubicBezTo>
                    <a:pt x="120" y="1151"/>
                    <a:pt x="180" y="1151"/>
                    <a:pt x="240" y="1151"/>
                  </a:cubicBezTo>
                  <a:cubicBezTo>
                    <a:pt x="248" y="1151"/>
                    <a:pt x="255" y="1151"/>
                    <a:pt x="263" y="1151"/>
                  </a:cubicBezTo>
                  <a:cubicBezTo>
                    <a:pt x="263" y="1028"/>
                    <a:pt x="263" y="907"/>
                    <a:pt x="263" y="785"/>
                  </a:cubicBezTo>
                  <a:cubicBezTo>
                    <a:pt x="277" y="780"/>
                    <a:pt x="291" y="775"/>
                    <a:pt x="303" y="771"/>
                  </a:cubicBezTo>
                  <a:cubicBezTo>
                    <a:pt x="423" y="724"/>
                    <a:pt x="500" y="608"/>
                    <a:pt x="496" y="480"/>
                  </a:cubicBezTo>
                  <a:cubicBezTo>
                    <a:pt x="491" y="350"/>
                    <a:pt x="407" y="238"/>
                    <a:pt x="283" y="201"/>
                  </a:cubicBezTo>
                  <a:cubicBezTo>
                    <a:pt x="269" y="196"/>
                    <a:pt x="263" y="190"/>
                    <a:pt x="264" y="175"/>
                  </a:cubicBezTo>
                  <a:cubicBezTo>
                    <a:pt x="265" y="148"/>
                    <a:pt x="263" y="120"/>
                    <a:pt x="265" y="93"/>
                  </a:cubicBezTo>
                  <a:cubicBezTo>
                    <a:pt x="265" y="83"/>
                    <a:pt x="269" y="72"/>
                    <a:pt x="276" y="65"/>
                  </a:cubicBezTo>
                  <a:cubicBezTo>
                    <a:pt x="296" y="43"/>
                    <a:pt x="318" y="23"/>
                    <a:pt x="340" y="0"/>
                  </a:cubicBezTo>
                  <a:cubicBezTo>
                    <a:pt x="426" y="85"/>
                    <a:pt x="510" y="170"/>
                    <a:pt x="596" y="256"/>
                  </a:cubicBezTo>
                  <a:cubicBezTo>
                    <a:pt x="609" y="242"/>
                    <a:pt x="622" y="228"/>
                    <a:pt x="635" y="215"/>
                  </a:cubicBezTo>
                  <a:cubicBezTo>
                    <a:pt x="691" y="162"/>
                    <a:pt x="756" y="147"/>
                    <a:pt x="827" y="173"/>
                  </a:cubicBezTo>
                  <a:cubicBezTo>
                    <a:pt x="898" y="199"/>
                    <a:pt x="937" y="253"/>
                    <a:pt x="945" y="327"/>
                  </a:cubicBezTo>
                  <a:cubicBezTo>
                    <a:pt x="951" y="378"/>
                    <a:pt x="936" y="424"/>
                    <a:pt x="902" y="462"/>
                  </a:cubicBezTo>
                  <a:cubicBezTo>
                    <a:pt x="886" y="479"/>
                    <a:pt x="867" y="493"/>
                    <a:pt x="849" y="508"/>
                  </a:cubicBezTo>
                  <a:cubicBezTo>
                    <a:pt x="857" y="517"/>
                    <a:pt x="859" y="520"/>
                    <a:pt x="862" y="523"/>
                  </a:cubicBezTo>
                  <a:cubicBezTo>
                    <a:pt x="941" y="602"/>
                    <a:pt x="1020" y="681"/>
                    <a:pt x="1099" y="760"/>
                  </a:cubicBezTo>
                  <a:cubicBezTo>
                    <a:pt x="1102" y="762"/>
                    <a:pt x="1104" y="764"/>
                    <a:pt x="1107" y="766"/>
                  </a:cubicBezTo>
                  <a:cubicBezTo>
                    <a:pt x="1107" y="767"/>
                    <a:pt x="1107" y="769"/>
                    <a:pt x="1107" y="7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28" name="Group 73"/>
          <p:cNvGrpSpPr>
            <a:grpSpLocks noChangeAspect="1"/>
          </p:cNvGrpSpPr>
          <p:nvPr/>
        </p:nvGrpSpPr>
        <p:grpSpPr bwMode="auto">
          <a:xfrm>
            <a:off x="4304024" y="4240769"/>
            <a:ext cx="579135" cy="481686"/>
            <a:chOff x="2113" y="715"/>
            <a:chExt cx="3435" cy="2857"/>
          </a:xfrm>
          <a:solidFill>
            <a:schemeClr val="bg1"/>
          </a:solidFill>
        </p:grpSpPr>
        <p:sp>
          <p:nvSpPr>
            <p:cNvPr id="130" name="Freeform 74"/>
            <p:cNvSpPr>
              <a:spLocks/>
            </p:cNvSpPr>
            <p:nvPr/>
          </p:nvSpPr>
          <p:spPr bwMode="auto">
            <a:xfrm>
              <a:off x="2512" y="1680"/>
              <a:ext cx="2228" cy="1723"/>
            </a:xfrm>
            <a:custGeom>
              <a:avLst/>
              <a:gdLst>
                <a:gd name="T0" fmla="*/ 361 w 938"/>
                <a:gd name="T1" fmla="*/ 320 h 725"/>
                <a:gd name="T2" fmla="*/ 368 w 938"/>
                <a:gd name="T3" fmla="*/ 308 h 725"/>
                <a:gd name="T4" fmla="*/ 538 w 938"/>
                <a:gd name="T5" fmla="*/ 11 h 725"/>
                <a:gd name="T6" fmla="*/ 560 w 938"/>
                <a:gd name="T7" fmla="*/ 3 h 725"/>
                <a:gd name="T8" fmla="*/ 749 w 938"/>
                <a:gd name="T9" fmla="*/ 106 h 725"/>
                <a:gd name="T10" fmla="*/ 838 w 938"/>
                <a:gd name="T11" fmla="*/ 164 h 725"/>
                <a:gd name="T12" fmla="*/ 938 w 938"/>
                <a:gd name="T13" fmla="*/ 195 h 725"/>
                <a:gd name="T14" fmla="*/ 938 w 938"/>
                <a:gd name="T15" fmla="*/ 723 h 725"/>
                <a:gd name="T16" fmla="*/ 927 w 938"/>
                <a:gd name="T17" fmla="*/ 724 h 725"/>
                <a:gd name="T18" fmla="*/ 689 w 938"/>
                <a:gd name="T19" fmla="*/ 724 h 725"/>
                <a:gd name="T20" fmla="*/ 471 w 938"/>
                <a:gd name="T21" fmla="*/ 647 h 725"/>
                <a:gd name="T22" fmla="*/ 284 w 938"/>
                <a:gd name="T23" fmla="*/ 512 h 725"/>
                <a:gd name="T24" fmla="*/ 68 w 938"/>
                <a:gd name="T25" fmla="*/ 418 h 725"/>
                <a:gd name="T26" fmla="*/ 7 w 938"/>
                <a:gd name="T27" fmla="*/ 355 h 725"/>
                <a:gd name="T28" fmla="*/ 32 w 938"/>
                <a:gd name="T29" fmla="*/ 278 h 725"/>
                <a:gd name="T30" fmla="*/ 110 w 938"/>
                <a:gd name="T31" fmla="*/ 261 h 725"/>
                <a:gd name="T32" fmla="*/ 290 w 938"/>
                <a:gd name="T33" fmla="*/ 338 h 725"/>
                <a:gd name="T34" fmla="*/ 475 w 938"/>
                <a:gd name="T35" fmla="*/ 415 h 725"/>
                <a:gd name="T36" fmla="*/ 576 w 938"/>
                <a:gd name="T37" fmla="*/ 433 h 725"/>
                <a:gd name="T38" fmla="*/ 610 w 938"/>
                <a:gd name="T39" fmla="*/ 413 h 725"/>
                <a:gd name="T40" fmla="*/ 580 w 938"/>
                <a:gd name="T41" fmla="*/ 386 h 725"/>
                <a:gd name="T42" fmla="*/ 368 w 938"/>
                <a:gd name="T43" fmla="*/ 324 h 725"/>
                <a:gd name="T44" fmla="*/ 361 w 938"/>
                <a:gd name="T45" fmla="*/ 32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8" h="725">
                  <a:moveTo>
                    <a:pt x="361" y="320"/>
                  </a:moveTo>
                  <a:cubicBezTo>
                    <a:pt x="364" y="315"/>
                    <a:pt x="366" y="311"/>
                    <a:pt x="368" y="308"/>
                  </a:cubicBezTo>
                  <a:cubicBezTo>
                    <a:pt x="425" y="209"/>
                    <a:pt x="482" y="110"/>
                    <a:pt x="538" y="11"/>
                  </a:cubicBezTo>
                  <a:cubicBezTo>
                    <a:pt x="544" y="2"/>
                    <a:pt x="549" y="0"/>
                    <a:pt x="560" y="3"/>
                  </a:cubicBezTo>
                  <a:cubicBezTo>
                    <a:pt x="630" y="24"/>
                    <a:pt x="691" y="61"/>
                    <a:pt x="749" y="106"/>
                  </a:cubicBezTo>
                  <a:cubicBezTo>
                    <a:pt x="778" y="127"/>
                    <a:pt x="806" y="149"/>
                    <a:pt x="838" y="164"/>
                  </a:cubicBezTo>
                  <a:cubicBezTo>
                    <a:pt x="868" y="179"/>
                    <a:pt x="903" y="185"/>
                    <a:pt x="938" y="195"/>
                  </a:cubicBezTo>
                  <a:cubicBezTo>
                    <a:pt x="938" y="368"/>
                    <a:pt x="938" y="545"/>
                    <a:pt x="938" y="723"/>
                  </a:cubicBezTo>
                  <a:cubicBezTo>
                    <a:pt x="934" y="724"/>
                    <a:pt x="931" y="724"/>
                    <a:pt x="927" y="724"/>
                  </a:cubicBezTo>
                  <a:cubicBezTo>
                    <a:pt x="848" y="724"/>
                    <a:pt x="768" y="724"/>
                    <a:pt x="689" y="724"/>
                  </a:cubicBezTo>
                  <a:cubicBezTo>
                    <a:pt x="607" y="725"/>
                    <a:pt x="536" y="695"/>
                    <a:pt x="471" y="647"/>
                  </a:cubicBezTo>
                  <a:cubicBezTo>
                    <a:pt x="409" y="602"/>
                    <a:pt x="348" y="555"/>
                    <a:pt x="284" y="512"/>
                  </a:cubicBezTo>
                  <a:cubicBezTo>
                    <a:pt x="218" y="468"/>
                    <a:pt x="145" y="438"/>
                    <a:pt x="68" y="418"/>
                  </a:cubicBezTo>
                  <a:cubicBezTo>
                    <a:pt x="35" y="409"/>
                    <a:pt x="14" y="388"/>
                    <a:pt x="7" y="355"/>
                  </a:cubicBezTo>
                  <a:cubicBezTo>
                    <a:pt x="0" y="324"/>
                    <a:pt x="9" y="298"/>
                    <a:pt x="32" y="278"/>
                  </a:cubicBezTo>
                  <a:cubicBezTo>
                    <a:pt x="54" y="258"/>
                    <a:pt x="81" y="253"/>
                    <a:pt x="110" y="261"/>
                  </a:cubicBezTo>
                  <a:cubicBezTo>
                    <a:pt x="174" y="278"/>
                    <a:pt x="232" y="308"/>
                    <a:pt x="290" y="338"/>
                  </a:cubicBezTo>
                  <a:cubicBezTo>
                    <a:pt x="350" y="369"/>
                    <a:pt x="409" y="400"/>
                    <a:pt x="475" y="415"/>
                  </a:cubicBezTo>
                  <a:cubicBezTo>
                    <a:pt x="508" y="423"/>
                    <a:pt x="542" y="428"/>
                    <a:pt x="576" y="433"/>
                  </a:cubicBezTo>
                  <a:cubicBezTo>
                    <a:pt x="597" y="436"/>
                    <a:pt x="609" y="428"/>
                    <a:pt x="610" y="413"/>
                  </a:cubicBezTo>
                  <a:cubicBezTo>
                    <a:pt x="612" y="397"/>
                    <a:pt x="601" y="387"/>
                    <a:pt x="580" y="386"/>
                  </a:cubicBezTo>
                  <a:cubicBezTo>
                    <a:pt x="505" y="380"/>
                    <a:pt x="435" y="356"/>
                    <a:pt x="368" y="324"/>
                  </a:cubicBezTo>
                  <a:cubicBezTo>
                    <a:pt x="366" y="323"/>
                    <a:pt x="364" y="321"/>
                    <a:pt x="361"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1" name="Freeform 75"/>
            <p:cNvSpPr>
              <a:spLocks/>
            </p:cNvSpPr>
            <p:nvPr/>
          </p:nvSpPr>
          <p:spPr bwMode="auto">
            <a:xfrm>
              <a:off x="4859" y="2139"/>
              <a:ext cx="689" cy="1260"/>
            </a:xfrm>
            <a:custGeom>
              <a:avLst/>
              <a:gdLst>
                <a:gd name="T0" fmla="*/ 290 w 290"/>
                <a:gd name="T1" fmla="*/ 530 h 530"/>
                <a:gd name="T2" fmla="*/ 0 w 290"/>
                <a:gd name="T3" fmla="*/ 530 h 530"/>
                <a:gd name="T4" fmla="*/ 0 w 290"/>
                <a:gd name="T5" fmla="*/ 0 h 530"/>
                <a:gd name="T6" fmla="*/ 290 w 290"/>
                <a:gd name="T7" fmla="*/ 0 h 530"/>
                <a:gd name="T8" fmla="*/ 290 w 290"/>
                <a:gd name="T9" fmla="*/ 530 h 530"/>
              </a:gdLst>
              <a:ahLst/>
              <a:cxnLst>
                <a:cxn ang="0">
                  <a:pos x="T0" y="T1"/>
                </a:cxn>
                <a:cxn ang="0">
                  <a:pos x="T2" y="T3"/>
                </a:cxn>
                <a:cxn ang="0">
                  <a:pos x="T4" y="T5"/>
                </a:cxn>
                <a:cxn ang="0">
                  <a:pos x="T6" y="T7"/>
                </a:cxn>
                <a:cxn ang="0">
                  <a:pos x="T8" y="T9"/>
                </a:cxn>
              </a:cxnLst>
              <a:rect l="0" t="0" r="r" b="b"/>
              <a:pathLst>
                <a:path w="290" h="530">
                  <a:moveTo>
                    <a:pt x="290" y="530"/>
                  </a:moveTo>
                  <a:cubicBezTo>
                    <a:pt x="193" y="530"/>
                    <a:pt x="96" y="530"/>
                    <a:pt x="0" y="530"/>
                  </a:cubicBezTo>
                  <a:cubicBezTo>
                    <a:pt x="0" y="353"/>
                    <a:pt x="0" y="177"/>
                    <a:pt x="0" y="0"/>
                  </a:cubicBezTo>
                  <a:cubicBezTo>
                    <a:pt x="97" y="0"/>
                    <a:pt x="193" y="0"/>
                    <a:pt x="290" y="0"/>
                  </a:cubicBezTo>
                  <a:cubicBezTo>
                    <a:pt x="290" y="177"/>
                    <a:pt x="290" y="353"/>
                    <a:pt x="290" y="5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2" name="Freeform 76"/>
            <p:cNvSpPr>
              <a:spLocks/>
            </p:cNvSpPr>
            <p:nvPr/>
          </p:nvSpPr>
          <p:spPr bwMode="auto">
            <a:xfrm>
              <a:off x="2812" y="715"/>
              <a:ext cx="1258" cy="1669"/>
            </a:xfrm>
            <a:custGeom>
              <a:avLst/>
              <a:gdLst>
                <a:gd name="T0" fmla="*/ 0 w 530"/>
                <a:gd name="T1" fmla="*/ 617 h 702"/>
                <a:gd name="T2" fmla="*/ 100 w 530"/>
                <a:gd name="T3" fmla="*/ 445 h 702"/>
                <a:gd name="T4" fmla="*/ 319 w 530"/>
                <a:gd name="T5" fmla="*/ 65 h 702"/>
                <a:gd name="T6" fmla="*/ 448 w 530"/>
                <a:gd name="T7" fmla="*/ 30 h 702"/>
                <a:gd name="T8" fmla="*/ 470 w 530"/>
                <a:gd name="T9" fmla="*/ 43 h 702"/>
                <a:gd name="T10" fmla="*/ 503 w 530"/>
                <a:gd name="T11" fmla="*/ 166 h 702"/>
                <a:gd name="T12" fmla="*/ 404 w 530"/>
                <a:gd name="T13" fmla="*/ 337 h 702"/>
                <a:gd name="T14" fmla="*/ 200 w 530"/>
                <a:gd name="T15" fmla="*/ 690 h 702"/>
                <a:gd name="T16" fmla="*/ 193 w 530"/>
                <a:gd name="T17" fmla="*/ 702 h 702"/>
                <a:gd name="T18" fmla="*/ 0 w 530"/>
                <a:gd name="T19" fmla="*/ 61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702">
                  <a:moveTo>
                    <a:pt x="0" y="617"/>
                  </a:moveTo>
                  <a:cubicBezTo>
                    <a:pt x="33" y="560"/>
                    <a:pt x="67" y="503"/>
                    <a:pt x="100" y="445"/>
                  </a:cubicBezTo>
                  <a:cubicBezTo>
                    <a:pt x="173" y="318"/>
                    <a:pt x="246" y="191"/>
                    <a:pt x="319" y="65"/>
                  </a:cubicBezTo>
                  <a:cubicBezTo>
                    <a:pt x="350" y="12"/>
                    <a:pt x="395" y="0"/>
                    <a:pt x="448" y="30"/>
                  </a:cubicBezTo>
                  <a:cubicBezTo>
                    <a:pt x="456" y="34"/>
                    <a:pt x="463" y="39"/>
                    <a:pt x="470" y="43"/>
                  </a:cubicBezTo>
                  <a:cubicBezTo>
                    <a:pt x="518" y="71"/>
                    <a:pt x="530" y="118"/>
                    <a:pt x="503" y="166"/>
                  </a:cubicBezTo>
                  <a:cubicBezTo>
                    <a:pt x="470" y="223"/>
                    <a:pt x="437" y="280"/>
                    <a:pt x="404" y="337"/>
                  </a:cubicBezTo>
                  <a:cubicBezTo>
                    <a:pt x="336" y="455"/>
                    <a:pt x="268" y="572"/>
                    <a:pt x="200" y="690"/>
                  </a:cubicBezTo>
                  <a:cubicBezTo>
                    <a:pt x="198" y="694"/>
                    <a:pt x="195" y="698"/>
                    <a:pt x="193" y="702"/>
                  </a:cubicBezTo>
                  <a:cubicBezTo>
                    <a:pt x="129" y="673"/>
                    <a:pt x="65" y="646"/>
                    <a:pt x="0" y="6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3" name="Freeform 77"/>
            <p:cNvSpPr>
              <a:spLocks/>
            </p:cNvSpPr>
            <p:nvPr/>
          </p:nvSpPr>
          <p:spPr bwMode="auto">
            <a:xfrm>
              <a:off x="2320" y="2712"/>
              <a:ext cx="648" cy="575"/>
            </a:xfrm>
            <a:custGeom>
              <a:avLst/>
              <a:gdLst>
                <a:gd name="T0" fmla="*/ 273 w 273"/>
                <a:gd name="T1" fmla="*/ 82 h 242"/>
                <a:gd name="T2" fmla="*/ 181 w 273"/>
                <a:gd name="T3" fmla="*/ 242 h 242"/>
                <a:gd name="T4" fmla="*/ 0 w 273"/>
                <a:gd name="T5" fmla="*/ 137 h 242"/>
                <a:gd name="T6" fmla="*/ 79 w 273"/>
                <a:gd name="T7" fmla="*/ 0 h 242"/>
                <a:gd name="T8" fmla="*/ 273 w 273"/>
                <a:gd name="T9" fmla="*/ 82 h 242"/>
              </a:gdLst>
              <a:ahLst/>
              <a:cxnLst>
                <a:cxn ang="0">
                  <a:pos x="T0" y="T1"/>
                </a:cxn>
                <a:cxn ang="0">
                  <a:pos x="T2" y="T3"/>
                </a:cxn>
                <a:cxn ang="0">
                  <a:pos x="T4" y="T5"/>
                </a:cxn>
                <a:cxn ang="0">
                  <a:pos x="T6" y="T7"/>
                </a:cxn>
                <a:cxn ang="0">
                  <a:pos x="T8" y="T9"/>
                </a:cxn>
              </a:cxnLst>
              <a:rect l="0" t="0" r="r" b="b"/>
              <a:pathLst>
                <a:path w="273" h="242">
                  <a:moveTo>
                    <a:pt x="273" y="82"/>
                  </a:moveTo>
                  <a:cubicBezTo>
                    <a:pt x="242" y="136"/>
                    <a:pt x="212" y="189"/>
                    <a:pt x="181" y="242"/>
                  </a:cubicBezTo>
                  <a:cubicBezTo>
                    <a:pt x="120" y="207"/>
                    <a:pt x="60" y="173"/>
                    <a:pt x="0" y="137"/>
                  </a:cubicBezTo>
                  <a:cubicBezTo>
                    <a:pt x="26" y="91"/>
                    <a:pt x="52" y="46"/>
                    <a:pt x="79" y="0"/>
                  </a:cubicBezTo>
                  <a:cubicBezTo>
                    <a:pt x="138" y="40"/>
                    <a:pt x="209" y="52"/>
                    <a:pt x="2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4" name="Freeform 78"/>
            <p:cNvSpPr>
              <a:spLocks/>
            </p:cNvSpPr>
            <p:nvPr/>
          </p:nvSpPr>
          <p:spPr bwMode="auto">
            <a:xfrm>
              <a:off x="2113" y="1851"/>
              <a:ext cx="758" cy="1165"/>
            </a:xfrm>
            <a:custGeom>
              <a:avLst/>
              <a:gdLst>
                <a:gd name="T0" fmla="*/ 319 w 319"/>
                <a:gd name="T1" fmla="*/ 2 h 490"/>
                <a:gd name="T2" fmla="*/ 299 w 319"/>
                <a:gd name="T3" fmla="*/ 36 h 490"/>
                <a:gd name="T4" fmla="*/ 262 w 319"/>
                <a:gd name="T5" fmla="*/ 100 h 490"/>
                <a:gd name="T6" fmla="*/ 208 w 319"/>
                <a:gd name="T7" fmla="*/ 146 h 490"/>
                <a:gd name="T8" fmla="*/ 131 w 319"/>
                <a:gd name="T9" fmla="*/ 307 h 490"/>
                <a:gd name="T10" fmla="*/ 129 w 319"/>
                <a:gd name="T11" fmla="*/ 330 h 490"/>
                <a:gd name="T12" fmla="*/ 37 w 319"/>
                <a:gd name="T13" fmla="*/ 490 h 490"/>
                <a:gd name="T14" fmla="*/ 12 w 319"/>
                <a:gd name="T15" fmla="*/ 409 h 490"/>
                <a:gd name="T16" fmla="*/ 95 w 319"/>
                <a:gd name="T17" fmla="*/ 210 h 490"/>
                <a:gd name="T18" fmla="*/ 211 w 319"/>
                <a:gd name="T19" fmla="*/ 70 h 490"/>
                <a:gd name="T20" fmla="*/ 306 w 319"/>
                <a:gd name="T21" fmla="*/ 7 h 490"/>
                <a:gd name="T22" fmla="*/ 317 w 319"/>
                <a:gd name="T23" fmla="*/ 0 h 490"/>
                <a:gd name="T24" fmla="*/ 319 w 31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 h="490">
                  <a:moveTo>
                    <a:pt x="319" y="2"/>
                  </a:moveTo>
                  <a:cubicBezTo>
                    <a:pt x="312" y="13"/>
                    <a:pt x="305" y="24"/>
                    <a:pt x="299" y="36"/>
                  </a:cubicBezTo>
                  <a:cubicBezTo>
                    <a:pt x="286" y="57"/>
                    <a:pt x="273" y="78"/>
                    <a:pt x="262" y="100"/>
                  </a:cubicBezTo>
                  <a:cubicBezTo>
                    <a:pt x="250" y="123"/>
                    <a:pt x="236" y="138"/>
                    <a:pt x="208" y="146"/>
                  </a:cubicBezTo>
                  <a:cubicBezTo>
                    <a:pt x="143" y="166"/>
                    <a:pt x="109" y="241"/>
                    <a:pt x="131" y="307"/>
                  </a:cubicBezTo>
                  <a:cubicBezTo>
                    <a:pt x="134" y="316"/>
                    <a:pt x="134" y="322"/>
                    <a:pt x="129" y="330"/>
                  </a:cubicBezTo>
                  <a:cubicBezTo>
                    <a:pt x="98" y="383"/>
                    <a:pt x="68" y="436"/>
                    <a:pt x="37" y="490"/>
                  </a:cubicBezTo>
                  <a:cubicBezTo>
                    <a:pt x="12" y="475"/>
                    <a:pt x="0" y="437"/>
                    <a:pt x="12" y="409"/>
                  </a:cubicBezTo>
                  <a:cubicBezTo>
                    <a:pt x="40" y="343"/>
                    <a:pt x="69" y="277"/>
                    <a:pt x="95" y="210"/>
                  </a:cubicBezTo>
                  <a:cubicBezTo>
                    <a:pt x="119" y="150"/>
                    <a:pt x="156" y="104"/>
                    <a:pt x="211" y="70"/>
                  </a:cubicBezTo>
                  <a:cubicBezTo>
                    <a:pt x="244" y="50"/>
                    <a:pt x="274" y="28"/>
                    <a:pt x="306" y="7"/>
                  </a:cubicBezTo>
                  <a:cubicBezTo>
                    <a:pt x="309" y="4"/>
                    <a:pt x="313" y="2"/>
                    <a:pt x="317" y="0"/>
                  </a:cubicBezTo>
                  <a:cubicBezTo>
                    <a:pt x="317" y="0"/>
                    <a:pt x="318" y="1"/>
                    <a:pt x="31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5" name="Freeform 79"/>
            <p:cNvSpPr>
              <a:spLocks/>
            </p:cNvSpPr>
            <p:nvPr/>
          </p:nvSpPr>
          <p:spPr bwMode="auto">
            <a:xfrm>
              <a:off x="2985" y="2956"/>
              <a:ext cx="271" cy="419"/>
            </a:xfrm>
            <a:custGeom>
              <a:avLst/>
              <a:gdLst>
                <a:gd name="T0" fmla="*/ 37 w 114"/>
                <a:gd name="T1" fmla="*/ 0 h 176"/>
                <a:gd name="T2" fmla="*/ 108 w 114"/>
                <a:gd name="T3" fmla="*/ 46 h 176"/>
                <a:gd name="T4" fmla="*/ 113 w 114"/>
                <a:gd name="T5" fmla="*/ 58 h 176"/>
                <a:gd name="T6" fmla="*/ 113 w 114"/>
                <a:gd name="T7" fmla="*/ 123 h 176"/>
                <a:gd name="T8" fmla="*/ 58 w 114"/>
                <a:gd name="T9" fmla="*/ 175 h 176"/>
                <a:gd name="T10" fmla="*/ 6 w 114"/>
                <a:gd name="T11" fmla="*/ 121 h 176"/>
                <a:gd name="T12" fmla="*/ 5 w 114"/>
                <a:gd name="T13" fmla="*/ 89 h 176"/>
                <a:gd name="T14" fmla="*/ 37 w 114"/>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76">
                  <a:moveTo>
                    <a:pt x="37" y="0"/>
                  </a:moveTo>
                  <a:cubicBezTo>
                    <a:pt x="61" y="16"/>
                    <a:pt x="85" y="31"/>
                    <a:pt x="108" y="46"/>
                  </a:cubicBezTo>
                  <a:cubicBezTo>
                    <a:pt x="111" y="48"/>
                    <a:pt x="113" y="54"/>
                    <a:pt x="113" y="58"/>
                  </a:cubicBezTo>
                  <a:cubicBezTo>
                    <a:pt x="114" y="80"/>
                    <a:pt x="114" y="101"/>
                    <a:pt x="113" y="123"/>
                  </a:cubicBezTo>
                  <a:cubicBezTo>
                    <a:pt x="112" y="154"/>
                    <a:pt x="88" y="176"/>
                    <a:pt x="58" y="175"/>
                  </a:cubicBezTo>
                  <a:cubicBezTo>
                    <a:pt x="28" y="175"/>
                    <a:pt x="6" y="151"/>
                    <a:pt x="6" y="121"/>
                  </a:cubicBezTo>
                  <a:cubicBezTo>
                    <a:pt x="6" y="110"/>
                    <a:pt x="7" y="99"/>
                    <a:pt x="5" y="89"/>
                  </a:cubicBezTo>
                  <a:cubicBezTo>
                    <a:pt x="0" y="54"/>
                    <a:pt x="19" y="29"/>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6" name="Freeform 80"/>
            <p:cNvSpPr>
              <a:spLocks/>
            </p:cNvSpPr>
            <p:nvPr/>
          </p:nvSpPr>
          <p:spPr bwMode="auto">
            <a:xfrm>
              <a:off x="2301" y="3159"/>
              <a:ext cx="356" cy="413"/>
            </a:xfrm>
            <a:custGeom>
              <a:avLst/>
              <a:gdLst>
                <a:gd name="T0" fmla="*/ 0 w 150"/>
                <a:gd name="T1" fmla="*/ 174 h 174"/>
                <a:gd name="T2" fmla="*/ 0 w 150"/>
                <a:gd name="T3" fmla="*/ 0 h 174"/>
                <a:gd name="T4" fmla="*/ 150 w 150"/>
                <a:gd name="T5" fmla="*/ 87 h 174"/>
                <a:gd name="T6" fmla="*/ 0 w 150"/>
                <a:gd name="T7" fmla="*/ 174 h 174"/>
              </a:gdLst>
              <a:ahLst/>
              <a:cxnLst>
                <a:cxn ang="0">
                  <a:pos x="T0" y="T1"/>
                </a:cxn>
                <a:cxn ang="0">
                  <a:pos x="T2" y="T3"/>
                </a:cxn>
                <a:cxn ang="0">
                  <a:pos x="T4" y="T5"/>
                </a:cxn>
                <a:cxn ang="0">
                  <a:pos x="T6" y="T7"/>
                </a:cxn>
              </a:cxnLst>
              <a:rect l="0" t="0" r="r" b="b"/>
              <a:pathLst>
                <a:path w="150" h="174">
                  <a:moveTo>
                    <a:pt x="0" y="174"/>
                  </a:moveTo>
                  <a:cubicBezTo>
                    <a:pt x="0" y="115"/>
                    <a:pt x="0" y="59"/>
                    <a:pt x="0" y="0"/>
                  </a:cubicBezTo>
                  <a:cubicBezTo>
                    <a:pt x="50" y="29"/>
                    <a:pt x="98" y="57"/>
                    <a:pt x="150" y="87"/>
                  </a:cubicBezTo>
                  <a:cubicBezTo>
                    <a:pt x="99" y="116"/>
                    <a:pt x="50" y="144"/>
                    <a:pt x="0"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7" name="Freeform 81"/>
            <p:cNvSpPr>
              <a:spLocks/>
            </p:cNvSpPr>
            <p:nvPr/>
          </p:nvSpPr>
          <p:spPr bwMode="auto">
            <a:xfrm>
              <a:off x="3358" y="3163"/>
              <a:ext cx="233" cy="224"/>
            </a:xfrm>
            <a:custGeom>
              <a:avLst/>
              <a:gdLst>
                <a:gd name="T0" fmla="*/ 98 w 98"/>
                <a:gd name="T1" fmla="*/ 71 h 94"/>
                <a:gd name="T2" fmla="*/ 35 w 98"/>
                <a:gd name="T3" fmla="*/ 83 h 94"/>
                <a:gd name="T4" fmla="*/ 5 w 98"/>
                <a:gd name="T5" fmla="*/ 0 h 94"/>
                <a:gd name="T6" fmla="*/ 98 w 98"/>
                <a:gd name="T7" fmla="*/ 71 h 94"/>
              </a:gdLst>
              <a:ahLst/>
              <a:cxnLst>
                <a:cxn ang="0">
                  <a:pos x="T0" y="T1"/>
                </a:cxn>
                <a:cxn ang="0">
                  <a:pos x="T2" y="T3"/>
                </a:cxn>
                <a:cxn ang="0">
                  <a:pos x="T4" y="T5"/>
                </a:cxn>
                <a:cxn ang="0">
                  <a:pos x="T6" y="T7"/>
                </a:cxn>
              </a:cxnLst>
              <a:rect l="0" t="0" r="r" b="b"/>
              <a:pathLst>
                <a:path w="98" h="94">
                  <a:moveTo>
                    <a:pt x="98" y="71"/>
                  </a:moveTo>
                  <a:cubicBezTo>
                    <a:pt x="78" y="89"/>
                    <a:pt x="56" y="94"/>
                    <a:pt x="35" y="83"/>
                  </a:cubicBezTo>
                  <a:cubicBezTo>
                    <a:pt x="0" y="65"/>
                    <a:pt x="3" y="34"/>
                    <a:pt x="5" y="0"/>
                  </a:cubicBezTo>
                  <a:cubicBezTo>
                    <a:pt x="37" y="24"/>
                    <a:pt x="67" y="47"/>
                    <a:pt x="98"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24" name="Content Placeholder 6"/>
          <p:cNvSpPr txBox="1">
            <a:spLocks/>
          </p:cNvSpPr>
          <p:nvPr/>
        </p:nvSpPr>
        <p:spPr>
          <a:xfrm>
            <a:off x="6214433" y="2382355"/>
            <a:ext cx="1664137" cy="1354217"/>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Hyper Social Inflation </a:t>
            </a:r>
            <a:r>
              <a:rPr lang="en-US" sz="1100" dirty="0">
                <a:solidFill>
                  <a:schemeClr val="bg1"/>
                </a:solidFill>
              </a:rPr>
              <a:t/>
            </a:r>
            <a:br>
              <a:rPr lang="en-US" sz="1100" dirty="0">
                <a:solidFill>
                  <a:schemeClr val="bg1"/>
                </a:solidFill>
              </a:rPr>
            </a:br>
            <a:r>
              <a:rPr lang="en-US" sz="1100" dirty="0">
                <a:solidFill>
                  <a:schemeClr val="bg1"/>
                </a:solidFill>
              </a:rPr>
              <a:t>“A Texas jury awarded $300 billion to the family of a teen and her grandmother, who were killed in a 2017 crash with a drunk driver.” This type of verdict is meant to send a message to others.</a:t>
            </a:r>
          </a:p>
        </p:txBody>
      </p:sp>
      <p:sp>
        <p:nvSpPr>
          <p:cNvPr id="30" name="Content Placeholder 6"/>
          <p:cNvSpPr txBox="1">
            <a:spLocks/>
          </p:cNvSpPr>
          <p:nvPr/>
        </p:nvSpPr>
        <p:spPr>
          <a:xfrm>
            <a:off x="6214433" y="4913482"/>
            <a:ext cx="1664137" cy="507831"/>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Inflation</a:t>
            </a:r>
            <a:r>
              <a:rPr lang="en-US" sz="1100" dirty="0">
                <a:solidFill>
                  <a:schemeClr val="bg1"/>
                </a:solidFill>
              </a:rPr>
              <a:t/>
            </a:r>
            <a:br>
              <a:rPr lang="en-US" sz="1100" dirty="0">
                <a:solidFill>
                  <a:schemeClr val="bg1"/>
                </a:solidFill>
              </a:rPr>
            </a:br>
            <a:r>
              <a:rPr lang="en-US" sz="1100" dirty="0">
                <a:solidFill>
                  <a:schemeClr val="bg1"/>
                </a:solidFill>
              </a:rPr>
              <a:t>Rising cost are increasing the size of claims </a:t>
            </a:r>
          </a:p>
        </p:txBody>
      </p:sp>
      <p:grpSp>
        <p:nvGrpSpPr>
          <p:cNvPr id="48" name="Group 28"/>
          <p:cNvGrpSpPr>
            <a:grpSpLocks noChangeAspect="1"/>
          </p:cNvGrpSpPr>
          <p:nvPr/>
        </p:nvGrpSpPr>
        <p:grpSpPr bwMode="auto">
          <a:xfrm>
            <a:off x="6214433" y="1746440"/>
            <a:ext cx="525124" cy="530979"/>
            <a:chOff x="2092" y="393"/>
            <a:chExt cx="3497" cy="3536"/>
          </a:xfrm>
          <a:solidFill>
            <a:schemeClr val="bg1"/>
          </a:solidFill>
        </p:grpSpPr>
        <p:sp>
          <p:nvSpPr>
            <p:cNvPr id="50" name="Freeform 29"/>
            <p:cNvSpPr>
              <a:spLocks noEditPoints="1"/>
            </p:cNvSpPr>
            <p:nvPr/>
          </p:nvSpPr>
          <p:spPr bwMode="auto">
            <a:xfrm>
              <a:off x="2092" y="393"/>
              <a:ext cx="3497" cy="3536"/>
            </a:xfrm>
            <a:custGeom>
              <a:avLst/>
              <a:gdLst>
                <a:gd name="T0" fmla="*/ 807 w 1472"/>
                <a:gd name="T1" fmla="*/ 0 h 1489"/>
                <a:gd name="T2" fmla="*/ 835 w 1472"/>
                <a:gd name="T3" fmla="*/ 81 h 1489"/>
                <a:gd name="T4" fmla="*/ 1005 w 1472"/>
                <a:gd name="T5" fmla="*/ 158 h 1489"/>
                <a:gd name="T6" fmla="*/ 1078 w 1472"/>
                <a:gd name="T7" fmla="*/ 107 h 1489"/>
                <a:gd name="T8" fmla="*/ 1232 w 1472"/>
                <a:gd name="T9" fmla="*/ 183 h 1489"/>
                <a:gd name="T10" fmla="*/ 1205 w 1472"/>
                <a:gd name="T11" fmla="*/ 268 h 1489"/>
                <a:gd name="T12" fmla="*/ 1301 w 1472"/>
                <a:gd name="T13" fmla="*/ 433 h 1489"/>
                <a:gd name="T14" fmla="*/ 1388 w 1472"/>
                <a:gd name="T15" fmla="*/ 428 h 1489"/>
                <a:gd name="T16" fmla="*/ 1467 w 1472"/>
                <a:gd name="T17" fmla="*/ 584 h 1489"/>
                <a:gd name="T18" fmla="*/ 1399 w 1472"/>
                <a:gd name="T19" fmla="*/ 633 h 1489"/>
                <a:gd name="T20" fmla="*/ 1377 w 1472"/>
                <a:gd name="T21" fmla="*/ 820 h 1489"/>
                <a:gd name="T22" fmla="*/ 1449 w 1472"/>
                <a:gd name="T23" fmla="*/ 871 h 1489"/>
                <a:gd name="T24" fmla="*/ 1423 w 1472"/>
                <a:gd name="T25" fmla="*/ 1042 h 1489"/>
                <a:gd name="T26" fmla="*/ 1335 w 1472"/>
                <a:gd name="T27" fmla="*/ 1043 h 1489"/>
                <a:gd name="T28" fmla="*/ 1208 w 1472"/>
                <a:gd name="T29" fmla="*/ 1185 h 1489"/>
                <a:gd name="T30" fmla="*/ 1237 w 1472"/>
                <a:gd name="T31" fmla="*/ 1264 h 1489"/>
                <a:gd name="T32" fmla="*/ 1116 w 1472"/>
                <a:gd name="T33" fmla="*/ 1387 h 1489"/>
                <a:gd name="T34" fmla="*/ 1042 w 1472"/>
                <a:gd name="T35" fmla="*/ 1337 h 1489"/>
                <a:gd name="T36" fmla="*/ 855 w 1472"/>
                <a:gd name="T37" fmla="*/ 1378 h 1489"/>
                <a:gd name="T38" fmla="*/ 834 w 1472"/>
                <a:gd name="T39" fmla="*/ 1459 h 1489"/>
                <a:gd name="T40" fmla="*/ 666 w 1472"/>
                <a:gd name="T41" fmla="*/ 1489 h 1489"/>
                <a:gd name="T42" fmla="*/ 637 w 1472"/>
                <a:gd name="T43" fmla="*/ 1405 h 1489"/>
                <a:gd name="T44" fmla="*/ 460 w 1472"/>
                <a:gd name="T45" fmla="*/ 1328 h 1489"/>
                <a:gd name="T46" fmla="*/ 394 w 1472"/>
                <a:gd name="T47" fmla="*/ 1382 h 1489"/>
                <a:gd name="T48" fmla="*/ 239 w 1472"/>
                <a:gd name="T49" fmla="*/ 1304 h 1489"/>
                <a:gd name="T50" fmla="*/ 265 w 1472"/>
                <a:gd name="T51" fmla="*/ 1223 h 1489"/>
                <a:gd name="T52" fmla="*/ 171 w 1472"/>
                <a:gd name="T53" fmla="*/ 1057 h 1489"/>
                <a:gd name="T54" fmla="*/ 83 w 1472"/>
                <a:gd name="T55" fmla="*/ 1060 h 1489"/>
                <a:gd name="T56" fmla="*/ 5 w 1472"/>
                <a:gd name="T57" fmla="*/ 904 h 1489"/>
                <a:gd name="T58" fmla="*/ 76 w 1472"/>
                <a:gd name="T59" fmla="*/ 854 h 1489"/>
                <a:gd name="T60" fmla="*/ 95 w 1472"/>
                <a:gd name="T61" fmla="*/ 666 h 1489"/>
                <a:gd name="T62" fmla="*/ 25 w 1472"/>
                <a:gd name="T63" fmla="*/ 618 h 1489"/>
                <a:gd name="T64" fmla="*/ 49 w 1472"/>
                <a:gd name="T65" fmla="*/ 448 h 1489"/>
                <a:gd name="T66" fmla="*/ 137 w 1472"/>
                <a:gd name="T67" fmla="*/ 445 h 1489"/>
                <a:gd name="T68" fmla="*/ 264 w 1472"/>
                <a:gd name="T69" fmla="*/ 303 h 1489"/>
                <a:gd name="T70" fmla="*/ 234 w 1472"/>
                <a:gd name="T71" fmla="*/ 223 h 1489"/>
                <a:gd name="T72" fmla="*/ 356 w 1472"/>
                <a:gd name="T73" fmla="*/ 101 h 1489"/>
                <a:gd name="T74" fmla="*/ 428 w 1472"/>
                <a:gd name="T75" fmla="*/ 149 h 1489"/>
                <a:gd name="T76" fmla="*/ 614 w 1472"/>
                <a:gd name="T77" fmla="*/ 111 h 1489"/>
                <a:gd name="T78" fmla="*/ 638 w 1472"/>
                <a:gd name="T79" fmla="*/ 28 h 1489"/>
                <a:gd name="T80" fmla="*/ 738 w 1472"/>
                <a:gd name="T81" fmla="*/ 0 h 1489"/>
                <a:gd name="T82" fmla="*/ 303 w 1472"/>
                <a:gd name="T83" fmla="*/ 1087 h 1489"/>
                <a:gd name="T84" fmla="*/ 347 w 1472"/>
                <a:gd name="T85" fmla="*/ 1237 h 1489"/>
                <a:gd name="T86" fmla="*/ 433 w 1472"/>
                <a:gd name="T87" fmla="*/ 1256 h 1489"/>
                <a:gd name="T88" fmla="*/ 474 w 1472"/>
                <a:gd name="T89" fmla="*/ 1230 h 1489"/>
                <a:gd name="T90" fmla="*/ 1173 w 1472"/>
                <a:gd name="T91" fmla="*/ 407 h 1489"/>
                <a:gd name="T92" fmla="*/ 1126 w 1472"/>
                <a:gd name="T93" fmla="*/ 253 h 1489"/>
                <a:gd name="T94" fmla="*/ 1041 w 1472"/>
                <a:gd name="T95" fmla="*/ 233 h 1489"/>
                <a:gd name="T96" fmla="*/ 1001 w 1472"/>
                <a:gd name="T97" fmla="*/ 260 h 1489"/>
                <a:gd name="T98" fmla="*/ 184 w 1472"/>
                <a:gd name="T99" fmla="*/ 792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72" h="1489">
                  <a:moveTo>
                    <a:pt x="738" y="0"/>
                  </a:moveTo>
                  <a:cubicBezTo>
                    <a:pt x="761" y="0"/>
                    <a:pt x="784" y="0"/>
                    <a:pt x="807" y="0"/>
                  </a:cubicBezTo>
                  <a:cubicBezTo>
                    <a:pt x="827" y="0"/>
                    <a:pt x="835" y="9"/>
                    <a:pt x="835" y="28"/>
                  </a:cubicBezTo>
                  <a:cubicBezTo>
                    <a:pt x="836" y="46"/>
                    <a:pt x="835" y="63"/>
                    <a:pt x="835" y="81"/>
                  </a:cubicBezTo>
                  <a:cubicBezTo>
                    <a:pt x="836" y="100"/>
                    <a:pt x="842" y="107"/>
                    <a:pt x="860" y="111"/>
                  </a:cubicBezTo>
                  <a:cubicBezTo>
                    <a:pt x="910" y="121"/>
                    <a:pt x="959" y="136"/>
                    <a:pt x="1005" y="158"/>
                  </a:cubicBezTo>
                  <a:cubicBezTo>
                    <a:pt x="1027" y="168"/>
                    <a:pt x="1033" y="166"/>
                    <a:pt x="1048" y="146"/>
                  </a:cubicBezTo>
                  <a:cubicBezTo>
                    <a:pt x="1058" y="133"/>
                    <a:pt x="1068" y="120"/>
                    <a:pt x="1078" y="107"/>
                  </a:cubicBezTo>
                  <a:cubicBezTo>
                    <a:pt x="1090" y="91"/>
                    <a:pt x="1102" y="89"/>
                    <a:pt x="1118" y="100"/>
                  </a:cubicBezTo>
                  <a:cubicBezTo>
                    <a:pt x="1156" y="128"/>
                    <a:pt x="1194" y="156"/>
                    <a:pt x="1232" y="183"/>
                  </a:cubicBezTo>
                  <a:cubicBezTo>
                    <a:pt x="1248" y="196"/>
                    <a:pt x="1250" y="207"/>
                    <a:pt x="1237" y="224"/>
                  </a:cubicBezTo>
                  <a:cubicBezTo>
                    <a:pt x="1227" y="239"/>
                    <a:pt x="1216" y="253"/>
                    <a:pt x="1205" y="268"/>
                  </a:cubicBezTo>
                  <a:cubicBezTo>
                    <a:pt x="1196" y="280"/>
                    <a:pt x="1197" y="292"/>
                    <a:pt x="1207" y="303"/>
                  </a:cubicBezTo>
                  <a:cubicBezTo>
                    <a:pt x="1244" y="342"/>
                    <a:pt x="1275" y="386"/>
                    <a:pt x="1301" y="433"/>
                  </a:cubicBezTo>
                  <a:cubicBezTo>
                    <a:pt x="1309" y="447"/>
                    <a:pt x="1318" y="450"/>
                    <a:pt x="1335" y="445"/>
                  </a:cubicBezTo>
                  <a:cubicBezTo>
                    <a:pt x="1353" y="440"/>
                    <a:pt x="1370" y="434"/>
                    <a:pt x="1388" y="428"/>
                  </a:cubicBezTo>
                  <a:cubicBezTo>
                    <a:pt x="1405" y="423"/>
                    <a:pt x="1416" y="428"/>
                    <a:pt x="1421" y="445"/>
                  </a:cubicBezTo>
                  <a:cubicBezTo>
                    <a:pt x="1437" y="491"/>
                    <a:pt x="1452" y="538"/>
                    <a:pt x="1467" y="584"/>
                  </a:cubicBezTo>
                  <a:cubicBezTo>
                    <a:pt x="1471" y="600"/>
                    <a:pt x="1466" y="611"/>
                    <a:pt x="1450" y="616"/>
                  </a:cubicBezTo>
                  <a:cubicBezTo>
                    <a:pt x="1434" y="622"/>
                    <a:pt x="1416" y="628"/>
                    <a:pt x="1399" y="633"/>
                  </a:cubicBezTo>
                  <a:cubicBezTo>
                    <a:pt x="1380" y="640"/>
                    <a:pt x="1376" y="648"/>
                    <a:pt x="1377" y="668"/>
                  </a:cubicBezTo>
                  <a:cubicBezTo>
                    <a:pt x="1378" y="718"/>
                    <a:pt x="1378" y="769"/>
                    <a:pt x="1377" y="820"/>
                  </a:cubicBezTo>
                  <a:cubicBezTo>
                    <a:pt x="1376" y="840"/>
                    <a:pt x="1380" y="849"/>
                    <a:pt x="1399" y="855"/>
                  </a:cubicBezTo>
                  <a:cubicBezTo>
                    <a:pt x="1415" y="861"/>
                    <a:pt x="1432" y="866"/>
                    <a:pt x="1449" y="871"/>
                  </a:cubicBezTo>
                  <a:cubicBezTo>
                    <a:pt x="1467" y="877"/>
                    <a:pt x="1472" y="888"/>
                    <a:pt x="1466" y="906"/>
                  </a:cubicBezTo>
                  <a:cubicBezTo>
                    <a:pt x="1452" y="951"/>
                    <a:pt x="1437" y="997"/>
                    <a:pt x="1423" y="1042"/>
                  </a:cubicBezTo>
                  <a:cubicBezTo>
                    <a:pt x="1416" y="1060"/>
                    <a:pt x="1405" y="1065"/>
                    <a:pt x="1386" y="1060"/>
                  </a:cubicBezTo>
                  <a:cubicBezTo>
                    <a:pt x="1369" y="1054"/>
                    <a:pt x="1352" y="1048"/>
                    <a:pt x="1335" y="1043"/>
                  </a:cubicBezTo>
                  <a:cubicBezTo>
                    <a:pt x="1319" y="1038"/>
                    <a:pt x="1310" y="1041"/>
                    <a:pt x="1301" y="1056"/>
                  </a:cubicBezTo>
                  <a:cubicBezTo>
                    <a:pt x="1275" y="1103"/>
                    <a:pt x="1244" y="1146"/>
                    <a:pt x="1208" y="1185"/>
                  </a:cubicBezTo>
                  <a:cubicBezTo>
                    <a:pt x="1197" y="1198"/>
                    <a:pt x="1196" y="1207"/>
                    <a:pt x="1206" y="1221"/>
                  </a:cubicBezTo>
                  <a:cubicBezTo>
                    <a:pt x="1216" y="1235"/>
                    <a:pt x="1227" y="1249"/>
                    <a:pt x="1237" y="1264"/>
                  </a:cubicBezTo>
                  <a:cubicBezTo>
                    <a:pt x="1249" y="1280"/>
                    <a:pt x="1247" y="1292"/>
                    <a:pt x="1231" y="1303"/>
                  </a:cubicBezTo>
                  <a:cubicBezTo>
                    <a:pt x="1193" y="1331"/>
                    <a:pt x="1154" y="1359"/>
                    <a:pt x="1116" y="1387"/>
                  </a:cubicBezTo>
                  <a:cubicBezTo>
                    <a:pt x="1098" y="1400"/>
                    <a:pt x="1087" y="1398"/>
                    <a:pt x="1074" y="1381"/>
                  </a:cubicBezTo>
                  <a:cubicBezTo>
                    <a:pt x="1063" y="1366"/>
                    <a:pt x="1053" y="1351"/>
                    <a:pt x="1042" y="1337"/>
                  </a:cubicBezTo>
                  <a:cubicBezTo>
                    <a:pt x="1034" y="1325"/>
                    <a:pt x="1023" y="1322"/>
                    <a:pt x="1009" y="1328"/>
                  </a:cubicBezTo>
                  <a:cubicBezTo>
                    <a:pt x="960" y="1351"/>
                    <a:pt x="908" y="1368"/>
                    <a:pt x="855" y="1378"/>
                  </a:cubicBezTo>
                  <a:cubicBezTo>
                    <a:pt x="840" y="1381"/>
                    <a:pt x="834" y="1391"/>
                    <a:pt x="834" y="1405"/>
                  </a:cubicBezTo>
                  <a:cubicBezTo>
                    <a:pt x="834" y="1423"/>
                    <a:pt x="834" y="1441"/>
                    <a:pt x="834" y="1459"/>
                  </a:cubicBezTo>
                  <a:cubicBezTo>
                    <a:pt x="833" y="1480"/>
                    <a:pt x="825" y="1489"/>
                    <a:pt x="804" y="1489"/>
                  </a:cubicBezTo>
                  <a:cubicBezTo>
                    <a:pt x="758" y="1489"/>
                    <a:pt x="712" y="1489"/>
                    <a:pt x="666" y="1489"/>
                  </a:cubicBezTo>
                  <a:cubicBezTo>
                    <a:pt x="645" y="1489"/>
                    <a:pt x="637" y="1480"/>
                    <a:pt x="637" y="1459"/>
                  </a:cubicBezTo>
                  <a:cubicBezTo>
                    <a:pt x="637" y="1441"/>
                    <a:pt x="637" y="1423"/>
                    <a:pt x="637" y="1405"/>
                  </a:cubicBezTo>
                  <a:cubicBezTo>
                    <a:pt x="637" y="1390"/>
                    <a:pt x="630" y="1381"/>
                    <a:pt x="615" y="1378"/>
                  </a:cubicBezTo>
                  <a:cubicBezTo>
                    <a:pt x="561" y="1368"/>
                    <a:pt x="509" y="1351"/>
                    <a:pt x="460" y="1328"/>
                  </a:cubicBezTo>
                  <a:cubicBezTo>
                    <a:pt x="447" y="1322"/>
                    <a:pt x="436" y="1325"/>
                    <a:pt x="427" y="1337"/>
                  </a:cubicBezTo>
                  <a:cubicBezTo>
                    <a:pt x="416" y="1352"/>
                    <a:pt x="405" y="1367"/>
                    <a:pt x="394" y="1382"/>
                  </a:cubicBezTo>
                  <a:cubicBezTo>
                    <a:pt x="382" y="1398"/>
                    <a:pt x="371" y="1400"/>
                    <a:pt x="355" y="1388"/>
                  </a:cubicBezTo>
                  <a:cubicBezTo>
                    <a:pt x="316" y="1360"/>
                    <a:pt x="278" y="1332"/>
                    <a:pt x="239" y="1304"/>
                  </a:cubicBezTo>
                  <a:cubicBezTo>
                    <a:pt x="225" y="1293"/>
                    <a:pt x="223" y="1281"/>
                    <a:pt x="233" y="1266"/>
                  </a:cubicBezTo>
                  <a:cubicBezTo>
                    <a:pt x="243" y="1252"/>
                    <a:pt x="254" y="1237"/>
                    <a:pt x="265" y="1223"/>
                  </a:cubicBezTo>
                  <a:cubicBezTo>
                    <a:pt x="276" y="1207"/>
                    <a:pt x="276" y="1198"/>
                    <a:pt x="263" y="1184"/>
                  </a:cubicBezTo>
                  <a:cubicBezTo>
                    <a:pt x="228" y="1145"/>
                    <a:pt x="197" y="1103"/>
                    <a:pt x="171" y="1057"/>
                  </a:cubicBezTo>
                  <a:cubicBezTo>
                    <a:pt x="163" y="1041"/>
                    <a:pt x="154" y="1038"/>
                    <a:pt x="136" y="1044"/>
                  </a:cubicBezTo>
                  <a:cubicBezTo>
                    <a:pt x="119" y="1049"/>
                    <a:pt x="101" y="1055"/>
                    <a:pt x="83" y="1060"/>
                  </a:cubicBezTo>
                  <a:cubicBezTo>
                    <a:pt x="68" y="1065"/>
                    <a:pt x="56" y="1060"/>
                    <a:pt x="51" y="1045"/>
                  </a:cubicBezTo>
                  <a:cubicBezTo>
                    <a:pt x="35" y="998"/>
                    <a:pt x="20" y="951"/>
                    <a:pt x="5" y="904"/>
                  </a:cubicBezTo>
                  <a:cubicBezTo>
                    <a:pt x="0" y="889"/>
                    <a:pt x="6" y="877"/>
                    <a:pt x="22" y="872"/>
                  </a:cubicBezTo>
                  <a:cubicBezTo>
                    <a:pt x="40" y="866"/>
                    <a:pt x="58" y="860"/>
                    <a:pt x="76" y="854"/>
                  </a:cubicBezTo>
                  <a:cubicBezTo>
                    <a:pt x="92" y="849"/>
                    <a:pt x="98" y="840"/>
                    <a:pt x="95" y="822"/>
                  </a:cubicBezTo>
                  <a:cubicBezTo>
                    <a:pt x="89" y="770"/>
                    <a:pt x="89" y="718"/>
                    <a:pt x="95" y="666"/>
                  </a:cubicBezTo>
                  <a:cubicBezTo>
                    <a:pt x="98" y="648"/>
                    <a:pt x="92" y="640"/>
                    <a:pt x="75" y="634"/>
                  </a:cubicBezTo>
                  <a:cubicBezTo>
                    <a:pt x="58" y="628"/>
                    <a:pt x="41" y="623"/>
                    <a:pt x="25" y="618"/>
                  </a:cubicBezTo>
                  <a:cubicBezTo>
                    <a:pt x="5" y="611"/>
                    <a:pt x="0" y="601"/>
                    <a:pt x="7" y="581"/>
                  </a:cubicBezTo>
                  <a:cubicBezTo>
                    <a:pt x="21" y="536"/>
                    <a:pt x="35" y="492"/>
                    <a:pt x="49" y="448"/>
                  </a:cubicBezTo>
                  <a:cubicBezTo>
                    <a:pt x="56" y="428"/>
                    <a:pt x="67" y="423"/>
                    <a:pt x="87" y="429"/>
                  </a:cubicBezTo>
                  <a:cubicBezTo>
                    <a:pt x="104" y="434"/>
                    <a:pt x="121" y="440"/>
                    <a:pt x="137" y="445"/>
                  </a:cubicBezTo>
                  <a:cubicBezTo>
                    <a:pt x="154" y="450"/>
                    <a:pt x="163" y="447"/>
                    <a:pt x="171" y="432"/>
                  </a:cubicBezTo>
                  <a:cubicBezTo>
                    <a:pt x="197" y="385"/>
                    <a:pt x="228" y="343"/>
                    <a:pt x="264" y="303"/>
                  </a:cubicBezTo>
                  <a:cubicBezTo>
                    <a:pt x="276" y="291"/>
                    <a:pt x="276" y="281"/>
                    <a:pt x="266" y="267"/>
                  </a:cubicBezTo>
                  <a:cubicBezTo>
                    <a:pt x="256" y="252"/>
                    <a:pt x="245" y="238"/>
                    <a:pt x="234" y="223"/>
                  </a:cubicBezTo>
                  <a:cubicBezTo>
                    <a:pt x="224" y="208"/>
                    <a:pt x="226" y="196"/>
                    <a:pt x="241" y="185"/>
                  </a:cubicBezTo>
                  <a:cubicBezTo>
                    <a:pt x="279" y="157"/>
                    <a:pt x="317" y="129"/>
                    <a:pt x="356" y="101"/>
                  </a:cubicBezTo>
                  <a:cubicBezTo>
                    <a:pt x="373" y="88"/>
                    <a:pt x="384" y="90"/>
                    <a:pt x="398" y="108"/>
                  </a:cubicBezTo>
                  <a:cubicBezTo>
                    <a:pt x="408" y="122"/>
                    <a:pt x="417" y="136"/>
                    <a:pt x="428" y="149"/>
                  </a:cubicBezTo>
                  <a:cubicBezTo>
                    <a:pt x="439" y="164"/>
                    <a:pt x="447" y="167"/>
                    <a:pt x="464" y="159"/>
                  </a:cubicBezTo>
                  <a:cubicBezTo>
                    <a:pt x="512" y="137"/>
                    <a:pt x="562" y="121"/>
                    <a:pt x="614" y="111"/>
                  </a:cubicBezTo>
                  <a:cubicBezTo>
                    <a:pt x="631" y="107"/>
                    <a:pt x="637" y="100"/>
                    <a:pt x="637" y="83"/>
                  </a:cubicBezTo>
                  <a:cubicBezTo>
                    <a:pt x="638" y="64"/>
                    <a:pt x="637" y="46"/>
                    <a:pt x="638" y="28"/>
                  </a:cubicBezTo>
                  <a:cubicBezTo>
                    <a:pt x="638" y="9"/>
                    <a:pt x="647" y="0"/>
                    <a:pt x="666" y="0"/>
                  </a:cubicBezTo>
                  <a:cubicBezTo>
                    <a:pt x="690" y="0"/>
                    <a:pt x="714" y="0"/>
                    <a:pt x="738" y="0"/>
                  </a:cubicBezTo>
                  <a:close/>
                  <a:moveTo>
                    <a:pt x="184" y="792"/>
                  </a:moveTo>
                  <a:cubicBezTo>
                    <a:pt x="184" y="872"/>
                    <a:pt x="224" y="986"/>
                    <a:pt x="303" y="1087"/>
                  </a:cubicBezTo>
                  <a:cubicBezTo>
                    <a:pt x="307" y="1093"/>
                    <a:pt x="311" y="1101"/>
                    <a:pt x="313" y="1108"/>
                  </a:cubicBezTo>
                  <a:cubicBezTo>
                    <a:pt x="325" y="1151"/>
                    <a:pt x="336" y="1194"/>
                    <a:pt x="347" y="1237"/>
                  </a:cubicBezTo>
                  <a:cubicBezTo>
                    <a:pt x="352" y="1256"/>
                    <a:pt x="363" y="1270"/>
                    <a:pt x="383" y="1273"/>
                  </a:cubicBezTo>
                  <a:cubicBezTo>
                    <a:pt x="402" y="1277"/>
                    <a:pt x="419" y="1271"/>
                    <a:pt x="433" y="1256"/>
                  </a:cubicBezTo>
                  <a:cubicBezTo>
                    <a:pt x="438" y="1249"/>
                    <a:pt x="445" y="1242"/>
                    <a:pt x="450" y="1235"/>
                  </a:cubicBezTo>
                  <a:cubicBezTo>
                    <a:pt x="457" y="1225"/>
                    <a:pt x="462" y="1223"/>
                    <a:pt x="474" y="1230"/>
                  </a:cubicBezTo>
                  <a:cubicBezTo>
                    <a:pt x="594" y="1294"/>
                    <a:pt x="721" y="1313"/>
                    <a:pt x="854" y="1283"/>
                  </a:cubicBezTo>
                  <a:cubicBezTo>
                    <a:pt x="1250" y="1196"/>
                    <a:pt x="1420" y="728"/>
                    <a:pt x="1173" y="407"/>
                  </a:cubicBezTo>
                  <a:cubicBezTo>
                    <a:pt x="1167" y="399"/>
                    <a:pt x="1162" y="389"/>
                    <a:pt x="1159" y="379"/>
                  </a:cubicBezTo>
                  <a:cubicBezTo>
                    <a:pt x="1148" y="337"/>
                    <a:pt x="1137" y="295"/>
                    <a:pt x="1126" y="253"/>
                  </a:cubicBezTo>
                  <a:cubicBezTo>
                    <a:pt x="1121" y="234"/>
                    <a:pt x="1109" y="221"/>
                    <a:pt x="1090" y="217"/>
                  </a:cubicBezTo>
                  <a:cubicBezTo>
                    <a:pt x="1071" y="212"/>
                    <a:pt x="1054" y="217"/>
                    <a:pt x="1041" y="233"/>
                  </a:cubicBezTo>
                  <a:cubicBezTo>
                    <a:pt x="1035" y="240"/>
                    <a:pt x="1028" y="248"/>
                    <a:pt x="1022" y="256"/>
                  </a:cubicBezTo>
                  <a:cubicBezTo>
                    <a:pt x="1016" y="264"/>
                    <a:pt x="1011" y="265"/>
                    <a:pt x="1001" y="260"/>
                  </a:cubicBezTo>
                  <a:cubicBezTo>
                    <a:pt x="893" y="201"/>
                    <a:pt x="778" y="180"/>
                    <a:pt x="655" y="197"/>
                  </a:cubicBezTo>
                  <a:cubicBezTo>
                    <a:pt x="386" y="235"/>
                    <a:pt x="183" y="470"/>
                    <a:pt x="184" y="7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1" name="Freeform 30"/>
            <p:cNvSpPr>
              <a:spLocks/>
            </p:cNvSpPr>
            <p:nvPr/>
          </p:nvSpPr>
          <p:spPr bwMode="auto">
            <a:xfrm>
              <a:off x="2579" y="818"/>
              <a:ext cx="2190" cy="1869"/>
            </a:xfrm>
            <a:custGeom>
              <a:avLst/>
              <a:gdLst>
                <a:gd name="T0" fmla="*/ 122 w 922"/>
                <a:gd name="T1" fmla="*/ 767 h 787"/>
                <a:gd name="T2" fmla="*/ 81 w 922"/>
                <a:gd name="T3" fmla="*/ 787 h 787"/>
                <a:gd name="T4" fmla="*/ 158 w 922"/>
                <a:gd name="T5" fmla="*/ 227 h 787"/>
                <a:gd name="T6" fmla="*/ 818 w 922"/>
                <a:gd name="T7" fmla="*/ 150 h 787"/>
                <a:gd name="T8" fmla="*/ 874 w 922"/>
                <a:gd name="T9" fmla="*/ 84 h 787"/>
                <a:gd name="T10" fmla="*/ 922 w 922"/>
                <a:gd name="T11" fmla="*/ 264 h 787"/>
                <a:gd name="T12" fmla="*/ 736 w 922"/>
                <a:gd name="T13" fmla="*/ 248 h 787"/>
                <a:gd name="T14" fmla="*/ 785 w 922"/>
                <a:gd name="T15" fmla="*/ 189 h 787"/>
                <a:gd name="T16" fmla="*/ 296 w 922"/>
                <a:gd name="T17" fmla="*/ 174 h 787"/>
                <a:gd name="T18" fmla="*/ 122 w 922"/>
                <a:gd name="T19" fmla="*/ 76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2" h="787">
                  <a:moveTo>
                    <a:pt x="122" y="767"/>
                  </a:moveTo>
                  <a:cubicBezTo>
                    <a:pt x="108" y="774"/>
                    <a:pt x="94" y="781"/>
                    <a:pt x="81" y="787"/>
                  </a:cubicBezTo>
                  <a:cubicBezTo>
                    <a:pt x="0" y="640"/>
                    <a:pt x="0" y="403"/>
                    <a:pt x="158" y="227"/>
                  </a:cubicBezTo>
                  <a:cubicBezTo>
                    <a:pt x="316" y="51"/>
                    <a:pt x="594" y="0"/>
                    <a:pt x="818" y="150"/>
                  </a:cubicBezTo>
                  <a:cubicBezTo>
                    <a:pt x="836" y="129"/>
                    <a:pt x="854" y="108"/>
                    <a:pt x="874" y="84"/>
                  </a:cubicBezTo>
                  <a:cubicBezTo>
                    <a:pt x="890" y="145"/>
                    <a:pt x="906" y="204"/>
                    <a:pt x="922" y="264"/>
                  </a:cubicBezTo>
                  <a:cubicBezTo>
                    <a:pt x="860" y="259"/>
                    <a:pt x="799" y="253"/>
                    <a:pt x="736" y="248"/>
                  </a:cubicBezTo>
                  <a:cubicBezTo>
                    <a:pt x="754" y="226"/>
                    <a:pt x="769" y="208"/>
                    <a:pt x="785" y="189"/>
                  </a:cubicBezTo>
                  <a:cubicBezTo>
                    <a:pt x="674" y="105"/>
                    <a:pt x="471" y="72"/>
                    <a:pt x="296" y="174"/>
                  </a:cubicBezTo>
                  <a:cubicBezTo>
                    <a:pt x="126" y="274"/>
                    <a:pt x="5" y="521"/>
                    <a:pt x="122" y="7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4" name="Freeform 31"/>
            <p:cNvSpPr>
              <a:spLocks/>
            </p:cNvSpPr>
            <p:nvPr/>
          </p:nvSpPr>
          <p:spPr bwMode="auto">
            <a:xfrm>
              <a:off x="2914" y="1633"/>
              <a:ext cx="2192" cy="1753"/>
            </a:xfrm>
            <a:custGeom>
              <a:avLst/>
              <a:gdLst>
                <a:gd name="T0" fmla="*/ 801 w 923"/>
                <a:gd name="T1" fmla="*/ 20 h 738"/>
                <a:gd name="T2" fmla="*/ 841 w 923"/>
                <a:gd name="T3" fmla="*/ 0 h 738"/>
                <a:gd name="T4" fmla="*/ 771 w 923"/>
                <a:gd name="T5" fmla="*/ 551 h 738"/>
                <a:gd name="T6" fmla="*/ 455 w 923"/>
                <a:gd name="T7" fmla="*/ 721 h 738"/>
                <a:gd name="T8" fmla="*/ 105 w 923"/>
                <a:gd name="T9" fmla="*/ 638 h 738"/>
                <a:gd name="T10" fmla="*/ 48 w 923"/>
                <a:gd name="T11" fmla="*/ 704 h 738"/>
                <a:gd name="T12" fmla="*/ 0 w 923"/>
                <a:gd name="T13" fmla="*/ 524 h 738"/>
                <a:gd name="T14" fmla="*/ 186 w 923"/>
                <a:gd name="T15" fmla="*/ 540 h 738"/>
                <a:gd name="T16" fmla="*/ 137 w 923"/>
                <a:gd name="T17" fmla="*/ 598 h 738"/>
                <a:gd name="T18" fmla="*/ 619 w 923"/>
                <a:gd name="T19" fmla="*/ 617 h 738"/>
                <a:gd name="T20" fmla="*/ 801 w 923"/>
                <a:gd name="T21" fmla="*/ 2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3" h="738">
                  <a:moveTo>
                    <a:pt x="801" y="20"/>
                  </a:moveTo>
                  <a:cubicBezTo>
                    <a:pt x="815" y="13"/>
                    <a:pt x="828" y="7"/>
                    <a:pt x="841" y="0"/>
                  </a:cubicBezTo>
                  <a:cubicBezTo>
                    <a:pt x="923" y="156"/>
                    <a:pt x="917" y="384"/>
                    <a:pt x="771" y="551"/>
                  </a:cubicBezTo>
                  <a:cubicBezTo>
                    <a:pt x="687" y="648"/>
                    <a:pt x="581" y="705"/>
                    <a:pt x="455" y="721"/>
                  </a:cubicBezTo>
                  <a:cubicBezTo>
                    <a:pt x="328" y="738"/>
                    <a:pt x="212" y="708"/>
                    <a:pt x="105" y="638"/>
                  </a:cubicBezTo>
                  <a:cubicBezTo>
                    <a:pt x="86" y="660"/>
                    <a:pt x="68" y="681"/>
                    <a:pt x="48" y="704"/>
                  </a:cubicBezTo>
                  <a:cubicBezTo>
                    <a:pt x="32" y="643"/>
                    <a:pt x="17" y="585"/>
                    <a:pt x="0" y="524"/>
                  </a:cubicBezTo>
                  <a:cubicBezTo>
                    <a:pt x="63" y="529"/>
                    <a:pt x="123" y="535"/>
                    <a:pt x="186" y="540"/>
                  </a:cubicBezTo>
                  <a:cubicBezTo>
                    <a:pt x="169" y="561"/>
                    <a:pt x="153" y="580"/>
                    <a:pt x="137" y="598"/>
                  </a:cubicBezTo>
                  <a:cubicBezTo>
                    <a:pt x="240" y="679"/>
                    <a:pt x="443" y="717"/>
                    <a:pt x="619" y="617"/>
                  </a:cubicBezTo>
                  <a:cubicBezTo>
                    <a:pt x="802" y="513"/>
                    <a:pt x="915" y="261"/>
                    <a:pt x="80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5" name="Freeform 32"/>
            <p:cNvSpPr>
              <a:spLocks/>
            </p:cNvSpPr>
            <p:nvPr/>
          </p:nvSpPr>
          <p:spPr bwMode="auto">
            <a:xfrm>
              <a:off x="3553" y="1647"/>
              <a:ext cx="577" cy="910"/>
            </a:xfrm>
            <a:custGeom>
              <a:avLst/>
              <a:gdLst>
                <a:gd name="T0" fmla="*/ 1 w 243"/>
                <a:gd name="T1" fmla="*/ 383 h 383"/>
                <a:gd name="T2" fmla="*/ 2 w 243"/>
                <a:gd name="T3" fmla="*/ 232 h 383"/>
                <a:gd name="T4" fmla="*/ 89 w 243"/>
                <a:gd name="T5" fmla="*/ 144 h 383"/>
                <a:gd name="T6" fmla="*/ 103 w 243"/>
                <a:gd name="T7" fmla="*/ 144 h 383"/>
                <a:gd name="T8" fmla="*/ 51 w 243"/>
                <a:gd name="T9" fmla="*/ 57 h 383"/>
                <a:gd name="T10" fmla="*/ 120 w 243"/>
                <a:gd name="T11" fmla="*/ 0 h 383"/>
                <a:gd name="T12" fmla="*/ 191 w 243"/>
                <a:gd name="T13" fmla="*/ 56 h 383"/>
                <a:gd name="T14" fmla="*/ 141 w 243"/>
                <a:gd name="T15" fmla="*/ 142 h 383"/>
                <a:gd name="T16" fmla="*/ 176 w 243"/>
                <a:gd name="T17" fmla="*/ 150 h 383"/>
                <a:gd name="T18" fmla="*/ 240 w 243"/>
                <a:gd name="T19" fmla="*/ 232 h 383"/>
                <a:gd name="T20" fmla="*/ 241 w 243"/>
                <a:gd name="T21" fmla="*/ 383 h 383"/>
                <a:gd name="T22" fmla="*/ 1 w 243"/>
                <a:gd name="T23"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383">
                  <a:moveTo>
                    <a:pt x="1" y="383"/>
                  </a:moveTo>
                  <a:cubicBezTo>
                    <a:pt x="1" y="332"/>
                    <a:pt x="0" y="282"/>
                    <a:pt x="2" y="232"/>
                  </a:cubicBezTo>
                  <a:cubicBezTo>
                    <a:pt x="4" y="186"/>
                    <a:pt x="43" y="148"/>
                    <a:pt x="89" y="144"/>
                  </a:cubicBezTo>
                  <a:cubicBezTo>
                    <a:pt x="93" y="144"/>
                    <a:pt x="98" y="144"/>
                    <a:pt x="103" y="144"/>
                  </a:cubicBezTo>
                  <a:cubicBezTo>
                    <a:pt x="60" y="122"/>
                    <a:pt x="43" y="93"/>
                    <a:pt x="51" y="57"/>
                  </a:cubicBezTo>
                  <a:cubicBezTo>
                    <a:pt x="58" y="24"/>
                    <a:pt x="87" y="0"/>
                    <a:pt x="120" y="0"/>
                  </a:cubicBezTo>
                  <a:cubicBezTo>
                    <a:pt x="154" y="0"/>
                    <a:pt x="183" y="22"/>
                    <a:pt x="191" y="56"/>
                  </a:cubicBezTo>
                  <a:cubicBezTo>
                    <a:pt x="200" y="92"/>
                    <a:pt x="183" y="122"/>
                    <a:pt x="141" y="142"/>
                  </a:cubicBezTo>
                  <a:cubicBezTo>
                    <a:pt x="153" y="145"/>
                    <a:pt x="165" y="146"/>
                    <a:pt x="176" y="150"/>
                  </a:cubicBezTo>
                  <a:cubicBezTo>
                    <a:pt x="215" y="164"/>
                    <a:pt x="238" y="192"/>
                    <a:pt x="240" y="232"/>
                  </a:cubicBezTo>
                  <a:cubicBezTo>
                    <a:pt x="243" y="282"/>
                    <a:pt x="241" y="332"/>
                    <a:pt x="241" y="383"/>
                  </a:cubicBezTo>
                  <a:cubicBezTo>
                    <a:pt x="161" y="383"/>
                    <a:pt x="82" y="383"/>
                    <a:pt x="1"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6" name="Freeform 33"/>
            <p:cNvSpPr>
              <a:spLocks/>
            </p:cNvSpPr>
            <p:nvPr/>
          </p:nvSpPr>
          <p:spPr bwMode="auto">
            <a:xfrm>
              <a:off x="2982" y="1756"/>
              <a:ext cx="459" cy="744"/>
            </a:xfrm>
            <a:custGeom>
              <a:avLst/>
              <a:gdLst>
                <a:gd name="T0" fmla="*/ 112 w 193"/>
                <a:gd name="T1" fmla="*/ 121 h 313"/>
                <a:gd name="T2" fmla="*/ 193 w 193"/>
                <a:gd name="T3" fmla="*/ 206 h 313"/>
                <a:gd name="T4" fmla="*/ 193 w 193"/>
                <a:gd name="T5" fmla="*/ 313 h 313"/>
                <a:gd name="T6" fmla="*/ 2 w 193"/>
                <a:gd name="T7" fmla="*/ 313 h 313"/>
                <a:gd name="T8" fmla="*/ 2 w 193"/>
                <a:gd name="T9" fmla="*/ 184 h 313"/>
                <a:gd name="T10" fmla="*/ 76 w 193"/>
                <a:gd name="T11" fmla="*/ 122 h 313"/>
                <a:gd name="T12" fmla="*/ 44 w 193"/>
                <a:gd name="T13" fmla="*/ 89 h 313"/>
                <a:gd name="T14" fmla="*/ 41 w 193"/>
                <a:gd name="T15" fmla="*/ 41 h 313"/>
                <a:gd name="T16" fmla="*/ 102 w 193"/>
                <a:gd name="T17" fmla="*/ 2 h 313"/>
                <a:gd name="T18" fmla="*/ 156 w 193"/>
                <a:gd name="T19" fmla="*/ 52 h 313"/>
                <a:gd name="T20" fmla="*/ 112 w 193"/>
                <a:gd name="T21" fmla="*/ 12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 h="313">
                  <a:moveTo>
                    <a:pt x="112" y="121"/>
                  </a:moveTo>
                  <a:cubicBezTo>
                    <a:pt x="169" y="125"/>
                    <a:pt x="193" y="152"/>
                    <a:pt x="193" y="206"/>
                  </a:cubicBezTo>
                  <a:cubicBezTo>
                    <a:pt x="193" y="242"/>
                    <a:pt x="193" y="277"/>
                    <a:pt x="193" y="313"/>
                  </a:cubicBezTo>
                  <a:cubicBezTo>
                    <a:pt x="129" y="313"/>
                    <a:pt x="66" y="313"/>
                    <a:pt x="2" y="313"/>
                  </a:cubicBezTo>
                  <a:cubicBezTo>
                    <a:pt x="2" y="270"/>
                    <a:pt x="0" y="227"/>
                    <a:pt x="2" y="184"/>
                  </a:cubicBezTo>
                  <a:cubicBezTo>
                    <a:pt x="5" y="147"/>
                    <a:pt x="36" y="124"/>
                    <a:pt x="76" y="122"/>
                  </a:cubicBezTo>
                  <a:cubicBezTo>
                    <a:pt x="66" y="112"/>
                    <a:pt x="53" y="102"/>
                    <a:pt x="44" y="89"/>
                  </a:cubicBezTo>
                  <a:cubicBezTo>
                    <a:pt x="34" y="75"/>
                    <a:pt x="35" y="58"/>
                    <a:pt x="41" y="41"/>
                  </a:cubicBezTo>
                  <a:cubicBezTo>
                    <a:pt x="50" y="16"/>
                    <a:pt x="75" y="0"/>
                    <a:pt x="102" y="2"/>
                  </a:cubicBezTo>
                  <a:cubicBezTo>
                    <a:pt x="129" y="4"/>
                    <a:pt x="152" y="25"/>
                    <a:pt x="156" y="52"/>
                  </a:cubicBezTo>
                  <a:cubicBezTo>
                    <a:pt x="161" y="81"/>
                    <a:pt x="146" y="105"/>
                    <a:pt x="112"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7" name="Freeform 34"/>
            <p:cNvSpPr>
              <a:spLocks/>
            </p:cNvSpPr>
            <p:nvPr/>
          </p:nvSpPr>
          <p:spPr bwMode="auto">
            <a:xfrm>
              <a:off x="4239" y="1759"/>
              <a:ext cx="459" cy="741"/>
            </a:xfrm>
            <a:custGeom>
              <a:avLst/>
              <a:gdLst>
                <a:gd name="T0" fmla="*/ 81 w 193"/>
                <a:gd name="T1" fmla="*/ 120 h 312"/>
                <a:gd name="T2" fmla="*/ 37 w 193"/>
                <a:gd name="T3" fmla="*/ 50 h 312"/>
                <a:gd name="T4" fmla="*/ 94 w 193"/>
                <a:gd name="T5" fmla="*/ 1 h 312"/>
                <a:gd name="T6" fmla="*/ 155 w 193"/>
                <a:gd name="T7" fmla="*/ 48 h 312"/>
                <a:gd name="T8" fmla="*/ 113 w 193"/>
                <a:gd name="T9" fmla="*/ 120 h 312"/>
                <a:gd name="T10" fmla="*/ 139 w 193"/>
                <a:gd name="T11" fmla="*/ 124 h 312"/>
                <a:gd name="T12" fmla="*/ 192 w 193"/>
                <a:gd name="T13" fmla="*/ 189 h 312"/>
                <a:gd name="T14" fmla="*/ 192 w 193"/>
                <a:gd name="T15" fmla="*/ 312 h 312"/>
                <a:gd name="T16" fmla="*/ 0 w 193"/>
                <a:gd name="T17" fmla="*/ 312 h 312"/>
                <a:gd name="T18" fmla="*/ 0 w 193"/>
                <a:gd name="T19" fmla="*/ 279 h 312"/>
                <a:gd name="T20" fmla="*/ 0 w 193"/>
                <a:gd name="T21" fmla="*/ 205 h 312"/>
                <a:gd name="T22" fmla="*/ 81 w 193"/>
                <a:gd name="T23" fmla="*/ 12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12">
                  <a:moveTo>
                    <a:pt x="81" y="120"/>
                  </a:moveTo>
                  <a:cubicBezTo>
                    <a:pt x="47" y="104"/>
                    <a:pt x="31" y="79"/>
                    <a:pt x="37" y="50"/>
                  </a:cubicBezTo>
                  <a:cubicBezTo>
                    <a:pt x="43" y="22"/>
                    <a:pt x="67" y="2"/>
                    <a:pt x="94" y="1"/>
                  </a:cubicBezTo>
                  <a:cubicBezTo>
                    <a:pt x="123" y="0"/>
                    <a:pt x="148" y="19"/>
                    <a:pt x="155" y="48"/>
                  </a:cubicBezTo>
                  <a:cubicBezTo>
                    <a:pt x="162" y="77"/>
                    <a:pt x="147" y="102"/>
                    <a:pt x="113" y="120"/>
                  </a:cubicBezTo>
                  <a:cubicBezTo>
                    <a:pt x="122" y="121"/>
                    <a:pt x="131" y="122"/>
                    <a:pt x="139" y="124"/>
                  </a:cubicBezTo>
                  <a:cubicBezTo>
                    <a:pt x="169" y="132"/>
                    <a:pt x="191" y="158"/>
                    <a:pt x="192" y="189"/>
                  </a:cubicBezTo>
                  <a:cubicBezTo>
                    <a:pt x="193" y="230"/>
                    <a:pt x="192" y="270"/>
                    <a:pt x="192" y="312"/>
                  </a:cubicBezTo>
                  <a:cubicBezTo>
                    <a:pt x="129" y="312"/>
                    <a:pt x="66" y="312"/>
                    <a:pt x="0" y="312"/>
                  </a:cubicBezTo>
                  <a:cubicBezTo>
                    <a:pt x="0" y="301"/>
                    <a:pt x="0" y="290"/>
                    <a:pt x="0" y="279"/>
                  </a:cubicBezTo>
                  <a:cubicBezTo>
                    <a:pt x="0" y="254"/>
                    <a:pt x="0" y="230"/>
                    <a:pt x="0" y="205"/>
                  </a:cubicBezTo>
                  <a:cubicBezTo>
                    <a:pt x="0" y="151"/>
                    <a:pt x="25" y="125"/>
                    <a:pt x="8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45" name="Group 85"/>
          <p:cNvGrpSpPr>
            <a:grpSpLocks noChangeAspect="1"/>
          </p:cNvGrpSpPr>
          <p:nvPr/>
        </p:nvGrpSpPr>
        <p:grpSpPr bwMode="auto">
          <a:xfrm>
            <a:off x="6214433" y="4232519"/>
            <a:ext cx="426751" cy="498187"/>
            <a:chOff x="2699" y="827"/>
            <a:chExt cx="2282" cy="2664"/>
          </a:xfrm>
          <a:solidFill>
            <a:schemeClr val="bg1"/>
          </a:solidFill>
        </p:grpSpPr>
        <p:sp>
          <p:nvSpPr>
            <p:cNvPr id="146" name="Freeform 86"/>
            <p:cNvSpPr>
              <a:spLocks noEditPoints="1"/>
            </p:cNvSpPr>
            <p:nvPr/>
          </p:nvSpPr>
          <p:spPr bwMode="auto">
            <a:xfrm>
              <a:off x="2699" y="827"/>
              <a:ext cx="1899" cy="2664"/>
            </a:xfrm>
            <a:custGeom>
              <a:avLst/>
              <a:gdLst>
                <a:gd name="T0" fmla="*/ 502 w 799"/>
                <a:gd name="T1" fmla="*/ 906 h 1121"/>
                <a:gd name="T2" fmla="*/ 137 w 799"/>
                <a:gd name="T3" fmla="*/ 906 h 1121"/>
                <a:gd name="T4" fmla="*/ 109 w 799"/>
                <a:gd name="T5" fmla="*/ 921 h 1121"/>
                <a:gd name="T6" fmla="*/ 138 w 799"/>
                <a:gd name="T7" fmla="*/ 938 h 1121"/>
                <a:gd name="T8" fmla="*/ 504 w 799"/>
                <a:gd name="T9" fmla="*/ 938 h 1121"/>
                <a:gd name="T10" fmla="*/ 610 w 799"/>
                <a:gd name="T11" fmla="*/ 1121 h 1121"/>
                <a:gd name="T12" fmla="*/ 0 w 799"/>
                <a:gd name="T13" fmla="*/ 1095 h 1121"/>
                <a:gd name="T14" fmla="*/ 22 w 799"/>
                <a:gd name="T15" fmla="*/ 0 h 1121"/>
                <a:gd name="T16" fmla="*/ 570 w 799"/>
                <a:gd name="T17" fmla="*/ 1 h 1121"/>
                <a:gd name="T18" fmla="*/ 627 w 799"/>
                <a:gd name="T19" fmla="*/ 230 h 1121"/>
                <a:gd name="T20" fmla="*/ 799 w 799"/>
                <a:gd name="T21" fmla="*/ 229 h 1121"/>
                <a:gd name="T22" fmla="*/ 717 w 799"/>
                <a:gd name="T23" fmla="*/ 666 h 1121"/>
                <a:gd name="T24" fmla="*/ 551 w 799"/>
                <a:gd name="T25" fmla="*/ 742 h 1121"/>
                <a:gd name="T26" fmla="*/ 128 w 799"/>
                <a:gd name="T27" fmla="*/ 741 h 1121"/>
                <a:gd name="T28" fmla="*/ 129 w 799"/>
                <a:gd name="T29" fmla="*/ 774 h 1121"/>
                <a:gd name="T30" fmla="*/ 542 w 799"/>
                <a:gd name="T31" fmla="*/ 774 h 1121"/>
                <a:gd name="T32" fmla="*/ 416 w 799"/>
                <a:gd name="T33" fmla="*/ 340 h 1121"/>
                <a:gd name="T34" fmla="*/ 105 w 799"/>
                <a:gd name="T35" fmla="*/ 338 h 1121"/>
                <a:gd name="T36" fmla="*/ 400 w 799"/>
                <a:gd name="T37" fmla="*/ 610 h 1121"/>
                <a:gd name="T38" fmla="*/ 676 w 799"/>
                <a:gd name="T39" fmla="*/ 609 h 1121"/>
                <a:gd name="T40" fmla="*/ 676 w 799"/>
                <a:gd name="T41" fmla="*/ 579 h 1121"/>
                <a:gd name="T42" fmla="*/ 136 w 799"/>
                <a:gd name="T43" fmla="*/ 578 h 1121"/>
                <a:gd name="T44" fmla="*/ 109 w 799"/>
                <a:gd name="T45" fmla="*/ 593 h 1121"/>
                <a:gd name="T46" fmla="*/ 138 w 799"/>
                <a:gd name="T47" fmla="*/ 610 h 1121"/>
                <a:gd name="T48" fmla="*/ 567 w 799"/>
                <a:gd name="T49" fmla="*/ 414 h 1121"/>
                <a:gd name="T50" fmla="*/ 443 w 799"/>
                <a:gd name="T51" fmla="*/ 430 h 1121"/>
                <a:gd name="T52" fmla="*/ 670 w 799"/>
                <a:gd name="T53" fmla="*/ 446 h 1121"/>
                <a:gd name="T54" fmla="*/ 670 w 799"/>
                <a:gd name="T55" fmla="*/ 414 h 1121"/>
                <a:gd name="T56" fmla="*/ 579 w 799"/>
                <a:gd name="T57" fmla="*/ 306 h 1121"/>
                <a:gd name="T58" fmla="*/ 691 w 799"/>
                <a:gd name="T59" fmla="*/ 290 h 1121"/>
                <a:gd name="T60" fmla="*/ 491 w 799"/>
                <a:gd name="T61" fmla="*/ 274 h 1121"/>
                <a:gd name="T62" fmla="*/ 490 w 799"/>
                <a:gd name="T63" fmla="*/ 306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9" h="1121">
                  <a:moveTo>
                    <a:pt x="542" y="774"/>
                  </a:moveTo>
                  <a:cubicBezTo>
                    <a:pt x="516" y="816"/>
                    <a:pt x="503" y="858"/>
                    <a:pt x="502" y="906"/>
                  </a:cubicBezTo>
                  <a:cubicBezTo>
                    <a:pt x="495" y="906"/>
                    <a:pt x="490" y="906"/>
                    <a:pt x="484" y="906"/>
                  </a:cubicBezTo>
                  <a:cubicBezTo>
                    <a:pt x="368" y="906"/>
                    <a:pt x="253" y="906"/>
                    <a:pt x="137" y="906"/>
                  </a:cubicBezTo>
                  <a:cubicBezTo>
                    <a:pt x="133" y="906"/>
                    <a:pt x="127" y="904"/>
                    <a:pt x="124" y="906"/>
                  </a:cubicBezTo>
                  <a:cubicBezTo>
                    <a:pt x="118" y="910"/>
                    <a:pt x="110" y="916"/>
                    <a:pt x="109" y="921"/>
                  </a:cubicBezTo>
                  <a:cubicBezTo>
                    <a:pt x="109" y="927"/>
                    <a:pt x="117" y="933"/>
                    <a:pt x="123" y="937"/>
                  </a:cubicBezTo>
                  <a:cubicBezTo>
                    <a:pt x="127" y="940"/>
                    <a:pt x="133" y="938"/>
                    <a:pt x="138" y="938"/>
                  </a:cubicBezTo>
                  <a:cubicBezTo>
                    <a:pt x="253" y="938"/>
                    <a:pt x="369" y="938"/>
                    <a:pt x="484" y="938"/>
                  </a:cubicBezTo>
                  <a:cubicBezTo>
                    <a:pt x="490" y="938"/>
                    <a:pt x="496" y="938"/>
                    <a:pt x="504" y="938"/>
                  </a:cubicBezTo>
                  <a:cubicBezTo>
                    <a:pt x="516" y="1016"/>
                    <a:pt x="555" y="1076"/>
                    <a:pt x="624" y="1120"/>
                  </a:cubicBezTo>
                  <a:cubicBezTo>
                    <a:pt x="617" y="1121"/>
                    <a:pt x="613" y="1121"/>
                    <a:pt x="610" y="1121"/>
                  </a:cubicBezTo>
                  <a:cubicBezTo>
                    <a:pt x="415" y="1121"/>
                    <a:pt x="220" y="1121"/>
                    <a:pt x="25" y="1121"/>
                  </a:cubicBezTo>
                  <a:cubicBezTo>
                    <a:pt x="4" y="1121"/>
                    <a:pt x="0" y="1117"/>
                    <a:pt x="0" y="1095"/>
                  </a:cubicBezTo>
                  <a:cubicBezTo>
                    <a:pt x="0" y="739"/>
                    <a:pt x="0" y="382"/>
                    <a:pt x="0" y="26"/>
                  </a:cubicBezTo>
                  <a:cubicBezTo>
                    <a:pt x="0" y="6"/>
                    <a:pt x="4" y="0"/>
                    <a:pt x="22" y="0"/>
                  </a:cubicBezTo>
                  <a:cubicBezTo>
                    <a:pt x="202" y="0"/>
                    <a:pt x="382" y="0"/>
                    <a:pt x="562" y="0"/>
                  </a:cubicBezTo>
                  <a:cubicBezTo>
                    <a:pt x="565" y="0"/>
                    <a:pt x="568" y="1"/>
                    <a:pt x="570" y="1"/>
                  </a:cubicBezTo>
                  <a:cubicBezTo>
                    <a:pt x="570" y="59"/>
                    <a:pt x="570" y="116"/>
                    <a:pt x="571" y="174"/>
                  </a:cubicBezTo>
                  <a:cubicBezTo>
                    <a:pt x="571" y="211"/>
                    <a:pt x="590" y="230"/>
                    <a:pt x="627" y="230"/>
                  </a:cubicBezTo>
                  <a:cubicBezTo>
                    <a:pt x="676" y="230"/>
                    <a:pt x="726" y="230"/>
                    <a:pt x="775" y="230"/>
                  </a:cubicBezTo>
                  <a:cubicBezTo>
                    <a:pt x="783" y="230"/>
                    <a:pt x="790" y="229"/>
                    <a:pt x="799" y="229"/>
                  </a:cubicBezTo>
                  <a:cubicBezTo>
                    <a:pt x="799" y="375"/>
                    <a:pt x="799" y="521"/>
                    <a:pt x="799" y="665"/>
                  </a:cubicBezTo>
                  <a:cubicBezTo>
                    <a:pt x="772" y="665"/>
                    <a:pt x="744" y="663"/>
                    <a:pt x="717" y="666"/>
                  </a:cubicBezTo>
                  <a:cubicBezTo>
                    <a:pt x="664" y="671"/>
                    <a:pt x="618" y="694"/>
                    <a:pt x="579" y="731"/>
                  </a:cubicBezTo>
                  <a:cubicBezTo>
                    <a:pt x="571" y="739"/>
                    <a:pt x="563" y="742"/>
                    <a:pt x="551" y="742"/>
                  </a:cubicBezTo>
                  <a:cubicBezTo>
                    <a:pt x="414" y="741"/>
                    <a:pt x="277" y="741"/>
                    <a:pt x="140" y="741"/>
                  </a:cubicBezTo>
                  <a:cubicBezTo>
                    <a:pt x="136" y="741"/>
                    <a:pt x="132" y="741"/>
                    <a:pt x="128" y="741"/>
                  </a:cubicBezTo>
                  <a:cubicBezTo>
                    <a:pt x="118" y="741"/>
                    <a:pt x="109" y="746"/>
                    <a:pt x="109" y="757"/>
                  </a:cubicBezTo>
                  <a:cubicBezTo>
                    <a:pt x="108" y="770"/>
                    <a:pt x="117" y="774"/>
                    <a:pt x="129" y="774"/>
                  </a:cubicBezTo>
                  <a:cubicBezTo>
                    <a:pt x="217" y="774"/>
                    <a:pt x="306" y="774"/>
                    <a:pt x="394" y="774"/>
                  </a:cubicBezTo>
                  <a:cubicBezTo>
                    <a:pt x="443" y="774"/>
                    <a:pt x="491" y="774"/>
                    <a:pt x="542" y="774"/>
                  </a:cubicBezTo>
                  <a:close/>
                  <a:moveTo>
                    <a:pt x="259" y="495"/>
                  </a:moveTo>
                  <a:cubicBezTo>
                    <a:pt x="345" y="495"/>
                    <a:pt x="415" y="426"/>
                    <a:pt x="416" y="340"/>
                  </a:cubicBezTo>
                  <a:cubicBezTo>
                    <a:pt x="417" y="256"/>
                    <a:pt x="347" y="185"/>
                    <a:pt x="261" y="184"/>
                  </a:cubicBezTo>
                  <a:cubicBezTo>
                    <a:pt x="176" y="183"/>
                    <a:pt x="105" y="253"/>
                    <a:pt x="105" y="338"/>
                  </a:cubicBezTo>
                  <a:cubicBezTo>
                    <a:pt x="104" y="424"/>
                    <a:pt x="174" y="494"/>
                    <a:pt x="259" y="495"/>
                  </a:cubicBezTo>
                  <a:close/>
                  <a:moveTo>
                    <a:pt x="400" y="610"/>
                  </a:moveTo>
                  <a:cubicBezTo>
                    <a:pt x="487" y="610"/>
                    <a:pt x="574" y="610"/>
                    <a:pt x="661" y="610"/>
                  </a:cubicBezTo>
                  <a:cubicBezTo>
                    <a:pt x="666" y="610"/>
                    <a:pt x="672" y="611"/>
                    <a:pt x="676" y="609"/>
                  </a:cubicBezTo>
                  <a:cubicBezTo>
                    <a:pt x="682" y="605"/>
                    <a:pt x="690" y="599"/>
                    <a:pt x="690" y="594"/>
                  </a:cubicBezTo>
                  <a:cubicBezTo>
                    <a:pt x="690" y="588"/>
                    <a:pt x="681" y="583"/>
                    <a:pt x="676" y="579"/>
                  </a:cubicBezTo>
                  <a:cubicBezTo>
                    <a:pt x="673" y="577"/>
                    <a:pt x="668" y="578"/>
                    <a:pt x="664" y="578"/>
                  </a:cubicBezTo>
                  <a:cubicBezTo>
                    <a:pt x="488" y="578"/>
                    <a:pt x="312" y="578"/>
                    <a:pt x="136" y="578"/>
                  </a:cubicBezTo>
                  <a:cubicBezTo>
                    <a:pt x="132" y="578"/>
                    <a:pt x="127" y="577"/>
                    <a:pt x="124" y="579"/>
                  </a:cubicBezTo>
                  <a:cubicBezTo>
                    <a:pt x="118" y="583"/>
                    <a:pt x="110" y="588"/>
                    <a:pt x="109" y="593"/>
                  </a:cubicBezTo>
                  <a:cubicBezTo>
                    <a:pt x="107" y="603"/>
                    <a:pt x="114" y="609"/>
                    <a:pt x="124" y="609"/>
                  </a:cubicBezTo>
                  <a:cubicBezTo>
                    <a:pt x="129" y="610"/>
                    <a:pt x="133" y="610"/>
                    <a:pt x="138" y="610"/>
                  </a:cubicBezTo>
                  <a:cubicBezTo>
                    <a:pt x="225" y="610"/>
                    <a:pt x="313" y="610"/>
                    <a:pt x="400" y="610"/>
                  </a:cubicBezTo>
                  <a:close/>
                  <a:moveTo>
                    <a:pt x="567" y="414"/>
                  </a:moveTo>
                  <a:cubicBezTo>
                    <a:pt x="532" y="414"/>
                    <a:pt x="498" y="414"/>
                    <a:pt x="464" y="414"/>
                  </a:cubicBezTo>
                  <a:cubicBezTo>
                    <a:pt x="452" y="414"/>
                    <a:pt x="443" y="417"/>
                    <a:pt x="443" y="430"/>
                  </a:cubicBezTo>
                  <a:cubicBezTo>
                    <a:pt x="443" y="443"/>
                    <a:pt x="453" y="446"/>
                    <a:pt x="464" y="446"/>
                  </a:cubicBezTo>
                  <a:cubicBezTo>
                    <a:pt x="533" y="446"/>
                    <a:pt x="601" y="446"/>
                    <a:pt x="670" y="446"/>
                  </a:cubicBezTo>
                  <a:cubicBezTo>
                    <a:pt x="681" y="446"/>
                    <a:pt x="691" y="442"/>
                    <a:pt x="691" y="429"/>
                  </a:cubicBezTo>
                  <a:cubicBezTo>
                    <a:pt x="691" y="416"/>
                    <a:pt x="681" y="414"/>
                    <a:pt x="670" y="414"/>
                  </a:cubicBezTo>
                  <a:cubicBezTo>
                    <a:pt x="636" y="414"/>
                    <a:pt x="601" y="414"/>
                    <a:pt x="567" y="414"/>
                  </a:cubicBezTo>
                  <a:close/>
                  <a:moveTo>
                    <a:pt x="579" y="306"/>
                  </a:moveTo>
                  <a:cubicBezTo>
                    <a:pt x="609" y="306"/>
                    <a:pt x="640" y="306"/>
                    <a:pt x="670" y="306"/>
                  </a:cubicBezTo>
                  <a:cubicBezTo>
                    <a:pt x="682" y="306"/>
                    <a:pt x="691" y="303"/>
                    <a:pt x="691" y="290"/>
                  </a:cubicBezTo>
                  <a:cubicBezTo>
                    <a:pt x="691" y="277"/>
                    <a:pt x="681" y="274"/>
                    <a:pt x="670" y="274"/>
                  </a:cubicBezTo>
                  <a:cubicBezTo>
                    <a:pt x="610" y="274"/>
                    <a:pt x="550" y="274"/>
                    <a:pt x="491" y="274"/>
                  </a:cubicBezTo>
                  <a:cubicBezTo>
                    <a:pt x="480" y="274"/>
                    <a:pt x="470" y="277"/>
                    <a:pt x="470" y="290"/>
                  </a:cubicBezTo>
                  <a:cubicBezTo>
                    <a:pt x="470" y="303"/>
                    <a:pt x="479" y="306"/>
                    <a:pt x="490" y="306"/>
                  </a:cubicBezTo>
                  <a:cubicBezTo>
                    <a:pt x="520" y="306"/>
                    <a:pt x="549" y="306"/>
                    <a:pt x="579"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7" name="Freeform 87"/>
            <p:cNvSpPr>
              <a:spLocks noEditPoints="1"/>
            </p:cNvSpPr>
            <p:nvPr/>
          </p:nvSpPr>
          <p:spPr bwMode="auto">
            <a:xfrm>
              <a:off x="3968" y="2478"/>
              <a:ext cx="1013" cy="1013"/>
            </a:xfrm>
            <a:custGeom>
              <a:avLst/>
              <a:gdLst>
                <a:gd name="T0" fmla="*/ 214 w 426"/>
                <a:gd name="T1" fmla="*/ 0 h 426"/>
                <a:gd name="T2" fmla="*/ 426 w 426"/>
                <a:gd name="T3" fmla="*/ 213 h 426"/>
                <a:gd name="T4" fmla="*/ 213 w 426"/>
                <a:gd name="T5" fmla="*/ 426 h 426"/>
                <a:gd name="T6" fmla="*/ 0 w 426"/>
                <a:gd name="T7" fmla="*/ 212 h 426"/>
                <a:gd name="T8" fmla="*/ 214 w 426"/>
                <a:gd name="T9" fmla="*/ 0 h 426"/>
                <a:gd name="T10" fmla="*/ 213 w 426"/>
                <a:gd name="T11" fmla="*/ 192 h 426"/>
                <a:gd name="T12" fmla="*/ 161 w 426"/>
                <a:gd name="T13" fmla="*/ 139 h 426"/>
                <a:gd name="T14" fmla="*/ 135 w 426"/>
                <a:gd name="T15" fmla="*/ 134 h 426"/>
                <a:gd name="T16" fmla="*/ 139 w 426"/>
                <a:gd name="T17" fmla="*/ 161 h 426"/>
                <a:gd name="T18" fmla="*/ 194 w 426"/>
                <a:gd name="T19" fmla="*/ 216 h 426"/>
                <a:gd name="T20" fmla="*/ 178 w 426"/>
                <a:gd name="T21" fmla="*/ 225 h 426"/>
                <a:gd name="T22" fmla="*/ 135 w 426"/>
                <a:gd name="T23" fmla="*/ 269 h 426"/>
                <a:gd name="T24" fmla="*/ 135 w 426"/>
                <a:gd name="T25" fmla="*/ 291 h 426"/>
                <a:gd name="T26" fmla="*/ 156 w 426"/>
                <a:gd name="T27" fmla="*/ 292 h 426"/>
                <a:gd name="T28" fmla="*/ 166 w 426"/>
                <a:gd name="T29" fmla="*/ 283 h 426"/>
                <a:gd name="T30" fmla="*/ 213 w 426"/>
                <a:gd name="T31" fmla="*/ 235 h 426"/>
                <a:gd name="T32" fmla="*/ 266 w 426"/>
                <a:gd name="T33" fmla="*/ 289 h 426"/>
                <a:gd name="T34" fmla="*/ 292 w 426"/>
                <a:gd name="T35" fmla="*/ 290 h 426"/>
                <a:gd name="T36" fmla="*/ 289 w 426"/>
                <a:gd name="T37" fmla="*/ 267 h 426"/>
                <a:gd name="T38" fmla="*/ 234 w 426"/>
                <a:gd name="T39" fmla="*/ 214 h 426"/>
                <a:gd name="T40" fmla="*/ 287 w 426"/>
                <a:gd name="T41" fmla="*/ 162 h 426"/>
                <a:gd name="T42" fmla="*/ 291 w 426"/>
                <a:gd name="T43" fmla="*/ 135 h 426"/>
                <a:gd name="T44" fmla="*/ 265 w 426"/>
                <a:gd name="T45" fmla="*/ 138 h 426"/>
                <a:gd name="T46" fmla="*/ 213 w 426"/>
                <a:gd name="T47" fmla="*/ 19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4" y="0"/>
                  </a:moveTo>
                  <a:cubicBezTo>
                    <a:pt x="331" y="1"/>
                    <a:pt x="426" y="96"/>
                    <a:pt x="426" y="213"/>
                  </a:cubicBezTo>
                  <a:cubicBezTo>
                    <a:pt x="426" y="330"/>
                    <a:pt x="330" y="426"/>
                    <a:pt x="213" y="426"/>
                  </a:cubicBezTo>
                  <a:cubicBezTo>
                    <a:pt x="96" y="426"/>
                    <a:pt x="0" y="330"/>
                    <a:pt x="0" y="212"/>
                  </a:cubicBezTo>
                  <a:cubicBezTo>
                    <a:pt x="1" y="95"/>
                    <a:pt x="96" y="0"/>
                    <a:pt x="214" y="0"/>
                  </a:cubicBezTo>
                  <a:close/>
                  <a:moveTo>
                    <a:pt x="213" y="192"/>
                  </a:moveTo>
                  <a:cubicBezTo>
                    <a:pt x="195" y="173"/>
                    <a:pt x="178" y="156"/>
                    <a:pt x="161" y="139"/>
                  </a:cubicBezTo>
                  <a:cubicBezTo>
                    <a:pt x="153" y="131"/>
                    <a:pt x="145" y="125"/>
                    <a:pt x="135" y="134"/>
                  </a:cubicBezTo>
                  <a:cubicBezTo>
                    <a:pt x="125" y="144"/>
                    <a:pt x="130" y="153"/>
                    <a:pt x="139" y="161"/>
                  </a:cubicBezTo>
                  <a:cubicBezTo>
                    <a:pt x="156" y="178"/>
                    <a:pt x="173" y="195"/>
                    <a:pt x="194" y="216"/>
                  </a:cubicBezTo>
                  <a:cubicBezTo>
                    <a:pt x="188" y="220"/>
                    <a:pt x="182" y="222"/>
                    <a:pt x="178" y="225"/>
                  </a:cubicBezTo>
                  <a:cubicBezTo>
                    <a:pt x="164" y="240"/>
                    <a:pt x="149" y="254"/>
                    <a:pt x="135" y="269"/>
                  </a:cubicBezTo>
                  <a:cubicBezTo>
                    <a:pt x="128" y="276"/>
                    <a:pt x="127" y="285"/>
                    <a:pt x="135" y="291"/>
                  </a:cubicBezTo>
                  <a:cubicBezTo>
                    <a:pt x="140" y="294"/>
                    <a:pt x="149" y="293"/>
                    <a:pt x="156" y="292"/>
                  </a:cubicBezTo>
                  <a:cubicBezTo>
                    <a:pt x="160" y="291"/>
                    <a:pt x="163" y="286"/>
                    <a:pt x="166" y="283"/>
                  </a:cubicBezTo>
                  <a:cubicBezTo>
                    <a:pt x="181" y="267"/>
                    <a:pt x="197" y="251"/>
                    <a:pt x="213" y="235"/>
                  </a:cubicBezTo>
                  <a:cubicBezTo>
                    <a:pt x="232" y="254"/>
                    <a:pt x="249" y="272"/>
                    <a:pt x="266" y="289"/>
                  </a:cubicBezTo>
                  <a:cubicBezTo>
                    <a:pt x="274" y="297"/>
                    <a:pt x="284" y="300"/>
                    <a:pt x="292" y="290"/>
                  </a:cubicBezTo>
                  <a:cubicBezTo>
                    <a:pt x="300" y="282"/>
                    <a:pt x="296" y="274"/>
                    <a:pt x="289" y="267"/>
                  </a:cubicBezTo>
                  <a:cubicBezTo>
                    <a:pt x="271" y="249"/>
                    <a:pt x="253" y="232"/>
                    <a:pt x="234" y="214"/>
                  </a:cubicBezTo>
                  <a:cubicBezTo>
                    <a:pt x="253" y="195"/>
                    <a:pt x="270" y="178"/>
                    <a:pt x="287" y="162"/>
                  </a:cubicBezTo>
                  <a:cubicBezTo>
                    <a:pt x="296" y="153"/>
                    <a:pt x="301" y="144"/>
                    <a:pt x="291" y="135"/>
                  </a:cubicBezTo>
                  <a:cubicBezTo>
                    <a:pt x="282" y="125"/>
                    <a:pt x="273" y="130"/>
                    <a:pt x="265" y="138"/>
                  </a:cubicBezTo>
                  <a:cubicBezTo>
                    <a:pt x="248" y="156"/>
                    <a:pt x="232" y="173"/>
                    <a:pt x="21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8" name="Freeform 88"/>
            <p:cNvSpPr>
              <a:spLocks/>
            </p:cNvSpPr>
            <p:nvPr/>
          </p:nvSpPr>
          <p:spPr bwMode="auto">
            <a:xfrm>
              <a:off x="4130" y="830"/>
              <a:ext cx="468" cy="468"/>
            </a:xfrm>
            <a:custGeom>
              <a:avLst/>
              <a:gdLst>
                <a:gd name="T0" fmla="*/ 98 w 197"/>
                <a:gd name="T1" fmla="*/ 197 h 197"/>
                <a:gd name="T2" fmla="*/ 21 w 197"/>
                <a:gd name="T3" fmla="*/ 197 h 197"/>
                <a:gd name="T4" fmla="*/ 1 w 197"/>
                <a:gd name="T5" fmla="*/ 176 h 197"/>
                <a:gd name="T6" fmla="*/ 1 w 197"/>
                <a:gd name="T7" fmla="*/ 21 h 197"/>
                <a:gd name="T8" fmla="*/ 11 w 197"/>
                <a:gd name="T9" fmla="*/ 2 h 197"/>
                <a:gd name="T10" fmla="*/ 31 w 197"/>
                <a:gd name="T11" fmla="*/ 8 h 197"/>
                <a:gd name="T12" fmla="*/ 189 w 197"/>
                <a:gd name="T13" fmla="*/ 166 h 197"/>
                <a:gd name="T14" fmla="*/ 195 w 197"/>
                <a:gd name="T15" fmla="*/ 187 h 197"/>
                <a:gd name="T16" fmla="*/ 176 w 197"/>
                <a:gd name="T17" fmla="*/ 196 h 197"/>
                <a:gd name="T18" fmla="*/ 98 w 197"/>
                <a:gd name="T1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97">
                  <a:moveTo>
                    <a:pt x="98" y="197"/>
                  </a:moveTo>
                  <a:cubicBezTo>
                    <a:pt x="72" y="197"/>
                    <a:pt x="47" y="197"/>
                    <a:pt x="21" y="197"/>
                  </a:cubicBezTo>
                  <a:cubicBezTo>
                    <a:pt x="6" y="197"/>
                    <a:pt x="1" y="191"/>
                    <a:pt x="1" y="176"/>
                  </a:cubicBezTo>
                  <a:cubicBezTo>
                    <a:pt x="1" y="124"/>
                    <a:pt x="0" y="73"/>
                    <a:pt x="1" y="21"/>
                  </a:cubicBezTo>
                  <a:cubicBezTo>
                    <a:pt x="1" y="15"/>
                    <a:pt x="6" y="5"/>
                    <a:pt x="11" y="2"/>
                  </a:cubicBezTo>
                  <a:cubicBezTo>
                    <a:pt x="16" y="0"/>
                    <a:pt x="27" y="4"/>
                    <a:pt x="31" y="8"/>
                  </a:cubicBezTo>
                  <a:cubicBezTo>
                    <a:pt x="85" y="60"/>
                    <a:pt x="137" y="113"/>
                    <a:pt x="189" y="166"/>
                  </a:cubicBezTo>
                  <a:cubicBezTo>
                    <a:pt x="194" y="171"/>
                    <a:pt x="197" y="182"/>
                    <a:pt x="195" y="187"/>
                  </a:cubicBezTo>
                  <a:cubicBezTo>
                    <a:pt x="193" y="192"/>
                    <a:pt x="183" y="196"/>
                    <a:pt x="176" y="196"/>
                  </a:cubicBezTo>
                  <a:cubicBezTo>
                    <a:pt x="150" y="197"/>
                    <a:pt x="124" y="197"/>
                    <a:pt x="98"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9" name="Freeform 89"/>
            <p:cNvSpPr>
              <a:spLocks noEditPoints="1"/>
            </p:cNvSpPr>
            <p:nvPr/>
          </p:nvSpPr>
          <p:spPr bwMode="auto">
            <a:xfrm>
              <a:off x="3025" y="1340"/>
              <a:ext cx="587" cy="587"/>
            </a:xfrm>
            <a:custGeom>
              <a:avLst/>
              <a:gdLst>
                <a:gd name="T0" fmla="*/ 124 w 247"/>
                <a:gd name="T1" fmla="*/ 246 h 247"/>
                <a:gd name="T2" fmla="*/ 0 w 247"/>
                <a:gd name="T3" fmla="*/ 123 h 247"/>
                <a:gd name="T4" fmla="*/ 123 w 247"/>
                <a:gd name="T5" fmla="*/ 0 h 247"/>
                <a:gd name="T6" fmla="*/ 247 w 247"/>
                <a:gd name="T7" fmla="*/ 124 h 247"/>
                <a:gd name="T8" fmla="*/ 124 w 247"/>
                <a:gd name="T9" fmla="*/ 246 h 247"/>
                <a:gd name="T10" fmla="*/ 144 w 247"/>
                <a:gd name="T11" fmla="*/ 57 h 247"/>
                <a:gd name="T12" fmla="*/ 142 w 247"/>
                <a:gd name="T13" fmla="*/ 52 h 247"/>
                <a:gd name="T14" fmla="*/ 127 w 247"/>
                <a:gd name="T15" fmla="*/ 33 h 247"/>
                <a:gd name="T16" fmla="*/ 110 w 247"/>
                <a:gd name="T17" fmla="*/ 51 h 247"/>
                <a:gd name="T18" fmla="*/ 101 w 247"/>
                <a:gd name="T19" fmla="*/ 63 h 247"/>
                <a:gd name="T20" fmla="*/ 79 w 247"/>
                <a:gd name="T21" fmla="*/ 109 h 247"/>
                <a:gd name="T22" fmla="*/ 119 w 247"/>
                <a:gd name="T23" fmla="*/ 140 h 247"/>
                <a:gd name="T24" fmla="*/ 135 w 247"/>
                <a:gd name="T25" fmla="*/ 141 h 247"/>
                <a:gd name="T26" fmla="*/ 142 w 247"/>
                <a:gd name="T27" fmla="*/ 147 h 247"/>
                <a:gd name="T28" fmla="*/ 137 w 247"/>
                <a:gd name="T29" fmla="*/ 155 h 247"/>
                <a:gd name="T30" fmla="*/ 107 w 247"/>
                <a:gd name="T31" fmla="*/ 148 h 247"/>
                <a:gd name="T32" fmla="*/ 91 w 247"/>
                <a:gd name="T33" fmla="*/ 142 h 247"/>
                <a:gd name="T34" fmla="*/ 80 w 247"/>
                <a:gd name="T35" fmla="*/ 152 h 247"/>
                <a:gd name="T36" fmla="*/ 104 w 247"/>
                <a:gd name="T37" fmla="*/ 189 h 247"/>
                <a:gd name="T38" fmla="*/ 109 w 247"/>
                <a:gd name="T39" fmla="*/ 190 h 247"/>
                <a:gd name="T40" fmla="*/ 110 w 247"/>
                <a:gd name="T41" fmla="*/ 193 h 247"/>
                <a:gd name="T42" fmla="*/ 126 w 247"/>
                <a:gd name="T43" fmla="*/ 214 h 247"/>
                <a:gd name="T44" fmla="*/ 143 w 247"/>
                <a:gd name="T45" fmla="*/ 194 h 247"/>
                <a:gd name="T46" fmla="*/ 151 w 247"/>
                <a:gd name="T47" fmla="*/ 184 h 247"/>
                <a:gd name="T48" fmla="*/ 174 w 247"/>
                <a:gd name="T49" fmla="*/ 141 h 247"/>
                <a:gd name="T50" fmla="*/ 135 w 247"/>
                <a:gd name="T51" fmla="*/ 108 h 247"/>
                <a:gd name="T52" fmla="*/ 120 w 247"/>
                <a:gd name="T53" fmla="*/ 108 h 247"/>
                <a:gd name="T54" fmla="*/ 111 w 247"/>
                <a:gd name="T55" fmla="*/ 98 h 247"/>
                <a:gd name="T56" fmla="*/ 120 w 247"/>
                <a:gd name="T57" fmla="*/ 90 h 247"/>
                <a:gd name="T58" fmla="*/ 141 w 247"/>
                <a:gd name="T59" fmla="*/ 90 h 247"/>
                <a:gd name="T60" fmla="*/ 147 w 247"/>
                <a:gd name="T61" fmla="*/ 101 h 247"/>
                <a:gd name="T62" fmla="*/ 173 w 247"/>
                <a:gd name="T63" fmla="*/ 98 h 247"/>
                <a:gd name="T64" fmla="*/ 151 w 247"/>
                <a:gd name="T65" fmla="*/ 58 h 247"/>
                <a:gd name="T66" fmla="*/ 144 w 247"/>
                <a:gd name="T67" fmla="*/ 5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247">
                  <a:moveTo>
                    <a:pt x="124" y="246"/>
                  </a:moveTo>
                  <a:cubicBezTo>
                    <a:pt x="55" y="247"/>
                    <a:pt x="0" y="192"/>
                    <a:pt x="0" y="123"/>
                  </a:cubicBezTo>
                  <a:cubicBezTo>
                    <a:pt x="0" y="55"/>
                    <a:pt x="55" y="0"/>
                    <a:pt x="123" y="0"/>
                  </a:cubicBezTo>
                  <a:cubicBezTo>
                    <a:pt x="191" y="0"/>
                    <a:pt x="247" y="55"/>
                    <a:pt x="247" y="124"/>
                  </a:cubicBezTo>
                  <a:cubicBezTo>
                    <a:pt x="247" y="191"/>
                    <a:pt x="192" y="246"/>
                    <a:pt x="124" y="246"/>
                  </a:cubicBezTo>
                  <a:close/>
                  <a:moveTo>
                    <a:pt x="144" y="57"/>
                  </a:moveTo>
                  <a:cubicBezTo>
                    <a:pt x="143" y="55"/>
                    <a:pt x="142" y="54"/>
                    <a:pt x="142" y="52"/>
                  </a:cubicBezTo>
                  <a:cubicBezTo>
                    <a:pt x="142" y="42"/>
                    <a:pt x="139" y="33"/>
                    <a:pt x="127" y="33"/>
                  </a:cubicBezTo>
                  <a:cubicBezTo>
                    <a:pt x="115" y="32"/>
                    <a:pt x="112" y="41"/>
                    <a:pt x="110" y="51"/>
                  </a:cubicBezTo>
                  <a:cubicBezTo>
                    <a:pt x="110" y="55"/>
                    <a:pt x="105" y="60"/>
                    <a:pt x="101" y="63"/>
                  </a:cubicBezTo>
                  <a:cubicBezTo>
                    <a:pt x="84" y="73"/>
                    <a:pt x="75" y="90"/>
                    <a:pt x="79" y="109"/>
                  </a:cubicBezTo>
                  <a:cubicBezTo>
                    <a:pt x="83" y="127"/>
                    <a:pt x="99" y="139"/>
                    <a:pt x="119" y="140"/>
                  </a:cubicBezTo>
                  <a:cubicBezTo>
                    <a:pt x="124" y="141"/>
                    <a:pt x="130" y="140"/>
                    <a:pt x="135" y="141"/>
                  </a:cubicBezTo>
                  <a:cubicBezTo>
                    <a:pt x="138" y="142"/>
                    <a:pt x="141" y="145"/>
                    <a:pt x="142" y="147"/>
                  </a:cubicBezTo>
                  <a:cubicBezTo>
                    <a:pt x="142" y="150"/>
                    <a:pt x="139" y="155"/>
                    <a:pt x="137" y="155"/>
                  </a:cubicBezTo>
                  <a:cubicBezTo>
                    <a:pt x="127" y="155"/>
                    <a:pt x="114" y="163"/>
                    <a:pt x="107" y="148"/>
                  </a:cubicBezTo>
                  <a:cubicBezTo>
                    <a:pt x="105" y="144"/>
                    <a:pt x="96" y="141"/>
                    <a:pt x="91" y="142"/>
                  </a:cubicBezTo>
                  <a:cubicBezTo>
                    <a:pt x="87" y="142"/>
                    <a:pt x="81" y="147"/>
                    <a:pt x="80" y="152"/>
                  </a:cubicBezTo>
                  <a:cubicBezTo>
                    <a:pt x="71" y="173"/>
                    <a:pt x="81" y="188"/>
                    <a:pt x="104" y="189"/>
                  </a:cubicBezTo>
                  <a:cubicBezTo>
                    <a:pt x="106" y="189"/>
                    <a:pt x="107" y="189"/>
                    <a:pt x="109" y="190"/>
                  </a:cubicBezTo>
                  <a:cubicBezTo>
                    <a:pt x="110" y="191"/>
                    <a:pt x="110" y="192"/>
                    <a:pt x="110" y="193"/>
                  </a:cubicBezTo>
                  <a:cubicBezTo>
                    <a:pt x="111" y="204"/>
                    <a:pt x="113" y="214"/>
                    <a:pt x="126" y="214"/>
                  </a:cubicBezTo>
                  <a:cubicBezTo>
                    <a:pt x="139" y="215"/>
                    <a:pt x="142" y="206"/>
                    <a:pt x="143" y="194"/>
                  </a:cubicBezTo>
                  <a:cubicBezTo>
                    <a:pt x="143" y="191"/>
                    <a:pt x="148" y="186"/>
                    <a:pt x="151" y="184"/>
                  </a:cubicBezTo>
                  <a:cubicBezTo>
                    <a:pt x="169" y="175"/>
                    <a:pt x="178" y="159"/>
                    <a:pt x="174" y="141"/>
                  </a:cubicBezTo>
                  <a:cubicBezTo>
                    <a:pt x="170" y="123"/>
                    <a:pt x="155" y="110"/>
                    <a:pt x="135" y="108"/>
                  </a:cubicBezTo>
                  <a:cubicBezTo>
                    <a:pt x="130" y="108"/>
                    <a:pt x="124" y="109"/>
                    <a:pt x="120" y="108"/>
                  </a:cubicBezTo>
                  <a:cubicBezTo>
                    <a:pt x="116" y="106"/>
                    <a:pt x="112" y="102"/>
                    <a:pt x="111" y="98"/>
                  </a:cubicBezTo>
                  <a:cubicBezTo>
                    <a:pt x="111" y="96"/>
                    <a:pt x="116" y="91"/>
                    <a:pt x="120" y="90"/>
                  </a:cubicBezTo>
                  <a:cubicBezTo>
                    <a:pt x="127" y="89"/>
                    <a:pt x="134" y="90"/>
                    <a:pt x="141" y="90"/>
                  </a:cubicBezTo>
                  <a:cubicBezTo>
                    <a:pt x="143" y="94"/>
                    <a:pt x="144" y="98"/>
                    <a:pt x="147" y="101"/>
                  </a:cubicBezTo>
                  <a:cubicBezTo>
                    <a:pt x="154" y="110"/>
                    <a:pt x="167" y="108"/>
                    <a:pt x="173" y="98"/>
                  </a:cubicBezTo>
                  <a:cubicBezTo>
                    <a:pt x="183" y="79"/>
                    <a:pt x="173" y="59"/>
                    <a:pt x="151" y="58"/>
                  </a:cubicBezTo>
                  <a:cubicBezTo>
                    <a:pt x="149" y="58"/>
                    <a:pt x="146" y="57"/>
                    <a:pt x="144"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25" name="Content Placeholder 6"/>
          <p:cNvSpPr txBox="1">
            <a:spLocks/>
          </p:cNvSpPr>
          <p:nvPr/>
        </p:nvSpPr>
        <p:spPr>
          <a:xfrm>
            <a:off x="8124842" y="2382355"/>
            <a:ext cx="1769503" cy="507831"/>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Labor Shortage </a:t>
            </a:r>
            <a:r>
              <a:rPr lang="en-US" sz="1100" dirty="0">
                <a:solidFill>
                  <a:schemeClr val="bg1"/>
                </a:solidFill>
              </a:rPr>
              <a:t/>
            </a:r>
            <a:br>
              <a:rPr lang="en-US" sz="1100" dirty="0">
                <a:solidFill>
                  <a:schemeClr val="bg1"/>
                </a:solidFill>
              </a:rPr>
            </a:br>
            <a:r>
              <a:rPr lang="en-US" sz="1100" dirty="0">
                <a:solidFill>
                  <a:schemeClr val="bg1"/>
                </a:solidFill>
              </a:rPr>
              <a:t>everyone is doing </a:t>
            </a:r>
            <a:br>
              <a:rPr lang="en-US" sz="1100" dirty="0">
                <a:solidFill>
                  <a:schemeClr val="bg1"/>
                </a:solidFill>
              </a:rPr>
            </a:br>
            <a:r>
              <a:rPr lang="en-US" sz="1100" dirty="0">
                <a:solidFill>
                  <a:schemeClr val="bg1"/>
                </a:solidFill>
              </a:rPr>
              <a:t>more with less </a:t>
            </a:r>
          </a:p>
        </p:txBody>
      </p:sp>
      <p:sp>
        <p:nvSpPr>
          <p:cNvPr id="31" name="Content Placeholder 6"/>
          <p:cNvSpPr txBox="1">
            <a:spLocks/>
          </p:cNvSpPr>
          <p:nvPr/>
        </p:nvSpPr>
        <p:spPr>
          <a:xfrm>
            <a:off x="8124842" y="4913482"/>
            <a:ext cx="3565587" cy="6771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200"/>
              </a:spcBef>
              <a:spcAft>
                <a:spcPts val="200"/>
              </a:spcAft>
            </a:pPr>
            <a:r>
              <a:rPr lang="en-US" sz="1100" b="1" dirty="0">
                <a:solidFill>
                  <a:schemeClr val="bg1"/>
                </a:solidFill>
              </a:rPr>
              <a:t>Exclusions</a:t>
            </a:r>
            <a:r>
              <a:rPr lang="en-US" sz="1100" dirty="0">
                <a:solidFill>
                  <a:schemeClr val="bg1"/>
                </a:solidFill>
              </a:rPr>
              <a:t/>
            </a:r>
            <a:br>
              <a:rPr lang="en-US" sz="1100" dirty="0">
                <a:solidFill>
                  <a:schemeClr val="bg1"/>
                </a:solidFill>
              </a:rPr>
            </a:br>
            <a:r>
              <a:rPr lang="en-US" sz="1100" dirty="0">
                <a:solidFill>
                  <a:schemeClr val="bg1"/>
                </a:solidFill>
              </a:rPr>
              <a:t>continued restrictions surrounding sexual abuse, Wildfire Exclusions, COVID, cyber, opioids and man made chemicals (PFAS – new focus)</a:t>
            </a:r>
          </a:p>
        </p:txBody>
      </p:sp>
      <p:grpSp>
        <p:nvGrpSpPr>
          <p:cNvPr id="59" name="Group 37"/>
          <p:cNvGrpSpPr>
            <a:grpSpLocks noChangeAspect="1"/>
          </p:cNvGrpSpPr>
          <p:nvPr/>
        </p:nvGrpSpPr>
        <p:grpSpPr bwMode="auto">
          <a:xfrm>
            <a:off x="8124842" y="1744454"/>
            <a:ext cx="471455" cy="534951"/>
            <a:chOff x="2231" y="336"/>
            <a:chExt cx="3215" cy="3648"/>
          </a:xfrm>
          <a:solidFill>
            <a:schemeClr val="bg1"/>
          </a:solidFill>
        </p:grpSpPr>
        <p:sp>
          <p:nvSpPr>
            <p:cNvPr id="61" name="Freeform 38"/>
            <p:cNvSpPr>
              <a:spLocks/>
            </p:cNvSpPr>
            <p:nvPr/>
          </p:nvSpPr>
          <p:spPr bwMode="auto">
            <a:xfrm>
              <a:off x="2231" y="336"/>
              <a:ext cx="3213" cy="1938"/>
            </a:xfrm>
            <a:custGeom>
              <a:avLst/>
              <a:gdLst>
                <a:gd name="T0" fmla="*/ 779 w 1352"/>
                <a:gd name="T1" fmla="*/ 0 h 816"/>
                <a:gd name="T2" fmla="*/ 812 w 1352"/>
                <a:gd name="T3" fmla="*/ 60 h 816"/>
                <a:gd name="T4" fmla="*/ 812 w 1352"/>
                <a:gd name="T5" fmla="*/ 112 h 816"/>
                <a:gd name="T6" fmla="*/ 888 w 1352"/>
                <a:gd name="T7" fmla="*/ 138 h 816"/>
                <a:gd name="T8" fmla="*/ 902 w 1352"/>
                <a:gd name="T9" fmla="*/ 158 h 816"/>
                <a:gd name="T10" fmla="*/ 902 w 1352"/>
                <a:gd name="T11" fmla="*/ 408 h 816"/>
                <a:gd name="T12" fmla="*/ 966 w 1352"/>
                <a:gd name="T13" fmla="*/ 451 h 816"/>
                <a:gd name="T14" fmla="*/ 992 w 1352"/>
                <a:gd name="T15" fmla="*/ 406 h 816"/>
                <a:gd name="T16" fmla="*/ 992 w 1352"/>
                <a:gd name="T17" fmla="*/ 204 h 816"/>
                <a:gd name="T18" fmla="*/ 992 w 1352"/>
                <a:gd name="T19" fmla="*/ 190 h 816"/>
                <a:gd name="T20" fmla="*/ 1201 w 1352"/>
                <a:gd name="T21" fmla="*/ 421 h 816"/>
                <a:gd name="T22" fmla="*/ 1261 w 1352"/>
                <a:gd name="T23" fmla="*/ 726 h 816"/>
                <a:gd name="T24" fmla="*/ 1303 w 1352"/>
                <a:gd name="T25" fmla="*/ 726 h 816"/>
                <a:gd name="T26" fmla="*/ 1352 w 1352"/>
                <a:gd name="T27" fmla="*/ 770 h 816"/>
                <a:gd name="T28" fmla="*/ 1303 w 1352"/>
                <a:gd name="T29" fmla="*/ 816 h 816"/>
                <a:gd name="T30" fmla="*/ 741 w 1352"/>
                <a:gd name="T31" fmla="*/ 816 h 816"/>
                <a:gd name="T32" fmla="*/ 57 w 1352"/>
                <a:gd name="T33" fmla="*/ 816 h 816"/>
                <a:gd name="T34" fmla="*/ 37 w 1352"/>
                <a:gd name="T35" fmla="*/ 815 h 816"/>
                <a:gd name="T36" fmla="*/ 2 w 1352"/>
                <a:gd name="T37" fmla="*/ 767 h 816"/>
                <a:gd name="T38" fmla="*/ 46 w 1352"/>
                <a:gd name="T39" fmla="*/ 726 h 816"/>
                <a:gd name="T40" fmla="*/ 93 w 1352"/>
                <a:gd name="T41" fmla="*/ 726 h 816"/>
                <a:gd name="T42" fmla="*/ 208 w 1352"/>
                <a:gd name="T43" fmla="*/ 332 h 816"/>
                <a:gd name="T44" fmla="*/ 362 w 1352"/>
                <a:gd name="T45" fmla="*/ 190 h 816"/>
                <a:gd name="T46" fmla="*/ 362 w 1352"/>
                <a:gd name="T47" fmla="*/ 208 h 816"/>
                <a:gd name="T48" fmla="*/ 362 w 1352"/>
                <a:gd name="T49" fmla="*/ 405 h 816"/>
                <a:gd name="T50" fmla="*/ 407 w 1352"/>
                <a:gd name="T51" fmla="*/ 456 h 816"/>
                <a:gd name="T52" fmla="*/ 452 w 1352"/>
                <a:gd name="T53" fmla="*/ 405 h 816"/>
                <a:gd name="T54" fmla="*/ 452 w 1352"/>
                <a:gd name="T55" fmla="*/ 161 h 816"/>
                <a:gd name="T56" fmla="*/ 468 w 1352"/>
                <a:gd name="T57" fmla="*/ 137 h 816"/>
                <a:gd name="T58" fmla="*/ 542 w 1352"/>
                <a:gd name="T59" fmla="*/ 112 h 816"/>
                <a:gd name="T60" fmla="*/ 542 w 1352"/>
                <a:gd name="T61" fmla="*/ 60 h 816"/>
                <a:gd name="T62" fmla="*/ 575 w 1352"/>
                <a:gd name="T63" fmla="*/ 0 h 816"/>
                <a:gd name="T64" fmla="*/ 779 w 1352"/>
                <a:gd name="T65"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2" h="816">
                  <a:moveTo>
                    <a:pt x="779" y="0"/>
                  </a:moveTo>
                  <a:cubicBezTo>
                    <a:pt x="805" y="12"/>
                    <a:pt x="814" y="33"/>
                    <a:pt x="812" y="60"/>
                  </a:cubicBezTo>
                  <a:cubicBezTo>
                    <a:pt x="811" y="78"/>
                    <a:pt x="812" y="95"/>
                    <a:pt x="812" y="112"/>
                  </a:cubicBezTo>
                  <a:cubicBezTo>
                    <a:pt x="838" y="121"/>
                    <a:pt x="863" y="130"/>
                    <a:pt x="888" y="138"/>
                  </a:cubicBezTo>
                  <a:cubicBezTo>
                    <a:pt x="899" y="141"/>
                    <a:pt x="902" y="146"/>
                    <a:pt x="902" y="158"/>
                  </a:cubicBezTo>
                  <a:cubicBezTo>
                    <a:pt x="902" y="241"/>
                    <a:pt x="902" y="325"/>
                    <a:pt x="902" y="408"/>
                  </a:cubicBezTo>
                  <a:cubicBezTo>
                    <a:pt x="902" y="444"/>
                    <a:pt x="935" y="466"/>
                    <a:pt x="966" y="451"/>
                  </a:cubicBezTo>
                  <a:cubicBezTo>
                    <a:pt x="985" y="442"/>
                    <a:pt x="992" y="427"/>
                    <a:pt x="992" y="406"/>
                  </a:cubicBezTo>
                  <a:cubicBezTo>
                    <a:pt x="992" y="339"/>
                    <a:pt x="992" y="271"/>
                    <a:pt x="992" y="204"/>
                  </a:cubicBezTo>
                  <a:cubicBezTo>
                    <a:pt x="992" y="200"/>
                    <a:pt x="992" y="197"/>
                    <a:pt x="992" y="190"/>
                  </a:cubicBezTo>
                  <a:cubicBezTo>
                    <a:pt x="1084" y="249"/>
                    <a:pt x="1153" y="326"/>
                    <a:pt x="1201" y="421"/>
                  </a:cubicBezTo>
                  <a:cubicBezTo>
                    <a:pt x="1249" y="517"/>
                    <a:pt x="1267" y="619"/>
                    <a:pt x="1261" y="726"/>
                  </a:cubicBezTo>
                  <a:cubicBezTo>
                    <a:pt x="1277" y="726"/>
                    <a:pt x="1290" y="726"/>
                    <a:pt x="1303" y="726"/>
                  </a:cubicBezTo>
                  <a:cubicBezTo>
                    <a:pt x="1332" y="726"/>
                    <a:pt x="1352" y="745"/>
                    <a:pt x="1352" y="770"/>
                  </a:cubicBezTo>
                  <a:cubicBezTo>
                    <a:pt x="1352" y="797"/>
                    <a:pt x="1332" y="816"/>
                    <a:pt x="1303" y="816"/>
                  </a:cubicBezTo>
                  <a:cubicBezTo>
                    <a:pt x="1116" y="816"/>
                    <a:pt x="928" y="816"/>
                    <a:pt x="741" y="816"/>
                  </a:cubicBezTo>
                  <a:cubicBezTo>
                    <a:pt x="513" y="816"/>
                    <a:pt x="285" y="816"/>
                    <a:pt x="57" y="816"/>
                  </a:cubicBezTo>
                  <a:cubicBezTo>
                    <a:pt x="50" y="816"/>
                    <a:pt x="44" y="816"/>
                    <a:pt x="37" y="815"/>
                  </a:cubicBezTo>
                  <a:cubicBezTo>
                    <a:pt x="15" y="810"/>
                    <a:pt x="0" y="789"/>
                    <a:pt x="2" y="767"/>
                  </a:cubicBezTo>
                  <a:cubicBezTo>
                    <a:pt x="4" y="745"/>
                    <a:pt x="23" y="727"/>
                    <a:pt x="46" y="726"/>
                  </a:cubicBezTo>
                  <a:cubicBezTo>
                    <a:pt x="61" y="726"/>
                    <a:pt x="76" y="726"/>
                    <a:pt x="93" y="726"/>
                  </a:cubicBezTo>
                  <a:cubicBezTo>
                    <a:pt x="85" y="580"/>
                    <a:pt x="121" y="449"/>
                    <a:pt x="208" y="332"/>
                  </a:cubicBezTo>
                  <a:cubicBezTo>
                    <a:pt x="250" y="276"/>
                    <a:pt x="300" y="229"/>
                    <a:pt x="362" y="190"/>
                  </a:cubicBezTo>
                  <a:cubicBezTo>
                    <a:pt x="362" y="198"/>
                    <a:pt x="362" y="203"/>
                    <a:pt x="362" y="208"/>
                  </a:cubicBezTo>
                  <a:cubicBezTo>
                    <a:pt x="362" y="274"/>
                    <a:pt x="362" y="339"/>
                    <a:pt x="362" y="405"/>
                  </a:cubicBezTo>
                  <a:cubicBezTo>
                    <a:pt x="362" y="435"/>
                    <a:pt x="380" y="456"/>
                    <a:pt x="407" y="456"/>
                  </a:cubicBezTo>
                  <a:cubicBezTo>
                    <a:pt x="434" y="456"/>
                    <a:pt x="452" y="436"/>
                    <a:pt x="452" y="405"/>
                  </a:cubicBezTo>
                  <a:cubicBezTo>
                    <a:pt x="452" y="324"/>
                    <a:pt x="452" y="242"/>
                    <a:pt x="452" y="161"/>
                  </a:cubicBezTo>
                  <a:cubicBezTo>
                    <a:pt x="452" y="148"/>
                    <a:pt x="454" y="141"/>
                    <a:pt x="468" y="137"/>
                  </a:cubicBezTo>
                  <a:cubicBezTo>
                    <a:pt x="492" y="130"/>
                    <a:pt x="517" y="121"/>
                    <a:pt x="542" y="112"/>
                  </a:cubicBezTo>
                  <a:cubicBezTo>
                    <a:pt x="542" y="95"/>
                    <a:pt x="543" y="78"/>
                    <a:pt x="542" y="60"/>
                  </a:cubicBezTo>
                  <a:cubicBezTo>
                    <a:pt x="540" y="32"/>
                    <a:pt x="549" y="12"/>
                    <a:pt x="575" y="0"/>
                  </a:cubicBezTo>
                  <a:cubicBezTo>
                    <a:pt x="643" y="0"/>
                    <a:pt x="711" y="0"/>
                    <a:pt x="7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2" name="Freeform 39"/>
            <p:cNvSpPr>
              <a:spLocks/>
            </p:cNvSpPr>
            <p:nvPr/>
          </p:nvSpPr>
          <p:spPr bwMode="auto">
            <a:xfrm>
              <a:off x="2236" y="2488"/>
              <a:ext cx="3210" cy="1496"/>
            </a:xfrm>
            <a:custGeom>
              <a:avLst/>
              <a:gdLst>
                <a:gd name="T0" fmla="*/ 573 w 1351"/>
                <a:gd name="T1" fmla="*/ 630 h 630"/>
                <a:gd name="T2" fmla="*/ 540 w 1351"/>
                <a:gd name="T3" fmla="*/ 570 h 630"/>
                <a:gd name="T4" fmla="*/ 540 w 1351"/>
                <a:gd name="T5" fmla="*/ 445 h 630"/>
                <a:gd name="T6" fmla="*/ 528 w 1351"/>
                <a:gd name="T7" fmla="*/ 427 h 630"/>
                <a:gd name="T8" fmla="*/ 432 w 1351"/>
                <a:gd name="T9" fmla="*/ 389 h 630"/>
                <a:gd name="T10" fmla="*/ 332 w 1351"/>
                <a:gd name="T11" fmla="*/ 489 h 630"/>
                <a:gd name="T12" fmla="*/ 254 w 1351"/>
                <a:gd name="T13" fmla="*/ 489 h 630"/>
                <a:gd name="T14" fmla="*/ 139 w 1351"/>
                <a:gd name="T15" fmla="*/ 373 h 630"/>
                <a:gd name="T16" fmla="*/ 139 w 1351"/>
                <a:gd name="T17" fmla="*/ 300 h 630"/>
                <a:gd name="T18" fmla="*/ 242 w 1351"/>
                <a:gd name="T19" fmla="*/ 198 h 630"/>
                <a:gd name="T20" fmla="*/ 209 w 1351"/>
                <a:gd name="T21" fmla="*/ 122 h 630"/>
                <a:gd name="T22" fmla="*/ 163 w 1351"/>
                <a:gd name="T23" fmla="*/ 90 h 630"/>
                <a:gd name="T24" fmla="*/ 49 w 1351"/>
                <a:gd name="T25" fmla="*/ 90 h 630"/>
                <a:gd name="T26" fmla="*/ 0 w 1351"/>
                <a:gd name="T27" fmla="*/ 40 h 630"/>
                <a:gd name="T28" fmla="*/ 0 w 1351"/>
                <a:gd name="T29" fmla="*/ 1 h 630"/>
                <a:gd name="T30" fmla="*/ 16 w 1351"/>
                <a:gd name="T31" fmla="*/ 0 h 630"/>
                <a:gd name="T32" fmla="*/ 482 w 1351"/>
                <a:gd name="T33" fmla="*/ 0 h 630"/>
                <a:gd name="T34" fmla="*/ 505 w 1351"/>
                <a:gd name="T35" fmla="*/ 10 h 630"/>
                <a:gd name="T36" fmla="*/ 847 w 1351"/>
                <a:gd name="T37" fmla="*/ 10 h 630"/>
                <a:gd name="T38" fmla="*/ 863 w 1351"/>
                <a:gd name="T39" fmla="*/ 0 h 630"/>
                <a:gd name="T40" fmla="*/ 1343 w 1351"/>
                <a:gd name="T41" fmla="*/ 0 h 630"/>
                <a:gd name="T42" fmla="*/ 1349 w 1351"/>
                <a:gd name="T43" fmla="*/ 1 h 630"/>
                <a:gd name="T44" fmla="*/ 1348 w 1351"/>
                <a:gd name="T45" fmla="*/ 55 h 630"/>
                <a:gd name="T46" fmla="*/ 1302 w 1351"/>
                <a:gd name="T47" fmla="*/ 90 h 630"/>
                <a:gd name="T48" fmla="*/ 1164 w 1351"/>
                <a:gd name="T49" fmla="*/ 90 h 630"/>
                <a:gd name="T50" fmla="*/ 1147 w 1351"/>
                <a:gd name="T51" fmla="*/ 102 h 630"/>
                <a:gd name="T52" fmla="*/ 1109 w 1351"/>
                <a:gd name="T53" fmla="*/ 198 h 630"/>
                <a:gd name="T54" fmla="*/ 1202 w 1351"/>
                <a:gd name="T55" fmla="*/ 292 h 630"/>
                <a:gd name="T56" fmla="*/ 1216 w 1351"/>
                <a:gd name="T57" fmla="*/ 305 h 630"/>
                <a:gd name="T58" fmla="*/ 1216 w 1351"/>
                <a:gd name="T59" fmla="*/ 368 h 630"/>
                <a:gd name="T60" fmla="*/ 1088 w 1351"/>
                <a:gd name="T61" fmla="*/ 496 h 630"/>
                <a:gd name="T62" fmla="*/ 1024 w 1351"/>
                <a:gd name="T63" fmla="*/ 494 h 630"/>
                <a:gd name="T64" fmla="*/ 928 w 1351"/>
                <a:gd name="T65" fmla="*/ 399 h 630"/>
                <a:gd name="T66" fmla="*/ 920 w 1351"/>
                <a:gd name="T67" fmla="*/ 389 h 630"/>
                <a:gd name="T68" fmla="*/ 817 w 1351"/>
                <a:gd name="T69" fmla="*/ 430 h 630"/>
                <a:gd name="T70" fmla="*/ 810 w 1351"/>
                <a:gd name="T71" fmla="*/ 444 h 630"/>
                <a:gd name="T72" fmla="*/ 810 w 1351"/>
                <a:gd name="T73" fmla="*/ 570 h 630"/>
                <a:gd name="T74" fmla="*/ 777 w 1351"/>
                <a:gd name="T75" fmla="*/ 630 h 630"/>
                <a:gd name="T76" fmla="*/ 573 w 1351"/>
                <a:gd name="T77"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1" h="630">
                  <a:moveTo>
                    <a:pt x="573" y="630"/>
                  </a:moveTo>
                  <a:cubicBezTo>
                    <a:pt x="547" y="618"/>
                    <a:pt x="539" y="597"/>
                    <a:pt x="540" y="570"/>
                  </a:cubicBezTo>
                  <a:cubicBezTo>
                    <a:pt x="541" y="528"/>
                    <a:pt x="540" y="487"/>
                    <a:pt x="540" y="445"/>
                  </a:cubicBezTo>
                  <a:cubicBezTo>
                    <a:pt x="540" y="435"/>
                    <a:pt x="538" y="431"/>
                    <a:pt x="528" y="427"/>
                  </a:cubicBezTo>
                  <a:cubicBezTo>
                    <a:pt x="496" y="415"/>
                    <a:pt x="465" y="402"/>
                    <a:pt x="432" y="389"/>
                  </a:cubicBezTo>
                  <a:cubicBezTo>
                    <a:pt x="399" y="421"/>
                    <a:pt x="366" y="455"/>
                    <a:pt x="332" y="489"/>
                  </a:cubicBezTo>
                  <a:cubicBezTo>
                    <a:pt x="305" y="516"/>
                    <a:pt x="281" y="516"/>
                    <a:pt x="254" y="489"/>
                  </a:cubicBezTo>
                  <a:cubicBezTo>
                    <a:pt x="216" y="450"/>
                    <a:pt x="177" y="412"/>
                    <a:pt x="139" y="373"/>
                  </a:cubicBezTo>
                  <a:cubicBezTo>
                    <a:pt x="115" y="349"/>
                    <a:pt x="115" y="324"/>
                    <a:pt x="139" y="300"/>
                  </a:cubicBezTo>
                  <a:cubicBezTo>
                    <a:pt x="173" y="266"/>
                    <a:pt x="208" y="232"/>
                    <a:pt x="242" y="198"/>
                  </a:cubicBezTo>
                  <a:cubicBezTo>
                    <a:pt x="231" y="172"/>
                    <a:pt x="219" y="147"/>
                    <a:pt x="209" y="122"/>
                  </a:cubicBezTo>
                  <a:cubicBezTo>
                    <a:pt x="197" y="90"/>
                    <a:pt x="197" y="90"/>
                    <a:pt x="163" y="90"/>
                  </a:cubicBezTo>
                  <a:cubicBezTo>
                    <a:pt x="125" y="90"/>
                    <a:pt x="87" y="90"/>
                    <a:pt x="49" y="90"/>
                  </a:cubicBezTo>
                  <a:cubicBezTo>
                    <a:pt x="18" y="90"/>
                    <a:pt x="0" y="72"/>
                    <a:pt x="0" y="40"/>
                  </a:cubicBezTo>
                  <a:cubicBezTo>
                    <a:pt x="0" y="28"/>
                    <a:pt x="0" y="15"/>
                    <a:pt x="0" y="1"/>
                  </a:cubicBezTo>
                  <a:cubicBezTo>
                    <a:pt x="6" y="0"/>
                    <a:pt x="11" y="0"/>
                    <a:pt x="16" y="0"/>
                  </a:cubicBezTo>
                  <a:cubicBezTo>
                    <a:pt x="171" y="0"/>
                    <a:pt x="327" y="0"/>
                    <a:pt x="482" y="0"/>
                  </a:cubicBezTo>
                  <a:cubicBezTo>
                    <a:pt x="492" y="0"/>
                    <a:pt x="498" y="3"/>
                    <a:pt x="505" y="10"/>
                  </a:cubicBezTo>
                  <a:cubicBezTo>
                    <a:pt x="596" y="117"/>
                    <a:pt x="755" y="116"/>
                    <a:pt x="847" y="10"/>
                  </a:cubicBezTo>
                  <a:cubicBezTo>
                    <a:pt x="851" y="5"/>
                    <a:pt x="858" y="0"/>
                    <a:pt x="863" y="0"/>
                  </a:cubicBezTo>
                  <a:cubicBezTo>
                    <a:pt x="1023" y="0"/>
                    <a:pt x="1183" y="0"/>
                    <a:pt x="1343" y="0"/>
                  </a:cubicBezTo>
                  <a:cubicBezTo>
                    <a:pt x="1345" y="0"/>
                    <a:pt x="1346" y="0"/>
                    <a:pt x="1349" y="1"/>
                  </a:cubicBezTo>
                  <a:cubicBezTo>
                    <a:pt x="1349" y="19"/>
                    <a:pt x="1351" y="37"/>
                    <a:pt x="1348" y="55"/>
                  </a:cubicBezTo>
                  <a:cubicBezTo>
                    <a:pt x="1345" y="77"/>
                    <a:pt x="1326" y="90"/>
                    <a:pt x="1302" y="90"/>
                  </a:cubicBezTo>
                  <a:cubicBezTo>
                    <a:pt x="1256" y="90"/>
                    <a:pt x="1210" y="90"/>
                    <a:pt x="1164" y="90"/>
                  </a:cubicBezTo>
                  <a:cubicBezTo>
                    <a:pt x="1155" y="90"/>
                    <a:pt x="1151" y="92"/>
                    <a:pt x="1147" y="102"/>
                  </a:cubicBezTo>
                  <a:cubicBezTo>
                    <a:pt x="1136" y="133"/>
                    <a:pt x="1122" y="165"/>
                    <a:pt x="1109" y="198"/>
                  </a:cubicBezTo>
                  <a:cubicBezTo>
                    <a:pt x="1139" y="228"/>
                    <a:pt x="1171" y="260"/>
                    <a:pt x="1202" y="292"/>
                  </a:cubicBezTo>
                  <a:cubicBezTo>
                    <a:pt x="1207" y="296"/>
                    <a:pt x="1212" y="301"/>
                    <a:pt x="1216" y="305"/>
                  </a:cubicBezTo>
                  <a:cubicBezTo>
                    <a:pt x="1233" y="324"/>
                    <a:pt x="1234" y="350"/>
                    <a:pt x="1216" y="368"/>
                  </a:cubicBezTo>
                  <a:cubicBezTo>
                    <a:pt x="1174" y="411"/>
                    <a:pt x="1131" y="454"/>
                    <a:pt x="1088" y="496"/>
                  </a:cubicBezTo>
                  <a:cubicBezTo>
                    <a:pt x="1069" y="515"/>
                    <a:pt x="1043" y="513"/>
                    <a:pt x="1024" y="494"/>
                  </a:cubicBezTo>
                  <a:cubicBezTo>
                    <a:pt x="992" y="463"/>
                    <a:pt x="960" y="431"/>
                    <a:pt x="928" y="399"/>
                  </a:cubicBezTo>
                  <a:cubicBezTo>
                    <a:pt x="924" y="395"/>
                    <a:pt x="921" y="390"/>
                    <a:pt x="920" y="389"/>
                  </a:cubicBezTo>
                  <a:cubicBezTo>
                    <a:pt x="883" y="403"/>
                    <a:pt x="850" y="416"/>
                    <a:pt x="817" y="430"/>
                  </a:cubicBezTo>
                  <a:cubicBezTo>
                    <a:pt x="813" y="431"/>
                    <a:pt x="810" y="439"/>
                    <a:pt x="810" y="444"/>
                  </a:cubicBezTo>
                  <a:cubicBezTo>
                    <a:pt x="810" y="486"/>
                    <a:pt x="809" y="528"/>
                    <a:pt x="810" y="570"/>
                  </a:cubicBezTo>
                  <a:cubicBezTo>
                    <a:pt x="811" y="597"/>
                    <a:pt x="803" y="618"/>
                    <a:pt x="777" y="630"/>
                  </a:cubicBezTo>
                  <a:cubicBezTo>
                    <a:pt x="709" y="630"/>
                    <a:pt x="641" y="630"/>
                    <a:pt x="573" y="6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51" name="Group 92"/>
          <p:cNvGrpSpPr>
            <a:grpSpLocks noChangeAspect="1"/>
          </p:cNvGrpSpPr>
          <p:nvPr/>
        </p:nvGrpSpPr>
        <p:grpSpPr bwMode="auto">
          <a:xfrm>
            <a:off x="8124842" y="4215630"/>
            <a:ext cx="440405" cy="531965"/>
            <a:chOff x="2498" y="537"/>
            <a:chExt cx="2684" cy="3242"/>
          </a:xfrm>
          <a:solidFill>
            <a:schemeClr val="bg1"/>
          </a:solidFill>
        </p:grpSpPr>
        <p:sp>
          <p:nvSpPr>
            <p:cNvPr id="153" name="Freeform 93"/>
            <p:cNvSpPr>
              <a:spLocks noEditPoints="1"/>
            </p:cNvSpPr>
            <p:nvPr/>
          </p:nvSpPr>
          <p:spPr bwMode="auto">
            <a:xfrm>
              <a:off x="2498" y="537"/>
              <a:ext cx="2684" cy="2681"/>
            </a:xfrm>
            <a:custGeom>
              <a:avLst/>
              <a:gdLst>
                <a:gd name="T0" fmla="*/ 308 w 1130"/>
                <a:gd name="T1" fmla="*/ 74 h 1129"/>
                <a:gd name="T2" fmla="*/ 376 w 1130"/>
                <a:gd name="T3" fmla="*/ 86 h 1129"/>
                <a:gd name="T4" fmla="*/ 488 w 1130"/>
                <a:gd name="T5" fmla="*/ 56 h 1129"/>
                <a:gd name="T6" fmla="*/ 537 w 1130"/>
                <a:gd name="T7" fmla="*/ 16 h 1129"/>
                <a:gd name="T8" fmla="*/ 594 w 1130"/>
                <a:gd name="T9" fmla="*/ 16 h 1129"/>
                <a:gd name="T10" fmla="*/ 632 w 1130"/>
                <a:gd name="T11" fmla="*/ 48 h 1129"/>
                <a:gd name="T12" fmla="*/ 767 w 1130"/>
                <a:gd name="T13" fmla="*/ 84 h 1129"/>
                <a:gd name="T14" fmla="*/ 822 w 1130"/>
                <a:gd name="T15" fmla="*/ 76 h 1129"/>
                <a:gd name="T16" fmla="*/ 861 w 1130"/>
                <a:gd name="T17" fmla="*/ 99 h 1129"/>
                <a:gd name="T18" fmla="*/ 880 w 1130"/>
                <a:gd name="T19" fmla="*/ 149 h 1129"/>
                <a:gd name="T20" fmla="*/ 981 w 1130"/>
                <a:gd name="T21" fmla="*/ 249 h 1129"/>
                <a:gd name="T22" fmla="*/ 1027 w 1130"/>
                <a:gd name="T23" fmla="*/ 267 h 1129"/>
                <a:gd name="T24" fmla="*/ 1053 w 1130"/>
                <a:gd name="T25" fmla="*/ 315 h 1129"/>
                <a:gd name="T26" fmla="*/ 1044 w 1130"/>
                <a:gd name="T27" fmla="*/ 372 h 1129"/>
                <a:gd name="T28" fmla="*/ 1073 w 1130"/>
                <a:gd name="T29" fmla="*/ 487 h 1129"/>
                <a:gd name="T30" fmla="*/ 1111 w 1130"/>
                <a:gd name="T31" fmla="*/ 533 h 1129"/>
                <a:gd name="T32" fmla="*/ 1110 w 1130"/>
                <a:gd name="T33" fmla="*/ 596 h 1129"/>
                <a:gd name="T34" fmla="*/ 1084 w 1130"/>
                <a:gd name="T35" fmla="*/ 628 h 1129"/>
                <a:gd name="T36" fmla="*/ 1046 w 1130"/>
                <a:gd name="T37" fmla="*/ 772 h 1129"/>
                <a:gd name="T38" fmla="*/ 1054 w 1130"/>
                <a:gd name="T39" fmla="*/ 818 h 1129"/>
                <a:gd name="T40" fmla="*/ 1030 w 1130"/>
                <a:gd name="T41" fmla="*/ 860 h 1129"/>
                <a:gd name="T42" fmla="*/ 977 w 1130"/>
                <a:gd name="T43" fmla="*/ 880 h 1129"/>
                <a:gd name="T44" fmla="*/ 881 w 1130"/>
                <a:gd name="T45" fmla="*/ 977 h 1129"/>
                <a:gd name="T46" fmla="*/ 861 w 1130"/>
                <a:gd name="T47" fmla="*/ 1030 h 1129"/>
                <a:gd name="T48" fmla="*/ 820 w 1130"/>
                <a:gd name="T49" fmla="*/ 1053 h 1129"/>
                <a:gd name="T50" fmla="*/ 745 w 1130"/>
                <a:gd name="T51" fmla="*/ 1041 h 1129"/>
                <a:gd name="T52" fmla="*/ 651 w 1130"/>
                <a:gd name="T53" fmla="*/ 1065 h 1129"/>
                <a:gd name="T54" fmla="*/ 594 w 1130"/>
                <a:gd name="T55" fmla="*/ 1111 h 1129"/>
                <a:gd name="T56" fmla="*/ 536 w 1130"/>
                <a:gd name="T57" fmla="*/ 1111 h 1129"/>
                <a:gd name="T58" fmla="*/ 493 w 1130"/>
                <a:gd name="T59" fmla="*/ 1076 h 1129"/>
                <a:gd name="T60" fmla="*/ 368 w 1130"/>
                <a:gd name="T61" fmla="*/ 1044 h 1129"/>
                <a:gd name="T62" fmla="*/ 310 w 1130"/>
                <a:gd name="T63" fmla="*/ 1053 h 1129"/>
                <a:gd name="T64" fmla="*/ 270 w 1130"/>
                <a:gd name="T65" fmla="*/ 1030 h 1129"/>
                <a:gd name="T66" fmla="*/ 248 w 1130"/>
                <a:gd name="T67" fmla="*/ 973 h 1129"/>
                <a:gd name="T68" fmla="*/ 157 w 1130"/>
                <a:gd name="T69" fmla="*/ 882 h 1129"/>
                <a:gd name="T70" fmla="*/ 104 w 1130"/>
                <a:gd name="T71" fmla="*/ 862 h 1129"/>
                <a:gd name="T72" fmla="*/ 77 w 1130"/>
                <a:gd name="T73" fmla="*/ 813 h 1129"/>
                <a:gd name="T74" fmla="*/ 89 w 1130"/>
                <a:gd name="T75" fmla="*/ 735 h 1129"/>
                <a:gd name="T76" fmla="*/ 64 w 1130"/>
                <a:gd name="T77" fmla="*/ 651 h 1129"/>
                <a:gd name="T78" fmla="*/ 19 w 1130"/>
                <a:gd name="T79" fmla="*/ 595 h 1129"/>
                <a:gd name="T80" fmla="*/ 20 w 1130"/>
                <a:gd name="T81" fmla="*/ 533 h 1129"/>
                <a:gd name="T82" fmla="*/ 59 w 1130"/>
                <a:gd name="T83" fmla="*/ 485 h 1129"/>
                <a:gd name="T84" fmla="*/ 87 w 1130"/>
                <a:gd name="T85" fmla="*/ 373 h 1129"/>
                <a:gd name="T86" fmla="*/ 77 w 1130"/>
                <a:gd name="T87" fmla="*/ 316 h 1129"/>
                <a:gd name="T88" fmla="*/ 105 w 1130"/>
                <a:gd name="T89" fmla="*/ 266 h 1129"/>
                <a:gd name="T90" fmla="*/ 158 w 1130"/>
                <a:gd name="T91" fmla="*/ 246 h 1129"/>
                <a:gd name="T92" fmla="*/ 247 w 1130"/>
                <a:gd name="T93" fmla="*/ 156 h 1129"/>
                <a:gd name="T94" fmla="*/ 269 w 1130"/>
                <a:gd name="T95" fmla="*/ 99 h 1129"/>
                <a:gd name="T96" fmla="*/ 308 w 1130"/>
                <a:gd name="T97" fmla="*/ 74 h 1129"/>
                <a:gd name="T98" fmla="*/ 965 w 1130"/>
                <a:gd name="T99" fmla="*/ 564 h 1129"/>
                <a:gd name="T100" fmla="*/ 566 w 1130"/>
                <a:gd name="T101" fmla="*/ 164 h 1129"/>
                <a:gd name="T102" fmla="*/ 165 w 1130"/>
                <a:gd name="T103" fmla="*/ 565 h 1129"/>
                <a:gd name="T104" fmla="*/ 565 w 1130"/>
                <a:gd name="T105" fmla="*/ 964 h 1129"/>
                <a:gd name="T106" fmla="*/ 965 w 1130"/>
                <a:gd name="T107" fmla="*/ 564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0" h="1129">
                  <a:moveTo>
                    <a:pt x="308" y="74"/>
                  </a:moveTo>
                  <a:cubicBezTo>
                    <a:pt x="331" y="78"/>
                    <a:pt x="354" y="81"/>
                    <a:pt x="376" y="86"/>
                  </a:cubicBezTo>
                  <a:cubicBezTo>
                    <a:pt x="418" y="94"/>
                    <a:pt x="455" y="84"/>
                    <a:pt x="488" y="56"/>
                  </a:cubicBezTo>
                  <a:cubicBezTo>
                    <a:pt x="504" y="43"/>
                    <a:pt x="520" y="29"/>
                    <a:pt x="537" y="16"/>
                  </a:cubicBezTo>
                  <a:cubicBezTo>
                    <a:pt x="559" y="0"/>
                    <a:pt x="571" y="0"/>
                    <a:pt x="594" y="16"/>
                  </a:cubicBezTo>
                  <a:cubicBezTo>
                    <a:pt x="607" y="26"/>
                    <a:pt x="620" y="36"/>
                    <a:pt x="632" y="48"/>
                  </a:cubicBezTo>
                  <a:cubicBezTo>
                    <a:pt x="671" y="85"/>
                    <a:pt x="716" y="96"/>
                    <a:pt x="767" y="84"/>
                  </a:cubicBezTo>
                  <a:cubicBezTo>
                    <a:pt x="785" y="80"/>
                    <a:pt x="804" y="78"/>
                    <a:pt x="822" y="76"/>
                  </a:cubicBezTo>
                  <a:cubicBezTo>
                    <a:pt x="842" y="73"/>
                    <a:pt x="854" y="82"/>
                    <a:pt x="861" y="99"/>
                  </a:cubicBezTo>
                  <a:cubicBezTo>
                    <a:pt x="868" y="116"/>
                    <a:pt x="875" y="132"/>
                    <a:pt x="880" y="149"/>
                  </a:cubicBezTo>
                  <a:cubicBezTo>
                    <a:pt x="896" y="201"/>
                    <a:pt x="929" y="234"/>
                    <a:pt x="981" y="249"/>
                  </a:cubicBezTo>
                  <a:cubicBezTo>
                    <a:pt x="996" y="254"/>
                    <a:pt x="1012" y="260"/>
                    <a:pt x="1027" y="267"/>
                  </a:cubicBezTo>
                  <a:cubicBezTo>
                    <a:pt x="1052" y="278"/>
                    <a:pt x="1057" y="288"/>
                    <a:pt x="1053" y="315"/>
                  </a:cubicBezTo>
                  <a:cubicBezTo>
                    <a:pt x="1050" y="334"/>
                    <a:pt x="1047" y="353"/>
                    <a:pt x="1044" y="372"/>
                  </a:cubicBezTo>
                  <a:cubicBezTo>
                    <a:pt x="1036" y="414"/>
                    <a:pt x="1044" y="453"/>
                    <a:pt x="1073" y="487"/>
                  </a:cubicBezTo>
                  <a:cubicBezTo>
                    <a:pt x="1086" y="502"/>
                    <a:pt x="1099" y="517"/>
                    <a:pt x="1111" y="533"/>
                  </a:cubicBezTo>
                  <a:cubicBezTo>
                    <a:pt x="1130" y="558"/>
                    <a:pt x="1130" y="570"/>
                    <a:pt x="1110" y="596"/>
                  </a:cubicBezTo>
                  <a:cubicBezTo>
                    <a:pt x="1102" y="607"/>
                    <a:pt x="1093" y="618"/>
                    <a:pt x="1084" y="628"/>
                  </a:cubicBezTo>
                  <a:cubicBezTo>
                    <a:pt x="1044" y="669"/>
                    <a:pt x="1033" y="717"/>
                    <a:pt x="1046" y="772"/>
                  </a:cubicBezTo>
                  <a:cubicBezTo>
                    <a:pt x="1050" y="787"/>
                    <a:pt x="1052" y="802"/>
                    <a:pt x="1054" y="818"/>
                  </a:cubicBezTo>
                  <a:cubicBezTo>
                    <a:pt x="1056" y="840"/>
                    <a:pt x="1051" y="850"/>
                    <a:pt x="1030" y="860"/>
                  </a:cubicBezTo>
                  <a:cubicBezTo>
                    <a:pt x="1013" y="868"/>
                    <a:pt x="995" y="875"/>
                    <a:pt x="977" y="880"/>
                  </a:cubicBezTo>
                  <a:cubicBezTo>
                    <a:pt x="928" y="895"/>
                    <a:pt x="897" y="928"/>
                    <a:pt x="881" y="977"/>
                  </a:cubicBezTo>
                  <a:cubicBezTo>
                    <a:pt x="875" y="995"/>
                    <a:pt x="868" y="1012"/>
                    <a:pt x="861" y="1030"/>
                  </a:cubicBezTo>
                  <a:cubicBezTo>
                    <a:pt x="851" y="1050"/>
                    <a:pt x="842" y="1055"/>
                    <a:pt x="820" y="1053"/>
                  </a:cubicBezTo>
                  <a:cubicBezTo>
                    <a:pt x="795" y="1050"/>
                    <a:pt x="770" y="1045"/>
                    <a:pt x="745" y="1041"/>
                  </a:cubicBezTo>
                  <a:cubicBezTo>
                    <a:pt x="710" y="1036"/>
                    <a:pt x="679" y="1044"/>
                    <a:pt x="651" y="1065"/>
                  </a:cubicBezTo>
                  <a:cubicBezTo>
                    <a:pt x="632" y="1080"/>
                    <a:pt x="614" y="1097"/>
                    <a:pt x="594" y="1111"/>
                  </a:cubicBezTo>
                  <a:cubicBezTo>
                    <a:pt x="572" y="1129"/>
                    <a:pt x="559" y="1129"/>
                    <a:pt x="536" y="1111"/>
                  </a:cubicBezTo>
                  <a:cubicBezTo>
                    <a:pt x="521" y="1100"/>
                    <a:pt x="507" y="1089"/>
                    <a:pt x="493" y="1076"/>
                  </a:cubicBezTo>
                  <a:cubicBezTo>
                    <a:pt x="457" y="1044"/>
                    <a:pt x="415" y="1033"/>
                    <a:pt x="368" y="1044"/>
                  </a:cubicBezTo>
                  <a:cubicBezTo>
                    <a:pt x="349" y="1048"/>
                    <a:pt x="330" y="1050"/>
                    <a:pt x="310" y="1053"/>
                  </a:cubicBezTo>
                  <a:cubicBezTo>
                    <a:pt x="289" y="1055"/>
                    <a:pt x="279" y="1050"/>
                    <a:pt x="270" y="1030"/>
                  </a:cubicBezTo>
                  <a:cubicBezTo>
                    <a:pt x="261" y="1011"/>
                    <a:pt x="254" y="992"/>
                    <a:pt x="248" y="973"/>
                  </a:cubicBezTo>
                  <a:cubicBezTo>
                    <a:pt x="233" y="927"/>
                    <a:pt x="203" y="897"/>
                    <a:pt x="157" y="882"/>
                  </a:cubicBezTo>
                  <a:cubicBezTo>
                    <a:pt x="139" y="876"/>
                    <a:pt x="121" y="869"/>
                    <a:pt x="104" y="862"/>
                  </a:cubicBezTo>
                  <a:cubicBezTo>
                    <a:pt x="80" y="851"/>
                    <a:pt x="73" y="840"/>
                    <a:pt x="77" y="813"/>
                  </a:cubicBezTo>
                  <a:cubicBezTo>
                    <a:pt x="81" y="787"/>
                    <a:pt x="85" y="761"/>
                    <a:pt x="89" y="735"/>
                  </a:cubicBezTo>
                  <a:cubicBezTo>
                    <a:pt x="92" y="704"/>
                    <a:pt x="84" y="675"/>
                    <a:pt x="64" y="651"/>
                  </a:cubicBezTo>
                  <a:cubicBezTo>
                    <a:pt x="50" y="632"/>
                    <a:pt x="34" y="614"/>
                    <a:pt x="19" y="595"/>
                  </a:cubicBezTo>
                  <a:cubicBezTo>
                    <a:pt x="0" y="570"/>
                    <a:pt x="0" y="558"/>
                    <a:pt x="20" y="533"/>
                  </a:cubicBezTo>
                  <a:cubicBezTo>
                    <a:pt x="32" y="517"/>
                    <a:pt x="45" y="501"/>
                    <a:pt x="59" y="485"/>
                  </a:cubicBezTo>
                  <a:cubicBezTo>
                    <a:pt x="87" y="453"/>
                    <a:pt x="94" y="415"/>
                    <a:pt x="87" y="373"/>
                  </a:cubicBezTo>
                  <a:cubicBezTo>
                    <a:pt x="84" y="354"/>
                    <a:pt x="80" y="335"/>
                    <a:pt x="77" y="316"/>
                  </a:cubicBezTo>
                  <a:cubicBezTo>
                    <a:pt x="73" y="289"/>
                    <a:pt x="79" y="277"/>
                    <a:pt x="105" y="266"/>
                  </a:cubicBezTo>
                  <a:cubicBezTo>
                    <a:pt x="122" y="259"/>
                    <a:pt x="140" y="252"/>
                    <a:pt x="158" y="246"/>
                  </a:cubicBezTo>
                  <a:cubicBezTo>
                    <a:pt x="203" y="231"/>
                    <a:pt x="233" y="202"/>
                    <a:pt x="247" y="156"/>
                  </a:cubicBezTo>
                  <a:cubicBezTo>
                    <a:pt x="254" y="137"/>
                    <a:pt x="261" y="118"/>
                    <a:pt x="269" y="99"/>
                  </a:cubicBezTo>
                  <a:cubicBezTo>
                    <a:pt x="276" y="82"/>
                    <a:pt x="288" y="72"/>
                    <a:pt x="308" y="74"/>
                  </a:cubicBezTo>
                  <a:close/>
                  <a:moveTo>
                    <a:pt x="965" y="564"/>
                  </a:moveTo>
                  <a:cubicBezTo>
                    <a:pt x="965" y="344"/>
                    <a:pt x="786" y="164"/>
                    <a:pt x="566" y="164"/>
                  </a:cubicBezTo>
                  <a:cubicBezTo>
                    <a:pt x="345" y="163"/>
                    <a:pt x="165" y="344"/>
                    <a:pt x="165" y="565"/>
                  </a:cubicBezTo>
                  <a:cubicBezTo>
                    <a:pt x="166" y="786"/>
                    <a:pt x="345" y="964"/>
                    <a:pt x="565" y="964"/>
                  </a:cubicBezTo>
                  <a:cubicBezTo>
                    <a:pt x="786" y="964"/>
                    <a:pt x="965" y="785"/>
                    <a:pt x="965"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4" name="Freeform 94"/>
            <p:cNvSpPr>
              <a:spLocks/>
            </p:cNvSpPr>
            <p:nvPr/>
          </p:nvSpPr>
          <p:spPr bwMode="auto">
            <a:xfrm>
              <a:off x="4099" y="2876"/>
              <a:ext cx="927" cy="903"/>
            </a:xfrm>
            <a:custGeom>
              <a:avLst/>
              <a:gdLst>
                <a:gd name="T0" fmla="*/ 273 w 390"/>
                <a:gd name="T1" fmla="*/ 0 h 380"/>
                <a:gd name="T2" fmla="*/ 385 w 390"/>
                <a:gd name="T3" fmla="*/ 354 h 380"/>
                <a:gd name="T4" fmla="*/ 366 w 390"/>
                <a:gd name="T5" fmla="*/ 379 h 380"/>
                <a:gd name="T6" fmla="*/ 89 w 390"/>
                <a:gd name="T7" fmla="*/ 379 h 380"/>
                <a:gd name="T8" fmla="*/ 66 w 390"/>
                <a:gd name="T9" fmla="*/ 363 h 380"/>
                <a:gd name="T10" fmla="*/ 1 w 390"/>
                <a:gd name="T11" fmla="*/ 156 h 380"/>
                <a:gd name="T12" fmla="*/ 6 w 390"/>
                <a:gd name="T13" fmla="*/ 140 h 380"/>
                <a:gd name="T14" fmla="*/ 76 w 390"/>
                <a:gd name="T15" fmla="*/ 121 h 380"/>
                <a:gd name="T16" fmla="*/ 134 w 390"/>
                <a:gd name="T17" fmla="*/ 131 h 380"/>
                <a:gd name="T18" fmla="*/ 244 w 390"/>
                <a:gd name="T19" fmla="*/ 73 h 380"/>
                <a:gd name="T20" fmla="*/ 273 w 390"/>
                <a:gd name="T21"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80">
                  <a:moveTo>
                    <a:pt x="273" y="0"/>
                  </a:moveTo>
                  <a:cubicBezTo>
                    <a:pt x="311" y="120"/>
                    <a:pt x="348" y="237"/>
                    <a:pt x="385" y="354"/>
                  </a:cubicBezTo>
                  <a:cubicBezTo>
                    <a:pt x="390" y="371"/>
                    <a:pt x="384" y="379"/>
                    <a:pt x="366" y="379"/>
                  </a:cubicBezTo>
                  <a:cubicBezTo>
                    <a:pt x="274" y="379"/>
                    <a:pt x="181" y="379"/>
                    <a:pt x="89" y="379"/>
                  </a:cubicBezTo>
                  <a:cubicBezTo>
                    <a:pt x="76" y="380"/>
                    <a:pt x="70" y="375"/>
                    <a:pt x="66" y="363"/>
                  </a:cubicBezTo>
                  <a:cubicBezTo>
                    <a:pt x="44" y="294"/>
                    <a:pt x="22" y="225"/>
                    <a:pt x="1" y="156"/>
                  </a:cubicBezTo>
                  <a:cubicBezTo>
                    <a:pt x="0" y="151"/>
                    <a:pt x="2" y="143"/>
                    <a:pt x="6" y="140"/>
                  </a:cubicBezTo>
                  <a:cubicBezTo>
                    <a:pt x="25" y="119"/>
                    <a:pt x="50" y="116"/>
                    <a:pt x="76" y="121"/>
                  </a:cubicBezTo>
                  <a:cubicBezTo>
                    <a:pt x="95" y="125"/>
                    <a:pt x="115" y="128"/>
                    <a:pt x="134" y="131"/>
                  </a:cubicBezTo>
                  <a:cubicBezTo>
                    <a:pt x="185" y="138"/>
                    <a:pt x="222" y="119"/>
                    <a:pt x="244" y="73"/>
                  </a:cubicBezTo>
                  <a:cubicBezTo>
                    <a:pt x="255" y="50"/>
                    <a:pt x="263" y="27"/>
                    <a:pt x="2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5" name="Freeform 95"/>
            <p:cNvSpPr>
              <a:spLocks/>
            </p:cNvSpPr>
            <p:nvPr/>
          </p:nvSpPr>
          <p:spPr bwMode="auto">
            <a:xfrm>
              <a:off x="2654" y="2874"/>
              <a:ext cx="929" cy="902"/>
            </a:xfrm>
            <a:custGeom>
              <a:avLst/>
              <a:gdLst>
                <a:gd name="T0" fmla="*/ 117 w 391"/>
                <a:gd name="T1" fmla="*/ 0 h 380"/>
                <a:gd name="T2" fmla="*/ 132 w 391"/>
                <a:gd name="T3" fmla="*/ 39 h 380"/>
                <a:gd name="T4" fmla="*/ 145 w 391"/>
                <a:gd name="T5" fmla="*/ 71 h 380"/>
                <a:gd name="T6" fmla="*/ 277 w 391"/>
                <a:gd name="T7" fmla="*/ 129 h 380"/>
                <a:gd name="T8" fmla="*/ 325 w 391"/>
                <a:gd name="T9" fmla="*/ 121 h 380"/>
                <a:gd name="T10" fmla="*/ 385 w 391"/>
                <a:gd name="T11" fmla="*/ 141 h 380"/>
                <a:gd name="T12" fmla="*/ 389 w 391"/>
                <a:gd name="T13" fmla="*/ 156 h 380"/>
                <a:gd name="T14" fmla="*/ 324 w 391"/>
                <a:gd name="T15" fmla="*/ 365 h 380"/>
                <a:gd name="T16" fmla="*/ 302 w 391"/>
                <a:gd name="T17" fmla="*/ 380 h 380"/>
                <a:gd name="T18" fmla="*/ 25 w 391"/>
                <a:gd name="T19" fmla="*/ 380 h 380"/>
                <a:gd name="T20" fmla="*/ 6 w 391"/>
                <a:gd name="T21" fmla="*/ 353 h 380"/>
                <a:gd name="T22" fmla="*/ 102 w 391"/>
                <a:gd name="T23" fmla="*/ 49 h 380"/>
                <a:gd name="T24" fmla="*/ 117 w 391"/>
                <a:gd name="T25"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380">
                  <a:moveTo>
                    <a:pt x="117" y="0"/>
                  </a:moveTo>
                  <a:cubicBezTo>
                    <a:pt x="123" y="16"/>
                    <a:pt x="127" y="27"/>
                    <a:pt x="132" y="39"/>
                  </a:cubicBezTo>
                  <a:cubicBezTo>
                    <a:pt x="136" y="49"/>
                    <a:pt x="140" y="60"/>
                    <a:pt x="145" y="71"/>
                  </a:cubicBezTo>
                  <a:cubicBezTo>
                    <a:pt x="171" y="125"/>
                    <a:pt x="209" y="142"/>
                    <a:pt x="277" y="129"/>
                  </a:cubicBezTo>
                  <a:cubicBezTo>
                    <a:pt x="293" y="126"/>
                    <a:pt x="309" y="124"/>
                    <a:pt x="325" y="121"/>
                  </a:cubicBezTo>
                  <a:cubicBezTo>
                    <a:pt x="349" y="117"/>
                    <a:pt x="369" y="125"/>
                    <a:pt x="385" y="141"/>
                  </a:cubicBezTo>
                  <a:cubicBezTo>
                    <a:pt x="388" y="144"/>
                    <a:pt x="391" y="152"/>
                    <a:pt x="389" y="156"/>
                  </a:cubicBezTo>
                  <a:cubicBezTo>
                    <a:pt x="368" y="226"/>
                    <a:pt x="346" y="295"/>
                    <a:pt x="324" y="365"/>
                  </a:cubicBezTo>
                  <a:cubicBezTo>
                    <a:pt x="321" y="376"/>
                    <a:pt x="314" y="380"/>
                    <a:pt x="302" y="380"/>
                  </a:cubicBezTo>
                  <a:cubicBezTo>
                    <a:pt x="210" y="380"/>
                    <a:pt x="117" y="380"/>
                    <a:pt x="25" y="380"/>
                  </a:cubicBezTo>
                  <a:cubicBezTo>
                    <a:pt x="5" y="380"/>
                    <a:pt x="0" y="372"/>
                    <a:pt x="6" y="353"/>
                  </a:cubicBezTo>
                  <a:cubicBezTo>
                    <a:pt x="38" y="252"/>
                    <a:pt x="70" y="151"/>
                    <a:pt x="102" y="49"/>
                  </a:cubicBezTo>
                  <a:cubicBezTo>
                    <a:pt x="107" y="34"/>
                    <a:pt x="111" y="19"/>
                    <a:pt x="1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6" name="Freeform 96"/>
            <p:cNvSpPr>
              <a:spLocks noEditPoints="1"/>
            </p:cNvSpPr>
            <p:nvPr/>
          </p:nvSpPr>
          <p:spPr bwMode="auto">
            <a:xfrm>
              <a:off x="3042" y="1078"/>
              <a:ext cx="1599" cy="1599"/>
            </a:xfrm>
            <a:custGeom>
              <a:avLst/>
              <a:gdLst>
                <a:gd name="T0" fmla="*/ 337 w 673"/>
                <a:gd name="T1" fmla="*/ 0 h 673"/>
                <a:gd name="T2" fmla="*/ 672 w 673"/>
                <a:gd name="T3" fmla="*/ 338 h 673"/>
                <a:gd name="T4" fmla="*/ 336 w 673"/>
                <a:gd name="T5" fmla="*/ 673 h 673"/>
                <a:gd name="T6" fmla="*/ 0 w 673"/>
                <a:gd name="T7" fmla="*/ 335 h 673"/>
                <a:gd name="T8" fmla="*/ 337 w 673"/>
                <a:gd name="T9" fmla="*/ 0 h 673"/>
                <a:gd name="T10" fmla="*/ 548 w 673"/>
                <a:gd name="T11" fmla="*/ 272 h 673"/>
                <a:gd name="T12" fmla="*/ 527 w 673"/>
                <a:gd name="T13" fmla="*/ 259 h 673"/>
                <a:gd name="T14" fmla="*/ 418 w 673"/>
                <a:gd name="T15" fmla="*/ 242 h 673"/>
                <a:gd name="T16" fmla="*/ 401 w 673"/>
                <a:gd name="T17" fmla="*/ 230 h 673"/>
                <a:gd name="T18" fmla="*/ 354 w 673"/>
                <a:gd name="T19" fmla="*/ 129 h 673"/>
                <a:gd name="T20" fmla="*/ 336 w 673"/>
                <a:gd name="T21" fmla="*/ 113 h 673"/>
                <a:gd name="T22" fmla="*/ 318 w 673"/>
                <a:gd name="T23" fmla="*/ 130 h 673"/>
                <a:gd name="T24" fmla="*/ 270 w 673"/>
                <a:gd name="T25" fmla="*/ 230 h 673"/>
                <a:gd name="T26" fmla="*/ 255 w 673"/>
                <a:gd name="T27" fmla="*/ 241 h 673"/>
                <a:gd name="T28" fmla="*/ 149 w 673"/>
                <a:gd name="T29" fmla="*/ 258 h 673"/>
                <a:gd name="T30" fmla="*/ 130 w 673"/>
                <a:gd name="T31" fmla="*/ 270 h 673"/>
                <a:gd name="T32" fmla="*/ 139 w 673"/>
                <a:gd name="T33" fmla="*/ 291 h 673"/>
                <a:gd name="T34" fmla="*/ 213 w 673"/>
                <a:gd name="T35" fmla="*/ 368 h 673"/>
                <a:gd name="T36" fmla="*/ 220 w 673"/>
                <a:gd name="T37" fmla="*/ 391 h 673"/>
                <a:gd name="T38" fmla="*/ 195 w 673"/>
                <a:gd name="T39" fmla="*/ 501 h 673"/>
                <a:gd name="T40" fmla="*/ 198 w 673"/>
                <a:gd name="T41" fmla="*/ 524 h 673"/>
                <a:gd name="T42" fmla="*/ 223 w 673"/>
                <a:gd name="T43" fmla="*/ 523 h 673"/>
                <a:gd name="T44" fmla="*/ 324 w 673"/>
                <a:gd name="T45" fmla="*/ 471 h 673"/>
                <a:gd name="T46" fmla="*/ 349 w 673"/>
                <a:gd name="T47" fmla="*/ 471 h 673"/>
                <a:gd name="T48" fmla="*/ 452 w 673"/>
                <a:gd name="T49" fmla="*/ 523 h 673"/>
                <a:gd name="T50" fmla="*/ 473 w 673"/>
                <a:gd name="T51" fmla="*/ 524 h 673"/>
                <a:gd name="T52" fmla="*/ 478 w 673"/>
                <a:gd name="T53" fmla="*/ 503 h 673"/>
                <a:gd name="T54" fmla="*/ 452 w 673"/>
                <a:gd name="T55" fmla="*/ 391 h 673"/>
                <a:gd name="T56" fmla="*/ 459 w 673"/>
                <a:gd name="T57" fmla="*/ 368 h 673"/>
                <a:gd name="T58" fmla="*/ 534 w 673"/>
                <a:gd name="T59" fmla="*/ 291 h 673"/>
                <a:gd name="T60" fmla="*/ 548 w 673"/>
                <a:gd name="T61" fmla="*/ 2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3" h="673">
                  <a:moveTo>
                    <a:pt x="337" y="0"/>
                  </a:moveTo>
                  <a:cubicBezTo>
                    <a:pt x="523" y="1"/>
                    <a:pt x="673" y="152"/>
                    <a:pt x="672" y="338"/>
                  </a:cubicBezTo>
                  <a:cubicBezTo>
                    <a:pt x="672" y="522"/>
                    <a:pt x="521" y="672"/>
                    <a:pt x="336" y="673"/>
                  </a:cubicBezTo>
                  <a:cubicBezTo>
                    <a:pt x="151" y="673"/>
                    <a:pt x="0" y="521"/>
                    <a:pt x="0" y="335"/>
                  </a:cubicBezTo>
                  <a:cubicBezTo>
                    <a:pt x="1" y="150"/>
                    <a:pt x="151" y="0"/>
                    <a:pt x="337" y="0"/>
                  </a:cubicBezTo>
                  <a:close/>
                  <a:moveTo>
                    <a:pt x="548" y="272"/>
                  </a:moveTo>
                  <a:cubicBezTo>
                    <a:pt x="540" y="267"/>
                    <a:pt x="534" y="260"/>
                    <a:pt x="527" y="259"/>
                  </a:cubicBezTo>
                  <a:cubicBezTo>
                    <a:pt x="491" y="252"/>
                    <a:pt x="454" y="247"/>
                    <a:pt x="418" y="242"/>
                  </a:cubicBezTo>
                  <a:cubicBezTo>
                    <a:pt x="409" y="240"/>
                    <a:pt x="405" y="237"/>
                    <a:pt x="401" y="230"/>
                  </a:cubicBezTo>
                  <a:cubicBezTo>
                    <a:pt x="386" y="196"/>
                    <a:pt x="371" y="162"/>
                    <a:pt x="354" y="129"/>
                  </a:cubicBezTo>
                  <a:cubicBezTo>
                    <a:pt x="350" y="122"/>
                    <a:pt x="342" y="113"/>
                    <a:pt x="336" y="113"/>
                  </a:cubicBezTo>
                  <a:cubicBezTo>
                    <a:pt x="330" y="114"/>
                    <a:pt x="322" y="123"/>
                    <a:pt x="318" y="130"/>
                  </a:cubicBezTo>
                  <a:cubicBezTo>
                    <a:pt x="302" y="163"/>
                    <a:pt x="287" y="197"/>
                    <a:pt x="270" y="230"/>
                  </a:cubicBezTo>
                  <a:cubicBezTo>
                    <a:pt x="268" y="235"/>
                    <a:pt x="261" y="240"/>
                    <a:pt x="255" y="241"/>
                  </a:cubicBezTo>
                  <a:cubicBezTo>
                    <a:pt x="220" y="247"/>
                    <a:pt x="184" y="252"/>
                    <a:pt x="149" y="258"/>
                  </a:cubicBezTo>
                  <a:cubicBezTo>
                    <a:pt x="142" y="260"/>
                    <a:pt x="132" y="265"/>
                    <a:pt x="130" y="270"/>
                  </a:cubicBezTo>
                  <a:cubicBezTo>
                    <a:pt x="129" y="276"/>
                    <a:pt x="134" y="286"/>
                    <a:pt x="139" y="291"/>
                  </a:cubicBezTo>
                  <a:cubicBezTo>
                    <a:pt x="163" y="317"/>
                    <a:pt x="188" y="343"/>
                    <a:pt x="213" y="368"/>
                  </a:cubicBezTo>
                  <a:cubicBezTo>
                    <a:pt x="220" y="375"/>
                    <a:pt x="223" y="381"/>
                    <a:pt x="220" y="391"/>
                  </a:cubicBezTo>
                  <a:cubicBezTo>
                    <a:pt x="211" y="427"/>
                    <a:pt x="202" y="464"/>
                    <a:pt x="195" y="501"/>
                  </a:cubicBezTo>
                  <a:cubicBezTo>
                    <a:pt x="193" y="508"/>
                    <a:pt x="194" y="518"/>
                    <a:pt x="198" y="524"/>
                  </a:cubicBezTo>
                  <a:cubicBezTo>
                    <a:pt x="205" y="532"/>
                    <a:pt x="215" y="527"/>
                    <a:pt x="223" y="523"/>
                  </a:cubicBezTo>
                  <a:cubicBezTo>
                    <a:pt x="257" y="505"/>
                    <a:pt x="291" y="488"/>
                    <a:pt x="324" y="471"/>
                  </a:cubicBezTo>
                  <a:cubicBezTo>
                    <a:pt x="333" y="466"/>
                    <a:pt x="340" y="466"/>
                    <a:pt x="349" y="471"/>
                  </a:cubicBezTo>
                  <a:cubicBezTo>
                    <a:pt x="383" y="489"/>
                    <a:pt x="417" y="506"/>
                    <a:pt x="452" y="523"/>
                  </a:cubicBezTo>
                  <a:cubicBezTo>
                    <a:pt x="458" y="526"/>
                    <a:pt x="469" y="527"/>
                    <a:pt x="473" y="524"/>
                  </a:cubicBezTo>
                  <a:cubicBezTo>
                    <a:pt x="478" y="520"/>
                    <a:pt x="479" y="510"/>
                    <a:pt x="478" y="503"/>
                  </a:cubicBezTo>
                  <a:cubicBezTo>
                    <a:pt x="470" y="465"/>
                    <a:pt x="462" y="428"/>
                    <a:pt x="452" y="391"/>
                  </a:cubicBezTo>
                  <a:cubicBezTo>
                    <a:pt x="450" y="381"/>
                    <a:pt x="453" y="375"/>
                    <a:pt x="459" y="368"/>
                  </a:cubicBezTo>
                  <a:cubicBezTo>
                    <a:pt x="485" y="343"/>
                    <a:pt x="510" y="317"/>
                    <a:pt x="534" y="291"/>
                  </a:cubicBezTo>
                  <a:cubicBezTo>
                    <a:pt x="539" y="287"/>
                    <a:pt x="542" y="281"/>
                    <a:pt x="548"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95" name="Slide Number Placeholder 5"/>
          <p:cNvSpPr>
            <a:spLocks noGrp="1"/>
          </p:cNvSpPr>
          <p:nvPr>
            <p:ph type="sldNum" sz="quarter" idx="12"/>
          </p:nvPr>
        </p:nvSpPr>
        <p:spPr>
          <a:xfrm>
            <a:off x="4755336" y="6472712"/>
            <a:ext cx="2743200" cy="187367"/>
          </a:xfrm>
        </p:spPr>
        <p:txBody>
          <a:bodyPr/>
          <a:lstStyle/>
          <a:p>
            <a:pPr>
              <a:defRPr/>
            </a:pPr>
            <a:fld id="{79649112-2361-4913-9798-B6AEBB59A8D4}" type="slidenum">
              <a:rPr lang="en-US">
                <a:solidFill>
                  <a:prstClr val="black">
                    <a:tint val="75000"/>
                  </a:prstClr>
                </a:solidFill>
                <a:latin typeface="Calibri"/>
              </a:rPr>
              <a:pPr>
                <a:defRPr/>
              </a:pPr>
              <a:t>34</a:t>
            </a:fld>
            <a:endParaRPr lang="en-US" dirty="0">
              <a:solidFill>
                <a:prstClr val="black">
                  <a:tint val="75000"/>
                </a:prstClr>
              </a:solidFill>
              <a:latin typeface="Calibri"/>
            </a:endParaRPr>
          </a:p>
        </p:txBody>
      </p:sp>
      <p:sp>
        <p:nvSpPr>
          <p:cNvPr id="102" name="Freeform 8"/>
          <p:cNvSpPr>
            <a:spLocks noEditPoints="1"/>
          </p:cNvSpPr>
          <p:nvPr/>
        </p:nvSpPr>
        <p:spPr bwMode="auto">
          <a:xfrm>
            <a:off x="2436118" y="4333529"/>
            <a:ext cx="472327" cy="388655"/>
          </a:xfrm>
          <a:custGeom>
            <a:avLst/>
            <a:gdLst>
              <a:gd name="T0" fmla="*/ 400 w 400"/>
              <a:gd name="T1" fmla="*/ 110 h 328"/>
              <a:gd name="T2" fmla="*/ 378 w 400"/>
              <a:gd name="T3" fmla="*/ 88 h 328"/>
              <a:gd name="T4" fmla="*/ 352 w 400"/>
              <a:gd name="T5" fmla="*/ 88 h 328"/>
              <a:gd name="T6" fmla="*/ 333 w 400"/>
              <a:gd name="T7" fmla="*/ 38 h 328"/>
              <a:gd name="T8" fmla="*/ 301 w 400"/>
              <a:gd name="T9" fmla="*/ 9 h 328"/>
              <a:gd name="T10" fmla="*/ 200 w 400"/>
              <a:gd name="T11" fmla="*/ 0 h 328"/>
              <a:gd name="T12" fmla="*/ 99 w 400"/>
              <a:gd name="T13" fmla="*/ 9 h 328"/>
              <a:gd name="T14" fmla="*/ 67 w 400"/>
              <a:gd name="T15" fmla="*/ 38 h 328"/>
              <a:gd name="T16" fmla="*/ 48 w 400"/>
              <a:gd name="T17" fmla="*/ 88 h 328"/>
              <a:gd name="T18" fmla="*/ 22 w 400"/>
              <a:gd name="T19" fmla="*/ 88 h 328"/>
              <a:gd name="T20" fmla="*/ 0 w 400"/>
              <a:gd name="T21" fmla="*/ 110 h 328"/>
              <a:gd name="T22" fmla="*/ 22 w 400"/>
              <a:gd name="T23" fmla="*/ 132 h 328"/>
              <a:gd name="T24" fmla="*/ 31 w 400"/>
              <a:gd name="T25" fmla="*/ 132 h 328"/>
              <a:gd name="T26" fmla="*/ 25 w 400"/>
              <a:gd name="T27" fmla="*/ 150 h 328"/>
              <a:gd name="T28" fmla="*/ 16 w 400"/>
              <a:gd name="T29" fmla="*/ 196 h 328"/>
              <a:gd name="T30" fmla="*/ 16 w 400"/>
              <a:gd name="T31" fmla="*/ 300 h 328"/>
              <a:gd name="T32" fmla="*/ 44 w 400"/>
              <a:gd name="T33" fmla="*/ 328 h 328"/>
              <a:gd name="T34" fmla="*/ 72 w 400"/>
              <a:gd name="T35" fmla="*/ 300 h 328"/>
              <a:gd name="T36" fmla="*/ 72 w 400"/>
              <a:gd name="T37" fmla="*/ 284 h 328"/>
              <a:gd name="T38" fmla="*/ 328 w 400"/>
              <a:gd name="T39" fmla="*/ 284 h 328"/>
              <a:gd name="T40" fmla="*/ 328 w 400"/>
              <a:gd name="T41" fmla="*/ 300 h 328"/>
              <a:gd name="T42" fmla="*/ 356 w 400"/>
              <a:gd name="T43" fmla="*/ 328 h 328"/>
              <a:gd name="T44" fmla="*/ 384 w 400"/>
              <a:gd name="T45" fmla="*/ 300 h 328"/>
              <a:gd name="T46" fmla="*/ 384 w 400"/>
              <a:gd name="T47" fmla="*/ 196 h 328"/>
              <a:gd name="T48" fmla="*/ 375 w 400"/>
              <a:gd name="T49" fmla="*/ 150 h 328"/>
              <a:gd name="T50" fmla="*/ 369 w 400"/>
              <a:gd name="T51" fmla="*/ 132 h 328"/>
              <a:gd name="T52" fmla="*/ 378 w 400"/>
              <a:gd name="T53" fmla="*/ 132 h 328"/>
              <a:gd name="T54" fmla="*/ 400 w 400"/>
              <a:gd name="T55" fmla="*/ 110 h 328"/>
              <a:gd name="T56" fmla="*/ 71 w 400"/>
              <a:gd name="T57" fmla="*/ 116 h 328"/>
              <a:gd name="T58" fmla="*/ 93 w 400"/>
              <a:gd name="T59" fmla="*/ 56 h 328"/>
              <a:gd name="T60" fmla="*/ 104 w 400"/>
              <a:gd name="T61" fmla="*/ 48 h 328"/>
              <a:gd name="T62" fmla="*/ 296 w 400"/>
              <a:gd name="T63" fmla="*/ 48 h 328"/>
              <a:gd name="T64" fmla="*/ 307 w 400"/>
              <a:gd name="T65" fmla="*/ 56 h 328"/>
              <a:gd name="T66" fmla="*/ 329 w 400"/>
              <a:gd name="T67" fmla="*/ 116 h 328"/>
              <a:gd name="T68" fmla="*/ 324 w 400"/>
              <a:gd name="T69" fmla="*/ 124 h 328"/>
              <a:gd name="T70" fmla="*/ 76 w 400"/>
              <a:gd name="T71" fmla="*/ 124 h 328"/>
              <a:gd name="T72" fmla="*/ 71 w 400"/>
              <a:gd name="T73" fmla="*/ 116 h 328"/>
              <a:gd name="T74" fmla="*/ 70 w 400"/>
              <a:gd name="T75" fmla="*/ 216 h 328"/>
              <a:gd name="T76" fmla="*/ 48 w 400"/>
              <a:gd name="T77" fmla="*/ 194 h 328"/>
              <a:gd name="T78" fmla="*/ 70 w 400"/>
              <a:gd name="T79" fmla="*/ 172 h 328"/>
              <a:gd name="T80" fmla="*/ 92 w 400"/>
              <a:gd name="T81" fmla="*/ 194 h 328"/>
              <a:gd name="T82" fmla="*/ 70 w 400"/>
              <a:gd name="T83" fmla="*/ 216 h 328"/>
              <a:gd name="T84" fmla="*/ 330 w 400"/>
              <a:gd name="T85" fmla="*/ 216 h 328"/>
              <a:gd name="T86" fmla="*/ 308 w 400"/>
              <a:gd name="T87" fmla="*/ 194 h 328"/>
              <a:gd name="T88" fmla="*/ 330 w 400"/>
              <a:gd name="T89" fmla="*/ 172 h 328"/>
              <a:gd name="T90" fmla="*/ 352 w 400"/>
              <a:gd name="T91" fmla="*/ 194 h 328"/>
              <a:gd name="T92" fmla="*/ 330 w 400"/>
              <a:gd name="T9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0" h="328">
                <a:moveTo>
                  <a:pt x="400" y="110"/>
                </a:moveTo>
                <a:cubicBezTo>
                  <a:pt x="400" y="98"/>
                  <a:pt x="390" y="88"/>
                  <a:pt x="378" y="88"/>
                </a:cubicBezTo>
                <a:cubicBezTo>
                  <a:pt x="352" y="88"/>
                  <a:pt x="352" y="88"/>
                  <a:pt x="352" y="88"/>
                </a:cubicBezTo>
                <a:cubicBezTo>
                  <a:pt x="333" y="38"/>
                  <a:pt x="333" y="38"/>
                  <a:pt x="333" y="38"/>
                </a:cubicBezTo>
                <a:cubicBezTo>
                  <a:pt x="328" y="26"/>
                  <a:pt x="314" y="13"/>
                  <a:pt x="301" y="9"/>
                </a:cubicBezTo>
                <a:cubicBezTo>
                  <a:pt x="301" y="9"/>
                  <a:pt x="268" y="0"/>
                  <a:pt x="200" y="0"/>
                </a:cubicBezTo>
                <a:cubicBezTo>
                  <a:pt x="132" y="0"/>
                  <a:pt x="99" y="9"/>
                  <a:pt x="99" y="9"/>
                </a:cubicBezTo>
                <a:cubicBezTo>
                  <a:pt x="86" y="13"/>
                  <a:pt x="72" y="26"/>
                  <a:pt x="67" y="38"/>
                </a:cubicBezTo>
                <a:cubicBezTo>
                  <a:pt x="48" y="88"/>
                  <a:pt x="48" y="88"/>
                  <a:pt x="48" y="88"/>
                </a:cubicBezTo>
                <a:cubicBezTo>
                  <a:pt x="22" y="88"/>
                  <a:pt x="22" y="88"/>
                  <a:pt x="22" y="88"/>
                </a:cubicBezTo>
                <a:cubicBezTo>
                  <a:pt x="10" y="88"/>
                  <a:pt x="0" y="98"/>
                  <a:pt x="0" y="110"/>
                </a:cubicBezTo>
                <a:cubicBezTo>
                  <a:pt x="0" y="122"/>
                  <a:pt x="10" y="132"/>
                  <a:pt x="22" y="132"/>
                </a:cubicBezTo>
                <a:cubicBezTo>
                  <a:pt x="31" y="132"/>
                  <a:pt x="31" y="132"/>
                  <a:pt x="31" y="132"/>
                </a:cubicBezTo>
                <a:cubicBezTo>
                  <a:pt x="25" y="150"/>
                  <a:pt x="25" y="150"/>
                  <a:pt x="25" y="150"/>
                </a:cubicBezTo>
                <a:cubicBezTo>
                  <a:pt x="20" y="162"/>
                  <a:pt x="16" y="183"/>
                  <a:pt x="16" y="196"/>
                </a:cubicBezTo>
                <a:cubicBezTo>
                  <a:pt x="16" y="300"/>
                  <a:pt x="16" y="300"/>
                  <a:pt x="16" y="300"/>
                </a:cubicBezTo>
                <a:cubicBezTo>
                  <a:pt x="16" y="315"/>
                  <a:pt x="29" y="328"/>
                  <a:pt x="44" y="328"/>
                </a:cubicBezTo>
                <a:cubicBezTo>
                  <a:pt x="59" y="328"/>
                  <a:pt x="72" y="315"/>
                  <a:pt x="72" y="300"/>
                </a:cubicBezTo>
                <a:cubicBezTo>
                  <a:pt x="72" y="284"/>
                  <a:pt x="72" y="284"/>
                  <a:pt x="72" y="284"/>
                </a:cubicBezTo>
                <a:cubicBezTo>
                  <a:pt x="328" y="284"/>
                  <a:pt x="328" y="284"/>
                  <a:pt x="328" y="284"/>
                </a:cubicBezTo>
                <a:cubicBezTo>
                  <a:pt x="328" y="300"/>
                  <a:pt x="328" y="300"/>
                  <a:pt x="328" y="300"/>
                </a:cubicBezTo>
                <a:cubicBezTo>
                  <a:pt x="328" y="315"/>
                  <a:pt x="341" y="328"/>
                  <a:pt x="356" y="328"/>
                </a:cubicBezTo>
                <a:cubicBezTo>
                  <a:pt x="371" y="328"/>
                  <a:pt x="384" y="315"/>
                  <a:pt x="384" y="300"/>
                </a:cubicBezTo>
                <a:cubicBezTo>
                  <a:pt x="384" y="196"/>
                  <a:pt x="384" y="196"/>
                  <a:pt x="384" y="196"/>
                </a:cubicBezTo>
                <a:cubicBezTo>
                  <a:pt x="384" y="183"/>
                  <a:pt x="380" y="162"/>
                  <a:pt x="375" y="150"/>
                </a:cubicBezTo>
                <a:cubicBezTo>
                  <a:pt x="369" y="132"/>
                  <a:pt x="369" y="132"/>
                  <a:pt x="369" y="132"/>
                </a:cubicBezTo>
                <a:cubicBezTo>
                  <a:pt x="378" y="132"/>
                  <a:pt x="378" y="132"/>
                  <a:pt x="378" y="132"/>
                </a:cubicBezTo>
                <a:cubicBezTo>
                  <a:pt x="390" y="132"/>
                  <a:pt x="400" y="122"/>
                  <a:pt x="400" y="110"/>
                </a:cubicBezTo>
                <a:close/>
                <a:moveTo>
                  <a:pt x="71" y="116"/>
                </a:moveTo>
                <a:cubicBezTo>
                  <a:pt x="93" y="56"/>
                  <a:pt x="93" y="56"/>
                  <a:pt x="93" y="56"/>
                </a:cubicBezTo>
                <a:cubicBezTo>
                  <a:pt x="95" y="51"/>
                  <a:pt x="100" y="48"/>
                  <a:pt x="104" y="48"/>
                </a:cubicBezTo>
                <a:cubicBezTo>
                  <a:pt x="296" y="48"/>
                  <a:pt x="296" y="48"/>
                  <a:pt x="296" y="48"/>
                </a:cubicBezTo>
                <a:cubicBezTo>
                  <a:pt x="300" y="48"/>
                  <a:pt x="305" y="51"/>
                  <a:pt x="307" y="56"/>
                </a:cubicBezTo>
                <a:cubicBezTo>
                  <a:pt x="329" y="116"/>
                  <a:pt x="329" y="116"/>
                  <a:pt x="329" y="116"/>
                </a:cubicBezTo>
                <a:cubicBezTo>
                  <a:pt x="331" y="121"/>
                  <a:pt x="328" y="124"/>
                  <a:pt x="324" y="124"/>
                </a:cubicBezTo>
                <a:cubicBezTo>
                  <a:pt x="76" y="124"/>
                  <a:pt x="76" y="124"/>
                  <a:pt x="76" y="124"/>
                </a:cubicBezTo>
                <a:cubicBezTo>
                  <a:pt x="72" y="124"/>
                  <a:pt x="69" y="121"/>
                  <a:pt x="71" y="116"/>
                </a:cubicBezTo>
                <a:close/>
                <a:moveTo>
                  <a:pt x="70" y="216"/>
                </a:moveTo>
                <a:cubicBezTo>
                  <a:pt x="58" y="216"/>
                  <a:pt x="48" y="206"/>
                  <a:pt x="48" y="194"/>
                </a:cubicBezTo>
                <a:cubicBezTo>
                  <a:pt x="48" y="182"/>
                  <a:pt x="58" y="172"/>
                  <a:pt x="70" y="172"/>
                </a:cubicBezTo>
                <a:cubicBezTo>
                  <a:pt x="82" y="172"/>
                  <a:pt x="92" y="182"/>
                  <a:pt x="92" y="194"/>
                </a:cubicBezTo>
                <a:cubicBezTo>
                  <a:pt x="92" y="206"/>
                  <a:pt x="82" y="216"/>
                  <a:pt x="70" y="216"/>
                </a:cubicBezTo>
                <a:close/>
                <a:moveTo>
                  <a:pt x="330" y="216"/>
                </a:moveTo>
                <a:cubicBezTo>
                  <a:pt x="318" y="216"/>
                  <a:pt x="308" y="206"/>
                  <a:pt x="308" y="194"/>
                </a:cubicBezTo>
                <a:cubicBezTo>
                  <a:pt x="308" y="182"/>
                  <a:pt x="318" y="172"/>
                  <a:pt x="330" y="172"/>
                </a:cubicBezTo>
                <a:cubicBezTo>
                  <a:pt x="342" y="172"/>
                  <a:pt x="352" y="182"/>
                  <a:pt x="352" y="194"/>
                </a:cubicBezTo>
                <a:cubicBezTo>
                  <a:pt x="352" y="206"/>
                  <a:pt x="342" y="216"/>
                  <a:pt x="330" y="2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46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34"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35</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Travel in Trillions of Vehicle Miles in U.S.: 1996–2021</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1" name="PPTShape_1"/>
          <p:cNvSpPr>
            <a:spLocks noChangeArrowheads="1"/>
          </p:cNvSpPr>
          <p:nvPr/>
        </p:nvSpPr>
        <p:spPr bwMode="gray">
          <a:xfrm>
            <a:off x="419100" y="5594846"/>
            <a:ext cx="11391899" cy="670433"/>
          </a:xfrm>
          <a:prstGeom prst="rect">
            <a:avLst/>
          </a:prstGeom>
          <a:solidFill>
            <a:schemeClr val="tx2"/>
          </a:solidFill>
          <a:ln w="28575" algn="ctr">
            <a:noFill/>
            <a:miter lim="800000"/>
            <a:headEnd/>
            <a:tailEnd/>
          </a:ln>
        </p:spPr>
        <p:txBody>
          <a:bodyPr lIns="0" tIns="0" rIns="0" bIns="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Miles driven in 2022 will likely set a new record, but could still be held back by soaring gas prices that could induce vehicle owners to scale back </a:t>
            </a:r>
            <a:br>
              <a:rPr lang="en-US" sz="1200" b="1" dirty="0">
                <a:solidFill>
                  <a:srgbClr val="FFFFFF"/>
                </a:solidFill>
                <a:latin typeface="Arial" panose="020B0604020202020204" pitchFamily="34" charset="0"/>
                <a:cs typeface="Arial" panose="020B0604020202020204" pitchFamily="34" charset="0"/>
              </a:rPr>
            </a:br>
            <a:r>
              <a:rPr lang="en-US" sz="1200" b="1" dirty="0">
                <a:solidFill>
                  <a:srgbClr val="FFFFFF"/>
                </a:solidFill>
                <a:latin typeface="Arial" panose="020B0604020202020204" pitchFamily="34" charset="0"/>
                <a:cs typeface="Arial" panose="020B0604020202020204" pitchFamily="34" charset="0"/>
              </a:rPr>
              <a:t>on their driving</a:t>
            </a:r>
          </a:p>
        </p:txBody>
      </p:sp>
      <p:sp>
        <p:nvSpPr>
          <p:cNvPr id="52" name="Footer Placeholder 37"/>
          <p:cNvSpPr txBox="1">
            <a:spLocks/>
          </p:cNvSpPr>
          <p:nvPr/>
        </p:nvSpPr>
        <p:spPr>
          <a:xfrm>
            <a:off x="390607" y="6278058"/>
            <a:ext cx="9772568" cy="200248"/>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Sources: Sources: </a:t>
            </a:r>
            <a:r>
              <a:rPr lang="en-US" dirty="0">
                <a:latin typeface="Arial "/>
                <a:hlinkClick r:id="rId6"/>
              </a:rPr>
              <a:t>Federal Highway Administration</a:t>
            </a:r>
            <a:r>
              <a:rPr lang="en-US" dirty="0">
                <a:solidFill>
                  <a:prstClr val="black">
                    <a:lumMod val="50000"/>
                    <a:lumOff val="50000"/>
                  </a:prstClr>
                </a:solidFill>
                <a:cs typeface="Arial" charset="0"/>
              </a:rPr>
              <a:t>; USC RUM Center.</a:t>
            </a:r>
          </a:p>
        </p:txBody>
      </p:sp>
      <p:graphicFrame>
        <p:nvGraphicFramePr>
          <p:cNvPr id="15" name="Object 3"/>
          <p:cNvGraphicFramePr>
            <a:graphicFrameLocks/>
          </p:cNvGraphicFramePr>
          <p:nvPr>
            <p:extLst>
              <p:ext uri="{D42A27DB-BD31-4B8C-83A1-F6EECF244321}">
                <p14:modId xmlns:p14="http://schemas.microsoft.com/office/powerpoint/2010/main" val="4103033861"/>
              </p:ext>
            </p:extLst>
          </p:nvPr>
        </p:nvGraphicFramePr>
        <p:xfrm>
          <a:off x="77118" y="2402991"/>
          <a:ext cx="11733883" cy="3145239"/>
        </p:xfrm>
        <a:graphic>
          <a:graphicData uri="http://schemas.openxmlformats.org/drawingml/2006/chart">
            <c:chart xmlns:c="http://schemas.openxmlformats.org/drawingml/2006/chart" xmlns:r="http://schemas.openxmlformats.org/officeDocument/2006/relationships" r:id="rId7"/>
          </a:graphicData>
        </a:graphic>
      </p:graphicFrame>
      <p:grpSp>
        <p:nvGrpSpPr>
          <p:cNvPr id="6" name="Group 5"/>
          <p:cNvGrpSpPr/>
          <p:nvPr/>
        </p:nvGrpSpPr>
        <p:grpSpPr>
          <a:xfrm>
            <a:off x="8345628" y="1800789"/>
            <a:ext cx="3465375" cy="770665"/>
            <a:chOff x="8345628" y="1864289"/>
            <a:chExt cx="3465375" cy="770665"/>
          </a:xfrm>
        </p:grpSpPr>
        <p:sp>
          <p:nvSpPr>
            <p:cNvPr id="39" name="AutoShape 6"/>
            <p:cNvSpPr>
              <a:spLocks noChangeArrowheads="1"/>
            </p:cNvSpPr>
            <p:nvPr/>
          </p:nvSpPr>
          <p:spPr bwMode="blackWhite">
            <a:xfrm>
              <a:off x="8345628" y="1864289"/>
              <a:ext cx="3465375" cy="492086"/>
            </a:xfrm>
            <a:prstGeom prst="rect">
              <a:avLst/>
            </a:prstGeom>
            <a:solidFill>
              <a:schemeClr val="bg1">
                <a:lumMod val="95000"/>
              </a:schemeClr>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srgbClr val="002E42"/>
                  </a:solidFill>
                  <a:latin typeface="Arial" pitchFamily="34" charset="0"/>
                  <a:cs typeface="Arial" charset="0"/>
                </a:rPr>
                <a:t>Miles driven in 2021 were just 1% below 2019’s level and are virtually certain to set a new record in 2022</a:t>
              </a:r>
            </a:p>
          </p:txBody>
        </p:sp>
        <p:sp>
          <p:nvSpPr>
            <p:cNvPr id="5" name="Isosceles Triangle 4"/>
            <p:cNvSpPr/>
            <p:nvPr/>
          </p:nvSpPr>
          <p:spPr>
            <a:xfrm rot="9900000">
              <a:off x="11488910" y="2291007"/>
              <a:ext cx="125310" cy="343947"/>
            </a:xfrm>
            <a:prstGeom prs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AutoShape 6"/>
          <p:cNvSpPr>
            <a:spLocks noChangeArrowheads="1"/>
          </p:cNvSpPr>
          <p:nvPr/>
        </p:nvSpPr>
        <p:spPr bwMode="blackWhite">
          <a:xfrm>
            <a:off x="5694744" y="1948393"/>
            <a:ext cx="2468650" cy="633417"/>
          </a:xfrm>
          <a:prstGeom prst="wedgeRectCallout">
            <a:avLst>
              <a:gd name="adj1" fmla="val 172524"/>
              <a:gd name="adj2" fmla="val 277999"/>
            </a:avLst>
          </a:prstGeom>
          <a:solidFill>
            <a:schemeClr val="bg1">
              <a:lumMod val="95000"/>
            </a:schemeClr>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schemeClr val="accent6"/>
                </a:solidFill>
                <a:latin typeface="Arial" pitchFamily="34" charset="0"/>
                <a:cs typeface="Arial" charset="0"/>
              </a:rPr>
              <a:t>Miles driven plunged by 11% in 2020 as the pandemic severely curtailed travel</a:t>
            </a:r>
          </a:p>
        </p:txBody>
      </p:sp>
    </p:spTree>
    <p:extLst>
      <p:ext uri="{BB962C8B-B14F-4D97-AF65-F5344CB8AC3E}">
        <p14:creationId xmlns:p14="http://schemas.microsoft.com/office/powerpoint/2010/main" val="3919772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58"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36</a:t>
            </a:fld>
            <a:endParaRPr lang="en-US" sz="675" dirty="0">
              <a:solidFill>
                <a:prstClr val="black">
                  <a:tint val="75000"/>
                </a:prstClr>
              </a:solidFill>
              <a:latin typeface="Calibri"/>
            </a:endParaRPr>
          </a:p>
        </p:txBody>
      </p:sp>
      <p:sp>
        <p:nvSpPr>
          <p:cNvPr id="38" name="Title 5"/>
          <p:cNvSpPr txBox="1">
            <a:spLocks/>
          </p:cNvSpPr>
          <p:nvPr/>
        </p:nvSpPr>
        <p:spPr>
          <a:xfrm>
            <a:off x="390607" y="235404"/>
            <a:ext cx="11420393"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Auto Liability Bodily Injury Severity Trend Is Up, Frequency Plunge in 2020/21 Due to COVID Has Ended and Is Reversing</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1" name="PPTShape_1"/>
          <p:cNvSpPr>
            <a:spLocks noChangeArrowheads="1"/>
          </p:cNvSpPr>
          <p:nvPr/>
        </p:nvSpPr>
        <p:spPr bwMode="gray">
          <a:xfrm>
            <a:off x="392574" y="5776378"/>
            <a:ext cx="11418425" cy="488901"/>
          </a:xfrm>
          <a:prstGeom prst="rect">
            <a:avLst/>
          </a:prstGeom>
          <a:solidFill>
            <a:schemeClr val="tx2"/>
          </a:solidFill>
          <a:ln w="28575" algn="ctr">
            <a:noFill/>
            <a:miter lim="800000"/>
            <a:headEnd/>
            <a:tailEnd/>
          </a:ln>
        </p:spPr>
        <p:txBody>
          <a:bodyPr lIns="0" tIns="0" rIns="0" bIns="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Frequency decline has ended. Q1 2022 BI frequency was +9.5% and Q4 2021 was +3.5%</a:t>
            </a:r>
          </a:p>
        </p:txBody>
      </p:sp>
      <p:sp>
        <p:nvSpPr>
          <p:cNvPr id="52" name="Footer Placeholder 37"/>
          <p:cNvSpPr txBox="1">
            <a:spLocks/>
          </p:cNvSpPr>
          <p:nvPr/>
        </p:nvSpPr>
        <p:spPr>
          <a:xfrm>
            <a:off x="390607" y="6278058"/>
            <a:ext cx="9772568" cy="467820"/>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*2022 figure is for the 4 quarters ending 2022:Q1.</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ISO/PCI </a:t>
            </a:r>
            <a:r>
              <a:rPr lang="en-US" i="1" dirty="0">
                <a:solidFill>
                  <a:prstClr val="black">
                    <a:lumMod val="50000"/>
                    <a:lumOff val="50000"/>
                  </a:prstClr>
                </a:solidFill>
                <a:cs typeface="Arial" charset="0"/>
              </a:rPr>
              <a:t>Fast Track data</a:t>
            </a:r>
            <a:r>
              <a:rPr lang="en-US" dirty="0">
                <a:solidFill>
                  <a:prstClr val="black">
                    <a:lumMod val="50000"/>
                    <a:lumOff val="50000"/>
                  </a:prstClr>
                </a:solidFill>
                <a:cs typeface="Arial" charset="0"/>
              </a:rPr>
              <a:t>; Center for Risk and Uncertainty Management, Univ. of South Carolina.</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eSlide – P6466 – The Financial Crisis and the Future of the P/C</a:t>
            </a:r>
          </a:p>
        </p:txBody>
      </p:sp>
      <p:graphicFrame>
        <p:nvGraphicFramePr>
          <p:cNvPr id="13" name="Object 3"/>
          <p:cNvGraphicFramePr>
            <a:graphicFrameLocks noChangeAspect="1"/>
          </p:cNvGraphicFramePr>
          <p:nvPr>
            <p:extLst>
              <p:ext uri="{D42A27DB-BD31-4B8C-83A1-F6EECF244321}">
                <p14:modId xmlns:p14="http://schemas.microsoft.com/office/powerpoint/2010/main" val="2070677941"/>
              </p:ext>
            </p:extLst>
          </p:nvPr>
        </p:nvGraphicFramePr>
        <p:xfrm>
          <a:off x="-102870" y="1663290"/>
          <a:ext cx="12205970" cy="3944600"/>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7" y="1549589"/>
            <a:ext cx="33631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600" dirty="0">
                <a:latin typeface="Calibri"/>
                <a:cs typeface="Arial" panose="020B0604020202020204" pitchFamily="34" charset="0"/>
              </a:rPr>
              <a:t>Annual Change, 2005 through 2022*</a:t>
            </a:r>
          </a:p>
        </p:txBody>
      </p:sp>
      <p:grpSp>
        <p:nvGrpSpPr>
          <p:cNvPr id="6" name="Group 5"/>
          <p:cNvGrpSpPr/>
          <p:nvPr/>
        </p:nvGrpSpPr>
        <p:grpSpPr>
          <a:xfrm>
            <a:off x="6743741" y="4130845"/>
            <a:ext cx="3108485" cy="622282"/>
            <a:chOff x="6743741" y="4130845"/>
            <a:chExt cx="3108485" cy="622282"/>
          </a:xfrm>
        </p:grpSpPr>
        <p:sp>
          <p:nvSpPr>
            <p:cNvPr id="39" name="AutoShape 6"/>
            <p:cNvSpPr>
              <a:spLocks noChangeArrowheads="1"/>
            </p:cNvSpPr>
            <p:nvPr/>
          </p:nvSpPr>
          <p:spPr bwMode="blackWhite">
            <a:xfrm>
              <a:off x="6743741" y="4219575"/>
              <a:ext cx="2800309" cy="533552"/>
            </a:xfrm>
            <a:prstGeom prst="rect">
              <a:avLst/>
            </a:prstGeom>
            <a:solidFill>
              <a:schemeClr val="bg1">
                <a:lumMod val="95000"/>
              </a:schemeClr>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schemeClr val="accent6"/>
                  </a:solidFill>
                  <a:latin typeface="Arial" pitchFamily="34" charset="0"/>
                  <a:cs typeface="Arial" charset="0"/>
                </a:rPr>
                <a:t>COVID pushed frequency down sharply, but severity increased</a:t>
              </a:r>
            </a:p>
          </p:txBody>
        </p:sp>
        <p:sp>
          <p:nvSpPr>
            <p:cNvPr id="5" name="Isosceles Triangle 4"/>
            <p:cNvSpPr/>
            <p:nvPr/>
          </p:nvSpPr>
          <p:spPr>
            <a:xfrm rot="3773664">
              <a:off x="9545904" y="3929167"/>
              <a:ext cx="104644" cy="508000"/>
            </a:xfrm>
            <a:prstGeom prs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2071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82"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37</a:t>
            </a:fld>
            <a:endParaRPr lang="en-US" sz="675" dirty="0">
              <a:solidFill>
                <a:prstClr val="black">
                  <a:tint val="75000"/>
                </a:prstClr>
              </a:solidFill>
              <a:latin typeface="Calibri"/>
            </a:endParaRPr>
          </a:p>
        </p:txBody>
      </p:sp>
      <p:sp>
        <p:nvSpPr>
          <p:cNvPr id="51" name="PPTShape_1"/>
          <p:cNvSpPr>
            <a:spLocks noChangeArrowheads="1"/>
          </p:cNvSpPr>
          <p:nvPr/>
        </p:nvSpPr>
        <p:spPr bwMode="gray">
          <a:xfrm>
            <a:off x="392574" y="5776378"/>
            <a:ext cx="11418425" cy="488901"/>
          </a:xfrm>
          <a:prstGeom prst="rect">
            <a:avLst/>
          </a:prstGeom>
          <a:solidFill>
            <a:schemeClr val="tx2"/>
          </a:solidFill>
          <a:ln w="28575" algn="ctr">
            <a:noFill/>
            <a:miter lim="800000"/>
            <a:headEnd/>
            <a:tailEnd/>
          </a:ln>
        </p:spPr>
        <p:txBody>
          <a:bodyPr lIns="0" tIns="0" rIns="0" bIns="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Extraordinary Increase in Poor Driving Behaviors in 2020 and 2021 Contributed to Sharply Higher Auto Fatalities</a:t>
            </a:r>
          </a:p>
        </p:txBody>
      </p:sp>
      <p:sp>
        <p:nvSpPr>
          <p:cNvPr id="52" name="Footer Placeholder 37"/>
          <p:cNvSpPr txBox="1">
            <a:spLocks/>
          </p:cNvSpPr>
          <p:nvPr/>
        </p:nvSpPr>
        <p:spPr>
          <a:xfrm>
            <a:off x="390607" y="6278058"/>
            <a:ext cx="9772568" cy="301621"/>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Insurance Institute for Highway Safety and Highway Loss Data Institute: </a:t>
            </a:r>
            <a:r>
              <a:rPr lang="en-US" dirty="0"/>
              <a:t>: </a:t>
            </a:r>
            <a:r>
              <a:rPr lang="en-US" dirty="0">
                <a:hlinkClick r:id="rId6"/>
              </a:rPr>
              <a:t>https://www.iihs.org/iihs/topics/t/general-statistics/fatalityfacts/overview-of-fatality-facts</a:t>
            </a:r>
            <a:r>
              <a:rPr lang="en-US" dirty="0"/>
              <a:t> and NHTSA (2021): </a:t>
            </a:r>
            <a:r>
              <a:rPr lang="en-US" dirty="0">
                <a:hlinkClick r:id="rId7"/>
              </a:rPr>
              <a:t>https://www.nhtsa.gov/press-releases/early-estimate-2021-traffic-fatalities#:~:text=NHTSA%20projects%20that%20an%20estimated,Fatality%20Analysis%20Reporting%20System's%20history </a:t>
            </a:r>
            <a:r>
              <a:rPr lang="en-US" dirty="0">
                <a:solidFill>
                  <a:prstClr val="black">
                    <a:lumMod val="50000"/>
                    <a:lumOff val="50000"/>
                  </a:prstClr>
                </a:solidFill>
                <a:cs typeface="Arial" charset="0"/>
              </a:rPr>
              <a:t>Risk and Uncertainty Management Center, University of South Carolina.</a:t>
            </a:r>
          </a:p>
        </p:txBody>
      </p:sp>
      <p:sp>
        <p:nvSpPr>
          <p:cNvPr id="14" name="Text Placeholder 4">
            <a:extLst>
              <a:ext uri="{FF2B5EF4-FFF2-40B4-BE49-F238E27FC236}">
                <a16:creationId xmlns:a16="http://schemas.microsoft.com/office/drawing/2014/main" xmlns="" id="{EAB35853-8A01-42A2-B88A-F1B5DA2F77D6}"/>
              </a:ext>
            </a:extLst>
          </p:cNvPr>
          <p:cNvSpPr txBox="1">
            <a:spLocks/>
          </p:cNvSpPr>
          <p:nvPr/>
        </p:nvSpPr>
        <p:spPr bwMode="gray">
          <a:xfrm>
            <a:off x="419100" y="1600200"/>
            <a:ext cx="3363127" cy="246221"/>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600" b="0" dirty="0">
                <a:solidFill>
                  <a:schemeClr val="tx1"/>
                </a:solidFill>
                <a:latin typeface="Calibri"/>
                <a:cs typeface="Arial" panose="020B0604020202020204" pitchFamily="34" charset="0"/>
              </a:rPr>
              <a:t>(Millions of Units)</a:t>
            </a: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Traffic Fatalities in the U.S., 2000-2021</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p:nvPr>
            <p:extLst>
              <p:ext uri="{D42A27DB-BD31-4B8C-83A1-F6EECF244321}">
                <p14:modId xmlns:p14="http://schemas.microsoft.com/office/powerpoint/2010/main" val="3658045238"/>
              </p:ext>
            </p:extLst>
          </p:nvPr>
        </p:nvGraphicFramePr>
        <p:xfrm>
          <a:off x="419100" y="2041075"/>
          <a:ext cx="11521993" cy="3735303"/>
        </p:xfrm>
        <a:graphic>
          <a:graphicData uri="http://schemas.openxmlformats.org/drawingml/2006/chart">
            <c:chart xmlns:c="http://schemas.openxmlformats.org/drawingml/2006/chart" xmlns:r="http://schemas.openxmlformats.org/officeDocument/2006/relationships" r:id="rId8"/>
          </a:graphicData>
        </a:graphic>
      </p:graphicFrame>
      <p:grpSp>
        <p:nvGrpSpPr>
          <p:cNvPr id="10" name="Group 9"/>
          <p:cNvGrpSpPr/>
          <p:nvPr/>
        </p:nvGrpSpPr>
        <p:grpSpPr>
          <a:xfrm>
            <a:off x="6070600" y="3035300"/>
            <a:ext cx="2233672" cy="1233808"/>
            <a:chOff x="5984302" y="3035300"/>
            <a:chExt cx="2319970" cy="1233808"/>
          </a:xfrm>
        </p:grpSpPr>
        <p:sp>
          <p:nvSpPr>
            <p:cNvPr id="39" name="AutoShape 6"/>
            <p:cNvSpPr>
              <a:spLocks noChangeArrowheads="1"/>
            </p:cNvSpPr>
            <p:nvPr/>
          </p:nvSpPr>
          <p:spPr bwMode="blackWhite">
            <a:xfrm>
              <a:off x="5984302" y="3035300"/>
              <a:ext cx="2319970" cy="622300"/>
            </a:xfrm>
            <a:prstGeom prst="rect">
              <a:avLst/>
            </a:prstGeom>
            <a:solidFill>
              <a:schemeClr val="bg1">
                <a:lumMod val="95000"/>
              </a:schemeClr>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Financial Crisis/ ”Great Recession” –fatalities fell 25.4%</a:t>
              </a:r>
            </a:p>
          </p:txBody>
        </p:sp>
        <p:sp>
          <p:nvSpPr>
            <p:cNvPr id="9" name="Isosceles Triangle 8"/>
            <p:cNvSpPr/>
            <p:nvPr/>
          </p:nvSpPr>
          <p:spPr>
            <a:xfrm rot="11700000">
              <a:off x="7147651" y="3577800"/>
              <a:ext cx="275421" cy="691308"/>
            </a:xfrm>
            <a:prstGeom prst="triangle">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9247445" y="1960675"/>
            <a:ext cx="1982531" cy="1372724"/>
            <a:chOff x="5369617" y="2869051"/>
            <a:chExt cx="2934655" cy="1372724"/>
          </a:xfrm>
        </p:grpSpPr>
        <p:sp>
          <p:nvSpPr>
            <p:cNvPr id="22" name="Isosceles Triangle 21"/>
            <p:cNvSpPr/>
            <p:nvPr/>
          </p:nvSpPr>
          <p:spPr>
            <a:xfrm rot="9340200">
              <a:off x="7459281" y="3550467"/>
              <a:ext cx="275421" cy="691308"/>
            </a:xfrm>
            <a:prstGeom prst="triangle">
              <a:avLst/>
            </a:prstGeom>
            <a:solidFill>
              <a:schemeClr val="tx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6"/>
            <p:cNvSpPr>
              <a:spLocks noChangeArrowheads="1"/>
            </p:cNvSpPr>
            <p:nvPr/>
          </p:nvSpPr>
          <p:spPr bwMode="blackWhite">
            <a:xfrm>
              <a:off x="5369617" y="2869051"/>
              <a:ext cx="2934655" cy="801249"/>
            </a:xfrm>
            <a:prstGeom prst="rect">
              <a:avLst/>
            </a:prstGeom>
            <a:solidFill>
              <a:schemeClr val="tx2"/>
            </a:solidFill>
            <a:ln w="28575" algn="ctr">
              <a:noFill/>
              <a:miter lim="800000"/>
              <a:headEnd/>
              <a:tailEnd/>
            </a:ln>
            <a:effectLst/>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schemeClr val="bg1"/>
                  </a:solidFill>
                  <a:latin typeface="Arial" pitchFamily="34" charset="0"/>
                  <a:cs typeface="Arial" charset="0"/>
                </a:rPr>
                <a:t>During COVID, fatalities surged by 7.6% in 2020 and 10.5% in 2021 (up 18.9% since 2019)</a:t>
              </a:r>
            </a:p>
          </p:txBody>
        </p:sp>
      </p:grpSp>
    </p:spTree>
    <p:extLst>
      <p:ext uri="{BB962C8B-B14F-4D97-AF65-F5344CB8AC3E}">
        <p14:creationId xmlns:p14="http://schemas.microsoft.com/office/powerpoint/2010/main" val="3285100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4B5BDE9-B958-D3FF-F8E9-984F5C4D6B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25" y="0"/>
            <a:ext cx="5161472" cy="6858000"/>
          </a:xfrm>
          <a:prstGeom prst="rect">
            <a:avLst/>
          </a:prstGeom>
        </p:spPr>
      </p:pic>
      <p:sp>
        <p:nvSpPr>
          <p:cNvPr id="18" name="Rectangle 17"/>
          <p:cNvSpPr/>
          <p:nvPr/>
        </p:nvSpPr>
        <p:spPr>
          <a:xfrm rot="5400000">
            <a:off x="4027935" y="964690"/>
            <a:ext cx="6857993" cy="49286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06"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38</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Public Transit</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FC2963F7-AA7B-4D7A-A91F-6E0419B3346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773" t="3662" r="346" b="2540"/>
          <a:stretch/>
        </p:blipFill>
        <p:spPr>
          <a:xfrm>
            <a:off x="9093211" y="2311754"/>
            <a:ext cx="2717789" cy="1572144"/>
          </a:xfrm>
          <a:prstGeom prst="rect">
            <a:avLst/>
          </a:prstGeom>
        </p:spPr>
      </p:pic>
      <p:sp>
        <p:nvSpPr>
          <p:cNvPr id="3" name="TextBox 2">
            <a:extLst>
              <a:ext uri="{FF2B5EF4-FFF2-40B4-BE49-F238E27FC236}">
                <a16:creationId xmlns:a16="http://schemas.microsoft.com/office/drawing/2014/main" xmlns="" id="{DF661176-03AE-4DA7-88AA-A993E7B36807}"/>
              </a:ext>
            </a:extLst>
          </p:cNvPr>
          <p:cNvSpPr txBox="1"/>
          <p:nvPr/>
        </p:nvSpPr>
        <p:spPr>
          <a:xfrm>
            <a:off x="9296932" y="3591187"/>
            <a:ext cx="2614308" cy="379379"/>
          </a:xfrm>
          <a:prstGeom prst="rect">
            <a:avLst/>
          </a:prstGeom>
          <a:noFill/>
        </p:spPr>
        <p:txBody>
          <a:bodyPr wrap="square" rtlCol="0">
            <a:spAutoFit/>
          </a:bodyPr>
          <a:lstStyle/>
          <a:p>
            <a:r>
              <a:rPr lang="en-US" dirty="0">
                <a:solidFill>
                  <a:schemeClr val="bg1"/>
                </a:solidFill>
              </a:rPr>
              <a:t>Zero Emissions Vehicles </a:t>
            </a:r>
          </a:p>
        </p:txBody>
      </p:sp>
      <p:pic>
        <p:nvPicPr>
          <p:cNvPr id="16" name="Picture 15" descr="Passengers May Have Been Ejected in Deadly Amtrak Derailment - Bloomberg">
            <a:extLst>
              <a:ext uri="{FF2B5EF4-FFF2-40B4-BE49-F238E27FC236}">
                <a16:creationId xmlns:a16="http://schemas.microsoft.com/office/drawing/2014/main" xmlns="" id="{25CD0E89-0AEB-466F-9D14-1506873FF7D6}"/>
              </a:ext>
            </a:extLst>
          </p:cNvPr>
          <p:cNvPicPr/>
          <p:nvPr/>
        </p:nvPicPr>
        <p:blipFill rotWithShape="1">
          <a:blip r:embed="rId8" cstate="screen">
            <a:extLst>
              <a:ext uri="{28A0092B-C50C-407E-A947-70E740481C1C}">
                <a14:useLocalDpi xmlns:a14="http://schemas.microsoft.com/office/drawing/2010/main"/>
              </a:ext>
            </a:extLst>
          </a:blip>
          <a:srcRect t="8704" b="2288"/>
          <a:stretch/>
        </p:blipFill>
        <p:spPr bwMode="auto">
          <a:xfrm>
            <a:off x="9093211" y="613998"/>
            <a:ext cx="2717789" cy="1611087"/>
          </a:xfrm>
          <a:prstGeom prst="rect">
            <a:avLst/>
          </a:prstGeom>
          <a:noFill/>
          <a:ln>
            <a:noFill/>
          </a:ln>
        </p:spPr>
      </p:pic>
      <p:sp>
        <p:nvSpPr>
          <p:cNvPr id="4" name="TextBox 3">
            <a:extLst>
              <a:ext uri="{FF2B5EF4-FFF2-40B4-BE49-F238E27FC236}">
                <a16:creationId xmlns:a16="http://schemas.microsoft.com/office/drawing/2014/main" xmlns="" id="{CADD9F90-5187-406F-9E0E-84805C8B2499}"/>
              </a:ext>
            </a:extLst>
          </p:cNvPr>
          <p:cNvSpPr txBox="1"/>
          <p:nvPr/>
        </p:nvSpPr>
        <p:spPr>
          <a:xfrm>
            <a:off x="390607" y="1498213"/>
            <a:ext cx="3817460" cy="1107996"/>
          </a:xfrm>
          <a:prstGeom prst="rect">
            <a:avLst/>
          </a:prstGeom>
          <a:noFill/>
        </p:spPr>
        <p:txBody>
          <a:bodyPr wrap="square" lIns="0" tIns="0" rIns="0" bIns="0" rtlCol="0">
            <a:spAutoFit/>
          </a:bodyPr>
          <a:lstStyle/>
          <a:p>
            <a:r>
              <a:rPr lang="en-US" dirty="0">
                <a:solidFill>
                  <a:srgbClr val="002E42"/>
                </a:solidFill>
                <a:ea typeface="+mj-ea"/>
                <a:cs typeface="+mj-cs"/>
              </a:rPr>
              <a:t>Motor vehicle maintenance and repair costs continue to increase in 2021 with supply chain disruptions, chip shortages and labor crunch.</a:t>
            </a:r>
          </a:p>
        </p:txBody>
      </p:sp>
      <p:pic>
        <p:nvPicPr>
          <p:cNvPr id="20" name="Picture 19" descr="TWU rescue">
            <a:extLst>
              <a:ext uri="{FF2B5EF4-FFF2-40B4-BE49-F238E27FC236}">
                <a16:creationId xmlns:a16="http://schemas.microsoft.com/office/drawing/2014/main" xmlns="" id="{703000C2-3FC7-4AF3-872D-53DD0764D103}"/>
              </a:ext>
            </a:extLst>
          </p:cNvPr>
          <p:cNvPicPr/>
          <p:nvPr/>
        </p:nvPicPr>
        <p:blipFill rotWithShape="1">
          <a:blip r:embed="rId9">
            <a:extLst>
              <a:ext uri="{28A0092B-C50C-407E-A947-70E740481C1C}">
                <a14:useLocalDpi xmlns:a14="http://schemas.microsoft.com/office/drawing/2010/main"/>
              </a:ext>
            </a:extLst>
          </a:blip>
          <a:srcRect l="50116" t="3437" r="232" b="29080"/>
          <a:stretch/>
        </p:blipFill>
        <p:spPr bwMode="auto">
          <a:xfrm>
            <a:off x="9093211" y="3970567"/>
            <a:ext cx="2717789" cy="2243998"/>
          </a:xfrm>
          <a:prstGeom prst="rect">
            <a:avLst/>
          </a:prstGeom>
          <a:noFill/>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xmlns="" id="{CADD9F90-5187-406F-9E0E-84805C8B2499}"/>
              </a:ext>
            </a:extLst>
          </p:cNvPr>
          <p:cNvSpPr txBox="1"/>
          <p:nvPr/>
        </p:nvSpPr>
        <p:spPr>
          <a:xfrm>
            <a:off x="5624649" y="1609532"/>
            <a:ext cx="2934414" cy="615553"/>
          </a:xfrm>
          <a:prstGeom prst="rect">
            <a:avLst/>
          </a:prstGeom>
          <a:noFill/>
        </p:spPr>
        <p:txBody>
          <a:bodyPr wrap="square" lIns="0" tIns="0" rIns="0" bIns="0" rtlCol="0">
            <a:spAutoFit/>
          </a:bodyPr>
          <a:lstStyle/>
          <a:p>
            <a:r>
              <a:rPr lang="en-US" sz="4000" dirty="0">
                <a:solidFill>
                  <a:schemeClr val="accent1"/>
                </a:solidFill>
                <a:ea typeface="+mj-ea"/>
                <a:cs typeface="+mj-cs"/>
              </a:rPr>
              <a:t>12%</a:t>
            </a:r>
            <a:endParaRPr lang="en-US" sz="2000" baseline="30000" dirty="0">
              <a:solidFill>
                <a:schemeClr val="bg1"/>
              </a:solidFill>
              <a:ea typeface="+mj-ea"/>
              <a:cs typeface="+mj-cs"/>
            </a:endParaRPr>
          </a:p>
        </p:txBody>
      </p:sp>
      <p:sp>
        <p:nvSpPr>
          <p:cNvPr id="22" name="TextBox 21">
            <a:extLst>
              <a:ext uri="{FF2B5EF4-FFF2-40B4-BE49-F238E27FC236}">
                <a16:creationId xmlns:a16="http://schemas.microsoft.com/office/drawing/2014/main" xmlns="" id="{CADD9F90-5187-406F-9E0E-84805C8B2499}"/>
              </a:ext>
            </a:extLst>
          </p:cNvPr>
          <p:cNvSpPr txBox="1"/>
          <p:nvPr/>
        </p:nvSpPr>
        <p:spPr>
          <a:xfrm>
            <a:off x="5624649" y="4441346"/>
            <a:ext cx="2934414" cy="615553"/>
          </a:xfrm>
          <a:prstGeom prst="rect">
            <a:avLst/>
          </a:prstGeom>
          <a:noFill/>
        </p:spPr>
        <p:txBody>
          <a:bodyPr wrap="square" lIns="0" tIns="0" rIns="0" bIns="0" rtlCol="0">
            <a:spAutoFit/>
          </a:bodyPr>
          <a:lstStyle/>
          <a:p>
            <a:r>
              <a:rPr lang="en-US" sz="4000" dirty="0">
                <a:solidFill>
                  <a:schemeClr val="accent1"/>
                </a:solidFill>
                <a:ea typeface="+mj-ea"/>
                <a:cs typeface="+mj-cs"/>
              </a:rPr>
              <a:t>160,000</a:t>
            </a:r>
            <a:endParaRPr lang="en-US" sz="2000" baseline="30000" dirty="0">
              <a:solidFill>
                <a:schemeClr val="bg1"/>
              </a:solidFill>
              <a:ea typeface="+mj-ea"/>
              <a:cs typeface="+mj-cs"/>
            </a:endParaRPr>
          </a:p>
        </p:txBody>
      </p:sp>
      <p:sp>
        <p:nvSpPr>
          <p:cNvPr id="23" name="Freeform 20"/>
          <p:cNvSpPr>
            <a:spLocks noEditPoints="1"/>
          </p:cNvSpPr>
          <p:nvPr/>
        </p:nvSpPr>
        <p:spPr bwMode="auto">
          <a:xfrm rot="10800000">
            <a:off x="5624649" y="1013405"/>
            <a:ext cx="459540" cy="518483"/>
          </a:xfrm>
          <a:custGeom>
            <a:avLst/>
            <a:gdLst>
              <a:gd name="T0" fmla="*/ 329 w 674"/>
              <a:gd name="T1" fmla="*/ 0 h 761"/>
              <a:gd name="T2" fmla="*/ 461 w 674"/>
              <a:gd name="T3" fmla="*/ 1 h 761"/>
              <a:gd name="T4" fmla="*/ 500 w 674"/>
              <a:gd name="T5" fmla="*/ 39 h 761"/>
              <a:gd name="T6" fmla="*/ 500 w 674"/>
              <a:gd name="T7" fmla="*/ 287 h 761"/>
              <a:gd name="T8" fmla="*/ 528 w 674"/>
              <a:gd name="T9" fmla="*/ 314 h 761"/>
              <a:gd name="T10" fmla="*/ 628 w 674"/>
              <a:gd name="T11" fmla="*/ 314 h 761"/>
              <a:gd name="T12" fmla="*/ 666 w 674"/>
              <a:gd name="T13" fmla="*/ 334 h 761"/>
              <a:gd name="T14" fmla="*/ 657 w 674"/>
              <a:gd name="T15" fmla="*/ 376 h 761"/>
              <a:gd name="T16" fmla="*/ 358 w 674"/>
              <a:gd name="T17" fmla="*/ 737 h 761"/>
              <a:gd name="T18" fmla="*/ 297 w 674"/>
              <a:gd name="T19" fmla="*/ 735 h 761"/>
              <a:gd name="T20" fmla="*/ 76 w 674"/>
              <a:gd name="T21" fmla="*/ 454 h 761"/>
              <a:gd name="T22" fmla="*/ 14 w 674"/>
              <a:gd name="T23" fmla="*/ 374 h 761"/>
              <a:gd name="T24" fmla="*/ 6 w 674"/>
              <a:gd name="T25" fmla="*/ 335 h 761"/>
              <a:gd name="T26" fmla="*/ 42 w 674"/>
              <a:gd name="T27" fmla="*/ 314 h 761"/>
              <a:gd name="T28" fmla="*/ 134 w 674"/>
              <a:gd name="T29" fmla="*/ 314 h 761"/>
              <a:gd name="T30" fmla="*/ 156 w 674"/>
              <a:gd name="T31" fmla="*/ 291 h 761"/>
              <a:gd name="T32" fmla="*/ 156 w 674"/>
              <a:gd name="T33" fmla="*/ 45 h 761"/>
              <a:gd name="T34" fmla="*/ 201 w 674"/>
              <a:gd name="T35" fmla="*/ 0 h 761"/>
              <a:gd name="T36" fmla="*/ 329 w 674"/>
              <a:gd name="T37" fmla="*/ 0 h 761"/>
              <a:gd name="T38" fmla="*/ 313 w 674"/>
              <a:gd name="T39" fmla="*/ 341 h 761"/>
              <a:gd name="T40" fmla="*/ 356 w 674"/>
              <a:gd name="T41" fmla="*/ 336 h 761"/>
              <a:gd name="T42" fmla="*/ 394 w 674"/>
              <a:gd name="T43" fmla="*/ 341 h 761"/>
              <a:gd name="T44" fmla="*/ 421 w 674"/>
              <a:gd name="T45" fmla="*/ 332 h 761"/>
              <a:gd name="T46" fmla="*/ 428 w 674"/>
              <a:gd name="T47" fmla="*/ 315 h 761"/>
              <a:gd name="T48" fmla="*/ 380 w 674"/>
              <a:gd name="T49" fmla="*/ 269 h 761"/>
              <a:gd name="T50" fmla="*/ 368 w 674"/>
              <a:gd name="T51" fmla="*/ 255 h 761"/>
              <a:gd name="T52" fmla="*/ 337 w 674"/>
              <a:gd name="T53" fmla="*/ 228 h 761"/>
              <a:gd name="T54" fmla="*/ 321 w 674"/>
              <a:gd name="T55" fmla="*/ 228 h 761"/>
              <a:gd name="T56" fmla="*/ 309 w 674"/>
              <a:gd name="T57" fmla="*/ 240 h 761"/>
              <a:gd name="T58" fmla="*/ 287 w 674"/>
              <a:gd name="T59" fmla="*/ 274 h 761"/>
              <a:gd name="T60" fmla="*/ 242 w 674"/>
              <a:gd name="T61" fmla="*/ 337 h 761"/>
              <a:gd name="T62" fmla="*/ 283 w 674"/>
              <a:gd name="T63" fmla="*/ 410 h 761"/>
              <a:gd name="T64" fmla="*/ 329 w 674"/>
              <a:gd name="T65" fmla="*/ 429 h 761"/>
              <a:gd name="T66" fmla="*/ 353 w 674"/>
              <a:gd name="T67" fmla="*/ 437 h 761"/>
              <a:gd name="T68" fmla="*/ 358 w 674"/>
              <a:gd name="T69" fmla="*/ 465 h 761"/>
              <a:gd name="T70" fmla="*/ 314 w 674"/>
              <a:gd name="T71" fmla="*/ 464 h 761"/>
              <a:gd name="T72" fmla="*/ 291 w 674"/>
              <a:gd name="T73" fmla="*/ 451 h 761"/>
              <a:gd name="T74" fmla="*/ 255 w 674"/>
              <a:gd name="T75" fmla="*/ 451 h 761"/>
              <a:gd name="T76" fmla="*/ 240 w 674"/>
              <a:gd name="T77" fmla="*/ 469 h 761"/>
              <a:gd name="T78" fmla="*/ 294 w 674"/>
              <a:gd name="T79" fmla="*/ 536 h 761"/>
              <a:gd name="T80" fmla="*/ 307 w 674"/>
              <a:gd name="T81" fmla="*/ 551 h 761"/>
              <a:gd name="T82" fmla="*/ 336 w 674"/>
              <a:gd name="T83" fmla="*/ 577 h 761"/>
              <a:gd name="T84" fmla="*/ 352 w 674"/>
              <a:gd name="T85" fmla="*/ 577 h 761"/>
              <a:gd name="T86" fmla="*/ 366 w 674"/>
              <a:gd name="T87" fmla="*/ 562 h 761"/>
              <a:gd name="T88" fmla="*/ 386 w 674"/>
              <a:gd name="T89" fmla="*/ 531 h 761"/>
              <a:gd name="T90" fmla="*/ 435 w 674"/>
              <a:gd name="T91" fmla="*/ 443 h 761"/>
              <a:gd name="T92" fmla="*/ 377 w 674"/>
              <a:gd name="T93" fmla="*/ 369 h 761"/>
              <a:gd name="T94" fmla="*/ 339 w 674"/>
              <a:gd name="T95" fmla="*/ 357 h 761"/>
              <a:gd name="T96" fmla="*/ 313 w 674"/>
              <a:gd name="T97" fmla="*/ 341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761">
                <a:moveTo>
                  <a:pt x="329" y="0"/>
                </a:moveTo>
                <a:cubicBezTo>
                  <a:pt x="373" y="0"/>
                  <a:pt x="417" y="0"/>
                  <a:pt x="461" y="1"/>
                </a:cubicBezTo>
                <a:cubicBezTo>
                  <a:pt x="489" y="1"/>
                  <a:pt x="500" y="11"/>
                  <a:pt x="500" y="39"/>
                </a:cubicBezTo>
                <a:cubicBezTo>
                  <a:pt x="500" y="122"/>
                  <a:pt x="500" y="204"/>
                  <a:pt x="500" y="287"/>
                </a:cubicBezTo>
                <a:cubicBezTo>
                  <a:pt x="500" y="317"/>
                  <a:pt x="495" y="314"/>
                  <a:pt x="528" y="314"/>
                </a:cubicBezTo>
                <a:cubicBezTo>
                  <a:pt x="561" y="314"/>
                  <a:pt x="595" y="314"/>
                  <a:pt x="628" y="314"/>
                </a:cubicBezTo>
                <a:cubicBezTo>
                  <a:pt x="644" y="314"/>
                  <a:pt x="659" y="317"/>
                  <a:pt x="666" y="334"/>
                </a:cubicBezTo>
                <a:cubicBezTo>
                  <a:pt x="674" y="349"/>
                  <a:pt x="668" y="363"/>
                  <a:pt x="657" y="376"/>
                </a:cubicBezTo>
                <a:cubicBezTo>
                  <a:pt x="557" y="496"/>
                  <a:pt x="458" y="617"/>
                  <a:pt x="358" y="737"/>
                </a:cubicBezTo>
                <a:cubicBezTo>
                  <a:pt x="338" y="761"/>
                  <a:pt x="316" y="760"/>
                  <a:pt x="297" y="735"/>
                </a:cubicBezTo>
                <a:cubicBezTo>
                  <a:pt x="223" y="642"/>
                  <a:pt x="150" y="548"/>
                  <a:pt x="76" y="454"/>
                </a:cubicBezTo>
                <a:cubicBezTo>
                  <a:pt x="56" y="427"/>
                  <a:pt x="35" y="400"/>
                  <a:pt x="14" y="374"/>
                </a:cubicBezTo>
                <a:cubicBezTo>
                  <a:pt x="4" y="362"/>
                  <a:pt x="0" y="350"/>
                  <a:pt x="6" y="335"/>
                </a:cubicBezTo>
                <a:cubicBezTo>
                  <a:pt x="13" y="319"/>
                  <a:pt x="26" y="314"/>
                  <a:pt x="42" y="314"/>
                </a:cubicBezTo>
                <a:cubicBezTo>
                  <a:pt x="72" y="314"/>
                  <a:pt x="103" y="314"/>
                  <a:pt x="134" y="314"/>
                </a:cubicBezTo>
                <a:cubicBezTo>
                  <a:pt x="156" y="314"/>
                  <a:pt x="156" y="314"/>
                  <a:pt x="156" y="291"/>
                </a:cubicBezTo>
                <a:cubicBezTo>
                  <a:pt x="156" y="209"/>
                  <a:pt x="156" y="127"/>
                  <a:pt x="156" y="45"/>
                </a:cubicBezTo>
                <a:cubicBezTo>
                  <a:pt x="156" y="10"/>
                  <a:pt x="166" y="1"/>
                  <a:pt x="201" y="0"/>
                </a:cubicBezTo>
                <a:cubicBezTo>
                  <a:pt x="244" y="0"/>
                  <a:pt x="286" y="0"/>
                  <a:pt x="329" y="0"/>
                </a:cubicBezTo>
                <a:close/>
                <a:moveTo>
                  <a:pt x="313" y="341"/>
                </a:moveTo>
                <a:cubicBezTo>
                  <a:pt x="330" y="327"/>
                  <a:pt x="346" y="324"/>
                  <a:pt x="356" y="336"/>
                </a:cubicBezTo>
                <a:cubicBezTo>
                  <a:pt x="369" y="351"/>
                  <a:pt x="381" y="345"/>
                  <a:pt x="394" y="341"/>
                </a:cubicBezTo>
                <a:cubicBezTo>
                  <a:pt x="403" y="338"/>
                  <a:pt x="412" y="335"/>
                  <a:pt x="421" y="332"/>
                </a:cubicBezTo>
                <a:cubicBezTo>
                  <a:pt x="431" y="330"/>
                  <a:pt x="433" y="325"/>
                  <a:pt x="428" y="315"/>
                </a:cubicBezTo>
                <a:cubicBezTo>
                  <a:pt x="418" y="293"/>
                  <a:pt x="402" y="279"/>
                  <a:pt x="380" y="269"/>
                </a:cubicBezTo>
                <a:cubicBezTo>
                  <a:pt x="374" y="266"/>
                  <a:pt x="368" y="264"/>
                  <a:pt x="368" y="255"/>
                </a:cubicBezTo>
                <a:cubicBezTo>
                  <a:pt x="366" y="227"/>
                  <a:pt x="366" y="228"/>
                  <a:pt x="337" y="228"/>
                </a:cubicBezTo>
                <a:cubicBezTo>
                  <a:pt x="332" y="228"/>
                  <a:pt x="327" y="228"/>
                  <a:pt x="321" y="228"/>
                </a:cubicBezTo>
                <a:cubicBezTo>
                  <a:pt x="312" y="227"/>
                  <a:pt x="307" y="231"/>
                  <a:pt x="309" y="240"/>
                </a:cubicBezTo>
                <a:cubicBezTo>
                  <a:pt x="312" y="259"/>
                  <a:pt x="303" y="267"/>
                  <a:pt x="287" y="274"/>
                </a:cubicBezTo>
                <a:cubicBezTo>
                  <a:pt x="261" y="286"/>
                  <a:pt x="244" y="307"/>
                  <a:pt x="242" y="337"/>
                </a:cubicBezTo>
                <a:cubicBezTo>
                  <a:pt x="241" y="370"/>
                  <a:pt x="255" y="394"/>
                  <a:pt x="283" y="410"/>
                </a:cubicBezTo>
                <a:cubicBezTo>
                  <a:pt x="298" y="418"/>
                  <a:pt x="313" y="424"/>
                  <a:pt x="329" y="429"/>
                </a:cubicBezTo>
                <a:cubicBezTo>
                  <a:pt x="337" y="431"/>
                  <a:pt x="346" y="434"/>
                  <a:pt x="353" y="437"/>
                </a:cubicBezTo>
                <a:cubicBezTo>
                  <a:pt x="366" y="443"/>
                  <a:pt x="367" y="454"/>
                  <a:pt x="358" y="465"/>
                </a:cubicBezTo>
                <a:cubicBezTo>
                  <a:pt x="347" y="477"/>
                  <a:pt x="321" y="478"/>
                  <a:pt x="314" y="464"/>
                </a:cubicBezTo>
                <a:cubicBezTo>
                  <a:pt x="309" y="451"/>
                  <a:pt x="301" y="451"/>
                  <a:pt x="291" y="451"/>
                </a:cubicBezTo>
                <a:cubicBezTo>
                  <a:pt x="279" y="452"/>
                  <a:pt x="267" y="452"/>
                  <a:pt x="255" y="451"/>
                </a:cubicBezTo>
                <a:cubicBezTo>
                  <a:pt x="240" y="450"/>
                  <a:pt x="238" y="457"/>
                  <a:pt x="240" y="469"/>
                </a:cubicBezTo>
                <a:cubicBezTo>
                  <a:pt x="247" y="501"/>
                  <a:pt x="265" y="523"/>
                  <a:pt x="294" y="536"/>
                </a:cubicBezTo>
                <a:cubicBezTo>
                  <a:pt x="301" y="539"/>
                  <a:pt x="307" y="541"/>
                  <a:pt x="307" y="551"/>
                </a:cubicBezTo>
                <a:cubicBezTo>
                  <a:pt x="309" y="577"/>
                  <a:pt x="309" y="577"/>
                  <a:pt x="336" y="577"/>
                </a:cubicBezTo>
                <a:cubicBezTo>
                  <a:pt x="341" y="577"/>
                  <a:pt x="347" y="577"/>
                  <a:pt x="352" y="577"/>
                </a:cubicBezTo>
                <a:cubicBezTo>
                  <a:pt x="364" y="579"/>
                  <a:pt x="368" y="573"/>
                  <a:pt x="366" y="562"/>
                </a:cubicBezTo>
                <a:cubicBezTo>
                  <a:pt x="364" y="546"/>
                  <a:pt x="372" y="538"/>
                  <a:pt x="386" y="531"/>
                </a:cubicBezTo>
                <a:cubicBezTo>
                  <a:pt x="419" y="512"/>
                  <a:pt x="437" y="482"/>
                  <a:pt x="435" y="443"/>
                </a:cubicBezTo>
                <a:cubicBezTo>
                  <a:pt x="433" y="406"/>
                  <a:pt x="410" y="383"/>
                  <a:pt x="377" y="369"/>
                </a:cubicBezTo>
                <a:cubicBezTo>
                  <a:pt x="365" y="364"/>
                  <a:pt x="352" y="361"/>
                  <a:pt x="339" y="357"/>
                </a:cubicBezTo>
                <a:cubicBezTo>
                  <a:pt x="330" y="353"/>
                  <a:pt x="319" y="351"/>
                  <a:pt x="313" y="34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oup 26"/>
          <p:cNvGrpSpPr/>
          <p:nvPr/>
        </p:nvGrpSpPr>
        <p:grpSpPr>
          <a:xfrm>
            <a:off x="5624649" y="3778377"/>
            <a:ext cx="372831" cy="570522"/>
            <a:chOff x="450850" y="4775201"/>
            <a:chExt cx="319088" cy="520700"/>
          </a:xfrm>
        </p:grpSpPr>
        <p:sp>
          <p:nvSpPr>
            <p:cNvPr id="13" name="Freeform 80"/>
            <p:cNvSpPr>
              <a:spLocks noEditPoints="1"/>
            </p:cNvSpPr>
            <p:nvPr/>
          </p:nvSpPr>
          <p:spPr bwMode="auto">
            <a:xfrm>
              <a:off x="450850" y="5078413"/>
              <a:ext cx="317501" cy="217488"/>
            </a:xfrm>
            <a:custGeom>
              <a:avLst/>
              <a:gdLst>
                <a:gd name="T0" fmla="*/ 361 w 361"/>
                <a:gd name="T1" fmla="*/ 62 h 246"/>
                <a:gd name="T2" fmla="*/ 261 w 361"/>
                <a:gd name="T3" fmla="*/ 214 h 246"/>
                <a:gd name="T4" fmla="*/ 76 w 361"/>
                <a:gd name="T5" fmla="*/ 194 h 246"/>
                <a:gd name="T6" fmla="*/ 14 w 361"/>
                <a:gd name="T7" fmla="*/ 15 h 246"/>
                <a:gd name="T8" fmla="*/ 23 w 361"/>
                <a:gd name="T9" fmla="*/ 3 h 246"/>
                <a:gd name="T10" fmla="*/ 42 w 361"/>
                <a:gd name="T11" fmla="*/ 16 h 246"/>
                <a:gd name="T12" fmla="*/ 71 w 361"/>
                <a:gd name="T13" fmla="*/ 31 h 246"/>
                <a:gd name="T14" fmla="*/ 222 w 361"/>
                <a:gd name="T15" fmla="*/ 12 h 246"/>
                <a:gd name="T16" fmla="*/ 306 w 361"/>
                <a:gd name="T17" fmla="*/ 34 h 246"/>
                <a:gd name="T18" fmla="*/ 328 w 361"/>
                <a:gd name="T19" fmla="*/ 19 h 246"/>
                <a:gd name="T20" fmla="*/ 346 w 361"/>
                <a:gd name="T21" fmla="*/ 3 h 246"/>
                <a:gd name="T22" fmla="*/ 356 w 361"/>
                <a:gd name="T23" fmla="*/ 16 h 246"/>
                <a:gd name="T24" fmla="*/ 361 w 361"/>
                <a:gd name="T25" fmla="*/ 62 h 246"/>
                <a:gd name="T26" fmla="*/ 207 w 361"/>
                <a:gd name="T27" fmla="*/ 185 h 246"/>
                <a:gd name="T28" fmla="*/ 222 w 361"/>
                <a:gd name="T29" fmla="*/ 200 h 246"/>
                <a:gd name="T30" fmla="*/ 327 w 361"/>
                <a:gd name="T31" fmla="*/ 98 h 246"/>
                <a:gd name="T32" fmla="*/ 316 w 361"/>
                <a:gd name="T33" fmla="*/ 82 h 246"/>
                <a:gd name="T34" fmla="*/ 207 w 361"/>
                <a:gd name="T35" fmla="*/ 185 h 246"/>
                <a:gd name="T36" fmla="*/ 162 w 361"/>
                <a:gd name="T37" fmla="*/ 188 h 246"/>
                <a:gd name="T38" fmla="*/ 53 w 361"/>
                <a:gd name="T39" fmla="*/ 82 h 246"/>
                <a:gd name="T40" fmla="*/ 42 w 361"/>
                <a:gd name="T41" fmla="*/ 96 h 246"/>
                <a:gd name="T42" fmla="*/ 148 w 361"/>
                <a:gd name="T43" fmla="*/ 201 h 246"/>
                <a:gd name="T44" fmla="*/ 162 w 361"/>
                <a:gd name="T45" fmla="*/ 188 h 246"/>
                <a:gd name="T46" fmla="*/ 185 w 361"/>
                <a:gd name="T47" fmla="*/ 36 h 246"/>
                <a:gd name="T48" fmla="*/ 148 w 361"/>
                <a:gd name="T49" fmla="*/ 73 h 246"/>
                <a:gd name="T50" fmla="*/ 186 w 361"/>
                <a:gd name="T51" fmla="*/ 110 h 246"/>
                <a:gd name="T52" fmla="*/ 222 w 361"/>
                <a:gd name="T53" fmla="*/ 74 h 246"/>
                <a:gd name="T54" fmla="*/ 185 w 361"/>
                <a:gd name="T55" fmla="*/ 3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1" h="246">
                  <a:moveTo>
                    <a:pt x="361" y="62"/>
                  </a:moveTo>
                  <a:cubicBezTo>
                    <a:pt x="358" y="128"/>
                    <a:pt x="326" y="183"/>
                    <a:pt x="261" y="214"/>
                  </a:cubicBezTo>
                  <a:cubicBezTo>
                    <a:pt x="196" y="246"/>
                    <a:pt x="132" y="239"/>
                    <a:pt x="76" y="194"/>
                  </a:cubicBezTo>
                  <a:cubicBezTo>
                    <a:pt x="18" y="148"/>
                    <a:pt x="0" y="87"/>
                    <a:pt x="14" y="15"/>
                  </a:cubicBezTo>
                  <a:cubicBezTo>
                    <a:pt x="15" y="10"/>
                    <a:pt x="15" y="1"/>
                    <a:pt x="23" y="3"/>
                  </a:cubicBezTo>
                  <a:cubicBezTo>
                    <a:pt x="30" y="5"/>
                    <a:pt x="40" y="5"/>
                    <a:pt x="42" y="16"/>
                  </a:cubicBezTo>
                  <a:cubicBezTo>
                    <a:pt x="46" y="40"/>
                    <a:pt x="50" y="42"/>
                    <a:pt x="71" y="31"/>
                  </a:cubicBezTo>
                  <a:cubicBezTo>
                    <a:pt x="119" y="8"/>
                    <a:pt x="171" y="10"/>
                    <a:pt x="222" y="12"/>
                  </a:cubicBezTo>
                  <a:cubicBezTo>
                    <a:pt x="251" y="14"/>
                    <a:pt x="280" y="20"/>
                    <a:pt x="306" y="34"/>
                  </a:cubicBezTo>
                  <a:cubicBezTo>
                    <a:pt x="320" y="42"/>
                    <a:pt x="329" y="36"/>
                    <a:pt x="328" y="19"/>
                  </a:cubicBezTo>
                  <a:cubicBezTo>
                    <a:pt x="327" y="4"/>
                    <a:pt x="339" y="6"/>
                    <a:pt x="346" y="3"/>
                  </a:cubicBezTo>
                  <a:cubicBezTo>
                    <a:pt x="356" y="0"/>
                    <a:pt x="354" y="11"/>
                    <a:pt x="356" y="16"/>
                  </a:cubicBezTo>
                  <a:cubicBezTo>
                    <a:pt x="360" y="29"/>
                    <a:pt x="360" y="43"/>
                    <a:pt x="361" y="62"/>
                  </a:cubicBezTo>
                  <a:close/>
                  <a:moveTo>
                    <a:pt x="207" y="185"/>
                  </a:moveTo>
                  <a:cubicBezTo>
                    <a:pt x="207" y="194"/>
                    <a:pt x="205" y="206"/>
                    <a:pt x="222" y="200"/>
                  </a:cubicBezTo>
                  <a:cubicBezTo>
                    <a:pt x="275" y="185"/>
                    <a:pt x="311" y="151"/>
                    <a:pt x="327" y="98"/>
                  </a:cubicBezTo>
                  <a:cubicBezTo>
                    <a:pt x="331" y="87"/>
                    <a:pt x="329" y="82"/>
                    <a:pt x="316" y="82"/>
                  </a:cubicBezTo>
                  <a:cubicBezTo>
                    <a:pt x="265" y="81"/>
                    <a:pt x="210" y="132"/>
                    <a:pt x="207" y="185"/>
                  </a:cubicBezTo>
                  <a:close/>
                  <a:moveTo>
                    <a:pt x="162" y="188"/>
                  </a:moveTo>
                  <a:cubicBezTo>
                    <a:pt x="162" y="135"/>
                    <a:pt x="105" y="81"/>
                    <a:pt x="53" y="82"/>
                  </a:cubicBezTo>
                  <a:cubicBezTo>
                    <a:pt x="42" y="82"/>
                    <a:pt x="39" y="85"/>
                    <a:pt x="42" y="96"/>
                  </a:cubicBezTo>
                  <a:cubicBezTo>
                    <a:pt x="59" y="151"/>
                    <a:pt x="94" y="185"/>
                    <a:pt x="148" y="201"/>
                  </a:cubicBezTo>
                  <a:cubicBezTo>
                    <a:pt x="162" y="205"/>
                    <a:pt x="162" y="196"/>
                    <a:pt x="162" y="188"/>
                  </a:cubicBezTo>
                  <a:close/>
                  <a:moveTo>
                    <a:pt x="185" y="36"/>
                  </a:moveTo>
                  <a:cubicBezTo>
                    <a:pt x="165" y="36"/>
                    <a:pt x="148" y="54"/>
                    <a:pt x="148" y="73"/>
                  </a:cubicBezTo>
                  <a:cubicBezTo>
                    <a:pt x="149" y="93"/>
                    <a:pt x="166" y="110"/>
                    <a:pt x="186" y="110"/>
                  </a:cubicBezTo>
                  <a:cubicBezTo>
                    <a:pt x="205" y="109"/>
                    <a:pt x="221" y="93"/>
                    <a:pt x="222" y="74"/>
                  </a:cubicBezTo>
                  <a:cubicBezTo>
                    <a:pt x="222" y="54"/>
                    <a:pt x="205" y="36"/>
                    <a:pt x="185" y="3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81"/>
            <p:cNvSpPr>
              <a:spLocks/>
            </p:cNvSpPr>
            <p:nvPr/>
          </p:nvSpPr>
          <p:spPr bwMode="auto">
            <a:xfrm>
              <a:off x="527050" y="4775201"/>
              <a:ext cx="173038" cy="173038"/>
            </a:xfrm>
            <a:custGeom>
              <a:avLst/>
              <a:gdLst>
                <a:gd name="T0" fmla="*/ 97 w 196"/>
                <a:gd name="T1" fmla="*/ 195 h 195"/>
                <a:gd name="T2" fmla="*/ 0 w 196"/>
                <a:gd name="T3" fmla="*/ 97 h 195"/>
                <a:gd name="T4" fmla="*/ 100 w 196"/>
                <a:gd name="T5" fmla="*/ 1 h 195"/>
                <a:gd name="T6" fmla="*/ 196 w 196"/>
                <a:gd name="T7" fmla="*/ 98 h 195"/>
                <a:gd name="T8" fmla="*/ 97 w 196"/>
                <a:gd name="T9" fmla="*/ 195 h 195"/>
              </a:gdLst>
              <a:ahLst/>
              <a:cxnLst>
                <a:cxn ang="0">
                  <a:pos x="T0" y="T1"/>
                </a:cxn>
                <a:cxn ang="0">
                  <a:pos x="T2" y="T3"/>
                </a:cxn>
                <a:cxn ang="0">
                  <a:pos x="T4" y="T5"/>
                </a:cxn>
                <a:cxn ang="0">
                  <a:pos x="T6" y="T7"/>
                </a:cxn>
                <a:cxn ang="0">
                  <a:pos x="T8" y="T9"/>
                </a:cxn>
              </a:cxnLst>
              <a:rect l="0" t="0" r="r" b="b"/>
              <a:pathLst>
                <a:path w="196" h="195">
                  <a:moveTo>
                    <a:pt x="97" y="195"/>
                  </a:moveTo>
                  <a:cubicBezTo>
                    <a:pt x="43" y="195"/>
                    <a:pt x="0" y="151"/>
                    <a:pt x="0" y="97"/>
                  </a:cubicBezTo>
                  <a:cubicBezTo>
                    <a:pt x="1" y="43"/>
                    <a:pt x="45" y="0"/>
                    <a:pt x="100" y="1"/>
                  </a:cubicBezTo>
                  <a:cubicBezTo>
                    <a:pt x="153" y="2"/>
                    <a:pt x="196" y="45"/>
                    <a:pt x="196" y="98"/>
                  </a:cubicBezTo>
                  <a:cubicBezTo>
                    <a:pt x="195" y="152"/>
                    <a:pt x="152" y="195"/>
                    <a:pt x="97" y="1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82"/>
            <p:cNvSpPr>
              <a:spLocks/>
            </p:cNvSpPr>
            <p:nvPr/>
          </p:nvSpPr>
          <p:spPr bwMode="auto">
            <a:xfrm>
              <a:off x="455612" y="4975226"/>
              <a:ext cx="107950" cy="114300"/>
            </a:xfrm>
            <a:custGeom>
              <a:avLst/>
              <a:gdLst>
                <a:gd name="T0" fmla="*/ 92 w 123"/>
                <a:gd name="T1" fmla="*/ 60 h 130"/>
                <a:gd name="T2" fmla="*/ 80 w 123"/>
                <a:gd name="T3" fmla="*/ 81 h 130"/>
                <a:gd name="T4" fmla="*/ 83 w 123"/>
                <a:gd name="T5" fmla="*/ 100 h 130"/>
                <a:gd name="T6" fmla="*/ 54 w 123"/>
                <a:gd name="T7" fmla="*/ 93 h 130"/>
                <a:gd name="T8" fmla="*/ 54 w 123"/>
                <a:gd name="T9" fmla="*/ 96 h 130"/>
                <a:gd name="T10" fmla="*/ 68 w 123"/>
                <a:gd name="T11" fmla="*/ 118 h 130"/>
                <a:gd name="T12" fmla="*/ 39 w 123"/>
                <a:gd name="T13" fmla="*/ 120 h 130"/>
                <a:gd name="T14" fmla="*/ 35 w 123"/>
                <a:gd name="T15" fmla="*/ 119 h 130"/>
                <a:gd name="T16" fmla="*/ 14 w 123"/>
                <a:gd name="T17" fmla="*/ 67 h 130"/>
                <a:gd name="T18" fmla="*/ 55 w 123"/>
                <a:gd name="T19" fmla="*/ 11 h 130"/>
                <a:gd name="T20" fmla="*/ 85 w 123"/>
                <a:gd name="T21" fmla="*/ 8 h 130"/>
                <a:gd name="T22" fmla="*/ 112 w 123"/>
                <a:gd name="T23" fmla="*/ 38 h 130"/>
                <a:gd name="T24" fmla="*/ 115 w 123"/>
                <a:gd name="T25" fmla="*/ 63 h 130"/>
                <a:gd name="T26" fmla="*/ 92 w 123"/>
                <a:gd name="T27" fmla="*/ 6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30">
                  <a:moveTo>
                    <a:pt x="92" y="60"/>
                  </a:moveTo>
                  <a:cubicBezTo>
                    <a:pt x="101" y="80"/>
                    <a:pt x="100" y="81"/>
                    <a:pt x="80" y="81"/>
                  </a:cubicBezTo>
                  <a:cubicBezTo>
                    <a:pt x="80" y="88"/>
                    <a:pt x="91" y="94"/>
                    <a:pt x="83" y="100"/>
                  </a:cubicBezTo>
                  <a:cubicBezTo>
                    <a:pt x="72" y="109"/>
                    <a:pt x="64" y="94"/>
                    <a:pt x="54" y="93"/>
                  </a:cubicBezTo>
                  <a:cubicBezTo>
                    <a:pt x="53" y="94"/>
                    <a:pt x="53" y="95"/>
                    <a:pt x="54" y="96"/>
                  </a:cubicBezTo>
                  <a:cubicBezTo>
                    <a:pt x="59" y="103"/>
                    <a:pt x="75" y="105"/>
                    <a:pt x="68" y="118"/>
                  </a:cubicBezTo>
                  <a:cubicBezTo>
                    <a:pt x="61" y="130"/>
                    <a:pt x="49" y="122"/>
                    <a:pt x="39" y="120"/>
                  </a:cubicBezTo>
                  <a:cubicBezTo>
                    <a:pt x="38" y="120"/>
                    <a:pt x="37" y="120"/>
                    <a:pt x="35" y="119"/>
                  </a:cubicBezTo>
                  <a:cubicBezTo>
                    <a:pt x="3" y="106"/>
                    <a:pt x="0" y="99"/>
                    <a:pt x="14" y="67"/>
                  </a:cubicBezTo>
                  <a:cubicBezTo>
                    <a:pt x="24" y="46"/>
                    <a:pt x="39" y="28"/>
                    <a:pt x="55" y="11"/>
                  </a:cubicBezTo>
                  <a:cubicBezTo>
                    <a:pt x="64" y="0"/>
                    <a:pt x="75" y="0"/>
                    <a:pt x="85" y="8"/>
                  </a:cubicBezTo>
                  <a:cubicBezTo>
                    <a:pt x="95" y="17"/>
                    <a:pt x="103" y="27"/>
                    <a:pt x="112" y="38"/>
                  </a:cubicBezTo>
                  <a:cubicBezTo>
                    <a:pt x="118" y="46"/>
                    <a:pt x="123" y="54"/>
                    <a:pt x="115" y="63"/>
                  </a:cubicBezTo>
                  <a:cubicBezTo>
                    <a:pt x="108" y="70"/>
                    <a:pt x="100" y="67"/>
                    <a:pt x="92" y="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83"/>
            <p:cNvSpPr>
              <a:spLocks/>
            </p:cNvSpPr>
            <p:nvPr/>
          </p:nvSpPr>
          <p:spPr bwMode="auto">
            <a:xfrm>
              <a:off x="663575" y="4967288"/>
              <a:ext cx="106363" cy="120650"/>
            </a:xfrm>
            <a:custGeom>
              <a:avLst/>
              <a:gdLst>
                <a:gd name="T0" fmla="*/ 71 w 120"/>
                <a:gd name="T1" fmla="*/ 103 h 137"/>
                <a:gd name="T2" fmla="*/ 41 w 120"/>
                <a:gd name="T3" fmla="*/ 110 h 137"/>
                <a:gd name="T4" fmla="*/ 44 w 120"/>
                <a:gd name="T5" fmla="*/ 91 h 137"/>
                <a:gd name="T6" fmla="*/ 33 w 120"/>
                <a:gd name="T7" fmla="*/ 68 h 137"/>
                <a:gd name="T8" fmla="*/ 7 w 120"/>
                <a:gd name="T9" fmla="*/ 71 h 137"/>
                <a:gd name="T10" fmla="*/ 12 w 120"/>
                <a:gd name="T11" fmla="*/ 46 h 137"/>
                <a:gd name="T12" fmla="*/ 92 w 120"/>
                <a:gd name="T13" fmla="*/ 48 h 137"/>
                <a:gd name="T14" fmla="*/ 116 w 120"/>
                <a:gd name="T15" fmla="*/ 93 h 137"/>
                <a:gd name="T16" fmla="*/ 107 w 120"/>
                <a:gd name="T17" fmla="*/ 118 h 137"/>
                <a:gd name="T18" fmla="*/ 74 w 120"/>
                <a:gd name="T19" fmla="*/ 132 h 137"/>
                <a:gd name="T20" fmla="*/ 55 w 120"/>
                <a:gd name="T21" fmla="*/ 127 h 137"/>
                <a:gd name="T22" fmla="*/ 63 w 120"/>
                <a:gd name="T23" fmla="*/ 110 h 137"/>
                <a:gd name="T24" fmla="*/ 71 w 120"/>
                <a:gd name="T25"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37">
                  <a:moveTo>
                    <a:pt x="71" y="103"/>
                  </a:moveTo>
                  <a:cubicBezTo>
                    <a:pt x="59" y="102"/>
                    <a:pt x="52" y="118"/>
                    <a:pt x="41" y="110"/>
                  </a:cubicBezTo>
                  <a:cubicBezTo>
                    <a:pt x="33" y="103"/>
                    <a:pt x="41" y="97"/>
                    <a:pt x="44" y="91"/>
                  </a:cubicBezTo>
                  <a:cubicBezTo>
                    <a:pt x="23" y="90"/>
                    <a:pt x="22" y="89"/>
                    <a:pt x="33" y="68"/>
                  </a:cubicBezTo>
                  <a:cubicBezTo>
                    <a:pt x="23" y="74"/>
                    <a:pt x="14" y="80"/>
                    <a:pt x="7" y="71"/>
                  </a:cubicBezTo>
                  <a:cubicBezTo>
                    <a:pt x="0" y="62"/>
                    <a:pt x="6" y="54"/>
                    <a:pt x="12" y="46"/>
                  </a:cubicBezTo>
                  <a:cubicBezTo>
                    <a:pt x="45" y="0"/>
                    <a:pt x="60" y="1"/>
                    <a:pt x="92" y="48"/>
                  </a:cubicBezTo>
                  <a:cubicBezTo>
                    <a:pt x="101" y="62"/>
                    <a:pt x="110" y="77"/>
                    <a:pt x="116" y="93"/>
                  </a:cubicBezTo>
                  <a:cubicBezTo>
                    <a:pt x="120" y="105"/>
                    <a:pt x="117" y="112"/>
                    <a:pt x="107" y="118"/>
                  </a:cubicBezTo>
                  <a:cubicBezTo>
                    <a:pt x="96" y="125"/>
                    <a:pt x="86" y="130"/>
                    <a:pt x="74" y="132"/>
                  </a:cubicBezTo>
                  <a:cubicBezTo>
                    <a:pt x="67" y="133"/>
                    <a:pt x="59" y="137"/>
                    <a:pt x="55" y="127"/>
                  </a:cubicBezTo>
                  <a:cubicBezTo>
                    <a:pt x="51" y="118"/>
                    <a:pt x="57" y="114"/>
                    <a:pt x="63" y="110"/>
                  </a:cubicBezTo>
                  <a:cubicBezTo>
                    <a:pt x="66" y="108"/>
                    <a:pt x="68" y="106"/>
                    <a:pt x="71" y="10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84"/>
            <p:cNvSpPr>
              <a:spLocks/>
            </p:cNvSpPr>
            <p:nvPr/>
          </p:nvSpPr>
          <p:spPr bwMode="auto">
            <a:xfrm>
              <a:off x="544513" y="4973638"/>
              <a:ext cx="136525" cy="38100"/>
            </a:xfrm>
            <a:custGeom>
              <a:avLst/>
              <a:gdLst>
                <a:gd name="T0" fmla="*/ 78 w 155"/>
                <a:gd name="T1" fmla="*/ 0 h 43"/>
                <a:gd name="T2" fmla="*/ 138 w 155"/>
                <a:gd name="T3" fmla="*/ 11 h 43"/>
                <a:gd name="T4" fmla="*/ 150 w 155"/>
                <a:gd name="T5" fmla="*/ 22 h 43"/>
                <a:gd name="T6" fmla="*/ 130 w 155"/>
                <a:gd name="T7" fmla="*/ 38 h 43"/>
                <a:gd name="T8" fmla="*/ 25 w 155"/>
                <a:gd name="T9" fmla="*/ 38 h 43"/>
                <a:gd name="T10" fmla="*/ 6 w 155"/>
                <a:gd name="T11" fmla="*/ 22 h 43"/>
                <a:gd name="T12" fmla="*/ 17 w 155"/>
                <a:gd name="T13" fmla="*/ 11 h 43"/>
                <a:gd name="T14" fmla="*/ 78 w 15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43">
                  <a:moveTo>
                    <a:pt x="78" y="0"/>
                  </a:moveTo>
                  <a:cubicBezTo>
                    <a:pt x="99" y="0"/>
                    <a:pt x="119" y="3"/>
                    <a:pt x="138" y="11"/>
                  </a:cubicBezTo>
                  <a:cubicBezTo>
                    <a:pt x="143" y="13"/>
                    <a:pt x="155" y="12"/>
                    <a:pt x="150" y="22"/>
                  </a:cubicBezTo>
                  <a:cubicBezTo>
                    <a:pt x="146" y="29"/>
                    <a:pt x="142" y="42"/>
                    <a:pt x="130" y="38"/>
                  </a:cubicBezTo>
                  <a:cubicBezTo>
                    <a:pt x="95" y="24"/>
                    <a:pt x="61" y="25"/>
                    <a:pt x="25" y="38"/>
                  </a:cubicBezTo>
                  <a:cubicBezTo>
                    <a:pt x="14" y="43"/>
                    <a:pt x="10" y="29"/>
                    <a:pt x="6" y="22"/>
                  </a:cubicBezTo>
                  <a:cubicBezTo>
                    <a:pt x="0" y="12"/>
                    <a:pt x="13" y="13"/>
                    <a:pt x="17" y="11"/>
                  </a:cubicBezTo>
                  <a:cubicBezTo>
                    <a:pt x="37" y="3"/>
                    <a:pt x="57" y="0"/>
                    <a:pt x="7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 name="TextBox 4">
            <a:extLst>
              <a:ext uri="{FF2B5EF4-FFF2-40B4-BE49-F238E27FC236}">
                <a16:creationId xmlns:a16="http://schemas.microsoft.com/office/drawing/2014/main" xmlns="" id="{1D8E6F42-598E-E7ED-E334-061BEC807DCB}"/>
              </a:ext>
            </a:extLst>
          </p:cNvPr>
          <p:cNvSpPr txBox="1"/>
          <p:nvPr/>
        </p:nvSpPr>
        <p:spPr>
          <a:xfrm>
            <a:off x="5624649" y="2355585"/>
            <a:ext cx="2934414" cy="830997"/>
          </a:xfrm>
          <a:prstGeom prst="rect">
            <a:avLst/>
          </a:prstGeom>
          <a:noFill/>
        </p:spPr>
        <p:txBody>
          <a:bodyPr wrap="square" lIns="0" tIns="0" rIns="0" bIns="0" rtlCol="0">
            <a:spAutoFit/>
          </a:bodyPr>
          <a:lstStyle/>
          <a:p>
            <a:r>
              <a:rPr lang="en-US" dirty="0">
                <a:solidFill>
                  <a:schemeClr val="bg1"/>
                </a:solidFill>
                <a:ea typeface="+mj-ea"/>
                <a:cs typeface="+mj-cs"/>
              </a:rPr>
              <a:t>estimated year-over-year increase in fatality rate per mile for 2021</a:t>
            </a:r>
            <a:r>
              <a:rPr lang="en-US" baseline="30000" dirty="0">
                <a:solidFill>
                  <a:schemeClr val="bg1"/>
                </a:solidFill>
                <a:ea typeface="+mj-ea"/>
                <a:cs typeface="+mj-cs"/>
              </a:rPr>
              <a:t>2</a:t>
            </a:r>
          </a:p>
        </p:txBody>
      </p:sp>
      <p:sp>
        <p:nvSpPr>
          <p:cNvPr id="6" name="TextBox 5">
            <a:extLst>
              <a:ext uri="{FF2B5EF4-FFF2-40B4-BE49-F238E27FC236}">
                <a16:creationId xmlns:a16="http://schemas.microsoft.com/office/drawing/2014/main" xmlns="" id="{EDA281B6-8700-4F9F-4434-049986D51C2D}"/>
              </a:ext>
            </a:extLst>
          </p:cNvPr>
          <p:cNvSpPr txBox="1"/>
          <p:nvPr/>
        </p:nvSpPr>
        <p:spPr>
          <a:xfrm>
            <a:off x="5624649" y="5105086"/>
            <a:ext cx="2934414" cy="830997"/>
          </a:xfrm>
          <a:prstGeom prst="rect">
            <a:avLst/>
          </a:prstGeom>
          <a:noFill/>
        </p:spPr>
        <p:txBody>
          <a:bodyPr wrap="square" lIns="0" tIns="0" rIns="0" bIns="0" rtlCol="0">
            <a:spAutoFit/>
          </a:bodyPr>
          <a:lstStyle/>
          <a:p>
            <a:r>
              <a:rPr lang="en-US" dirty="0">
                <a:solidFill>
                  <a:schemeClr val="bg1"/>
                </a:solidFill>
                <a:ea typeface="+mj-ea"/>
                <a:cs typeface="+mj-cs"/>
              </a:rPr>
              <a:t>estimated number of commercial driver positions that will go unfilled by 2030</a:t>
            </a:r>
            <a:r>
              <a:rPr lang="en-US" baseline="30000" dirty="0">
                <a:solidFill>
                  <a:schemeClr val="bg1"/>
                </a:solidFill>
                <a:ea typeface="+mj-ea"/>
                <a:cs typeface="+mj-cs"/>
              </a:rPr>
              <a:t>4</a:t>
            </a:r>
          </a:p>
        </p:txBody>
      </p:sp>
    </p:spTree>
    <p:extLst>
      <p:ext uri="{BB962C8B-B14F-4D97-AF65-F5344CB8AC3E}">
        <p14:creationId xmlns:p14="http://schemas.microsoft.com/office/powerpoint/2010/main" val="362408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30"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39</a:t>
            </a:fld>
            <a:endParaRPr lang="en-US" sz="675" dirty="0">
              <a:solidFill>
                <a:prstClr val="black">
                  <a:tint val="75000"/>
                </a:prstClr>
              </a:solidFill>
              <a:latin typeface="Calibri"/>
            </a:endParaRPr>
          </a:p>
        </p:txBody>
      </p:sp>
      <p:sp>
        <p:nvSpPr>
          <p:cNvPr id="52"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Sources: NAIC data sourced from S&amp;P Market Intelligence; Insurance Information Institute.</a:t>
            </a: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Upward Trend in Liability Claims</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3F6B415-EC42-F840-A9C4-4493E94E4F8E}"/>
              </a:ext>
            </a:extLst>
          </p:cNvPr>
          <p:cNvSpPr txBox="1"/>
          <p:nvPr/>
        </p:nvSpPr>
        <p:spPr>
          <a:xfrm>
            <a:off x="390607" y="1433042"/>
            <a:ext cx="994451" cy="193899"/>
          </a:xfrm>
          <a:prstGeom prst="rect">
            <a:avLst/>
          </a:prstGeom>
          <a:noFill/>
        </p:spPr>
        <p:txBody>
          <a:bodyPr wrap="square" lIns="0" tIns="0" rIns="0" bIns="0" rtlCol="0" anchor="ctr" anchorCtr="0">
            <a:spAutoFit/>
          </a:bodyPr>
          <a:lstStyle/>
          <a:p>
            <a:pPr>
              <a:lnSpc>
                <a:spcPct val="90000"/>
              </a:lnSpc>
              <a:spcBef>
                <a:spcPts val="1200"/>
              </a:spcBef>
              <a:buClr>
                <a:srgbClr val="337DBE"/>
              </a:buClr>
              <a:buSzPct val="77000"/>
            </a:pPr>
            <a:r>
              <a:rPr lang="en-US" sz="1400" b="1" dirty="0"/>
              <a:t>Billions</a:t>
            </a:r>
          </a:p>
        </p:txBody>
      </p:sp>
      <p:graphicFrame>
        <p:nvGraphicFramePr>
          <p:cNvPr id="20" name="Object 2">
            <a:extLst>
              <a:ext uri="{FF2B5EF4-FFF2-40B4-BE49-F238E27FC236}">
                <a16:creationId xmlns:a16="http://schemas.microsoft.com/office/drawing/2014/main" xmlns="" id="{90A8DE3B-8EB0-4DBC-83DF-04F20B11BCEA}"/>
              </a:ext>
            </a:extLst>
          </p:cNvPr>
          <p:cNvGraphicFramePr>
            <a:graphicFrameLocks noChangeAspect="1"/>
          </p:cNvGraphicFramePr>
          <p:nvPr>
            <p:extLst>
              <p:ext uri="{D42A27DB-BD31-4B8C-83A1-F6EECF244321}">
                <p14:modId xmlns:p14="http://schemas.microsoft.com/office/powerpoint/2010/main" val="92007210"/>
              </p:ext>
            </p:extLst>
          </p:nvPr>
        </p:nvGraphicFramePr>
        <p:xfrm>
          <a:off x="99152" y="1594195"/>
          <a:ext cx="11887200" cy="4499781"/>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1">
            <a:extLst>
              <a:ext uri="{FF2B5EF4-FFF2-40B4-BE49-F238E27FC236}">
                <a16:creationId xmlns:a16="http://schemas.microsoft.com/office/drawing/2014/main" xmlns="" id="{A197F5F5-8FCD-7846-B0CA-5BBE1EE77FF2}"/>
              </a:ext>
            </a:extLst>
          </p:cNvPr>
          <p:cNvSpPr txBox="1"/>
          <p:nvPr/>
        </p:nvSpPr>
        <p:spPr>
          <a:xfrm rot="19584168">
            <a:off x="7490016" y="2607322"/>
            <a:ext cx="2305310" cy="258532"/>
          </a:xfrm>
          <a:prstGeom prst="rect">
            <a:avLst/>
          </a:prstGeom>
          <a:noFill/>
        </p:spPr>
        <p:txBody>
          <a:bodyPr rot="0" wrap="none"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1200"/>
              </a:spcBef>
              <a:buClr>
                <a:srgbClr val="337DBE"/>
              </a:buClr>
              <a:buSzPct val="77000"/>
            </a:pPr>
            <a:r>
              <a:rPr lang="en-US" sz="1200" b="1" dirty="0">
                <a:solidFill>
                  <a:schemeClr val="tx2"/>
                </a:solidFill>
                <a:cs typeface="Arial" panose="020B0604020202020204" pitchFamily="34" charset="0"/>
              </a:rPr>
              <a:t>11% Annual Growth for a Decade</a:t>
            </a:r>
          </a:p>
        </p:txBody>
      </p:sp>
      <p:cxnSp>
        <p:nvCxnSpPr>
          <p:cNvPr id="10" name="Straight Arrow Connector 9">
            <a:extLst>
              <a:ext uri="{FF2B5EF4-FFF2-40B4-BE49-F238E27FC236}">
                <a16:creationId xmlns:a16="http://schemas.microsoft.com/office/drawing/2014/main" xmlns="" id="{397E1487-CC53-DF45-B7A0-3B19E508EC70}"/>
              </a:ext>
            </a:extLst>
          </p:cNvPr>
          <p:cNvCxnSpPr/>
          <p:nvPr/>
        </p:nvCxnSpPr>
        <p:spPr>
          <a:xfrm flipV="1">
            <a:off x="6944810" y="1594197"/>
            <a:ext cx="3964490" cy="2669168"/>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148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lowchart: Manual Input 4"/>
          <p:cNvSpPr/>
          <p:nvPr/>
        </p:nvSpPr>
        <p:spPr>
          <a:xfrm rot="16200000">
            <a:off x="5772152" y="438148"/>
            <a:ext cx="6858000" cy="59817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le 2">
            <a:extLst>
              <a:ext uri="{FF2B5EF4-FFF2-40B4-BE49-F238E27FC236}">
                <a16:creationId xmlns:a16="http://schemas.microsoft.com/office/drawing/2014/main" xmlns="" id="{D34E9CC9-6870-41FF-B2B4-422426EED94E}"/>
              </a:ext>
            </a:extLst>
          </p:cNvPr>
          <p:cNvSpPr>
            <a:spLocks noGrp="1"/>
          </p:cNvSpPr>
          <p:nvPr>
            <p:ph type="title"/>
          </p:nvPr>
        </p:nvSpPr>
        <p:spPr>
          <a:xfrm>
            <a:off x="7047561" y="475071"/>
            <a:ext cx="4546732" cy="818374"/>
          </a:xfrm>
        </p:spPr>
        <p:txBody>
          <a:bodyPr>
            <a:noAutofit/>
          </a:bodyPr>
          <a:lstStyle/>
          <a:p>
            <a:r>
              <a:rPr lang="en-US" sz="3200" dirty="0"/>
              <a:t>Market Overview</a:t>
            </a:r>
            <a:br>
              <a:rPr lang="en-US" sz="3200" dirty="0"/>
            </a:br>
            <a:endParaRPr lang="en-US" sz="3200" dirty="0"/>
          </a:p>
        </p:txBody>
      </p:sp>
      <p:cxnSp>
        <p:nvCxnSpPr>
          <p:cNvPr id="8" name="Straight Connector 7"/>
          <p:cNvCxnSpPr/>
          <p:nvPr/>
        </p:nvCxnSpPr>
        <p:spPr>
          <a:xfrm>
            <a:off x="7152335" y="112147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196D9C0C-6419-91D1-9F57-651FA2D76047}"/>
              </a:ext>
            </a:extLst>
          </p:cNvPr>
          <p:cNvGrpSpPr/>
          <p:nvPr/>
        </p:nvGrpSpPr>
        <p:grpSpPr>
          <a:xfrm>
            <a:off x="7152335" y="1998495"/>
            <a:ext cx="2580212" cy="498476"/>
            <a:chOff x="7152335" y="1998495"/>
            <a:chExt cx="2580212" cy="498476"/>
          </a:xfrm>
        </p:grpSpPr>
        <p:sp>
          <p:nvSpPr>
            <p:cNvPr id="68" name="Content Placeholder 3">
              <a:extLst>
                <a:ext uri="{FF2B5EF4-FFF2-40B4-BE49-F238E27FC236}">
                  <a16:creationId xmlns:a16="http://schemas.microsoft.com/office/drawing/2014/main" xmlns="" id="{AC07FF2F-86D3-4855-82F5-D26BE1F296F4}"/>
                </a:ext>
              </a:extLst>
            </p:cNvPr>
            <p:cNvSpPr txBox="1">
              <a:spLocks/>
            </p:cNvSpPr>
            <p:nvPr/>
          </p:nvSpPr>
          <p:spPr>
            <a:xfrm>
              <a:off x="7838226" y="2124623"/>
              <a:ext cx="1894321" cy="24622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600" b="1" dirty="0">
                  <a:solidFill>
                    <a:schemeClr val="bg1"/>
                  </a:solidFill>
                </a:rPr>
                <a:t>Financial Performance</a:t>
              </a:r>
            </a:p>
          </p:txBody>
        </p:sp>
        <p:sp>
          <p:nvSpPr>
            <p:cNvPr id="70" name="Freeform 5"/>
            <p:cNvSpPr>
              <a:spLocks noEditPoints="1"/>
            </p:cNvSpPr>
            <p:nvPr/>
          </p:nvSpPr>
          <p:spPr bwMode="auto">
            <a:xfrm>
              <a:off x="7299972" y="2168358"/>
              <a:ext cx="225425" cy="328613"/>
            </a:xfrm>
            <a:custGeom>
              <a:avLst/>
              <a:gdLst>
                <a:gd name="T0" fmla="*/ 162 w 326"/>
                <a:gd name="T1" fmla="*/ 474 h 474"/>
                <a:gd name="T2" fmla="*/ 0 w 326"/>
                <a:gd name="T3" fmla="*/ 325 h 474"/>
                <a:gd name="T4" fmla="*/ 146 w 326"/>
                <a:gd name="T5" fmla="*/ 176 h 474"/>
                <a:gd name="T6" fmla="*/ 179 w 326"/>
                <a:gd name="T7" fmla="*/ 159 h 474"/>
                <a:gd name="T8" fmla="*/ 292 w 326"/>
                <a:gd name="T9" fmla="*/ 14 h 474"/>
                <a:gd name="T10" fmla="*/ 311 w 326"/>
                <a:gd name="T11" fmla="*/ 2 h 474"/>
                <a:gd name="T12" fmla="*/ 321 w 326"/>
                <a:gd name="T13" fmla="*/ 26 h 474"/>
                <a:gd name="T14" fmla="*/ 262 w 326"/>
                <a:gd name="T15" fmla="*/ 196 h 474"/>
                <a:gd name="T16" fmla="*/ 268 w 326"/>
                <a:gd name="T17" fmla="*/ 233 h 474"/>
                <a:gd name="T18" fmla="*/ 283 w 326"/>
                <a:gd name="T19" fmla="*/ 391 h 474"/>
                <a:gd name="T20" fmla="*/ 162 w 326"/>
                <a:gd name="T21" fmla="*/ 474 h 474"/>
                <a:gd name="T22" fmla="*/ 150 w 326"/>
                <a:gd name="T23" fmla="*/ 204 h 474"/>
                <a:gd name="T24" fmla="*/ 30 w 326"/>
                <a:gd name="T25" fmla="*/ 323 h 474"/>
                <a:gd name="T26" fmla="*/ 152 w 326"/>
                <a:gd name="T27" fmla="*/ 445 h 474"/>
                <a:gd name="T28" fmla="*/ 270 w 326"/>
                <a:gd name="T29" fmla="*/ 323 h 474"/>
                <a:gd name="T30" fmla="*/ 150 w 326"/>
                <a:gd name="T31" fmla="*/ 204 h 474"/>
                <a:gd name="T32" fmla="*/ 262 w 326"/>
                <a:gd name="T33" fmla="*/ 107 h 474"/>
                <a:gd name="T34" fmla="*/ 259 w 326"/>
                <a:gd name="T35" fmla="*/ 105 h 474"/>
                <a:gd name="T36" fmla="*/ 207 w 326"/>
                <a:gd name="T37" fmla="*/ 170 h 474"/>
                <a:gd name="T38" fmla="*/ 201 w 326"/>
                <a:gd name="T39" fmla="*/ 182 h 474"/>
                <a:gd name="T40" fmla="*/ 227 w 326"/>
                <a:gd name="T41" fmla="*/ 195 h 474"/>
                <a:gd name="T42" fmla="*/ 235 w 326"/>
                <a:gd name="T43" fmla="*/ 186 h 474"/>
                <a:gd name="T44" fmla="*/ 262 w 326"/>
                <a:gd name="T45" fmla="*/ 1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6" h="474">
                  <a:moveTo>
                    <a:pt x="162" y="474"/>
                  </a:moveTo>
                  <a:cubicBezTo>
                    <a:pt x="67" y="474"/>
                    <a:pt x="0" y="407"/>
                    <a:pt x="0" y="325"/>
                  </a:cubicBezTo>
                  <a:cubicBezTo>
                    <a:pt x="0" y="243"/>
                    <a:pt x="65" y="176"/>
                    <a:pt x="146" y="176"/>
                  </a:cubicBezTo>
                  <a:cubicBezTo>
                    <a:pt x="161" y="176"/>
                    <a:pt x="170" y="171"/>
                    <a:pt x="179" y="159"/>
                  </a:cubicBezTo>
                  <a:cubicBezTo>
                    <a:pt x="216" y="110"/>
                    <a:pt x="254" y="62"/>
                    <a:pt x="292" y="14"/>
                  </a:cubicBezTo>
                  <a:cubicBezTo>
                    <a:pt x="297" y="8"/>
                    <a:pt x="301" y="0"/>
                    <a:pt x="311" y="2"/>
                  </a:cubicBezTo>
                  <a:cubicBezTo>
                    <a:pt x="326" y="4"/>
                    <a:pt x="325" y="15"/>
                    <a:pt x="321" y="26"/>
                  </a:cubicBezTo>
                  <a:cubicBezTo>
                    <a:pt x="301" y="83"/>
                    <a:pt x="282" y="139"/>
                    <a:pt x="262" y="196"/>
                  </a:cubicBezTo>
                  <a:cubicBezTo>
                    <a:pt x="257" y="210"/>
                    <a:pt x="257" y="220"/>
                    <a:pt x="268" y="233"/>
                  </a:cubicBezTo>
                  <a:cubicBezTo>
                    <a:pt x="305" y="282"/>
                    <a:pt x="310" y="337"/>
                    <a:pt x="283" y="391"/>
                  </a:cubicBezTo>
                  <a:cubicBezTo>
                    <a:pt x="256" y="446"/>
                    <a:pt x="210" y="472"/>
                    <a:pt x="162" y="474"/>
                  </a:cubicBezTo>
                  <a:close/>
                  <a:moveTo>
                    <a:pt x="150" y="204"/>
                  </a:moveTo>
                  <a:cubicBezTo>
                    <a:pt x="84" y="204"/>
                    <a:pt x="29" y="258"/>
                    <a:pt x="30" y="323"/>
                  </a:cubicBezTo>
                  <a:cubicBezTo>
                    <a:pt x="30" y="392"/>
                    <a:pt x="84" y="445"/>
                    <a:pt x="152" y="445"/>
                  </a:cubicBezTo>
                  <a:cubicBezTo>
                    <a:pt x="217" y="444"/>
                    <a:pt x="270" y="390"/>
                    <a:pt x="270" y="323"/>
                  </a:cubicBezTo>
                  <a:cubicBezTo>
                    <a:pt x="270" y="258"/>
                    <a:pt x="216" y="204"/>
                    <a:pt x="150" y="204"/>
                  </a:cubicBezTo>
                  <a:close/>
                  <a:moveTo>
                    <a:pt x="262" y="107"/>
                  </a:moveTo>
                  <a:cubicBezTo>
                    <a:pt x="261" y="106"/>
                    <a:pt x="260" y="106"/>
                    <a:pt x="259" y="105"/>
                  </a:cubicBezTo>
                  <a:cubicBezTo>
                    <a:pt x="242" y="127"/>
                    <a:pt x="224" y="148"/>
                    <a:pt x="207" y="170"/>
                  </a:cubicBezTo>
                  <a:cubicBezTo>
                    <a:pt x="205" y="174"/>
                    <a:pt x="198" y="179"/>
                    <a:pt x="201" y="182"/>
                  </a:cubicBezTo>
                  <a:cubicBezTo>
                    <a:pt x="209" y="188"/>
                    <a:pt x="218" y="192"/>
                    <a:pt x="227" y="195"/>
                  </a:cubicBezTo>
                  <a:cubicBezTo>
                    <a:pt x="233" y="197"/>
                    <a:pt x="234" y="189"/>
                    <a:pt x="235" y="186"/>
                  </a:cubicBezTo>
                  <a:cubicBezTo>
                    <a:pt x="244" y="159"/>
                    <a:pt x="253" y="133"/>
                    <a:pt x="262" y="10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1" name="Freeform 6"/>
            <p:cNvSpPr>
              <a:spLocks noEditPoints="1"/>
            </p:cNvSpPr>
            <p:nvPr/>
          </p:nvSpPr>
          <p:spPr bwMode="auto">
            <a:xfrm>
              <a:off x="7238059" y="2000083"/>
              <a:ext cx="155575" cy="114300"/>
            </a:xfrm>
            <a:custGeom>
              <a:avLst/>
              <a:gdLst>
                <a:gd name="T0" fmla="*/ 224 w 225"/>
                <a:gd name="T1" fmla="*/ 54 h 166"/>
                <a:gd name="T2" fmla="*/ 180 w 225"/>
                <a:gd name="T3" fmla="*/ 112 h 166"/>
                <a:gd name="T4" fmla="*/ 87 w 225"/>
                <a:gd name="T5" fmla="*/ 156 h 166"/>
                <a:gd name="T6" fmla="*/ 54 w 225"/>
                <a:gd name="T7" fmla="*/ 154 h 166"/>
                <a:gd name="T8" fmla="*/ 10 w 225"/>
                <a:gd name="T9" fmla="*/ 110 h 166"/>
                <a:gd name="T10" fmla="*/ 12 w 225"/>
                <a:gd name="T11" fmla="*/ 81 h 166"/>
                <a:gd name="T12" fmla="*/ 199 w 225"/>
                <a:gd name="T13" fmla="*/ 3 h 166"/>
                <a:gd name="T14" fmla="*/ 224 w 225"/>
                <a:gd name="T15" fmla="*/ 26 h 166"/>
                <a:gd name="T16" fmla="*/ 224 w 225"/>
                <a:gd name="T17" fmla="*/ 54 h 166"/>
                <a:gd name="T18" fmla="*/ 194 w 225"/>
                <a:gd name="T19" fmla="*/ 59 h 166"/>
                <a:gd name="T20" fmla="*/ 170 w 225"/>
                <a:gd name="T21" fmla="*/ 37 h 166"/>
                <a:gd name="T22" fmla="*/ 57 w 225"/>
                <a:gd name="T23" fmla="*/ 85 h 166"/>
                <a:gd name="T24" fmla="*/ 54 w 225"/>
                <a:gd name="T25" fmla="*/ 113 h 166"/>
                <a:gd name="T26" fmla="*/ 92 w 225"/>
                <a:gd name="T27" fmla="*/ 117 h 166"/>
                <a:gd name="T28" fmla="*/ 174 w 225"/>
                <a:gd name="T29" fmla="*/ 83 h 166"/>
                <a:gd name="T30" fmla="*/ 194 w 225"/>
                <a:gd name="T31" fmla="*/ 5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 h="166">
                  <a:moveTo>
                    <a:pt x="224" y="54"/>
                  </a:moveTo>
                  <a:cubicBezTo>
                    <a:pt x="224" y="101"/>
                    <a:pt x="225" y="101"/>
                    <a:pt x="180" y="112"/>
                  </a:cubicBezTo>
                  <a:cubicBezTo>
                    <a:pt x="146" y="120"/>
                    <a:pt x="115" y="135"/>
                    <a:pt x="87" y="156"/>
                  </a:cubicBezTo>
                  <a:cubicBezTo>
                    <a:pt x="74" y="166"/>
                    <a:pt x="65" y="165"/>
                    <a:pt x="54" y="154"/>
                  </a:cubicBezTo>
                  <a:cubicBezTo>
                    <a:pt x="40" y="139"/>
                    <a:pt x="25" y="125"/>
                    <a:pt x="10" y="110"/>
                  </a:cubicBezTo>
                  <a:cubicBezTo>
                    <a:pt x="0" y="100"/>
                    <a:pt x="1" y="90"/>
                    <a:pt x="12" y="81"/>
                  </a:cubicBezTo>
                  <a:cubicBezTo>
                    <a:pt x="67" y="37"/>
                    <a:pt x="129" y="11"/>
                    <a:pt x="199" y="3"/>
                  </a:cubicBezTo>
                  <a:cubicBezTo>
                    <a:pt x="217" y="0"/>
                    <a:pt x="225" y="8"/>
                    <a:pt x="224" y="26"/>
                  </a:cubicBezTo>
                  <a:cubicBezTo>
                    <a:pt x="224" y="35"/>
                    <a:pt x="224" y="45"/>
                    <a:pt x="224" y="54"/>
                  </a:cubicBezTo>
                  <a:close/>
                  <a:moveTo>
                    <a:pt x="194" y="59"/>
                  </a:moveTo>
                  <a:cubicBezTo>
                    <a:pt x="194" y="32"/>
                    <a:pt x="194" y="33"/>
                    <a:pt x="170" y="37"/>
                  </a:cubicBezTo>
                  <a:cubicBezTo>
                    <a:pt x="129" y="46"/>
                    <a:pt x="92" y="63"/>
                    <a:pt x="57" y="85"/>
                  </a:cubicBezTo>
                  <a:cubicBezTo>
                    <a:pt x="41" y="95"/>
                    <a:pt x="42" y="100"/>
                    <a:pt x="54" y="113"/>
                  </a:cubicBezTo>
                  <a:cubicBezTo>
                    <a:pt x="67" y="127"/>
                    <a:pt x="76" y="129"/>
                    <a:pt x="92" y="117"/>
                  </a:cubicBezTo>
                  <a:cubicBezTo>
                    <a:pt x="116" y="100"/>
                    <a:pt x="145" y="89"/>
                    <a:pt x="174" y="83"/>
                  </a:cubicBezTo>
                  <a:cubicBezTo>
                    <a:pt x="191" y="80"/>
                    <a:pt x="196" y="73"/>
                    <a:pt x="194" y="5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2" name="Freeform 7"/>
            <p:cNvSpPr>
              <a:spLocks noEditPoints="1"/>
            </p:cNvSpPr>
            <p:nvPr/>
          </p:nvSpPr>
          <p:spPr bwMode="auto">
            <a:xfrm>
              <a:off x="7412684" y="1998495"/>
              <a:ext cx="157162" cy="115888"/>
            </a:xfrm>
            <a:custGeom>
              <a:avLst/>
              <a:gdLst>
                <a:gd name="T0" fmla="*/ 3 w 229"/>
                <a:gd name="T1" fmla="*/ 57 h 168"/>
                <a:gd name="T2" fmla="*/ 3 w 229"/>
                <a:gd name="T3" fmla="*/ 49 h 168"/>
                <a:gd name="T4" fmla="*/ 50 w 229"/>
                <a:gd name="T5" fmla="*/ 8 h 168"/>
                <a:gd name="T6" fmla="*/ 209 w 229"/>
                <a:gd name="T7" fmla="*/ 78 h 168"/>
                <a:gd name="T8" fmla="*/ 212 w 229"/>
                <a:gd name="T9" fmla="*/ 116 h 168"/>
                <a:gd name="T10" fmla="*/ 172 w 229"/>
                <a:gd name="T11" fmla="*/ 157 h 168"/>
                <a:gd name="T12" fmla="*/ 142 w 229"/>
                <a:gd name="T13" fmla="*/ 159 h 168"/>
                <a:gd name="T14" fmla="*/ 30 w 229"/>
                <a:gd name="T15" fmla="*/ 111 h 168"/>
                <a:gd name="T16" fmla="*/ 2 w 229"/>
                <a:gd name="T17" fmla="*/ 77 h 168"/>
                <a:gd name="T18" fmla="*/ 2 w 229"/>
                <a:gd name="T19" fmla="*/ 57 h 168"/>
                <a:gd name="T20" fmla="*/ 3 w 229"/>
                <a:gd name="T21" fmla="*/ 57 h 168"/>
                <a:gd name="T22" fmla="*/ 45 w 229"/>
                <a:gd name="T23" fmla="*/ 37 h 168"/>
                <a:gd name="T24" fmla="*/ 36 w 229"/>
                <a:gd name="T25" fmla="*/ 38 h 168"/>
                <a:gd name="T26" fmla="*/ 33 w 229"/>
                <a:gd name="T27" fmla="*/ 73 h 168"/>
                <a:gd name="T28" fmla="*/ 47 w 229"/>
                <a:gd name="T29" fmla="*/ 83 h 168"/>
                <a:gd name="T30" fmla="*/ 133 w 229"/>
                <a:gd name="T31" fmla="*/ 118 h 168"/>
                <a:gd name="T32" fmla="*/ 175 w 229"/>
                <a:gd name="T33" fmla="*/ 112 h 168"/>
                <a:gd name="T34" fmla="*/ 179 w 229"/>
                <a:gd name="T35" fmla="*/ 108 h 168"/>
                <a:gd name="T36" fmla="*/ 178 w 229"/>
                <a:gd name="T37" fmla="*/ 93 h 168"/>
                <a:gd name="T38" fmla="*/ 45 w 229"/>
                <a:gd name="T39" fmla="*/ 3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168">
                  <a:moveTo>
                    <a:pt x="3" y="57"/>
                  </a:moveTo>
                  <a:cubicBezTo>
                    <a:pt x="3" y="54"/>
                    <a:pt x="3" y="52"/>
                    <a:pt x="3" y="49"/>
                  </a:cubicBezTo>
                  <a:cubicBezTo>
                    <a:pt x="2" y="1"/>
                    <a:pt x="4" y="0"/>
                    <a:pt x="50" y="8"/>
                  </a:cubicBezTo>
                  <a:cubicBezTo>
                    <a:pt x="109" y="19"/>
                    <a:pt x="162" y="42"/>
                    <a:pt x="209" y="78"/>
                  </a:cubicBezTo>
                  <a:cubicBezTo>
                    <a:pt x="228" y="93"/>
                    <a:pt x="229" y="99"/>
                    <a:pt x="212" y="116"/>
                  </a:cubicBezTo>
                  <a:cubicBezTo>
                    <a:pt x="199" y="130"/>
                    <a:pt x="185" y="144"/>
                    <a:pt x="172" y="157"/>
                  </a:cubicBezTo>
                  <a:cubicBezTo>
                    <a:pt x="162" y="167"/>
                    <a:pt x="153" y="168"/>
                    <a:pt x="142" y="159"/>
                  </a:cubicBezTo>
                  <a:cubicBezTo>
                    <a:pt x="109" y="134"/>
                    <a:pt x="71" y="117"/>
                    <a:pt x="30" y="111"/>
                  </a:cubicBezTo>
                  <a:cubicBezTo>
                    <a:pt x="7" y="108"/>
                    <a:pt x="0" y="98"/>
                    <a:pt x="2" y="77"/>
                  </a:cubicBezTo>
                  <a:cubicBezTo>
                    <a:pt x="3" y="70"/>
                    <a:pt x="2" y="64"/>
                    <a:pt x="2" y="57"/>
                  </a:cubicBezTo>
                  <a:cubicBezTo>
                    <a:pt x="3" y="57"/>
                    <a:pt x="3" y="57"/>
                    <a:pt x="3" y="57"/>
                  </a:cubicBezTo>
                  <a:close/>
                  <a:moveTo>
                    <a:pt x="45" y="37"/>
                  </a:moveTo>
                  <a:cubicBezTo>
                    <a:pt x="42" y="37"/>
                    <a:pt x="37" y="36"/>
                    <a:pt x="36" y="38"/>
                  </a:cubicBezTo>
                  <a:cubicBezTo>
                    <a:pt x="31" y="49"/>
                    <a:pt x="34" y="61"/>
                    <a:pt x="33" y="73"/>
                  </a:cubicBezTo>
                  <a:cubicBezTo>
                    <a:pt x="33" y="83"/>
                    <a:pt x="41" y="82"/>
                    <a:pt x="47" y="83"/>
                  </a:cubicBezTo>
                  <a:cubicBezTo>
                    <a:pt x="78" y="90"/>
                    <a:pt x="108" y="100"/>
                    <a:pt x="133" y="118"/>
                  </a:cubicBezTo>
                  <a:cubicBezTo>
                    <a:pt x="152" y="132"/>
                    <a:pt x="163" y="129"/>
                    <a:pt x="175" y="112"/>
                  </a:cubicBezTo>
                  <a:cubicBezTo>
                    <a:pt x="176" y="111"/>
                    <a:pt x="177" y="109"/>
                    <a:pt x="179" y="108"/>
                  </a:cubicBezTo>
                  <a:cubicBezTo>
                    <a:pt x="186" y="103"/>
                    <a:pt x="186" y="98"/>
                    <a:pt x="178" y="93"/>
                  </a:cubicBezTo>
                  <a:cubicBezTo>
                    <a:pt x="138" y="64"/>
                    <a:pt x="94" y="46"/>
                    <a:pt x="45" y="3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3" name="Freeform 8"/>
            <p:cNvSpPr>
              <a:spLocks noEditPoints="1"/>
            </p:cNvSpPr>
            <p:nvPr/>
          </p:nvSpPr>
          <p:spPr bwMode="auto">
            <a:xfrm>
              <a:off x="7152335" y="2082633"/>
              <a:ext cx="117475" cy="157163"/>
            </a:xfrm>
            <a:custGeom>
              <a:avLst/>
              <a:gdLst>
                <a:gd name="T0" fmla="*/ 58 w 169"/>
                <a:gd name="T1" fmla="*/ 226 h 228"/>
                <a:gd name="T2" fmla="*/ 12 w 169"/>
                <a:gd name="T3" fmla="*/ 167 h 228"/>
                <a:gd name="T4" fmla="*/ 82 w 169"/>
                <a:gd name="T5" fmla="*/ 17 h 228"/>
                <a:gd name="T6" fmla="*/ 117 w 169"/>
                <a:gd name="T7" fmla="*/ 15 h 228"/>
                <a:gd name="T8" fmla="*/ 160 w 169"/>
                <a:gd name="T9" fmla="*/ 57 h 228"/>
                <a:gd name="T10" fmla="*/ 162 w 169"/>
                <a:gd name="T11" fmla="*/ 85 h 228"/>
                <a:gd name="T12" fmla="*/ 113 w 169"/>
                <a:gd name="T13" fmla="*/ 199 h 228"/>
                <a:gd name="T14" fmla="*/ 80 w 169"/>
                <a:gd name="T15" fmla="*/ 226 h 228"/>
                <a:gd name="T16" fmla="*/ 58 w 169"/>
                <a:gd name="T17" fmla="*/ 226 h 228"/>
                <a:gd name="T18" fmla="*/ 63 w 169"/>
                <a:gd name="T19" fmla="*/ 195 h 228"/>
                <a:gd name="T20" fmla="*/ 87 w 169"/>
                <a:gd name="T21" fmla="*/ 174 h 228"/>
                <a:gd name="T22" fmla="*/ 126 w 169"/>
                <a:gd name="T23" fmla="*/ 85 h 228"/>
                <a:gd name="T24" fmla="*/ 123 w 169"/>
                <a:gd name="T25" fmla="*/ 62 h 228"/>
                <a:gd name="T26" fmla="*/ 111 w 169"/>
                <a:gd name="T27" fmla="*/ 51 h 228"/>
                <a:gd name="T28" fmla="*/ 92 w 169"/>
                <a:gd name="T29" fmla="*/ 53 h 228"/>
                <a:gd name="T30" fmla="*/ 41 w 169"/>
                <a:gd name="T31" fmla="*/ 171 h 228"/>
                <a:gd name="T32" fmla="*/ 63 w 169"/>
                <a:gd name="T33" fmla="*/ 19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228">
                  <a:moveTo>
                    <a:pt x="58" y="226"/>
                  </a:moveTo>
                  <a:cubicBezTo>
                    <a:pt x="0" y="225"/>
                    <a:pt x="0" y="225"/>
                    <a:pt x="12" y="167"/>
                  </a:cubicBezTo>
                  <a:cubicBezTo>
                    <a:pt x="24" y="111"/>
                    <a:pt x="47" y="61"/>
                    <a:pt x="82" y="17"/>
                  </a:cubicBezTo>
                  <a:cubicBezTo>
                    <a:pt x="96" y="0"/>
                    <a:pt x="102" y="0"/>
                    <a:pt x="117" y="15"/>
                  </a:cubicBezTo>
                  <a:cubicBezTo>
                    <a:pt x="132" y="29"/>
                    <a:pt x="145" y="43"/>
                    <a:pt x="160" y="57"/>
                  </a:cubicBezTo>
                  <a:cubicBezTo>
                    <a:pt x="169" y="66"/>
                    <a:pt x="169" y="75"/>
                    <a:pt x="162" y="85"/>
                  </a:cubicBezTo>
                  <a:cubicBezTo>
                    <a:pt x="136" y="119"/>
                    <a:pt x="118" y="157"/>
                    <a:pt x="113" y="199"/>
                  </a:cubicBezTo>
                  <a:cubicBezTo>
                    <a:pt x="110" y="221"/>
                    <a:pt x="100" y="228"/>
                    <a:pt x="80" y="226"/>
                  </a:cubicBezTo>
                  <a:cubicBezTo>
                    <a:pt x="72" y="225"/>
                    <a:pt x="65" y="226"/>
                    <a:pt x="58" y="226"/>
                  </a:cubicBezTo>
                  <a:close/>
                  <a:moveTo>
                    <a:pt x="63" y="195"/>
                  </a:moveTo>
                  <a:cubicBezTo>
                    <a:pt x="78" y="200"/>
                    <a:pt x="83" y="191"/>
                    <a:pt x="87" y="174"/>
                  </a:cubicBezTo>
                  <a:cubicBezTo>
                    <a:pt x="94" y="142"/>
                    <a:pt x="107" y="112"/>
                    <a:pt x="126" y="85"/>
                  </a:cubicBezTo>
                  <a:cubicBezTo>
                    <a:pt x="133" y="75"/>
                    <a:pt x="132" y="69"/>
                    <a:pt x="123" y="62"/>
                  </a:cubicBezTo>
                  <a:cubicBezTo>
                    <a:pt x="119" y="59"/>
                    <a:pt x="115" y="55"/>
                    <a:pt x="111" y="51"/>
                  </a:cubicBezTo>
                  <a:cubicBezTo>
                    <a:pt x="104" y="42"/>
                    <a:pt x="99" y="43"/>
                    <a:pt x="92" y="53"/>
                  </a:cubicBezTo>
                  <a:cubicBezTo>
                    <a:pt x="68" y="89"/>
                    <a:pt x="51" y="128"/>
                    <a:pt x="41" y="171"/>
                  </a:cubicBezTo>
                  <a:cubicBezTo>
                    <a:pt x="36" y="195"/>
                    <a:pt x="36" y="195"/>
                    <a:pt x="63" y="1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4" name="Freeform 9"/>
            <p:cNvSpPr>
              <a:spLocks noEditPoints="1"/>
            </p:cNvSpPr>
            <p:nvPr/>
          </p:nvSpPr>
          <p:spPr bwMode="auto">
            <a:xfrm>
              <a:off x="7538097" y="2084221"/>
              <a:ext cx="114300" cy="153988"/>
            </a:xfrm>
            <a:custGeom>
              <a:avLst/>
              <a:gdLst>
                <a:gd name="T0" fmla="*/ 111 w 164"/>
                <a:gd name="T1" fmla="*/ 223 h 223"/>
                <a:gd name="T2" fmla="*/ 53 w 164"/>
                <a:gd name="T3" fmla="*/ 179 h 223"/>
                <a:gd name="T4" fmla="*/ 9 w 164"/>
                <a:gd name="T5" fmla="*/ 86 h 223"/>
                <a:gd name="T6" fmla="*/ 12 w 164"/>
                <a:gd name="T7" fmla="*/ 53 h 223"/>
                <a:gd name="T8" fmla="*/ 56 w 164"/>
                <a:gd name="T9" fmla="*/ 9 h 223"/>
                <a:gd name="T10" fmla="*/ 83 w 164"/>
                <a:gd name="T11" fmla="*/ 10 h 223"/>
                <a:gd name="T12" fmla="*/ 163 w 164"/>
                <a:gd name="T13" fmla="*/ 203 h 223"/>
                <a:gd name="T14" fmla="*/ 145 w 164"/>
                <a:gd name="T15" fmla="*/ 223 h 223"/>
                <a:gd name="T16" fmla="*/ 111 w 164"/>
                <a:gd name="T17" fmla="*/ 223 h 223"/>
                <a:gd name="T18" fmla="*/ 106 w 164"/>
                <a:gd name="T19" fmla="*/ 193 h 223"/>
                <a:gd name="T20" fmla="*/ 128 w 164"/>
                <a:gd name="T21" fmla="*/ 168 h 223"/>
                <a:gd name="T22" fmla="*/ 83 w 164"/>
                <a:gd name="T23" fmla="*/ 60 h 223"/>
                <a:gd name="T24" fmla="*/ 50 w 164"/>
                <a:gd name="T25" fmla="*/ 56 h 223"/>
                <a:gd name="T26" fmla="*/ 47 w 164"/>
                <a:gd name="T27" fmla="*/ 89 h 223"/>
                <a:gd name="T28" fmla="*/ 82 w 164"/>
                <a:gd name="T29" fmla="*/ 173 h 223"/>
                <a:gd name="T30" fmla="*/ 106 w 164"/>
                <a:gd name="T31" fmla="*/ 19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223">
                  <a:moveTo>
                    <a:pt x="111" y="223"/>
                  </a:moveTo>
                  <a:cubicBezTo>
                    <a:pt x="64" y="223"/>
                    <a:pt x="64" y="223"/>
                    <a:pt x="53" y="179"/>
                  </a:cubicBezTo>
                  <a:cubicBezTo>
                    <a:pt x="45" y="145"/>
                    <a:pt x="30" y="113"/>
                    <a:pt x="9" y="86"/>
                  </a:cubicBezTo>
                  <a:cubicBezTo>
                    <a:pt x="0" y="73"/>
                    <a:pt x="1" y="63"/>
                    <a:pt x="12" y="53"/>
                  </a:cubicBezTo>
                  <a:cubicBezTo>
                    <a:pt x="27" y="38"/>
                    <a:pt x="41" y="24"/>
                    <a:pt x="56" y="9"/>
                  </a:cubicBezTo>
                  <a:cubicBezTo>
                    <a:pt x="65" y="0"/>
                    <a:pt x="74" y="0"/>
                    <a:pt x="83" y="10"/>
                  </a:cubicBezTo>
                  <a:cubicBezTo>
                    <a:pt x="129" y="66"/>
                    <a:pt x="155" y="131"/>
                    <a:pt x="163" y="203"/>
                  </a:cubicBezTo>
                  <a:cubicBezTo>
                    <a:pt x="164" y="216"/>
                    <a:pt x="158" y="223"/>
                    <a:pt x="145" y="223"/>
                  </a:cubicBezTo>
                  <a:cubicBezTo>
                    <a:pt x="134" y="223"/>
                    <a:pt x="122" y="223"/>
                    <a:pt x="111" y="223"/>
                  </a:cubicBezTo>
                  <a:close/>
                  <a:moveTo>
                    <a:pt x="106" y="193"/>
                  </a:moveTo>
                  <a:cubicBezTo>
                    <a:pt x="133" y="193"/>
                    <a:pt x="133" y="193"/>
                    <a:pt x="128" y="168"/>
                  </a:cubicBezTo>
                  <a:cubicBezTo>
                    <a:pt x="119" y="129"/>
                    <a:pt x="104" y="93"/>
                    <a:pt x="83" y="60"/>
                  </a:cubicBezTo>
                  <a:cubicBezTo>
                    <a:pt x="69" y="38"/>
                    <a:pt x="69" y="40"/>
                    <a:pt x="50" y="56"/>
                  </a:cubicBezTo>
                  <a:cubicBezTo>
                    <a:pt x="36" y="68"/>
                    <a:pt x="38" y="76"/>
                    <a:pt x="47" y="89"/>
                  </a:cubicBezTo>
                  <a:cubicBezTo>
                    <a:pt x="64" y="114"/>
                    <a:pt x="76" y="143"/>
                    <a:pt x="82" y="173"/>
                  </a:cubicBezTo>
                  <a:cubicBezTo>
                    <a:pt x="85" y="190"/>
                    <a:pt x="91" y="197"/>
                    <a:pt x="106" y="19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5" name="Freeform 10"/>
            <p:cNvSpPr>
              <a:spLocks/>
            </p:cNvSpPr>
            <p:nvPr/>
          </p:nvSpPr>
          <p:spPr bwMode="auto">
            <a:xfrm>
              <a:off x="7371409" y="2323933"/>
              <a:ext cx="65087" cy="138113"/>
            </a:xfrm>
            <a:custGeom>
              <a:avLst/>
              <a:gdLst>
                <a:gd name="T0" fmla="*/ 48 w 96"/>
                <a:gd name="T1" fmla="*/ 0 h 199"/>
                <a:gd name="T2" fmla="*/ 62 w 96"/>
                <a:gd name="T3" fmla="*/ 11 h 199"/>
                <a:gd name="T4" fmla="*/ 78 w 96"/>
                <a:gd name="T5" fmla="*/ 36 h 199"/>
                <a:gd name="T6" fmla="*/ 89 w 96"/>
                <a:gd name="T7" fmla="*/ 50 h 199"/>
                <a:gd name="T8" fmla="*/ 85 w 96"/>
                <a:gd name="T9" fmla="*/ 75 h 199"/>
                <a:gd name="T10" fmla="*/ 62 w 96"/>
                <a:gd name="T11" fmla="*/ 66 h 199"/>
                <a:gd name="T12" fmla="*/ 43 w 96"/>
                <a:gd name="T13" fmla="*/ 56 h 199"/>
                <a:gd name="T14" fmla="*/ 34 w 96"/>
                <a:gd name="T15" fmla="*/ 69 h 199"/>
                <a:gd name="T16" fmla="*/ 51 w 96"/>
                <a:gd name="T17" fmla="*/ 84 h 199"/>
                <a:gd name="T18" fmla="*/ 92 w 96"/>
                <a:gd name="T19" fmla="*/ 120 h 199"/>
                <a:gd name="T20" fmla="*/ 71 w 96"/>
                <a:gd name="T21" fmla="*/ 168 h 199"/>
                <a:gd name="T22" fmla="*/ 63 w 96"/>
                <a:gd name="T23" fmla="*/ 182 h 199"/>
                <a:gd name="T24" fmla="*/ 47 w 96"/>
                <a:gd name="T25" fmla="*/ 199 h 199"/>
                <a:gd name="T26" fmla="*/ 34 w 96"/>
                <a:gd name="T27" fmla="*/ 183 h 199"/>
                <a:gd name="T28" fmla="*/ 23 w 96"/>
                <a:gd name="T29" fmla="*/ 166 h 199"/>
                <a:gd name="T30" fmla="*/ 11 w 96"/>
                <a:gd name="T31" fmla="*/ 155 h 199"/>
                <a:gd name="T32" fmla="*/ 11 w 96"/>
                <a:gd name="T33" fmla="*/ 128 h 199"/>
                <a:gd name="T34" fmla="*/ 35 w 96"/>
                <a:gd name="T35" fmla="*/ 136 h 199"/>
                <a:gd name="T36" fmla="*/ 55 w 96"/>
                <a:gd name="T37" fmla="*/ 142 h 199"/>
                <a:gd name="T38" fmla="*/ 61 w 96"/>
                <a:gd name="T39" fmla="*/ 123 h 199"/>
                <a:gd name="T40" fmla="*/ 46 w 96"/>
                <a:gd name="T41" fmla="*/ 114 h 199"/>
                <a:gd name="T42" fmla="*/ 4 w 96"/>
                <a:gd name="T43" fmla="*/ 77 h 199"/>
                <a:gd name="T44" fmla="*/ 25 w 96"/>
                <a:gd name="T45" fmla="*/ 32 h 199"/>
                <a:gd name="T46" fmla="*/ 34 w 96"/>
                <a:gd name="T47" fmla="*/ 15 h 199"/>
                <a:gd name="T48" fmla="*/ 48 w 96"/>
                <a:gd name="T49"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99">
                  <a:moveTo>
                    <a:pt x="48" y="0"/>
                  </a:moveTo>
                  <a:cubicBezTo>
                    <a:pt x="56" y="0"/>
                    <a:pt x="62" y="4"/>
                    <a:pt x="62" y="11"/>
                  </a:cubicBezTo>
                  <a:cubicBezTo>
                    <a:pt x="62" y="24"/>
                    <a:pt x="68" y="30"/>
                    <a:pt x="78" y="36"/>
                  </a:cubicBezTo>
                  <a:cubicBezTo>
                    <a:pt x="83" y="39"/>
                    <a:pt x="86" y="45"/>
                    <a:pt x="89" y="50"/>
                  </a:cubicBezTo>
                  <a:cubicBezTo>
                    <a:pt x="93" y="59"/>
                    <a:pt x="95" y="69"/>
                    <a:pt x="85" y="75"/>
                  </a:cubicBezTo>
                  <a:cubicBezTo>
                    <a:pt x="75" y="81"/>
                    <a:pt x="67" y="76"/>
                    <a:pt x="62" y="66"/>
                  </a:cubicBezTo>
                  <a:cubicBezTo>
                    <a:pt x="59" y="57"/>
                    <a:pt x="52" y="53"/>
                    <a:pt x="43" y="56"/>
                  </a:cubicBezTo>
                  <a:cubicBezTo>
                    <a:pt x="36" y="57"/>
                    <a:pt x="34" y="62"/>
                    <a:pt x="34" y="69"/>
                  </a:cubicBezTo>
                  <a:cubicBezTo>
                    <a:pt x="34" y="80"/>
                    <a:pt x="41" y="83"/>
                    <a:pt x="51" y="84"/>
                  </a:cubicBezTo>
                  <a:cubicBezTo>
                    <a:pt x="72" y="88"/>
                    <a:pt x="87" y="98"/>
                    <a:pt x="92" y="120"/>
                  </a:cubicBezTo>
                  <a:cubicBezTo>
                    <a:pt x="96" y="141"/>
                    <a:pt x="88" y="157"/>
                    <a:pt x="71" y="168"/>
                  </a:cubicBezTo>
                  <a:cubicBezTo>
                    <a:pt x="65" y="171"/>
                    <a:pt x="63" y="176"/>
                    <a:pt x="63" y="182"/>
                  </a:cubicBezTo>
                  <a:cubicBezTo>
                    <a:pt x="63" y="192"/>
                    <a:pt x="58" y="199"/>
                    <a:pt x="47" y="199"/>
                  </a:cubicBezTo>
                  <a:cubicBezTo>
                    <a:pt x="38" y="199"/>
                    <a:pt x="33" y="192"/>
                    <a:pt x="34" y="183"/>
                  </a:cubicBezTo>
                  <a:cubicBezTo>
                    <a:pt x="34" y="174"/>
                    <a:pt x="29" y="170"/>
                    <a:pt x="23" y="166"/>
                  </a:cubicBezTo>
                  <a:cubicBezTo>
                    <a:pt x="18" y="163"/>
                    <a:pt x="14" y="159"/>
                    <a:pt x="11" y="155"/>
                  </a:cubicBezTo>
                  <a:cubicBezTo>
                    <a:pt x="5" y="146"/>
                    <a:pt x="0" y="136"/>
                    <a:pt x="11" y="128"/>
                  </a:cubicBezTo>
                  <a:cubicBezTo>
                    <a:pt x="21" y="120"/>
                    <a:pt x="29" y="126"/>
                    <a:pt x="35" y="136"/>
                  </a:cubicBezTo>
                  <a:cubicBezTo>
                    <a:pt x="40" y="144"/>
                    <a:pt x="47" y="147"/>
                    <a:pt x="55" y="142"/>
                  </a:cubicBezTo>
                  <a:cubicBezTo>
                    <a:pt x="63" y="137"/>
                    <a:pt x="64" y="130"/>
                    <a:pt x="61" y="123"/>
                  </a:cubicBezTo>
                  <a:cubicBezTo>
                    <a:pt x="58" y="116"/>
                    <a:pt x="52" y="115"/>
                    <a:pt x="46" y="114"/>
                  </a:cubicBezTo>
                  <a:cubicBezTo>
                    <a:pt x="24" y="112"/>
                    <a:pt x="9" y="100"/>
                    <a:pt x="4" y="77"/>
                  </a:cubicBezTo>
                  <a:cubicBezTo>
                    <a:pt x="0" y="58"/>
                    <a:pt x="8" y="42"/>
                    <a:pt x="25" y="32"/>
                  </a:cubicBezTo>
                  <a:cubicBezTo>
                    <a:pt x="32" y="28"/>
                    <a:pt x="34" y="22"/>
                    <a:pt x="34" y="15"/>
                  </a:cubicBezTo>
                  <a:cubicBezTo>
                    <a:pt x="33" y="6"/>
                    <a:pt x="38" y="0"/>
                    <a:pt x="4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41" name="Group 40"/>
          <p:cNvGrpSpPr/>
          <p:nvPr/>
        </p:nvGrpSpPr>
        <p:grpSpPr>
          <a:xfrm>
            <a:off x="7152335" y="3074958"/>
            <a:ext cx="2580212" cy="502322"/>
            <a:chOff x="7264828" y="2722383"/>
            <a:chExt cx="2580212" cy="502322"/>
          </a:xfrm>
        </p:grpSpPr>
        <p:grpSp>
          <p:nvGrpSpPr>
            <p:cNvPr id="53" name="Group 52"/>
            <p:cNvGrpSpPr/>
            <p:nvPr/>
          </p:nvGrpSpPr>
          <p:grpSpPr>
            <a:xfrm>
              <a:off x="7264828" y="2722383"/>
              <a:ext cx="502776" cy="502322"/>
              <a:chOff x="7269821" y="2769570"/>
              <a:chExt cx="502776" cy="502322"/>
            </a:xfrm>
          </p:grpSpPr>
          <p:grpSp>
            <p:nvGrpSpPr>
              <p:cNvPr id="55" name="Group 54"/>
              <p:cNvGrpSpPr/>
              <p:nvPr/>
            </p:nvGrpSpPr>
            <p:grpSpPr>
              <a:xfrm>
                <a:off x="7269821" y="2769570"/>
                <a:ext cx="502776" cy="360762"/>
                <a:chOff x="6383700" y="2823551"/>
                <a:chExt cx="502776" cy="360762"/>
              </a:xfrm>
            </p:grpSpPr>
            <p:sp>
              <p:nvSpPr>
                <p:cNvPr id="57" name="Freeform 14"/>
                <p:cNvSpPr>
                  <a:spLocks/>
                </p:cNvSpPr>
                <p:nvPr/>
              </p:nvSpPr>
              <p:spPr bwMode="auto">
                <a:xfrm>
                  <a:off x="6383700" y="2823551"/>
                  <a:ext cx="368779" cy="360762"/>
                </a:xfrm>
                <a:custGeom>
                  <a:avLst/>
                  <a:gdLst>
                    <a:gd name="T0" fmla="*/ 356 w 419"/>
                    <a:gd name="T1" fmla="*/ 329 h 408"/>
                    <a:gd name="T2" fmla="*/ 288 w 419"/>
                    <a:gd name="T3" fmla="*/ 405 h 408"/>
                    <a:gd name="T4" fmla="*/ 58 w 419"/>
                    <a:gd name="T5" fmla="*/ 405 h 408"/>
                    <a:gd name="T6" fmla="*/ 14 w 419"/>
                    <a:gd name="T7" fmla="*/ 337 h 408"/>
                    <a:gd name="T8" fmla="*/ 31 w 419"/>
                    <a:gd name="T9" fmla="*/ 329 h 408"/>
                    <a:gd name="T10" fmla="*/ 71 w 419"/>
                    <a:gd name="T11" fmla="*/ 326 h 408"/>
                    <a:gd name="T12" fmla="*/ 74 w 419"/>
                    <a:gd name="T13" fmla="*/ 283 h 408"/>
                    <a:gd name="T14" fmla="*/ 74 w 419"/>
                    <a:gd name="T15" fmla="*/ 49 h 408"/>
                    <a:gd name="T16" fmla="*/ 124 w 419"/>
                    <a:gd name="T17" fmla="*/ 0 h 408"/>
                    <a:gd name="T18" fmla="*/ 372 w 419"/>
                    <a:gd name="T19" fmla="*/ 0 h 408"/>
                    <a:gd name="T20" fmla="*/ 418 w 419"/>
                    <a:gd name="T21" fmla="*/ 36 h 408"/>
                    <a:gd name="T22" fmla="*/ 373 w 419"/>
                    <a:gd name="T23" fmla="*/ 75 h 408"/>
                    <a:gd name="T24" fmla="*/ 357 w 419"/>
                    <a:gd name="T25" fmla="*/ 91 h 408"/>
                    <a:gd name="T26" fmla="*/ 358 w 419"/>
                    <a:gd name="T27" fmla="*/ 191 h 408"/>
                    <a:gd name="T28" fmla="*/ 343 w 419"/>
                    <a:gd name="T29" fmla="*/ 220 h 408"/>
                    <a:gd name="T30" fmla="*/ 340 w 419"/>
                    <a:gd name="T31" fmla="*/ 204 h 408"/>
                    <a:gd name="T32" fmla="*/ 340 w 419"/>
                    <a:gd name="T33" fmla="*/ 96 h 408"/>
                    <a:gd name="T34" fmla="*/ 320 w 419"/>
                    <a:gd name="T35" fmla="*/ 75 h 408"/>
                    <a:gd name="T36" fmla="*/ 158 w 419"/>
                    <a:gd name="T37" fmla="*/ 76 h 408"/>
                    <a:gd name="T38" fmla="*/ 135 w 419"/>
                    <a:gd name="T39" fmla="*/ 52 h 408"/>
                    <a:gd name="T40" fmla="*/ 134 w 419"/>
                    <a:gd name="T41" fmla="*/ 38 h 408"/>
                    <a:gd name="T42" fmla="*/ 113 w 419"/>
                    <a:gd name="T43" fmla="*/ 18 h 408"/>
                    <a:gd name="T44" fmla="*/ 93 w 419"/>
                    <a:gd name="T45" fmla="*/ 39 h 408"/>
                    <a:gd name="T46" fmla="*/ 92 w 419"/>
                    <a:gd name="T47" fmla="*/ 71 h 408"/>
                    <a:gd name="T48" fmla="*/ 93 w 419"/>
                    <a:gd name="T49" fmla="*/ 353 h 408"/>
                    <a:gd name="T50" fmla="*/ 92 w 419"/>
                    <a:gd name="T51" fmla="*/ 385 h 408"/>
                    <a:gd name="T52" fmla="*/ 127 w 419"/>
                    <a:gd name="T53" fmla="*/ 387 h 408"/>
                    <a:gd name="T54" fmla="*/ 305 w 419"/>
                    <a:gd name="T55" fmla="*/ 387 h 408"/>
                    <a:gd name="T56" fmla="*/ 340 w 419"/>
                    <a:gd name="T57" fmla="*/ 354 h 408"/>
                    <a:gd name="T58" fmla="*/ 356 w 419"/>
                    <a:gd name="T59" fmla="*/ 3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9" h="408">
                      <a:moveTo>
                        <a:pt x="356" y="329"/>
                      </a:moveTo>
                      <a:cubicBezTo>
                        <a:pt x="361" y="382"/>
                        <a:pt x="358" y="408"/>
                        <a:pt x="288" y="405"/>
                      </a:cubicBezTo>
                      <a:cubicBezTo>
                        <a:pt x="212" y="403"/>
                        <a:pt x="135" y="405"/>
                        <a:pt x="58" y="405"/>
                      </a:cubicBezTo>
                      <a:cubicBezTo>
                        <a:pt x="23" y="405"/>
                        <a:pt x="0" y="369"/>
                        <a:pt x="14" y="337"/>
                      </a:cubicBezTo>
                      <a:cubicBezTo>
                        <a:pt x="17" y="329"/>
                        <a:pt x="24" y="330"/>
                        <a:pt x="31" y="329"/>
                      </a:cubicBezTo>
                      <a:cubicBezTo>
                        <a:pt x="45" y="328"/>
                        <a:pt x="63" y="335"/>
                        <a:pt x="71" y="326"/>
                      </a:cubicBezTo>
                      <a:cubicBezTo>
                        <a:pt x="80" y="316"/>
                        <a:pt x="74" y="298"/>
                        <a:pt x="74" y="283"/>
                      </a:cubicBezTo>
                      <a:cubicBezTo>
                        <a:pt x="74" y="205"/>
                        <a:pt x="74" y="127"/>
                        <a:pt x="74" y="49"/>
                      </a:cubicBezTo>
                      <a:cubicBezTo>
                        <a:pt x="74" y="14"/>
                        <a:pt x="88" y="0"/>
                        <a:pt x="124" y="0"/>
                      </a:cubicBezTo>
                      <a:cubicBezTo>
                        <a:pt x="207" y="0"/>
                        <a:pt x="289" y="0"/>
                        <a:pt x="372" y="0"/>
                      </a:cubicBezTo>
                      <a:cubicBezTo>
                        <a:pt x="401" y="0"/>
                        <a:pt x="417" y="13"/>
                        <a:pt x="418" y="36"/>
                      </a:cubicBezTo>
                      <a:cubicBezTo>
                        <a:pt x="419" y="60"/>
                        <a:pt x="402" y="75"/>
                        <a:pt x="373" y="75"/>
                      </a:cubicBezTo>
                      <a:cubicBezTo>
                        <a:pt x="360" y="75"/>
                        <a:pt x="357" y="79"/>
                        <a:pt x="357" y="91"/>
                      </a:cubicBezTo>
                      <a:cubicBezTo>
                        <a:pt x="358" y="124"/>
                        <a:pt x="357" y="158"/>
                        <a:pt x="358" y="191"/>
                      </a:cubicBezTo>
                      <a:cubicBezTo>
                        <a:pt x="358" y="203"/>
                        <a:pt x="355" y="213"/>
                        <a:pt x="343" y="220"/>
                      </a:cubicBezTo>
                      <a:cubicBezTo>
                        <a:pt x="337" y="215"/>
                        <a:pt x="340" y="209"/>
                        <a:pt x="340" y="204"/>
                      </a:cubicBezTo>
                      <a:cubicBezTo>
                        <a:pt x="340" y="168"/>
                        <a:pt x="339" y="132"/>
                        <a:pt x="340" y="96"/>
                      </a:cubicBezTo>
                      <a:cubicBezTo>
                        <a:pt x="340" y="80"/>
                        <a:pt x="337" y="75"/>
                        <a:pt x="320" y="75"/>
                      </a:cubicBezTo>
                      <a:cubicBezTo>
                        <a:pt x="266" y="76"/>
                        <a:pt x="212" y="75"/>
                        <a:pt x="158" y="76"/>
                      </a:cubicBezTo>
                      <a:cubicBezTo>
                        <a:pt x="139" y="76"/>
                        <a:pt x="133" y="70"/>
                        <a:pt x="135" y="52"/>
                      </a:cubicBezTo>
                      <a:cubicBezTo>
                        <a:pt x="135" y="47"/>
                        <a:pt x="135" y="42"/>
                        <a:pt x="134" y="38"/>
                      </a:cubicBezTo>
                      <a:cubicBezTo>
                        <a:pt x="133" y="26"/>
                        <a:pt x="125" y="18"/>
                        <a:pt x="113" y="18"/>
                      </a:cubicBezTo>
                      <a:cubicBezTo>
                        <a:pt x="101" y="19"/>
                        <a:pt x="93" y="26"/>
                        <a:pt x="93" y="39"/>
                      </a:cubicBezTo>
                      <a:cubicBezTo>
                        <a:pt x="92" y="50"/>
                        <a:pt x="92" y="60"/>
                        <a:pt x="92" y="71"/>
                      </a:cubicBezTo>
                      <a:cubicBezTo>
                        <a:pt x="92" y="165"/>
                        <a:pt x="92" y="259"/>
                        <a:pt x="93" y="353"/>
                      </a:cubicBezTo>
                      <a:cubicBezTo>
                        <a:pt x="93" y="364"/>
                        <a:pt x="84" y="379"/>
                        <a:pt x="92" y="385"/>
                      </a:cubicBezTo>
                      <a:cubicBezTo>
                        <a:pt x="100" y="390"/>
                        <a:pt x="115" y="387"/>
                        <a:pt x="127" y="387"/>
                      </a:cubicBezTo>
                      <a:cubicBezTo>
                        <a:pt x="186" y="387"/>
                        <a:pt x="246" y="387"/>
                        <a:pt x="305" y="387"/>
                      </a:cubicBezTo>
                      <a:cubicBezTo>
                        <a:pt x="333" y="387"/>
                        <a:pt x="339" y="381"/>
                        <a:pt x="340" y="354"/>
                      </a:cubicBezTo>
                      <a:cubicBezTo>
                        <a:pt x="340" y="338"/>
                        <a:pt x="340" y="338"/>
                        <a:pt x="356" y="3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8" name="Freeform 15"/>
                <p:cNvSpPr>
                  <a:spLocks/>
                </p:cNvSpPr>
                <p:nvPr/>
              </p:nvSpPr>
              <p:spPr bwMode="auto">
                <a:xfrm>
                  <a:off x="6746752" y="2891122"/>
                  <a:ext cx="124835" cy="115673"/>
                </a:xfrm>
                <a:custGeom>
                  <a:avLst/>
                  <a:gdLst>
                    <a:gd name="T0" fmla="*/ 118 w 141"/>
                    <a:gd name="T1" fmla="*/ 0 h 132"/>
                    <a:gd name="T2" fmla="*/ 137 w 141"/>
                    <a:gd name="T3" fmla="*/ 14 h 132"/>
                    <a:gd name="T4" fmla="*/ 134 w 141"/>
                    <a:gd name="T5" fmla="*/ 30 h 132"/>
                    <a:gd name="T6" fmla="*/ 45 w 141"/>
                    <a:gd name="T7" fmla="*/ 125 h 132"/>
                    <a:gd name="T8" fmla="*/ 29 w 141"/>
                    <a:gd name="T9" fmla="*/ 124 h 132"/>
                    <a:gd name="T10" fmla="*/ 12 w 141"/>
                    <a:gd name="T11" fmla="*/ 96 h 132"/>
                    <a:gd name="T12" fmla="*/ 113 w 141"/>
                    <a:gd name="T13" fmla="*/ 2 h 132"/>
                    <a:gd name="T14" fmla="*/ 118 w 141"/>
                    <a:gd name="T15" fmla="*/ 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32">
                      <a:moveTo>
                        <a:pt x="118" y="0"/>
                      </a:moveTo>
                      <a:cubicBezTo>
                        <a:pt x="127" y="0"/>
                        <a:pt x="132" y="7"/>
                        <a:pt x="137" y="14"/>
                      </a:cubicBezTo>
                      <a:cubicBezTo>
                        <a:pt x="141" y="20"/>
                        <a:pt x="138" y="25"/>
                        <a:pt x="134" y="30"/>
                      </a:cubicBezTo>
                      <a:cubicBezTo>
                        <a:pt x="104" y="61"/>
                        <a:pt x="75" y="93"/>
                        <a:pt x="45" y="125"/>
                      </a:cubicBezTo>
                      <a:cubicBezTo>
                        <a:pt x="39" y="131"/>
                        <a:pt x="33" y="132"/>
                        <a:pt x="29" y="124"/>
                      </a:cubicBezTo>
                      <a:cubicBezTo>
                        <a:pt x="23" y="115"/>
                        <a:pt x="0" y="109"/>
                        <a:pt x="12" y="96"/>
                      </a:cubicBezTo>
                      <a:cubicBezTo>
                        <a:pt x="44" y="63"/>
                        <a:pt x="79" y="33"/>
                        <a:pt x="113" y="2"/>
                      </a:cubicBezTo>
                      <a:cubicBezTo>
                        <a:pt x="114" y="1"/>
                        <a:pt x="116" y="1"/>
                        <a:pt x="1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9" name="Freeform 16"/>
                <p:cNvSpPr>
                  <a:spLocks/>
                </p:cNvSpPr>
                <p:nvPr/>
              </p:nvSpPr>
              <p:spPr bwMode="auto">
                <a:xfrm>
                  <a:off x="6645968" y="2994197"/>
                  <a:ext cx="116818" cy="120254"/>
                </a:xfrm>
                <a:custGeom>
                  <a:avLst/>
                  <a:gdLst>
                    <a:gd name="T0" fmla="*/ 133 w 133"/>
                    <a:gd name="T1" fmla="*/ 31 h 137"/>
                    <a:gd name="T2" fmla="*/ 126 w 133"/>
                    <a:gd name="T3" fmla="*/ 42 h 137"/>
                    <a:gd name="T4" fmla="*/ 34 w 133"/>
                    <a:gd name="T5" fmla="*/ 122 h 137"/>
                    <a:gd name="T6" fmla="*/ 0 w 133"/>
                    <a:gd name="T7" fmla="*/ 137 h 137"/>
                    <a:gd name="T8" fmla="*/ 15 w 133"/>
                    <a:gd name="T9" fmla="*/ 102 h 137"/>
                    <a:gd name="T10" fmla="*/ 91 w 133"/>
                    <a:gd name="T11" fmla="*/ 15 h 137"/>
                    <a:gd name="T12" fmla="*/ 108 w 133"/>
                    <a:gd name="T13" fmla="*/ 5 h 137"/>
                    <a:gd name="T14" fmla="*/ 133 w 133"/>
                    <a:gd name="T15" fmla="*/ 31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37">
                      <a:moveTo>
                        <a:pt x="133" y="31"/>
                      </a:moveTo>
                      <a:cubicBezTo>
                        <a:pt x="133" y="37"/>
                        <a:pt x="129" y="39"/>
                        <a:pt x="126" y="42"/>
                      </a:cubicBezTo>
                      <a:cubicBezTo>
                        <a:pt x="97" y="71"/>
                        <a:pt x="66" y="97"/>
                        <a:pt x="34" y="122"/>
                      </a:cubicBezTo>
                      <a:cubicBezTo>
                        <a:pt x="24" y="129"/>
                        <a:pt x="13" y="135"/>
                        <a:pt x="0" y="137"/>
                      </a:cubicBezTo>
                      <a:cubicBezTo>
                        <a:pt x="2" y="124"/>
                        <a:pt x="7" y="112"/>
                        <a:pt x="15" y="102"/>
                      </a:cubicBezTo>
                      <a:cubicBezTo>
                        <a:pt x="40" y="73"/>
                        <a:pt x="65" y="44"/>
                        <a:pt x="91" y="15"/>
                      </a:cubicBezTo>
                      <a:cubicBezTo>
                        <a:pt x="95" y="10"/>
                        <a:pt x="99" y="0"/>
                        <a:pt x="108" y="5"/>
                      </a:cubicBezTo>
                      <a:cubicBezTo>
                        <a:pt x="118" y="11"/>
                        <a:pt x="127" y="21"/>
                        <a:pt x="133"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0" name="Freeform 17"/>
                <p:cNvSpPr>
                  <a:spLocks/>
                </p:cNvSpPr>
                <p:nvPr/>
              </p:nvSpPr>
              <p:spPr bwMode="auto">
                <a:xfrm>
                  <a:off x="6490210" y="2915173"/>
                  <a:ext cx="167210" cy="19470"/>
                </a:xfrm>
                <a:custGeom>
                  <a:avLst/>
                  <a:gdLst>
                    <a:gd name="T0" fmla="*/ 94 w 190"/>
                    <a:gd name="T1" fmla="*/ 20 h 21"/>
                    <a:gd name="T2" fmla="*/ 17 w 190"/>
                    <a:gd name="T3" fmla="*/ 20 h 21"/>
                    <a:gd name="T4" fmla="*/ 0 w 190"/>
                    <a:gd name="T5" fmla="*/ 10 h 21"/>
                    <a:gd name="T6" fmla="*/ 16 w 190"/>
                    <a:gd name="T7" fmla="*/ 0 h 21"/>
                    <a:gd name="T8" fmla="*/ 174 w 190"/>
                    <a:gd name="T9" fmla="*/ 0 h 21"/>
                    <a:gd name="T10" fmla="*/ 189 w 190"/>
                    <a:gd name="T11" fmla="*/ 10 h 21"/>
                    <a:gd name="T12" fmla="*/ 172 w 190"/>
                    <a:gd name="T13" fmla="*/ 20 h 21"/>
                    <a:gd name="T14" fmla="*/ 94 w 190"/>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21">
                      <a:moveTo>
                        <a:pt x="94" y="20"/>
                      </a:moveTo>
                      <a:cubicBezTo>
                        <a:pt x="68" y="20"/>
                        <a:pt x="43" y="20"/>
                        <a:pt x="17" y="20"/>
                      </a:cubicBezTo>
                      <a:cubicBezTo>
                        <a:pt x="9" y="20"/>
                        <a:pt x="1" y="20"/>
                        <a:pt x="0" y="10"/>
                      </a:cubicBezTo>
                      <a:cubicBezTo>
                        <a:pt x="0" y="0"/>
                        <a:pt x="9" y="0"/>
                        <a:pt x="16" y="0"/>
                      </a:cubicBezTo>
                      <a:cubicBezTo>
                        <a:pt x="69" y="0"/>
                        <a:pt x="121" y="0"/>
                        <a:pt x="174" y="0"/>
                      </a:cubicBezTo>
                      <a:cubicBezTo>
                        <a:pt x="181" y="0"/>
                        <a:pt x="190" y="0"/>
                        <a:pt x="189" y="10"/>
                      </a:cubicBezTo>
                      <a:cubicBezTo>
                        <a:pt x="188" y="21"/>
                        <a:pt x="180" y="20"/>
                        <a:pt x="172" y="20"/>
                      </a:cubicBezTo>
                      <a:cubicBezTo>
                        <a:pt x="146" y="20"/>
                        <a:pt x="120" y="20"/>
                        <a:pt x="94"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1" name="Freeform 18"/>
                <p:cNvSpPr>
                  <a:spLocks/>
                </p:cNvSpPr>
                <p:nvPr/>
              </p:nvSpPr>
              <p:spPr bwMode="auto">
                <a:xfrm>
                  <a:off x="6493646" y="3090400"/>
                  <a:ext cx="107656" cy="43520"/>
                </a:xfrm>
                <a:custGeom>
                  <a:avLst/>
                  <a:gdLst>
                    <a:gd name="T0" fmla="*/ 95 w 123"/>
                    <a:gd name="T1" fmla="*/ 40 h 49"/>
                    <a:gd name="T2" fmla="*/ 64 w 123"/>
                    <a:gd name="T3" fmla="*/ 43 h 49"/>
                    <a:gd name="T4" fmla="*/ 40 w 123"/>
                    <a:gd name="T5" fmla="*/ 31 h 49"/>
                    <a:gd name="T6" fmla="*/ 32 w 123"/>
                    <a:gd name="T7" fmla="*/ 21 h 49"/>
                    <a:gd name="T8" fmla="*/ 23 w 123"/>
                    <a:gd name="T9" fmla="*/ 30 h 49"/>
                    <a:gd name="T10" fmla="*/ 16 w 123"/>
                    <a:gd name="T11" fmla="*/ 42 h 49"/>
                    <a:gd name="T12" fmla="*/ 6 w 123"/>
                    <a:gd name="T13" fmla="*/ 45 h 49"/>
                    <a:gd name="T14" fmla="*/ 2 w 123"/>
                    <a:gd name="T15" fmla="*/ 34 h 49"/>
                    <a:gd name="T16" fmla="*/ 28 w 123"/>
                    <a:gd name="T17" fmla="*/ 4 h 49"/>
                    <a:gd name="T18" fmla="*/ 55 w 123"/>
                    <a:gd name="T19" fmla="*/ 22 h 49"/>
                    <a:gd name="T20" fmla="*/ 62 w 123"/>
                    <a:gd name="T21" fmla="*/ 26 h 49"/>
                    <a:gd name="T22" fmla="*/ 104 w 123"/>
                    <a:gd name="T23" fmla="*/ 22 h 49"/>
                    <a:gd name="T24" fmla="*/ 120 w 123"/>
                    <a:gd name="T25" fmla="*/ 26 h 49"/>
                    <a:gd name="T26" fmla="*/ 106 w 123"/>
                    <a:gd name="T27" fmla="*/ 38 h 49"/>
                    <a:gd name="T28" fmla="*/ 95 w 123"/>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49">
                      <a:moveTo>
                        <a:pt x="95" y="40"/>
                      </a:moveTo>
                      <a:cubicBezTo>
                        <a:pt x="85" y="35"/>
                        <a:pt x="75" y="38"/>
                        <a:pt x="64" y="43"/>
                      </a:cubicBezTo>
                      <a:cubicBezTo>
                        <a:pt x="52" y="49"/>
                        <a:pt x="44" y="44"/>
                        <a:pt x="40" y="31"/>
                      </a:cubicBezTo>
                      <a:cubicBezTo>
                        <a:pt x="39" y="27"/>
                        <a:pt x="38" y="21"/>
                        <a:pt x="32" y="21"/>
                      </a:cubicBezTo>
                      <a:cubicBezTo>
                        <a:pt x="27" y="21"/>
                        <a:pt x="25" y="26"/>
                        <a:pt x="23" y="30"/>
                      </a:cubicBezTo>
                      <a:cubicBezTo>
                        <a:pt x="21" y="35"/>
                        <a:pt x="19" y="39"/>
                        <a:pt x="16" y="42"/>
                      </a:cubicBezTo>
                      <a:cubicBezTo>
                        <a:pt x="13" y="46"/>
                        <a:pt x="10" y="48"/>
                        <a:pt x="6" y="45"/>
                      </a:cubicBezTo>
                      <a:cubicBezTo>
                        <a:pt x="2" y="42"/>
                        <a:pt x="0" y="39"/>
                        <a:pt x="2" y="34"/>
                      </a:cubicBezTo>
                      <a:cubicBezTo>
                        <a:pt x="8" y="22"/>
                        <a:pt x="13" y="8"/>
                        <a:pt x="28" y="4"/>
                      </a:cubicBezTo>
                      <a:cubicBezTo>
                        <a:pt x="43" y="0"/>
                        <a:pt x="50" y="10"/>
                        <a:pt x="55" y="22"/>
                      </a:cubicBezTo>
                      <a:cubicBezTo>
                        <a:pt x="56" y="25"/>
                        <a:pt x="59" y="29"/>
                        <a:pt x="62" y="26"/>
                      </a:cubicBezTo>
                      <a:cubicBezTo>
                        <a:pt x="75" y="13"/>
                        <a:pt x="90" y="24"/>
                        <a:pt x="104" y="22"/>
                      </a:cubicBezTo>
                      <a:cubicBezTo>
                        <a:pt x="110" y="20"/>
                        <a:pt x="118" y="17"/>
                        <a:pt x="120" y="26"/>
                      </a:cubicBezTo>
                      <a:cubicBezTo>
                        <a:pt x="123" y="38"/>
                        <a:pt x="112" y="36"/>
                        <a:pt x="106" y="38"/>
                      </a:cubicBezTo>
                      <a:cubicBezTo>
                        <a:pt x="103" y="39"/>
                        <a:pt x="99" y="39"/>
                        <a:pt x="95" y="4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2" name="Freeform 19"/>
                <p:cNvSpPr>
                  <a:spLocks/>
                </p:cNvSpPr>
                <p:nvPr/>
              </p:nvSpPr>
              <p:spPr bwMode="auto">
                <a:xfrm>
                  <a:off x="6493646" y="2958693"/>
                  <a:ext cx="84750" cy="18324"/>
                </a:xfrm>
                <a:custGeom>
                  <a:avLst/>
                  <a:gdLst>
                    <a:gd name="T0" fmla="*/ 48 w 96"/>
                    <a:gd name="T1" fmla="*/ 20 h 21"/>
                    <a:gd name="T2" fmla="*/ 14 w 96"/>
                    <a:gd name="T3" fmla="*/ 20 h 21"/>
                    <a:gd name="T4" fmla="*/ 1 w 96"/>
                    <a:gd name="T5" fmla="*/ 12 h 21"/>
                    <a:gd name="T6" fmla="*/ 12 w 96"/>
                    <a:gd name="T7" fmla="*/ 1 h 21"/>
                    <a:gd name="T8" fmla="*/ 84 w 96"/>
                    <a:gd name="T9" fmla="*/ 1 h 21"/>
                    <a:gd name="T10" fmla="*/ 95 w 96"/>
                    <a:gd name="T11" fmla="*/ 12 h 21"/>
                    <a:gd name="T12" fmla="*/ 84 w 96"/>
                    <a:gd name="T13" fmla="*/ 20 h 21"/>
                    <a:gd name="T14" fmla="*/ 48 w 96"/>
                    <a:gd name="T15" fmla="*/ 20 h 21"/>
                    <a:gd name="T16" fmla="*/ 48 w 96"/>
                    <a:gd name="T1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21">
                      <a:moveTo>
                        <a:pt x="48" y="20"/>
                      </a:moveTo>
                      <a:cubicBezTo>
                        <a:pt x="37" y="20"/>
                        <a:pt x="25" y="20"/>
                        <a:pt x="14" y="20"/>
                      </a:cubicBezTo>
                      <a:cubicBezTo>
                        <a:pt x="8" y="20"/>
                        <a:pt x="1" y="20"/>
                        <a:pt x="1" y="12"/>
                      </a:cubicBezTo>
                      <a:cubicBezTo>
                        <a:pt x="0" y="4"/>
                        <a:pt x="6" y="1"/>
                        <a:pt x="12" y="1"/>
                      </a:cubicBezTo>
                      <a:cubicBezTo>
                        <a:pt x="36" y="0"/>
                        <a:pt x="60" y="0"/>
                        <a:pt x="84" y="1"/>
                      </a:cubicBezTo>
                      <a:cubicBezTo>
                        <a:pt x="90" y="1"/>
                        <a:pt x="96" y="4"/>
                        <a:pt x="95" y="12"/>
                      </a:cubicBezTo>
                      <a:cubicBezTo>
                        <a:pt x="95" y="19"/>
                        <a:pt x="89" y="20"/>
                        <a:pt x="84" y="20"/>
                      </a:cubicBezTo>
                      <a:cubicBezTo>
                        <a:pt x="72" y="21"/>
                        <a:pt x="60" y="20"/>
                        <a:pt x="48" y="20"/>
                      </a:cubicBezTo>
                      <a:cubicBezTo>
                        <a:pt x="48" y="20"/>
                        <a:pt x="48" y="20"/>
                        <a:pt x="48"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3" name="Freeform 20"/>
                <p:cNvSpPr>
                  <a:spLocks/>
                </p:cNvSpPr>
                <p:nvPr/>
              </p:nvSpPr>
              <p:spPr bwMode="auto">
                <a:xfrm>
                  <a:off x="6573815" y="3003359"/>
                  <a:ext cx="68717" cy="18324"/>
                </a:xfrm>
                <a:custGeom>
                  <a:avLst/>
                  <a:gdLst>
                    <a:gd name="T0" fmla="*/ 40 w 78"/>
                    <a:gd name="T1" fmla="*/ 20 h 20"/>
                    <a:gd name="T2" fmla="*/ 10 w 78"/>
                    <a:gd name="T3" fmla="*/ 20 h 20"/>
                    <a:gd name="T4" fmla="*/ 0 w 78"/>
                    <a:gd name="T5" fmla="*/ 10 h 20"/>
                    <a:gd name="T6" fmla="*/ 11 w 78"/>
                    <a:gd name="T7" fmla="*/ 0 h 20"/>
                    <a:gd name="T8" fmla="*/ 68 w 78"/>
                    <a:gd name="T9" fmla="*/ 0 h 20"/>
                    <a:gd name="T10" fmla="*/ 78 w 78"/>
                    <a:gd name="T11" fmla="*/ 10 h 20"/>
                    <a:gd name="T12" fmla="*/ 68 w 78"/>
                    <a:gd name="T13" fmla="*/ 20 h 20"/>
                    <a:gd name="T14" fmla="*/ 40 w 78"/>
                    <a:gd name="T15" fmla="*/ 20 h 20"/>
                    <a:gd name="T16" fmla="*/ 40 w 7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0">
                      <a:moveTo>
                        <a:pt x="40" y="20"/>
                      </a:moveTo>
                      <a:cubicBezTo>
                        <a:pt x="30" y="20"/>
                        <a:pt x="20" y="20"/>
                        <a:pt x="10" y="20"/>
                      </a:cubicBezTo>
                      <a:cubicBezTo>
                        <a:pt x="4" y="20"/>
                        <a:pt x="0" y="16"/>
                        <a:pt x="0" y="10"/>
                      </a:cubicBezTo>
                      <a:cubicBezTo>
                        <a:pt x="0" y="4"/>
                        <a:pt x="4" y="0"/>
                        <a:pt x="11" y="0"/>
                      </a:cubicBezTo>
                      <a:cubicBezTo>
                        <a:pt x="30" y="0"/>
                        <a:pt x="49" y="0"/>
                        <a:pt x="68" y="0"/>
                      </a:cubicBezTo>
                      <a:cubicBezTo>
                        <a:pt x="75" y="0"/>
                        <a:pt x="78" y="4"/>
                        <a:pt x="78" y="10"/>
                      </a:cubicBezTo>
                      <a:cubicBezTo>
                        <a:pt x="78" y="17"/>
                        <a:pt x="74" y="20"/>
                        <a:pt x="68" y="20"/>
                      </a:cubicBezTo>
                      <a:cubicBezTo>
                        <a:pt x="59" y="20"/>
                        <a:pt x="49" y="20"/>
                        <a:pt x="40" y="20"/>
                      </a:cubicBezTo>
                      <a:cubicBezTo>
                        <a:pt x="40" y="20"/>
                        <a:pt x="40" y="20"/>
                        <a:pt x="40"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4" name="Freeform 21"/>
                <p:cNvSpPr>
                  <a:spLocks/>
                </p:cNvSpPr>
                <p:nvPr/>
              </p:nvSpPr>
              <p:spPr bwMode="auto">
                <a:xfrm>
                  <a:off x="6493646" y="3048025"/>
                  <a:ext cx="69862" cy="17179"/>
                </a:xfrm>
                <a:custGeom>
                  <a:avLst/>
                  <a:gdLst>
                    <a:gd name="T0" fmla="*/ 39 w 79"/>
                    <a:gd name="T1" fmla="*/ 20 h 20"/>
                    <a:gd name="T2" fmla="*/ 11 w 79"/>
                    <a:gd name="T3" fmla="*/ 20 h 20"/>
                    <a:gd name="T4" fmla="*/ 0 w 79"/>
                    <a:gd name="T5" fmla="*/ 10 h 20"/>
                    <a:gd name="T6" fmla="*/ 9 w 79"/>
                    <a:gd name="T7" fmla="*/ 1 h 20"/>
                    <a:gd name="T8" fmla="*/ 71 w 79"/>
                    <a:gd name="T9" fmla="*/ 1 h 20"/>
                    <a:gd name="T10" fmla="*/ 79 w 79"/>
                    <a:gd name="T11" fmla="*/ 10 h 20"/>
                    <a:gd name="T12" fmla="*/ 69 w 79"/>
                    <a:gd name="T13" fmla="*/ 20 h 20"/>
                    <a:gd name="T14" fmla="*/ 39 w 7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20">
                      <a:moveTo>
                        <a:pt x="39" y="20"/>
                      </a:moveTo>
                      <a:cubicBezTo>
                        <a:pt x="30" y="20"/>
                        <a:pt x="20" y="20"/>
                        <a:pt x="11" y="20"/>
                      </a:cubicBezTo>
                      <a:cubicBezTo>
                        <a:pt x="5" y="19"/>
                        <a:pt x="1" y="17"/>
                        <a:pt x="0" y="10"/>
                      </a:cubicBezTo>
                      <a:cubicBezTo>
                        <a:pt x="0" y="5"/>
                        <a:pt x="5" y="1"/>
                        <a:pt x="9" y="1"/>
                      </a:cubicBezTo>
                      <a:cubicBezTo>
                        <a:pt x="30" y="0"/>
                        <a:pt x="50" y="0"/>
                        <a:pt x="71" y="1"/>
                      </a:cubicBezTo>
                      <a:cubicBezTo>
                        <a:pt x="76" y="1"/>
                        <a:pt x="79" y="5"/>
                        <a:pt x="79" y="10"/>
                      </a:cubicBezTo>
                      <a:cubicBezTo>
                        <a:pt x="79" y="17"/>
                        <a:pt x="75" y="19"/>
                        <a:pt x="69" y="20"/>
                      </a:cubicBezTo>
                      <a:cubicBezTo>
                        <a:pt x="59" y="20"/>
                        <a:pt x="49" y="20"/>
                        <a:pt x="39"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5" name="Freeform 22"/>
                <p:cNvSpPr>
                  <a:spLocks/>
                </p:cNvSpPr>
                <p:nvPr/>
              </p:nvSpPr>
              <p:spPr bwMode="auto">
                <a:xfrm>
                  <a:off x="6817759" y="2918609"/>
                  <a:ext cx="68717" cy="73298"/>
                </a:xfrm>
                <a:custGeom>
                  <a:avLst/>
                  <a:gdLst>
                    <a:gd name="T0" fmla="*/ 68 w 77"/>
                    <a:gd name="T1" fmla="*/ 0 h 83"/>
                    <a:gd name="T2" fmla="*/ 72 w 77"/>
                    <a:gd name="T3" fmla="*/ 12 h 83"/>
                    <a:gd name="T4" fmla="*/ 15 w 77"/>
                    <a:gd name="T5" fmla="*/ 78 h 83"/>
                    <a:gd name="T6" fmla="*/ 5 w 77"/>
                    <a:gd name="T7" fmla="*/ 80 h 83"/>
                    <a:gd name="T8" fmla="*/ 4 w 77"/>
                    <a:gd name="T9" fmla="*/ 69 h 83"/>
                    <a:gd name="T10" fmla="*/ 62 w 77"/>
                    <a:gd name="T11" fmla="*/ 4 h 83"/>
                    <a:gd name="T12" fmla="*/ 68 w 7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77" h="83">
                      <a:moveTo>
                        <a:pt x="68" y="0"/>
                      </a:moveTo>
                      <a:cubicBezTo>
                        <a:pt x="77" y="2"/>
                        <a:pt x="76" y="7"/>
                        <a:pt x="72" y="12"/>
                      </a:cubicBezTo>
                      <a:cubicBezTo>
                        <a:pt x="53" y="34"/>
                        <a:pt x="34" y="56"/>
                        <a:pt x="15" y="78"/>
                      </a:cubicBezTo>
                      <a:cubicBezTo>
                        <a:pt x="12" y="81"/>
                        <a:pt x="8" y="83"/>
                        <a:pt x="5" y="80"/>
                      </a:cubicBezTo>
                      <a:cubicBezTo>
                        <a:pt x="0" y="77"/>
                        <a:pt x="2" y="72"/>
                        <a:pt x="4" y="69"/>
                      </a:cubicBezTo>
                      <a:cubicBezTo>
                        <a:pt x="23" y="47"/>
                        <a:pt x="43" y="26"/>
                        <a:pt x="62" y="4"/>
                      </a:cubicBezTo>
                      <a:cubicBezTo>
                        <a:pt x="64" y="2"/>
                        <a:pt x="66" y="1"/>
                        <a:pt x="6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6" name="Freeform 23"/>
                <p:cNvSpPr>
                  <a:spLocks/>
                </p:cNvSpPr>
                <p:nvPr/>
              </p:nvSpPr>
              <p:spPr bwMode="auto">
                <a:xfrm>
                  <a:off x="6493646" y="3003359"/>
                  <a:ext cx="54973" cy="19470"/>
                </a:xfrm>
                <a:custGeom>
                  <a:avLst/>
                  <a:gdLst>
                    <a:gd name="T0" fmla="*/ 31 w 62"/>
                    <a:gd name="T1" fmla="*/ 0 h 21"/>
                    <a:gd name="T2" fmla="*/ 49 w 62"/>
                    <a:gd name="T3" fmla="*/ 0 h 21"/>
                    <a:gd name="T4" fmla="*/ 62 w 62"/>
                    <a:gd name="T5" fmla="*/ 10 h 21"/>
                    <a:gd name="T6" fmla="*/ 50 w 62"/>
                    <a:gd name="T7" fmla="*/ 20 h 21"/>
                    <a:gd name="T8" fmla="*/ 14 w 62"/>
                    <a:gd name="T9" fmla="*/ 20 h 21"/>
                    <a:gd name="T10" fmla="*/ 1 w 62"/>
                    <a:gd name="T11" fmla="*/ 10 h 21"/>
                    <a:gd name="T12" fmla="*/ 15 w 62"/>
                    <a:gd name="T13" fmla="*/ 0 h 21"/>
                    <a:gd name="T14" fmla="*/ 31 w 6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1">
                      <a:moveTo>
                        <a:pt x="31" y="0"/>
                      </a:moveTo>
                      <a:cubicBezTo>
                        <a:pt x="37" y="0"/>
                        <a:pt x="43" y="0"/>
                        <a:pt x="49" y="0"/>
                      </a:cubicBezTo>
                      <a:cubicBezTo>
                        <a:pt x="56" y="0"/>
                        <a:pt x="62" y="2"/>
                        <a:pt x="62" y="10"/>
                      </a:cubicBezTo>
                      <a:cubicBezTo>
                        <a:pt x="62" y="16"/>
                        <a:pt x="57" y="20"/>
                        <a:pt x="50" y="20"/>
                      </a:cubicBezTo>
                      <a:cubicBezTo>
                        <a:pt x="38" y="21"/>
                        <a:pt x="26" y="21"/>
                        <a:pt x="14" y="20"/>
                      </a:cubicBezTo>
                      <a:cubicBezTo>
                        <a:pt x="7" y="20"/>
                        <a:pt x="0" y="18"/>
                        <a:pt x="1" y="10"/>
                      </a:cubicBezTo>
                      <a:cubicBezTo>
                        <a:pt x="1" y="1"/>
                        <a:pt x="8" y="0"/>
                        <a:pt x="15" y="0"/>
                      </a:cubicBezTo>
                      <a:cubicBezTo>
                        <a:pt x="21" y="0"/>
                        <a:pt x="26" y="0"/>
                        <a:pt x="3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7" name="Freeform 24"/>
                <p:cNvSpPr>
                  <a:spLocks/>
                </p:cNvSpPr>
                <p:nvPr/>
              </p:nvSpPr>
              <p:spPr bwMode="auto">
                <a:xfrm>
                  <a:off x="6603593" y="2951822"/>
                  <a:ext cx="51537" cy="32068"/>
                </a:xfrm>
                <a:custGeom>
                  <a:avLst/>
                  <a:gdLst>
                    <a:gd name="T0" fmla="*/ 29 w 59"/>
                    <a:gd name="T1" fmla="*/ 29 h 36"/>
                    <a:gd name="T2" fmla="*/ 1 w 59"/>
                    <a:gd name="T3" fmla="*/ 18 h 36"/>
                    <a:gd name="T4" fmla="*/ 29 w 59"/>
                    <a:gd name="T5" fmla="*/ 9 h 36"/>
                    <a:gd name="T6" fmla="*/ 59 w 59"/>
                    <a:gd name="T7" fmla="*/ 20 h 36"/>
                    <a:gd name="T8" fmla="*/ 29 w 59"/>
                    <a:gd name="T9" fmla="*/ 29 h 36"/>
                  </a:gdLst>
                  <a:ahLst/>
                  <a:cxnLst>
                    <a:cxn ang="0">
                      <a:pos x="T0" y="T1"/>
                    </a:cxn>
                    <a:cxn ang="0">
                      <a:pos x="T2" y="T3"/>
                    </a:cxn>
                    <a:cxn ang="0">
                      <a:pos x="T4" y="T5"/>
                    </a:cxn>
                    <a:cxn ang="0">
                      <a:pos x="T6" y="T7"/>
                    </a:cxn>
                    <a:cxn ang="0">
                      <a:pos x="T8" y="T9"/>
                    </a:cxn>
                  </a:cxnLst>
                  <a:rect l="0" t="0" r="r" b="b"/>
                  <a:pathLst>
                    <a:path w="59" h="36">
                      <a:moveTo>
                        <a:pt x="29" y="29"/>
                      </a:moveTo>
                      <a:cubicBezTo>
                        <a:pt x="19" y="25"/>
                        <a:pt x="0" y="36"/>
                        <a:pt x="1" y="18"/>
                      </a:cubicBezTo>
                      <a:cubicBezTo>
                        <a:pt x="1" y="2"/>
                        <a:pt x="19" y="8"/>
                        <a:pt x="29" y="9"/>
                      </a:cubicBezTo>
                      <a:cubicBezTo>
                        <a:pt x="39" y="10"/>
                        <a:pt x="59" y="0"/>
                        <a:pt x="59" y="20"/>
                      </a:cubicBezTo>
                      <a:cubicBezTo>
                        <a:pt x="58" y="36"/>
                        <a:pt x="39" y="25"/>
                        <a:pt x="29" y="2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56" name="AutoShape 26"/>
              <p:cNvSpPr>
                <a:spLocks noChangeAspect="1" noChangeArrowheads="1" noTextEdit="1"/>
              </p:cNvSpPr>
              <p:nvPr/>
            </p:nvSpPr>
            <p:spPr bwMode="auto">
              <a:xfrm>
                <a:off x="7307784" y="3025830"/>
                <a:ext cx="44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Content Placeholder 3">
              <a:extLst>
                <a:ext uri="{FF2B5EF4-FFF2-40B4-BE49-F238E27FC236}">
                  <a16:creationId xmlns:a16="http://schemas.microsoft.com/office/drawing/2014/main" xmlns="" id="{AC07FF2F-86D3-4855-82F5-D26BE1F296F4}"/>
                </a:ext>
              </a:extLst>
            </p:cNvPr>
            <p:cNvSpPr txBox="1">
              <a:spLocks/>
            </p:cNvSpPr>
            <p:nvPr/>
          </p:nvSpPr>
          <p:spPr>
            <a:xfrm>
              <a:off x="7950719" y="2779654"/>
              <a:ext cx="1894321" cy="24622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600" b="1" dirty="0">
                  <a:solidFill>
                    <a:schemeClr val="bg1"/>
                  </a:solidFill>
                </a:rPr>
                <a:t>Underwriting Trends </a:t>
              </a:r>
            </a:p>
          </p:txBody>
        </p:sp>
      </p:grpSp>
      <p:grpSp>
        <p:nvGrpSpPr>
          <p:cNvPr id="42" name="Group 41"/>
          <p:cNvGrpSpPr/>
          <p:nvPr/>
        </p:nvGrpSpPr>
        <p:grpSpPr>
          <a:xfrm>
            <a:off x="7152335" y="4155267"/>
            <a:ext cx="3487931" cy="250824"/>
            <a:chOff x="7264828" y="4026158"/>
            <a:chExt cx="3487931" cy="250824"/>
          </a:xfrm>
        </p:grpSpPr>
        <p:sp>
          <p:nvSpPr>
            <p:cNvPr id="51" name="Freeform 28"/>
            <p:cNvSpPr>
              <a:spLocks/>
            </p:cNvSpPr>
            <p:nvPr/>
          </p:nvSpPr>
          <p:spPr bwMode="auto">
            <a:xfrm>
              <a:off x="7264828" y="4026158"/>
              <a:ext cx="444500" cy="250824"/>
            </a:xfrm>
            <a:custGeom>
              <a:avLst/>
              <a:gdLst>
                <a:gd name="T0" fmla="*/ 1204 w 1204"/>
                <a:gd name="T1" fmla="*/ 621 h 675"/>
                <a:gd name="T2" fmla="*/ 1122 w 1204"/>
                <a:gd name="T3" fmla="*/ 674 h 675"/>
                <a:gd name="T4" fmla="*/ 808 w 1204"/>
                <a:gd name="T5" fmla="*/ 673 h 675"/>
                <a:gd name="T6" fmla="*/ 743 w 1204"/>
                <a:gd name="T7" fmla="*/ 596 h 675"/>
                <a:gd name="T8" fmla="*/ 805 w 1204"/>
                <a:gd name="T9" fmla="*/ 544 h 675"/>
                <a:gd name="T10" fmla="*/ 975 w 1204"/>
                <a:gd name="T11" fmla="*/ 544 h 675"/>
                <a:gd name="T12" fmla="*/ 968 w 1204"/>
                <a:gd name="T13" fmla="*/ 531 h 675"/>
                <a:gd name="T14" fmla="*/ 667 w 1204"/>
                <a:gd name="T15" fmla="*/ 227 h 675"/>
                <a:gd name="T16" fmla="*/ 640 w 1204"/>
                <a:gd name="T17" fmla="*/ 227 h 675"/>
                <a:gd name="T18" fmla="*/ 434 w 1204"/>
                <a:gd name="T19" fmla="*/ 425 h 675"/>
                <a:gd name="T20" fmla="*/ 331 w 1204"/>
                <a:gd name="T21" fmla="*/ 425 h 675"/>
                <a:gd name="T22" fmla="*/ 28 w 1204"/>
                <a:gd name="T23" fmla="*/ 132 h 675"/>
                <a:gd name="T24" fmla="*/ 0 w 1204"/>
                <a:gd name="T25" fmla="*/ 89 h 675"/>
                <a:gd name="T26" fmla="*/ 0 w 1204"/>
                <a:gd name="T27" fmla="*/ 65 h 675"/>
                <a:gd name="T28" fmla="*/ 122 w 1204"/>
                <a:gd name="T29" fmla="*/ 39 h 675"/>
                <a:gd name="T30" fmla="*/ 369 w 1204"/>
                <a:gd name="T31" fmla="*/ 281 h 675"/>
                <a:gd name="T32" fmla="*/ 396 w 1204"/>
                <a:gd name="T33" fmla="*/ 281 h 675"/>
                <a:gd name="T34" fmla="*/ 600 w 1204"/>
                <a:gd name="T35" fmla="*/ 84 h 675"/>
                <a:gd name="T36" fmla="*/ 710 w 1204"/>
                <a:gd name="T37" fmla="*/ 86 h 675"/>
                <a:gd name="T38" fmla="*/ 1038 w 1204"/>
                <a:gd name="T39" fmla="*/ 416 h 675"/>
                <a:gd name="T40" fmla="*/ 1068 w 1204"/>
                <a:gd name="T41" fmla="*/ 448 h 675"/>
                <a:gd name="T42" fmla="*/ 1072 w 1204"/>
                <a:gd name="T43" fmla="*/ 426 h 675"/>
                <a:gd name="T44" fmla="*/ 1072 w 1204"/>
                <a:gd name="T45" fmla="*/ 264 h 675"/>
                <a:gd name="T46" fmla="*/ 1153 w 1204"/>
                <a:gd name="T47" fmla="*/ 198 h 675"/>
                <a:gd name="T48" fmla="*/ 1204 w 1204"/>
                <a:gd name="T49" fmla="*/ 249 h 675"/>
                <a:gd name="T50" fmla="*/ 1204 w 1204"/>
                <a:gd name="T51" fmla="*/ 62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4" h="675">
                  <a:moveTo>
                    <a:pt x="1204" y="621"/>
                  </a:moveTo>
                  <a:cubicBezTo>
                    <a:pt x="1191" y="661"/>
                    <a:pt x="1163" y="675"/>
                    <a:pt x="1122" y="674"/>
                  </a:cubicBezTo>
                  <a:cubicBezTo>
                    <a:pt x="1017" y="672"/>
                    <a:pt x="913" y="674"/>
                    <a:pt x="808" y="673"/>
                  </a:cubicBezTo>
                  <a:cubicBezTo>
                    <a:pt x="764" y="673"/>
                    <a:pt x="736" y="639"/>
                    <a:pt x="743" y="596"/>
                  </a:cubicBezTo>
                  <a:cubicBezTo>
                    <a:pt x="748" y="567"/>
                    <a:pt x="773" y="545"/>
                    <a:pt x="805" y="544"/>
                  </a:cubicBezTo>
                  <a:cubicBezTo>
                    <a:pt x="862" y="544"/>
                    <a:pt x="918" y="544"/>
                    <a:pt x="975" y="544"/>
                  </a:cubicBezTo>
                  <a:cubicBezTo>
                    <a:pt x="978" y="536"/>
                    <a:pt x="971" y="534"/>
                    <a:pt x="968" y="531"/>
                  </a:cubicBezTo>
                  <a:cubicBezTo>
                    <a:pt x="867" y="430"/>
                    <a:pt x="767" y="329"/>
                    <a:pt x="667" y="227"/>
                  </a:cubicBezTo>
                  <a:cubicBezTo>
                    <a:pt x="656" y="216"/>
                    <a:pt x="651" y="216"/>
                    <a:pt x="640" y="227"/>
                  </a:cubicBezTo>
                  <a:cubicBezTo>
                    <a:pt x="572" y="293"/>
                    <a:pt x="503" y="359"/>
                    <a:pt x="434" y="425"/>
                  </a:cubicBezTo>
                  <a:cubicBezTo>
                    <a:pt x="400" y="458"/>
                    <a:pt x="365" y="458"/>
                    <a:pt x="331" y="425"/>
                  </a:cubicBezTo>
                  <a:cubicBezTo>
                    <a:pt x="230" y="327"/>
                    <a:pt x="129" y="229"/>
                    <a:pt x="28" y="132"/>
                  </a:cubicBezTo>
                  <a:cubicBezTo>
                    <a:pt x="15" y="119"/>
                    <a:pt x="6" y="106"/>
                    <a:pt x="0" y="89"/>
                  </a:cubicBezTo>
                  <a:cubicBezTo>
                    <a:pt x="0" y="81"/>
                    <a:pt x="0" y="73"/>
                    <a:pt x="0" y="65"/>
                  </a:cubicBezTo>
                  <a:cubicBezTo>
                    <a:pt x="20" y="0"/>
                    <a:pt x="85" y="1"/>
                    <a:pt x="122" y="39"/>
                  </a:cubicBezTo>
                  <a:cubicBezTo>
                    <a:pt x="202" y="122"/>
                    <a:pt x="287" y="200"/>
                    <a:pt x="369" y="281"/>
                  </a:cubicBezTo>
                  <a:cubicBezTo>
                    <a:pt x="380" y="291"/>
                    <a:pt x="385" y="292"/>
                    <a:pt x="396" y="281"/>
                  </a:cubicBezTo>
                  <a:cubicBezTo>
                    <a:pt x="463" y="215"/>
                    <a:pt x="532" y="150"/>
                    <a:pt x="600" y="84"/>
                  </a:cubicBezTo>
                  <a:cubicBezTo>
                    <a:pt x="639" y="47"/>
                    <a:pt x="672" y="47"/>
                    <a:pt x="710" y="86"/>
                  </a:cubicBezTo>
                  <a:cubicBezTo>
                    <a:pt x="819" y="196"/>
                    <a:pt x="929" y="306"/>
                    <a:pt x="1038" y="416"/>
                  </a:cubicBezTo>
                  <a:cubicBezTo>
                    <a:pt x="1048" y="426"/>
                    <a:pt x="1058" y="437"/>
                    <a:pt x="1068" y="448"/>
                  </a:cubicBezTo>
                  <a:cubicBezTo>
                    <a:pt x="1074" y="439"/>
                    <a:pt x="1072" y="432"/>
                    <a:pt x="1072" y="426"/>
                  </a:cubicBezTo>
                  <a:cubicBezTo>
                    <a:pt x="1072" y="372"/>
                    <a:pt x="1071" y="318"/>
                    <a:pt x="1072" y="264"/>
                  </a:cubicBezTo>
                  <a:cubicBezTo>
                    <a:pt x="1073" y="219"/>
                    <a:pt x="1111" y="188"/>
                    <a:pt x="1153" y="198"/>
                  </a:cubicBezTo>
                  <a:cubicBezTo>
                    <a:pt x="1180" y="205"/>
                    <a:pt x="1194" y="225"/>
                    <a:pt x="1204" y="249"/>
                  </a:cubicBezTo>
                  <a:cubicBezTo>
                    <a:pt x="1204" y="373"/>
                    <a:pt x="1204" y="497"/>
                    <a:pt x="1204" y="6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2" name="Content Placeholder 3">
              <a:extLst>
                <a:ext uri="{FF2B5EF4-FFF2-40B4-BE49-F238E27FC236}">
                  <a16:creationId xmlns:a16="http://schemas.microsoft.com/office/drawing/2014/main" xmlns="" id="{AC07FF2F-86D3-4855-82F5-D26BE1F296F4}"/>
                </a:ext>
              </a:extLst>
            </p:cNvPr>
            <p:cNvSpPr txBox="1">
              <a:spLocks/>
            </p:cNvSpPr>
            <p:nvPr/>
          </p:nvSpPr>
          <p:spPr>
            <a:xfrm>
              <a:off x="7950719" y="4028460"/>
              <a:ext cx="2802040" cy="24622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600" b="1" dirty="0">
                  <a:solidFill>
                    <a:schemeClr val="bg1"/>
                  </a:solidFill>
                </a:rPr>
                <a:t>Loss Trends &amp; Market Disruptors</a:t>
              </a:r>
            </a:p>
          </p:txBody>
        </p:sp>
      </p:grpSp>
      <p:grpSp>
        <p:nvGrpSpPr>
          <p:cNvPr id="43" name="Group 42"/>
          <p:cNvGrpSpPr/>
          <p:nvPr/>
        </p:nvGrpSpPr>
        <p:grpSpPr>
          <a:xfrm>
            <a:off x="7152335" y="4984077"/>
            <a:ext cx="2580212" cy="498474"/>
            <a:chOff x="7264828" y="5078436"/>
            <a:chExt cx="2580212" cy="498474"/>
          </a:xfrm>
        </p:grpSpPr>
        <p:grpSp>
          <p:nvGrpSpPr>
            <p:cNvPr id="47" name="Group 46"/>
            <p:cNvGrpSpPr/>
            <p:nvPr/>
          </p:nvGrpSpPr>
          <p:grpSpPr>
            <a:xfrm>
              <a:off x="7264828" y="5078436"/>
              <a:ext cx="512762" cy="498474"/>
              <a:chOff x="6416676" y="4256088"/>
              <a:chExt cx="512762" cy="498474"/>
            </a:xfrm>
          </p:grpSpPr>
          <p:sp>
            <p:nvSpPr>
              <p:cNvPr id="49" name="Freeform 32"/>
              <p:cNvSpPr>
                <a:spLocks/>
              </p:cNvSpPr>
              <p:nvPr/>
            </p:nvSpPr>
            <p:spPr bwMode="auto">
              <a:xfrm>
                <a:off x="6416676" y="4256088"/>
                <a:ext cx="512762" cy="498474"/>
              </a:xfrm>
              <a:custGeom>
                <a:avLst/>
                <a:gdLst>
                  <a:gd name="T0" fmla="*/ 406 w 881"/>
                  <a:gd name="T1" fmla="*/ 0 h 858"/>
                  <a:gd name="T2" fmla="*/ 577 w 881"/>
                  <a:gd name="T3" fmla="*/ 103 h 858"/>
                  <a:gd name="T4" fmla="*/ 406 w 881"/>
                  <a:gd name="T5" fmla="*/ 206 h 858"/>
                  <a:gd name="T6" fmla="*/ 406 w 881"/>
                  <a:gd name="T7" fmla="*/ 151 h 858"/>
                  <a:gd name="T8" fmla="*/ 392 w 881"/>
                  <a:gd name="T9" fmla="*/ 137 h 858"/>
                  <a:gd name="T10" fmla="*/ 99 w 881"/>
                  <a:gd name="T11" fmla="*/ 390 h 858"/>
                  <a:gd name="T12" fmla="*/ 361 w 881"/>
                  <a:gd name="T13" fmla="*/ 758 h 858"/>
                  <a:gd name="T14" fmla="*/ 711 w 881"/>
                  <a:gd name="T15" fmla="*/ 508 h 858"/>
                  <a:gd name="T16" fmla="*/ 639 w 881"/>
                  <a:gd name="T17" fmla="*/ 244 h 858"/>
                  <a:gd name="T18" fmla="*/ 639 w 881"/>
                  <a:gd name="T19" fmla="*/ 225 h 858"/>
                  <a:gd name="T20" fmla="*/ 649 w 881"/>
                  <a:gd name="T21" fmla="*/ 215 h 858"/>
                  <a:gd name="T22" fmla="*/ 708 w 881"/>
                  <a:gd name="T23" fmla="*/ 220 h 858"/>
                  <a:gd name="T24" fmla="*/ 470 w 881"/>
                  <a:gd name="T25" fmla="*/ 824 h 858"/>
                  <a:gd name="T26" fmla="*/ 27 w 881"/>
                  <a:gd name="T27" fmla="*/ 498 h 858"/>
                  <a:gd name="T28" fmla="*/ 341 w 881"/>
                  <a:gd name="T29" fmla="*/ 74 h 858"/>
                  <a:gd name="T30" fmla="*/ 387 w 881"/>
                  <a:gd name="T31" fmla="*/ 70 h 858"/>
                  <a:gd name="T32" fmla="*/ 406 w 881"/>
                  <a:gd name="T33" fmla="*/ 48 h 858"/>
                  <a:gd name="T34" fmla="*/ 406 w 881"/>
                  <a:gd name="T35"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1" h="858">
                    <a:moveTo>
                      <a:pt x="406" y="0"/>
                    </a:moveTo>
                    <a:cubicBezTo>
                      <a:pt x="465" y="35"/>
                      <a:pt x="519" y="68"/>
                      <a:pt x="577" y="103"/>
                    </a:cubicBezTo>
                    <a:cubicBezTo>
                      <a:pt x="520" y="137"/>
                      <a:pt x="465" y="170"/>
                      <a:pt x="406" y="206"/>
                    </a:cubicBezTo>
                    <a:cubicBezTo>
                      <a:pt x="406" y="185"/>
                      <a:pt x="405" y="168"/>
                      <a:pt x="406" y="151"/>
                    </a:cubicBezTo>
                    <a:cubicBezTo>
                      <a:pt x="406" y="140"/>
                      <a:pt x="403" y="137"/>
                      <a:pt x="392" y="137"/>
                    </a:cubicBezTo>
                    <a:cubicBezTo>
                      <a:pt x="254" y="140"/>
                      <a:pt x="123" y="251"/>
                      <a:pt x="99" y="390"/>
                    </a:cubicBezTo>
                    <a:cubicBezTo>
                      <a:pt x="67" y="568"/>
                      <a:pt x="182" y="729"/>
                      <a:pt x="361" y="758"/>
                    </a:cubicBezTo>
                    <a:cubicBezTo>
                      <a:pt x="521" y="784"/>
                      <a:pt x="683" y="668"/>
                      <a:pt x="711" y="508"/>
                    </a:cubicBezTo>
                    <a:cubicBezTo>
                      <a:pt x="728" y="409"/>
                      <a:pt x="707" y="320"/>
                      <a:pt x="639" y="244"/>
                    </a:cubicBezTo>
                    <a:cubicBezTo>
                      <a:pt x="632" y="237"/>
                      <a:pt x="631" y="232"/>
                      <a:pt x="639" y="225"/>
                    </a:cubicBezTo>
                    <a:cubicBezTo>
                      <a:pt x="643" y="222"/>
                      <a:pt x="646" y="219"/>
                      <a:pt x="649" y="215"/>
                    </a:cubicBezTo>
                    <a:cubicBezTo>
                      <a:pt x="681" y="184"/>
                      <a:pt x="681" y="184"/>
                      <a:pt x="708" y="220"/>
                    </a:cubicBezTo>
                    <a:cubicBezTo>
                      <a:pt x="881" y="443"/>
                      <a:pt x="748" y="779"/>
                      <a:pt x="470" y="824"/>
                    </a:cubicBezTo>
                    <a:cubicBezTo>
                      <a:pt x="254" y="858"/>
                      <a:pt x="57" y="713"/>
                      <a:pt x="27" y="498"/>
                    </a:cubicBezTo>
                    <a:cubicBezTo>
                      <a:pt x="0" y="299"/>
                      <a:pt x="142" y="107"/>
                      <a:pt x="341" y="74"/>
                    </a:cubicBezTo>
                    <a:cubicBezTo>
                      <a:pt x="356" y="72"/>
                      <a:pt x="372" y="70"/>
                      <a:pt x="387" y="70"/>
                    </a:cubicBezTo>
                    <a:cubicBezTo>
                      <a:pt x="403" y="70"/>
                      <a:pt x="407" y="63"/>
                      <a:pt x="406" y="48"/>
                    </a:cubicBezTo>
                    <a:cubicBezTo>
                      <a:pt x="405" y="34"/>
                      <a:pt x="406" y="19"/>
                      <a:pt x="40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0" name="Freeform 33"/>
              <p:cNvSpPr>
                <a:spLocks/>
              </p:cNvSpPr>
              <p:nvPr/>
            </p:nvSpPr>
            <p:spPr bwMode="auto">
              <a:xfrm>
                <a:off x="6621463" y="4387850"/>
                <a:ext cx="125412" cy="222250"/>
              </a:xfrm>
              <a:custGeom>
                <a:avLst/>
                <a:gdLst>
                  <a:gd name="T0" fmla="*/ 130 w 215"/>
                  <a:gd name="T1" fmla="*/ 1 h 381"/>
                  <a:gd name="T2" fmla="*/ 183 w 215"/>
                  <a:gd name="T3" fmla="*/ 27 h 381"/>
                  <a:gd name="T4" fmla="*/ 181 w 215"/>
                  <a:gd name="T5" fmla="*/ 42 h 381"/>
                  <a:gd name="T6" fmla="*/ 108 w 215"/>
                  <a:gd name="T7" fmla="*/ 186 h 381"/>
                  <a:gd name="T8" fmla="*/ 116 w 215"/>
                  <a:gd name="T9" fmla="*/ 234 h 381"/>
                  <a:gd name="T10" fmla="*/ 206 w 215"/>
                  <a:gd name="T11" fmla="*/ 324 h 381"/>
                  <a:gd name="T12" fmla="*/ 206 w 215"/>
                  <a:gd name="T13" fmla="*/ 345 h 381"/>
                  <a:gd name="T14" fmla="*/ 167 w 215"/>
                  <a:gd name="T15" fmla="*/ 380 h 381"/>
                  <a:gd name="T16" fmla="*/ 129 w 215"/>
                  <a:gd name="T17" fmla="*/ 346 h 381"/>
                  <a:gd name="T18" fmla="*/ 79 w 215"/>
                  <a:gd name="T19" fmla="*/ 297 h 381"/>
                  <a:gd name="T20" fmla="*/ 35 w 215"/>
                  <a:gd name="T21" fmla="*/ 269 h 381"/>
                  <a:gd name="T22" fmla="*/ 2 w 215"/>
                  <a:gd name="T23" fmla="*/ 228 h 381"/>
                  <a:gd name="T24" fmla="*/ 26 w 215"/>
                  <a:gd name="T25" fmla="*/ 177 h 381"/>
                  <a:gd name="T26" fmla="*/ 48 w 215"/>
                  <a:gd name="T27" fmla="*/ 153 h 381"/>
                  <a:gd name="T28" fmla="*/ 119 w 215"/>
                  <a:gd name="T29" fmla="*/ 12 h 381"/>
                  <a:gd name="T30" fmla="*/ 130 w 215"/>
                  <a:gd name="T31" fmla="*/ 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381">
                    <a:moveTo>
                      <a:pt x="130" y="1"/>
                    </a:moveTo>
                    <a:cubicBezTo>
                      <a:pt x="148" y="9"/>
                      <a:pt x="166" y="17"/>
                      <a:pt x="183" y="27"/>
                    </a:cubicBezTo>
                    <a:cubicBezTo>
                      <a:pt x="191" y="31"/>
                      <a:pt x="183" y="38"/>
                      <a:pt x="181" y="42"/>
                    </a:cubicBezTo>
                    <a:cubicBezTo>
                      <a:pt x="157" y="90"/>
                      <a:pt x="132" y="138"/>
                      <a:pt x="108" y="186"/>
                    </a:cubicBezTo>
                    <a:cubicBezTo>
                      <a:pt x="98" y="205"/>
                      <a:pt x="101" y="220"/>
                      <a:pt x="116" y="234"/>
                    </a:cubicBezTo>
                    <a:cubicBezTo>
                      <a:pt x="146" y="264"/>
                      <a:pt x="176" y="295"/>
                      <a:pt x="206" y="324"/>
                    </a:cubicBezTo>
                    <a:cubicBezTo>
                      <a:pt x="214" y="332"/>
                      <a:pt x="215" y="337"/>
                      <a:pt x="206" y="345"/>
                    </a:cubicBezTo>
                    <a:cubicBezTo>
                      <a:pt x="193" y="356"/>
                      <a:pt x="182" y="378"/>
                      <a:pt x="167" y="380"/>
                    </a:cubicBezTo>
                    <a:cubicBezTo>
                      <a:pt x="153" y="381"/>
                      <a:pt x="142" y="358"/>
                      <a:pt x="129" y="346"/>
                    </a:cubicBezTo>
                    <a:cubicBezTo>
                      <a:pt x="112" y="330"/>
                      <a:pt x="96" y="313"/>
                      <a:pt x="79" y="297"/>
                    </a:cubicBezTo>
                    <a:cubicBezTo>
                      <a:pt x="67" y="284"/>
                      <a:pt x="55" y="272"/>
                      <a:pt x="35" y="269"/>
                    </a:cubicBezTo>
                    <a:cubicBezTo>
                      <a:pt x="16" y="265"/>
                      <a:pt x="5" y="249"/>
                      <a:pt x="2" y="228"/>
                    </a:cubicBezTo>
                    <a:cubicBezTo>
                      <a:pt x="0" y="206"/>
                      <a:pt x="7" y="188"/>
                      <a:pt x="26" y="177"/>
                    </a:cubicBezTo>
                    <a:cubicBezTo>
                      <a:pt x="37" y="172"/>
                      <a:pt x="43" y="163"/>
                      <a:pt x="48" y="153"/>
                    </a:cubicBezTo>
                    <a:cubicBezTo>
                      <a:pt x="72" y="106"/>
                      <a:pt x="95" y="59"/>
                      <a:pt x="119" y="12"/>
                    </a:cubicBezTo>
                    <a:cubicBezTo>
                      <a:pt x="121" y="8"/>
                      <a:pt x="121" y="0"/>
                      <a:pt x="130" y="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48" name="Content Placeholder 3">
              <a:extLst>
                <a:ext uri="{FF2B5EF4-FFF2-40B4-BE49-F238E27FC236}">
                  <a16:creationId xmlns:a16="http://schemas.microsoft.com/office/drawing/2014/main" xmlns="" id="{AC07FF2F-86D3-4855-82F5-D26BE1F296F4}"/>
                </a:ext>
              </a:extLst>
            </p:cNvPr>
            <p:cNvSpPr txBox="1">
              <a:spLocks/>
            </p:cNvSpPr>
            <p:nvPr/>
          </p:nvSpPr>
          <p:spPr>
            <a:xfrm>
              <a:off x="7950719" y="5204563"/>
              <a:ext cx="1894321" cy="246221"/>
            </a:xfrm>
            <a:prstGeom prst="rect">
              <a:avLst/>
            </a:prstGeom>
          </p:spPr>
          <p:txBody>
            <a:bodyPr wrap="square" lIns="0" tIns="0" rIns="0" bIns="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600" b="1" dirty="0">
                  <a:solidFill>
                    <a:schemeClr val="bg1"/>
                  </a:solidFill>
                </a:rPr>
                <a:t>Toward the Future </a:t>
              </a:r>
            </a:p>
          </p:txBody>
        </p:sp>
      </p:grpSp>
      <p:sp>
        <p:nvSpPr>
          <p:cNvPr id="2" name="Slide Number Placeholder 1">
            <a:extLst>
              <a:ext uri="{FF2B5EF4-FFF2-40B4-BE49-F238E27FC236}">
                <a16:creationId xmlns:a16="http://schemas.microsoft.com/office/drawing/2014/main" xmlns="" id="{62463BFB-4C8F-4A7F-A365-86095CF6BB41}"/>
              </a:ext>
            </a:extLst>
          </p:cNvPr>
          <p:cNvSpPr>
            <a:spLocks noGrp="1"/>
          </p:cNvSpPr>
          <p:nvPr>
            <p:ph type="sldNum" sz="quarter" idx="12"/>
          </p:nvPr>
        </p:nvSpPr>
        <p:spPr/>
        <p:txBody>
          <a:bodyPr/>
          <a:lstStyle/>
          <a:p>
            <a:fld id="{856525B1-14D3-4043-96C3-3E66F944D188}" type="slidenum">
              <a:rPr lang="en-US" smtClean="0">
                <a:solidFill>
                  <a:schemeClr val="bg1"/>
                </a:solidFill>
              </a:rPr>
              <a:t>4</a:t>
            </a:fld>
            <a:endParaRPr lang="en-US" dirty="0">
              <a:solidFill>
                <a:schemeClr val="bg1"/>
              </a:solidFill>
            </a:endParaRPr>
          </a:p>
        </p:txBody>
      </p:sp>
      <p:sp>
        <p:nvSpPr>
          <p:cNvPr id="45" name="Freeform 5"/>
          <p:cNvSpPr>
            <a:spLocks/>
          </p:cNvSpPr>
          <p:nvPr/>
        </p:nvSpPr>
        <p:spPr bwMode="auto">
          <a:xfrm>
            <a:off x="10760341" y="6435227"/>
            <a:ext cx="230979" cy="169436"/>
          </a:xfrm>
          <a:custGeom>
            <a:avLst/>
            <a:gdLst>
              <a:gd name="T0" fmla="*/ 264 w 457"/>
              <a:gd name="T1" fmla="*/ 0 h 447"/>
              <a:gd name="T2" fmla="*/ 0 w 457"/>
              <a:gd name="T3" fmla="*/ 447 h 447"/>
              <a:gd name="T4" fmla="*/ 119 w 457"/>
              <a:gd name="T5" fmla="*/ 447 h 447"/>
              <a:gd name="T6" fmla="*/ 307 w 457"/>
              <a:gd name="T7" fmla="*/ 115 h 447"/>
              <a:gd name="T8" fmla="*/ 342 w 457"/>
              <a:gd name="T9" fmla="*/ 447 h 447"/>
              <a:gd name="T10" fmla="*/ 457 w 457"/>
              <a:gd name="T11" fmla="*/ 447 h 447"/>
              <a:gd name="T12" fmla="*/ 397 w 457"/>
              <a:gd name="T13" fmla="*/ 0 h 447"/>
              <a:gd name="T14" fmla="*/ 264 w 4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47">
                <a:moveTo>
                  <a:pt x="264" y="0"/>
                </a:moveTo>
                <a:lnTo>
                  <a:pt x="0" y="447"/>
                </a:lnTo>
                <a:lnTo>
                  <a:pt x="119" y="447"/>
                </a:lnTo>
                <a:lnTo>
                  <a:pt x="307" y="115"/>
                </a:lnTo>
                <a:lnTo>
                  <a:pt x="342" y="447"/>
                </a:lnTo>
                <a:lnTo>
                  <a:pt x="457" y="447"/>
                </a:lnTo>
                <a:lnTo>
                  <a:pt x="397" y="0"/>
                </a:lnTo>
                <a:lnTo>
                  <a:pt x="26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46" name="Freeform 6"/>
          <p:cNvSpPr>
            <a:spLocks/>
          </p:cNvSpPr>
          <p:nvPr/>
        </p:nvSpPr>
        <p:spPr bwMode="auto">
          <a:xfrm>
            <a:off x="11000923" y="6426888"/>
            <a:ext cx="108161" cy="177775"/>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76" name="Freeform 7"/>
          <p:cNvSpPr>
            <a:spLocks/>
          </p:cNvSpPr>
          <p:nvPr/>
        </p:nvSpPr>
        <p:spPr bwMode="auto">
          <a:xfrm>
            <a:off x="11072693" y="6426888"/>
            <a:ext cx="108161" cy="177775"/>
          </a:xfrm>
          <a:custGeom>
            <a:avLst/>
            <a:gdLst>
              <a:gd name="T0" fmla="*/ 107 w 214"/>
              <a:gd name="T1" fmla="*/ 0 h 469"/>
              <a:gd name="T2" fmla="*/ 0 w 214"/>
              <a:gd name="T3" fmla="*/ 469 h 469"/>
              <a:gd name="T4" fmla="*/ 107 w 214"/>
              <a:gd name="T5" fmla="*/ 469 h 469"/>
              <a:gd name="T6" fmla="*/ 214 w 214"/>
              <a:gd name="T7" fmla="*/ 0 h 469"/>
              <a:gd name="T8" fmla="*/ 107 w 214"/>
              <a:gd name="T9" fmla="*/ 0 h 469"/>
            </a:gdLst>
            <a:ahLst/>
            <a:cxnLst>
              <a:cxn ang="0">
                <a:pos x="T0" y="T1"/>
              </a:cxn>
              <a:cxn ang="0">
                <a:pos x="T2" y="T3"/>
              </a:cxn>
              <a:cxn ang="0">
                <a:pos x="T4" y="T5"/>
              </a:cxn>
              <a:cxn ang="0">
                <a:pos x="T6" y="T7"/>
              </a:cxn>
              <a:cxn ang="0">
                <a:pos x="T8" y="T9"/>
              </a:cxn>
            </a:cxnLst>
            <a:rect l="0" t="0" r="r" b="b"/>
            <a:pathLst>
              <a:path w="214" h="469">
                <a:moveTo>
                  <a:pt x="107" y="0"/>
                </a:moveTo>
                <a:lnTo>
                  <a:pt x="0" y="469"/>
                </a:lnTo>
                <a:lnTo>
                  <a:pt x="107" y="469"/>
                </a:lnTo>
                <a:lnTo>
                  <a:pt x="214" y="0"/>
                </a:lnTo>
                <a:lnTo>
                  <a:pt x="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77" name="Freeform 8"/>
          <p:cNvSpPr>
            <a:spLocks/>
          </p:cNvSpPr>
          <p:nvPr/>
        </p:nvSpPr>
        <p:spPr bwMode="auto">
          <a:xfrm>
            <a:off x="11188436" y="6426888"/>
            <a:ext cx="63683" cy="33736"/>
          </a:xfrm>
          <a:custGeom>
            <a:avLst/>
            <a:gdLst>
              <a:gd name="T0" fmla="*/ 19 w 126"/>
              <a:gd name="T1" fmla="*/ 0 h 89"/>
              <a:gd name="T2" fmla="*/ 0 w 126"/>
              <a:gd name="T3" fmla="*/ 89 h 89"/>
              <a:gd name="T4" fmla="*/ 126 w 126"/>
              <a:gd name="T5" fmla="*/ 0 h 89"/>
              <a:gd name="T6" fmla="*/ 19 w 126"/>
              <a:gd name="T7" fmla="*/ 0 h 89"/>
            </a:gdLst>
            <a:ahLst/>
            <a:cxnLst>
              <a:cxn ang="0">
                <a:pos x="T0" y="T1"/>
              </a:cxn>
              <a:cxn ang="0">
                <a:pos x="T2" y="T3"/>
              </a:cxn>
              <a:cxn ang="0">
                <a:pos x="T4" y="T5"/>
              </a:cxn>
              <a:cxn ang="0">
                <a:pos x="T6" y="T7"/>
              </a:cxn>
            </a:cxnLst>
            <a:rect l="0" t="0" r="r" b="b"/>
            <a:pathLst>
              <a:path w="126" h="89">
                <a:moveTo>
                  <a:pt x="19" y="0"/>
                </a:moveTo>
                <a:lnTo>
                  <a:pt x="0" y="89"/>
                </a:lnTo>
                <a:lnTo>
                  <a:pt x="126" y="0"/>
                </a:lnTo>
                <a:lnTo>
                  <a:pt x="1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78" name="Freeform 9"/>
          <p:cNvSpPr>
            <a:spLocks/>
          </p:cNvSpPr>
          <p:nvPr/>
        </p:nvSpPr>
        <p:spPr bwMode="auto">
          <a:xfrm>
            <a:off x="11396165" y="6472374"/>
            <a:ext cx="198127" cy="132289"/>
          </a:xfrm>
          <a:custGeom>
            <a:avLst/>
            <a:gdLst>
              <a:gd name="T0" fmla="*/ 154 w 165"/>
              <a:gd name="T1" fmla="*/ 10 h 145"/>
              <a:gd name="T2" fmla="*/ 125 w 165"/>
              <a:gd name="T3" fmla="*/ 0 h 145"/>
              <a:gd name="T4" fmla="*/ 100 w 165"/>
              <a:gd name="T5" fmla="*/ 6 h 145"/>
              <a:gd name="T6" fmla="*/ 74 w 165"/>
              <a:gd name="T7" fmla="*/ 20 h 145"/>
              <a:gd name="T8" fmla="*/ 78 w 165"/>
              <a:gd name="T9" fmla="*/ 4 h 145"/>
              <a:gd name="T10" fmla="*/ 33 w 165"/>
              <a:gd name="T11" fmla="*/ 4 h 145"/>
              <a:gd name="T12" fmla="*/ 0 w 165"/>
              <a:gd name="T13" fmla="*/ 145 h 145"/>
              <a:gd name="T14" fmla="*/ 46 w 165"/>
              <a:gd name="T15" fmla="*/ 145 h 145"/>
              <a:gd name="T16" fmla="*/ 69 w 165"/>
              <a:gd name="T17" fmla="*/ 45 h 145"/>
              <a:gd name="T18" fmla="*/ 84 w 165"/>
              <a:gd name="T19" fmla="*/ 38 h 145"/>
              <a:gd name="T20" fmla="*/ 97 w 165"/>
              <a:gd name="T21" fmla="*/ 36 h 145"/>
              <a:gd name="T22" fmla="*/ 112 w 165"/>
              <a:gd name="T23" fmla="*/ 40 h 145"/>
              <a:gd name="T24" fmla="*/ 116 w 165"/>
              <a:gd name="T25" fmla="*/ 52 h 145"/>
              <a:gd name="T26" fmla="*/ 115 w 165"/>
              <a:gd name="T27" fmla="*/ 62 h 145"/>
              <a:gd name="T28" fmla="*/ 112 w 165"/>
              <a:gd name="T29" fmla="*/ 75 h 145"/>
              <a:gd name="T30" fmla="*/ 96 w 165"/>
              <a:gd name="T31" fmla="*/ 145 h 145"/>
              <a:gd name="T32" fmla="*/ 141 w 165"/>
              <a:gd name="T33" fmla="*/ 145 h 145"/>
              <a:gd name="T34" fmla="*/ 163 w 165"/>
              <a:gd name="T35" fmla="*/ 53 h 145"/>
              <a:gd name="T36" fmla="*/ 164 w 165"/>
              <a:gd name="T37" fmla="*/ 44 h 145"/>
              <a:gd name="T38" fmla="*/ 165 w 165"/>
              <a:gd name="T39" fmla="*/ 36 h 145"/>
              <a:gd name="T40" fmla="*/ 154 w 165"/>
              <a:gd name="T41" fmla="*/ 1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5">
                <a:moveTo>
                  <a:pt x="154" y="10"/>
                </a:moveTo>
                <a:cubicBezTo>
                  <a:pt x="147" y="4"/>
                  <a:pt x="137" y="0"/>
                  <a:pt x="125" y="0"/>
                </a:cubicBezTo>
                <a:cubicBezTo>
                  <a:pt x="116" y="0"/>
                  <a:pt x="107" y="2"/>
                  <a:pt x="100" y="6"/>
                </a:cubicBezTo>
                <a:cubicBezTo>
                  <a:pt x="92" y="9"/>
                  <a:pt x="84" y="14"/>
                  <a:pt x="74" y="20"/>
                </a:cubicBezTo>
                <a:cubicBezTo>
                  <a:pt x="78" y="4"/>
                  <a:pt x="78" y="4"/>
                  <a:pt x="78" y="4"/>
                </a:cubicBezTo>
                <a:cubicBezTo>
                  <a:pt x="33" y="4"/>
                  <a:pt x="33" y="4"/>
                  <a:pt x="33" y="4"/>
                </a:cubicBezTo>
                <a:cubicBezTo>
                  <a:pt x="0" y="145"/>
                  <a:pt x="0" y="145"/>
                  <a:pt x="0" y="145"/>
                </a:cubicBezTo>
                <a:cubicBezTo>
                  <a:pt x="46" y="145"/>
                  <a:pt x="46" y="145"/>
                  <a:pt x="46" y="145"/>
                </a:cubicBezTo>
                <a:cubicBezTo>
                  <a:pt x="69" y="45"/>
                  <a:pt x="69" y="45"/>
                  <a:pt x="69" y="45"/>
                </a:cubicBezTo>
                <a:cubicBezTo>
                  <a:pt x="74" y="42"/>
                  <a:pt x="80" y="40"/>
                  <a:pt x="84" y="38"/>
                </a:cubicBezTo>
                <a:cubicBezTo>
                  <a:pt x="89" y="37"/>
                  <a:pt x="93" y="36"/>
                  <a:pt x="97" y="36"/>
                </a:cubicBezTo>
                <a:cubicBezTo>
                  <a:pt x="104" y="36"/>
                  <a:pt x="109" y="37"/>
                  <a:pt x="112" y="40"/>
                </a:cubicBezTo>
                <a:cubicBezTo>
                  <a:pt x="114" y="42"/>
                  <a:pt x="116" y="46"/>
                  <a:pt x="116" y="52"/>
                </a:cubicBezTo>
                <a:cubicBezTo>
                  <a:pt x="116" y="55"/>
                  <a:pt x="115" y="58"/>
                  <a:pt x="115" y="62"/>
                </a:cubicBezTo>
                <a:cubicBezTo>
                  <a:pt x="114" y="66"/>
                  <a:pt x="113" y="70"/>
                  <a:pt x="112" y="75"/>
                </a:cubicBezTo>
                <a:cubicBezTo>
                  <a:pt x="96" y="145"/>
                  <a:pt x="96" y="145"/>
                  <a:pt x="96" y="145"/>
                </a:cubicBezTo>
                <a:cubicBezTo>
                  <a:pt x="141" y="145"/>
                  <a:pt x="141" y="145"/>
                  <a:pt x="141" y="145"/>
                </a:cubicBezTo>
                <a:cubicBezTo>
                  <a:pt x="163" y="53"/>
                  <a:pt x="163" y="53"/>
                  <a:pt x="163" y="53"/>
                </a:cubicBezTo>
                <a:cubicBezTo>
                  <a:pt x="163" y="50"/>
                  <a:pt x="164" y="47"/>
                  <a:pt x="164" y="44"/>
                </a:cubicBezTo>
                <a:cubicBezTo>
                  <a:pt x="165" y="41"/>
                  <a:pt x="165" y="39"/>
                  <a:pt x="165" y="36"/>
                </a:cubicBezTo>
                <a:cubicBezTo>
                  <a:pt x="165" y="25"/>
                  <a:pt x="161" y="16"/>
                  <a:pt x="154" y="1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79" name="Freeform 10"/>
          <p:cNvSpPr>
            <a:spLocks/>
          </p:cNvSpPr>
          <p:nvPr/>
        </p:nvSpPr>
        <p:spPr bwMode="auto">
          <a:xfrm>
            <a:off x="11602884" y="6439776"/>
            <a:ext cx="130905" cy="167541"/>
          </a:xfrm>
          <a:custGeom>
            <a:avLst/>
            <a:gdLst>
              <a:gd name="T0" fmla="*/ 52 w 109"/>
              <a:gd name="T1" fmla="*/ 121 h 184"/>
              <a:gd name="T2" fmla="*/ 64 w 109"/>
              <a:gd name="T3" fmla="*/ 70 h 184"/>
              <a:gd name="T4" fmla="*/ 99 w 109"/>
              <a:gd name="T5" fmla="*/ 70 h 184"/>
              <a:gd name="T6" fmla="*/ 109 w 109"/>
              <a:gd name="T7" fmla="*/ 40 h 184"/>
              <a:gd name="T8" fmla="*/ 71 w 109"/>
              <a:gd name="T9" fmla="*/ 40 h 184"/>
              <a:gd name="T10" fmla="*/ 80 w 109"/>
              <a:gd name="T11" fmla="*/ 0 h 184"/>
              <a:gd name="T12" fmla="*/ 34 w 109"/>
              <a:gd name="T13" fmla="*/ 0 h 184"/>
              <a:gd name="T14" fmla="*/ 25 w 109"/>
              <a:gd name="T15" fmla="*/ 40 h 184"/>
              <a:gd name="T16" fmla="*/ 7 w 109"/>
              <a:gd name="T17" fmla="*/ 40 h 184"/>
              <a:gd name="T18" fmla="*/ 0 w 109"/>
              <a:gd name="T19" fmla="*/ 70 h 184"/>
              <a:gd name="T20" fmla="*/ 18 w 109"/>
              <a:gd name="T21" fmla="*/ 70 h 184"/>
              <a:gd name="T22" fmla="*/ 3 w 109"/>
              <a:gd name="T23" fmla="*/ 137 h 184"/>
              <a:gd name="T24" fmla="*/ 1 w 109"/>
              <a:gd name="T25" fmla="*/ 146 h 184"/>
              <a:gd name="T26" fmla="*/ 1 w 109"/>
              <a:gd name="T27" fmla="*/ 153 h 184"/>
              <a:gd name="T28" fmla="*/ 11 w 109"/>
              <a:gd name="T29" fmla="*/ 176 h 184"/>
              <a:gd name="T30" fmla="*/ 44 w 109"/>
              <a:gd name="T31" fmla="*/ 184 h 184"/>
              <a:gd name="T32" fmla="*/ 65 w 109"/>
              <a:gd name="T33" fmla="*/ 183 h 184"/>
              <a:gd name="T34" fmla="*/ 81 w 109"/>
              <a:gd name="T35" fmla="*/ 180 h 184"/>
              <a:gd name="T36" fmla="*/ 88 w 109"/>
              <a:gd name="T37" fmla="*/ 150 h 184"/>
              <a:gd name="T38" fmla="*/ 84 w 109"/>
              <a:gd name="T39" fmla="*/ 150 h 184"/>
              <a:gd name="T40" fmla="*/ 75 w 109"/>
              <a:gd name="T41" fmla="*/ 153 h 184"/>
              <a:gd name="T42" fmla="*/ 65 w 109"/>
              <a:gd name="T43" fmla="*/ 154 h 184"/>
              <a:gd name="T44" fmla="*/ 52 w 109"/>
              <a:gd name="T45" fmla="*/ 151 h 184"/>
              <a:gd name="T46" fmla="*/ 48 w 109"/>
              <a:gd name="T47" fmla="*/ 141 h 184"/>
              <a:gd name="T48" fmla="*/ 49 w 109"/>
              <a:gd name="T49" fmla="*/ 132 h 184"/>
              <a:gd name="T50" fmla="*/ 52 w 109"/>
              <a:gd name="T51"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84">
                <a:moveTo>
                  <a:pt x="52" y="121"/>
                </a:moveTo>
                <a:cubicBezTo>
                  <a:pt x="64" y="70"/>
                  <a:pt x="64" y="70"/>
                  <a:pt x="64" y="70"/>
                </a:cubicBezTo>
                <a:cubicBezTo>
                  <a:pt x="99" y="70"/>
                  <a:pt x="99" y="70"/>
                  <a:pt x="99" y="70"/>
                </a:cubicBezTo>
                <a:cubicBezTo>
                  <a:pt x="109" y="40"/>
                  <a:pt x="109" y="40"/>
                  <a:pt x="109" y="40"/>
                </a:cubicBezTo>
                <a:cubicBezTo>
                  <a:pt x="71" y="40"/>
                  <a:pt x="71" y="40"/>
                  <a:pt x="71" y="40"/>
                </a:cubicBezTo>
                <a:cubicBezTo>
                  <a:pt x="80" y="0"/>
                  <a:pt x="80" y="0"/>
                  <a:pt x="80" y="0"/>
                </a:cubicBezTo>
                <a:cubicBezTo>
                  <a:pt x="34" y="0"/>
                  <a:pt x="34" y="0"/>
                  <a:pt x="34" y="0"/>
                </a:cubicBezTo>
                <a:cubicBezTo>
                  <a:pt x="25" y="40"/>
                  <a:pt x="25" y="40"/>
                  <a:pt x="25" y="40"/>
                </a:cubicBezTo>
                <a:cubicBezTo>
                  <a:pt x="7" y="40"/>
                  <a:pt x="7" y="40"/>
                  <a:pt x="7" y="40"/>
                </a:cubicBezTo>
                <a:cubicBezTo>
                  <a:pt x="0" y="70"/>
                  <a:pt x="0" y="70"/>
                  <a:pt x="0" y="70"/>
                </a:cubicBezTo>
                <a:cubicBezTo>
                  <a:pt x="18" y="70"/>
                  <a:pt x="18" y="70"/>
                  <a:pt x="18" y="70"/>
                </a:cubicBezTo>
                <a:cubicBezTo>
                  <a:pt x="3" y="137"/>
                  <a:pt x="3" y="137"/>
                  <a:pt x="3" y="137"/>
                </a:cubicBezTo>
                <a:cubicBezTo>
                  <a:pt x="2" y="140"/>
                  <a:pt x="2" y="143"/>
                  <a:pt x="1" y="146"/>
                </a:cubicBezTo>
                <a:cubicBezTo>
                  <a:pt x="1" y="148"/>
                  <a:pt x="1" y="151"/>
                  <a:pt x="1" y="153"/>
                </a:cubicBezTo>
                <a:cubicBezTo>
                  <a:pt x="1" y="163"/>
                  <a:pt x="4" y="171"/>
                  <a:pt x="11" y="176"/>
                </a:cubicBezTo>
                <a:cubicBezTo>
                  <a:pt x="17" y="181"/>
                  <a:pt x="29" y="184"/>
                  <a:pt x="44" y="184"/>
                </a:cubicBezTo>
                <a:cubicBezTo>
                  <a:pt x="52" y="184"/>
                  <a:pt x="59" y="184"/>
                  <a:pt x="65" y="183"/>
                </a:cubicBezTo>
                <a:cubicBezTo>
                  <a:pt x="70" y="182"/>
                  <a:pt x="76" y="181"/>
                  <a:pt x="81" y="180"/>
                </a:cubicBezTo>
                <a:cubicBezTo>
                  <a:pt x="88" y="150"/>
                  <a:pt x="88" y="150"/>
                  <a:pt x="88" y="150"/>
                </a:cubicBezTo>
                <a:cubicBezTo>
                  <a:pt x="84" y="150"/>
                  <a:pt x="84" y="150"/>
                  <a:pt x="84" y="150"/>
                </a:cubicBezTo>
                <a:cubicBezTo>
                  <a:pt x="82" y="151"/>
                  <a:pt x="79" y="152"/>
                  <a:pt x="75" y="153"/>
                </a:cubicBezTo>
                <a:cubicBezTo>
                  <a:pt x="71" y="154"/>
                  <a:pt x="68" y="154"/>
                  <a:pt x="65" y="154"/>
                </a:cubicBezTo>
                <a:cubicBezTo>
                  <a:pt x="60" y="154"/>
                  <a:pt x="55" y="153"/>
                  <a:pt x="52" y="151"/>
                </a:cubicBezTo>
                <a:cubicBezTo>
                  <a:pt x="50" y="149"/>
                  <a:pt x="48" y="146"/>
                  <a:pt x="48" y="141"/>
                </a:cubicBezTo>
                <a:cubicBezTo>
                  <a:pt x="48" y="138"/>
                  <a:pt x="49" y="135"/>
                  <a:pt x="49" y="132"/>
                </a:cubicBezTo>
                <a:cubicBezTo>
                  <a:pt x="50" y="128"/>
                  <a:pt x="51" y="125"/>
                  <a:pt x="52" y="1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0" name="Freeform 11"/>
          <p:cNvSpPr>
            <a:spLocks/>
          </p:cNvSpPr>
          <p:nvPr/>
        </p:nvSpPr>
        <p:spPr bwMode="auto">
          <a:xfrm>
            <a:off x="11144969" y="6476165"/>
            <a:ext cx="94009" cy="128499"/>
          </a:xfrm>
          <a:custGeom>
            <a:avLst/>
            <a:gdLst>
              <a:gd name="T0" fmla="*/ 76 w 186"/>
              <a:gd name="T1" fmla="*/ 0 h 339"/>
              <a:gd name="T2" fmla="*/ 0 w 186"/>
              <a:gd name="T3" fmla="*/ 339 h 339"/>
              <a:gd name="T4" fmla="*/ 107 w 186"/>
              <a:gd name="T5" fmla="*/ 339 h 339"/>
              <a:gd name="T6" fmla="*/ 186 w 186"/>
              <a:gd name="T7" fmla="*/ 0 h 339"/>
              <a:gd name="T8" fmla="*/ 76 w 186"/>
              <a:gd name="T9" fmla="*/ 0 h 339"/>
            </a:gdLst>
            <a:ahLst/>
            <a:cxnLst>
              <a:cxn ang="0">
                <a:pos x="T0" y="T1"/>
              </a:cxn>
              <a:cxn ang="0">
                <a:pos x="T2" y="T3"/>
              </a:cxn>
              <a:cxn ang="0">
                <a:pos x="T4" y="T5"/>
              </a:cxn>
              <a:cxn ang="0">
                <a:pos x="T6" y="T7"/>
              </a:cxn>
              <a:cxn ang="0">
                <a:pos x="T8" y="T9"/>
              </a:cxn>
            </a:cxnLst>
            <a:rect l="0" t="0" r="r" b="b"/>
            <a:pathLst>
              <a:path w="186" h="339">
                <a:moveTo>
                  <a:pt x="76" y="0"/>
                </a:moveTo>
                <a:lnTo>
                  <a:pt x="0" y="339"/>
                </a:lnTo>
                <a:lnTo>
                  <a:pt x="107" y="339"/>
                </a:lnTo>
                <a:lnTo>
                  <a:pt x="186" y="0"/>
                </a:lnTo>
                <a:lnTo>
                  <a:pt x="7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81" name="Freeform 12"/>
          <p:cNvSpPr>
            <a:spLocks noEditPoints="1"/>
          </p:cNvSpPr>
          <p:nvPr/>
        </p:nvSpPr>
        <p:spPr bwMode="auto">
          <a:xfrm>
            <a:off x="11220783" y="6472374"/>
            <a:ext cx="187512" cy="135700"/>
          </a:xfrm>
          <a:custGeom>
            <a:avLst/>
            <a:gdLst>
              <a:gd name="T0" fmla="*/ 96 w 156"/>
              <a:gd name="T1" fmla="*/ 108 h 149"/>
              <a:gd name="T2" fmla="*/ 81 w 156"/>
              <a:gd name="T3" fmla="*/ 116 h 149"/>
              <a:gd name="T4" fmla="*/ 67 w 156"/>
              <a:gd name="T5" fmla="*/ 119 h 149"/>
              <a:gd name="T6" fmla="*/ 52 w 156"/>
              <a:gd name="T7" fmla="*/ 116 h 149"/>
              <a:gd name="T8" fmla="*/ 47 w 156"/>
              <a:gd name="T9" fmla="*/ 106 h 149"/>
              <a:gd name="T10" fmla="*/ 51 w 156"/>
              <a:gd name="T11" fmla="*/ 93 h 149"/>
              <a:gd name="T12" fmla="*/ 62 w 156"/>
              <a:gd name="T13" fmla="*/ 85 h 149"/>
              <a:gd name="T14" fmla="*/ 80 w 156"/>
              <a:gd name="T15" fmla="*/ 81 h 149"/>
              <a:gd name="T16" fmla="*/ 103 w 156"/>
              <a:gd name="T17" fmla="*/ 79 h 149"/>
              <a:gd name="T18" fmla="*/ 96 w 156"/>
              <a:gd name="T19" fmla="*/ 108 h 149"/>
              <a:gd name="T20" fmla="*/ 155 w 156"/>
              <a:gd name="T21" fmla="*/ 42 h 149"/>
              <a:gd name="T22" fmla="*/ 156 w 156"/>
              <a:gd name="T23" fmla="*/ 36 h 149"/>
              <a:gd name="T24" fmla="*/ 140 w 156"/>
              <a:gd name="T25" fmla="*/ 9 h 149"/>
              <a:gd name="T26" fmla="*/ 92 w 156"/>
              <a:gd name="T27" fmla="*/ 0 h 149"/>
              <a:gd name="T28" fmla="*/ 59 w 156"/>
              <a:gd name="T29" fmla="*/ 3 h 149"/>
              <a:gd name="T30" fmla="*/ 35 w 156"/>
              <a:gd name="T31" fmla="*/ 7 h 149"/>
              <a:gd name="T32" fmla="*/ 28 w 156"/>
              <a:gd name="T33" fmla="*/ 41 h 149"/>
              <a:gd name="T34" fmla="*/ 32 w 156"/>
              <a:gd name="T35" fmla="*/ 41 h 149"/>
              <a:gd name="T36" fmla="*/ 52 w 156"/>
              <a:gd name="T37" fmla="*/ 35 h 149"/>
              <a:gd name="T38" fmla="*/ 77 w 156"/>
              <a:gd name="T39" fmla="*/ 31 h 149"/>
              <a:gd name="T40" fmla="*/ 101 w 156"/>
              <a:gd name="T41" fmla="*/ 34 h 149"/>
              <a:gd name="T42" fmla="*/ 109 w 156"/>
              <a:gd name="T43" fmla="*/ 47 h 149"/>
              <a:gd name="T44" fmla="*/ 109 w 156"/>
              <a:gd name="T45" fmla="*/ 51 h 149"/>
              <a:gd name="T46" fmla="*/ 109 w 156"/>
              <a:gd name="T47" fmla="*/ 53 h 149"/>
              <a:gd name="T48" fmla="*/ 65 w 156"/>
              <a:gd name="T49" fmla="*/ 57 h 149"/>
              <a:gd name="T50" fmla="*/ 31 w 156"/>
              <a:gd name="T51" fmla="*/ 67 h 149"/>
              <a:gd name="T52" fmla="*/ 8 w 156"/>
              <a:gd name="T53" fmla="*/ 85 h 149"/>
              <a:gd name="T54" fmla="*/ 0 w 156"/>
              <a:gd name="T55" fmla="*/ 114 h 149"/>
              <a:gd name="T56" fmla="*/ 11 w 156"/>
              <a:gd name="T57" fmla="*/ 139 h 149"/>
              <a:gd name="T58" fmla="*/ 39 w 156"/>
              <a:gd name="T59" fmla="*/ 149 h 149"/>
              <a:gd name="T60" fmla="*/ 56 w 156"/>
              <a:gd name="T61" fmla="*/ 148 h 149"/>
              <a:gd name="T62" fmla="*/ 69 w 156"/>
              <a:gd name="T63" fmla="*/ 143 h 149"/>
              <a:gd name="T64" fmla="*/ 80 w 156"/>
              <a:gd name="T65" fmla="*/ 137 h 149"/>
              <a:gd name="T66" fmla="*/ 91 w 156"/>
              <a:gd name="T67" fmla="*/ 130 h 149"/>
              <a:gd name="T68" fmla="*/ 87 w 156"/>
              <a:gd name="T69" fmla="*/ 145 h 149"/>
              <a:gd name="T70" fmla="*/ 132 w 156"/>
              <a:gd name="T71" fmla="*/ 145 h 149"/>
              <a:gd name="T72" fmla="*/ 154 w 156"/>
              <a:gd name="T73" fmla="*/ 49 h 149"/>
              <a:gd name="T74" fmla="*/ 155 w 156"/>
              <a:gd name="T75" fmla="*/ 4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49">
                <a:moveTo>
                  <a:pt x="96" y="108"/>
                </a:moveTo>
                <a:cubicBezTo>
                  <a:pt x="91" y="112"/>
                  <a:pt x="87" y="114"/>
                  <a:pt x="81" y="116"/>
                </a:cubicBezTo>
                <a:cubicBezTo>
                  <a:pt x="76" y="118"/>
                  <a:pt x="72" y="119"/>
                  <a:pt x="67" y="119"/>
                </a:cubicBezTo>
                <a:cubicBezTo>
                  <a:pt x="61" y="119"/>
                  <a:pt x="55" y="118"/>
                  <a:pt x="52" y="116"/>
                </a:cubicBezTo>
                <a:cubicBezTo>
                  <a:pt x="48" y="114"/>
                  <a:pt x="47" y="111"/>
                  <a:pt x="47" y="106"/>
                </a:cubicBezTo>
                <a:cubicBezTo>
                  <a:pt x="47" y="101"/>
                  <a:pt x="48" y="96"/>
                  <a:pt x="51" y="93"/>
                </a:cubicBezTo>
                <a:cubicBezTo>
                  <a:pt x="53" y="90"/>
                  <a:pt x="57" y="87"/>
                  <a:pt x="62" y="85"/>
                </a:cubicBezTo>
                <a:cubicBezTo>
                  <a:pt x="67" y="84"/>
                  <a:pt x="73" y="82"/>
                  <a:pt x="80" y="81"/>
                </a:cubicBezTo>
                <a:cubicBezTo>
                  <a:pt x="87" y="80"/>
                  <a:pt x="95" y="80"/>
                  <a:pt x="103" y="79"/>
                </a:cubicBezTo>
                <a:lnTo>
                  <a:pt x="96" y="108"/>
                </a:lnTo>
                <a:close/>
                <a:moveTo>
                  <a:pt x="155" y="42"/>
                </a:moveTo>
                <a:cubicBezTo>
                  <a:pt x="155" y="40"/>
                  <a:pt x="156" y="38"/>
                  <a:pt x="156" y="36"/>
                </a:cubicBezTo>
                <a:cubicBezTo>
                  <a:pt x="156" y="24"/>
                  <a:pt x="150" y="15"/>
                  <a:pt x="140" y="9"/>
                </a:cubicBezTo>
                <a:cubicBezTo>
                  <a:pt x="130" y="3"/>
                  <a:pt x="114" y="0"/>
                  <a:pt x="92" y="0"/>
                </a:cubicBezTo>
                <a:cubicBezTo>
                  <a:pt x="81" y="0"/>
                  <a:pt x="70" y="1"/>
                  <a:pt x="59" y="3"/>
                </a:cubicBezTo>
                <a:cubicBezTo>
                  <a:pt x="48" y="5"/>
                  <a:pt x="40" y="6"/>
                  <a:pt x="35" y="7"/>
                </a:cubicBezTo>
                <a:cubicBezTo>
                  <a:pt x="28" y="41"/>
                  <a:pt x="28" y="41"/>
                  <a:pt x="28" y="41"/>
                </a:cubicBezTo>
                <a:cubicBezTo>
                  <a:pt x="32" y="41"/>
                  <a:pt x="32" y="41"/>
                  <a:pt x="32" y="41"/>
                </a:cubicBezTo>
                <a:cubicBezTo>
                  <a:pt x="37" y="39"/>
                  <a:pt x="43" y="37"/>
                  <a:pt x="52" y="35"/>
                </a:cubicBezTo>
                <a:cubicBezTo>
                  <a:pt x="61" y="32"/>
                  <a:pt x="69" y="31"/>
                  <a:pt x="77" y="31"/>
                </a:cubicBezTo>
                <a:cubicBezTo>
                  <a:pt x="88" y="31"/>
                  <a:pt x="96" y="32"/>
                  <a:pt x="101" y="34"/>
                </a:cubicBezTo>
                <a:cubicBezTo>
                  <a:pt x="107" y="37"/>
                  <a:pt x="109" y="41"/>
                  <a:pt x="109" y="47"/>
                </a:cubicBezTo>
                <a:cubicBezTo>
                  <a:pt x="109" y="48"/>
                  <a:pt x="109" y="49"/>
                  <a:pt x="109" y="51"/>
                </a:cubicBezTo>
                <a:cubicBezTo>
                  <a:pt x="109" y="52"/>
                  <a:pt x="109" y="53"/>
                  <a:pt x="109" y="53"/>
                </a:cubicBezTo>
                <a:cubicBezTo>
                  <a:pt x="93" y="54"/>
                  <a:pt x="79" y="56"/>
                  <a:pt x="65" y="57"/>
                </a:cubicBezTo>
                <a:cubicBezTo>
                  <a:pt x="52" y="59"/>
                  <a:pt x="41" y="62"/>
                  <a:pt x="31" y="67"/>
                </a:cubicBezTo>
                <a:cubicBezTo>
                  <a:pt x="21" y="71"/>
                  <a:pt x="13" y="78"/>
                  <a:pt x="8" y="85"/>
                </a:cubicBezTo>
                <a:cubicBezTo>
                  <a:pt x="2" y="93"/>
                  <a:pt x="0" y="102"/>
                  <a:pt x="0" y="114"/>
                </a:cubicBezTo>
                <a:cubicBezTo>
                  <a:pt x="0" y="124"/>
                  <a:pt x="3" y="133"/>
                  <a:pt x="11" y="139"/>
                </a:cubicBezTo>
                <a:cubicBezTo>
                  <a:pt x="18" y="146"/>
                  <a:pt x="28" y="149"/>
                  <a:pt x="39" y="149"/>
                </a:cubicBezTo>
                <a:cubicBezTo>
                  <a:pt x="47" y="149"/>
                  <a:pt x="52" y="149"/>
                  <a:pt x="56" y="148"/>
                </a:cubicBezTo>
                <a:cubicBezTo>
                  <a:pt x="60" y="147"/>
                  <a:pt x="65" y="145"/>
                  <a:pt x="69" y="143"/>
                </a:cubicBezTo>
                <a:cubicBezTo>
                  <a:pt x="73" y="142"/>
                  <a:pt x="76" y="139"/>
                  <a:pt x="80" y="137"/>
                </a:cubicBezTo>
                <a:cubicBezTo>
                  <a:pt x="84" y="134"/>
                  <a:pt x="88" y="132"/>
                  <a:pt x="91" y="130"/>
                </a:cubicBezTo>
                <a:cubicBezTo>
                  <a:pt x="87" y="145"/>
                  <a:pt x="87" y="145"/>
                  <a:pt x="87" y="145"/>
                </a:cubicBezTo>
                <a:cubicBezTo>
                  <a:pt x="132" y="145"/>
                  <a:pt x="132" y="145"/>
                  <a:pt x="132" y="145"/>
                </a:cubicBezTo>
                <a:cubicBezTo>
                  <a:pt x="154" y="49"/>
                  <a:pt x="154" y="49"/>
                  <a:pt x="154" y="49"/>
                </a:cubicBezTo>
                <a:cubicBezTo>
                  <a:pt x="154" y="47"/>
                  <a:pt x="155" y="45"/>
                  <a:pt x="155" y="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grpSp>
        <p:nvGrpSpPr>
          <p:cNvPr id="13" name="Group 12">
            <a:extLst>
              <a:ext uri="{FF2B5EF4-FFF2-40B4-BE49-F238E27FC236}">
                <a16:creationId xmlns:a16="http://schemas.microsoft.com/office/drawing/2014/main" xmlns="" id="{2F166A49-2DF7-DA87-940C-647350FADADA}"/>
              </a:ext>
            </a:extLst>
          </p:cNvPr>
          <p:cNvGrpSpPr/>
          <p:nvPr/>
        </p:nvGrpSpPr>
        <p:grpSpPr>
          <a:xfrm>
            <a:off x="10636512" y="6460624"/>
            <a:ext cx="292135" cy="110304"/>
            <a:chOff x="10636512" y="6460624"/>
            <a:chExt cx="292135" cy="110304"/>
          </a:xfrm>
        </p:grpSpPr>
        <p:sp>
          <p:nvSpPr>
            <p:cNvPr id="82" name="Freeform 13"/>
            <p:cNvSpPr>
              <a:spLocks/>
            </p:cNvSpPr>
            <p:nvPr/>
          </p:nvSpPr>
          <p:spPr bwMode="auto">
            <a:xfrm>
              <a:off x="10636512" y="6460624"/>
              <a:ext cx="150111" cy="110304"/>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002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14"/>
            <p:cNvSpPr>
              <a:spLocks/>
            </p:cNvSpPr>
            <p:nvPr/>
          </p:nvSpPr>
          <p:spPr bwMode="auto">
            <a:xfrm>
              <a:off x="10636512" y="6460624"/>
              <a:ext cx="150111" cy="110304"/>
            </a:xfrm>
            <a:custGeom>
              <a:avLst/>
              <a:gdLst>
                <a:gd name="T0" fmla="*/ 107 w 297"/>
                <a:gd name="T1" fmla="*/ 0 h 291"/>
                <a:gd name="T2" fmla="*/ 0 w 297"/>
                <a:gd name="T3" fmla="*/ 291 h 291"/>
                <a:gd name="T4" fmla="*/ 297 w 297"/>
                <a:gd name="T5" fmla="*/ 291 h 291"/>
                <a:gd name="T6" fmla="*/ 107 w 297"/>
                <a:gd name="T7" fmla="*/ 0 h 291"/>
              </a:gdLst>
              <a:ahLst/>
              <a:cxnLst>
                <a:cxn ang="0">
                  <a:pos x="T0" y="T1"/>
                </a:cxn>
                <a:cxn ang="0">
                  <a:pos x="T2" y="T3"/>
                </a:cxn>
                <a:cxn ang="0">
                  <a:pos x="T4" y="T5"/>
                </a:cxn>
                <a:cxn ang="0">
                  <a:pos x="T6" y="T7"/>
                </a:cxn>
              </a:cxnLst>
              <a:rect l="0" t="0" r="r" b="b"/>
              <a:pathLst>
                <a:path w="297" h="291">
                  <a:moveTo>
                    <a:pt x="107" y="0"/>
                  </a:moveTo>
                  <a:lnTo>
                    <a:pt x="0" y="291"/>
                  </a:lnTo>
                  <a:lnTo>
                    <a:pt x="297" y="291"/>
                  </a:lnTo>
                  <a:lnTo>
                    <a:pt x="107" y="0"/>
                  </a:lnTo>
                  <a:close/>
                </a:path>
              </a:pathLst>
            </a:custGeom>
            <a:solidFill>
              <a:srgbClr val="1CB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15"/>
            <p:cNvSpPr>
              <a:spLocks noEditPoints="1"/>
            </p:cNvSpPr>
            <p:nvPr/>
          </p:nvSpPr>
          <p:spPr bwMode="auto">
            <a:xfrm>
              <a:off x="10690592" y="6460624"/>
              <a:ext cx="238055" cy="110304"/>
            </a:xfrm>
            <a:custGeom>
              <a:avLst/>
              <a:gdLst>
                <a:gd name="T0" fmla="*/ 0 w 471"/>
                <a:gd name="T1" fmla="*/ 0 h 291"/>
                <a:gd name="T2" fmla="*/ 0 w 471"/>
                <a:gd name="T3" fmla="*/ 0 h 291"/>
                <a:gd name="T4" fmla="*/ 190 w 471"/>
                <a:gd name="T5" fmla="*/ 291 h 291"/>
                <a:gd name="T6" fmla="*/ 190 w 471"/>
                <a:gd name="T7" fmla="*/ 291 h 291"/>
                <a:gd name="T8" fmla="*/ 264 w 471"/>
                <a:gd name="T9" fmla="*/ 164 h 291"/>
                <a:gd name="T10" fmla="*/ 0 w 471"/>
                <a:gd name="T11" fmla="*/ 0 h 291"/>
                <a:gd name="T12" fmla="*/ 350 w 471"/>
                <a:gd name="T13" fmla="*/ 216 h 291"/>
                <a:gd name="T14" fmla="*/ 307 w 471"/>
                <a:gd name="T15" fmla="*/ 291 h 291"/>
                <a:gd name="T16" fmla="*/ 471 w 471"/>
                <a:gd name="T17" fmla="*/ 291 h 291"/>
                <a:gd name="T18" fmla="*/ 350 w 471"/>
                <a:gd name="T19" fmla="*/ 21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291">
                  <a:moveTo>
                    <a:pt x="0" y="0"/>
                  </a:moveTo>
                  <a:lnTo>
                    <a:pt x="0" y="0"/>
                  </a:lnTo>
                  <a:lnTo>
                    <a:pt x="190" y="291"/>
                  </a:lnTo>
                  <a:lnTo>
                    <a:pt x="190" y="291"/>
                  </a:lnTo>
                  <a:lnTo>
                    <a:pt x="264" y="164"/>
                  </a:lnTo>
                  <a:lnTo>
                    <a:pt x="0" y="0"/>
                  </a:lnTo>
                  <a:close/>
                  <a:moveTo>
                    <a:pt x="350" y="216"/>
                  </a:moveTo>
                  <a:lnTo>
                    <a:pt x="307" y="291"/>
                  </a:lnTo>
                  <a:lnTo>
                    <a:pt x="471" y="291"/>
                  </a:lnTo>
                  <a:lnTo>
                    <a:pt x="350" y="216"/>
                  </a:lnTo>
                  <a:close/>
                </a:path>
              </a:pathLst>
            </a:custGeom>
            <a:solidFill>
              <a:srgbClr val="209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16"/>
            <p:cNvSpPr>
              <a:spLocks/>
            </p:cNvSpPr>
            <p:nvPr/>
          </p:nvSpPr>
          <p:spPr bwMode="auto">
            <a:xfrm>
              <a:off x="10786623" y="6522788"/>
              <a:ext cx="80868" cy="48140"/>
            </a:xfrm>
            <a:custGeom>
              <a:avLst/>
              <a:gdLst>
                <a:gd name="T0" fmla="*/ 74 w 160"/>
                <a:gd name="T1" fmla="*/ 0 h 127"/>
                <a:gd name="T2" fmla="*/ 0 w 160"/>
                <a:gd name="T3" fmla="*/ 127 h 127"/>
                <a:gd name="T4" fmla="*/ 117 w 160"/>
                <a:gd name="T5" fmla="*/ 127 h 127"/>
                <a:gd name="T6" fmla="*/ 160 w 160"/>
                <a:gd name="T7" fmla="*/ 52 h 127"/>
                <a:gd name="T8" fmla="*/ 74 w 160"/>
                <a:gd name="T9" fmla="*/ 0 h 127"/>
              </a:gdLst>
              <a:ahLst/>
              <a:cxnLst>
                <a:cxn ang="0">
                  <a:pos x="T0" y="T1"/>
                </a:cxn>
                <a:cxn ang="0">
                  <a:pos x="T2" y="T3"/>
                </a:cxn>
                <a:cxn ang="0">
                  <a:pos x="T4" y="T5"/>
                </a:cxn>
                <a:cxn ang="0">
                  <a:pos x="T6" y="T7"/>
                </a:cxn>
                <a:cxn ang="0">
                  <a:pos x="T8" y="T9"/>
                </a:cxn>
              </a:cxnLst>
              <a:rect l="0" t="0" r="r" b="b"/>
              <a:pathLst>
                <a:path w="160" h="127">
                  <a:moveTo>
                    <a:pt x="74" y="0"/>
                  </a:moveTo>
                  <a:lnTo>
                    <a:pt x="0" y="127"/>
                  </a:lnTo>
                  <a:lnTo>
                    <a:pt x="117" y="127"/>
                  </a:lnTo>
                  <a:lnTo>
                    <a:pt x="160" y="52"/>
                  </a:lnTo>
                  <a:lnTo>
                    <a:pt x="74" y="0"/>
                  </a:lnTo>
                  <a:close/>
                </a:path>
              </a:pathLst>
            </a:custGeom>
            <a:solidFill>
              <a:srgbClr val="56C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pic>
        <p:nvPicPr>
          <p:cNvPr id="6" name="Picture 5">
            <a:extLst>
              <a:ext uri="{FF2B5EF4-FFF2-40B4-BE49-F238E27FC236}">
                <a16:creationId xmlns:a16="http://schemas.microsoft.com/office/drawing/2014/main" xmlns="" id="{B5334C17-83F6-783F-75BC-0A05DFC377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304" r="30454"/>
          <a:stretch/>
        </p:blipFill>
        <p:spPr>
          <a:xfrm>
            <a:off x="0" y="0"/>
            <a:ext cx="6498964" cy="6858000"/>
          </a:xfrm>
          <a:prstGeom prst="rect">
            <a:avLst/>
          </a:prstGeom>
        </p:spPr>
      </p:pic>
    </p:spTree>
    <p:extLst>
      <p:ext uri="{BB962C8B-B14F-4D97-AF65-F5344CB8AC3E}">
        <p14:creationId xmlns:p14="http://schemas.microsoft.com/office/powerpoint/2010/main" val="3758234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54"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40</a:t>
            </a:fld>
            <a:endParaRPr lang="en-US" sz="675" dirty="0">
              <a:solidFill>
                <a:prstClr val="black">
                  <a:tint val="75000"/>
                </a:prstClr>
              </a:solidFill>
              <a:latin typeface="Calibri"/>
            </a:endParaRP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Median Value Large Liability Losses</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3">
            <a:extLst>
              <a:ext uri="{FF2B5EF4-FFF2-40B4-BE49-F238E27FC236}">
                <a16:creationId xmlns:a16="http://schemas.microsoft.com/office/drawing/2014/main" xmlns="" id="{0673CB09-B6D4-49BB-9EE9-31C985B9811D}"/>
              </a:ext>
            </a:extLst>
          </p:cNvPr>
          <p:cNvGraphicFramePr>
            <a:graphicFrameLocks/>
          </p:cNvGraphicFramePr>
          <p:nvPr>
            <p:extLst>
              <p:ext uri="{D42A27DB-BD31-4B8C-83A1-F6EECF244321}">
                <p14:modId xmlns:p14="http://schemas.microsoft.com/office/powerpoint/2010/main" val="3247627816"/>
              </p:ext>
            </p:extLst>
          </p:nvPr>
        </p:nvGraphicFramePr>
        <p:xfrm>
          <a:off x="381000" y="1714500"/>
          <a:ext cx="11430000" cy="45354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5460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4" cstate="screen">
            <a:extLst>
              <a:ext uri="{28A0092B-C50C-407E-A947-70E740481C1C}">
                <a14:useLocalDpi xmlns:a14="http://schemas.microsoft.com/office/drawing/2010/main"/>
              </a:ext>
            </a:extLst>
          </a:blip>
          <a:srcRect l="20613" t="-271" r="36763" b="271"/>
          <a:stretch/>
        </p:blipFill>
        <p:spPr>
          <a:xfrm>
            <a:off x="388677" y="1569583"/>
            <a:ext cx="3205423" cy="4690872"/>
          </a:xfrm>
          <a:prstGeom prst="rect">
            <a:avLst/>
          </a:prstGeom>
        </p:spPr>
      </p:pic>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79"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41</a:t>
            </a:fld>
            <a:endParaRPr lang="en-US" sz="675" dirty="0">
              <a:solidFill>
                <a:prstClr val="black">
                  <a:tint val="75000"/>
                </a:prstClr>
              </a:solidFill>
              <a:latin typeface="Calibri"/>
            </a:endParaRPr>
          </a:p>
        </p:txBody>
      </p:sp>
      <p:sp>
        <p:nvSpPr>
          <p:cNvPr id="52" name="Footer Placeholder 37"/>
          <p:cNvSpPr txBox="1">
            <a:spLocks/>
          </p:cNvSpPr>
          <p:nvPr/>
        </p:nvSpPr>
        <p:spPr>
          <a:xfrm>
            <a:off x="390607" y="6278058"/>
            <a:ext cx="9772568" cy="333361"/>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Risk and Uncertainty Management Center, Univ. of South Carolina, adapted from Verisk “Social Inflation” presentation (2020); VerdictSearch. Figures are rounded to the nearest $1 million. </a:t>
            </a:r>
          </a:p>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	</a:t>
            </a: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Social Inflation: Many Interrelated Causes, Difficult to Manage</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3123130" y="4933988"/>
            <a:ext cx="788888" cy="655818"/>
          </a:xfrm>
          <a:prstGeom prst="rect">
            <a:avLst/>
          </a:prstGeom>
          <a:solidFill>
            <a:srgbClr val="002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9" name="Rectangle 48"/>
          <p:cNvSpPr/>
          <p:nvPr/>
        </p:nvSpPr>
        <p:spPr>
          <a:xfrm>
            <a:off x="3123130" y="1569583"/>
            <a:ext cx="788888" cy="655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0" name="Rectangle 49"/>
          <p:cNvSpPr/>
          <p:nvPr/>
        </p:nvSpPr>
        <p:spPr>
          <a:xfrm>
            <a:off x="3123130" y="2242464"/>
            <a:ext cx="788888" cy="655818"/>
          </a:xfrm>
          <a:prstGeom prst="rect">
            <a:avLst/>
          </a:prstGeom>
          <a:solidFill>
            <a:srgbClr val="002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3" name="Rectangle 52"/>
          <p:cNvSpPr/>
          <p:nvPr/>
        </p:nvSpPr>
        <p:spPr>
          <a:xfrm>
            <a:off x="3123130" y="2915345"/>
            <a:ext cx="788888" cy="655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4" name="Rectangle 53"/>
          <p:cNvSpPr/>
          <p:nvPr/>
        </p:nvSpPr>
        <p:spPr>
          <a:xfrm>
            <a:off x="3123130" y="3605289"/>
            <a:ext cx="788888" cy="655818"/>
          </a:xfrm>
          <a:prstGeom prst="rect">
            <a:avLst/>
          </a:prstGeom>
          <a:solidFill>
            <a:srgbClr val="002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5" name="Rectangle 54"/>
          <p:cNvSpPr/>
          <p:nvPr/>
        </p:nvSpPr>
        <p:spPr>
          <a:xfrm>
            <a:off x="3123130" y="4261107"/>
            <a:ext cx="788888" cy="655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6" name="Rectangle 105"/>
          <p:cNvSpPr/>
          <p:nvPr/>
        </p:nvSpPr>
        <p:spPr>
          <a:xfrm>
            <a:off x="3123130" y="5606871"/>
            <a:ext cx="788888" cy="655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1805159"/>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Increasing Propensity to Sue</a:t>
            </a:r>
          </a:p>
        </p:txBody>
      </p:sp>
      <p:sp>
        <p:nvSpPr>
          <p:cNvPr id="58"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2460372"/>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Size of Jury Awards</a:t>
            </a:r>
          </a:p>
        </p:txBody>
      </p:sp>
      <p:sp>
        <p:nvSpPr>
          <p:cNvPr id="59"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3153414"/>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Courts/Juries Favoring Plaintiffs</a:t>
            </a:r>
          </a:p>
        </p:txBody>
      </p:sp>
      <p:sp>
        <p:nvSpPr>
          <p:cNvPr id="60"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3846457"/>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Growing Distrust of Large Corps.</a:t>
            </a:r>
          </a:p>
        </p:txBody>
      </p:sp>
      <p:sp>
        <p:nvSpPr>
          <p:cNvPr id="61"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5131931"/>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Aggressive Plaintiff Bar Ads</a:t>
            </a:r>
          </a:p>
        </p:txBody>
      </p:sp>
      <p:sp>
        <p:nvSpPr>
          <p:cNvPr id="62"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5736437"/>
            <a:ext cx="2085043" cy="369332"/>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Changes in Regulatory and Legal Environment</a:t>
            </a:r>
          </a:p>
        </p:txBody>
      </p:sp>
      <p:grpSp>
        <p:nvGrpSpPr>
          <p:cNvPr id="96" name="Group 15"/>
          <p:cNvGrpSpPr>
            <a:grpSpLocks noChangeAspect="1"/>
          </p:cNvGrpSpPr>
          <p:nvPr/>
        </p:nvGrpSpPr>
        <p:grpSpPr bwMode="auto">
          <a:xfrm>
            <a:off x="3359505" y="3085185"/>
            <a:ext cx="316139" cy="316139"/>
            <a:chOff x="1410" y="-270"/>
            <a:chExt cx="4860" cy="4860"/>
          </a:xfrm>
          <a:solidFill>
            <a:schemeClr val="bg1"/>
          </a:solidFill>
        </p:grpSpPr>
        <p:sp>
          <p:nvSpPr>
            <p:cNvPr id="98" name="Freeform 16"/>
            <p:cNvSpPr>
              <a:spLocks/>
            </p:cNvSpPr>
            <p:nvPr/>
          </p:nvSpPr>
          <p:spPr bwMode="auto">
            <a:xfrm>
              <a:off x="1410" y="3430"/>
              <a:ext cx="2867" cy="1160"/>
            </a:xfrm>
            <a:custGeom>
              <a:avLst/>
              <a:gdLst>
                <a:gd name="T0" fmla="*/ 0 w 1208"/>
                <a:gd name="T1" fmla="*/ 345 h 489"/>
                <a:gd name="T2" fmla="*/ 67 w 1208"/>
                <a:gd name="T3" fmla="*/ 258 h 489"/>
                <a:gd name="T4" fmla="*/ 120 w 1208"/>
                <a:gd name="T5" fmla="*/ 242 h 489"/>
                <a:gd name="T6" fmla="*/ 120 w 1208"/>
                <a:gd name="T7" fmla="*/ 176 h 489"/>
                <a:gd name="T8" fmla="*/ 293 w 1208"/>
                <a:gd name="T9" fmla="*/ 1 h 489"/>
                <a:gd name="T10" fmla="*/ 915 w 1208"/>
                <a:gd name="T11" fmla="*/ 2 h 489"/>
                <a:gd name="T12" fmla="*/ 1088 w 1208"/>
                <a:gd name="T13" fmla="*/ 174 h 489"/>
                <a:gd name="T14" fmla="*/ 1088 w 1208"/>
                <a:gd name="T15" fmla="*/ 238 h 489"/>
                <a:gd name="T16" fmla="*/ 1161 w 1208"/>
                <a:gd name="T17" fmla="*/ 272 h 489"/>
                <a:gd name="T18" fmla="*/ 1202 w 1208"/>
                <a:gd name="T19" fmla="*/ 333 h 489"/>
                <a:gd name="T20" fmla="*/ 1206 w 1208"/>
                <a:gd name="T21" fmla="*/ 440 h 489"/>
                <a:gd name="T22" fmla="*/ 1164 w 1208"/>
                <a:gd name="T23" fmla="*/ 489 h 489"/>
                <a:gd name="T24" fmla="*/ 44 w 1208"/>
                <a:gd name="T25" fmla="*/ 489 h 489"/>
                <a:gd name="T26" fmla="*/ 0 w 1208"/>
                <a:gd name="T27" fmla="*/ 445 h 489"/>
                <a:gd name="T28" fmla="*/ 0 w 1208"/>
                <a:gd name="T29" fmla="*/ 34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8" h="489">
                  <a:moveTo>
                    <a:pt x="0" y="345"/>
                  </a:moveTo>
                  <a:cubicBezTo>
                    <a:pt x="11" y="307"/>
                    <a:pt x="30" y="275"/>
                    <a:pt x="67" y="258"/>
                  </a:cubicBezTo>
                  <a:cubicBezTo>
                    <a:pt x="83" y="251"/>
                    <a:pt x="101" y="247"/>
                    <a:pt x="120" y="242"/>
                  </a:cubicBezTo>
                  <a:cubicBezTo>
                    <a:pt x="120" y="221"/>
                    <a:pt x="120" y="198"/>
                    <a:pt x="120" y="176"/>
                  </a:cubicBezTo>
                  <a:cubicBezTo>
                    <a:pt x="122" y="76"/>
                    <a:pt x="194" y="2"/>
                    <a:pt x="293" y="1"/>
                  </a:cubicBezTo>
                  <a:cubicBezTo>
                    <a:pt x="501" y="0"/>
                    <a:pt x="708" y="0"/>
                    <a:pt x="915" y="2"/>
                  </a:cubicBezTo>
                  <a:cubicBezTo>
                    <a:pt x="1014" y="2"/>
                    <a:pt x="1085" y="76"/>
                    <a:pt x="1088" y="174"/>
                  </a:cubicBezTo>
                  <a:cubicBezTo>
                    <a:pt x="1088" y="197"/>
                    <a:pt x="1088" y="220"/>
                    <a:pt x="1088" y="238"/>
                  </a:cubicBezTo>
                  <a:cubicBezTo>
                    <a:pt x="1114" y="250"/>
                    <a:pt x="1139" y="258"/>
                    <a:pt x="1161" y="272"/>
                  </a:cubicBezTo>
                  <a:cubicBezTo>
                    <a:pt x="1184" y="285"/>
                    <a:pt x="1199" y="307"/>
                    <a:pt x="1202" y="333"/>
                  </a:cubicBezTo>
                  <a:cubicBezTo>
                    <a:pt x="1207" y="368"/>
                    <a:pt x="1208" y="405"/>
                    <a:pt x="1206" y="440"/>
                  </a:cubicBezTo>
                  <a:cubicBezTo>
                    <a:pt x="1205" y="465"/>
                    <a:pt x="1184" y="478"/>
                    <a:pt x="1164" y="489"/>
                  </a:cubicBezTo>
                  <a:cubicBezTo>
                    <a:pt x="791" y="489"/>
                    <a:pt x="417" y="489"/>
                    <a:pt x="44" y="489"/>
                  </a:cubicBezTo>
                  <a:cubicBezTo>
                    <a:pt x="29" y="474"/>
                    <a:pt x="15" y="460"/>
                    <a:pt x="0" y="445"/>
                  </a:cubicBezTo>
                  <a:cubicBezTo>
                    <a:pt x="0" y="412"/>
                    <a:pt x="0" y="378"/>
                    <a:pt x="0" y="3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9" name="Freeform 17"/>
            <p:cNvSpPr>
              <a:spLocks/>
            </p:cNvSpPr>
            <p:nvPr/>
          </p:nvSpPr>
          <p:spPr bwMode="auto">
            <a:xfrm>
              <a:off x="4289" y="-270"/>
              <a:ext cx="1495" cy="1735"/>
            </a:xfrm>
            <a:custGeom>
              <a:avLst/>
              <a:gdLst>
                <a:gd name="T0" fmla="*/ 155 w 630"/>
                <a:gd name="T1" fmla="*/ 0 h 731"/>
                <a:gd name="T2" fmla="*/ 252 w 630"/>
                <a:gd name="T3" fmla="*/ 75 h 731"/>
                <a:gd name="T4" fmla="*/ 586 w 630"/>
                <a:gd name="T5" fmla="*/ 519 h 731"/>
                <a:gd name="T6" fmla="*/ 575 w 630"/>
                <a:gd name="T7" fmla="*/ 689 h 731"/>
                <a:gd name="T8" fmla="*/ 411 w 630"/>
                <a:gd name="T9" fmla="*/ 682 h 731"/>
                <a:gd name="T10" fmla="*/ 390 w 630"/>
                <a:gd name="T11" fmla="*/ 658 h 731"/>
                <a:gd name="T12" fmla="*/ 45 w 630"/>
                <a:gd name="T13" fmla="*/ 200 h 731"/>
                <a:gd name="T14" fmla="*/ 61 w 630"/>
                <a:gd name="T15" fmla="*/ 27 h 731"/>
                <a:gd name="T16" fmla="*/ 115 w 630"/>
                <a:gd name="T17" fmla="*/ 0 h 731"/>
                <a:gd name="T18" fmla="*/ 155 w 630"/>
                <a:gd name="T1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731">
                  <a:moveTo>
                    <a:pt x="155" y="0"/>
                  </a:moveTo>
                  <a:cubicBezTo>
                    <a:pt x="198" y="11"/>
                    <a:pt x="226" y="40"/>
                    <a:pt x="252" y="75"/>
                  </a:cubicBezTo>
                  <a:cubicBezTo>
                    <a:pt x="363" y="223"/>
                    <a:pt x="475" y="371"/>
                    <a:pt x="586" y="519"/>
                  </a:cubicBezTo>
                  <a:cubicBezTo>
                    <a:pt x="630" y="577"/>
                    <a:pt x="625" y="645"/>
                    <a:pt x="575" y="689"/>
                  </a:cubicBezTo>
                  <a:cubicBezTo>
                    <a:pt x="527" y="731"/>
                    <a:pt x="454" y="728"/>
                    <a:pt x="411" y="682"/>
                  </a:cubicBezTo>
                  <a:cubicBezTo>
                    <a:pt x="403" y="675"/>
                    <a:pt x="397" y="666"/>
                    <a:pt x="390" y="658"/>
                  </a:cubicBezTo>
                  <a:cubicBezTo>
                    <a:pt x="275" y="505"/>
                    <a:pt x="160" y="353"/>
                    <a:pt x="45" y="200"/>
                  </a:cubicBezTo>
                  <a:cubicBezTo>
                    <a:pt x="0" y="140"/>
                    <a:pt x="6" y="69"/>
                    <a:pt x="61" y="27"/>
                  </a:cubicBezTo>
                  <a:cubicBezTo>
                    <a:pt x="76" y="15"/>
                    <a:pt x="97" y="9"/>
                    <a:pt x="115" y="0"/>
                  </a:cubicBezTo>
                  <a:cubicBezTo>
                    <a:pt x="128" y="0"/>
                    <a:pt x="142" y="0"/>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0" name="Freeform 18"/>
            <p:cNvSpPr>
              <a:spLocks/>
            </p:cNvSpPr>
            <p:nvPr/>
          </p:nvSpPr>
          <p:spPr bwMode="auto">
            <a:xfrm>
              <a:off x="4901" y="2663"/>
              <a:ext cx="1369" cy="1619"/>
            </a:xfrm>
            <a:custGeom>
              <a:avLst/>
              <a:gdLst>
                <a:gd name="T0" fmla="*/ 577 w 577"/>
                <a:gd name="T1" fmla="*/ 572 h 682"/>
                <a:gd name="T2" fmla="*/ 518 w 577"/>
                <a:gd name="T3" fmla="*/ 654 h 682"/>
                <a:gd name="T4" fmla="*/ 370 w 577"/>
                <a:gd name="T5" fmla="*/ 632 h 682"/>
                <a:gd name="T6" fmla="*/ 335 w 577"/>
                <a:gd name="T7" fmla="*/ 589 h 682"/>
                <a:gd name="T8" fmla="*/ 13 w 577"/>
                <a:gd name="T9" fmla="*/ 161 h 682"/>
                <a:gd name="T10" fmla="*/ 0 w 577"/>
                <a:gd name="T11" fmla="*/ 144 h 682"/>
                <a:gd name="T12" fmla="*/ 191 w 577"/>
                <a:gd name="T13" fmla="*/ 0 h 682"/>
                <a:gd name="T14" fmla="*/ 205 w 577"/>
                <a:gd name="T15" fmla="*/ 17 h 682"/>
                <a:gd name="T16" fmla="*/ 541 w 577"/>
                <a:gd name="T17" fmla="*/ 464 h 682"/>
                <a:gd name="T18" fmla="*/ 577 w 577"/>
                <a:gd name="T19" fmla="*/ 532 h 682"/>
                <a:gd name="T20" fmla="*/ 577 w 577"/>
                <a:gd name="T21" fmla="*/ 57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682">
                  <a:moveTo>
                    <a:pt x="577" y="572"/>
                  </a:moveTo>
                  <a:cubicBezTo>
                    <a:pt x="566" y="605"/>
                    <a:pt x="550" y="635"/>
                    <a:pt x="518" y="654"/>
                  </a:cubicBezTo>
                  <a:cubicBezTo>
                    <a:pt x="469" y="682"/>
                    <a:pt x="408" y="674"/>
                    <a:pt x="370" y="632"/>
                  </a:cubicBezTo>
                  <a:cubicBezTo>
                    <a:pt x="358" y="619"/>
                    <a:pt x="347" y="603"/>
                    <a:pt x="335" y="589"/>
                  </a:cubicBezTo>
                  <a:cubicBezTo>
                    <a:pt x="228" y="446"/>
                    <a:pt x="120" y="304"/>
                    <a:pt x="13" y="161"/>
                  </a:cubicBezTo>
                  <a:cubicBezTo>
                    <a:pt x="9" y="156"/>
                    <a:pt x="5" y="151"/>
                    <a:pt x="0" y="144"/>
                  </a:cubicBezTo>
                  <a:cubicBezTo>
                    <a:pt x="64" y="96"/>
                    <a:pt x="127" y="48"/>
                    <a:pt x="191" y="0"/>
                  </a:cubicBezTo>
                  <a:cubicBezTo>
                    <a:pt x="196" y="6"/>
                    <a:pt x="201" y="11"/>
                    <a:pt x="205" y="17"/>
                  </a:cubicBezTo>
                  <a:cubicBezTo>
                    <a:pt x="317" y="166"/>
                    <a:pt x="430" y="315"/>
                    <a:pt x="541" y="464"/>
                  </a:cubicBezTo>
                  <a:cubicBezTo>
                    <a:pt x="556" y="484"/>
                    <a:pt x="565" y="509"/>
                    <a:pt x="577" y="532"/>
                  </a:cubicBezTo>
                  <a:cubicBezTo>
                    <a:pt x="577" y="545"/>
                    <a:pt x="577" y="559"/>
                    <a:pt x="577" y="5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19"/>
            <p:cNvSpPr>
              <a:spLocks/>
            </p:cNvSpPr>
            <p:nvPr/>
          </p:nvSpPr>
          <p:spPr bwMode="auto">
            <a:xfrm>
              <a:off x="2948" y="266"/>
              <a:ext cx="2131" cy="2179"/>
            </a:xfrm>
            <a:custGeom>
              <a:avLst/>
              <a:gdLst>
                <a:gd name="T0" fmla="*/ 423 w 898"/>
                <a:gd name="T1" fmla="*/ 918 h 918"/>
                <a:gd name="T2" fmla="*/ 409 w 898"/>
                <a:gd name="T3" fmla="*/ 903 h 918"/>
                <a:gd name="T4" fmla="*/ 90 w 898"/>
                <a:gd name="T5" fmla="*/ 480 h 918"/>
                <a:gd name="T6" fmla="*/ 9 w 898"/>
                <a:gd name="T7" fmla="*/ 373 h 918"/>
                <a:gd name="T8" fmla="*/ 6 w 898"/>
                <a:gd name="T9" fmla="*/ 347 h 918"/>
                <a:gd name="T10" fmla="*/ 461 w 898"/>
                <a:gd name="T11" fmla="*/ 2 h 918"/>
                <a:gd name="T12" fmla="*/ 490 w 898"/>
                <a:gd name="T13" fmla="*/ 13 h 918"/>
                <a:gd name="T14" fmla="*/ 889 w 898"/>
                <a:gd name="T15" fmla="*/ 543 h 918"/>
                <a:gd name="T16" fmla="*/ 892 w 898"/>
                <a:gd name="T17" fmla="*/ 571 h 918"/>
                <a:gd name="T18" fmla="*/ 435 w 898"/>
                <a:gd name="T19" fmla="*/ 915 h 918"/>
                <a:gd name="T20" fmla="*/ 423 w 898"/>
                <a:gd name="T21"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8" h="918">
                  <a:moveTo>
                    <a:pt x="423" y="918"/>
                  </a:moveTo>
                  <a:cubicBezTo>
                    <a:pt x="419" y="914"/>
                    <a:pt x="414" y="909"/>
                    <a:pt x="409" y="903"/>
                  </a:cubicBezTo>
                  <a:cubicBezTo>
                    <a:pt x="303" y="762"/>
                    <a:pt x="197" y="621"/>
                    <a:pt x="90" y="480"/>
                  </a:cubicBezTo>
                  <a:cubicBezTo>
                    <a:pt x="63" y="445"/>
                    <a:pt x="37" y="409"/>
                    <a:pt x="9" y="373"/>
                  </a:cubicBezTo>
                  <a:cubicBezTo>
                    <a:pt x="3" y="365"/>
                    <a:pt x="0" y="358"/>
                    <a:pt x="6" y="347"/>
                  </a:cubicBezTo>
                  <a:cubicBezTo>
                    <a:pt x="106" y="164"/>
                    <a:pt x="258" y="50"/>
                    <a:pt x="461" y="2"/>
                  </a:cubicBezTo>
                  <a:cubicBezTo>
                    <a:pt x="473" y="0"/>
                    <a:pt x="481" y="2"/>
                    <a:pt x="490" y="13"/>
                  </a:cubicBezTo>
                  <a:cubicBezTo>
                    <a:pt x="622" y="190"/>
                    <a:pt x="755" y="366"/>
                    <a:pt x="889" y="543"/>
                  </a:cubicBezTo>
                  <a:cubicBezTo>
                    <a:pt x="896" y="552"/>
                    <a:pt x="898" y="560"/>
                    <a:pt x="892" y="571"/>
                  </a:cubicBezTo>
                  <a:cubicBezTo>
                    <a:pt x="791" y="754"/>
                    <a:pt x="639" y="870"/>
                    <a:pt x="435" y="915"/>
                  </a:cubicBezTo>
                  <a:cubicBezTo>
                    <a:pt x="432" y="915"/>
                    <a:pt x="429" y="916"/>
                    <a:pt x="423" y="9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2" name="Freeform 20"/>
            <p:cNvSpPr>
              <a:spLocks/>
            </p:cNvSpPr>
            <p:nvPr/>
          </p:nvSpPr>
          <p:spPr bwMode="auto">
            <a:xfrm>
              <a:off x="2250" y="1244"/>
              <a:ext cx="1486" cy="1735"/>
            </a:xfrm>
            <a:custGeom>
              <a:avLst/>
              <a:gdLst>
                <a:gd name="T0" fmla="*/ 496 w 626"/>
                <a:gd name="T1" fmla="*/ 731 h 731"/>
                <a:gd name="T2" fmla="*/ 394 w 626"/>
                <a:gd name="T3" fmla="*/ 680 h 731"/>
                <a:gd name="T4" fmla="*/ 38 w 626"/>
                <a:gd name="T5" fmla="*/ 207 h 731"/>
                <a:gd name="T6" fmla="*/ 48 w 626"/>
                <a:gd name="T7" fmla="*/ 47 h 731"/>
                <a:gd name="T8" fmla="*/ 206 w 626"/>
                <a:gd name="T9" fmla="*/ 39 h 731"/>
                <a:gd name="T10" fmla="*/ 234 w 626"/>
                <a:gd name="T11" fmla="*/ 69 h 731"/>
                <a:gd name="T12" fmla="*/ 583 w 626"/>
                <a:gd name="T13" fmla="*/ 532 h 731"/>
                <a:gd name="T14" fmla="*/ 570 w 626"/>
                <a:gd name="T15" fmla="*/ 702 h 731"/>
                <a:gd name="T16" fmla="*/ 496 w 626"/>
                <a:gd name="T17" fmla="*/ 73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6" h="731">
                  <a:moveTo>
                    <a:pt x="496" y="731"/>
                  </a:moveTo>
                  <a:cubicBezTo>
                    <a:pt x="450" y="730"/>
                    <a:pt x="418" y="712"/>
                    <a:pt x="394" y="680"/>
                  </a:cubicBezTo>
                  <a:cubicBezTo>
                    <a:pt x="275" y="522"/>
                    <a:pt x="157" y="365"/>
                    <a:pt x="38" y="207"/>
                  </a:cubicBezTo>
                  <a:cubicBezTo>
                    <a:pt x="0" y="155"/>
                    <a:pt x="4" y="89"/>
                    <a:pt x="48" y="47"/>
                  </a:cubicBezTo>
                  <a:cubicBezTo>
                    <a:pt x="92" y="4"/>
                    <a:pt x="158" y="0"/>
                    <a:pt x="206" y="39"/>
                  </a:cubicBezTo>
                  <a:cubicBezTo>
                    <a:pt x="217" y="47"/>
                    <a:pt x="226" y="58"/>
                    <a:pt x="234" y="69"/>
                  </a:cubicBezTo>
                  <a:cubicBezTo>
                    <a:pt x="351" y="223"/>
                    <a:pt x="467" y="377"/>
                    <a:pt x="583" y="532"/>
                  </a:cubicBezTo>
                  <a:cubicBezTo>
                    <a:pt x="626" y="590"/>
                    <a:pt x="621" y="659"/>
                    <a:pt x="570" y="702"/>
                  </a:cubicBezTo>
                  <a:cubicBezTo>
                    <a:pt x="548" y="721"/>
                    <a:pt x="521" y="731"/>
                    <a:pt x="496" y="7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3" name="Freeform 21"/>
            <p:cNvSpPr>
              <a:spLocks/>
            </p:cNvSpPr>
            <p:nvPr/>
          </p:nvSpPr>
          <p:spPr bwMode="auto">
            <a:xfrm>
              <a:off x="4552" y="2200"/>
              <a:ext cx="631" cy="577"/>
            </a:xfrm>
            <a:custGeom>
              <a:avLst/>
              <a:gdLst>
                <a:gd name="T0" fmla="*/ 75 w 266"/>
                <a:gd name="T1" fmla="*/ 243 h 243"/>
                <a:gd name="T2" fmla="*/ 0 w 266"/>
                <a:gd name="T3" fmla="*/ 144 h 243"/>
                <a:gd name="T4" fmla="*/ 192 w 266"/>
                <a:gd name="T5" fmla="*/ 0 h 243"/>
                <a:gd name="T6" fmla="*/ 266 w 266"/>
                <a:gd name="T7" fmla="*/ 98 h 243"/>
                <a:gd name="T8" fmla="*/ 75 w 266"/>
                <a:gd name="T9" fmla="*/ 243 h 243"/>
              </a:gdLst>
              <a:ahLst/>
              <a:cxnLst>
                <a:cxn ang="0">
                  <a:pos x="T0" y="T1"/>
                </a:cxn>
                <a:cxn ang="0">
                  <a:pos x="T2" y="T3"/>
                </a:cxn>
                <a:cxn ang="0">
                  <a:pos x="T4" y="T5"/>
                </a:cxn>
                <a:cxn ang="0">
                  <a:pos x="T6" y="T7"/>
                </a:cxn>
                <a:cxn ang="0">
                  <a:pos x="T8" y="T9"/>
                </a:cxn>
              </a:cxnLst>
              <a:rect l="0" t="0" r="r" b="b"/>
              <a:pathLst>
                <a:path w="266" h="243">
                  <a:moveTo>
                    <a:pt x="75" y="243"/>
                  </a:moveTo>
                  <a:cubicBezTo>
                    <a:pt x="49" y="208"/>
                    <a:pt x="24" y="175"/>
                    <a:pt x="0" y="144"/>
                  </a:cubicBezTo>
                  <a:cubicBezTo>
                    <a:pt x="64" y="96"/>
                    <a:pt x="127" y="49"/>
                    <a:pt x="192" y="0"/>
                  </a:cubicBezTo>
                  <a:cubicBezTo>
                    <a:pt x="214" y="30"/>
                    <a:pt x="240" y="63"/>
                    <a:pt x="266" y="98"/>
                  </a:cubicBezTo>
                  <a:cubicBezTo>
                    <a:pt x="202" y="147"/>
                    <a:pt x="139" y="194"/>
                    <a:pt x="75"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05" name="Group 24"/>
          <p:cNvGrpSpPr>
            <a:grpSpLocks noChangeAspect="1"/>
          </p:cNvGrpSpPr>
          <p:nvPr/>
        </p:nvGrpSpPr>
        <p:grpSpPr bwMode="auto">
          <a:xfrm>
            <a:off x="3347343" y="1727261"/>
            <a:ext cx="340463" cy="340463"/>
            <a:chOff x="2016" y="336"/>
            <a:chExt cx="3648" cy="3648"/>
          </a:xfrm>
          <a:solidFill>
            <a:schemeClr val="bg1"/>
          </a:solidFill>
        </p:grpSpPr>
        <p:sp>
          <p:nvSpPr>
            <p:cNvPr id="107" name="Freeform 25"/>
            <p:cNvSpPr>
              <a:spLocks/>
            </p:cNvSpPr>
            <p:nvPr/>
          </p:nvSpPr>
          <p:spPr bwMode="auto">
            <a:xfrm>
              <a:off x="2016" y="3065"/>
              <a:ext cx="3648" cy="919"/>
            </a:xfrm>
            <a:custGeom>
              <a:avLst/>
              <a:gdLst>
                <a:gd name="T0" fmla="*/ 0 w 1536"/>
                <a:gd name="T1" fmla="*/ 219 h 387"/>
                <a:gd name="T2" fmla="*/ 66 w 1536"/>
                <a:gd name="T3" fmla="*/ 187 h 387"/>
                <a:gd name="T4" fmla="*/ 66 w 1536"/>
                <a:gd name="T5" fmla="*/ 167 h 387"/>
                <a:gd name="T6" fmla="*/ 66 w 1536"/>
                <a:gd name="T7" fmla="*/ 66 h 387"/>
                <a:gd name="T8" fmla="*/ 130 w 1536"/>
                <a:gd name="T9" fmla="*/ 16 h 387"/>
                <a:gd name="T10" fmla="*/ 327 w 1536"/>
                <a:gd name="T11" fmla="*/ 38 h 387"/>
                <a:gd name="T12" fmla="*/ 498 w 1536"/>
                <a:gd name="T13" fmla="*/ 17 h 387"/>
                <a:gd name="T14" fmla="*/ 638 w 1536"/>
                <a:gd name="T15" fmla="*/ 11 h 387"/>
                <a:gd name="T16" fmla="*/ 768 w 1536"/>
                <a:gd name="T17" fmla="*/ 90 h 387"/>
                <a:gd name="T18" fmla="*/ 779 w 1536"/>
                <a:gd name="T19" fmla="*/ 78 h 387"/>
                <a:gd name="T20" fmla="*/ 962 w 1536"/>
                <a:gd name="T21" fmla="*/ 8 h 387"/>
                <a:gd name="T22" fmla="*/ 1149 w 1536"/>
                <a:gd name="T23" fmla="*/ 33 h 387"/>
                <a:gd name="T24" fmla="*/ 1392 w 1536"/>
                <a:gd name="T25" fmla="*/ 20 h 387"/>
                <a:gd name="T26" fmla="*/ 1415 w 1536"/>
                <a:gd name="T27" fmla="*/ 15 h 387"/>
                <a:gd name="T28" fmla="*/ 1470 w 1536"/>
                <a:gd name="T29" fmla="*/ 60 h 387"/>
                <a:gd name="T30" fmla="*/ 1470 w 1536"/>
                <a:gd name="T31" fmla="*/ 170 h 387"/>
                <a:gd name="T32" fmla="*/ 1470 w 1536"/>
                <a:gd name="T33" fmla="*/ 187 h 387"/>
                <a:gd name="T34" fmla="*/ 1536 w 1536"/>
                <a:gd name="T35" fmla="*/ 219 h 387"/>
                <a:gd name="T36" fmla="*/ 1536 w 1536"/>
                <a:gd name="T37" fmla="*/ 243 h 387"/>
                <a:gd name="T38" fmla="*/ 1477 w 1536"/>
                <a:gd name="T39" fmla="*/ 277 h 387"/>
                <a:gd name="T40" fmla="*/ 1026 w 1536"/>
                <a:gd name="T41" fmla="*/ 276 h 387"/>
                <a:gd name="T42" fmla="*/ 1005 w 1536"/>
                <a:gd name="T43" fmla="*/ 291 h 387"/>
                <a:gd name="T44" fmla="*/ 906 w 1536"/>
                <a:gd name="T45" fmla="*/ 380 h 387"/>
                <a:gd name="T46" fmla="*/ 882 w 1536"/>
                <a:gd name="T47" fmla="*/ 387 h 387"/>
                <a:gd name="T48" fmla="*/ 654 w 1536"/>
                <a:gd name="T49" fmla="*/ 387 h 387"/>
                <a:gd name="T50" fmla="*/ 644 w 1536"/>
                <a:gd name="T51" fmla="*/ 384 h 387"/>
                <a:gd name="T52" fmla="*/ 531 w 1536"/>
                <a:gd name="T53" fmla="*/ 291 h 387"/>
                <a:gd name="T54" fmla="*/ 510 w 1536"/>
                <a:gd name="T55" fmla="*/ 276 h 387"/>
                <a:gd name="T56" fmla="*/ 59 w 1536"/>
                <a:gd name="T57" fmla="*/ 277 h 387"/>
                <a:gd name="T58" fmla="*/ 0 w 1536"/>
                <a:gd name="T59" fmla="*/ 243 h 387"/>
                <a:gd name="T60" fmla="*/ 0 w 1536"/>
                <a:gd name="T61" fmla="*/ 21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36" h="387">
                  <a:moveTo>
                    <a:pt x="0" y="219"/>
                  </a:moveTo>
                  <a:cubicBezTo>
                    <a:pt x="13" y="192"/>
                    <a:pt x="35" y="182"/>
                    <a:pt x="66" y="187"/>
                  </a:cubicBezTo>
                  <a:cubicBezTo>
                    <a:pt x="66" y="179"/>
                    <a:pt x="66" y="173"/>
                    <a:pt x="66" y="167"/>
                  </a:cubicBezTo>
                  <a:cubicBezTo>
                    <a:pt x="66" y="133"/>
                    <a:pt x="66" y="100"/>
                    <a:pt x="66" y="66"/>
                  </a:cubicBezTo>
                  <a:cubicBezTo>
                    <a:pt x="66" y="26"/>
                    <a:pt x="90" y="7"/>
                    <a:pt x="130" y="16"/>
                  </a:cubicBezTo>
                  <a:cubicBezTo>
                    <a:pt x="195" y="32"/>
                    <a:pt x="260" y="44"/>
                    <a:pt x="327" y="38"/>
                  </a:cubicBezTo>
                  <a:cubicBezTo>
                    <a:pt x="384" y="33"/>
                    <a:pt x="441" y="23"/>
                    <a:pt x="498" y="17"/>
                  </a:cubicBezTo>
                  <a:cubicBezTo>
                    <a:pt x="544" y="11"/>
                    <a:pt x="591" y="1"/>
                    <a:pt x="638" y="11"/>
                  </a:cubicBezTo>
                  <a:cubicBezTo>
                    <a:pt x="691" y="21"/>
                    <a:pt x="733" y="49"/>
                    <a:pt x="768" y="90"/>
                  </a:cubicBezTo>
                  <a:cubicBezTo>
                    <a:pt x="772" y="86"/>
                    <a:pt x="775" y="82"/>
                    <a:pt x="779" y="78"/>
                  </a:cubicBezTo>
                  <a:cubicBezTo>
                    <a:pt x="829" y="25"/>
                    <a:pt x="889" y="0"/>
                    <a:pt x="962" y="8"/>
                  </a:cubicBezTo>
                  <a:cubicBezTo>
                    <a:pt x="1025" y="16"/>
                    <a:pt x="1087" y="25"/>
                    <a:pt x="1149" y="33"/>
                  </a:cubicBezTo>
                  <a:cubicBezTo>
                    <a:pt x="1231" y="45"/>
                    <a:pt x="1312" y="40"/>
                    <a:pt x="1392" y="20"/>
                  </a:cubicBezTo>
                  <a:cubicBezTo>
                    <a:pt x="1399" y="18"/>
                    <a:pt x="1407" y="16"/>
                    <a:pt x="1415" y="15"/>
                  </a:cubicBezTo>
                  <a:cubicBezTo>
                    <a:pt x="1446" y="10"/>
                    <a:pt x="1469" y="29"/>
                    <a:pt x="1470" y="60"/>
                  </a:cubicBezTo>
                  <a:cubicBezTo>
                    <a:pt x="1470" y="97"/>
                    <a:pt x="1470" y="133"/>
                    <a:pt x="1470" y="170"/>
                  </a:cubicBezTo>
                  <a:cubicBezTo>
                    <a:pt x="1470" y="175"/>
                    <a:pt x="1470" y="180"/>
                    <a:pt x="1470" y="187"/>
                  </a:cubicBezTo>
                  <a:cubicBezTo>
                    <a:pt x="1500" y="182"/>
                    <a:pt x="1523" y="192"/>
                    <a:pt x="1536" y="219"/>
                  </a:cubicBezTo>
                  <a:cubicBezTo>
                    <a:pt x="1536" y="227"/>
                    <a:pt x="1536" y="235"/>
                    <a:pt x="1536" y="243"/>
                  </a:cubicBezTo>
                  <a:cubicBezTo>
                    <a:pt x="1525" y="269"/>
                    <a:pt x="1505" y="277"/>
                    <a:pt x="1477" y="277"/>
                  </a:cubicBezTo>
                  <a:cubicBezTo>
                    <a:pt x="1327" y="276"/>
                    <a:pt x="1177" y="277"/>
                    <a:pt x="1026" y="276"/>
                  </a:cubicBezTo>
                  <a:cubicBezTo>
                    <a:pt x="1014" y="276"/>
                    <a:pt x="1009" y="280"/>
                    <a:pt x="1005" y="291"/>
                  </a:cubicBezTo>
                  <a:cubicBezTo>
                    <a:pt x="986" y="336"/>
                    <a:pt x="953" y="365"/>
                    <a:pt x="906" y="380"/>
                  </a:cubicBezTo>
                  <a:cubicBezTo>
                    <a:pt x="898" y="383"/>
                    <a:pt x="890" y="385"/>
                    <a:pt x="882" y="387"/>
                  </a:cubicBezTo>
                  <a:cubicBezTo>
                    <a:pt x="806" y="387"/>
                    <a:pt x="730" y="387"/>
                    <a:pt x="654" y="387"/>
                  </a:cubicBezTo>
                  <a:cubicBezTo>
                    <a:pt x="651" y="386"/>
                    <a:pt x="648" y="385"/>
                    <a:pt x="644" y="384"/>
                  </a:cubicBezTo>
                  <a:cubicBezTo>
                    <a:pt x="591" y="372"/>
                    <a:pt x="553" y="341"/>
                    <a:pt x="531" y="291"/>
                  </a:cubicBezTo>
                  <a:cubicBezTo>
                    <a:pt x="527" y="280"/>
                    <a:pt x="522" y="276"/>
                    <a:pt x="510" y="276"/>
                  </a:cubicBezTo>
                  <a:cubicBezTo>
                    <a:pt x="359" y="277"/>
                    <a:pt x="209" y="276"/>
                    <a:pt x="59" y="277"/>
                  </a:cubicBezTo>
                  <a:cubicBezTo>
                    <a:pt x="31" y="277"/>
                    <a:pt x="11" y="269"/>
                    <a:pt x="0" y="243"/>
                  </a:cubicBezTo>
                  <a:cubicBezTo>
                    <a:pt x="0" y="235"/>
                    <a:pt x="0" y="227"/>
                    <a:pt x="0" y="2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6"/>
            <p:cNvSpPr>
              <a:spLocks/>
            </p:cNvSpPr>
            <p:nvPr/>
          </p:nvSpPr>
          <p:spPr bwMode="auto">
            <a:xfrm>
              <a:off x="4809" y="336"/>
              <a:ext cx="558" cy="409"/>
            </a:xfrm>
            <a:custGeom>
              <a:avLst/>
              <a:gdLst>
                <a:gd name="T0" fmla="*/ 192 w 235"/>
                <a:gd name="T1" fmla="*/ 0 h 172"/>
                <a:gd name="T2" fmla="*/ 200 w 235"/>
                <a:gd name="T3" fmla="*/ 4 h 172"/>
                <a:gd name="T4" fmla="*/ 203 w 235"/>
                <a:gd name="T5" fmla="*/ 83 h 172"/>
                <a:gd name="T6" fmla="*/ 74 w 235"/>
                <a:gd name="T7" fmla="*/ 159 h 172"/>
                <a:gd name="T8" fmla="*/ 13 w 235"/>
                <a:gd name="T9" fmla="*/ 144 h 172"/>
                <a:gd name="T10" fmla="*/ 27 w 235"/>
                <a:gd name="T11" fmla="*/ 83 h 172"/>
                <a:gd name="T12" fmla="*/ 171 w 235"/>
                <a:gd name="T13" fmla="*/ 0 h 172"/>
                <a:gd name="T14" fmla="*/ 192 w 235"/>
                <a:gd name="T15" fmla="*/ 0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 h="172">
                  <a:moveTo>
                    <a:pt x="192" y="0"/>
                  </a:moveTo>
                  <a:cubicBezTo>
                    <a:pt x="195" y="1"/>
                    <a:pt x="197" y="3"/>
                    <a:pt x="200" y="4"/>
                  </a:cubicBezTo>
                  <a:cubicBezTo>
                    <a:pt x="232" y="21"/>
                    <a:pt x="235" y="64"/>
                    <a:pt x="203" y="83"/>
                  </a:cubicBezTo>
                  <a:cubicBezTo>
                    <a:pt x="161" y="110"/>
                    <a:pt x="118" y="135"/>
                    <a:pt x="74" y="159"/>
                  </a:cubicBezTo>
                  <a:cubicBezTo>
                    <a:pt x="52" y="172"/>
                    <a:pt x="25" y="165"/>
                    <a:pt x="13" y="144"/>
                  </a:cubicBezTo>
                  <a:cubicBezTo>
                    <a:pt x="0" y="123"/>
                    <a:pt x="6" y="96"/>
                    <a:pt x="27" y="83"/>
                  </a:cubicBezTo>
                  <a:cubicBezTo>
                    <a:pt x="75" y="55"/>
                    <a:pt x="123" y="28"/>
                    <a:pt x="171" y="0"/>
                  </a:cubicBezTo>
                  <a:cubicBezTo>
                    <a:pt x="178" y="0"/>
                    <a:pt x="185"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7"/>
            <p:cNvSpPr>
              <a:spLocks/>
            </p:cNvSpPr>
            <p:nvPr/>
          </p:nvSpPr>
          <p:spPr bwMode="auto">
            <a:xfrm>
              <a:off x="2337" y="336"/>
              <a:ext cx="555" cy="409"/>
            </a:xfrm>
            <a:custGeom>
              <a:avLst/>
              <a:gdLst>
                <a:gd name="T0" fmla="*/ 63 w 234"/>
                <a:gd name="T1" fmla="*/ 0 h 172"/>
                <a:gd name="T2" fmla="*/ 208 w 234"/>
                <a:gd name="T3" fmla="*/ 84 h 172"/>
                <a:gd name="T4" fmla="*/ 221 w 234"/>
                <a:gd name="T5" fmla="*/ 145 h 172"/>
                <a:gd name="T6" fmla="*/ 162 w 234"/>
                <a:gd name="T7" fmla="*/ 160 h 172"/>
                <a:gd name="T8" fmla="*/ 30 w 234"/>
                <a:gd name="T9" fmla="*/ 83 h 172"/>
                <a:gd name="T10" fmla="*/ 33 w 234"/>
                <a:gd name="T11" fmla="*/ 5 h 172"/>
                <a:gd name="T12" fmla="*/ 42 w 234"/>
                <a:gd name="T13" fmla="*/ 0 h 172"/>
                <a:gd name="T14" fmla="*/ 63 w 234"/>
                <a:gd name="T15" fmla="*/ 0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72">
                  <a:moveTo>
                    <a:pt x="63" y="0"/>
                  </a:moveTo>
                  <a:cubicBezTo>
                    <a:pt x="111" y="28"/>
                    <a:pt x="160" y="55"/>
                    <a:pt x="208" y="84"/>
                  </a:cubicBezTo>
                  <a:cubicBezTo>
                    <a:pt x="229" y="97"/>
                    <a:pt x="234" y="125"/>
                    <a:pt x="221" y="145"/>
                  </a:cubicBezTo>
                  <a:cubicBezTo>
                    <a:pt x="209" y="165"/>
                    <a:pt x="183" y="172"/>
                    <a:pt x="162" y="160"/>
                  </a:cubicBezTo>
                  <a:cubicBezTo>
                    <a:pt x="117" y="135"/>
                    <a:pt x="73" y="110"/>
                    <a:pt x="30" y="83"/>
                  </a:cubicBezTo>
                  <a:cubicBezTo>
                    <a:pt x="0" y="64"/>
                    <a:pt x="2" y="22"/>
                    <a:pt x="33" y="5"/>
                  </a:cubicBezTo>
                  <a:cubicBezTo>
                    <a:pt x="36" y="4"/>
                    <a:pt x="39" y="2"/>
                    <a:pt x="42" y="0"/>
                  </a:cubicBezTo>
                  <a:cubicBezTo>
                    <a:pt x="49" y="0"/>
                    <a:pt x="5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28"/>
            <p:cNvSpPr>
              <a:spLocks/>
            </p:cNvSpPr>
            <p:nvPr/>
          </p:nvSpPr>
          <p:spPr bwMode="auto">
            <a:xfrm>
              <a:off x="2952" y="393"/>
              <a:ext cx="1738" cy="1784"/>
            </a:xfrm>
            <a:custGeom>
              <a:avLst/>
              <a:gdLst>
                <a:gd name="T0" fmla="*/ 424 w 732"/>
                <a:gd name="T1" fmla="*/ 751 h 751"/>
                <a:gd name="T2" fmla="*/ 424 w 732"/>
                <a:gd name="T3" fmla="*/ 731 h 751"/>
                <a:gd name="T4" fmla="*/ 424 w 732"/>
                <a:gd name="T5" fmla="*/ 496 h 751"/>
                <a:gd name="T6" fmla="*/ 422 w 732"/>
                <a:gd name="T7" fmla="*/ 475 h 751"/>
                <a:gd name="T8" fmla="*/ 376 w 732"/>
                <a:gd name="T9" fmla="*/ 440 h 751"/>
                <a:gd name="T10" fmla="*/ 335 w 732"/>
                <a:gd name="T11" fmla="*/ 479 h 751"/>
                <a:gd name="T12" fmla="*/ 334 w 732"/>
                <a:gd name="T13" fmla="*/ 500 h 751"/>
                <a:gd name="T14" fmla="*/ 334 w 732"/>
                <a:gd name="T15" fmla="*/ 732 h 751"/>
                <a:gd name="T16" fmla="*/ 334 w 732"/>
                <a:gd name="T17" fmla="*/ 751 h 751"/>
                <a:gd name="T18" fmla="*/ 221 w 732"/>
                <a:gd name="T19" fmla="*/ 751 h 751"/>
                <a:gd name="T20" fmla="*/ 185 w 732"/>
                <a:gd name="T21" fmla="*/ 724 h 751"/>
                <a:gd name="T22" fmla="*/ 106 w 732"/>
                <a:gd name="T23" fmla="*/ 572 h 751"/>
                <a:gd name="T24" fmla="*/ 146 w 732"/>
                <a:gd name="T25" fmla="*/ 117 h 751"/>
                <a:gd name="T26" fmla="*/ 490 w 732"/>
                <a:gd name="T27" fmla="*/ 44 h 751"/>
                <a:gd name="T28" fmla="*/ 716 w 732"/>
                <a:gd name="T29" fmla="*/ 313 h 751"/>
                <a:gd name="T30" fmla="*/ 655 w 732"/>
                <a:gd name="T31" fmla="*/ 568 h 751"/>
                <a:gd name="T32" fmla="*/ 568 w 732"/>
                <a:gd name="T33" fmla="*/ 741 h 751"/>
                <a:gd name="T34" fmla="*/ 558 w 732"/>
                <a:gd name="T35" fmla="*/ 751 h 751"/>
                <a:gd name="T36" fmla="*/ 424 w 732"/>
                <a:gd name="T37" fmla="*/ 751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2" h="751">
                  <a:moveTo>
                    <a:pt x="424" y="751"/>
                  </a:moveTo>
                  <a:cubicBezTo>
                    <a:pt x="424" y="743"/>
                    <a:pt x="424" y="737"/>
                    <a:pt x="424" y="731"/>
                  </a:cubicBezTo>
                  <a:cubicBezTo>
                    <a:pt x="424" y="653"/>
                    <a:pt x="424" y="574"/>
                    <a:pt x="424" y="496"/>
                  </a:cubicBezTo>
                  <a:cubicBezTo>
                    <a:pt x="424" y="489"/>
                    <a:pt x="424" y="482"/>
                    <a:pt x="422" y="475"/>
                  </a:cubicBezTo>
                  <a:cubicBezTo>
                    <a:pt x="418" y="453"/>
                    <a:pt x="398" y="439"/>
                    <a:pt x="376" y="440"/>
                  </a:cubicBezTo>
                  <a:cubicBezTo>
                    <a:pt x="355" y="441"/>
                    <a:pt x="337" y="457"/>
                    <a:pt x="335" y="479"/>
                  </a:cubicBezTo>
                  <a:cubicBezTo>
                    <a:pt x="334" y="485"/>
                    <a:pt x="334" y="493"/>
                    <a:pt x="334" y="500"/>
                  </a:cubicBezTo>
                  <a:cubicBezTo>
                    <a:pt x="334" y="577"/>
                    <a:pt x="334" y="654"/>
                    <a:pt x="334" y="732"/>
                  </a:cubicBezTo>
                  <a:cubicBezTo>
                    <a:pt x="334" y="738"/>
                    <a:pt x="334" y="744"/>
                    <a:pt x="334" y="751"/>
                  </a:cubicBezTo>
                  <a:cubicBezTo>
                    <a:pt x="295" y="751"/>
                    <a:pt x="258" y="751"/>
                    <a:pt x="221" y="751"/>
                  </a:cubicBezTo>
                  <a:cubicBezTo>
                    <a:pt x="193" y="751"/>
                    <a:pt x="193" y="751"/>
                    <a:pt x="185" y="724"/>
                  </a:cubicBezTo>
                  <a:cubicBezTo>
                    <a:pt x="167" y="669"/>
                    <a:pt x="140" y="619"/>
                    <a:pt x="106" y="572"/>
                  </a:cubicBezTo>
                  <a:cubicBezTo>
                    <a:pt x="0" y="427"/>
                    <a:pt x="16" y="236"/>
                    <a:pt x="146" y="117"/>
                  </a:cubicBezTo>
                  <a:cubicBezTo>
                    <a:pt x="245" y="26"/>
                    <a:pt x="363" y="0"/>
                    <a:pt x="490" y="44"/>
                  </a:cubicBezTo>
                  <a:cubicBezTo>
                    <a:pt x="617" y="88"/>
                    <a:pt x="693" y="180"/>
                    <a:pt x="716" y="313"/>
                  </a:cubicBezTo>
                  <a:cubicBezTo>
                    <a:pt x="732" y="406"/>
                    <a:pt x="710" y="491"/>
                    <a:pt x="655" y="568"/>
                  </a:cubicBezTo>
                  <a:cubicBezTo>
                    <a:pt x="616" y="621"/>
                    <a:pt x="585" y="677"/>
                    <a:pt x="568" y="741"/>
                  </a:cubicBezTo>
                  <a:cubicBezTo>
                    <a:pt x="567" y="745"/>
                    <a:pt x="561" y="750"/>
                    <a:pt x="558" y="751"/>
                  </a:cubicBezTo>
                  <a:cubicBezTo>
                    <a:pt x="514" y="751"/>
                    <a:pt x="470" y="751"/>
                    <a:pt x="424" y="7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29"/>
            <p:cNvSpPr>
              <a:spLocks/>
            </p:cNvSpPr>
            <p:nvPr/>
          </p:nvSpPr>
          <p:spPr bwMode="auto">
            <a:xfrm>
              <a:off x="3429" y="2393"/>
              <a:ext cx="848" cy="413"/>
            </a:xfrm>
            <a:custGeom>
              <a:avLst/>
              <a:gdLst>
                <a:gd name="T0" fmla="*/ 357 w 357"/>
                <a:gd name="T1" fmla="*/ 0 h 174"/>
                <a:gd name="T2" fmla="*/ 348 w 357"/>
                <a:gd name="T3" fmla="*/ 83 h 174"/>
                <a:gd name="T4" fmla="*/ 234 w 357"/>
                <a:gd name="T5" fmla="*/ 172 h 174"/>
                <a:gd name="T6" fmla="*/ 122 w 357"/>
                <a:gd name="T7" fmla="*/ 172 h 174"/>
                <a:gd name="T8" fmla="*/ 1 w 357"/>
                <a:gd name="T9" fmla="*/ 55 h 174"/>
                <a:gd name="T10" fmla="*/ 1 w 357"/>
                <a:gd name="T11" fmla="*/ 0 h 174"/>
                <a:gd name="T12" fmla="*/ 357 w 357"/>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357" h="174">
                  <a:moveTo>
                    <a:pt x="357" y="0"/>
                  </a:moveTo>
                  <a:cubicBezTo>
                    <a:pt x="354" y="29"/>
                    <a:pt x="355" y="57"/>
                    <a:pt x="348" y="83"/>
                  </a:cubicBezTo>
                  <a:cubicBezTo>
                    <a:pt x="335" y="133"/>
                    <a:pt x="287" y="170"/>
                    <a:pt x="234" y="172"/>
                  </a:cubicBezTo>
                  <a:cubicBezTo>
                    <a:pt x="197" y="174"/>
                    <a:pt x="159" y="174"/>
                    <a:pt x="122" y="172"/>
                  </a:cubicBezTo>
                  <a:cubicBezTo>
                    <a:pt x="57" y="170"/>
                    <a:pt x="6" y="119"/>
                    <a:pt x="1" y="55"/>
                  </a:cubicBezTo>
                  <a:cubicBezTo>
                    <a:pt x="0" y="37"/>
                    <a:pt x="1" y="19"/>
                    <a:pt x="1" y="0"/>
                  </a:cubicBezTo>
                  <a:cubicBezTo>
                    <a:pt x="118" y="0"/>
                    <a:pt x="235" y="0"/>
                    <a:pt x="3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30"/>
            <p:cNvSpPr>
              <a:spLocks/>
            </p:cNvSpPr>
            <p:nvPr/>
          </p:nvSpPr>
          <p:spPr bwMode="auto">
            <a:xfrm>
              <a:off x="4871" y="1049"/>
              <a:ext cx="572" cy="216"/>
            </a:xfrm>
            <a:custGeom>
              <a:avLst/>
              <a:gdLst>
                <a:gd name="T0" fmla="*/ 120 w 241"/>
                <a:gd name="T1" fmla="*/ 91 h 91"/>
                <a:gd name="T2" fmla="*/ 47 w 241"/>
                <a:gd name="T3" fmla="*/ 90 h 91"/>
                <a:gd name="T4" fmla="*/ 0 w 241"/>
                <a:gd name="T5" fmla="*/ 47 h 91"/>
                <a:gd name="T6" fmla="*/ 45 w 241"/>
                <a:gd name="T7" fmla="*/ 1 h 91"/>
                <a:gd name="T8" fmla="*/ 195 w 241"/>
                <a:gd name="T9" fmla="*/ 1 h 91"/>
                <a:gd name="T10" fmla="*/ 240 w 241"/>
                <a:gd name="T11" fmla="*/ 47 h 91"/>
                <a:gd name="T12" fmla="*/ 192 w 241"/>
                <a:gd name="T13" fmla="*/ 90 h 91"/>
                <a:gd name="T14" fmla="*/ 120 w 24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91">
                  <a:moveTo>
                    <a:pt x="120" y="91"/>
                  </a:moveTo>
                  <a:cubicBezTo>
                    <a:pt x="96" y="91"/>
                    <a:pt x="71" y="91"/>
                    <a:pt x="47" y="90"/>
                  </a:cubicBezTo>
                  <a:cubicBezTo>
                    <a:pt x="20" y="90"/>
                    <a:pt x="1" y="72"/>
                    <a:pt x="0" y="47"/>
                  </a:cubicBezTo>
                  <a:cubicBezTo>
                    <a:pt x="0" y="22"/>
                    <a:pt x="18" y="1"/>
                    <a:pt x="45" y="1"/>
                  </a:cubicBezTo>
                  <a:cubicBezTo>
                    <a:pt x="95" y="0"/>
                    <a:pt x="145" y="0"/>
                    <a:pt x="195" y="1"/>
                  </a:cubicBezTo>
                  <a:cubicBezTo>
                    <a:pt x="221" y="1"/>
                    <a:pt x="241" y="23"/>
                    <a:pt x="240" y="47"/>
                  </a:cubicBezTo>
                  <a:cubicBezTo>
                    <a:pt x="239" y="72"/>
                    <a:pt x="220" y="90"/>
                    <a:pt x="192" y="90"/>
                  </a:cubicBezTo>
                  <a:cubicBezTo>
                    <a:pt x="168" y="91"/>
                    <a:pt x="144" y="91"/>
                    <a:pt x="12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31"/>
            <p:cNvSpPr>
              <a:spLocks/>
            </p:cNvSpPr>
            <p:nvPr/>
          </p:nvSpPr>
          <p:spPr bwMode="auto">
            <a:xfrm>
              <a:off x="2344" y="1557"/>
              <a:ext cx="534" cy="437"/>
            </a:xfrm>
            <a:custGeom>
              <a:avLst/>
              <a:gdLst>
                <a:gd name="T0" fmla="*/ 225 w 225"/>
                <a:gd name="T1" fmla="*/ 60 h 184"/>
                <a:gd name="T2" fmla="*/ 203 w 225"/>
                <a:gd name="T3" fmla="*/ 95 h 184"/>
                <a:gd name="T4" fmla="*/ 73 w 225"/>
                <a:gd name="T5" fmla="*/ 171 h 184"/>
                <a:gd name="T6" fmla="*/ 12 w 225"/>
                <a:gd name="T7" fmla="*/ 155 h 184"/>
                <a:gd name="T8" fmla="*/ 28 w 225"/>
                <a:gd name="T9" fmla="*/ 94 h 184"/>
                <a:gd name="T10" fmla="*/ 158 w 225"/>
                <a:gd name="T11" fmla="*/ 18 h 184"/>
                <a:gd name="T12" fmla="*/ 225 w 225"/>
                <a:gd name="T13" fmla="*/ 60 h 184"/>
              </a:gdLst>
              <a:ahLst/>
              <a:cxnLst>
                <a:cxn ang="0">
                  <a:pos x="T0" y="T1"/>
                </a:cxn>
                <a:cxn ang="0">
                  <a:pos x="T2" y="T3"/>
                </a:cxn>
                <a:cxn ang="0">
                  <a:pos x="T4" y="T5"/>
                </a:cxn>
                <a:cxn ang="0">
                  <a:pos x="T6" y="T7"/>
                </a:cxn>
                <a:cxn ang="0">
                  <a:pos x="T8" y="T9"/>
                </a:cxn>
                <a:cxn ang="0">
                  <a:pos x="T10" y="T11"/>
                </a:cxn>
                <a:cxn ang="0">
                  <a:pos x="T12" y="T13"/>
                </a:cxn>
              </a:cxnLst>
              <a:rect l="0" t="0" r="r" b="b"/>
              <a:pathLst>
                <a:path w="225" h="184">
                  <a:moveTo>
                    <a:pt x="225" y="60"/>
                  </a:moveTo>
                  <a:cubicBezTo>
                    <a:pt x="224" y="73"/>
                    <a:pt x="217" y="86"/>
                    <a:pt x="203" y="95"/>
                  </a:cubicBezTo>
                  <a:cubicBezTo>
                    <a:pt x="160" y="121"/>
                    <a:pt x="117" y="146"/>
                    <a:pt x="73" y="171"/>
                  </a:cubicBezTo>
                  <a:cubicBezTo>
                    <a:pt x="51" y="184"/>
                    <a:pt x="24" y="176"/>
                    <a:pt x="12" y="155"/>
                  </a:cubicBezTo>
                  <a:cubicBezTo>
                    <a:pt x="0" y="134"/>
                    <a:pt x="6" y="108"/>
                    <a:pt x="28" y="94"/>
                  </a:cubicBezTo>
                  <a:cubicBezTo>
                    <a:pt x="71" y="68"/>
                    <a:pt x="114" y="42"/>
                    <a:pt x="158" y="18"/>
                  </a:cubicBezTo>
                  <a:cubicBezTo>
                    <a:pt x="189" y="0"/>
                    <a:pt x="225" y="23"/>
                    <a:pt x="22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32"/>
            <p:cNvSpPr>
              <a:spLocks/>
            </p:cNvSpPr>
            <p:nvPr/>
          </p:nvSpPr>
          <p:spPr bwMode="auto">
            <a:xfrm>
              <a:off x="4811" y="1569"/>
              <a:ext cx="532" cy="437"/>
            </a:xfrm>
            <a:custGeom>
              <a:avLst/>
              <a:gdLst>
                <a:gd name="T0" fmla="*/ 224 w 224"/>
                <a:gd name="T1" fmla="*/ 128 h 184"/>
                <a:gd name="T2" fmla="*/ 161 w 224"/>
                <a:gd name="T3" fmla="*/ 168 h 184"/>
                <a:gd name="T4" fmla="*/ 24 w 224"/>
                <a:gd name="T5" fmla="*/ 88 h 184"/>
                <a:gd name="T6" fmla="*/ 12 w 224"/>
                <a:gd name="T7" fmla="*/ 29 h 184"/>
                <a:gd name="T8" fmla="*/ 69 w 224"/>
                <a:gd name="T9" fmla="*/ 11 h 184"/>
                <a:gd name="T10" fmla="*/ 206 w 224"/>
                <a:gd name="T11" fmla="*/ 92 h 184"/>
                <a:gd name="T12" fmla="*/ 224 w 224"/>
                <a:gd name="T13" fmla="*/ 128 h 184"/>
              </a:gdLst>
              <a:ahLst/>
              <a:cxnLst>
                <a:cxn ang="0">
                  <a:pos x="T0" y="T1"/>
                </a:cxn>
                <a:cxn ang="0">
                  <a:pos x="T2" y="T3"/>
                </a:cxn>
                <a:cxn ang="0">
                  <a:pos x="T4" y="T5"/>
                </a:cxn>
                <a:cxn ang="0">
                  <a:pos x="T6" y="T7"/>
                </a:cxn>
                <a:cxn ang="0">
                  <a:pos x="T8" y="T9"/>
                </a:cxn>
                <a:cxn ang="0">
                  <a:pos x="T10" y="T11"/>
                </a:cxn>
                <a:cxn ang="0">
                  <a:pos x="T12" y="T13"/>
                </a:cxn>
              </a:cxnLst>
              <a:rect l="0" t="0" r="r" b="b"/>
              <a:pathLst>
                <a:path w="224" h="184">
                  <a:moveTo>
                    <a:pt x="224" y="128"/>
                  </a:moveTo>
                  <a:cubicBezTo>
                    <a:pt x="224" y="161"/>
                    <a:pt x="190" y="184"/>
                    <a:pt x="161" y="168"/>
                  </a:cubicBezTo>
                  <a:cubicBezTo>
                    <a:pt x="114" y="143"/>
                    <a:pt x="69" y="115"/>
                    <a:pt x="24" y="88"/>
                  </a:cubicBezTo>
                  <a:cubicBezTo>
                    <a:pt x="4" y="75"/>
                    <a:pt x="0" y="49"/>
                    <a:pt x="12" y="29"/>
                  </a:cubicBezTo>
                  <a:cubicBezTo>
                    <a:pt x="23" y="10"/>
                    <a:pt x="48" y="0"/>
                    <a:pt x="69" y="11"/>
                  </a:cubicBezTo>
                  <a:cubicBezTo>
                    <a:pt x="115" y="37"/>
                    <a:pt x="161" y="64"/>
                    <a:pt x="206" y="92"/>
                  </a:cubicBezTo>
                  <a:cubicBezTo>
                    <a:pt x="219" y="100"/>
                    <a:pt x="224" y="113"/>
                    <a:pt x="224"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33"/>
            <p:cNvSpPr>
              <a:spLocks/>
            </p:cNvSpPr>
            <p:nvPr/>
          </p:nvSpPr>
          <p:spPr bwMode="auto">
            <a:xfrm>
              <a:off x="2261" y="1049"/>
              <a:ext cx="572" cy="216"/>
            </a:xfrm>
            <a:custGeom>
              <a:avLst/>
              <a:gdLst>
                <a:gd name="T0" fmla="*/ 120 w 241"/>
                <a:gd name="T1" fmla="*/ 91 h 91"/>
                <a:gd name="T2" fmla="*/ 48 w 241"/>
                <a:gd name="T3" fmla="*/ 90 h 91"/>
                <a:gd name="T4" fmla="*/ 0 w 241"/>
                <a:gd name="T5" fmla="*/ 47 h 91"/>
                <a:gd name="T6" fmla="*/ 46 w 241"/>
                <a:gd name="T7" fmla="*/ 1 h 91"/>
                <a:gd name="T8" fmla="*/ 196 w 241"/>
                <a:gd name="T9" fmla="*/ 1 h 91"/>
                <a:gd name="T10" fmla="*/ 240 w 241"/>
                <a:gd name="T11" fmla="*/ 48 h 91"/>
                <a:gd name="T12" fmla="*/ 193 w 241"/>
                <a:gd name="T13" fmla="*/ 90 h 91"/>
                <a:gd name="T14" fmla="*/ 120 w 241"/>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91">
                  <a:moveTo>
                    <a:pt x="120" y="91"/>
                  </a:moveTo>
                  <a:cubicBezTo>
                    <a:pt x="96" y="91"/>
                    <a:pt x="72" y="91"/>
                    <a:pt x="48" y="90"/>
                  </a:cubicBezTo>
                  <a:cubicBezTo>
                    <a:pt x="21" y="90"/>
                    <a:pt x="1" y="72"/>
                    <a:pt x="0" y="47"/>
                  </a:cubicBezTo>
                  <a:cubicBezTo>
                    <a:pt x="0" y="22"/>
                    <a:pt x="19" y="1"/>
                    <a:pt x="46" y="1"/>
                  </a:cubicBezTo>
                  <a:cubicBezTo>
                    <a:pt x="96" y="0"/>
                    <a:pt x="146" y="0"/>
                    <a:pt x="196" y="1"/>
                  </a:cubicBezTo>
                  <a:cubicBezTo>
                    <a:pt x="223" y="1"/>
                    <a:pt x="241" y="22"/>
                    <a:pt x="240" y="48"/>
                  </a:cubicBezTo>
                  <a:cubicBezTo>
                    <a:pt x="239" y="73"/>
                    <a:pt x="220" y="90"/>
                    <a:pt x="193" y="90"/>
                  </a:cubicBezTo>
                  <a:cubicBezTo>
                    <a:pt x="169" y="91"/>
                    <a:pt x="144" y="91"/>
                    <a:pt x="12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7" name="Group 36"/>
          <p:cNvGrpSpPr>
            <a:grpSpLocks noChangeAspect="1"/>
          </p:cNvGrpSpPr>
          <p:nvPr/>
        </p:nvGrpSpPr>
        <p:grpSpPr bwMode="auto">
          <a:xfrm>
            <a:off x="3401140" y="2404320"/>
            <a:ext cx="232868" cy="332106"/>
            <a:chOff x="2480" y="217"/>
            <a:chExt cx="2722" cy="3882"/>
          </a:xfrm>
          <a:solidFill>
            <a:schemeClr val="bg1"/>
          </a:solidFill>
        </p:grpSpPr>
        <p:sp>
          <p:nvSpPr>
            <p:cNvPr id="119" name="Freeform 37"/>
            <p:cNvSpPr>
              <a:spLocks noEditPoints="1"/>
            </p:cNvSpPr>
            <p:nvPr/>
          </p:nvSpPr>
          <p:spPr bwMode="auto">
            <a:xfrm>
              <a:off x="2480" y="217"/>
              <a:ext cx="2722" cy="2856"/>
            </a:xfrm>
            <a:custGeom>
              <a:avLst/>
              <a:gdLst>
                <a:gd name="T0" fmla="*/ 219 w 1145"/>
                <a:gd name="T1" fmla="*/ 1088 h 1203"/>
                <a:gd name="T2" fmla="*/ 180 w 1145"/>
                <a:gd name="T3" fmla="*/ 904 h 1203"/>
                <a:gd name="T4" fmla="*/ 163 w 1145"/>
                <a:gd name="T5" fmla="*/ 881 h 1203"/>
                <a:gd name="T6" fmla="*/ 1 w 1145"/>
                <a:gd name="T7" fmla="*/ 788 h 1203"/>
                <a:gd name="T8" fmla="*/ 6 w 1145"/>
                <a:gd name="T9" fmla="*/ 775 h 1203"/>
                <a:gd name="T10" fmla="*/ 76 w 1145"/>
                <a:gd name="T11" fmla="*/ 618 h 1203"/>
                <a:gd name="T12" fmla="*/ 77 w 1145"/>
                <a:gd name="T13" fmla="*/ 587 h 1203"/>
                <a:gd name="T14" fmla="*/ 7 w 1145"/>
                <a:gd name="T15" fmla="*/ 431 h 1203"/>
                <a:gd name="T16" fmla="*/ 0 w 1145"/>
                <a:gd name="T17" fmla="*/ 416 h 1203"/>
                <a:gd name="T18" fmla="*/ 118 w 1145"/>
                <a:gd name="T19" fmla="*/ 348 h 1203"/>
                <a:gd name="T20" fmla="*/ 174 w 1145"/>
                <a:gd name="T21" fmla="*/ 313 h 1203"/>
                <a:gd name="T22" fmla="*/ 190 w 1145"/>
                <a:gd name="T23" fmla="*/ 249 h 1203"/>
                <a:gd name="T24" fmla="*/ 219 w 1145"/>
                <a:gd name="T25" fmla="*/ 115 h 1203"/>
                <a:gd name="T26" fmla="*/ 317 w 1145"/>
                <a:gd name="T27" fmla="*/ 125 h 1203"/>
                <a:gd name="T28" fmla="*/ 413 w 1145"/>
                <a:gd name="T29" fmla="*/ 135 h 1203"/>
                <a:gd name="T30" fmla="*/ 430 w 1145"/>
                <a:gd name="T31" fmla="*/ 128 h 1203"/>
                <a:gd name="T32" fmla="*/ 557 w 1145"/>
                <a:gd name="T33" fmla="*/ 14 h 1203"/>
                <a:gd name="T34" fmla="*/ 573 w 1145"/>
                <a:gd name="T35" fmla="*/ 0 h 1203"/>
                <a:gd name="T36" fmla="*/ 586 w 1145"/>
                <a:gd name="T37" fmla="*/ 12 h 1203"/>
                <a:gd name="T38" fmla="*/ 714 w 1145"/>
                <a:gd name="T39" fmla="*/ 127 h 1203"/>
                <a:gd name="T40" fmla="*/ 738 w 1145"/>
                <a:gd name="T41" fmla="*/ 135 h 1203"/>
                <a:gd name="T42" fmla="*/ 927 w 1145"/>
                <a:gd name="T43" fmla="*/ 115 h 1203"/>
                <a:gd name="T44" fmla="*/ 946 w 1145"/>
                <a:gd name="T45" fmla="*/ 205 h 1203"/>
                <a:gd name="T46" fmla="*/ 966 w 1145"/>
                <a:gd name="T47" fmla="*/ 302 h 1203"/>
                <a:gd name="T48" fmla="*/ 980 w 1145"/>
                <a:gd name="T49" fmla="*/ 321 h 1203"/>
                <a:gd name="T50" fmla="*/ 1131 w 1145"/>
                <a:gd name="T51" fmla="*/ 407 h 1203"/>
                <a:gd name="T52" fmla="*/ 1145 w 1145"/>
                <a:gd name="T53" fmla="*/ 416 h 1203"/>
                <a:gd name="T54" fmla="*/ 1102 w 1145"/>
                <a:gd name="T55" fmla="*/ 514 h 1203"/>
                <a:gd name="T56" fmla="*/ 1068 w 1145"/>
                <a:gd name="T57" fmla="*/ 589 h 1203"/>
                <a:gd name="T58" fmla="*/ 1068 w 1145"/>
                <a:gd name="T59" fmla="*/ 615 h 1203"/>
                <a:gd name="T60" fmla="*/ 1145 w 1145"/>
                <a:gd name="T61" fmla="*/ 787 h 1203"/>
                <a:gd name="T62" fmla="*/ 1132 w 1145"/>
                <a:gd name="T63" fmla="*/ 796 h 1203"/>
                <a:gd name="T64" fmla="*/ 984 w 1145"/>
                <a:gd name="T65" fmla="*/ 881 h 1203"/>
                <a:gd name="T66" fmla="*/ 965 w 1145"/>
                <a:gd name="T67" fmla="*/ 906 h 1203"/>
                <a:gd name="T68" fmla="*/ 930 w 1145"/>
                <a:gd name="T69" fmla="*/ 1076 h 1203"/>
                <a:gd name="T70" fmla="*/ 926 w 1145"/>
                <a:gd name="T71" fmla="*/ 1089 h 1203"/>
                <a:gd name="T72" fmla="*/ 819 w 1145"/>
                <a:gd name="T73" fmla="*/ 1077 h 1203"/>
                <a:gd name="T74" fmla="*/ 732 w 1145"/>
                <a:gd name="T75" fmla="*/ 1069 h 1203"/>
                <a:gd name="T76" fmla="*/ 715 w 1145"/>
                <a:gd name="T77" fmla="*/ 1076 h 1203"/>
                <a:gd name="T78" fmla="*/ 585 w 1145"/>
                <a:gd name="T79" fmla="*/ 1193 h 1203"/>
                <a:gd name="T80" fmla="*/ 573 w 1145"/>
                <a:gd name="T81" fmla="*/ 1203 h 1203"/>
                <a:gd name="T82" fmla="*/ 467 w 1145"/>
                <a:gd name="T83" fmla="*/ 1108 h 1203"/>
                <a:gd name="T84" fmla="*/ 445 w 1145"/>
                <a:gd name="T85" fmla="*/ 1088 h 1203"/>
                <a:gd name="T86" fmla="*/ 388 w 1145"/>
                <a:gd name="T87" fmla="*/ 1070 h 1203"/>
                <a:gd name="T88" fmla="*/ 229 w 1145"/>
                <a:gd name="T89" fmla="*/ 1088 h 1203"/>
                <a:gd name="T90" fmla="*/ 219 w 1145"/>
                <a:gd name="T91" fmla="*/ 1088 h 1203"/>
                <a:gd name="T92" fmla="*/ 948 w 1145"/>
                <a:gd name="T93" fmla="*/ 602 h 1203"/>
                <a:gd name="T94" fmla="*/ 573 w 1145"/>
                <a:gd name="T95" fmla="*/ 227 h 1203"/>
                <a:gd name="T96" fmla="*/ 198 w 1145"/>
                <a:gd name="T97" fmla="*/ 601 h 1203"/>
                <a:gd name="T98" fmla="*/ 571 w 1145"/>
                <a:gd name="T99" fmla="*/ 977 h 1203"/>
                <a:gd name="T100" fmla="*/ 948 w 1145"/>
                <a:gd name="T101" fmla="*/ 60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5" h="1203">
                  <a:moveTo>
                    <a:pt x="219" y="1088"/>
                  </a:moveTo>
                  <a:cubicBezTo>
                    <a:pt x="205" y="1026"/>
                    <a:pt x="192" y="965"/>
                    <a:pt x="180" y="904"/>
                  </a:cubicBezTo>
                  <a:cubicBezTo>
                    <a:pt x="178" y="893"/>
                    <a:pt x="173" y="887"/>
                    <a:pt x="163" y="881"/>
                  </a:cubicBezTo>
                  <a:cubicBezTo>
                    <a:pt x="109" y="851"/>
                    <a:pt x="55" y="820"/>
                    <a:pt x="1" y="788"/>
                  </a:cubicBezTo>
                  <a:cubicBezTo>
                    <a:pt x="2" y="783"/>
                    <a:pt x="4" y="779"/>
                    <a:pt x="6" y="775"/>
                  </a:cubicBezTo>
                  <a:cubicBezTo>
                    <a:pt x="29" y="722"/>
                    <a:pt x="52" y="670"/>
                    <a:pt x="76" y="618"/>
                  </a:cubicBezTo>
                  <a:cubicBezTo>
                    <a:pt x="81" y="607"/>
                    <a:pt x="82" y="598"/>
                    <a:pt x="77" y="587"/>
                  </a:cubicBezTo>
                  <a:cubicBezTo>
                    <a:pt x="53" y="535"/>
                    <a:pt x="30" y="483"/>
                    <a:pt x="7" y="431"/>
                  </a:cubicBezTo>
                  <a:cubicBezTo>
                    <a:pt x="5" y="426"/>
                    <a:pt x="3" y="422"/>
                    <a:pt x="0" y="416"/>
                  </a:cubicBezTo>
                  <a:cubicBezTo>
                    <a:pt x="40" y="393"/>
                    <a:pt x="79" y="370"/>
                    <a:pt x="118" y="348"/>
                  </a:cubicBezTo>
                  <a:cubicBezTo>
                    <a:pt x="138" y="337"/>
                    <a:pt x="162" y="329"/>
                    <a:pt x="174" y="313"/>
                  </a:cubicBezTo>
                  <a:cubicBezTo>
                    <a:pt x="186" y="296"/>
                    <a:pt x="186" y="271"/>
                    <a:pt x="190" y="249"/>
                  </a:cubicBezTo>
                  <a:cubicBezTo>
                    <a:pt x="200" y="205"/>
                    <a:pt x="209" y="161"/>
                    <a:pt x="219" y="115"/>
                  </a:cubicBezTo>
                  <a:cubicBezTo>
                    <a:pt x="252" y="119"/>
                    <a:pt x="285" y="122"/>
                    <a:pt x="317" y="125"/>
                  </a:cubicBezTo>
                  <a:cubicBezTo>
                    <a:pt x="349" y="129"/>
                    <a:pt x="381" y="133"/>
                    <a:pt x="413" y="135"/>
                  </a:cubicBezTo>
                  <a:cubicBezTo>
                    <a:pt x="418" y="136"/>
                    <a:pt x="426" y="132"/>
                    <a:pt x="430" y="128"/>
                  </a:cubicBezTo>
                  <a:cubicBezTo>
                    <a:pt x="473" y="90"/>
                    <a:pt x="515" y="52"/>
                    <a:pt x="557" y="14"/>
                  </a:cubicBezTo>
                  <a:cubicBezTo>
                    <a:pt x="562" y="10"/>
                    <a:pt x="567" y="5"/>
                    <a:pt x="573" y="0"/>
                  </a:cubicBezTo>
                  <a:cubicBezTo>
                    <a:pt x="577" y="4"/>
                    <a:pt x="582" y="8"/>
                    <a:pt x="586" y="12"/>
                  </a:cubicBezTo>
                  <a:cubicBezTo>
                    <a:pt x="628" y="50"/>
                    <a:pt x="671" y="89"/>
                    <a:pt x="714" y="127"/>
                  </a:cubicBezTo>
                  <a:cubicBezTo>
                    <a:pt x="721" y="134"/>
                    <a:pt x="727" y="137"/>
                    <a:pt x="738" y="135"/>
                  </a:cubicBezTo>
                  <a:cubicBezTo>
                    <a:pt x="800" y="128"/>
                    <a:pt x="862" y="122"/>
                    <a:pt x="927" y="115"/>
                  </a:cubicBezTo>
                  <a:cubicBezTo>
                    <a:pt x="933" y="145"/>
                    <a:pt x="940" y="175"/>
                    <a:pt x="946" y="205"/>
                  </a:cubicBezTo>
                  <a:cubicBezTo>
                    <a:pt x="953" y="237"/>
                    <a:pt x="959" y="270"/>
                    <a:pt x="966" y="302"/>
                  </a:cubicBezTo>
                  <a:cubicBezTo>
                    <a:pt x="968" y="309"/>
                    <a:pt x="974" y="317"/>
                    <a:pt x="980" y="321"/>
                  </a:cubicBezTo>
                  <a:cubicBezTo>
                    <a:pt x="1030" y="350"/>
                    <a:pt x="1081" y="379"/>
                    <a:pt x="1131" y="407"/>
                  </a:cubicBezTo>
                  <a:cubicBezTo>
                    <a:pt x="1136" y="410"/>
                    <a:pt x="1140" y="413"/>
                    <a:pt x="1145" y="416"/>
                  </a:cubicBezTo>
                  <a:cubicBezTo>
                    <a:pt x="1131" y="449"/>
                    <a:pt x="1116" y="482"/>
                    <a:pt x="1102" y="514"/>
                  </a:cubicBezTo>
                  <a:cubicBezTo>
                    <a:pt x="1091" y="539"/>
                    <a:pt x="1080" y="565"/>
                    <a:pt x="1068" y="589"/>
                  </a:cubicBezTo>
                  <a:cubicBezTo>
                    <a:pt x="1063" y="598"/>
                    <a:pt x="1064" y="606"/>
                    <a:pt x="1068" y="615"/>
                  </a:cubicBezTo>
                  <a:cubicBezTo>
                    <a:pt x="1094" y="672"/>
                    <a:pt x="1119" y="729"/>
                    <a:pt x="1145" y="787"/>
                  </a:cubicBezTo>
                  <a:cubicBezTo>
                    <a:pt x="1141" y="790"/>
                    <a:pt x="1136" y="793"/>
                    <a:pt x="1132" y="796"/>
                  </a:cubicBezTo>
                  <a:cubicBezTo>
                    <a:pt x="1083" y="824"/>
                    <a:pt x="1033" y="853"/>
                    <a:pt x="984" y="881"/>
                  </a:cubicBezTo>
                  <a:cubicBezTo>
                    <a:pt x="973" y="886"/>
                    <a:pt x="968" y="893"/>
                    <a:pt x="965" y="906"/>
                  </a:cubicBezTo>
                  <a:cubicBezTo>
                    <a:pt x="954" y="963"/>
                    <a:pt x="942" y="1019"/>
                    <a:pt x="930" y="1076"/>
                  </a:cubicBezTo>
                  <a:cubicBezTo>
                    <a:pt x="929" y="1080"/>
                    <a:pt x="928" y="1084"/>
                    <a:pt x="926" y="1089"/>
                  </a:cubicBezTo>
                  <a:cubicBezTo>
                    <a:pt x="890" y="1085"/>
                    <a:pt x="855" y="1081"/>
                    <a:pt x="819" y="1077"/>
                  </a:cubicBezTo>
                  <a:cubicBezTo>
                    <a:pt x="790" y="1074"/>
                    <a:pt x="761" y="1071"/>
                    <a:pt x="732" y="1069"/>
                  </a:cubicBezTo>
                  <a:cubicBezTo>
                    <a:pt x="726" y="1068"/>
                    <a:pt x="719" y="1072"/>
                    <a:pt x="715" y="1076"/>
                  </a:cubicBezTo>
                  <a:cubicBezTo>
                    <a:pt x="671" y="1115"/>
                    <a:pt x="628" y="1154"/>
                    <a:pt x="585" y="1193"/>
                  </a:cubicBezTo>
                  <a:cubicBezTo>
                    <a:pt x="581" y="1196"/>
                    <a:pt x="577" y="1199"/>
                    <a:pt x="573" y="1203"/>
                  </a:cubicBezTo>
                  <a:cubicBezTo>
                    <a:pt x="537" y="1171"/>
                    <a:pt x="502" y="1140"/>
                    <a:pt x="467" y="1108"/>
                  </a:cubicBezTo>
                  <a:cubicBezTo>
                    <a:pt x="459" y="1101"/>
                    <a:pt x="451" y="1095"/>
                    <a:pt x="445" y="1088"/>
                  </a:cubicBezTo>
                  <a:cubicBezTo>
                    <a:pt x="430" y="1068"/>
                    <a:pt x="411" y="1067"/>
                    <a:pt x="388" y="1070"/>
                  </a:cubicBezTo>
                  <a:cubicBezTo>
                    <a:pt x="335" y="1077"/>
                    <a:pt x="282" y="1082"/>
                    <a:pt x="229" y="1088"/>
                  </a:cubicBezTo>
                  <a:cubicBezTo>
                    <a:pt x="226" y="1088"/>
                    <a:pt x="222" y="1088"/>
                    <a:pt x="219" y="1088"/>
                  </a:cubicBezTo>
                  <a:close/>
                  <a:moveTo>
                    <a:pt x="948" y="602"/>
                  </a:moveTo>
                  <a:cubicBezTo>
                    <a:pt x="948" y="396"/>
                    <a:pt x="780" y="228"/>
                    <a:pt x="573" y="227"/>
                  </a:cubicBezTo>
                  <a:cubicBezTo>
                    <a:pt x="368" y="226"/>
                    <a:pt x="200" y="393"/>
                    <a:pt x="198" y="601"/>
                  </a:cubicBezTo>
                  <a:cubicBezTo>
                    <a:pt x="196" y="806"/>
                    <a:pt x="365" y="976"/>
                    <a:pt x="571" y="977"/>
                  </a:cubicBezTo>
                  <a:cubicBezTo>
                    <a:pt x="778" y="978"/>
                    <a:pt x="947" y="809"/>
                    <a:pt x="948" y="6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38"/>
            <p:cNvSpPr>
              <a:spLocks/>
            </p:cNvSpPr>
            <p:nvPr/>
          </p:nvSpPr>
          <p:spPr bwMode="auto">
            <a:xfrm>
              <a:off x="2609" y="2988"/>
              <a:ext cx="1172" cy="1111"/>
            </a:xfrm>
            <a:custGeom>
              <a:avLst/>
              <a:gdLst>
                <a:gd name="T0" fmla="*/ 0 w 493"/>
                <a:gd name="T1" fmla="*/ 306 h 468"/>
                <a:gd name="T2" fmla="*/ 5 w 493"/>
                <a:gd name="T3" fmla="*/ 291 h 468"/>
                <a:gd name="T4" fmla="*/ 126 w 493"/>
                <a:gd name="T5" fmla="*/ 34 h 468"/>
                <a:gd name="T6" fmla="*/ 147 w 493"/>
                <a:gd name="T7" fmla="*/ 20 h 468"/>
                <a:gd name="T8" fmla="*/ 311 w 493"/>
                <a:gd name="T9" fmla="*/ 2 h 468"/>
                <a:gd name="T10" fmla="*/ 352 w 493"/>
                <a:gd name="T11" fmla="*/ 15 h 468"/>
                <a:gd name="T12" fmla="*/ 475 w 493"/>
                <a:gd name="T13" fmla="*/ 126 h 468"/>
                <a:gd name="T14" fmla="*/ 493 w 493"/>
                <a:gd name="T15" fmla="*/ 143 h 468"/>
                <a:gd name="T16" fmla="*/ 340 w 493"/>
                <a:gd name="T17" fmla="*/ 468 h 468"/>
                <a:gd name="T18" fmla="*/ 329 w 493"/>
                <a:gd name="T19" fmla="*/ 454 h 468"/>
                <a:gd name="T20" fmla="*/ 216 w 493"/>
                <a:gd name="T21" fmla="*/ 321 h 468"/>
                <a:gd name="T22" fmla="*/ 189 w 493"/>
                <a:gd name="T23" fmla="*/ 308 h 468"/>
                <a:gd name="T24" fmla="*/ 18 w 493"/>
                <a:gd name="T25" fmla="*/ 307 h 468"/>
                <a:gd name="T26" fmla="*/ 0 w 493"/>
                <a:gd name="T27" fmla="*/ 30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3" h="468">
                  <a:moveTo>
                    <a:pt x="0" y="306"/>
                  </a:moveTo>
                  <a:cubicBezTo>
                    <a:pt x="2" y="300"/>
                    <a:pt x="3" y="295"/>
                    <a:pt x="5" y="291"/>
                  </a:cubicBezTo>
                  <a:cubicBezTo>
                    <a:pt x="46" y="206"/>
                    <a:pt x="86" y="120"/>
                    <a:pt x="126" y="34"/>
                  </a:cubicBezTo>
                  <a:cubicBezTo>
                    <a:pt x="131" y="24"/>
                    <a:pt x="136" y="21"/>
                    <a:pt x="147" y="20"/>
                  </a:cubicBezTo>
                  <a:cubicBezTo>
                    <a:pt x="202" y="15"/>
                    <a:pt x="256" y="9"/>
                    <a:pt x="311" y="2"/>
                  </a:cubicBezTo>
                  <a:cubicBezTo>
                    <a:pt x="327" y="0"/>
                    <a:pt x="340" y="3"/>
                    <a:pt x="352" y="15"/>
                  </a:cubicBezTo>
                  <a:cubicBezTo>
                    <a:pt x="392" y="53"/>
                    <a:pt x="434" y="89"/>
                    <a:pt x="475" y="126"/>
                  </a:cubicBezTo>
                  <a:cubicBezTo>
                    <a:pt x="481" y="132"/>
                    <a:pt x="487" y="137"/>
                    <a:pt x="493" y="143"/>
                  </a:cubicBezTo>
                  <a:cubicBezTo>
                    <a:pt x="442" y="250"/>
                    <a:pt x="392" y="357"/>
                    <a:pt x="340" y="468"/>
                  </a:cubicBezTo>
                  <a:cubicBezTo>
                    <a:pt x="335" y="462"/>
                    <a:pt x="332" y="458"/>
                    <a:pt x="329" y="454"/>
                  </a:cubicBezTo>
                  <a:cubicBezTo>
                    <a:pt x="291" y="410"/>
                    <a:pt x="253" y="366"/>
                    <a:pt x="216" y="321"/>
                  </a:cubicBezTo>
                  <a:cubicBezTo>
                    <a:pt x="209" y="312"/>
                    <a:pt x="201" y="308"/>
                    <a:pt x="189" y="308"/>
                  </a:cubicBezTo>
                  <a:cubicBezTo>
                    <a:pt x="132" y="308"/>
                    <a:pt x="75" y="307"/>
                    <a:pt x="18" y="307"/>
                  </a:cubicBezTo>
                  <a:cubicBezTo>
                    <a:pt x="13" y="307"/>
                    <a:pt x="7" y="306"/>
                    <a:pt x="0"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39"/>
            <p:cNvSpPr>
              <a:spLocks/>
            </p:cNvSpPr>
            <p:nvPr/>
          </p:nvSpPr>
          <p:spPr bwMode="auto">
            <a:xfrm>
              <a:off x="3902" y="2983"/>
              <a:ext cx="1174" cy="1113"/>
            </a:xfrm>
            <a:custGeom>
              <a:avLst/>
              <a:gdLst>
                <a:gd name="T0" fmla="*/ 494 w 494"/>
                <a:gd name="T1" fmla="*/ 310 h 469"/>
                <a:gd name="T2" fmla="*/ 319 w 494"/>
                <a:gd name="T3" fmla="*/ 310 h 469"/>
                <a:gd name="T4" fmla="*/ 268 w 494"/>
                <a:gd name="T5" fmla="*/ 334 h 469"/>
                <a:gd name="T6" fmla="*/ 153 w 494"/>
                <a:gd name="T7" fmla="*/ 469 h 469"/>
                <a:gd name="T8" fmla="*/ 0 w 494"/>
                <a:gd name="T9" fmla="*/ 145 h 469"/>
                <a:gd name="T10" fmla="*/ 112 w 494"/>
                <a:gd name="T11" fmla="*/ 44 h 469"/>
                <a:gd name="T12" fmla="*/ 121 w 494"/>
                <a:gd name="T13" fmla="*/ 35 h 469"/>
                <a:gd name="T14" fmla="*/ 211 w 494"/>
                <a:gd name="T15" fmla="*/ 7 h 469"/>
                <a:gd name="T16" fmla="*/ 349 w 494"/>
                <a:gd name="T17" fmla="*/ 23 h 469"/>
                <a:gd name="T18" fmla="*/ 365 w 494"/>
                <a:gd name="T19" fmla="*/ 32 h 469"/>
                <a:gd name="T20" fmla="*/ 491 w 494"/>
                <a:gd name="T21" fmla="*/ 299 h 469"/>
                <a:gd name="T22" fmla="*/ 494 w 494"/>
                <a:gd name="T23" fmla="*/ 31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4" h="469">
                  <a:moveTo>
                    <a:pt x="494" y="310"/>
                  </a:moveTo>
                  <a:cubicBezTo>
                    <a:pt x="434" y="310"/>
                    <a:pt x="376" y="311"/>
                    <a:pt x="319" y="310"/>
                  </a:cubicBezTo>
                  <a:cubicBezTo>
                    <a:pt x="297" y="309"/>
                    <a:pt x="282" y="316"/>
                    <a:pt x="268" y="334"/>
                  </a:cubicBezTo>
                  <a:cubicBezTo>
                    <a:pt x="232" y="379"/>
                    <a:pt x="193" y="422"/>
                    <a:pt x="153" y="469"/>
                  </a:cubicBezTo>
                  <a:cubicBezTo>
                    <a:pt x="102" y="360"/>
                    <a:pt x="51" y="253"/>
                    <a:pt x="0" y="145"/>
                  </a:cubicBezTo>
                  <a:cubicBezTo>
                    <a:pt x="38" y="111"/>
                    <a:pt x="75" y="77"/>
                    <a:pt x="112" y="44"/>
                  </a:cubicBezTo>
                  <a:cubicBezTo>
                    <a:pt x="115" y="41"/>
                    <a:pt x="119" y="39"/>
                    <a:pt x="121" y="35"/>
                  </a:cubicBezTo>
                  <a:cubicBezTo>
                    <a:pt x="145" y="4"/>
                    <a:pt x="175" y="0"/>
                    <a:pt x="211" y="7"/>
                  </a:cubicBezTo>
                  <a:cubicBezTo>
                    <a:pt x="257" y="14"/>
                    <a:pt x="303" y="17"/>
                    <a:pt x="349" y="23"/>
                  </a:cubicBezTo>
                  <a:cubicBezTo>
                    <a:pt x="355" y="23"/>
                    <a:pt x="363" y="28"/>
                    <a:pt x="365" y="32"/>
                  </a:cubicBezTo>
                  <a:cubicBezTo>
                    <a:pt x="407" y="121"/>
                    <a:pt x="449" y="210"/>
                    <a:pt x="491" y="299"/>
                  </a:cubicBezTo>
                  <a:cubicBezTo>
                    <a:pt x="492" y="301"/>
                    <a:pt x="492" y="304"/>
                    <a:pt x="494"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40"/>
            <p:cNvSpPr>
              <a:spLocks/>
            </p:cNvSpPr>
            <p:nvPr/>
          </p:nvSpPr>
          <p:spPr bwMode="auto">
            <a:xfrm>
              <a:off x="3174" y="981"/>
              <a:ext cx="1334" cy="1330"/>
            </a:xfrm>
            <a:custGeom>
              <a:avLst/>
              <a:gdLst>
                <a:gd name="T0" fmla="*/ 560 w 561"/>
                <a:gd name="T1" fmla="*/ 281 h 560"/>
                <a:gd name="T2" fmla="*/ 278 w 561"/>
                <a:gd name="T3" fmla="*/ 559 h 560"/>
                <a:gd name="T4" fmla="*/ 1 w 561"/>
                <a:gd name="T5" fmla="*/ 279 h 560"/>
                <a:gd name="T6" fmla="*/ 282 w 561"/>
                <a:gd name="T7" fmla="*/ 1 h 560"/>
                <a:gd name="T8" fmla="*/ 560 w 561"/>
                <a:gd name="T9" fmla="*/ 281 h 560"/>
              </a:gdLst>
              <a:ahLst/>
              <a:cxnLst>
                <a:cxn ang="0">
                  <a:pos x="T0" y="T1"/>
                </a:cxn>
                <a:cxn ang="0">
                  <a:pos x="T2" y="T3"/>
                </a:cxn>
                <a:cxn ang="0">
                  <a:pos x="T4" y="T5"/>
                </a:cxn>
                <a:cxn ang="0">
                  <a:pos x="T6" y="T7"/>
                </a:cxn>
                <a:cxn ang="0">
                  <a:pos x="T8" y="T9"/>
                </a:cxn>
              </a:cxnLst>
              <a:rect l="0" t="0" r="r" b="b"/>
              <a:pathLst>
                <a:path w="561" h="560">
                  <a:moveTo>
                    <a:pt x="560" y="281"/>
                  </a:moveTo>
                  <a:cubicBezTo>
                    <a:pt x="559" y="436"/>
                    <a:pt x="433" y="560"/>
                    <a:pt x="278" y="559"/>
                  </a:cubicBezTo>
                  <a:cubicBezTo>
                    <a:pt x="125" y="558"/>
                    <a:pt x="0" y="432"/>
                    <a:pt x="1" y="279"/>
                  </a:cubicBezTo>
                  <a:cubicBezTo>
                    <a:pt x="3" y="125"/>
                    <a:pt x="128" y="0"/>
                    <a:pt x="282" y="1"/>
                  </a:cubicBezTo>
                  <a:cubicBezTo>
                    <a:pt x="435" y="1"/>
                    <a:pt x="561" y="128"/>
                    <a:pt x="560"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9" name="Group 58"/>
          <p:cNvGrpSpPr>
            <a:grpSpLocks noChangeAspect="1"/>
          </p:cNvGrpSpPr>
          <p:nvPr/>
        </p:nvGrpSpPr>
        <p:grpSpPr bwMode="auto">
          <a:xfrm>
            <a:off x="3342418" y="5074865"/>
            <a:ext cx="350313" cy="374065"/>
            <a:chOff x="2206" y="450"/>
            <a:chExt cx="3230" cy="3449"/>
          </a:xfrm>
          <a:solidFill>
            <a:schemeClr val="bg1"/>
          </a:solidFill>
        </p:grpSpPr>
        <p:sp>
          <p:nvSpPr>
            <p:cNvPr id="141" name="Freeform 59"/>
            <p:cNvSpPr>
              <a:spLocks/>
            </p:cNvSpPr>
            <p:nvPr/>
          </p:nvSpPr>
          <p:spPr bwMode="auto">
            <a:xfrm>
              <a:off x="2916" y="621"/>
              <a:ext cx="2342" cy="2347"/>
            </a:xfrm>
            <a:custGeom>
              <a:avLst/>
              <a:gdLst>
                <a:gd name="T0" fmla="*/ 0 w 986"/>
                <a:gd name="T1" fmla="*/ 554 h 988"/>
                <a:gd name="T2" fmla="*/ 122 w 986"/>
                <a:gd name="T3" fmla="*/ 325 h 988"/>
                <a:gd name="T4" fmla="*/ 269 w 986"/>
                <a:gd name="T5" fmla="*/ 46 h 988"/>
                <a:gd name="T6" fmla="*/ 357 w 986"/>
                <a:gd name="T7" fmla="*/ 33 h 988"/>
                <a:gd name="T8" fmla="*/ 955 w 986"/>
                <a:gd name="T9" fmla="*/ 631 h 988"/>
                <a:gd name="T10" fmla="*/ 943 w 986"/>
                <a:gd name="T11" fmla="*/ 717 h 988"/>
                <a:gd name="T12" fmla="*/ 442 w 986"/>
                <a:gd name="T13" fmla="*/ 984 h 988"/>
                <a:gd name="T14" fmla="*/ 434 w 986"/>
                <a:gd name="T15" fmla="*/ 988 h 988"/>
                <a:gd name="T16" fmla="*/ 0 w 986"/>
                <a:gd name="T17" fmla="*/ 554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 h="988">
                  <a:moveTo>
                    <a:pt x="0" y="554"/>
                  </a:moveTo>
                  <a:cubicBezTo>
                    <a:pt x="40" y="479"/>
                    <a:pt x="81" y="402"/>
                    <a:pt x="122" y="325"/>
                  </a:cubicBezTo>
                  <a:cubicBezTo>
                    <a:pt x="171" y="232"/>
                    <a:pt x="220" y="139"/>
                    <a:pt x="269" y="46"/>
                  </a:cubicBezTo>
                  <a:cubicBezTo>
                    <a:pt x="291" y="5"/>
                    <a:pt x="324" y="0"/>
                    <a:pt x="357" y="33"/>
                  </a:cubicBezTo>
                  <a:cubicBezTo>
                    <a:pt x="556" y="232"/>
                    <a:pt x="755" y="431"/>
                    <a:pt x="955" y="631"/>
                  </a:cubicBezTo>
                  <a:cubicBezTo>
                    <a:pt x="986" y="662"/>
                    <a:pt x="981" y="696"/>
                    <a:pt x="943" y="717"/>
                  </a:cubicBezTo>
                  <a:cubicBezTo>
                    <a:pt x="776" y="806"/>
                    <a:pt x="609" y="895"/>
                    <a:pt x="442" y="984"/>
                  </a:cubicBezTo>
                  <a:cubicBezTo>
                    <a:pt x="439" y="986"/>
                    <a:pt x="436" y="987"/>
                    <a:pt x="434" y="988"/>
                  </a:cubicBezTo>
                  <a:cubicBezTo>
                    <a:pt x="289" y="844"/>
                    <a:pt x="145" y="699"/>
                    <a:pt x="0" y="5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60"/>
            <p:cNvSpPr>
              <a:spLocks/>
            </p:cNvSpPr>
            <p:nvPr/>
          </p:nvSpPr>
          <p:spPr bwMode="auto">
            <a:xfrm>
              <a:off x="2401" y="2219"/>
              <a:ext cx="1261" cy="1262"/>
            </a:xfrm>
            <a:custGeom>
              <a:avLst/>
              <a:gdLst>
                <a:gd name="T0" fmla="*/ 192 w 531"/>
                <a:gd name="T1" fmla="*/ 0 h 531"/>
                <a:gd name="T2" fmla="*/ 531 w 531"/>
                <a:gd name="T3" fmla="*/ 339 h 531"/>
                <a:gd name="T4" fmla="*/ 522 w 531"/>
                <a:gd name="T5" fmla="*/ 349 h 531"/>
                <a:gd name="T6" fmla="*/ 402 w 531"/>
                <a:gd name="T7" fmla="*/ 468 h 531"/>
                <a:gd name="T8" fmla="*/ 189 w 531"/>
                <a:gd name="T9" fmla="*/ 469 h 531"/>
                <a:gd name="T10" fmla="*/ 62 w 531"/>
                <a:gd name="T11" fmla="*/ 341 h 531"/>
                <a:gd name="T12" fmla="*/ 62 w 531"/>
                <a:gd name="T13" fmla="*/ 130 h 531"/>
                <a:gd name="T14" fmla="*/ 192 w 531"/>
                <a:gd name="T15" fmla="*/ 0 h 5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531">
                  <a:moveTo>
                    <a:pt x="192" y="0"/>
                  </a:moveTo>
                  <a:cubicBezTo>
                    <a:pt x="305" y="113"/>
                    <a:pt x="418" y="226"/>
                    <a:pt x="531" y="339"/>
                  </a:cubicBezTo>
                  <a:cubicBezTo>
                    <a:pt x="529" y="342"/>
                    <a:pt x="526" y="345"/>
                    <a:pt x="522" y="349"/>
                  </a:cubicBezTo>
                  <a:cubicBezTo>
                    <a:pt x="482" y="389"/>
                    <a:pt x="442" y="429"/>
                    <a:pt x="402" y="468"/>
                  </a:cubicBezTo>
                  <a:cubicBezTo>
                    <a:pt x="339" y="531"/>
                    <a:pt x="252" y="531"/>
                    <a:pt x="189" y="469"/>
                  </a:cubicBezTo>
                  <a:cubicBezTo>
                    <a:pt x="147" y="426"/>
                    <a:pt x="104" y="384"/>
                    <a:pt x="62" y="341"/>
                  </a:cubicBezTo>
                  <a:cubicBezTo>
                    <a:pt x="0" y="280"/>
                    <a:pt x="0" y="192"/>
                    <a:pt x="62" y="130"/>
                  </a:cubicBezTo>
                  <a:cubicBezTo>
                    <a:pt x="105" y="86"/>
                    <a:pt x="149" y="43"/>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61"/>
            <p:cNvSpPr>
              <a:spLocks/>
            </p:cNvSpPr>
            <p:nvPr/>
          </p:nvSpPr>
          <p:spPr bwMode="auto">
            <a:xfrm>
              <a:off x="3424" y="3181"/>
              <a:ext cx="722" cy="718"/>
            </a:xfrm>
            <a:custGeom>
              <a:avLst/>
              <a:gdLst>
                <a:gd name="T0" fmla="*/ 0 w 304"/>
                <a:gd name="T1" fmla="*/ 169 h 302"/>
                <a:gd name="T2" fmla="*/ 172 w 304"/>
                <a:gd name="T3" fmla="*/ 0 h 302"/>
                <a:gd name="T4" fmla="*/ 267 w 304"/>
                <a:gd name="T5" fmla="*/ 100 h 302"/>
                <a:gd name="T6" fmla="*/ 253 w 304"/>
                <a:gd name="T7" fmla="*/ 257 h 302"/>
                <a:gd name="T8" fmla="*/ 95 w 304"/>
                <a:gd name="T9" fmla="*/ 263 h 302"/>
                <a:gd name="T10" fmla="*/ 5 w 304"/>
                <a:gd name="T11" fmla="*/ 175 h 302"/>
                <a:gd name="T12" fmla="*/ 0 w 304"/>
                <a:gd name="T13" fmla="*/ 169 h 302"/>
              </a:gdLst>
              <a:ahLst/>
              <a:cxnLst>
                <a:cxn ang="0">
                  <a:pos x="T0" y="T1"/>
                </a:cxn>
                <a:cxn ang="0">
                  <a:pos x="T2" y="T3"/>
                </a:cxn>
                <a:cxn ang="0">
                  <a:pos x="T4" y="T5"/>
                </a:cxn>
                <a:cxn ang="0">
                  <a:pos x="T6" y="T7"/>
                </a:cxn>
                <a:cxn ang="0">
                  <a:pos x="T8" y="T9"/>
                </a:cxn>
                <a:cxn ang="0">
                  <a:pos x="T10" y="T11"/>
                </a:cxn>
                <a:cxn ang="0">
                  <a:pos x="T12" y="T13"/>
                </a:cxn>
              </a:cxnLst>
              <a:rect l="0" t="0" r="r" b="b"/>
              <a:pathLst>
                <a:path w="304" h="302">
                  <a:moveTo>
                    <a:pt x="0" y="169"/>
                  </a:moveTo>
                  <a:cubicBezTo>
                    <a:pt x="58" y="112"/>
                    <a:pt x="114" y="57"/>
                    <a:pt x="172" y="0"/>
                  </a:cubicBezTo>
                  <a:cubicBezTo>
                    <a:pt x="204" y="34"/>
                    <a:pt x="238" y="65"/>
                    <a:pt x="267" y="100"/>
                  </a:cubicBezTo>
                  <a:cubicBezTo>
                    <a:pt x="304" y="147"/>
                    <a:pt x="296" y="216"/>
                    <a:pt x="253" y="257"/>
                  </a:cubicBezTo>
                  <a:cubicBezTo>
                    <a:pt x="209" y="298"/>
                    <a:pt x="141" y="302"/>
                    <a:pt x="95" y="263"/>
                  </a:cubicBezTo>
                  <a:cubicBezTo>
                    <a:pt x="64" y="236"/>
                    <a:pt x="35" y="205"/>
                    <a:pt x="5" y="175"/>
                  </a:cubicBezTo>
                  <a:cubicBezTo>
                    <a:pt x="3" y="173"/>
                    <a:pt x="1" y="170"/>
                    <a:pt x="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62"/>
            <p:cNvSpPr>
              <a:spLocks/>
            </p:cNvSpPr>
            <p:nvPr/>
          </p:nvSpPr>
          <p:spPr bwMode="auto">
            <a:xfrm>
              <a:off x="2206" y="3046"/>
              <a:ext cx="629" cy="615"/>
            </a:xfrm>
            <a:custGeom>
              <a:avLst/>
              <a:gdLst>
                <a:gd name="T0" fmla="*/ 265 w 265"/>
                <a:gd name="T1" fmla="*/ 239 h 259"/>
                <a:gd name="T2" fmla="*/ 82 w 265"/>
                <a:gd name="T3" fmla="*/ 202 h 259"/>
                <a:gd name="T4" fmla="*/ 26 w 265"/>
                <a:gd name="T5" fmla="*/ 0 h 259"/>
                <a:gd name="T6" fmla="*/ 265 w 265"/>
                <a:gd name="T7" fmla="*/ 239 h 259"/>
              </a:gdLst>
              <a:ahLst/>
              <a:cxnLst>
                <a:cxn ang="0">
                  <a:pos x="T0" y="T1"/>
                </a:cxn>
                <a:cxn ang="0">
                  <a:pos x="T2" y="T3"/>
                </a:cxn>
                <a:cxn ang="0">
                  <a:pos x="T4" y="T5"/>
                </a:cxn>
                <a:cxn ang="0">
                  <a:pos x="T6" y="T7"/>
                </a:cxn>
              </a:cxnLst>
              <a:rect l="0" t="0" r="r" b="b"/>
              <a:pathLst>
                <a:path w="265" h="259">
                  <a:moveTo>
                    <a:pt x="265" y="239"/>
                  </a:moveTo>
                  <a:cubicBezTo>
                    <a:pt x="224" y="259"/>
                    <a:pt x="140" y="254"/>
                    <a:pt x="82" y="202"/>
                  </a:cubicBezTo>
                  <a:cubicBezTo>
                    <a:pt x="23" y="149"/>
                    <a:pt x="0" y="64"/>
                    <a:pt x="26" y="0"/>
                  </a:cubicBezTo>
                  <a:cubicBezTo>
                    <a:pt x="97" y="88"/>
                    <a:pt x="177" y="168"/>
                    <a:pt x="265"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63"/>
            <p:cNvSpPr>
              <a:spLocks/>
            </p:cNvSpPr>
            <p:nvPr/>
          </p:nvSpPr>
          <p:spPr bwMode="auto">
            <a:xfrm>
              <a:off x="4626" y="783"/>
              <a:ext cx="468" cy="477"/>
            </a:xfrm>
            <a:custGeom>
              <a:avLst/>
              <a:gdLst>
                <a:gd name="T0" fmla="*/ 197 w 197"/>
                <a:gd name="T1" fmla="*/ 59 h 201"/>
                <a:gd name="T2" fmla="*/ 183 w 197"/>
                <a:gd name="T3" fmla="*/ 85 h 201"/>
                <a:gd name="T4" fmla="*/ 86 w 197"/>
                <a:gd name="T5" fmla="*/ 182 h 201"/>
                <a:gd name="T6" fmla="*/ 19 w 197"/>
                <a:gd name="T7" fmla="*/ 182 h 201"/>
                <a:gd name="T8" fmla="*/ 19 w 197"/>
                <a:gd name="T9" fmla="*/ 114 h 201"/>
                <a:gd name="T10" fmla="*/ 116 w 197"/>
                <a:gd name="T11" fmla="*/ 18 h 201"/>
                <a:gd name="T12" fmla="*/ 168 w 197"/>
                <a:gd name="T13" fmla="*/ 8 h 201"/>
                <a:gd name="T14" fmla="*/ 197 w 197"/>
                <a:gd name="T15" fmla="*/ 5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201">
                  <a:moveTo>
                    <a:pt x="197" y="59"/>
                  </a:moveTo>
                  <a:cubicBezTo>
                    <a:pt x="194" y="64"/>
                    <a:pt x="191" y="77"/>
                    <a:pt x="183" y="85"/>
                  </a:cubicBezTo>
                  <a:cubicBezTo>
                    <a:pt x="151" y="118"/>
                    <a:pt x="119" y="150"/>
                    <a:pt x="86" y="182"/>
                  </a:cubicBezTo>
                  <a:cubicBezTo>
                    <a:pt x="67" y="201"/>
                    <a:pt x="38" y="200"/>
                    <a:pt x="19" y="182"/>
                  </a:cubicBezTo>
                  <a:cubicBezTo>
                    <a:pt x="0" y="163"/>
                    <a:pt x="0" y="134"/>
                    <a:pt x="19" y="114"/>
                  </a:cubicBezTo>
                  <a:cubicBezTo>
                    <a:pt x="51" y="82"/>
                    <a:pt x="83" y="50"/>
                    <a:pt x="116" y="18"/>
                  </a:cubicBezTo>
                  <a:cubicBezTo>
                    <a:pt x="131" y="3"/>
                    <a:pt x="149" y="0"/>
                    <a:pt x="168" y="8"/>
                  </a:cubicBezTo>
                  <a:cubicBezTo>
                    <a:pt x="187" y="16"/>
                    <a:pt x="196" y="32"/>
                    <a:pt x="19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64"/>
            <p:cNvSpPr>
              <a:spLocks/>
            </p:cNvSpPr>
            <p:nvPr/>
          </p:nvSpPr>
          <p:spPr bwMode="auto">
            <a:xfrm>
              <a:off x="4182" y="450"/>
              <a:ext cx="228" cy="456"/>
            </a:xfrm>
            <a:custGeom>
              <a:avLst/>
              <a:gdLst>
                <a:gd name="T0" fmla="*/ 0 w 96"/>
                <a:gd name="T1" fmla="*/ 95 h 192"/>
                <a:gd name="T2" fmla="*/ 0 w 96"/>
                <a:gd name="T3" fmla="*/ 47 h 192"/>
                <a:gd name="T4" fmla="*/ 48 w 96"/>
                <a:gd name="T5" fmla="*/ 0 h 192"/>
                <a:gd name="T6" fmla="*/ 96 w 96"/>
                <a:gd name="T7" fmla="*/ 48 h 192"/>
                <a:gd name="T8" fmla="*/ 96 w 96"/>
                <a:gd name="T9" fmla="*/ 144 h 192"/>
                <a:gd name="T10" fmla="*/ 49 w 96"/>
                <a:gd name="T11" fmla="*/ 192 h 192"/>
                <a:gd name="T12" fmla="*/ 0 w 96"/>
                <a:gd name="T13" fmla="*/ 143 h 192"/>
                <a:gd name="T14" fmla="*/ 0 w 96"/>
                <a:gd name="T15" fmla="*/ 95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92">
                  <a:moveTo>
                    <a:pt x="0" y="95"/>
                  </a:moveTo>
                  <a:cubicBezTo>
                    <a:pt x="0" y="79"/>
                    <a:pt x="0" y="63"/>
                    <a:pt x="0" y="47"/>
                  </a:cubicBezTo>
                  <a:cubicBezTo>
                    <a:pt x="1" y="20"/>
                    <a:pt x="22" y="0"/>
                    <a:pt x="48" y="0"/>
                  </a:cubicBezTo>
                  <a:cubicBezTo>
                    <a:pt x="74" y="0"/>
                    <a:pt x="95" y="21"/>
                    <a:pt x="96" y="48"/>
                  </a:cubicBezTo>
                  <a:cubicBezTo>
                    <a:pt x="96" y="80"/>
                    <a:pt x="96" y="112"/>
                    <a:pt x="96" y="144"/>
                  </a:cubicBezTo>
                  <a:cubicBezTo>
                    <a:pt x="95" y="171"/>
                    <a:pt x="75" y="192"/>
                    <a:pt x="49" y="192"/>
                  </a:cubicBezTo>
                  <a:cubicBezTo>
                    <a:pt x="22" y="192"/>
                    <a:pt x="1" y="171"/>
                    <a:pt x="0" y="143"/>
                  </a:cubicBezTo>
                  <a:cubicBezTo>
                    <a:pt x="0" y="127"/>
                    <a:pt x="0" y="111"/>
                    <a:pt x="0"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65"/>
            <p:cNvSpPr>
              <a:spLocks/>
            </p:cNvSpPr>
            <p:nvPr/>
          </p:nvSpPr>
          <p:spPr bwMode="auto">
            <a:xfrm>
              <a:off x="4980" y="1476"/>
              <a:ext cx="456" cy="228"/>
            </a:xfrm>
            <a:custGeom>
              <a:avLst/>
              <a:gdLst>
                <a:gd name="T0" fmla="*/ 96 w 192"/>
                <a:gd name="T1" fmla="*/ 0 h 96"/>
                <a:gd name="T2" fmla="*/ 144 w 192"/>
                <a:gd name="T3" fmla="*/ 0 h 96"/>
                <a:gd name="T4" fmla="*/ 192 w 192"/>
                <a:gd name="T5" fmla="*/ 48 h 96"/>
                <a:gd name="T6" fmla="*/ 145 w 192"/>
                <a:gd name="T7" fmla="*/ 96 h 96"/>
                <a:gd name="T8" fmla="*/ 47 w 192"/>
                <a:gd name="T9" fmla="*/ 96 h 96"/>
                <a:gd name="T10" fmla="*/ 0 w 192"/>
                <a:gd name="T11" fmla="*/ 48 h 96"/>
                <a:gd name="T12" fmla="*/ 48 w 192"/>
                <a:gd name="T13" fmla="*/ 0 h 96"/>
                <a:gd name="T14" fmla="*/ 96 w 192"/>
                <a:gd name="T15" fmla="*/ 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96">
                  <a:moveTo>
                    <a:pt x="96" y="0"/>
                  </a:moveTo>
                  <a:cubicBezTo>
                    <a:pt x="112" y="0"/>
                    <a:pt x="128" y="0"/>
                    <a:pt x="144" y="0"/>
                  </a:cubicBezTo>
                  <a:cubicBezTo>
                    <a:pt x="171" y="1"/>
                    <a:pt x="192" y="22"/>
                    <a:pt x="192" y="48"/>
                  </a:cubicBezTo>
                  <a:cubicBezTo>
                    <a:pt x="192" y="74"/>
                    <a:pt x="172" y="95"/>
                    <a:pt x="145" y="96"/>
                  </a:cubicBezTo>
                  <a:cubicBezTo>
                    <a:pt x="112" y="96"/>
                    <a:pt x="80" y="96"/>
                    <a:pt x="47" y="96"/>
                  </a:cubicBezTo>
                  <a:cubicBezTo>
                    <a:pt x="20" y="95"/>
                    <a:pt x="0" y="74"/>
                    <a:pt x="0" y="48"/>
                  </a:cubicBezTo>
                  <a:cubicBezTo>
                    <a:pt x="0" y="21"/>
                    <a:pt x="21" y="1"/>
                    <a:pt x="48" y="0"/>
                  </a:cubicBezTo>
                  <a:cubicBezTo>
                    <a:pt x="64" y="0"/>
                    <a:pt x="80" y="0"/>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4" name="Text Placeholder 4">
            <a:extLst>
              <a:ext uri="{FF2B5EF4-FFF2-40B4-BE49-F238E27FC236}">
                <a16:creationId xmlns:a16="http://schemas.microsoft.com/office/drawing/2014/main" xmlns="" id="{EAB35853-8A01-42A2-B88A-F1B5DA2F77D6}"/>
              </a:ext>
            </a:extLst>
          </p:cNvPr>
          <p:cNvSpPr txBox="1">
            <a:spLocks/>
          </p:cNvSpPr>
          <p:nvPr/>
        </p:nvSpPr>
        <p:spPr bwMode="gray">
          <a:xfrm>
            <a:off x="388677" y="1292857"/>
            <a:ext cx="2560202" cy="21544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400" dirty="0">
                <a:solidFill>
                  <a:schemeClr val="accent1"/>
                </a:solidFill>
                <a:latin typeface="Calibri"/>
                <a:cs typeface="Arial" panose="020B0604020202020204" pitchFamily="34" charset="0"/>
              </a:rPr>
              <a:t>INSURANCE CLAIM COSTS</a:t>
            </a:r>
          </a:p>
        </p:txBody>
      </p:sp>
      <p:sp>
        <p:nvSpPr>
          <p:cNvPr id="116" name="Text Placeholder 4">
            <a:extLst>
              <a:ext uri="{FF2B5EF4-FFF2-40B4-BE49-F238E27FC236}">
                <a16:creationId xmlns:a16="http://schemas.microsoft.com/office/drawing/2014/main" xmlns="" id="{EAB35853-8A01-42A2-B88A-F1B5DA2F77D6}"/>
              </a:ext>
            </a:extLst>
          </p:cNvPr>
          <p:cNvSpPr txBox="1">
            <a:spLocks/>
          </p:cNvSpPr>
          <p:nvPr/>
        </p:nvSpPr>
        <p:spPr bwMode="gray">
          <a:xfrm>
            <a:off x="4010957" y="4460895"/>
            <a:ext cx="2085043" cy="184666"/>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200" b="0" dirty="0">
                <a:solidFill>
                  <a:schemeClr val="tx1"/>
                </a:solidFill>
                <a:latin typeface="Calibri"/>
                <a:cs typeface="Arial" panose="020B0604020202020204" pitchFamily="34" charset="0"/>
              </a:rPr>
              <a:t>Litigation Financing</a:t>
            </a:r>
          </a:p>
        </p:txBody>
      </p:sp>
      <p:grpSp>
        <p:nvGrpSpPr>
          <p:cNvPr id="73" name="Group 72"/>
          <p:cNvGrpSpPr/>
          <p:nvPr/>
        </p:nvGrpSpPr>
        <p:grpSpPr>
          <a:xfrm>
            <a:off x="3393384" y="4457587"/>
            <a:ext cx="248380" cy="262858"/>
            <a:chOff x="2304828" y="5103846"/>
            <a:chExt cx="325469" cy="344442"/>
          </a:xfrm>
          <a:solidFill>
            <a:schemeClr val="bg1"/>
          </a:solidFill>
        </p:grpSpPr>
        <p:sp>
          <p:nvSpPr>
            <p:cNvPr id="74" name="Freeform 102"/>
            <p:cNvSpPr>
              <a:spLocks/>
            </p:cNvSpPr>
            <p:nvPr/>
          </p:nvSpPr>
          <p:spPr bwMode="auto">
            <a:xfrm>
              <a:off x="2380722" y="5103846"/>
              <a:ext cx="207249" cy="89030"/>
            </a:xfrm>
            <a:custGeom>
              <a:avLst/>
              <a:gdLst>
                <a:gd name="T0" fmla="*/ 168 w 175"/>
                <a:gd name="T1" fmla="*/ 55 h 75"/>
                <a:gd name="T2" fmla="*/ 131 w 175"/>
                <a:gd name="T3" fmla="*/ 68 h 75"/>
                <a:gd name="T4" fmla="*/ 168 w 175"/>
                <a:gd name="T5" fmla="*/ 33 h 75"/>
                <a:gd name="T6" fmla="*/ 162 w 175"/>
                <a:gd name="T7" fmla="*/ 28 h 75"/>
                <a:gd name="T8" fmla="*/ 157 w 175"/>
                <a:gd name="T9" fmla="*/ 30 h 75"/>
                <a:gd name="T10" fmla="*/ 132 w 175"/>
                <a:gd name="T11" fmla="*/ 60 h 75"/>
                <a:gd name="T12" fmla="*/ 148 w 175"/>
                <a:gd name="T13" fmla="*/ 0 h 75"/>
                <a:gd name="T14" fmla="*/ 75 w 175"/>
                <a:gd name="T15" fmla="*/ 0 h 75"/>
                <a:gd name="T16" fmla="*/ 0 w 175"/>
                <a:gd name="T17" fmla="*/ 0 h 75"/>
                <a:gd name="T18" fmla="*/ 24 w 175"/>
                <a:gd name="T19" fmla="*/ 73 h 75"/>
                <a:gd name="T20" fmla="*/ 123 w 175"/>
                <a:gd name="T21" fmla="*/ 73 h 75"/>
                <a:gd name="T22" fmla="*/ 123 w 175"/>
                <a:gd name="T23" fmla="*/ 73 h 75"/>
                <a:gd name="T24" fmla="*/ 138 w 175"/>
                <a:gd name="T25" fmla="*/ 75 h 75"/>
                <a:gd name="T26" fmla="*/ 173 w 175"/>
                <a:gd name="T27" fmla="*/ 65 h 75"/>
                <a:gd name="T28" fmla="*/ 173 w 175"/>
                <a:gd name="T29" fmla="*/ 56 h 75"/>
                <a:gd name="T30" fmla="*/ 168 w 175"/>
                <a:gd name="T31"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 h="75">
                  <a:moveTo>
                    <a:pt x="168" y="55"/>
                  </a:moveTo>
                  <a:cubicBezTo>
                    <a:pt x="152" y="64"/>
                    <a:pt x="140" y="70"/>
                    <a:pt x="131" y="68"/>
                  </a:cubicBezTo>
                  <a:cubicBezTo>
                    <a:pt x="141" y="64"/>
                    <a:pt x="158" y="55"/>
                    <a:pt x="168" y="33"/>
                  </a:cubicBezTo>
                  <a:cubicBezTo>
                    <a:pt x="168" y="31"/>
                    <a:pt x="163" y="29"/>
                    <a:pt x="162" y="28"/>
                  </a:cubicBezTo>
                  <a:cubicBezTo>
                    <a:pt x="160" y="28"/>
                    <a:pt x="158" y="28"/>
                    <a:pt x="157" y="30"/>
                  </a:cubicBezTo>
                  <a:cubicBezTo>
                    <a:pt x="150" y="47"/>
                    <a:pt x="141" y="56"/>
                    <a:pt x="132" y="60"/>
                  </a:cubicBezTo>
                  <a:cubicBezTo>
                    <a:pt x="142" y="43"/>
                    <a:pt x="148" y="18"/>
                    <a:pt x="148" y="0"/>
                  </a:cubicBezTo>
                  <a:cubicBezTo>
                    <a:pt x="75" y="0"/>
                    <a:pt x="75" y="0"/>
                    <a:pt x="75" y="0"/>
                  </a:cubicBezTo>
                  <a:cubicBezTo>
                    <a:pt x="0" y="0"/>
                    <a:pt x="0" y="0"/>
                    <a:pt x="0" y="0"/>
                  </a:cubicBezTo>
                  <a:cubicBezTo>
                    <a:pt x="0" y="24"/>
                    <a:pt x="9" y="57"/>
                    <a:pt x="24" y="73"/>
                  </a:cubicBezTo>
                  <a:cubicBezTo>
                    <a:pt x="123" y="73"/>
                    <a:pt x="123" y="73"/>
                    <a:pt x="123" y="73"/>
                  </a:cubicBezTo>
                  <a:cubicBezTo>
                    <a:pt x="123" y="73"/>
                    <a:pt x="123" y="73"/>
                    <a:pt x="123" y="73"/>
                  </a:cubicBezTo>
                  <a:cubicBezTo>
                    <a:pt x="127" y="74"/>
                    <a:pt x="132" y="75"/>
                    <a:pt x="138" y="75"/>
                  </a:cubicBezTo>
                  <a:cubicBezTo>
                    <a:pt x="148" y="75"/>
                    <a:pt x="160" y="73"/>
                    <a:pt x="173" y="65"/>
                  </a:cubicBezTo>
                  <a:cubicBezTo>
                    <a:pt x="175" y="64"/>
                    <a:pt x="174" y="57"/>
                    <a:pt x="173" y="56"/>
                  </a:cubicBezTo>
                  <a:cubicBezTo>
                    <a:pt x="172" y="54"/>
                    <a:pt x="170" y="54"/>
                    <a:pt x="168" y="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5" name="Freeform 103"/>
            <p:cNvSpPr>
              <a:spLocks noEditPoints="1"/>
            </p:cNvSpPr>
            <p:nvPr/>
          </p:nvSpPr>
          <p:spPr bwMode="auto">
            <a:xfrm>
              <a:off x="2304828" y="5200173"/>
              <a:ext cx="325469" cy="248115"/>
            </a:xfrm>
            <a:custGeom>
              <a:avLst/>
              <a:gdLst>
                <a:gd name="T0" fmla="*/ 188 w 275"/>
                <a:gd name="T1" fmla="*/ 0 h 210"/>
                <a:gd name="T2" fmla="*/ 188 w 275"/>
                <a:gd name="T3" fmla="*/ 0 h 210"/>
                <a:gd name="T4" fmla="*/ 87 w 275"/>
                <a:gd name="T5" fmla="*/ 0 h 210"/>
                <a:gd name="T6" fmla="*/ 87 w 275"/>
                <a:gd name="T7" fmla="*/ 0 h 210"/>
                <a:gd name="T8" fmla="*/ 0 w 275"/>
                <a:gd name="T9" fmla="*/ 128 h 210"/>
                <a:gd name="T10" fmla="*/ 138 w 275"/>
                <a:gd name="T11" fmla="*/ 210 h 210"/>
                <a:gd name="T12" fmla="*/ 275 w 275"/>
                <a:gd name="T13" fmla="*/ 128 h 210"/>
                <a:gd name="T14" fmla="*/ 188 w 275"/>
                <a:gd name="T15" fmla="*/ 0 h 210"/>
                <a:gd name="T16" fmla="*/ 175 w 275"/>
                <a:gd name="T17" fmla="*/ 125 h 210"/>
                <a:gd name="T18" fmla="*/ 147 w 275"/>
                <a:gd name="T19" fmla="*/ 152 h 210"/>
                <a:gd name="T20" fmla="*/ 147 w 275"/>
                <a:gd name="T21" fmla="*/ 170 h 210"/>
                <a:gd name="T22" fmla="*/ 130 w 275"/>
                <a:gd name="T23" fmla="*/ 170 h 210"/>
                <a:gd name="T24" fmla="*/ 130 w 275"/>
                <a:gd name="T25" fmla="*/ 154 h 210"/>
                <a:gd name="T26" fmla="*/ 100 w 275"/>
                <a:gd name="T27" fmla="*/ 146 h 210"/>
                <a:gd name="T28" fmla="*/ 106 w 275"/>
                <a:gd name="T29" fmla="*/ 126 h 210"/>
                <a:gd name="T30" fmla="*/ 123 w 275"/>
                <a:gd name="T31" fmla="*/ 132 h 210"/>
                <a:gd name="T32" fmla="*/ 149 w 275"/>
                <a:gd name="T33" fmla="*/ 125 h 210"/>
                <a:gd name="T34" fmla="*/ 134 w 275"/>
                <a:gd name="T35" fmla="*/ 111 h 210"/>
                <a:gd name="T36" fmla="*/ 103 w 275"/>
                <a:gd name="T37" fmla="*/ 84 h 210"/>
                <a:gd name="T38" fmla="*/ 130 w 275"/>
                <a:gd name="T39" fmla="*/ 50 h 210"/>
                <a:gd name="T40" fmla="*/ 130 w 275"/>
                <a:gd name="T41" fmla="*/ 33 h 210"/>
                <a:gd name="T42" fmla="*/ 147 w 275"/>
                <a:gd name="T43" fmla="*/ 33 h 210"/>
                <a:gd name="T44" fmla="*/ 147 w 275"/>
                <a:gd name="T45" fmla="*/ 48 h 210"/>
                <a:gd name="T46" fmla="*/ 171 w 275"/>
                <a:gd name="T47" fmla="*/ 54 h 210"/>
                <a:gd name="T48" fmla="*/ 167 w 275"/>
                <a:gd name="T49" fmla="*/ 72 h 210"/>
                <a:gd name="T50" fmla="*/ 139 w 275"/>
                <a:gd name="T51" fmla="*/ 67 h 210"/>
                <a:gd name="T52" fmla="*/ 135 w 275"/>
                <a:gd name="T53" fmla="*/ 85 h 210"/>
                <a:gd name="T54" fmla="*/ 163 w 275"/>
                <a:gd name="T55" fmla="*/ 98 h 210"/>
                <a:gd name="T56" fmla="*/ 175 w 275"/>
                <a:gd name="T57" fmla="*/ 12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210">
                  <a:moveTo>
                    <a:pt x="188" y="0"/>
                  </a:moveTo>
                  <a:cubicBezTo>
                    <a:pt x="188" y="0"/>
                    <a:pt x="188" y="0"/>
                    <a:pt x="188" y="0"/>
                  </a:cubicBezTo>
                  <a:cubicBezTo>
                    <a:pt x="87" y="0"/>
                    <a:pt x="87" y="0"/>
                    <a:pt x="87" y="0"/>
                  </a:cubicBezTo>
                  <a:cubicBezTo>
                    <a:pt x="87" y="0"/>
                    <a:pt x="87" y="0"/>
                    <a:pt x="87" y="0"/>
                  </a:cubicBezTo>
                  <a:cubicBezTo>
                    <a:pt x="36" y="20"/>
                    <a:pt x="0" y="70"/>
                    <a:pt x="0" y="128"/>
                  </a:cubicBezTo>
                  <a:cubicBezTo>
                    <a:pt x="0" y="204"/>
                    <a:pt x="61" y="210"/>
                    <a:pt x="138" y="210"/>
                  </a:cubicBezTo>
                  <a:cubicBezTo>
                    <a:pt x="214" y="210"/>
                    <a:pt x="275" y="204"/>
                    <a:pt x="275" y="128"/>
                  </a:cubicBezTo>
                  <a:cubicBezTo>
                    <a:pt x="275" y="70"/>
                    <a:pt x="239" y="20"/>
                    <a:pt x="188" y="0"/>
                  </a:cubicBezTo>
                  <a:close/>
                  <a:moveTo>
                    <a:pt x="175" y="125"/>
                  </a:moveTo>
                  <a:cubicBezTo>
                    <a:pt x="174" y="141"/>
                    <a:pt x="160" y="151"/>
                    <a:pt x="147" y="152"/>
                  </a:cubicBezTo>
                  <a:cubicBezTo>
                    <a:pt x="147" y="170"/>
                    <a:pt x="147" y="170"/>
                    <a:pt x="147" y="170"/>
                  </a:cubicBezTo>
                  <a:cubicBezTo>
                    <a:pt x="130" y="170"/>
                    <a:pt x="130" y="170"/>
                    <a:pt x="130" y="170"/>
                  </a:cubicBezTo>
                  <a:cubicBezTo>
                    <a:pt x="130" y="154"/>
                    <a:pt x="130" y="154"/>
                    <a:pt x="130" y="154"/>
                  </a:cubicBezTo>
                  <a:cubicBezTo>
                    <a:pt x="130" y="154"/>
                    <a:pt x="111" y="153"/>
                    <a:pt x="100" y="146"/>
                  </a:cubicBezTo>
                  <a:cubicBezTo>
                    <a:pt x="106" y="126"/>
                    <a:pt x="106" y="126"/>
                    <a:pt x="106" y="126"/>
                  </a:cubicBezTo>
                  <a:cubicBezTo>
                    <a:pt x="106" y="126"/>
                    <a:pt x="114" y="130"/>
                    <a:pt x="123" y="132"/>
                  </a:cubicBezTo>
                  <a:cubicBezTo>
                    <a:pt x="132" y="134"/>
                    <a:pt x="147" y="133"/>
                    <a:pt x="149" y="125"/>
                  </a:cubicBezTo>
                  <a:cubicBezTo>
                    <a:pt x="151" y="117"/>
                    <a:pt x="145" y="114"/>
                    <a:pt x="134" y="111"/>
                  </a:cubicBezTo>
                  <a:cubicBezTo>
                    <a:pt x="123" y="108"/>
                    <a:pt x="104" y="99"/>
                    <a:pt x="103" y="84"/>
                  </a:cubicBezTo>
                  <a:cubicBezTo>
                    <a:pt x="101" y="68"/>
                    <a:pt x="108" y="55"/>
                    <a:pt x="130" y="50"/>
                  </a:cubicBezTo>
                  <a:cubicBezTo>
                    <a:pt x="130" y="33"/>
                    <a:pt x="130" y="33"/>
                    <a:pt x="130" y="33"/>
                  </a:cubicBezTo>
                  <a:cubicBezTo>
                    <a:pt x="147" y="33"/>
                    <a:pt x="147" y="33"/>
                    <a:pt x="147" y="33"/>
                  </a:cubicBezTo>
                  <a:cubicBezTo>
                    <a:pt x="147" y="48"/>
                    <a:pt x="147" y="48"/>
                    <a:pt x="147" y="48"/>
                  </a:cubicBezTo>
                  <a:cubicBezTo>
                    <a:pt x="147" y="48"/>
                    <a:pt x="164" y="50"/>
                    <a:pt x="171" y="54"/>
                  </a:cubicBezTo>
                  <a:cubicBezTo>
                    <a:pt x="167" y="72"/>
                    <a:pt x="167" y="72"/>
                    <a:pt x="167" y="72"/>
                  </a:cubicBezTo>
                  <a:cubicBezTo>
                    <a:pt x="167" y="72"/>
                    <a:pt x="150" y="67"/>
                    <a:pt x="139" y="67"/>
                  </a:cubicBezTo>
                  <a:cubicBezTo>
                    <a:pt x="128" y="68"/>
                    <a:pt x="127" y="80"/>
                    <a:pt x="135" y="85"/>
                  </a:cubicBezTo>
                  <a:cubicBezTo>
                    <a:pt x="144" y="91"/>
                    <a:pt x="158" y="95"/>
                    <a:pt x="163" y="98"/>
                  </a:cubicBezTo>
                  <a:cubicBezTo>
                    <a:pt x="167" y="100"/>
                    <a:pt x="177" y="108"/>
                    <a:pt x="175" y="1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nvGrpSpPr>
          <p:cNvPr id="76" name="Group 75"/>
          <p:cNvGrpSpPr/>
          <p:nvPr/>
        </p:nvGrpSpPr>
        <p:grpSpPr>
          <a:xfrm>
            <a:off x="3380879" y="3775792"/>
            <a:ext cx="273390" cy="314812"/>
            <a:chOff x="4183203" y="5115522"/>
            <a:chExt cx="288981" cy="332766"/>
          </a:xfrm>
          <a:solidFill>
            <a:schemeClr val="bg1"/>
          </a:solidFill>
        </p:grpSpPr>
        <p:sp>
          <p:nvSpPr>
            <p:cNvPr id="77" name="Rectangle 92"/>
            <p:cNvSpPr>
              <a:spLocks noChangeArrowheads="1"/>
            </p:cNvSpPr>
            <p:nvPr/>
          </p:nvSpPr>
          <p:spPr bwMode="auto">
            <a:xfrm>
              <a:off x="4378776" y="5248336"/>
              <a:ext cx="75894" cy="175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8" name="Rectangle 93"/>
            <p:cNvSpPr>
              <a:spLocks noChangeArrowheads="1"/>
            </p:cNvSpPr>
            <p:nvPr/>
          </p:nvSpPr>
          <p:spPr bwMode="auto">
            <a:xfrm>
              <a:off x="4288287" y="5297959"/>
              <a:ext cx="77354" cy="1255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9" name="Rectangle 94"/>
            <p:cNvSpPr>
              <a:spLocks noChangeArrowheads="1"/>
            </p:cNvSpPr>
            <p:nvPr/>
          </p:nvSpPr>
          <p:spPr bwMode="auto">
            <a:xfrm>
              <a:off x="4199258" y="5338825"/>
              <a:ext cx="75894" cy="84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80" name="Freeform 95"/>
            <p:cNvSpPr>
              <a:spLocks/>
            </p:cNvSpPr>
            <p:nvPr/>
          </p:nvSpPr>
          <p:spPr bwMode="auto">
            <a:xfrm>
              <a:off x="4200717" y="5115522"/>
              <a:ext cx="242277" cy="182438"/>
            </a:xfrm>
            <a:custGeom>
              <a:avLst/>
              <a:gdLst>
                <a:gd name="T0" fmla="*/ 139 w 204"/>
                <a:gd name="T1" fmla="*/ 23 h 154"/>
                <a:gd name="T2" fmla="*/ 160 w 204"/>
                <a:gd name="T3" fmla="*/ 33 h 154"/>
                <a:gd name="T4" fmla="*/ 0 w 204"/>
                <a:gd name="T5" fmla="*/ 130 h 154"/>
                <a:gd name="T6" fmla="*/ 184 w 204"/>
                <a:gd name="T7" fmla="*/ 48 h 154"/>
                <a:gd name="T8" fmla="*/ 204 w 204"/>
                <a:gd name="T9" fmla="*/ 61 h 154"/>
                <a:gd name="T10" fmla="*/ 194 w 204"/>
                <a:gd name="T11" fmla="*/ 0 h 154"/>
                <a:gd name="T12" fmla="*/ 139 w 204"/>
                <a:gd name="T13" fmla="*/ 23 h 154"/>
              </a:gdLst>
              <a:ahLst/>
              <a:cxnLst>
                <a:cxn ang="0">
                  <a:pos x="T0" y="T1"/>
                </a:cxn>
                <a:cxn ang="0">
                  <a:pos x="T2" y="T3"/>
                </a:cxn>
                <a:cxn ang="0">
                  <a:pos x="T4" y="T5"/>
                </a:cxn>
                <a:cxn ang="0">
                  <a:pos x="T6" y="T7"/>
                </a:cxn>
                <a:cxn ang="0">
                  <a:pos x="T8" y="T9"/>
                </a:cxn>
                <a:cxn ang="0">
                  <a:pos x="T10" y="T11"/>
                </a:cxn>
                <a:cxn ang="0">
                  <a:pos x="T12" y="T13"/>
                </a:cxn>
              </a:cxnLst>
              <a:rect l="0" t="0" r="r" b="b"/>
              <a:pathLst>
                <a:path w="204" h="154">
                  <a:moveTo>
                    <a:pt x="139" y="23"/>
                  </a:moveTo>
                  <a:cubicBezTo>
                    <a:pt x="160" y="33"/>
                    <a:pt x="160" y="33"/>
                    <a:pt x="160" y="33"/>
                  </a:cubicBezTo>
                  <a:cubicBezTo>
                    <a:pt x="115" y="139"/>
                    <a:pt x="0" y="130"/>
                    <a:pt x="0" y="130"/>
                  </a:cubicBezTo>
                  <a:cubicBezTo>
                    <a:pt x="112" y="154"/>
                    <a:pt x="156" y="96"/>
                    <a:pt x="184" y="48"/>
                  </a:cubicBezTo>
                  <a:cubicBezTo>
                    <a:pt x="204" y="61"/>
                    <a:pt x="204" y="61"/>
                    <a:pt x="204" y="61"/>
                  </a:cubicBezTo>
                  <a:cubicBezTo>
                    <a:pt x="194" y="0"/>
                    <a:pt x="194" y="0"/>
                    <a:pt x="194" y="0"/>
                  </a:cubicBezTo>
                  <a:lnTo>
                    <a:pt x="139" y="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81" name="Rectangle 96"/>
            <p:cNvSpPr>
              <a:spLocks noChangeArrowheads="1"/>
            </p:cNvSpPr>
            <p:nvPr/>
          </p:nvSpPr>
          <p:spPr bwMode="auto">
            <a:xfrm>
              <a:off x="4183203" y="5435152"/>
              <a:ext cx="288981" cy="13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nvGrpSpPr>
          <p:cNvPr id="6" name="Group 107"/>
          <p:cNvGrpSpPr>
            <a:grpSpLocks noChangeAspect="1"/>
          </p:cNvGrpSpPr>
          <p:nvPr/>
        </p:nvGrpSpPr>
        <p:grpSpPr bwMode="auto">
          <a:xfrm>
            <a:off x="3313991" y="5717520"/>
            <a:ext cx="407166" cy="407166"/>
            <a:chOff x="2018" y="338"/>
            <a:chExt cx="3640" cy="3640"/>
          </a:xfrm>
          <a:solidFill>
            <a:schemeClr val="bg1"/>
          </a:solidFill>
        </p:grpSpPr>
        <p:sp>
          <p:nvSpPr>
            <p:cNvPr id="8" name="Freeform 108"/>
            <p:cNvSpPr>
              <a:spLocks/>
            </p:cNvSpPr>
            <p:nvPr/>
          </p:nvSpPr>
          <p:spPr bwMode="auto">
            <a:xfrm>
              <a:off x="2018" y="338"/>
              <a:ext cx="3640" cy="2991"/>
            </a:xfrm>
            <a:custGeom>
              <a:avLst/>
              <a:gdLst>
                <a:gd name="T0" fmla="*/ 5 w 1533"/>
                <a:gd name="T1" fmla="*/ 845 h 1260"/>
                <a:gd name="T2" fmla="*/ 196 w 1533"/>
                <a:gd name="T3" fmla="*/ 378 h 1260"/>
                <a:gd name="T4" fmla="*/ 202 w 1533"/>
                <a:gd name="T5" fmla="*/ 363 h 1260"/>
                <a:gd name="T6" fmla="*/ 106 w 1533"/>
                <a:gd name="T7" fmla="*/ 363 h 1260"/>
                <a:gd name="T8" fmla="*/ 90 w 1533"/>
                <a:gd name="T9" fmla="*/ 347 h 1260"/>
                <a:gd name="T10" fmla="*/ 90 w 1533"/>
                <a:gd name="T11" fmla="*/ 287 h 1260"/>
                <a:gd name="T12" fmla="*/ 104 w 1533"/>
                <a:gd name="T13" fmla="*/ 273 h 1260"/>
                <a:gd name="T14" fmla="*/ 622 w 1533"/>
                <a:gd name="T15" fmla="*/ 273 h 1260"/>
                <a:gd name="T16" fmla="*/ 647 w 1533"/>
                <a:gd name="T17" fmla="*/ 257 h 1260"/>
                <a:gd name="T18" fmla="*/ 709 w 1533"/>
                <a:gd name="T19" fmla="*/ 197 h 1260"/>
                <a:gd name="T20" fmla="*/ 722 w 1533"/>
                <a:gd name="T21" fmla="*/ 176 h 1260"/>
                <a:gd name="T22" fmla="*/ 721 w 1533"/>
                <a:gd name="T23" fmla="*/ 15 h 1260"/>
                <a:gd name="T24" fmla="*/ 736 w 1533"/>
                <a:gd name="T25" fmla="*/ 0 h 1260"/>
                <a:gd name="T26" fmla="*/ 800 w 1533"/>
                <a:gd name="T27" fmla="*/ 0 h 1260"/>
                <a:gd name="T28" fmla="*/ 811 w 1533"/>
                <a:gd name="T29" fmla="*/ 12 h 1260"/>
                <a:gd name="T30" fmla="*/ 811 w 1533"/>
                <a:gd name="T31" fmla="*/ 180 h 1260"/>
                <a:gd name="T32" fmla="*/ 822 w 1533"/>
                <a:gd name="T33" fmla="*/ 196 h 1260"/>
                <a:gd name="T34" fmla="*/ 887 w 1533"/>
                <a:gd name="T35" fmla="*/ 261 h 1260"/>
                <a:gd name="T36" fmla="*/ 907 w 1533"/>
                <a:gd name="T37" fmla="*/ 273 h 1260"/>
                <a:gd name="T38" fmla="*/ 1427 w 1533"/>
                <a:gd name="T39" fmla="*/ 273 h 1260"/>
                <a:gd name="T40" fmla="*/ 1443 w 1533"/>
                <a:gd name="T41" fmla="*/ 288 h 1260"/>
                <a:gd name="T42" fmla="*/ 1443 w 1533"/>
                <a:gd name="T43" fmla="*/ 349 h 1260"/>
                <a:gd name="T44" fmla="*/ 1429 w 1533"/>
                <a:gd name="T45" fmla="*/ 363 h 1260"/>
                <a:gd name="T46" fmla="*/ 1333 w 1533"/>
                <a:gd name="T47" fmla="*/ 363 h 1260"/>
                <a:gd name="T48" fmla="*/ 1334 w 1533"/>
                <a:gd name="T49" fmla="*/ 373 h 1260"/>
                <a:gd name="T50" fmla="*/ 1528 w 1533"/>
                <a:gd name="T51" fmla="*/ 846 h 1260"/>
                <a:gd name="T52" fmla="*/ 1533 w 1533"/>
                <a:gd name="T53" fmla="*/ 854 h 1260"/>
                <a:gd name="T54" fmla="*/ 1533 w 1533"/>
                <a:gd name="T55" fmla="*/ 889 h 1260"/>
                <a:gd name="T56" fmla="*/ 1527 w 1533"/>
                <a:gd name="T57" fmla="*/ 906 h 1260"/>
                <a:gd name="T58" fmla="*/ 1311 w 1533"/>
                <a:gd name="T59" fmla="*/ 1081 h 1260"/>
                <a:gd name="T60" fmla="*/ 1184 w 1533"/>
                <a:gd name="T61" fmla="*/ 1078 h 1260"/>
                <a:gd name="T62" fmla="*/ 994 w 1533"/>
                <a:gd name="T63" fmla="*/ 867 h 1260"/>
                <a:gd name="T64" fmla="*/ 998 w 1533"/>
                <a:gd name="T65" fmla="*/ 845 h 1260"/>
                <a:gd name="T66" fmla="*/ 1190 w 1533"/>
                <a:gd name="T67" fmla="*/ 378 h 1260"/>
                <a:gd name="T68" fmla="*/ 1195 w 1533"/>
                <a:gd name="T69" fmla="*/ 363 h 1260"/>
                <a:gd name="T70" fmla="*/ 1100 w 1533"/>
                <a:gd name="T71" fmla="*/ 363 h 1260"/>
                <a:gd name="T72" fmla="*/ 905 w 1533"/>
                <a:gd name="T73" fmla="*/ 362 h 1260"/>
                <a:gd name="T74" fmla="*/ 888 w 1533"/>
                <a:gd name="T75" fmla="*/ 374 h 1260"/>
                <a:gd name="T76" fmla="*/ 822 w 1533"/>
                <a:gd name="T77" fmla="*/ 440 h 1260"/>
                <a:gd name="T78" fmla="*/ 811 w 1533"/>
                <a:gd name="T79" fmla="*/ 454 h 1260"/>
                <a:gd name="T80" fmla="*/ 811 w 1533"/>
                <a:gd name="T81" fmla="*/ 1075 h 1260"/>
                <a:gd name="T82" fmla="*/ 825 w 1533"/>
                <a:gd name="T83" fmla="*/ 1089 h 1260"/>
                <a:gd name="T84" fmla="*/ 983 w 1533"/>
                <a:gd name="T85" fmla="*/ 1248 h 1260"/>
                <a:gd name="T86" fmla="*/ 985 w 1533"/>
                <a:gd name="T87" fmla="*/ 1255 h 1260"/>
                <a:gd name="T88" fmla="*/ 985 w 1533"/>
                <a:gd name="T89" fmla="*/ 1260 h 1260"/>
                <a:gd name="T90" fmla="*/ 547 w 1533"/>
                <a:gd name="T91" fmla="*/ 1260 h 1260"/>
                <a:gd name="T92" fmla="*/ 610 w 1533"/>
                <a:gd name="T93" fmla="*/ 1145 h 1260"/>
                <a:gd name="T94" fmla="*/ 709 w 1533"/>
                <a:gd name="T95" fmla="*/ 1089 h 1260"/>
                <a:gd name="T96" fmla="*/ 722 w 1533"/>
                <a:gd name="T97" fmla="*/ 1072 h 1260"/>
                <a:gd name="T98" fmla="*/ 722 w 1533"/>
                <a:gd name="T99" fmla="*/ 456 h 1260"/>
                <a:gd name="T100" fmla="*/ 711 w 1533"/>
                <a:gd name="T101" fmla="*/ 440 h 1260"/>
                <a:gd name="T102" fmla="*/ 644 w 1533"/>
                <a:gd name="T103" fmla="*/ 372 h 1260"/>
                <a:gd name="T104" fmla="*/ 632 w 1533"/>
                <a:gd name="T105" fmla="*/ 362 h 1260"/>
                <a:gd name="T106" fmla="*/ 339 w 1533"/>
                <a:gd name="T107" fmla="*/ 363 h 1260"/>
                <a:gd name="T108" fmla="*/ 342 w 1533"/>
                <a:gd name="T109" fmla="*/ 378 h 1260"/>
                <a:gd name="T110" fmla="*/ 533 w 1533"/>
                <a:gd name="T111" fmla="*/ 840 h 1260"/>
                <a:gd name="T112" fmla="*/ 535 w 1533"/>
                <a:gd name="T113" fmla="*/ 897 h 1260"/>
                <a:gd name="T114" fmla="*/ 317 w 1533"/>
                <a:gd name="T115" fmla="*/ 1081 h 1260"/>
                <a:gd name="T116" fmla="*/ 191 w 1533"/>
                <a:gd name="T117" fmla="*/ 1078 h 1260"/>
                <a:gd name="T118" fmla="*/ 0 w 1533"/>
                <a:gd name="T119" fmla="*/ 8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3" h="1260">
                  <a:moveTo>
                    <a:pt x="5" y="845"/>
                  </a:moveTo>
                  <a:cubicBezTo>
                    <a:pt x="68" y="689"/>
                    <a:pt x="132" y="534"/>
                    <a:pt x="196" y="378"/>
                  </a:cubicBezTo>
                  <a:cubicBezTo>
                    <a:pt x="197" y="374"/>
                    <a:pt x="199" y="369"/>
                    <a:pt x="202" y="363"/>
                  </a:cubicBezTo>
                  <a:cubicBezTo>
                    <a:pt x="169" y="363"/>
                    <a:pt x="137" y="362"/>
                    <a:pt x="106" y="363"/>
                  </a:cubicBezTo>
                  <a:cubicBezTo>
                    <a:pt x="92" y="363"/>
                    <a:pt x="89" y="360"/>
                    <a:pt x="90" y="347"/>
                  </a:cubicBezTo>
                  <a:cubicBezTo>
                    <a:pt x="91" y="327"/>
                    <a:pt x="91" y="307"/>
                    <a:pt x="90" y="287"/>
                  </a:cubicBezTo>
                  <a:cubicBezTo>
                    <a:pt x="89" y="275"/>
                    <a:pt x="93" y="273"/>
                    <a:pt x="104" y="273"/>
                  </a:cubicBezTo>
                  <a:cubicBezTo>
                    <a:pt x="277" y="273"/>
                    <a:pt x="449" y="273"/>
                    <a:pt x="622" y="273"/>
                  </a:cubicBezTo>
                  <a:cubicBezTo>
                    <a:pt x="635" y="273"/>
                    <a:pt x="641" y="270"/>
                    <a:pt x="647" y="257"/>
                  </a:cubicBezTo>
                  <a:cubicBezTo>
                    <a:pt x="660" y="230"/>
                    <a:pt x="681" y="209"/>
                    <a:pt x="709" y="197"/>
                  </a:cubicBezTo>
                  <a:cubicBezTo>
                    <a:pt x="720" y="192"/>
                    <a:pt x="722" y="187"/>
                    <a:pt x="722" y="176"/>
                  </a:cubicBezTo>
                  <a:cubicBezTo>
                    <a:pt x="721" y="122"/>
                    <a:pt x="722" y="68"/>
                    <a:pt x="721" y="15"/>
                  </a:cubicBezTo>
                  <a:cubicBezTo>
                    <a:pt x="721" y="2"/>
                    <a:pt x="725" y="0"/>
                    <a:pt x="736" y="0"/>
                  </a:cubicBezTo>
                  <a:cubicBezTo>
                    <a:pt x="757" y="1"/>
                    <a:pt x="779" y="1"/>
                    <a:pt x="800" y="0"/>
                  </a:cubicBezTo>
                  <a:cubicBezTo>
                    <a:pt x="810" y="0"/>
                    <a:pt x="811" y="3"/>
                    <a:pt x="811" y="12"/>
                  </a:cubicBezTo>
                  <a:cubicBezTo>
                    <a:pt x="811" y="68"/>
                    <a:pt x="811" y="124"/>
                    <a:pt x="811" y="180"/>
                  </a:cubicBezTo>
                  <a:cubicBezTo>
                    <a:pt x="811" y="188"/>
                    <a:pt x="813" y="192"/>
                    <a:pt x="822" y="196"/>
                  </a:cubicBezTo>
                  <a:cubicBezTo>
                    <a:pt x="851" y="209"/>
                    <a:pt x="874" y="231"/>
                    <a:pt x="887" y="261"/>
                  </a:cubicBezTo>
                  <a:cubicBezTo>
                    <a:pt x="891" y="270"/>
                    <a:pt x="896" y="273"/>
                    <a:pt x="907" y="273"/>
                  </a:cubicBezTo>
                  <a:cubicBezTo>
                    <a:pt x="1080" y="273"/>
                    <a:pt x="1254" y="273"/>
                    <a:pt x="1427" y="273"/>
                  </a:cubicBezTo>
                  <a:cubicBezTo>
                    <a:pt x="1439" y="273"/>
                    <a:pt x="1444" y="275"/>
                    <a:pt x="1443" y="288"/>
                  </a:cubicBezTo>
                  <a:cubicBezTo>
                    <a:pt x="1442" y="308"/>
                    <a:pt x="1442" y="329"/>
                    <a:pt x="1443" y="349"/>
                  </a:cubicBezTo>
                  <a:cubicBezTo>
                    <a:pt x="1443" y="360"/>
                    <a:pt x="1441" y="363"/>
                    <a:pt x="1429" y="363"/>
                  </a:cubicBezTo>
                  <a:cubicBezTo>
                    <a:pt x="1397" y="362"/>
                    <a:pt x="1365" y="363"/>
                    <a:pt x="1333" y="363"/>
                  </a:cubicBezTo>
                  <a:cubicBezTo>
                    <a:pt x="1330" y="367"/>
                    <a:pt x="1333" y="370"/>
                    <a:pt x="1334" y="373"/>
                  </a:cubicBezTo>
                  <a:cubicBezTo>
                    <a:pt x="1399" y="531"/>
                    <a:pt x="1463" y="688"/>
                    <a:pt x="1528" y="846"/>
                  </a:cubicBezTo>
                  <a:cubicBezTo>
                    <a:pt x="1529" y="849"/>
                    <a:pt x="1531" y="851"/>
                    <a:pt x="1533" y="854"/>
                  </a:cubicBezTo>
                  <a:cubicBezTo>
                    <a:pt x="1533" y="865"/>
                    <a:pt x="1533" y="877"/>
                    <a:pt x="1533" y="889"/>
                  </a:cubicBezTo>
                  <a:cubicBezTo>
                    <a:pt x="1527" y="894"/>
                    <a:pt x="1528" y="900"/>
                    <a:pt x="1527" y="906"/>
                  </a:cubicBezTo>
                  <a:cubicBezTo>
                    <a:pt x="1504" y="1007"/>
                    <a:pt x="1415" y="1080"/>
                    <a:pt x="1311" y="1081"/>
                  </a:cubicBezTo>
                  <a:cubicBezTo>
                    <a:pt x="1269" y="1081"/>
                    <a:pt x="1226" y="1084"/>
                    <a:pt x="1184" y="1078"/>
                  </a:cubicBezTo>
                  <a:cubicBezTo>
                    <a:pt x="1081" y="1065"/>
                    <a:pt x="997" y="970"/>
                    <a:pt x="994" y="867"/>
                  </a:cubicBezTo>
                  <a:cubicBezTo>
                    <a:pt x="994" y="859"/>
                    <a:pt x="995" y="852"/>
                    <a:pt x="998" y="845"/>
                  </a:cubicBezTo>
                  <a:cubicBezTo>
                    <a:pt x="1062" y="689"/>
                    <a:pt x="1126" y="534"/>
                    <a:pt x="1190" y="378"/>
                  </a:cubicBezTo>
                  <a:cubicBezTo>
                    <a:pt x="1192" y="373"/>
                    <a:pt x="1193" y="368"/>
                    <a:pt x="1195" y="363"/>
                  </a:cubicBezTo>
                  <a:cubicBezTo>
                    <a:pt x="1162" y="363"/>
                    <a:pt x="1131" y="363"/>
                    <a:pt x="1100" y="363"/>
                  </a:cubicBezTo>
                  <a:cubicBezTo>
                    <a:pt x="1035" y="363"/>
                    <a:pt x="970" y="363"/>
                    <a:pt x="905" y="362"/>
                  </a:cubicBezTo>
                  <a:cubicBezTo>
                    <a:pt x="896" y="362"/>
                    <a:pt x="892" y="365"/>
                    <a:pt x="888" y="374"/>
                  </a:cubicBezTo>
                  <a:cubicBezTo>
                    <a:pt x="874" y="404"/>
                    <a:pt x="852" y="426"/>
                    <a:pt x="822" y="440"/>
                  </a:cubicBezTo>
                  <a:cubicBezTo>
                    <a:pt x="815" y="443"/>
                    <a:pt x="811" y="446"/>
                    <a:pt x="811" y="454"/>
                  </a:cubicBezTo>
                  <a:cubicBezTo>
                    <a:pt x="811" y="661"/>
                    <a:pt x="811" y="868"/>
                    <a:pt x="811" y="1075"/>
                  </a:cubicBezTo>
                  <a:cubicBezTo>
                    <a:pt x="811" y="1087"/>
                    <a:pt x="818" y="1087"/>
                    <a:pt x="825" y="1089"/>
                  </a:cubicBezTo>
                  <a:cubicBezTo>
                    <a:pt x="906" y="1114"/>
                    <a:pt x="959" y="1167"/>
                    <a:pt x="983" y="1248"/>
                  </a:cubicBezTo>
                  <a:cubicBezTo>
                    <a:pt x="984" y="1250"/>
                    <a:pt x="984" y="1253"/>
                    <a:pt x="985" y="1255"/>
                  </a:cubicBezTo>
                  <a:cubicBezTo>
                    <a:pt x="985" y="1257"/>
                    <a:pt x="985" y="1258"/>
                    <a:pt x="985" y="1260"/>
                  </a:cubicBezTo>
                  <a:cubicBezTo>
                    <a:pt x="839" y="1260"/>
                    <a:pt x="693" y="1260"/>
                    <a:pt x="547" y="1260"/>
                  </a:cubicBezTo>
                  <a:cubicBezTo>
                    <a:pt x="556" y="1215"/>
                    <a:pt x="577" y="1177"/>
                    <a:pt x="610" y="1145"/>
                  </a:cubicBezTo>
                  <a:cubicBezTo>
                    <a:pt x="638" y="1118"/>
                    <a:pt x="671" y="1099"/>
                    <a:pt x="709" y="1089"/>
                  </a:cubicBezTo>
                  <a:cubicBezTo>
                    <a:pt x="720" y="1087"/>
                    <a:pt x="722" y="1082"/>
                    <a:pt x="722" y="1072"/>
                  </a:cubicBezTo>
                  <a:cubicBezTo>
                    <a:pt x="721" y="867"/>
                    <a:pt x="721" y="661"/>
                    <a:pt x="722" y="456"/>
                  </a:cubicBezTo>
                  <a:cubicBezTo>
                    <a:pt x="722" y="447"/>
                    <a:pt x="719" y="443"/>
                    <a:pt x="711" y="440"/>
                  </a:cubicBezTo>
                  <a:cubicBezTo>
                    <a:pt x="680" y="426"/>
                    <a:pt x="658" y="403"/>
                    <a:pt x="644" y="372"/>
                  </a:cubicBezTo>
                  <a:cubicBezTo>
                    <a:pt x="641" y="367"/>
                    <a:pt x="640" y="362"/>
                    <a:pt x="632" y="362"/>
                  </a:cubicBezTo>
                  <a:cubicBezTo>
                    <a:pt x="534" y="363"/>
                    <a:pt x="436" y="363"/>
                    <a:pt x="339" y="363"/>
                  </a:cubicBezTo>
                  <a:cubicBezTo>
                    <a:pt x="336" y="369"/>
                    <a:pt x="340" y="374"/>
                    <a:pt x="342" y="378"/>
                  </a:cubicBezTo>
                  <a:cubicBezTo>
                    <a:pt x="406" y="532"/>
                    <a:pt x="469" y="687"/>
                    <a:pt x="533" y="840"/>
                  </a:cubicBezTo>
                  <a:cubicBezTo>
                    <a:pt x="541" y="860"/>
                    <a:pt x="538" y="878"/>
                    <a:pt x="535" y="897"/>
                  </a:cubicBezTo>
                  <a:cubicBezTo>
                    <a:pt x="516" y="1002"/>
                    <a:pt x="424" y="1080"/>
                    <a:pt x="317" y="1081"/>
                  </a:cubicBezTo>
                  <a:cubicBezTo>
                    <a:pt x="275" y="1081"/>
                    <a:pt x="233" y="1084"/>
                    <a:pt x="191" y="1078"/>
                  </a:cubicBezTo>
                  <a:cubicBezTo>
                    <a:pt x="88" y="1065"/>
                    <a:pt x="4" y="972"/>
                    <a:pt x="0" y="868"/>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0" name="Freeform 109"/>
            <p:cNvSpPr>
              <a:spLocks/>
            </p:cNvSpPr>
            <p:nvPr/>
          </p:nvSpPr>
          <p:spPr bwMode="auto">
            <a:xfrm>
              <a:off x="2286" y="1368"/>
              <a:ext cx="743" cy="895"/>
            </a:xfrm>
            <a:custGeom>
              <a:avLst/>
              <a:gdLst>
                <a:gd name="T0" fmla="*/ 0 w 313"/>
                <a:gd name="T1" fmla="*/ 377 h 377"/>
                <a:gd name="T2" fmla="*/ 313 w 313"/>
                <a:gd name="T3" fmla="*/ 377 h 377"/>
                <a:gd name="T4" fmla="*/ 156 w 313"/>
                <a:gd name="T5" fmla="*/ 0 h 377"/>
                <a:gd name="T6" fmla="*/ 0 w 313"/>
                <a:gd name="T7" fmla="*/ 377 h 377"/>
              </a:gdLst>
              <a:ahLst/>
              <a:cxnLst>
                <a:cxn ang="0">
                  <a:pos x="T0" y="T1"/>
                </a:cxn>
                <a:cxn ang="0">
                  <a:pos x="T2" y="T3"/>
                </a:cxn>
                <a:cxn ang="0">
                  <a:pos x="T4" y="T5"/>
                </a:cxn>
                <a:cxn ang="0">
                  <a:pos x="T6" y="T7"/>
                </a:cxn>
              </a:cxnLst>
              <a:rect l="0" t="0" r="r" b="b"/>
              <a:pathLst>
                <a:path w="313" h="377">
                  <a:moveTo>
                    <a:pt x="0" y="377"/>
                  </a:moveTo>
                  <a:cubicBezTo>
                    <a:pt x="105" y="377"/>
                    <a:pt x="208" y="377"/>
                    <a:pt x="313" y="377"/>
                  </a:cubicBezTo>
                  <a:cubicBezTo>
                    <a:pt x="261" y="252"/>
                    <a:pt x="209" y="128"/>
                    <a:pt x="156" y="0"/>
                  </a:cubicBezTo>
                  <a:cubicBezTo>
                    <a:pt x="103" y="128"/>
                    <a:pt x="52" y="252"/>
                    <a:pt x="0" y="3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1" name="Freeform 110"/>
            <p:cNvSpPr>
              <a:spLocks/>
            </p:cNvSpPr>
            <p:nvPr/>
          </p:nvSpPr>
          <p:spPr bwMode="auto">
            <a:xfrm>
              <a:off x="4644" y="1368"/>
              <a:ext cx="745" cy="895"/>
            </a:xfrm>
            <a:custGeom>
              <a:avLst/>
              <a:gdLst>
                <a:gd name="T0" fmla="*/ 157 w 314"/>
                <a:gd name="T1" fmla="*/ 0 h 377"/>
                <a:gd name="T2" fmla="*/ 0 w 314"/>
                <a:gd name="T3" fmla="*/ 377 h 377"/>
                <a:gd name="T4" fmla="*/ 314 w 314"/>
                <a:gd name="T5" fmla="*/ 377 h 377"/>
                <a:gd name="T6" fmla="*/ 157 w 314"/>
                <a:gd name="T7" fmla="*/ 0 h 377"/>
              </a:gdLst>
              <a:ahLst/>
              <a:cxnLst>
                <a:cxn ang="0">
                  <a:pos x="T0" y="T1"/>
                </a:cxn>
                <a:cxn ang="0">
                  <a:pos x="T2" y="T3"/>
                </a:cxn>
                <a:cxn ang="0">
                  <a:pos x="T4" y="T5"/>
                </a:cxn>
                <a:cxn ang="0">
                  <a:pos x="T6" y="T7"/>
                </a:cxn>
              </a:cxnLst>
              <a:rect l="0" t="0" r="r" b="b"/>
              <a:pathLst>
                <a:path w="314" h="377">
                  <a:moveTo>
                    <a:pt x="157" y="0"/>
                  </a:moveTo>
                  <a:cubicBezTo>
                    <a:pt x="104" y="128"/>
                    <a:pt x="52" y="252"/>
                    <a:pt x="0" y="377"/>
                  </a:cubicBezTo>
                  <a:cubicBezTo>
                    <a:pt x="105" y="377"/>
                    <a:pt x="209" y="377"/>
                    <a:pt x="314" y="377"/>
                  </a:cubicBezTo>
                  <a:cubicBezTo>
                    <a:pt x="262" y="252"/>
                    <a:pt x="210" y="128"/>
                    <a:pt x="1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2" name="Freeform 111"/>
            <p:cNvSpPr>
              <a:spLocks/>
            </p:cNvSpPr>
            <p:nvPr/>
          </p:nvSpPr>
          <p:spPr bwMode="auto">
            <a:xfrm>
              <a:off x="2875" y="3543"/>
              <a:ext cx="1923" cy="435"/>
            </a:xfrm>
            <a:custGeom>
              <a:avLst/>
              <a:gdLst>
                <a:gd name="T0" fmla="*/ 1 w 810"/>
                <a:gd name="T1" fmla="*/ 183 h 183"/>
                <a:gd name="T2" fmla="*/ 3 w 810"/>
                <a:gd name="T3" fmla="*/ 117 h 183"/>
                <a:gd name="T4" fmla="*/ 141 w 810"/>
                <a:gd name="T5" fmla="*/ 0 h 183"/>
                <a:gd name="T6" fmla="*/ 670 w 810"/>
                <a:gd name="T7" fmla="*/ 0 h 183"/>
                <a:gd name="T8" fmla="*/ 700 w 810"/>
                <a:gd name="T9" fmla="*/ 3 h 183"/>
                <a:gd name="T10" fmla="*/ 809 w 810"/>
                <a:gd name="T11" fmla="*/ 129 h 183"/>
                <a:gd name="T12" fmla="*/ 809 w 810"/>
                <a:gd name="T13" fmla="*/ 183 h 183"/>
                <a:gd name="T14" fmla="*/ 1 w 810"/>
                <a:gd name="T15" fmla="*/ 183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0" h="183">
                  <a:moveTo>
                    <a:pt x="1" y="183"/>
                  </a:moveTo>
                  <a:cubicBezTo>
                    <a:pt x="2" y="161"/>
                    <a:pt x="0" y="139"/>
                    <a:pt x="3" y="117"/>
                  </a:cubicBezTo>
                  <a:cubicBezTo>
                    <a:pt x="13" y="46"/>
                    <a:pt x="68" y="0"/>
                    <a:pt x="141" y="0"/>
                  </a:cubicBezTo>
                  <a:cubicBezTo>
                    <a:pt x="317" y="0"/>
                    <a:pt x="493" y="0"/>
                    <a:pt x="670" y="0"/>
                  </a:cubicBezTo>
                  <a:cubicBezTo>
                    <a:pt x="680" y="0"/>
                    <a:pt x="690" y="1"/>
                    <a:pt x="700" y="3"/>
                  </a:cubicBezTo>
                  <a:cubicBezTo>
                    <a:pt x="760" y="14"/>
                    <a:pt x="807" y="67"/>
                    <a:pt x="809" y="129"/>
                  </a:cubicBezTo>
                  <a:cubicBezTo>
                    <a:pt x="810" y="147"/>
                    <a:pt x="809" y="165"/>
                    <a:pt x="809" y="183"/>
                  </a:cubicBezTo>
                  <a:cubicBezTo>
                    <a:pt x="540" y="183"/>
                    <a:pt x="271" y="183"/>
                    <a:pt x="1" y="1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sp>
        <p:nvSpPr>
          <p:cNvPr id="3" name="TextBox 2"/>
          <p:cNvSpPr txBox="1"/>
          <p:nvPr/>
        </p:nvSpPr>
        <p:spPr>
          <a:xfrm>
            <a:off x="6683942" y="1724824"/>
            <a:ext cx="5127056" cy="166199"/>
          </a:xfrm>
          <a:prstGeom prst="rect">
            <a:avLst/>
          </a:prstGeom>
          <a:noFill/>
        </p:spPr>
        <p:txBody>
          <a:bodyPr wrap="square" lIns="0" tIns="0" rIns="0" bIns="0" rtlCol="0">
            <a:spAutoFit/>
          </a:bodyPr>
          <a:lstStyle/>
          <a:p>
            <a:pPr defTabSz="685800">
              <a:lnSpc>
                <a:spcPct val="90000"/>
              </a:lnSpc>
              <a:spcBef>
                <a:spcPct val="0"/>
              </a:spcBef>
              <a:spcAft>
                <a:spcPts val="200"/>
              </a:spcAft>
            </a:pPr>
            <a:r>
              <a:rPr lang="en-US" sz="1200" b="1" dirty="0">
                <a:solidFill>
                  <a:srgbClr val="002E42"/>
                </a:solidFill>
                <a:latin typeface="Century Gothic" panose="020B0502020202020204" pitchFamily="34" charset="0"/>
                <a:ea typeface="+mj-ea"/>
                <a:cs typeface="+mj-cs"/>
              </a:rPr>
              <a:t>Dollar Value of Top 100 verdicts by cause of action, in millions.</a:t>
            </a:r>
          </a:p>
        </p:txBody>
      </p:sp>
      <p:graphicFrame>
        <p:nvGraphicFramePr>
          <p:cNvPr id="5" name="Table 4"/>
          <p:cNvGraphicFramePr>
            <a:graphicFrameLocks noGrp="1"/>
          </p:cNvGraphicFramePr>
          <p:nvPr>
            <p:extLst>
              <p:ext uri="{D42A27DB-BD31-4B8C-83A1-F6EECF244321}">
                <p14:modId xmlns:p14="http://schemas.microsoft.com/office/powerpoint/2010/main" val="2545651951"/>
              </p:ext>
            </p:extLst>
          </p:nvPr>
        </p:nvGraphicFramePr>
        <p:xfrm>
          <a:off x="6683942" y="1989829"/>
          <a:ext cx="5127057" cy="4270629"/>
        </p:xfrm>
        <a:graphic>
          <a:graphicData uri="http://schemas.openxmlformats.org/drawingml/2006/table">
            <a:tbl>
              <a:tblPr firstRow="1">
                <a:tableStyleId>{5C22544A-7EE6-4342-B048-85BDC9FD1C3A}</a:tableStyleId>
              </a:tblPr>
              <a:tblGrid>
                <a:gridCol w="192380">
                  <a:extLst>
                    <a:ext uri="{9D8B030D-6E8A-4147-A177-3AD203B41FA5}">
                      <a16:colId xmlns:a16="http://schemas.microsoft.com/office/drawing/2014/main" xmlns="" val="1845581248"/>
                    </a:ext>
                  </a:extLst>
                </a:gridCol>
                <a:gridCol w="63229">
                  <a:extLst>
                    <a:ext uri="{9D8B030D-6E8A-4147-A177-3AD203B41FA5}">
                      <a16:colId xmlns:a16="http://schemas.microsoft.com/office/drawing/2014/main" xmlns="" val="1619796156"/>
                    </a:ext>
                  </a:extLst>
                </a:gridCol>
                <a:gridCol w="1482406">
                  <a:extLst>
                    <a:ext uri="{9D8B030D-6E8A-4147-A177-3AD203B41FA5}">
                      <a16:colId xmlns:a16="http://schemas.microsoft.com/office/drawing/2014/main" xmlns="" val="2023344711"/>
                    </a:ext>
                  </a:extLst>
                </a:gridCol>
                <a:gridCol w="658471">
                  <a:extLst>
                    <a:ext uri="{9D8B030D-6E8A-4147-A177-3AD203B41FA5}">
                      <a16:colId xmlns:a16="http://schemas.microsoft.com/office/drawing/2014/main" xmlns="" val="3832473491"/>
                    </a:ext>
                  </a:extLst>
                </a:gridCol>
                <a:gridCol w="63229">
                  <a:extLst>
                    <a:ext uri="{9D8B030D-6E8A-4147-A177-3AD203B41FA5}">
                      <a16:colId xmlns:a16="http://schemas.microsoft.com/office/drawing/2014/main" xmlns="" val="1533108601"/>
                    </a:ext>
                  </a:extLst>
                </a:gridCol>
                <a:gridCol w="195907">
                  <a:extLst>
                    <a:ext uri="{9D8B030D-6E8A-4147-A177-3AD203B41FA5}">
                      <a16:colId xmlns:a16="http://schemas.microsoft.com/office/drawing/2014/main" xmlns="" val="793973786"/>
                    </a:ext>
                  </a:extLst>
                </a:gridCol>
                <a:gridCol w="63229">
                  <a:extLst>
                    <a:ext uri="{9D8B030D-6E8A-4147-A177-3AD203B41FA5}">
                      <a16:colId xmlns:a16="http://schemas.microsoft.com/office/drawing/2014/main" xmlns="" val="2692760913"/>
                    </a:ext>
                  </a:extLst>
                </a:gridCol>
                <a:gridCol w="1596294">
                  <a:extLst>
                    <a:ext uri="{9D8B030D-6E8A-4147-A177-3AD203B41FA5}">
                      <a16:colId xmlns:a16="http://schemas.microsoft.com/office/drawing/2014/main" xmlns="" val="730843799"/>
                    </a:ext>
                  </a:extLst>
                </a:gridCol>
                <a:gridCol w="811912">
                  <a:extLst>
                    <a:ext uri="{9D8B030D-6E8A-4147-A177-3AD203B41FA5}">
                      <a16:colId xmlns:a16="http://schemas.microsoft.com/office/drawing/2014/main" xmlns="" val="1922677823"/>
                    </a:ext>
                  </a:extLst>
                </a:gridCol>
              </a:tblGrid>
              <a:tr h="460958">
                <a:tc gridSpan="5">
                  <a:txBody>
                    <a:bodyPr/>
                    <a:lstStyle/>
                    <a:p>
                      <a:pPr algn="ctr"/>
                      <a:r>
                        <a:rPr lang="en-US" sz="1200" dirty="0"/>
                        <a:t>2020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pPr algn="ctr"/>
                      <a:endParaRPr lang="en-US" sz="900" dirty="0"/>
                    </a:p>
                  </a:txBody>
                  <a:tcPr marL="0" marR="0" marT="0" marB="0" anchor="ctr"/>
                </a:tc>
                <a:tc hMerge="1">
                  <a:txBody>
                    <a:bodyPr/>
                    <a:lstStyle/>
                    <a:p>
                      <a:endParaRPr lang="en-US" sz="900" dirty="0"/>
                    </a:p>
                  </a:txBody>
                  <a:tcPr marL="0" marR="0" marT="0" marB="0">
                    <a:lnR w="12700" cmpd="sng">
                      <a:noFill/>
                    </a:lnR>
                  </a:tcPr>
                </a:tc>
                <a:tc hMerge="1">
                  <a:txBody>
                    <a:bodyPr/>
                    <a:lstStyle/>
                    <a:p>
                      <a:endParaRPr lang="en-US"/>
                    </a:p>
                  </a:txBody>
                  <a:tcPr/>
                </a:tc>
                <a:tc>
                  <a:txBody>
                    <a:bodyPr/>
                    <a:lstStyle/>
                    <a:p>
                      <a:endParaRPr lang="en-US" sz="1200" dirty="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ctr"/>
                      <a:r>
                        <a:rPr lang="en-US" sz="1200" dirty="0"/>
                        <a:t>2021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900" dirty="0"/>
                    </a:p>
                  </a:txBody>
                  <a:tcPr marL="0" marR="0" marT="0" marB="0"/>
                </a:tc>
                <a:extLst>
                  <a:ext uri="{0D108BD9-81ED-4DB2-BD59-A6C34878D82A}">
                    <a16:rowId xmlns:a16="http://schemas.microsoft.com/office/drawing/2014/main" xmlns="" val="863018610"/>
                  </a:ext>
                </a:extLst>
              </a:tr>
              <a:tr h="558751">
                <a:tc>
                  <a:txBody>
                    <a:bodyPr/>
                    <a:lstStyle/>
                    <a:p>
                      <a:pPr algn="ctr"/>
                      <a:r>
                        <a:rPr lang="en-US" sz="1100" dirty="0">
                          <a:latin typeface="Calibri" panose="020F0502020204030204" pitchFamily="34" charset="0"/>
                          <a:cs typeface="Calibri" panose="020F0502020204030204" pitchFamily="34" charset="0"/>
                        </a:rPr>
                        <a:t>1</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Intellectual</a:t>
                      </a:r>
                      <a:r>
                        <a:rPr lang="en-US" sz="1100" baseline="0" dirty="0">
                          <a:latin typeface="Calibri" panose="020F0502020204030204" pitchFamily="34" charset="0"/>
                          <a:cs typeface="Calibri" panose="020F0502020204030204" pitchFamily="34" charset="0"/>
                        </a:rPr>
                        <a:t> Property</a:t>
                      </a:r>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$14,858</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1</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Worker/Workplace</a:t>
                      </a:r>
                      <a:r>
                        <a:rPr lang="en-US" sz="1100" baseline="0" dirty="0">
                          <a:latin typeface="Calibri" panose="020F0502020204030204" pitchFamily="34" charset="0"/>
                          <a:cs typeface="Calibri" panose="020F0502020204030204" pitchFamily="34" charset="0"/>
                        </a:rPr>
                        <a:t> Negligence</a:t>
                      </a:r>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$301,929</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864270121"/>
                  </a:ext>
                </a:extLst>
              </a:tr>
              <a:tr h="304774">
                <a:tc>
                  <a:txBody>
                    <a:bodyPr/>
                    <a:lstStyle/>
                    <a:p>
                      <a:pPr algn="ctr"/>
                      <a:r>
                        <a:rPr lang="en-US" sz="1100" dirty="0">
                          <a:latin typeface="Calibri" panose="020F0502020204030204" pitchFamily="34" charset="0"/>
                          <a:cs typeface="Calibri" panose="020F0502020204030204" pitchFamily="34" charset="0"/>
                        </a:rPr>
                        <a:t>2</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Products Liability</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$3,117</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2</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Intellectual Property</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$3,675</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2761480927"/>
                  </a:ext>
                </a:extLst>
              </a:tr>
              <a:tr h="558751">
                <a:tc>
                  <a:txBody>
                    <a:bodyPr/>
                    <a:lstStyle/>
                    <a:p>
                      <a:pPr algn="ctr"/>
                      <a:r>
                        <a:rPr lang="en-US" sz="1100" dirty="0">
                          <a:latin typeface="Calibri" panose="020F0502020204030204" pitchFamily="34" charset="0"/>
                          <a:cs typeface="Calibri" panose="020F0502020204030204" pitchFamily="34" charset="0"/>
                        </a:rPr>
                        <a:t>3</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Worker/Workplace Negligence</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$706</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3</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Motor Vehicle</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$2,046</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561145092"/>
                  </a:ext>
                </a:extLst>
              </a:tr>
              <a:tr h="304774">
                <a:tc>
                  <a:txBody>
                    <a:bodyPr/>
                    <a:lstStyle/>
                    <a:p>
                      <a:pPr algn="ctr"/>
                      <a:r>
                        <a:rPr lang="en-US" sz="1100" dirty="0">
                          <a:latin typeface="Calibri" panose="020F0502020204030204" pitchFamily="34" charset="0"/>
                          <a:cs typeface="Calibri" panose="020F0502020204030204" pitchFamily="34" charset="0"/>
                        </a:rPr>
                        <a:t>4</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Construction</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$285</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4</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Transportation</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$730</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722789722"/>
                  </a:ext>
                </a:extLst>
              </a:tr>
              <a:tr h="304774">
                <a:tc>
                  <a:txBody>
                    <a:bodyPr/>
                    <a:lstStyle/>
                    <a:p>
                      <a:pPr algn="ctr"/>
                      <a:r>
                        <a:rPr lang="en-US" sz="1100" dirty="0">
                          <a:latin typeface="Calibri" panose="020F0502020204030204" pitchFamily="34" charset="0"/>
                          <a:cs typeface="Calibri" panose="020F0502020204030204" pitchFamily="34" charset="0"/>
                        </a:rPr>
                        <a:t>5</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Motor Vehicle</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$261</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5</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Products Liability</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$651</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123981392"/>
                  </a:ext>
                </a:extLst>
              </a:tr>
              <a:tr h="304774">
                <a:tc>
                  <a:txBody>
                    <a:bodyPr/>
                    <a:lstStyle/>
                    <a:p>
                      <a:pPr algn="ctr"/>
                      <a:r>
                        <a:rPr lang="en-US" sz="1100" dirty="0">
                          <a:latin typeface="Calibri" panose="020F0502020204030204" pitchFamily="34" charset="0"/>
                          <a:cs typeface="Calibri" panose="020F0502020204030204" pitchFamily="34" charset="0"/>
                        </a:rPr>
                        <a:t>6</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Medical Malpractice</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$199</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6</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Employment</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$489</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777837680"/>
                  </a:ext>
                </a:extLst>
              </a:tr>
              <a:tr h="304774">
                <a:tc>
                  <a:txBody>
                    <a:bodyPr/>
                    <a:lstStyle/>
                    <a:p>
                      <a:pPr algn="ctr"/>
                      <a:r>
                        <a:rPr lang="en-US" sz="1100" dirty="0">
                          <a:latin typeface="Calibri" panose="020F0502020204030204" pitchFamily="34" charset="0"/>
                          <a:cs typeface="Calibri" panose="020F0502020204030204" pitchFamily="34" charset="0"/>
                        </a:rPr>
                        <a:t>7</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Intentional Torts</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$138</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7</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Business Law</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$410</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4125598235"/>
                  </a:ext>
                </a:extLst>
              </a:tr>
              <a:tr h="304774">
                <a:tc>
                  <a:txBody>
                    <a:bodyPr/>
                    <a:lstStyle/>
                    <a:p>
                      <a:pPr algn="ctr"/>
                      <a:r>
                        <a:rPr lang="en-US" sz="1100" dirty="0">
                          <a:latin typeface="Calibri" panose="020F0502020204030204" pitchFamily="34" charset="0"/>
                          <a:cs typeface="Calibri" panose="020F0502020204030204" pitchFamily="34" charset="0"/>
                        </a:rPr>
                        <a:t>8</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Legal Profession</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$108</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8</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Intentional Torts</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$364</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4206520460"/>
                  </a:ext>
                </a:extLst>
              </a:tr>
              <a:tr h="304774">
                <a:tc>
                  <a:txBody>
                    <a:bodyPr/>
                    <a:lstStyle/>
                    <a:p>
                      <a:pPr algn="ctr"/>
                      <a:r>
                        <a:rPr lang="en-US" sz="1100" dirty="0">
                          <a:latin typeface="Calibri" panose="020F0502020204030204" pitchFamily="34" charset="0"/>
                          <a:cs typeface="Calibri" panose="020F0502020204030204" pitchFamily="34" charset="0"/>
                        </a:rPr>
                        <a:t>9</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Fraud</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$94</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9</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latin typeface="Calibri" panose="020F0502020204030204" pitchFamily="34" charset="0"/>
                          <a:cs typeface="Calibri" panose="020F0502020204030204" pitchFamily="34" charset="0"/>
                        </a:rPr>
                        <a:t>Insurance</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685800" rtl="0" eaLnBrk="1" latinLnBrk="0" hangingPunct="1"/>
                      <a:r>
                        <a:rPr lang="en-US" sz="1100" kern="1200" dirty="0">
                          <a:solidFill>
                            <a:schemeClr val="dk1"/>
                          </a:solidFill>
                          <a:latin typeface="Calibri" panose="020F0502020204030204" pitchFamily="34" charset="0"/>
                          <a:ea typeface="+mn-ea"/>
                          <a:cs typeface="Calibri" panose="020F0502020204030204" pitchFamily="34" charset="0"/>
                        </a:rPr>
                        <a:t>$251</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99248032"/>
                  </a:ext>
                </a:extLst>
              </a:tr>
              <a:tr h="558751">
                <a:tc>
                  <a:txBody>
                    <a:bodyPr/>
                    <a:lstStyle/>
                    <a:p>
                      <a:pPr algn="ctr"/>
                      <a:r>
                        <a:rPr lang="en-US" sz="1100" dirty="0">
                          <a:latin typeface="Calibri" panose="020F0502020204030204" pitchFamily="34" charset="0"/>
                          <a:cs typeface="Calibri" panose="020F0502020204030204" pitchFamily="34" charset="0"/>
                        </a:rPr>
                        <a:t>10</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Dangerous Condition of Public Property</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latin typeface="Calibri" panose="020F0502020204030204" pitchFamily="34" charset="0"/>
                          <a:cs typeface="Calibri" panose="020F0502020204030204" pitchFamily="34" charset="0"/>
                        </a:rPr>
                        <a:t>$76</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dirty="0"/>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latin typeface="Calibri" panose="020F0502020204030204" pitchFamily="34" charset="0"/>
                          <a:cs typeface="Calibri" panose="020F0502020204030204" pitchFamily="34" charset="0"/>
                        </a:rPr>
                        <a:t>10</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endParaRPr lang="en-US" sz="1100" dirty="0">
                        <a:latin typeface="Calibri" panose="020F0502020204030204" pitchFamily="34" charset="0"/>
                        <a:cs typeface="Calibri" panose="020F0502020204030204" pitchFamily="34" charset="0"/>
                      </a:endParaRP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r>
                        <a:rPr lang="en-US" sz="1100" b="1" dirty="0">
                          <a:latin typeface="Calibri" panose="020F0502020204030204" pitchFamily="34" charset="0"/>
                          <a:cs typeface="Calibri" panose="020F0502020204030204" pitchFamily="34" charset="0"/>
                        </a:rPr>
                        <a:t>Government</a:t>
                      </a:r>
                    </a:p>
                  </a:txBody>
                  <a:tcPr marL="18288" marR="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marL="0" algn="r" defTabSz="685800" rtl="0" eaLnBrk="1" latinLnBrk="0" hangingPunct="1"/>
                      <a:r>
                        <a:rPr lang="en-US" sz="1100" b="1" kern="1200" dirty="0">
                          <a:solidFill>
                            <a:schemeClr val="dk1"/>
                          </a:solidFill>
                          <a:latin typeface="Calibri" panose="020F0502020204030204" pitchFamily="34" charset="0"/>
                          <a:ea typeface="+mn-ea"/>
                          <a:cs typeface="Calibri" panose="020F0502020204030204" pitchFamily="34" charset="0"/>
                        </a:rPr>
                        <a:t>$167</a:t>
                      </a:r>
                    </a:p>
                  </a:txBody>
                  <a:tcPr marL="18288" marT="18288" marB="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extLst>
                  <a:ext uri="{0D108BD9-81ED-4DB2-BD59-A6C34878D82A}">
                    <a16:rowId xmlns:a16="http://schemas.microsoft.com/office/drawing/2014/main" xmlns="" val="2449296545"/>
                  </a:ext>
                </a:extLst>
              </a:tr>
            </a:tbl>
          </a:graphicData>
        </a:graphic>
      </p:graphicFrame>
      <p:sp>
        <p:nvSpPr>
          <p:cNvPr id="72" name="Text Placeholder 4">
            <a:extLst>
              <a:ext uri="{FF2B5EF4-FFF2-40B4-BE49-F238E27FC236}">
                <a16:creationId xmlns:a16="http://schemas.microsoft.com/office/drawing/2014/main" xmlns="" id="{EAB35853-8A01-42A2-B88A-F1B5DA2F77D6}"/>
              </a:ext>
            </a:extLst>
          </p:cNvPr>
          <p:cNvSpPr txBox="1">
            <a:spLocks/>
          </p:cNvSpPr>
          <p:nvPr/>
        </p:nvSpPr>
        <p:spPr bwMode="gray">
          <a:xfrm>
            <a:off x="6687268" y="1292857"/>
            <a:ext cx="2560202" cy="21544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400" dirty="0">
                <a:solidFill>
                  <a:schemeClr val="accent1"/>
                </a:solidFill>
                <a:latin typeface="Calibri"/>
                <a:cs typeface="Arial" panose="020B0604020202020204" pitchFamily="34" charset="0"/>
              </a:rPr>
              <a:t>TOP VERDICT CATEGORIES</a:t>
            </a:r>
          </a:p>
        </p:txBody>
      </p:sp>
      <p:cxnSp>
        <p:nvCxnSpPr>
          <p:cNvPr id="19" name="Straight Connector 18"/>
          <p:cNvCxnSpPr/>
          <p:nvPr/>
        </p:nvCxnSpPr>
        <p:spPr>
          <a:xfrm flipV="1">
            <a:off x="6283304" y="1292857"/>
            <a:ext cx="0" cy="4955544"/>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256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42</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Average Jury Awards, 1999 – 2020 (latest available)</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2"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Jury Verdict Research; </a:t>
            </a:r>
            <a:r>
              <a:rPr lang="en-US" i="1" dirty="0">
                <a:solidFill>
                  <a:prstClr val="black">
                    <a:lumMod val="50000"/>
                    <a:lumOff val="50000"/>
                  </a:prstClr>
                </a:solidFill>
                <a:cs typeface="Arial" charset="0"/>
              </a:rPr>
              <a:t>Current Award Trends in Personal Injury </a:t>
            </a:r>
            <a:r>
              <a:rPr lang="en-US" dirty="0">
                <a:solidFill>
                  <a:prstClr val="black">
                    <a:lumMod val="50000"/>
                    <a:lumOff val="50000"/>
                  </a:prstClr>
                </a:solidFill>
                <a:cs typeface="Arial" charset="0"/>
              </a:rPr>
              <a:t>(61</a:t>
            </a:r>
            <a:r>
              <a:rPr lang="en-US" baseline="30000" dirty="0">
                <a:solidFill>
                  <a:prstClr val="black">
                    <a:lumMod val="50000"/>
                    <a:lumOff val="50000"/>
                  </a:prstClr>
                </a:solidFill>
                <a:cs typeface="Arial" charset="0"/>
              </a:rPr>
              <a:t>st</a:t>
            </a:r>
            <a:r>
              <a:rPr lang="en-US" dirty="0">
                <a:solidFill>
                  <a:prstClr val="black">
                    <a:lumMod val="50000"/>
                    <a:lumOff val="50000"/>
                  </a:prstClr>
                </a:solidFill>
                <a:cs typeface="Arial" charset="0"/>
              </a:rPr>
              <a:t> Edition), Thomson Reuters; Risk and Uncertainty Management Center, Univ. of South Carolina.</a:t>
            </a:r>
          </a:p>
        </p:txBody>
      </p:sp>
      <p:sp>
        <p:nvSpPr>
          <p:cNvPr id="14" name="Rectangle 13"/>
          <p:cNvSpPr/>
          <p:nvPr/>
        </p:nvSpPr>
        <p:spPr>
          <a:xfrm>
            <a:off x="402985" y="1632734"/>
            <a:ext cx="560507" cy="1384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1000" b="1" kern="0" dirty="0">
                <a:solidFill>
                  <a:prstClr val="black"/>
                </a:solidFill>
                <a:cs typeface="Arial" charset="0"/>
              </a:rPr>
              <a:t>($000)</a:t>
            </a:r>
          </a:p>
        </p:txBody>
      </p:sp>
      <p:graphicFrame>
        <p:nvGraphicFramePr>
          <p:cNvPr id="9" name="Chart 8"/>
          <p:cNvGraphicFramePr/>
          <p:nvPr>
            <p:extLst>
              <p:ext uri="{D42A27DB-BD31-4B8C-83A1-F6EECF244321}">
                <p14:modId xmlns:p14="http://schemas.microsoft.com/office/powerpoint/2010/main" val="2194612682"/>
              </p:ext>
            </p:extLst>
          </p:nvPr>
        </p:nvGraphicFramePr>
        <p:xfrm>
          <a:off x="0" y="1524000"/>
          <a:ext cx="12070080" cy="4738688"/>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7414260" y="1650123"/>
            <a:ext cx="4049631" cy="938370"/>
            <a:chOff x="7414260" y="1650123"/>
            <a:chExt cx="4049631" cy="938370"/>
          </a:xfrm>
        </p:grpSpPr>
        <p:sp>
          <p:nvSpPr>
            <p:cNvPr id="17" name="AutoShape 6"/>
            <p:cNvSpPr>
              <a:spLocks noChangeArrowheads="1"/>
            </p:cNvSpPr>
            <p:nvPr/>
          </p:nvSpPr>
          <p:spPr bwMode="blackWhite">
            <a:xfrm rot="16200000">
              <a:off x="8789690" y="274693"/>
              <a:ext cx="855272" cy="3606132"/>
            </a:xfrm>
            <a:prstGeom prst="rect">
              <a:avLst/>
            </a:prstGeom>
            <a:solidFill>
              <a:schemeClr val="bg1">
                <a:lumMod val="95000"/>
              </a:schemeClr>
            </a:solidFill>
            <a:ln w="28575" algn="ctr">
              <a:noFill/>
              <a:miter lim="800000"/>
              <a:headEnd/>
              <a:tailEnd/>
            </a:ln>
            <a:effectLst/>
          </p:spPr>
          <p:txBody>
            <a:bodyPr vert="vert" tIns="68580" bIns="68580" anchor="ctr"/>
            <a:lstStyle/>
            <a:p>
              <a:pPr algn="ctr" defTabSz="685800" eaLnBrk="0" fontAlgn="base" hangingPunct="0">
                <a:lnSpc>
                  <a:spcPct val="90000"/>
                </a:lnSpc>
                <a:spcBef>
                  <a:spcPct val="50000"/>
                </a:spcBef>
                <a:spcAft>
                  <a:spcPct val="0"/>
                </a:spcAft>
                <a:buClr>
                  <a:srgbClr val="FFFFFF"/>
                </a:buClr>
                <a:defRPr/>
              </a:pPr>
              <a:r>
                <a:rPr lang="en-US" sz="1000" b="1" kern="0" dirty="0">
                  <a:solidFill>
                    <a:prstClr val="black"/>
                  </a:solidFill>
                  <a:latin typeface="Arial" pitchFamily="34" charset="0"/>
                  <a:cs typeface="Arial" charset="0"/>
                </a:rPr>
                <a:t>The average jury award reached an all-time record high of $2.5M in 2020, up 39% from 2019 and 274% since 2010</a:t>
              </a:r>
            </a:p>
            <a:p>
              <a:pPr algn="ctr" defTabSz="685800" eaLnBrk="0" fontAlgn="base" hangingPunct="0">
                <a:lnSpc>
                  <a:spcPct val="90000"/>
                </a:lnSpc>
                <a:spcBef>
                  <a:spcPct val="50000"/>
                </a:spcBef>
                <a:spcAft>
                  <a:spcPct val="0"/>
                </a:spcAft>
                <a:buClr>
                  <a:srgbClr val="FFFFFF"/>
                </a:buClr>
                <a:defRPr/>
              </a:pPr>
              <a:r>
                <a:rPr lang="en-US" sz="1000" b="1" kern="0" dirty="0">
                  <a:solidFill>
                    <a:schemeClr val="tx2"/>
                  </a:solidFill>
                  <a:latin typeface="Arial" pitchFamily="34" charset="0"/>
                  <a:cs typeface="Arial" charset="0"/>
                </a:rPr>
                <a:t>Median Award in 2020 = $125,366         </a:t>
              </a:r>
              <a:br>
                <a:rPr lang="en-US" sz="1000" b="1" kern="0" dirty="0">
                  <a:solidFill>
                    <a:schemeClr val="tx2"/>
                  </a:solidFill>
                  <a:latin typeface="Arial" pitchFamily="34" charset="0"/>
                  <a:cs typeface="Arial" charset="0"/>
                </a:rPr>
              </a:br>
              <a:r>
                <a:rPr lang="en-US" sz="1000" b="1" kern="0" dirty="0">
                  <a:solidFill>
                    <a:schemeClr val="tx2"/>
                  </a:solidFill>
                  <a:latin typeface="Arial" pitchFamily="34" charset="0"/>
                  <a:cs typeface="Arial" charset="0"/>
                </a:rPr>
                <a:t>(a record) </a:t>
              </a:r>
            </a:p>
          </p:txBody>
        </p:sp>
        <p:sp>
          <p:nvSpPr>
            <p:cNvPr id="10" name="Isosceles Triangle 9"/>
            <p:cNvSpPr/>
            <p:nvPr/>
          </p:nvSpPr>
          <p:spPr>
            <a:xfrm rot="6707702">
              <a:off x="11114928" y="2239529"/>
              <a:ext cx="166198" cy="531729"/>
            </a:xfrm>
            <a:prstGeom prst="triangle">
              <a:avLst>
                <a:gd name="adj" fmla="val 38673"/>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0724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0E86E66-C23F-A5D4-FB3A-39DC3AD53F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644" r="11644"/>
          <a:stretch/>
        </p:blipFill>
        <p:spPr>
          <a:xfrm>
            <a:off x="3765176" y="0"/>
            <a:ext cx="8426824" cy="6880459"/>
          </a:xfrm>
          <a:prstGeom prst="rect">
            <a:avLst/>
          </a:prstGeom>
        </p:spPr>
      </p:pic>
      <p:pic>
        <p:nvPicPr>
          <p:cNvPr id="16" name="Picture 15">
            <a:extLst>
              <a:ext uri="{FF2B5EF4-FFF2-40B4-BE49-F238E27FC236}">
                <a16:creationId xmlns:a16="http://schemas.microsoft.com/office/drawing/2014/main" xmlns="" id="{E54E14E4-9955-46CD-4C31-367526CC0DE4}"/>
              </a:ext>
            </a:extLst>
          </p:cNvPr>
          <p:cNvPicPr>
            <a:picLocks/>
          </p:cNvPicPr>
          <p:nvPr/>
        </p:nvPicPr>
        <p:blipFill rotWithShape="1">
          <a:blip r:embed="rId3" cstate="screen">
            <a:extLst>
              <a:ext uri="{28A0092B-C50C-407E-A947-70E740481C1C}">
                <a14:useLocalDpi xmlns:a14="http://schemas.microsoft.com/office/drawing/2010/main"/>
              </a:ext>
            </a:extLst>
          </a:blip>
          <a:srcRect l="38987" r="18819"/>
          <a:stretch/>
        </p:blipFill>
        <p:spPr>
          <a:xfrm>
            <a:off x="2614862" y="-7946"/>
            <a:ext cx="7309723" cy="6888405"/>
          </a:xfrm>
          <a:prstGeom prst="rect">
            <a:avLst/>
          </a:prstGeom>
        </p:spPr>
      </p:pic>
      <p:sp>
        <p:nvSpPr>
          <p:cNvPr id="2" name="Slide Number Placeholder 5">
            <a:extLst>
              <a:ext uri="{FF2B5EF4-FFF2-40B4-BE49-F238E27FC236}">
                <a16:creationId xmlns:a16="http://schemas.microsoft.com/office/drawing/2014/main" xmlns="" id="{F30E6993-0CB6-4D86-B1D0-77C6B4B3794A}"/>
              </a:ext>
            </a:extLst>
          </p:cNvPr>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43</a:t>
            </a:fld>
            <a:endParaRPr lang="en-US" sz="675" dirty="0">
              <a:solidFill>
                <a:prstClr val="black">
                  <a:tint val="75000"/>
                </a:prstClr>
              </a:solidFill>
              <a:latin typeface="Calibri"/>
            </a:endParaRPr>
          </a:p>
        </p:txBody>
      </p:sp>
      <p:sp>
        <p:nvSpPr>
          <p:cNvPr id="3" name="Title 5">
            <a:extLst>
              <a:ext uri="{FF2B5EF4-FFF2-40B4-BE49-F238E27FC236}">
                <a16:creationId xmlns:a16="http://schemas.microsoft.com/office/drawing/2014/main" xmlns="" id="{92E57CF9-7947-406B-B455-C72A3A3D75D1}"/>
              </a:ext>
            </a:extLst>
          </p:cNvPr>
          <p:cNvSpPr txBox="1">
            <a:spLocks/>
          </p:cNvSpPr>
          <p:nvPr/>
        </p:nvSpPr>
        <p:spPr>
          <a:xfrm>
            <a:off x="390608" y="758516"/>
            <a:ext cx="2060542" cy="1754326"/>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Liability Claim Values:</a:t>
            </a:r>
            <a:br>
              <a:rPr lang="en-US" dirty="0">
                <a:solidFill>
                  <a:srgbClr val="002E42"/>
                </a:solidFill>
              </a:rPr>
            </a:br>
            <a:r>
              <a:rPr lang="en-US" dirty="0">
                <a:solidFill>
                  <a:srgbClr val="002E42"/>
                </a:solidFill>
              </a:rPr>
              <a:t>Unfavorable Jurisdictions </a:t>
            </a:r>
            <a:endParaRPr lang="en-US" dirty="0">
              <a:solidFill>
                <a:srgbClr val="FF0000"/>
              </a:solidFill>
            </a:endParaRPr>
          </a:p>
        </p:txBody>
      </p:sp>
      <p:cxnSp>
        <p:nvCxnSpPr>
          <p:cNvPr id="4" name="Straight Connector 3">
            <a:extLst>
              <a:ext uri="{FF2B5EF4-FFF2-40B4-BE49-F238E27FC236}">
                <a16:creationId xmlns:a16="http://schemas.microsoft.com/office/drawing/2014/main" xmlns="" id="{F6F63AD5-3D50-4257-850D-D43C6FB77988}"/>
              </a:ext>
            </a:extLst>
          </p:cNvPr>
          <p:cNvCxnSpPr/>
          <p:nvPr/>
        </p:nvCxnSpPr>
        <p:spPr>
          <a:xfrm>
            <a:off x="390607" y="2634162"/>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2D204EC-68CD-45EA-B91F-D7E80CB12EB6}"/>
              </a:ext>
            </a:extLst>
          </p:cNvPr>
          <p:cNvSpPr txBox="1"/>
          <p:nvPr/>
        </p:nvSpPr>
        <p:spPr>
          <a:xfrm>
            <a:off x="390607" y="3102798"/>
            <a:ext cx="1968044" cy="1708160"/>
          </a:xfrm>
          <a:prstGeom prst="rect">
            <a:avLst/>
          </a:prstGeom>
          <a:noFill/>
        </p:spPr>
        <p:txBody>
          <a:bodyPr wrap="square">
            <a:spAutoFit/>
          </a:bodyPr>
          <a:lstStyle/>
          <a:p>
            <a:r>
              <a:rPr lang="en-US" sz="1500" b="0" i="0" dirty="0">
                <a:effectLst/>
              </a:rPr>
              <a:t>In its recently released annual report, the ATRA identified 8 jurisdictions on its 2021 hellholes list – which, in order, include:</a:t>
            </a:r>
            <a:endParaRPr lang="en-US" sz="1500" dirty="0"/>
          </a:p>
        </p:txBody>
      </p:sp>
      <p:sp>
        <p:nvSpPr>
          <p:cNvPr id="8" name="TextBox 7">
            <a:extLst>
              <a:ext uri="{FF2B5EF4-FFF2-40B4-BE49-F238E27FC236}">
                <a16:creationId xmlns:a16="http://schemas.microsoft.com/office/drawing/2014/main" xmlns="" id="{DAED1669-DACC-4D91-9397-951F221873AB}"/>
              </a:ext>
            </a:extLst>
          </p:cNvPr>
          <p:cNvSpPr txBox="1"/>
          <p:nvPr/>
        </p:nvSpPr>
        <p:spPr>
          <a:xfrm>
            <a:off x="142082" y="6529274"/>
            <a:ext cx="6094602" cy="261610"/>
          </a:xfrm>
          <a:prstGeom prst="rect">
            <a:avLst/>
          </a:prstGeom>
          <a:noFill/>
        </p:spPr>
        <p:txBody>
          <a:bodyPr wrap="square">
            <a:spAutoFit/>
          </a:bodyPr>
          <a:lstStyle/>
          <a:p>
            <a:r>
              <a:rPr lang="en-US" sz="1100" b="0" i="1" dirty="0">
                <a:solidFill>
                  <a:srgbClr val="292929"/>
                </a:solidFill>
                <a:effectLst/>
                <a:latin typeface="Georgia" panose="02040502050405020303" pitchFamily="18" charset="0"/>
              </a:rPr>
              <a:t>American Tort Reform Association (“ATRA”) publishes its “Judicial Hellholes Report.”</a:t>
            </a:r>
            <a:endParaRPr lang="en-US" sz="1100" dirty="0"/>
          </a:p>
        </p:txBody>
      </p:sp>
      <p:sp>
        <p:nvSpPr>
          <p:cNvPr id="20" name="Flowchart: Manual Input 8">
            <a:extLst>
              <a:ext uri="{FF2B5EF4-FFF2-40B4-BE49-F238E27FC236}">
                <a16:creationId xmlns:a16="http://schemas.microsoft.com/office/drawing/2014/main" xmlns="" id="{AD374DCB-9FA9-A28E-EFD1-31E008B6CB27}"/>
              </a:ext>
            </a:extLst>
          </p:cNvPr>
          <p:cNvSpPr/>
          <p:nvPr/>
        </p:nvSpPr>
        <p:spPr>
          <a:xfrm rot="5400000" flipH="1">
            <a:off x="1548864" y="1058051"/>
            <a:ext cx="6880459" cy="4748463"/>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a:extLst>
              <a:ext uri="{FF2B5EF4-FFF2-40B4-BE49-F238E27FC236}">
                <a16:creationId xmlns:a16="http://schemas.microsoft.com/office/drawing/2014/main" xmlns="" id="{B057646B-6E04-2B6A-6E88-BA0ACBBBBD42}"/>
              </a:ext>
            </a:extLst>
          </p:cNvPr>
          <p:cNvSpPr txBox="1"/>
          <p:nvPr/>
        </p:nvSpPr>
        <p:spPr>
          <a:xfrm>
            <a:off x="2952089" y="790757"/>
            <a:ext cx="4074008" cy="4939814"/>
          </a:xfrm>
          <a:prstGeom prst="rect">
            <a:avLst/>
          </a:prstGeom>
          <a:noFill/>
        </p:spPr>
        <p:txBody>
          <a:bodyPr wrap="square">
            <a:spAutoFit/>
          </a:bodyPr>
          <a:lstStyle/>
          <a:p>
            <a:pPr marL="283464" indent="-283464">
              <a:spcAft>
                <a:spcPts val="600"/>
              </a:spcAft>
              <a:buFont typeface="+mj-lt"/>
              <a:buAutoNum type="arabicPeriod"/>
            </a:pPr>
            <a:r>
              <a:rPr lang="en-US" sz="1400" i="0" dirty="0">
                <a:solidFill>
                  <a:schemeClr val="bg1"/>
                </a:solidFill>
                <a:effectLst/>
              </a:rPr>
              <a:t>California</a:t>
            </a:r>
            <a:r>
              <a:rPr lang="en-US" sz="1400" b="0" i="0" dirty="0">
                <a:solidFill>
                  <a:schemeClr val="bg1"/>
                </a:solidFill>
                <a:effectLst/>
              </a:rPr>
              <a:t> (with the plaintiffs’ bar taking advantage of unique California laws like the Private Attorney General Act); </a:t>
            </a:r>
          </a:p>
          <a:p>
            <a:pPr marL="283464" indent="-283464">
              <a:spcAft>
                <a:spcPts val="600"/>
              </a:spcAft>
              <a:buAutoNum type="arabicPeriod"/>
            </a:pPr>
            <a:r>
              <a:rPr lang="en-US" sz="1400" b="0" i="0" dirty="0">
                <a:solidFill>
                  <a:schemeClr val="bg1"/>
                </a:solidFill>
                <a:effectLst/>
              </a:rPr>
              <a:t>New York City (particularly regarding Americans With Disabilities Act accessibility claims and an activist attorney general battling climate change with energy companies), </a:t>
            </a:r>
          </a:p>
          <a:p>
            <a:pPr marL="283464" indent="-283464">
              <a:spcAft>
                <a:spcPts val="600"/>
              </a:spcAft>
              <a:buAutoNum type="arabicPeriod"/>
            </a:pPr>
            <a:r>
              <a:rPr lang="en-US" sz="1400" b="0" i="0" dirty="0">
                <a:solidFill>
                  <a:schemeClr val="bg1"/>
                </a:solidFill>
                <a:effectLst/>
              </a:rPr>
              <a:t>Georgia; </a:t>
            </a:r>
          </a:p>
          <a:p>
            <a:pPr marL="283464" indent="-283464">
              <a:spcAft>
                <a:spcPts val="600"/>
              </a:spcAft>
              <a:buAutoNum type="arabicPeriod"/>
            </a:pPr>
            <a:r>
              <a:rPr lang="en-US" sz="1400" b="0" i="0" dirty="0">
                <a:solidFill>
                  <a:schemeClr val="bg1"/>
                </a:solidFill>
                <a:effectLst/>
              </a:rPr>
              <a:t>Philadelphia, which fell from the number 1 spot last year (especially in the Philadelphia Court of Common Pleas and the Supreme Court of Pennsylvania), </a:t>
            </a:r>
          </a:p>
          <a:p>
            <a:pPr marL="283464" indent="-283464">
              <a:spcAft>
                <a:spcPts val="600"/>
              </a:spcAft>
              <a:buAutoNum type="arabicPeriod"/>
            </a:pPr>
            <a:r>
              <a:rPr lang="en-US" sz="1400" b="0" i="0" dirty="0">
                <a:solidFill>
                  <a:schemeClr val="bg1"/>
                </a:solidFill>
                <a:effectLst/>
              </a:rPr>
              <a:t>Illinois (especially Cook, St. Clair, and Madison counties and regarding asbestos litigation and Illinois Biometric Information Privacy Act class actions), </a:t>
            </a:r>
          </a:p>
          <a:p>
            <a:pPr marL="283464" indent="-283464">
              <a:spcAft>
                <a:spcPts val="600"/>
              </a:spcAft>
              <a:buAutoNum type="arabicPeriod"/>
            </a:pPr>
            <a:r>
              <a:rPr lang="en-US" sz="1400" b="0" i="0" dirty="0">
                <a:solidFill>
                  <a:schemeClr val="bg1"/>
                </a:solidFill>
                <a:effectLst/>
              </a:rPr>
              <a:t>Louisiana (including deceptive lawsuit advertising practices and coastal litigation), </a:t>
            </a:r>
          </a:p>
          <a:p>
            <a:pPr marL="283464" indent="-283464">
              <a:spcAft>
                <a:spcPts val="600"/>
              </a:spcAft>
              <a:buAutoNum type="arabicPeriod"/>
            </a:pPr>
            <a:r>
              <a:rPr lang="en-US" sz="1400" b="0" i="0" dirty="0">
                <a:solidFill>
                  <a:schemeClr val="bg1"/>
                </a:solidFill>
                <a:effectLst/>
              </a:rPr>
              <a:t>St. Louis, Missouri, and </a:t>
            </a:r>
          </a:p>
          <a:p>
            <a:pPr marL="283464" indent="-283464">
              <a:spcAft>
                <a:spcPts val="600"/>
              </a:spcAft>
              <a:buAutoNum type="arabicPeriod"/>
            </a:pPr>
            <a:r>
              <a:rPr lang="en-US" sz="1400" b="0" i="0" dirty="0">
                <a:solidFill>
                  <a:schemeClr val="bg1"/>
                </a:solidFill>
                <a:effectLst/>
              </a:rPr>
              <a:t>South Carolina (particularly in asbestos litigation).</a:t>
            </a:r>
            <a:endParaRPr lang="en-US" sz="1400" dirty="0">
              <a:solidFill>
                <a:schemeClr val="bg1"/>
              </a:solidFill>
            </a:endParaRPr>
          </a:p>
        </p:txBody>
      </p:sp>
      <p:sp>
        <p:nvSpPr>
          <p:cNvPr id="21" name="Oval 20">
            <a:extLst>
              <a:ext uri="{FF2B5EF4-FFF2-40B4-BE49-F238E27FC236}">
                <a16:creationId xmlns:a16="http://schemas.microsoft.com/office/drawing/2014/main" xmlns="" id="{A45BC050-7446-BBDA-80DB-442B16383DE4}"/>
              </a:ext>
            </a:extLst>
          </p:cNvPr>
          <p:cNvSpPr/>
          <p:nvPr/>
        </p:nvSpPr>
        <p:spPr>
          <a:xfrm>
            <a:off x="7722122" y="4199287"/>
            <a:ext cx="1815944" cy="1815944"/>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2823A864-DA48-241B-DF84-84F18DF2178E}"/>
              </a:ext>
            </a:extLst>
          </p:cNvPr>
          <p:cNvSpPr txBox="1"/>
          <p:nvPr/>
        </p:nvSpPr>
        <p:spPr>
          <a:xfrm>
            <a:off x="8186964" y="4695806"/>
            <a:ext cx="886260" cy="492443"/>
          </a:xfrm>
          <a:prstGeom prst="rect">
            <a:avLst/>
          </a:prstGeom>
          <a:noFill/>
        </p:spPr>
        <p:txBody>
          <a:bodyPr wrap="square" lIns="0" tIns="0" rIns="0" bIns="0">
            <a:spAutoFit/>
          </a:bodyPr>
          <a:lstStyle/>
          <a:p>
            <a:pPr algn="ctr"/>
            <a:r>
              <a:rPr lang="en-US" sz="3200" dirty="0">
                <a:solidFill>
                  <a:schemeClr val="bg1"/>
                </a:solidFill>
              </a:rPr>
              <a:t>No. 1</a:t>
            </a:r>
          </a:p>
        </p:txBody>
      </p:sp>
      <p:sp>
        <p:nvSpPr>
          <p:cNvPr id="18" name="TextBox 17">
            <a:extLst>
              <a:ext uri="{FF2B5EF4-FFF2-40B4-BE49-F238E27FC236}">
                <a16:creationId xmlns:a16="http://schemas.microsoft.com/office/drawing/2014/main" xmlns="" id="{FC1EE7EF-6859-CE31-D2B9-77BB90E239AF}"/>
              </a:ext>
            </a:extLst>
          </p:cNvPr>
          <p:cNvSpPr txBox="1"/>
          <p:nvPr/>
        </p:nvSpPr>
        <p:spPr>
          <a:xfrm>
            <a:off x="8068990" y="5179051"/>
            <a:ext cx="1122209" cy="276999"/>
          </a:xfrm>
          <a:prstGeom prst="rect">
            <a:avLst/>
          </a:prstGeom>
          <a:noFill/>
        </p:spPr>
        <p:txBody>
          <a:bodyPr wrap="square" lIns="0" tIns="0" rIns="0" bIns="0">
            <a:spAutoFit/>
          </a:bodyPr>
          <a:lstStyle/>
          <a:p>
            <a:pPr algn="ctr"/>
            <a:r>
              <a:rPr lang="en-US" b="0" i="0" dirty="0">
                <a:solidFill>
                  <a:schemeClr val="bg1"/>
                </a:solidFill>
                <a:effectLst/>
              </a:rPr>
              <a:t>California</a:t>
            </a:r>
            <a:endParaRPr lang="en-US" dirty="0">
              <a:solidFill>
                <a:schemeClr val="bg1"/>
              </a:solidFill>
            </a:endParaRPr>
          </a:p>
        </p:txBody>
      </p:sp>
    </p:spTree>
    <p:extLst>
      <p:ext uri="{BB962C8B-B14F-4D97-AF65-F5344CB8AC3E}">
        <p14:creationId xmlns:p14="http://schemas.microsoft.com/office/powerpoint/2010/main" val="601049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44</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The Court Backlog</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2" name="Footer Placeholder 37"/>
          <p:cNvSpPr txBox="1">
            <a:spLocks/>
          </p:cNvSpPr>
          <p:nvPr/>
        </p:nvSpPr>
        <p:spPr>
          <a:xfrm>
            <a:off x="390607" y="6278058"/>
            <a:ext cx="9772568" cy="197939"/>
          </a:xfrm>
          <a:prstGeom prst="rect">
            <a:avLst/>
          </a:prstGeom>
        </p:spPr>
        <p:txBody>
          <a:bodyPr wrap="square" lIns="0">
            <a:spAutoFit/>
          </a:bodyPr>
          <a:lstStyle>
            <a:defPPr>
              <a:defRPr lang="en-US"/>
            </a:defPPr>
            <a:lvl1pPr marL="0" algn="l" defTabSz="914400" rtl="0" eaLnBrk="1" latinLnBrk="0" hangingPunct="1">
              <a:defRPr lang="en-US" sz="800" kern="1200">
                <a:solidFill>
                  <a:schemeClr val="tx1">
                    <a:lumMod val="50000"/>
                    <a:lumOff val="50000"/>
                  </a:schemeClr>
                </a:solidFill>
                <a:latin typeface="+mn-lt"/>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 </a:t>
            </a:r>
            <a:r>
              <a:rPr lang="en-US" i="1" dirty="0">
                <a:solidFill>
                  <a:prstClr val="black">
                    <a:lumMod val="50000"/>
                    <a:lumOff val="50000"/>
                  </a:prstClr>
                </a:solidFill>
                <a:cs typeface="Arial" charset="0"/>
              </a:rPr>
              <a:t>Verdict Search, Inside P&amp;C</a:t>
            </a:r>
          </a:p>
        </p:txBody>
      </p:sp>
      <p:sp>
        <p:nvSpPr>
          <p:cNvPr id="14" name="Rectangle 13"/>
          <p:cNvSpPr/>
          <p:nvPr/>
        </p:nvSpPr>
        <p:spPr>
          <a:xfrm>
            <a:off x="402985" y="1632734"/>
            <a:ext cx="3377278" cy="2215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1600" b="1" kern="0" dirty="0">
                <a:solidFill>
                  <a:prstClr val="black"/>
                </a:solidFill>
                <a:cs typeface="Arial" charset="0"/>
              </a:rPr>
              <a:t>Court cases with verdicts above $20mn</a:t>
            </a:r>
          </a:p>
        </p:txBody>
      </p:sp>
      <p:graphicFrame>
        <p:nvGraphicFramePr>
          <p:cNvPr id="7" name="Chart 6"/>
          <p:cNvGraphicFramePr/>
          <p:nvPr>
            <p:extLst>
              <p:ext uri="{D42A27DB-BD31-4B8C-83A1-F6EECF244321}">
                <p14:modId xmlns:p14="http://schemas.microsoft.com/office/powerpoint/2010/main" val="547815848"/>
              </p:ext>
            </p:extLst>
          </p:nvPr>
        </p:nvGraphicFramePr>
        <p:xfrm>
          <a:off x="390606" y="2075931"/>
          <a:ext cx="11585804" cy="4062401"/>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17"/>
          <p:cNvSpPr/>
          <p:nvPr/>
        </p:nvSpPr>
        <p:spPr>
          <a:xfrm>
            <a:off x="8540477" y="1632734"/>
            <a:ext cx="3245396" cy="443198"/>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1600" b="1" kern="0" dirty="0">
                <a:solidFill>
                  <a:prstClr val="black"/>
                </a:solidFill>
                <a:cs typeface="Arial" charset="0"/>
              </a:rPr>
              <a:t>Estimated cases as courts reopen and clear backlog aggressively</a:t>
            </a:r>
          </a:p>
        </p:txBody>
      </p:sp>
      <p:cxnSp>
        <p:nvCxnSpPr>
          <p:cNvPr id="12" name="Straight Arrow Connector 11"/>
          <p:cNvCxnSpPr/>
          <p:nvPr/>
        </p:nvCxnSpPr>
        <p:spPr>
          <a:xfrm flipV="1">
            <a:off x="1536378" y="3949700"/>
            <a:ext cx="3554124" cy="3860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93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5"/>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45</a:t>
            </a:fld>
            <a:endParaRPr lang="en-US" sz="675" dirty="0">
              <a:solidFill>
                <a:prstClr val="black">
                  <a:tint val="75000"/>
                </a:prstClr>
              </a:solidFill>
              <a:latin typeface="Calibri"/>
            </a:endParaRPr>
          </a:p>
        </p:txBody>
      </p:sp>
      <p:sp>
        <p:nvSpPr>
          <p:cNvPr id="3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Evolving Law Enforcement Environment</a:t>
            </a:r>
            <a:r>
              <a:rPr lang="en-US" dirty="0">
                <a:solidFill>
                  <a:srgbClr val="FF0000"/>
                </a:solidFill>
              </a:rPr>
              <a:t> </a:t>
            </a:r>
          </a:p>
        </p:txBody>
      </p:sp>
      <p:cxnSp>
        <p:nvCxnSpPr>
          <p:cNvPr id="44" name="Straight Connector 43"/>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5090502" y="2273680"/>
            <a:ext cx="6367007" cy="3446319"/>
            <a:chOff x="4578389" y="2083444"/>
            <a:chExt cx="7227788" cy="3912241"/>
          </a:xfrm>
        </p:grpSpPr>
        <p:grpSp>
          <p:nvGrpSpPr>
            <p:cNvPr id="112" name="Group 111"/>
            <p:cNvGrpSpPr/>
            <p:nvPr/>
          </p:nvGrpSpPr>
          <p:grpSpPr>
            <a:xfrm>
              <a:off x="8944886" y="2770798"/>
              <a:ext cx="1405791" cy="2602138"/>
              <a:chOff x="8944886" y="2770798"/>
              <a:chExt cx="1405791" cy="2602138"/>
            </a:xfrm>
          </p:grpSpPr>
          <p:sp>
            <p:nvSpPr>
              <p:cNvPr id="30" name="Rectangle 29"/>
              <p:cNvSpPr/>
              <p:nvPr/>
            </p:nvSpPr>
            <p:spPr>
              <a:xfrm>
                <a:off x="8944886" y="2770798"/>
                <a:ext cx="1405791" cy="12784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31" name="Rectangle 30"/>
              <p:cNvSpPr/>
              <p:nvPr/>
            </p:nvSpPr>
            <p:spPr>
              <a:xfrm>
                <a:off x="8944886" y="4094464"/>
                <a:ext cx="1405791" cy="12784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grpSp>
            <p:nvGrpSpPr>
              <p:cNvPr id="105" name="Group 104"/>
              <p:cNvGrpSpPr/>
              <p:nvPr/>
            </p:nvGrpSpPr>
            <p:grpSpPr>
              <a:xfrm>
                <a:off x="9090939" y="2979929"/>
                <a:ext cx="1113684" cy="860211"/>
                <a:chOff x="9090939" y="2851821"/>
                <a:chExt cx="1113684" cy="860211"/>
              </a:xfrm>
            </p:grpSpPr>
            <p:sp>
              <p:nvSpPr>
                <p:cNvPr id="42" name="Text Placeholder 4">
                  <a:extLst>
                    <a:ext uri="{FF2B5EF4-FFF2-40B4-BE49-F238E27FC236}">
                      <a16:creationId xmlns:a16="http://schemas.microsoft.com/office/drawing/2014/main" xmlns="" id="{4925FC0D-96B9-40F5-AD27-8255CFA33798}"/>
                    </a:ext>
                  </a:extLst>
                </p:cNvPr>
                <p:cNvSpPr txBox="1">
                  <a:spLocks/>
                </p:cNvSpPr>
                <p:nvPr/>
              </p:nvSpPr>
              <p:spPr bwMode="gray">
                <a:xfrm>
                  <a:off x="9090939" y="3373478"/>
                  <a:ext cx="1113684" cy="33855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chemeClr val="tx1"/>
                      </a:solidFill>
                      <a:latin typeface="+mn-lt"/>
                      <a:cs typeface="Arial" panose="020B0604020202020204" pitchFamily="34" charset="0"/>
                    </a:rPr>
                    <a:t>Officer Intervention</a:t>
                  </a:r>
                </a:p>
              </p:txBody>
            </p:sp>
            <p:grpSp>
              <p:nvGrpSpPr>
                <p:cNvPr id="47" name="Group 8"/>
                <p:cNvGrpSpPr>
                  <a:grpSpLocks noChangeAspect="1"/>
                </p:cNvGrpSpPr>
                <p:nvPr/>
              </p:nvGrpSpPr>
              <p:grpSpPr bwMode="auto">
                <a:xfrm>
                  <a:off x="9461763" y="2851821"/>
                  <a:ext cx="372037" cy="371843"/>
                  <a:chOff x="2244" y="558"/>
                  <a:chExt cx="3190" cy="3195"/>
                </a:xfrm>
                <a:solidFill>
                  <a:schemeClr val="tx2"/>
                </a:solidFill>
              </p:grpSpPr>
              <p:sp>
                <p:nvSpPr>
                  <p:cNvPr id="96" name="Freeform 9"/>
                  <p:cNvSpPr>
                    <a:spLocks/>
                  </p:cNvSpPr>
                  <p:nvPr/>
                </p:nvSpPr>
                <p:spPr bwMode="auto">
                  <a:xfrm>
                    <a:off x="3213" y="558"/>
                    <a:ext cx="1539" cy="1770"/>
                  </a:xfrm>
                  <a:custGeom>
                    <a:avLst/>
                    <a:gdLst>
                      <a:gd name="T0" fmla="*/ 96 w 648"/>
                      <a:gd name="T1" fmla="*/ 743 h 745"/>
                      <a:gd name="T2" fmla="*/ 72 w 648"/>
                      <a:gd name="T3" fmla="*/ 709 h 745"/>
                      <a:gd name="T4" fmla="*/ 72 w 648"/>
                      <a:gd name="T5" fmla="*/ 524 h 745"/>
                      <a:gd name="T6" fmla="*/ 163 w 648"/>
                      <a:gd name="T7" fmla="*/ 433 h 745"/>
                      <a:gd name="T8" fmla="*/ 185 w 648"/>
                      <a:gd name="T9" fmla="*/ 433 h 745"/>
                      <a:gd name="T10" fmla="*/ 220 w 648"/>
                      <a:gd name="T11" fmla="*/ 411 h 745"/>
                      <a:gd name="T12" fmla="*/ 212 w 648"/>
                      <a:gd name="T13" fmla="*/ 371 h 745"/>
                      <a:gd name="T14" fmla="*/ 155 w 648"/>
                      <a:gd name="T15" fmla="*/ 314 h 745"/>
                      <a:gd name="T16" fmla="*/ 19 w 648"/>
                      <a:gd name="T17" fmla="*/ 178 h 745"/>
                      <a:gd name="T18" fmla="*/ 7 w 648"/>
                      <a:gd name="T19" fmla="*/ 130 h 745"/>
                      <a:gd name="T20" fmla="*/ 44 w 648"/>
                      <a:gd name="T21" fmla="*/ 102 h 745"/>
                      <a:gd name="T22" fmla="*/ 83 w 648"/>
                      <a:gd name="T23" fmla="*/ 118 h 745"/>
                      <a:gd name="T24" fmla="*/ 282 w 648"/>
                      <a:gd name="T25" fmla="*/ 317 h 745"/>
                      <a:gd name="T26" fmla="*/ 292 w 648"/>
                      <a:gd name="T27" fmla="*/ 331 h 745"/>
                      <a:gd name="T28" fmla="*/ 329 w 648"/>
                      <a:gd name="T29" fmla="*/ 291 h 745"/>
                      <a:gd name="T30" fmla="*/ 317 w 648"/>
                      <a:gd name="T31" fmla="*/ 284 h 745"/>
                      <a:gd name="T32" fmla="*/ 165 w 648"/>
                      <a:gd name="T33" fmla="*/ 132 h 745"/>
                      <a:gd name="T34" fmla="*/ 148 w 648"/>
                      <a:gd name="T35" fmla="*/ 94 h 745"/>
                      <a:gd name="T36" fmla="*/ 177 w 648"/>
                      <a:gd name="T37" fmla="*/ 56 h 745"/>
                      <a:gd name="T38" fmla="*/ 223 w 648"/>
                      <a:gd name="T39" fmla="*/ 67 h 745"/>
                      <a:gd name="T40" fmla="*/ 316 w 648"/>
                      <a:gd name="T41" fmla="*/ 159 h 745"/>
                      <a:gd name="T42" fmla="*/ 390 w 648"/>
                      <a:gd name="T43" fmla="*/ 234 h 745"/>
                      <a:gd name="T44" fmla="*/ 423 w 648"/>
                      <a:gd name="T45" fmla="*/ 198 h 745"/>
                      <a:gd name="T46" fmla="*/ 413 w 648"/>
                      <a:gd name="T47" fmla="*/ 188 h 745"/>
                      <a:gd name="T48" fmla="*/ 308 w 648"/>
                      <a:gd name="T49" fmla="*/ 82 h 745"/>
                      <a:gd name="T50" fmla="*/ 305 w 648"/>
                      <a:gd name="T51" fmla="*/ 18 h 745"/>
                      <a:gd name="T52" fmla="*/ 369 w 648"/>
                      <a:gd name="T53" fmla="*/ 20 h 745"/>
                      <a:gd name="T54" fmla="*/ 640 w 648"/>
                      <a:gd name="T55" fmla="*/ 292 h 745"/>
                      <a:gd name="T56" fmla="*/ 648 w 648"/>
                      <a:gd name="T57" fmla="*/ 310 h 745"/>
                      <a:gd name="T58" fmla="*/ 648 w 648"/>
                      <a:gd name="T59" fmla="*/ 652 h 745"/>
                      <a:gd name="T60" fmla="*/ 641 w 648"/>
                      <a:gd name="T61" fmla="*/ 670 h 745"/>
                      <a:gd name="T62" fmla="*/ 580 w 648"/>
                      <a:gd name="T63" fmla="*/ 731 h 745"/>
                      <a:gd name="T64" fmla="*/ 546 w 648"/>
                      <a:gd name="T65" fmla="*/ 745 h 745"/>
                      <a:gd name="T66" fmla="*/ 402 w 648"/>
                      <a:gd name="T67" fmla="*/ 745 h 745"/>
                      <a:gd name="T68" fmla="*/ 360 w 648"/>
                      <a:gd name="T69" fmla="*/ 709 h 745"/>
                      <a:gd name="T70" fmla="*/ 402 w 648"/>
                      <a:gd name="T71" fmla="*/ 673 h 745"/>
                      <a:gd name="T72" fmla="*/ 468 w 648"/>
                      <a:gd name="T73" fmla="*/ 673 h 745"/>
                      <a:gd name="T74" fmla="*/ 552 w 648"/>
                      <a:gd name="T75" fmla="*/ 589 h 745"/>
                      <a:gd name="T76" fmla="*/ 468 w 648"/>
                      <a:gd name="T77" fmla="*/ 505 h 745"/>
                      <a:gd name="T78" fmla="*/ 228 w 648"/>
                      <a:gd name="T79" fmla="*/ 505 h 745"/>
                      <a:gd name="T80" fmla="*/ 144 w 648"/>
                      <a:gd name="T81" fmla="*/ 589 h 745"/>
                      <a:gd name="T82" fmla="*/ 144 w 648"/>
                      <a:gd name="T83" fmla="*/ 600 h 745"/>
                      <a:gd name="T84" fmla="*/ 125 w 648"/>
                      <a:gd name="T85" fmla="*/ 641 h 745"/>
                      <a:gd name="T86" fmla="*/ 96 w 648"/>
                      <a:gd name="T87" fmla="*/ 696 h 745"/>
                      <a:gd name="T88" fmla="*/ 96 w 648"/>
                      <a:gd name="T89" fmla="*/ 743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8" h="745">
                        <a:moveTo>
                          <a:pt x="96" y="743"/>
                        </a:moveTo>
                        <a:cubicBezTo>
                          <a:pt x="80" y="735"/>
                          <a:pt x="72" y="724"/>
                          <a:pt x="72" y="709"/>
                        </a:cubicBezTo>
                        <a:cubicBezTo>
                          <a:pt x="72" y="647"/>
                          <a:pt x="71" y="586"/>
                          <a:pt x="72" y="524"/>
                        </a:cubicBezTo>
                        <a:cubicBezTo>
                          <a:pt x="73" y="475"/>
                          <a:pt x="114" y="435"/>
                          <a:pt x="163" y="433"/>
                        </a:cubicBezTo>
                        <a:cubicBezTo>
                          <a:pt x="170" y="433"/>
                          <a:pt x="178" y="433"/>
                          <a:pt x="185" y="433"/>
                        </a:cubicBezTo>
                        <a:cubicBezTo>
                          <a:pt x="201" y="433"/>
                          <a:pt x="214" y="426"/>
                          <a:pt x="220" y="411"/>
                        </a:cubicBezTo>
                        <a:cubicBezTo>
                          <a:pt x="226" y="396"/>
                          <a:pt x="223" y="382"/>
                          <a:pt x="212" y="371"/>
                        </a:cubicBezTo>
                        <a:cubicBezTo>
                          <a:pt x="193" y="352"/>
                          <a:pt x="174" y="333"/>
                          <a:pt x="155" y="314"/>
                        </a:cubicBezTo>
                        <a:cubicBezTo>
                          <a:pt x="109" y="268"/>
                          <a:pt x="64" y="223"/>
                          <a:pt x="19" y="178"/>
                        </a:cubicBezTo>
                        <a:cubicBezTo>
                          <a:pt x="5" y="164"/>
                          <a:pt x="0" y="148"/>
                          <a:pt x="7" y="130"/>
                        </a:cubicBezTo>
                        <a:cubicBezTo>
                          <a:pt x="13" y="113"/>
                          <a:pt x="26" y="103"/>
                          <a:pt x="44" y="102"/>
                        </a:cubicBezTo>
                        <a:cubicBezTo>
                          <a:pt x="60" y="100"/>
                          <a:pt x="72" y="107"/>
                          <a:pt x="83" y="118"/>
                        </a:cubicBezTo>
                        <a:cubicBezTo>
                          <a:pt x="149" y="184"/>
                          <a:pt x="216" y="251"/>
                          <a:pt x="282" y="317"/>
                        </a:cubicBezTo>
                        <a:cubicBezTo>
                          <a:pt x="286" y="321"/>
                          <a:pt x="289" y="326"/>
                          <a:pt x="292" y="331"/>
                        </a:cubicBezTo>
                        <a:cubicBezTo>
                          <a:pt x="305" y="317"/>
                          <a:pt x="316" y="306"/>
                          <a:pt x="329" y="291"/>
                        </a:cubicBezTo>
                        <a:cubicBezTo>
                          <a:pt x="326" y="289"/>
                          <a:pt x="321" y="287"/>
                          <a:pt x="317" y="284"/>
                        </a:cubicBezTo>
                        <a:cubicBezTo>
                          <a:pt x="266" y="233"/>
                          <a:pt x="216" y="183"/>
                          <a:pt x="165" y="132"/>
                        </a:cubicBezTo>
                        <a:cubicBezTo>
                          <a:pt x="154" y="121"/>
                          <a:pt x="147" y="109"/>
                          <a:pt x="148" y="94"/>
                        </a:cubicBezTo>
                        <a:cubicBezTo>
                          <a:pt x="150" y="76"/>
                          <a:pt x="160" y="63"/>
                          <a:pt x="177" y="56"/>
                        </a:cubicBezTo>
                        <a:cubicBezTo>
                          <a:pt x="194" y="50"/>
                          <a:pt x="210" y="53"/>
                          <a:pt x="223" y="67"/>
                        </a:cubicBezTo>
                        <a:cubicBezTo>
                          <a:pt x="254" y="97"/>
                          <a:pt x="285" y="128"/>
                          <a:pt x="316" y="159"/>
                        </a:cubicBezTo>
                        <a:cubicBezTo>
                          <a:pt x="341" y="184"/>
                          <a:pt x="365" y="208"/>
                          <a:pt x="390" y="234"/>
                        </a:cubicBezTo>
                        <a:cubicBezTo>
                          <a:pt x="402" y="221"/>
                          <a:pt x="412" y="210"/>
                          <a:pt x="423" y="198"/>
                        </a:cubicBezTo>
                        <a:cubicBezTo>
                          <a:pt x="420" y="195"/>
                          <a:pt x="416" y="191"/>
                          <a:pt x="413" y="188"/>
                        </a:cubicBezTo>
                        <a:cubicBezTo>
                          <a:pt x="378" y="152"/>
                          <a:pt x="342" y="118"/>
                          <a:pt x="308" y="82"/>
                        </a:cubicBezTo>
                        <a:cubicBezTo>
                          <a:pt x="288" y="63"/>
                          <a:pt x="287" y="36"/>
                          <a:pt x="305" y="18"/>
                        </a:cubicBezTo>
                        <a:cubicBezTo>
                          <a:pt x="322" y="0"/>
                          <a:pt x="350" y="1"/>
                          <a:pt x="369" y="20"/>
                        </a:cubicBezTo>
                        <a:cubicBezTo>
                          <a:pt x="460" y="111"/>
                          <a:pt x="550" y="201"/>
                          <a:pt x="640" y="292"/>
                        </a:cubicBezTo>
                        <a:cubicBezTo>
                          <a:pt x="645" y="296"/>
                          <a:pt x="648" y="304"/>
                          <a:pt x="648" y="310"/>
                        </a:cubicBezTo>
                        <a:cubicBezTo>
                          <a:pt x="648" y="424"/>
                          <a:pt x="648" y="538"/>
                          <a:pt x="648" y="652"/>
                        </a:cubicBezTo>
                        <a:cubicBezTo>
                          <a:pt x="648" y="658"/>
                          <a:pt x="645" y="666"/>
                          <a:pt x="641" y="670"/>
                        </a:cubicBezTo>
                        <a:cubicBezTo>
                          <a:pt x="621" y="691"/>
                          <a:pt x="600" y="710"/>
                          <a:pt x="580" y="731"/>
                        </a:cubicBezTo>
                        <a:cubicBezTo>
                          <a:pt x="571" y="741"/>
                          <a:pt x="560" y="745"/>
                          <a:pt x="546" y="745"/>
                        </a:cubicBezTo>
                        <a:cubicBezTo>
                          <a:pt x="498" y="745"/>
                          <a:pt x="450" y="745"/>
                          <a:pt x="402" y="745"/>
                        </a:cubicBezTo>
                        <a:cubicBezTo>
                          <a:pt x="377" y="745"/>
                          <a:pt x="360" y="731"/>
                          <a:pt x="360" y="709"/>
                        </a:cubicBezTo>
                        <a:cubicBezTo>
                          <a:pt x="360" y="688"/>
                          <a:pt x="376" y="673"/>
                          <a:pt x="402" y="673"/>
                        </a:cubicBezTo>
                        <a:cubicBezTo>
                          <a:pt x="424" y="673"/>
                          <a:pt x="446" y="673"/>
                          <a:pt x="468" y="673"/>
                        </a:cubicBezTo>
                        <a:cubicBezTo>
                          <a:pt x="515" y="672"/>
                          <a:pt x="552" y="635"/>
                          <a:pt x="552" y="589"/>
                        </a:cubicBezTo>
                        <a:cubicBezTo>
                          <a:pt x="552" y="543"/>
                          <a:pt x="515" y="505"/>
                          <a:pt x="468" y="505"/>
                        </a:cubicBezTo>
                        <a:cubicBezTo>
                          <a:pt x="388" y="505"/>
                          <a:pt x="308" y="505"/>
                          <a:pt x="228" y="505"/>
                        </a:cubicBezTo>
                        <a:cubicBezTo>
                          <a:pt x="181" y="505"/>
                          <a:pt x="145" y="542"/>
                          <a:pt x="144" y="589"/>
                        </a:cubicBezTo>
                        <a:cubicBezTo>
                          <a:pt x="144" y="593"/>
                          <a:pt x="144" y="596"/>
                          <a:pt x="144" y="600"/>
                        </a:cubicBezTo>
                        <a:cubicBezTo>
                          <a:pt x="146" y="617"/>
                          <a:pt x="143" y="631"/>
                          <a:pt x="125" y="641"/>
                        </a:cubicBezTo>
                        <a:cubicBezTo>
                          <a:pt x="105" y="652"/>
                          <a:pt x="97" y="673"/>
                          <a:pt x="96" y="696"/>
                        </a:cubicBezTo>
                        <a:cubicBezTo>
                          <a:pt x="96" y="710"/>
                          <a:pt x="96" y="725"/>
                          <a:pt x="96" y="7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7" name="Freeform 10"/>
                  <p:cNvSpPr>
                    <a:spLocks noEditPoints="1"/>
                  </p:cNvSpPr>
                  <p:nvPr/>
                </p:nvSpPr>
                <p:spPr bwMode="auto">
                  <a:xfrm>
                    <a:off x="2244" y="1985"/>
                    <a:ext cx="670" cy="1768"/>
                  </a:xfrm>
                  <a:custGeom>
                    <a:avLst/>
                    <a:gdLst>
                      <a:gd name="T0" fmla="*/ 161 w 282"/>
                      <a:gd name="T1" fmla="*/ 744 h 744"/>
                      <a:gd name="T2" fmla="*/ 71 w 282"/>
                      <a:gd name="T3" fmla="*/ 744 h 744"/>
                      <a:gd name="T4" fmla="*/ 42 w 282"/>
                      <a:gd name="T5" fmla="*/ 716 h 744"/>
                      <a:gd name="T6" fmla="*/ 4 w 282"/>
                      <a:gd name="T7" fmla="*/ 89 h 744"/>
                      <a:gd name="T8" fmla="*/ 0 w 282"/>
                      <a:gd name="T9" fmla="*/ 29 h 744"/>
                      <a:gd name="T10" fmla="*/ 28 w 282"/>
                      <a:gd name="T11" fmla="*/ 0 h 744"/>
                      <a:gd name="T12" fmla="*/ 212 w 282"/>
                      <a:gd name="T13" fmla="*/ 0 h 744"/>
                      <a:gd name="T14" fmla="*/ 240 w 282"/>
                      <a:gd name="T15" fmla="*/ 26 h 744"/>
                      <a:gd name="T16" fmla="*/ 267 w 282"/>
                      <a:gd name="T17" fmla="*/ 481 h 744"/>
                      <a:gd name="T18" fmla="*/ 281 w 282"/>
                      <a:gd name="T19" fmla="*/ 701 h 744"/>
                      <a:gd name="T20" fmla="*/ 282 w 282"/>
                      <a:gd name="T21" fmla="*/ 715 h 744"/>
                      <a:gd name="T22" fmla="*/ 254 w 282"/>
                      <a:gd name="T23" fmla="*/ 744 h 744"/>
                      <a:gd name="T24" fmla="*/ 161 w 282"/>
                      <a:gd name="T25" fmla="*/ 744 h 744"/>
                      <a:gd name="T26" fmla="*/ 144 w 282"/>
                      <a:gd name="T27" fmla="*/ 435 h 744"/>
                      <a:gd name="T28" fmla="*/ 168 w 282"/>
                      <a:gd name="T29" fmla="*/ 675 h 744"/>
                      <a:gd name="T30" fmla="*/ 216 w 282"/>
                      <a:gd name="T31" fmla="*/ 669 h 744"/>
                      <a:gd name="T32" fmla="*/ 192 w 282"/>
                      <a:gd name="T33" fmla="*/ 430 h 744"/>
                      <a:gd name="T34" fmla="*/ 144 w 282"/>
                      <a:gd name="T35" fmla="*/ 435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744">
                        <a:moveTo>
                          <a:pt x="161" y="744"/>
                        </a:moveTo>
                        <a:cubicBezTo>
                          <a:pt x="131" y="744"/>
                          <a:pt x="101" y="744"/>
                          <a:pt x="71" y="744"/>
                        </a:cubicBezTo>
                        <a:cubicBezTo>
                          <a:pt x="51" y="744"/>
                          <a:pt x="43" y="736"/>
                          <a:pt x="42" y="716"/>
                        </a:cubicBezTo>
                        <a:cubicBezTo>
                          <a:pt x="29" y="507"/>
                          <a:pt x="16" y="298"/>
                          <a:pt x="4" y="89"/>
                        </a:cubicBezTo>
                        <a:cubicBezTo>
                          <a:pt x="2" y="69"/>
                          <a:pt x="1" y="49"/>
                          <a:pt x="0" y="29"/>
                        </a:cubicBezTo>
                        <a:cubicBezTo>
                          <a:pt x="0" y="10"/>
                          <a:pt x="9" y="0"/>
                          <a:pt x="28" y="0"/>
                        </a:cubicBezTo>
                        <a:cubicBezTo>
                          <a:pt x="89" y="0"/>
                          <a:pt x="151" y="0"/>
                          <a:pt x="212" y="0"/>
                        </a:cubicBezTo>
                        <a:cubicBezTo>
                          <a:pt x="230" y="0"/>
                          <a:pt x="239" y="9"/>
                          <a:pt x="240" y="26"/>
                        </a:cubicBezTo>
                        <a:cubicBezTo>
                          <a:pt x="249" y="178"/>
                          <a:pt x="258" y="330"/>
                          <a:pt x="267" y="481"/>
                        </a:cubicBezTo>
                        <a:cubicBezTo>
                          <a:pt x="272" y="555"/>
                          <a:pt x="277" y="628"/>
                          <a:pt x="281" y="701"/>
                        </a:cubicBezTo>
                        <a:cubicBezTo>
                          <a:pt x="281" y="706"/>
                          <a:pt x="282" y="710"/>
                          <a:pt x="282" y="715"/>
                        </a:cubicBezTo>
                        <a:cubicBezTo>
                          <a:pt x="282" y="734"/>
                          <a:pt x="273" y="744"/>
                          <a:pt x="254" y="744"/>
                        </a:cubicBezTo>
                        <a:cubicBezTo>
                          <a:pt x="223" y="744"/>
                          <a:pt x="192" y="744"/>
                          <a:pt x="161" y="744"/>
                        </a:cubicBezTo>
                        <a:close/>
                        <a:moveTo>
                          <a:pt x="144" y="435"/>
                        </a:moveTo>
                        <a:cubicBezTo>
                          <a:pt x="152" y="515"/>
                          <a:pt x="160" y="595"/>
                          <a:pt x="168" y="675"/>
                        </a:cubicBezTo>
                        <a:cubicBezTo>
                          <a:pt x="185" y="673"/>
                          <a:pt x="200" y="671"/>
                          <a:pt x="216" y="669"/>
                        </a:cubicBezTo>
                        <a:cubicBezTo>
                          <a:pt x="208" y="588"/>
                          <a:pt x="200" y="509"/>
                          <a:pt x="192" y="430"/>
                        </a:cubicBezTo>
                        <a:cubicBezTo>
                          <a:pt x="175" y="431"/>
                          <a:pt x="160" y="433"/>
                          <a:pt x="144" y="4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8" name="Freeform 11"/>
                  <p:cNvSpPr>
                    <a:spLocks/>
                  </p:cNvSpPr>
                  <p:nvPr/>
                </p:nvSpPr>
                <p:spPr bwMode="auto">
                  <a:xfrm>
                    <a:off x="3555" y="2157"/>
                    <a:ext cx="570" cy="1596"/>
                  </a:xfrm>
                  <a:custGeom>
                    <a:avLst/>
                    <a:gdLst>
                      <a:gd name="T0" fmla="*/ 175 w 240"/>
                      <a:gd name="T1" fmla="*/ 0 h 672"/>
                      <a:gd name="T2" fmla="*/ 240 w 240"/>
                      <a:gd name="T3" fmla="*/ 121 h 672"/>
                      <a:gd name="T4" fmla="*/ 240 w 240"/>
                      <a:gd name="T5" fmla="*/ 135 h 672"/>
                      <a:gd name="T6" fmla="*/ 240 w 240"/>
                      <a:gd name="T7" fmla="*/ 637 h 672"/>
                      <a:gd name="T8" fmla="*/ 206 w 240"/>
                      <a:gd name="T9" fmla="*/ 672 h 672"/>
                      <a:gd name="T10" fmla="*/ 32 w 240"/>
                      <a:gd name="T11" fmla="*/ 672 h 672"/>
                      <a:gd name="T12" fmla="*/ 0 w 240"/>
                      <a:gd name="T13" fmla="*/ 641 h 672"/>
                      <a:gd name="T14" fmla="*/ 0 w 240"/>
                      <a:gd name="T15" fmla="*/ 31 h 672"/>
                      <a:gd name="T16" fmla="*/ 31 w 240"/>
                      <a:gd name="T17" fmla="*/ 0 h 672"/>
                      <a:gd name="T18" fmla="*/ 175 w 240"/>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72">
                        <a:moveTo>
                          <a:pt x="175" y="0"/>
                        </a:moveTo>
                        <a:cubicBezTo>
                          <a:pt x="156" y="54"/>
                          <a:pt x="179" y="105"/>
                          <a:pt x="240" y="121"/>
                        </a:cubicBezTo>
                        <a:cubicBezTo>
                          <a:pt x="240" y="125"/>
                          <a:pt x="240" y="130"/>
                          <a:pt x="240" y="135"/>
                        </a:cubicBezTo>
                        <a:cubicBezTo>
                          <a:pt x="240" y="303"/>
                          <a:pt x="240" y="470"/>
                          <a:pt x="240" y="637"/>
                        </a:cubicBezTo>
                        <a:cubicBezTo>
                          <a:pt x="240" y="665"/>
                          <a:pt x="233" y="672"/>
                          <a:pt x="206" y="672"/>
                        </a:cubicBezTo>
                        <a:cubicBezTo>
                          <a:pt x="148" y="672"/>
                          <a:pt x="90" y="672"/>
                          <a:pt x="32" y="672"/>
                        </a:cubicBezTo>
                        <a:cubicBezTo>
                          <a:pt x="8" y="672"/>
                          <a:pt x="0" y="664"/>
                          <a:pt x="0" y="641"/>
                        </a:cubicBezTo>
                        <a:cubicBezTo>
                          <a:pt x="0" y="437"/>
                          <a:pt x="0" y="234"/>
                          <a:pt x="0" y="31"/>
                        </a:cubicBezTo>
                        <a:cubicBezTo>
                          <a:pt x="0" y="8"/>
                          <a:pt x="8" y="0"/>
                          <a:pt x="31" y="0"/>
                        </a:cubicBezTo>
                        <a:cubicBezTo>
                          <a:pt x="78" y="0"/>
                          <a:pt x="126" y="0"/>
                          <a:pt x="17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9" name="Freeform 98"/>
                  <p:cNvSpPr>
                    <a:spLocks noEditPoints="1"/>
                  </p:cNvSpPr>
                  <p:nvPr/>
                </p:nvSpPr>
                <p:spPr bwMode="auto">
                  <a:xfrm>
                    <a:off x="4785" y="2273"/>
                    <a:ext cx="646" cy="1480"/>
                  </a:xfrm>
                  <a:custGeom>
                    <a:avLst/>
                    <a:gdLst>
                      <a:gd name="T0" fmla="*/ 32 w 272"/>
                      <a:gd name="T1" fmla="*/ 0 h 623"/>
                      <a:gd name="T2" fmla="*/ 272 w 272"/>
                      <a:gd name="T3" fmla="*/ 0 h 623"/>
                      <a:gd name="T4" fmla="*/ 267 w 272"/>
                      <a:gd name="T5" fmla="*/ 108 h 623"/>
                      <a:gd name="T6" fmla="*/ 244 w 272"/>
                      <a:gd name="T7" fmla="*/ 540 h 623"/>
                      <a:gd name="T8" fmla="*/ 241 w 272"/>
                      <a:gd name="T9" fmla="*/ 595 h 623"/>
                      <a:gd name="T10" fmla="*/ 212 w 272"/>
                      <a:gd name="T11" fmla="*/ 623 h 623"/>
                      <a:gd name="T12" fmla="*/ 30 w 272"/>
                      <a:gd name="T13" fmla="*/ 623 h 623"/>
                      <a:gd name="T14" fmla="*/ 1 w 272"/>
                      <a:gd name="T15" fmla="*/ 593 h 623"/>
                      <a:gd name="T16" fmla="*/ 14 w 272"/>
                      <a:gd name="T17" fmla="*/ 336 h 623"/>
                      <a:gd name="T18" fmla="*/ 31 w 272"/>
                      <a:gd name="T19" fmla="*/ 13 h 623"/>
                      <a:gd name="T20" fmla="*/ 32 w 272"/>
                      <a:gd name="T21" fmla="*/ 0 h 623"/>
                      <a:gd name="T22" fmla="*/ 163 w 272"/>
                      <a:gd name="T23" fmla="*/ 309 h 623"/>
                      <a:gd name="T24" fmla="*/ 139 w 272"/>
                      <a:gd name="T25" fmla="*/ 548 h 623"/>
                      <a:gd name="T26" fmla="*/ 186 w 272"/>
                      <a:gd name="T27" fmla="*/ 553 h 623"/>
                      <a:gd name="T28" fmla="*/ 210 w 272"/>
                      <a:gd name="T29" fmla="*/ 314 h 623"/>
                      <a:gd name="T30" fmla="*/ 163 w 272"/>
                      <a:gd name="T31" fmla="*/ 30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623">
                        <a:moveTo>
                          <a:pt x="32" y="0"/>
                        </a:moveTo>
                        <a:cubicBezTo>
                          <a:pt x="112" y="0"/>
                          <a:pt x="192" y="0"/>
                          <a:pt x="272" y="0"/>
                        </a:cubicBezTo>
                        <a:cubicBezTo>
                          <a:pt x="271" y="36"/>
                          <a:pt x="269" y="72"/>
                          <a:pt x="267" y="108"/>
                        </a:cubicBezTo>
                        <a:cubicBezTo>
                          <a:pt x="259" y="252"/>
                          <a:pt x="252" y="396"/>
                          <a:pt x="244" y="540"/>
                        </a:cubicBezTo>
                        <a:cubicBezTo>
                          <a:pt x="243" y="559"/>
                          <a:pt x="242" y="577"/>
                          <a:pt x="241" y="595"/>
                        </a:cubicBezTo>
                        <a:cubicBezTo>
                          <a:pt x="240" y="614"/>
                          <a:pt x="231" y="623"/>
                          <a:pt x="212" y="623"/>
                        </a:cubicBezTo>
                        <a:cubicBezTo>
                          <a:pt x="152" y="623"/>
                          <a:pt x="91" y="623"/>
                          <a:pt x="30" y="623"/>
                        </a:cubicBezTo>
                        <a:cubicBezTo>
                          <a:pt x="9" y="623"/>
                          <a:pt x="0" y="614"/>
                          <a:pt x="1" y="593"/>
                        </a:cubicBezTo>
                        <a:cubicBezTo>
                          <a:pt x="5" y="508"/>
                          <a:pt x="9" y="422"/>
                          <a:pt x="14" y="336"/>
                        </a:cubicBezTo>
                        <a:cubicBezTo>
                          <a:pt x="19" y="228"/>
                          <a:pt x="25" y="121"/>
                          <a:pt x="31" y="13"/>
                        </a:cubicBezTo>
                        <a:cubicBezTo>
                          <a:pt x="31" y="9"/>
                          <a:pt x="31" y="5"/>
                          <a:pt x="32" y="0"/>
                        </a:cubicBezTo>
                        <a:close/>
                        <a:moveTo>
                          <a:pt x="163" y="309"/>
                        </a:moveTo>
                        <a:cubicBezTo>
                          <a:pt x="155" y="389"/>
                          <a:pt x="147" y="468"/>
                          <a:pt x="139" y="548"/>
                        </a:cubicBezTo>
                        <a:cubicBezTo>
                          <a:pt x="155" y="550"/>
                          <a:pt x="170" y="552"/>
                          <a:pt x="186" y="553"/>
                        </a:cubicBezTo>
                        <a:cubicBezTo>
                          <a:pt x="195" y="473"/>
                          <a:pt x="202" y="394"/>
                          <a:pt x="210" y="314"/>
                        </a:cubicBezTo>
                        <a:cubicBezTo>
                          <a:pt x="194" y="312"/>
                          <a:pt x="179" y="310"/>
                          <a:pt x="163"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100" name="Freeform 99"/>
                  <p:cNvSpPr>
                    <a:spLocks/>
                  </p:cNvSpPr>
                  <p:nvPr/>
                </p:nvSpPr>
                <p:spPr bwMode="auto">
                  <a:xfrm>
                    <a:off x="4868" y="1247"/>
                    <a:ext cx="338" cy="907"/>
                  </a:xfrm>
                  <a:custGeom>
                    <a:avLst/>
                    <a:gdLst>
                      <a:gd name="T0" fmla="*/ 142 w 142"/>
                      <a:gd name="T1" fmla="*/ 382 h 382"/>
                      <a:gd name="T2" fmla="*/ 0 w 142"/>
                      <a:gd name="T3" fmla="*/ 382 h 382"/>
                      <a:gd name="T4" fmla="*/ 0 w 142"/>
                      <a:gd name="T5" fmla="*/ 0 h 382"/>
                      <a:gd name="T6" fmla="*/ 46 w 142"/>
                      <a:gd name="T7" fmla="*/ 0 h 382"/>
                      <a:gd name="T8" fmla="*/ 46 w 142"/>
                      <a:gd name="T9" fmla="*/ 262 h 382"/>
                      <a:gd name="T10" fmla="*/ 94 w 142"/>
                      <a:gd name="T11" fmla="*/ 262 h 382"/>
                      <a:gd name="T12" fmla="*/ 94 w 142"/>
                      <a:gd name="T13" fmla="*/ 0 h 382"/>
                      <a:gd name="T14" fmla="*/ 142 w 142"/>
                      <a:gd name="T15" fmla="*/ 0 h 382"/>
                      <a:gd name="T16" fmla="*/ 142 w 142"/>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82">
                        <a:moveTo>
                          <a:pt x="142" y="382"/>
                        </a:moveTo>
                        <a:cubicBezTo>
                          <a:pt x="94" y="382"/>
                          <a:pt x="47" y="382"/>
                          <a:pt x="0" y="382"/>
                        </a:cubicBezTo>
                        <a:cubicBezTo>
                          <a:pt x="0" y="255"/>
                          <a:pt x="0" y="128"/>
                          <a:pt x="0" y="0"/>
                        </a:cubicBezTo>
                        <a:cubicBezTo>
                          <a:pt x="15" y="0"/>
                          <a:pt x="30" y="0"/>
                          <a:pt x="46" y="0"/>
                        </a:cubicBezTo>
                        <a:cubicBezTo>
                          <a:pt x="46" y="87"/>
                          <a:pt x="46" y="174"/>
                          <a:pt x="46" y="262"/>
                        </a:cubicBezTo>
                        <a:cubicBezTo>
                          <a:pt x="63" y="262"/>
                          <a:pt x="78" y="262"/>
                          <a:pt x="94" y="262"/>
                        </a:cubicBezTo>
                        <a:cubicBezTo>
                          <a:pt x="94" y="175"/>
                          <a:pt x="94" y="88"/>
                          <a:pt x="94" y="0"/>
                        </a:cubicBezTo>
                        <a:cubicBezTo>
                          <a:pt x="111" y="0"/>
                          <a:pt x="126" y="0"/>
                          <a:pt x="142" y="0"/>
                        </a:cubicBezTo>
                        <a:cubicBezTo>
                          <a:pt x="142" y="127"/>
                          <a:pt x="142" y="254"/>
                          <a:pt x="142"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101" name="Freeform 100"/>
                  <p:cNvSpPr>
                    <a:spLocks/>
                  </p:cNvSpPr>
                  <p:nvPr/>
                </p:nvSpPr>
                <p:spPr bwMode="auto">
                  <a:xfrm>
                    <a:off x="5324" y="1247"/>
                    <a:ext cx="110" cy="907"/>
                  </a:xfrm>
                  <a:custGeom>
                    <a:avLst/>
                    <a:gdLst>
                      <a:gd name="T0" fmla="*/ 0 w 46"/>
                      <a:gd name="T1" fmla="*/ 0 h 382"/>
                      <a:gd name="T2" fmla="*/ 46 w 46"/>
                      <a:gd name="T3" fmla="*/ 0 h 382"/>
                      <a:gd name="T4" fmla="*/ 46 w 46"/>
                      <a:gd name="T5" fmla="*/ 382 h 382"/>
                      <a:gd name="T6" fmla="*/ 0 w 46"/>
                      <a:gd name="T7" fmla="*/ 382 h 382"/>
                      <a:gd name="T8" fmla="*/ 0 w 46"/>
                      <a:gd name="T9" fmla="*/ 0 h 382"/>
                    </a:gdLst>
                    <a:ahLst/>
                    <a:cxnLst>
                      <a:cxn ang="0">
                        <a:pos x="T0" y="T1"/>
                      </a:cxn>
                      <a:cxn ang="0">
                        <a:pos x="T2" y="T3"/>
                      </a:cxn>
                      <a:cxn ang="0">
                        <a:pos x="T4" y="T5"/>
                      </a:cxn>
                      <a:cxn ang="0">
                        <a:pos x="T6" y="T7"/>
                      </a:cxn>
                      <a:cxn ang="0">
                        <a:pos x="T8" y="T9"/>
                      </a:cxn>
                    </a:cxnLst>
                    <a:rect l="0" t="0" r="r" b="b"/>
                    <a:pathLst>
                      <a:path w="46" h="382">
                        <a:moveTo>
                          <a:pt x="0" y="0"/>
                        </a:moveTo>
                        <a:cubicBezTo>
                          <a:pt x="16" y="0"/>
                          <a:pt x="31" y="0"/>
                          <a:pt x="46" y="0"/>
                        </a:cubicBezTo>
                        <a:cubicBezTo>
                          <a:pt x="46" y="127"/>
                          <a:pt x="46" y="254"/>
                          <a:pt x="46" y="382"/>
                        </a:cubicBezTo>
                        <a:cubicBezTo>
                          <a:pt x="31" y="382"/>
                          <a:pt x="16" y="382"/>
                          <a:pt x="0" y="382"/>
                        </a:cubicBezTo>
                        <a:cubicBezTo>
                          <a:pt x="0" y="255"/>
                          <a:pt x="0" y="128"/>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102" name="Freeform 101"/>
                  <p:cNvSpPr>
                    <a:spLocks/>
                  </p:cNvSpPr>
                  <p:nvPr/>
                </p:nvSpPr>
                <p:spPr bwMode="auto">
                  <a:xfrm>
                    <a:off x="2930" y="1703"/>
                    <a:ext cx="224" cy="109"/>
                  </a:xfrm>
                  <a:custGeom>
                    <a:avLst/>
                    <a:gdLst>
                      <a:gd name="T0" fmla="*/ 0 w 94"/>
                      <a:gd name="T1" fmla="*/ 46 h 46"/>
                      <a:gd name="T2" fmla="*/ 0 w 94"/>
                      <a:gd name="T3" fmla="*/ 0 h 46"/>
                      <a:gd name="T4" fmla="*/ 94 w 94"/>
                      <a:gd name="T5" fmla="*/ 0 h 46"/>
                      <a:gd name="T6" fmla="*/ 94 w 94"/>
                      <a:gd name="T7" fmla="*/ 46 h 46"/>
                      <a:gd name="T8" fmla="*/ 0 w 94"/>
                      <a:gd name="T9" fmla="*/ 46 h 46"/>
                    </a:gdLst>
                    <a:ahLst/>
                    <a:cxnLst>
                      <a:cxn ang="0">
                        <a:pos x="T0" y="T1"/>
                      </a:cxn>
                      <a:cxn ang="0">
                        <a:pos x="T2" y="T3"/>
                      </a:cxn>
                      <a:cxn ang="0">
                        <a:pos x="T4" y="T5"/>
                      </a:cxn>
                      <a:cxn ang="0">
                        <a:pos x="T6" y="T7"/>
                      </a:cxn>
                      <a:cxn ang="0">
                        <a:pos x="T8" y="T9"/>
                      </a:cxn>
                    </a:cxnLst>
                    <a:rect l="0" t="0" r="r" b="b"/>
                    <a:pathLst>
                      <a:path w="94" h="46">
                        <a:moveTo>
                          <a:pt x="0" y="46"/>
                        </a:moveTo>
                        <a:cubicBezTo>
                          <a:pt x="0" y="30"/>
                          <a:pt x="0" y="15"/>
                          <a:pt x="0" y="0"/>
                        </a:cubicBezTo>
                        <a:cubicBezTo>
                          <a:pt x="31" y="0"/>
                          <a:pt x="62" y="0"/>
                          <a:pt x="94" y="0"/>
                        </a:cubicBezTo>
                        <a:cubicBezTo>
                          <a:pt x="94" y="15"/>
                          <a:pt x="94" y="30"/>
                          <a:pt x="94" y="46"/>
                        </a:cubicBezTo>
                        <a:cubicBezTo>
                          <a:pt x="63" y="46"/>
                          <a:pt x="32" y="46"/>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103" name="Freeform 102"/>
                  <p:cNvSpPr>
                    <a:spLocks/>
                  </p:cNvSpPr>
                  <p:nvPr/>
                </p:nvSpPr>
                <p:spPr bwMode="auto">
                  <a:xfrm>
                    <a:off x="2954" y="1425"/>
                    <a:ext cx="233" cy="209"/>
                  </a:xfrm>
                  <a:custGeom>
                    <a:avLst/>
                    <a:gdLst>
                      <a:gd name="T0" fmla="*/ 26 w 98"/>
                      <a:gd name="T1" fmla="*/ 0 h 88"/>
                      <a:gd name="T2" fmla="*/ 98 w 98"/>
                      <a:gd name="T3" fmla="*/ 48 h 88"/>
                      <a:gd name="T4" fmla="*/ 72 w 98"/>
                      <a:gd name="T5" fmla="*/ 88 h 88"/>
                      <a:gd name="T6" fmla="*/ 0 w 98"/>
                      <a:gd name="T7" fmla="*/ 40 h 88"/>
                      <a:gd name="T8" fmla="*/ 26 w 98"/>
                      <a:gd name="T9" fmla="*/ 0 h 88"/>
                    </a:gdLst>
                    <a:ahLst/>
                    <a:cxnLst>
                      <a:cxn ang="0">
                        <a:pos x="T0" y="T1"/>
                      </a:cxn>
                      <a:cxn ang="0">
                        <a:pos x="T2" y="T3"/>
                      </a:cxn>
                      <a:cxn ang="0">
                        <a:pos x="T4" y="T5"/>
                      </a:cxn>
                      <a:cxn ang="0">
                        <a:pos x="T6" y="T7"/>
                      </a:cxn>
                      <a:cxn ang="0">
                        <a:pos x="T8" y="T9"/>
                      </a:cxn>
                    </a:cxnLst>
                    <a:rect l="0" t="0" r="r" b="b"/>
                    <a:pathLst>
                      <a:path w="98" h="88">
                        <a:moveTo>
                          <a:pt x="26" y="0"/>
                        </a:moveTo>
                        <a:cubicBezTo>
                          <a:pt x="51" y="17"/>
                          <a:pt x="74" y="32"/>
                          <a:pt x="98" y="48"/>
                        </a:cubicBezTo>
                        <a:cubicBezTo>
                          <a:pt x="89" y="62"/>
                          <a:pt x="81" y="75"/>
                          <a:pt x="72" y="88"/>
                        </a:cubicBezTo>
                        <a:cubicBezTo>
                          <a:pt x="48" y="72"/>
                          <a:pt x="24" y="56"/>
                          <a:pt x="0" y="40"/>
                        </a:cubicBezTo>
                        <a:cubicBezTo>
                          <a:pt x="9" y="27"/>
                          <a:pt x="17" y="14"/>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104" name="Freeform 103"/>
                  <p:cNvSpPr>
                    <a:spLocks/>
                  </p:cNvSpPr>
                  <p:nvPr/>
                </p:nvSpPr>
                <p:spPr bwMode="auto">
                  <a:xfrm>
                    <a:off x="3161" y="1285"/>
                    <a:ext cx="164" cy="206"/>
                  </a:xfrm>
                  <a:custGeom>
                    <a:avLst/>
                    <a:gdLst>
                      <a:gd name="T0" fmla="*/ 23 w 69"/>
                      <a:gd name="T1" fmla="*/ 87 h 87"/>
                      <a:gd name="T2" fmla="*/ 0 w 69"/>
                      <a:gd name="T3" fmla="*/ 15 h 87"/>
                      <a:gd name="T4" fmla="*/ 45 w 69"/>
                      <a:gd name="T5" fmla="*/ 0 h 87"/>
                      <a:gd name="T6" fmla="*/ 69 w 69"/>
                      <a:gd name="T7" fmla="*/ 72 h 87"/>
                      <a:gd name="T8" fmla="*/ 23 w 69"/>
                      <a:gd name="T9" fmla="*/ 87 h 87"/>
                    </a:gdLst>
                    <a:ahLst/>
                    <a:cxnLst>
                      <a:cxn ang="0">
                        <a:pos x="T0" y="T1"/>
                      </a:cxn>
                      <a:cxn ang="0">
                        <a:pos x="T2" y="T3"/>
                      </a:cxn>
                      <a:cxn ang="0">
                        <a:pos x="T4" y="T5"/>
                      </a:cxn>
                      <a:cxn ang="0">
                        <a:pos x="T6" y="T7"/>
                      </a:cxn>
                      <a:cxn ang="0">
                        <a:pos x="T8" y="T9"/>
                      </a:cxn>
                    </a:cxnLst>
                    <a:rect l="0" t="0" r="r" b="b"/>
                    <a:pathLst>
                      <a:path w="69" h="87">
                        <a:moveTo>
                          <a:pt x="23" y="87"/>
                        </a:moveTo>
                        <a:cubicBezTo>
                          <a:pt x="15" y="62"/>
                          <a:pt x="7" y="39"/>
                          <a:pt x="0" y="15"/>
                        </a:cubicBezTo>
                        <a:cubicBezTo>
                          <a:pt x="15" y="10"/>
                          <a:pt x="29" y="5"/>
                          <a:pt x="45" y="0"/>
                        </a:cubicBezTo>
                        <a:cubicBezTo>
                          <a:pt x="53" y="24"/>
                          <a:pt x="61" y="47"/>
                          <a:pt x="69" y="72"/>
                        </a:cubicBezTo>
                        <a:cubicBezTo>
                          <a:pt x="53" y="77"/>
                          <a:pt x="39" y="81"/>
                          <a:pt x="23"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nvGrpSpPr>
              <p:cNvPr id="106" name="Group 105"/>
              <p:cNvGrpSpPr/>
              <p:nvPr/>
            </p:nvGrpSpPr>
            <p:grpSpPr>
              <a:xfrm>
                <a:off x="9090939" y="4389083"/>
                <a:ext cx="1113684" cy="689234"/>
                <a:chOff x="9090939" y="4175487"/>
                <a:chExt cx="1113684" cy="689234"/>
              </a:xfrm>
            </p:grpSpPr>
            <p:sp>
              <p:nvSpPr>
                <p:cNvPr id="43" name="Text Placeholder 4">
                  <a:extLst>
                    <a:ext uri="{FF2B5EF4-FFF2-40B4-BE49-F238E27FC236}">
                      <a16:creationId xmlns:a16="http://schemas.microsoft.com/office/drawing/2014/main" xmlns="" id="{4925FC0D-96B9-40F5-AD27-8255CFA33798}"/>
                    </a:ext>
                  </a:extLst>
                </p:cNvPr>
                <p:cNvSpPr txBox="1">
                  <a:spLocks/>
                </p:cNvSpPr>
                <p:nvPr/>
              </p:nvSpPr>
              <p:spPr bwMode="gray">
                <a:xfrm>
                  <a:off x="9090939" y="4515358"/>
                  <a:ext cx="1113684" cy="349363"/>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chemeClr val="tx1"/>
                      </a:solidFill>
                      <a:latin typeface="+mn-lt"/>
                      <a:cs typeface="Arial" panose="020B0604020202020204" pitchFamily="34" charset="0"/>
                    </a:rPr>
                    <a:t>Database for Officer Misconduct</a:t>
                  </a:r>
                </a:p>
              </p:txBody>
            </p:sp>
            <p:grpSp>
              <p:nvGrpSpPr>
                <p:cNvPr id="49" name="Group 30"/>
                <p:cNvGrpSpPr>
                  <a:grpSpLocks noChangeAspect="1"/>
                </p:cNvGrpSpPr>
                <p:nvPr/>
              </p:nvGrpSpPr>
              <p:grpSpPr bwMode="auto">
                <a:xfrm>
                  <a:off x="9529102" y="4175487"/>
                  <a:ext cx="237359" cy="266534"/>
                  <a:chOff x="1696" y="-270"/>
                  <a:chExt cx="4319" cy="4860"/>
                </a:xfrm>
                <a:solidFill>
                  <a:schemeClr val="tx2"/>
                </a:solidFill>
              </p:grpSpPr>
              <p:sp>
                <p:nvSpPr>
                  <p:cNvPr id="85" name="Freeform 31"/>
                  <p:cNvSpPr>
                    <a:spLocks/>
                  </p:cNvSpPr>
                  <p:nvPr/>
                </p:nvSpPr>
                <p:spPr bwMode="auto">
                  <a:xfrm>
                    <a:off x="1698" y="-270"/>
                    <a:ext cx="4317" cy="1440"/>
                  </a:xfrm>
                  <a:custGeom>
                    <a:avLst/>
                    <a:gdLst>
                      <a:gd name="T0" fmla="*/ 1006 w 1818"/>
                      <a:gd name="T1" fmla="*/ 0 h 607"/>
                      <a:gd name="T2" fmla="*/ 1115 w 1818"/>
                      <a:gd name="T3" fmla="*/ 8 h 607"/>
                      <a:gd name="T4" fmla="*/ 1533 w 1818"/>
                      <a:gd name="T5" fmla="*/ 81 h 607"/>
                      <a:gd name="T6" fmla="*/ 1697 w 1818"/>
                      <a:gd name="T7" fmla="*/ 153 h 607"/>
                      <a:gd name="T8" fmla="*/ 1756 w 1818"/>
                      <a:gd name="T9" fmla="*/ 200 h 607"/>
                      <a:gd name="T10" fmla="*/ 1755 w 1818"/>
                      <a:gd name="T11" fmla="*/ 409 h 607"/>
                      <a:gd name="T12" fmla="*/ 1605 w 1818"/>
                      <a:gd name="T13" fmla="*/ 500 h 607"/>
                      <a:gd name="T14" fmla="*/ 1280 w 1818"/>
                      <a:gd name="T15" fmla="*/ 579 h 607"/>
                      <a:gd name="T16" fmla="*/ 829 w 1818"/>
                      <a:gd name="T17" fmla="*/ 603 h 607"/>
                      <a:gd name="T18" fmla="*/ 294 w 1818"/>
                      <a:gd name="T19" fmla="*/ 532 h 607"/>
                      <a:gd name="T20" fmla="*/ 69 w 1818"/>
                      <a:gd name="T21" fmla="*/ 427 h 607"/>
                      <a:gd name="T22" fmla="*/ 2 w 1818"/>
                      <a:gd name="T23" fmla="*/ 298 h 607"/>
                      <a:gd name="T24" fmla="*/ 69 w 1818"/>
                      <a:gd name="T25" fmla="*/ 180 h 607"/>
                      <a:gd name="T26" fmla="*/ 261 w 1818"/>
                      <a:gd name="T27" fmla="*/ 84 h 607"/>
                      <a:gd name="T28" fmla="*/ 689 w 1818"/>
                      <a:gd name="T29" fmla="*/ 8 h 607"/>
                      <a:gd name="T30" fmla="*/ 798 w 1818"/>
                      <a:gd name="T31" fmla="*/ 0 h 607"/>
                      <a:gd name="T32" fmla="*/ 1006 w 1818"/>
                      <a:gd name="T33"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8" h="607">
                        <a:moveTo>
                          <a:pt x="1006" y="0"/>
                        </a:moveTo>
                        <a:cubicBezTo>
                          <a:pt x="1042" y="3"/>
                          <a:pt x="1079" y="5"/>
                          <a:pt x="1115" y="8"/>
                        </a:cubicBezTo>
                        <a:cubicBezTo>
                          <a:pt x="1257" y="19"/>
                          <a:pt x="1398" y="37"/>
                          <a:pt x="1533" y="81"/>
                        </a:cubicBezTo>
                        <a:cubicBezTo>
                          <a:pt x="1590" y="100"/>
                          <a:pt x="1644" y="127"/>
                          <a:pt x="1697" y="153"/>
                        </a:cubicBezTo>
                        <a:cubicBezTo>
                          <a:pt x="1719" y="164"/>
                          <a:pt x="1739" y="182"/>
                          <a:pt x="1756" y="200"/>
                        </a:cubicBezTo>
                        <a:cubicBezTo>
                          <a:pt x="1818" y="264"/>
                          <a:pt x="1817" y="345"/>
                          <a:pt x="1755" y="409"/>
                        </a:cubicBezTo>
                        <a:cubicBezTo>
                          <a:pt x="1713" y="452"/>
                          <a:pt x="1660" y="478"/>
                          <a:pt x="1605" y="500"/>
                        </a:cubicBezTo>
                        <a:cubicBezTo>
                          <a:pt x="1500" y="542"/>
                          <a:pt x="1391" y="564"/>
                          <a:pt x="1280" y="579"/>
                        </a:cubicBezTo>
                        <a:cubicBezTo>
                          <a:pt x="1130" y="600"/>
                          <a:pt x="980" y="607"/>
                          <a:pt x="829" y="603"/>
                        </a:cubicBezTo>
                        <a:cubicBezTo>
                          <a:pt x="648" y="598"/>
                          <a:pt x="469" y="581"/>
                          <a:pt x="294" y="532"/>
                        </a:cubicBezTo>
                        <a:cubicBezTo>
                          <a:pt x="213" y="510"/>
                          <a:pt x="135" y="481"/>
                          <a:pt x="69" y="427"/>
                        </a:cubicBezTo>
                        <a:cubicBezTo>
                          <a:pt x="28" y="394"/>
                          <a:pt x="0" y="353"/>
                          <a:pt x="2" y="298"/>
                        </a:cubicBezTo>
                        <a:cubicBezTo>
                          <a:pt x="5" y="247"/>
                          <a:pt x="32" y="210"/>
                          <a:pt x="69" y="180"/>
                        </a:cubicBezTo>
                        <a:cubicBezTo>
                          <a:pt x="126" y="133"/>
                          <a:pt x="192" y="106"/>
                          <a:pt x="261" y="84"/>
                        </a:cubicBezTo>
                        <a:cubicBezTo>
                          <a:pt x="400" y="39"/>
                          <a:pt x="544" y="19"/>
                          <a:pt x="689" y="8"/>
                        </a:cubicBezTo>
                        <a:cubicBezTo>
                          <a:pt x="725" y="5"/>
                          <a:pt x="762" y="3"/>
                          <a:pt x="798" y="0"/>
                        </a:cubicBezTo>
                        <a:cubicBezTo>
                          <a:pt x="867" y="0"/>
                          <a:pt x="937" y="0"/>
                          <a:pt x="10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6" name="Freeform 32"/>
                  <p:cNvSpPr>
                    <a:spLocks noEditPoints="1"/>
                  </p:cNvSpPr>
                  <p:nvPr/>
                </p:nvSpPr>
                <p:spPr bwMode="auto">
                  <a:xfrm>
                    <a:off x="1698" y="3264"/>
                    <a:ext cx="4286" cy="1326"/>
                  </a:xfrm>
                  <a:custGeom>
                    <a:avLst/>
                    <a:gdLst>
                      <a:gd name="T0" fmla="*/ 806 w 1805"/>
                      <a:gd name="T1" fmla="*/ 559 h 559"/>
                      <a:gd name="T2" fmla="*/ 697 w 1805"/>
                      <a:gd name="T3" fmla="*/ 551 h 559"/>
                      <a:gd name="T4" fmla="*/ 259 w 1805"/>
                      <a:gd name="T5" fmla="*/ 475 h 559"/>
                      <a:gd name="T6" fmla="*/ 84 w 1805"/>
                      <a:gd name="T7" fmla="*/ 388 h 559"/>
                      <a:gd name="T8" fmla="*/ 4 w 1805"/>
                      <a:gd name="T9" fmla="*/ 264 h 559"/>
                      <a:gd name="T10" fmla="*/ 2 w 1805"/>
                      <a:gd name="T11" fmla="*/ 239 h 559"/>
                      <a:gd name="T12" fmla="*/ 44 w 1805"/>
                      <a:gd name="T13" fmla="*/ 267 h 559"/>
                      <a:gd name="T14" fmla="*/ 323 w 1805"/>
                      <a:gd name="T15" fmla="*/ 373 h 559"/>
                      <a:gd name="T16" fmla="*/ 708 w 1805"/>
                      <a:gd name="T17" fmla="*/ 428 h 559"/>
                      <a:gd name="T18" fmla="*/ 721 w 1805"/>
                      <a:gd name="T19" fmla="*/ 428 h 559"/>
                      <a:gd name="T20" fmla="*/ 721 w 1805"/>
                      <a:gd name="T21" fmla="*/ 309 h 559"/>
                      <a:gd name="T22" fmla="*/ 644 w 1805"/>
                      <a:gd name="T23" fmla="*/ 303 h 559"/>
                      <a:gd name="T24" fmla="*/ 218 w 1805"/>
                      <a:gd name="T25" fmla="*/ 219 h 559"/>
                      <a:gd name="T26" fmla="*/ 52 w 1805"/>
                      <a:gd name="T27" fmla="*/ 119 h 559"/>
                      <a:gd name="T28" fmla="*/ 4 w 1805"/>
                      <a:gd name="T29" fmla="*/ 0 h 559"/>
                      <a:gd name="T30" fmla="*/ 88 w 1805"/>
                      <a:gd name="T31" fmla="*/ 50 h 559"/>
                      <a:gd name="T32" fmla="*/ 426 w 1805"/>
                      <a:gd name="T33" fmla="*/ 154 h 559"/>
                      <a:gd name="T34" fmla="*/ 961 w 1805"/>
                      <a:gd name="T35" fmla="*/ 194 h 559"/>
                      <a:gd name="T36" fmla="*/ 1563 w 1805"/>
                      <a:gd name="T37" fmla="*/ 111 h 559"/>
                      <a:gd name="T38" fmla="*/ 1686 w 1805"/>
                      <a:gd name="T39" fmla="*/ 65 h 559"/>
                      <a:gd name="T40" fmla="*/ 1801 w 1805"/>
                      <a:gd name="T41" fmla="*/ 2 h 559"/>
                      <a:gd name="T42" fmla="*/ 1802 w 1805"/>
                      <a:gd name="T43" fmla="*/ 17 h 559"/>
                      <a:gd name="T44" fmla="*/ 1803 w 1805"/>
                      <a:gd name="T45" fmla="*/ 235 h 559"/>
                      <a:gd name="T46" fmla="*/ 1732 w 1805"/>
                      <a:gd name="T47" fmla="*/ 382 h 559"/>
                      <a:gd name="T48" fmla="*/ 1534 w 1805"/>
                      <a:gd name="T49" fmla="*/ 478 h 559"/>
                      <a:gd name="T50" fmla="*/ 1109 w 1805"/>
                      <a:gd name="T51" fmla="*/ 551 h 559"/>
                      <a:gd name="T52" fmla="*/ 1002 w 1805"/>
                      <a:gd name="T53" fmla="*/ 559 h 559"/>
                      <a:gd name="T54" fmla="*/ 806 w 1805"/>
                      <a:gd name="T55" fmla="*/ 559 h 559"/>
                      <a:gd name="T56" fmla="*/ 843 w 1805"/>
                      <a:gd name="T57" fmla="*/ 316 h 559"/>
                      <a:gd name="T58" fmla="*/ 843 w 1805"/>
                      <a:gd name="T59" fmla="*/ 433 h 559"/>
                      <a:gd name="T60" fmla="*/ 961 w 1805"/>
                      <a:gd name="T61" fmla="*/ 433 h 559"/>
                      <a:gd name="T62" fmla="*/ 961 w 1805"/>
                      <a:gd name="T63" fmla="*/ 316 h 559"/>
                      <a:gd name="T64" fmla="*/ 843 w 1805"/>
                      <a:gd name="T65" fmla="*/ 31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5" h="559">
                        <a:moveTo>
                          <a:pt x="806" y="559"/>
                        </a:moveTo>
                        <a:cubicBezTo>
                          <a:pt x="770" y="556"/>
                          <a:pt x="733" y="554"/>
                          <a:pt x="697" y="551"/>
                        </a:cubicBezTo>
                        <a:cubicBezTo>
                          <a:pt x="548" y="540"/>
                          <a:pt x="401" y="521"/>
                          <a:pt x="259" y="475"/>
                        </a:cubicBezTo>
                        <a:cubicBezTo>
                          <a:pt x="196" y="455"/>
                          <a:pt x="136" y="429"/>
                          <a:pt x="84" y="388"/>
                        </a:cubicBezTo>
                        <a:cubicBezTo>
                          <a:pt x="43" y="356"/>
                          <a:pt x="13" y="317"/>
                          <a:pt x="4" y="264"/>
                        </a:cubicBezTo>
                        <a:cubicBezTo>
                          <a:pt x="3" y="257"/>
                          <a:pt x="3" y="249"/>
                          <a:pt x="2" y="239"/>
                        </a:cubicBezTo>
                        <a:cubicBezTo>
                          <a:pt x="17" y="250"/>
                          <a:pt x="30" y="259"/>
                          <a:pt x="44" y="267"/>
                        </a:cubicBezTo>
                        <a:cubicBezTo>
                          <a:pt x="130" y="319"/>
                          <a:pt x="225" y="350"/>
                          <a:pt x="323" y="373"/>
                        </a:cubicBezTo>
                        <a:cubicBezTo>
                          <a:pt x="449" y="403"/>
                          <a:pt x="578" y="420"/>
                          <a:pt x="708" y="428"/>
                        </a:cubicBezTo>
                        <a:cubicBezTo>
                          <a:pt x="712" y="428"/>
                          <a:pt x="716" y="428"/>
                          <a:pt x="721" y="428"/>
                        </a:cubicBezTo>
                        <a:cubicBezTo>
                          <a:pt x="721" y="389"/>
                          <a:pt x="721" y="350"/>
                          <a:pt x="721" y="309"/>
                        </a:cubicBezTo>
                        <a:cubicBezTo>
                          <a:pt x="696" y="307"/>
                          <a:pt x="670" y="305"/>
                          <a:pt x="644" y="303"/>
                        </a:cubicBezTo>
                        <a:cubicBezTo>
                          <a:pt x="499" y="289"/>
                          <a:pt x="356" y="270"/>
                          <a:pt x="218" y="219"/>
                        </a:cubicBezTo>
                        <a:cubicBezTo>
                          <a:pt x="157" y="196"/>
                          <a:pt x="98" y="167"/>
                          <a:pt x="52" y="119"/>
                        </a:cubicBezTo>
                        <a:cubicBezTo>
                          <a:pt x="19" y="83"/>
                          <a:pt x="0" y="38"/>
                          <a:pt x="4" y="0"/>
                        </a:cubicBezTo>
                        <a:cubicBezTo>
                          <a:pt x="32" y="17"/>
                          <a:pt x="59" y="35"/>
                          <a:pt x="88" y="50"/>
                        </a:cubicBezTo>
                        <a:cubicBezTo>
                          <a:pt x="194" y="104"/>
                          <a:pt x="309" y="134"/>
                          <a:pt x="426" y="154"/>
                        </a:cubicBezTo>
                        <a:cubicBezTo>
                          <a:pt x="603" y="186"/>
                          <a:pt x="781" y="199"/>
                          <a:pt x="961" y="194"/>
                        </a:cubicBezTo>
                        <a:cubicBezTo>
                          <a:pt x="1165" y="189"/>
                          <a:pt x="1367" y="170"/>
                          <a:pt x="1563" y="111"/>
                        </a:cubicBezTo>
                        <a:cubicBezTo>
                          <a:pt x="1605" y="98"/>
                          <a:pt x="1646" y="83"/>
                          <a:pt x="1686" y="65"/>
                        </a:cubicBezTo>
                        <a:cubicBezTo>
                          <a:pt x="1725" y="47"/>
                          <a:pt x="1762" y="24"/>
                          <a:pt x="1801" y="2"/>
                        </a:cubicBezTo>
                        <a:cubicBezTo>
                          <a:pt x="1801" y="6"/>
                          <a:pt x="1802" y="12"/>
                          <a:pt x="1802" y="17"/>
                        </a:cubicBezTo>
                        <a:cubicBezTo>
                          <a:pt x="1802" y="90"/>
                          <a:pt x="1800" y="162"/>
                          <a:pt x="1803" y="235"/>
                        </a:cubicBezTo>
                        <a:cubicBezTo>
                          <a:pt x="1805" y="298"/>
                          <a:pt x="1778" y="344"/>
                          <a:pt x="1732" y="382"/>
                        </a:cubicBezTo>
                        <a:cubicBezTo>
                          <a:pt x="1673" y="429"/>
                          <a:pt x="1605" y="456"/>
                          <a:pt x="1534" y="478"/>
                        </a:cubicBezTo>
                        <a:cubicBezTo>
                          <a:pt x="1396" y="521"/>
                          <a:pt x="1253" y="541"/>
                          <a:pt x="1109" y="551"/>
                        </a:cubicBezTo>
                        <a:cubicBezTo>
                          <a:pt x="1074" y="554"/>
                          <a:pt x="1038" y="556"/>
                          <a:pt x="1002" y="559"/>
                        </a:cubicBezTo>
                        <a:cubicBezTo>
                          <a:pt x="937" y="559"/>
                          <a:pt x="871" y="559"/>
                          <a:pt x="806" y="559"/>
                        </a:cubicBezTo>
                        <a:close/>
                        <a:moveTo>
                          <a:pt x="843" y="316"/>
                        </a:moveTo>
                        <a:cubicBezTo>
                          <a:pt x="843" y="356"/>
                          <a:pt x="843" y="395"/>
                          <a:pt x="843" y="433"/>
                        </a:cubicBezTo>
                        <a:cubicBezTo>
                          <a:pt x="884" y="433"/>
                          <a:pt x="923" y="433"/>
                          <a:pt x="961" y="433"/>
                        </a:cubicBezTo>
                        <a:cubicBezTo>
                          <a:pt x="961" y="393"/>
                          <a:pt x="961" y="355"/>
                          <a:pt x="961" y="316"/>
                        </a:cubicBezTo>
                        <a:cubicBezTo>
                          <a:pt x="922" y="316"/>
                          <a:pt x="883" y="316"/>
                          <a:pt x="843"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7" name="Freeform 33"/>
                  <p:cNvSpPr>
                    <a:spLocks noEditPoints="1"/>
                  </p:cNvSpPr>
                  <p:nvPr/>
                </p:nvSpPr>
                <p:spPr bwMode="auto">
                  <a:xfrm>
                    <a:off x="1696" y="978"/>
                    <a:ext cx="4288" cy="1341"/>
                  </a:xfrm>
                  <a:custGeom>
                    <a:avLst/>
                    <a:gdLst>
                      <a:gd name="T0" fmla="*/ 722 w 1806"/>
                      <a:gd name="T1" fmla="*/ 432 h 565"/>
                      <a:gd name="T2" fmla="*/ 722 w 1806"/>
                      <a:gd name="T3" fmla="*/ 313 h 565"/>
                      <a:gd name="T4" fmla="*/ 603 w 1806"/>
                      <a:gd name="T5" fmla="*/ 302 h 565"/>
                      <a:gd name="T6" fmla="*/ 198 w 1806"/>
                      <a:gd name="T7" fmla="*/ 214 h 565"/>
                      <a:gd name="T8" fmla="*/ 38 w 1806"/>
                      <a:gd name="T9" fmla="*/ 103 h 565"/>
                      <a:gd name="T10" fmla="*/ 3 w 1806"/>
                      <a:gd name="T11" fmla="*/ 2 h 565"/>
                      <a:gd name="T12" fmla="*/ 91 w 1806"/>
                      <a:gd name="T13" fmla="*/ 55 h 565"/>
                      <a:gd name="T14" fmla="*/ 410 w 1806"/>
                      <a:gd name="T15" fmla="*/ 154 h 565"/>
                      <a:gd name="T16" fmla="*/ 1133 w 1806"/>
                      <a:gd name="T17" fmla="*/ 189 h 565"/>
                      <a:gd name="T18" fmla="*/ 1604 w 1806"/>
                      <a:gd name="T19" fmla="*/ 99 h 565"/>
                      <a:gd name="T20" fmla="*/ 1792 w 1806"/>
                      <a:gd name="T21" fmla="*/ 7 h 565"/>
                      <a:gd name="T22" fmla="*/ 1803 w 1806"/>
                      <a:gd name="T23" fmla="*/ 0 h 565"/>
                      <a:gd name="T24" fmla="*/ 1803 w 1806"/>
                      <a:gd name="T25" fmla="*/ 22 h 565"/>
                      <a:gd name="T26" fmla="*/ 1804 w 1806"/>
                      <a:gd name="T27" fmla="*/ 236 h 565"/>
                      <a:gd name="T28" fmla="*/ 1722 w 1806"/>
                      <a:gd name="T29" fmla="*/ 393 h 565"/>
                      <a:gd name="T30" fmla="*/ 1496 w 1806"/>
                      <a:gd name="T31" fmla="*/ 490 h 565"/>
                      <a:gd name="T32" fmla="*/ 1048 w 1806"/>
                      <a:gd name="T33" fmla="*/ 554 h 565"/>
                      <a:gd name="T34" fmla="*/ 482 w 1806"/>
                      <a:gd name="T35" fmla="*/ 525 h 565"/>
                      <a:gd name="T36" fmla="*/ 131 w 1806"/>
                      <a:gd name="T37" fmla="*/ 422 h 565"/>
                      <a:gd name="T38" fmla="*/ 40 w 1806"/>
                      <a:gd name="T39" fmla="*/ 352 h 565"/>
                      <a:gd name="T40" fmla="*/ 3 w 1806"/>
                      <a:gd name="T41" fmla="*/ 246 h 565"/>
                      <a:gd name="T42" fmla="*/ 7 w 1806"/>
                      <a:gd name="T43" fmla="*/ 245 h 565"/>
                      <a:gd name="T44" fmla="*/ 324 w 1806"/>
                      <a:gd name="T45" fmla="*/ 376 h 565"/>
                      <a:gd name="T46" fmla="*/ 722 w 1806"/>
                      <a:gd name="T47" fmla="*/ 432 h 565"/>
                      <a:gd name="T48" fmla="*/ 844 w 1806"/>
                      <a:gd name="T49" fmla="*/ 319 h 565"/>
                      <a:gd name="T50" fmla="*/ 844 w 1806"/>
                      <a:gd name="T51" fmla="*/ 437 h 565"/>
                      <a:gd name="T52" fmla="*/ 962 w 1806"/>
                      <a:gd name="T53" fmla="*/ 437 h 565"/>
                      <a:gd name="T54" fmla="*/ 962 w 1806"/>
                      <a:gd name="T55" fmla="*/ 319 h 565"/>
                      <a:gd name="T56" fmla="*/ 844 w 1806"/>
                      <a:gd name="T57" fmla="*/ 319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6" h="565">
                        <a:moveTo>
                          <a:pt x="722" y="432"/>
                        </a:moveTo>
                        <a:cubicBezTo>
                          <a:pt x="722" y="391"/>
                          <a:pt x="722" y="352"/>
                          <a:pt x="722" y="313"/>
                        </a:cubicBezTo>
                        <a:cubicBezTo>
                          <a:pt x="682" y="309"/>
                          <a:pt x="642" y="306"/>
                          <a:pt x="603" y="302"/>
                        </a:cubicBezTo>
                        <a:cubicBezTo>
                          <a:pt x="465" y="287"/>
                          <a:pt x="328" y="267"/>
                          <a:pt x="198" y="214"/>
                        </a:cubicBezTo>
                        <a:cubicBezTo>
                          <a:pt x="136" y="189"/>
                          <a:pt x="79" y="157"/>
                          <a:pt x="38" y="103"/>
                        </a:cubicBezTo>
                        <a:cubicBezTo>
                          <a:pt x="16" y="73"/>
                          <a:pt x="4" y="40"/>
                          <a:pt x="3" y="2"/>
                        </a:cubicBezTo>
                        <a:cubicBezTo>
                          <a:pt x="33" y="20"/>
                          <a:pt x="61" y="39"/>
                          <a:pt x="91" y="55"/>
                        </a:cubicBezTo>
                        <a:cubicBezTo>
                          <a:pt x="191" y="106"/>
                          <a:pt x="300" y="134"/>
                          <a:pt x="410" y="154"/>
                        </a:cubicBezTo>
                        <a:cubicBezTo>
                          <a:pt x="649" y="198"/>
                          <a:pt x="890" y="208"/>
                          <a:pt x="1133" y="189"/>
                        </a:cubicBezTo>
                        <a:cubicBezTo>
                          <a:pt x="1293" y="177"/>
                          <a:pt x="1451" y="152"/>
                          <a:pt x="1604" y="99"/>
                        </a:cubicBezTo>
                        <a:cubicBezTo>
                          <a:pt x="1670" y="75"/>
                          <a:pt x="1733" y="46"/>
                          <a:pt x="1792" y="7"/>
                        </a:cubicBezTo>
                        <a:cubicBezTo>
                          <a:pt x="1794" y="5"/>
                          <a:pt x="1797" y="4"/>
                          <a:pt x="1803" y="0"/>
                        </a:cubicBezTo>
                        <a:cubicBezTo>
                          <a:pt x="1803" y="9"/>
                          <a:pt x="1803" y="16"/>
                          <a:pt x="1803" y="22"/>
                        </a:cubicBezTo>
                        <a:cubicBezTo>
                          <a:pt x="1803" y="93"/>
                          <a:pt x="1801" y="165"/>
                          <a:pt x="1804" y="236"/>
                        </a:cubicBezTo>
                        <a:cubicBezTo>
                          <a:pt x="1806" y="305"/>
                          <a:pt x="1776" y="355"/>
                          <a:pt x="1722" y="393"/>
                        </a:cubicBezTo>
                        <a:cubicBezTo>
                          <a:pt x="1654" y="443"/>
                          <a:pt x="1576" y="469"/>
                          <a:pt x="1496" y="490"/>
                        </a:cubicBezTo>
                        <a:cubicBezTo>
                          <a:pt x="1349" y="529"/>
                          <a:pt x="1199" y="545"/>
                          <a:pt x="1048" y="554"/>
                        </a:cubicBezTo>
                        <a:cubicBezTo>
                          <a:pt x="858" y="565"/>
                          <a:pt x="669" y="555"/>
                          <a:pt x="482" y="525"/>
                        </a:cubicBezTo>
                        <a:cubicBezTo>
                          <a:pt x="361" y="507"/>
                          <a:pt x="240" y="482"/>
                          <a:pt x="131" y="422"/>
                        </a:cubicBezTo>
                        <a:cubicBezTo>
                          <a:pt x="98" y="404"/>
                          <a:pt x="68" y="379"/>
                          <a:pt x="40" y="352"/>
                        </a:cubicBezTo>
                        <a:cubicBezTo>
                          <a:pt x="11" y="324"/>
                          <a:pt x="0" y="287"/>
                          <a:pt x="3" y="246"/>
                        </a:cubicBezTo>
                        <a:cubicBezTo>
                          <a:pt x="5" y="246"/>
                          <a:pt x="7" y="245"/>
                          <a:pt x="7" y="245"/>
                        </a:cubicBezTo>
                        <a:cubicBezTo>
                          <a:pt x="103" y="313"/>
                          <a:pt x="212" y="349"/>
                          <a:pt x="324" y="376"/>
                        </a:cubicBezTo>
                        <a:cubicBezTo>
                          <a:pt x="454" y="407"/>
                          <a:pt x="586" y="423"/>
                          <a:pt x="722" y="432"/>
                        </a:cubicBezTo>
                        <a:close/>
                        <a:moveTo>
                          <a:pt x="844" y="319"/>
                        </a:moveTo>
                        <a:cubicBezTo>
                          <a:pt x="844" y="359"/>
                          <a:pt x="844" y="398"/>
                          <a:pt x="844" y="437"/>
                        </a:cubicBezTo>
                        <a:cubicBezTo>
                          <a:pt x="884" y="437"/>
                          <a:pt x="923" y="437"/>
                          <a:pt x="962" y="437"/>
                        </a:cubicBezTo>
                        <a:cubicBezTo>
                          <a:pt x="962" y="397"/>
                          <a:pt x="962" y="358"/>
                          <a:pt x="962" y="319"/>
                        </a:cubicBezTo>
                        <a:cubicBezTo>
                          <a:pt x="922" y="319"/>
                          <a:pt x="884" y="319"/>
                          <a:pt x="844"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8" name="Freeform 34"/>
                  <p:cNvSpPr>
                    <a:spLocks noEditPoints="1"/>
                  </p:cNvSpPr>
                  <p:nvPr/>
                </p:nvSpPr>
                <p:spPr bwMode="auto">
                  <a:xfrm>
                    <a:off x="1701" y="2120"/>
                    <a:ext cx="4278" cy="1334"/>
                  </a:xfrm>
                  <a:custGeom>
                    <a:avLst/>
                    <a:gdLst>
                      <a:gd name="T0" fmla="*/ 1801 w 1802"/>
                      <a:gd name="T1" fmla="*/ 0 h 562"/>
                      <a:gd name="T2" fmla="*/ 1800 w 1802"/>
                      <a:gd name="T3" fmla="*/ 264 h 562"/>
                      <a:gd name="T4" fmla="*/ 1741 w 1802"/>
                      <a:gd name="T5" fmla="*/ 375 h 562"/>
                      <a:gd name="T6" fmla="*/ 1562 w 1802"/>
                      <a:gd name="T7" fmla="*/ 469 h 562"/>
                      <a:gd name="T8" fmla="*/ 1198 w 1802"/>
                      <a:gd name="T9" fmla="*/ 541 h 562"/>
                      <a:gd name="T10" fmla="*/ 755 w 1802"/>
                      <a:gd name="T11" fmla="*/ 553 h 562"/>
                      <a:gd name="T12" fmla="*/ 254 w 1802"/>
                      <a:gd name="T13" fmla="*/ 473 h 562"/>
                      <a:gd name="T14" fmla="*/ 86 w 1802"/>
                      <a:gd name="T15" fmla="*/ 391 h 562"/>
                      <a:gd name="T16" fmla="*/ 3 w 1802"/>
                      <a:gd name="T17" fmla="*/ 266 h 562"/>
                      <a:gd name="T18" fmla="*/ 1 w 1802"/>
                      <a:gd name="T19" fmla="*/ 241 h 562"/>
                      <a:gd name="T20" fmla="*/ 43 w 1802"/>
                      <a:gd name="T21" fmla="*/ 269 h 562"/>
                      <a:gd name="T22" fmla="*/ 323 w 1802"/>
                      <a:gd name="T23" fmla="*/ 376 h 562"/>
                      <a:gd name="T24" fmla="*/ 720 w 1802"/>
                      <a:gd name="T25" fmla="*/ 431 h 562"/>
                      <a:gd name="T26" fmla="*/ 720 w 1802"/>
                      <a:gd name="T27" fmla="*/ 311 h 562"/>
                      <a:gd name="T28" fmla="*/ 648 w 1802"/>
                      <a:gd name="T29" fmla="*/ 305 h 562"/>
                      <a:gd name="T30" fmla="*/ 276 w 1802"/>
                      <a:gd name="T31" fmla="*/ 241 h 562"/>
                      <a:gd name="T32" fmla="*/ 69 w 1802"/>
                      <a:gd name="T33" fmla="*/ 138 h 562"/>
                      <a:gd name="T34" fmla="*/ 2 w 1802"/>
                      <a:gd name="T35" fmla="*/ 3 h 562"/>
                      <a:gd name="T36" fmla="*/ 92 w 1802"/>
                      <a:gd name="T37" fmla="*/ 56 h 562"/>
                      <a:gd name="T38" fmla="*/ 408 w 1802"/>
                      <a:gd name="T39" fmla="*/ 153 h 562"/>
                      <a:gd name="T40" fmla="*/ 1099 w 1802"/>
                      <a:gd name="T41" fmla="*/ 190 h 562"/>
                      <a:gd name="T42" fmla="*/ 1581 w 1802"/>
                      <a:gd name="T43" fmla="*/ 105 h 562"/>
                      <a:gd name="T44" fmla="*/ 1790 w 1802"/>
                      <a:gd name="T45" fmla="*/ 7 h 562"/>
                      <a:gd name="T46" fmla="*/ 1801 w 1802"/>
                      <a:gd name="T47" fmla="*/ 0 h 562"/>
                      <a:gd name="T48" fmla="*/ 960 w 1802"/>
                      <a:gd name="T49" fmla="*/ 436 h 562"/>
                      <a:gd name="T50" fmla="*/ 960 w 1802"/>
                      <a:gd name="T51" fmla="*/ 318 h 562"/>
                      <a:gd name="T52" fmla="*/ 842 w 1802"/>
                      <a:gd name="T53" fmla="*/ 318 h 562"/>
                      <a:gd name="T54" fmla="*/ 842 w 1802"/>
                      <a:gd name="T55" fmla="*/ 436 h 562"/>
                      <a:gd name="T56" fmla="*/ 960 w 1802"/>
                      <a:gd name="T57" fmla="*/ 43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2" h="562">
                        <a:moveTo>
                          <a:pt x="1801" y="0"/>
                        </a:moveTo>
                        <a:cubicBezTo>
                          <a:pt x="1801" y="91"/>
                          <a:pt x="1802" y="177"/>
                          <a:pt x="1800" y="264"/>
                        </a:cubicBezTo>
                        <a:cubicBezTo>
                          <a:pt x="1800" y="310"/>
                          <a:pt x="1775" y="346"/>
                          <a:pt x="1741" y="375"/>
                        </a:cubicBezTo>
                        <a:cubicBezTo>
                          <a:pt x="1689" y="421"/>
                          <a:pt x="1627" y="447"/>
                          <a:pt x="1562" y="469"/>
                        </a:cubicBezTo>
                        <a:cubicBezTo>
                          <a:pt x="1444" y="508"/>
                          <a:pt x="1322" y="528"/>
                          <a:pt x="1198" y="541"/>
                        </a:cubicBezTo>
                        <a:cubicBezTo>
                          <a:pt x="1051" y="556"/>
                          <a:pt x="903" y="562"/>
                          <a:pt x="755" y="553"/>
                        </a:cubicBezTo>
                        <a:cubicBezTo>
                          <a:pt x="585" y="543"/>
                          <a:pt x="417" y="525"/>
                          <a:pt x="254" y="473"/>
                        </a:cubicBezTo>
                        <a:cubicBezTo>
                          <a:pt x="194" y="454"/>
                          <a:pt x="136" y="429"/>
                          <a:pt x="86" y="391"/>
                        </a:cubicBezTo>
                        <a:cubicBezTo>
                          <a:pt x="44" y="359"/>
                          <a:pt x="12" y="320"/>
                          <a:pt x="3" y="266"/>
                        </a:cubicBezTo>
                        <a:cubicBezTo>
                          <a:pt x="2" y="259"/>
                          <a:pt x="2" y="252"/>
                          <a:pt x="1" y="241"/>
                        </a:cubicBezTo>
                        <a:cubicBezTo>
                          <a:pt x="16" y="251"/>
                          <a:pt x="29" y="260"/>
                          <a:pt x="43" y="269"/>
                        </a:cubicBezTo>
                        <a:cubicBezTo>
                          <a:pt x="130" y="322"/>
                          <a:pt x="225" y="352"/>
                          <a:pt x="323" y="376"/>
                        </a:cubicBezTo>
                        <a:cubicBezTo>
                          <a:pt x="453" y="406"/>
                          <a:pt x="585" y="422"/>
                          <a:pt x="720" y="431"/>
                        </a:cubicBezTo>
                        <a:cubicBezTo>
                          <a:pt x="720" y="391"/>
                          <a:pt x="720" y="353"/>
                          <a:pt x="720" y="311"/>
                        </a:cubicBezTo>
                        <a:cubicBezTo>
                          <a:pt x="696" y="309"/>
                          <a:pt x="672" y="307"/>
                          <a:pt x="648" y="305"/>
                        </a:cubicBezTo>
                        <a:cubicBezTo>
                          <a:pt x="522" y="294"/>
                          <a:pt x="398" y="277"/>
                          <a:pt x="276" y="241"/>
                        </a:cubicBezTo>
                        <a:cubicBezTo>
                          <a:pt x="201" y="219"/>
                          <a:pt x="129" y="190"/>
                          <a:pt x="69" y="138"/>
                        </a:cubicBezTo>
                        <a:cubicBezTo>
                          <a:pt x="25" y="99"/>
                          <a:pt x="0" y="50"/>
                          <a:pt x="2" y="3"/>
                        </a:cubicBezTo>
                        <a:cubicBezTo>
                          <a:pt x="32" y="21"/>
                          <a:pt x="61" y="41"/>
                          <a:pt x="92" y="56"/>
                        </a:cubicBezTo>
                        <a:cubicBezTo>
                          <a:pt x="192" y="107"/>
                          <a:pt x="299" y="133"/>
                          <a:pt x="408" y="153"/>
                        </a:cubicBezTo>
                        <a:cubicBezTo>
                          <a:pt x="637" y="194"/>
                          <a:pt x="867" y="206"/>
                          <a:pt x="1099" y="190"/>
                        </a:cubicBezTo>
                        <a:cubicBezTo>
                          <a:pt x="1263" y="179"/>
                          <a:pt x="1424" y="156"/>
                          <a:pt x="1581" y="105"/>
                        </a:cubicBezTo>
                        <a:cubicBezTo>
                          <a:pt x="1655" y="81"/>
                          <a:pt x="1726" y="50"/>
                          <a:pt x="1790" y="7"/>
                        </a:cubicBezTo>
                        <a:cubicBezTo>
                          <a:pt x="1793" y="5"/>
                          <a:pt x="1796" y="3"/>
                          <a:pt x="1801" y="0"/>
                        </a:cubicBezTo>
                        <a:close/>
                        <a:moveTo>
                          <a:pt x="960" y="436"/>
                        </a:moveTo>
                        <a:cubicBezTo>
                          <a:pt x="960" y="396"/>
                          <a:pt x="960" y="357"/>
                          <a:pt x="960" y="318"/>
                        </a:cubicBezTo>
                        <a:cubicBezTo>
                          <a:pt x="920" y="318"/>
                          <a:pt x="881" y="318"/>
                          <a:pt x="842" y="318"/>
                        </a:cubicBezTo>
                        <a:cubicBezTo>
                          <a:pt x="842" y="358"/>
                          <a:pt x="842" y="397"/>
                          <a:pt x="842" y="436"/>
                        </a:cubicBezTo>
                        <a:cubicBezTo>
                          <a:pt x="882" y="436"/>
                          <a:pt x="921" y="436"/>
                          <a:pt x="960" y="4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grpSp>
          <p:nvGrpSpPr>
            <p:cNvPr id="108" name="Group 107"/>
            <p:cNvGrpSpPr/>
            <p:nvPr/>
          </p:nvGrpSpPr>
          <p:grpSpPr>
            <a:xfrm>
              <a:off x="10400386" y="3464448"/>
              <a:ext cx="1405791" cy="1278472"/>
              <a:chOff x="10400386" y="3464448"/>
              <a:chExt cx="1405791" cy="1278472"/>
            </a:xfrm>
          </p:grpSpPr>
          <p:sp>
            <p:nvSpPr>
              <p:cNvPr id="33" name="Rectangle 32"/>
              <p:cNvSpPr/>
              <p:nvPr/>
            </p:nvSpPr>
            <p:spPr>
              <a:xfrm>
                <a:off x="10400386" y="3464448"/>
                <a:ext cx="1405791" cy="12784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grpSp>
            <p:nvGrpSpPr>
              <p:cNvPr id="107" name="Group 106"/>
              <p:cNvGrpSpPr/>
              <p:nvPr/>
            </p:nvGrpSpPr>
            <p:grpSpPr>
              <a:xfrm>
                <a:off x="10546439" y="3684312"/>
                <a:ext cx="1113684" cy="838744"/>
                <a:chOff x="10546439" y="3545471"/>
                <a:chExt cx="1113684" cy="838744"/>
              </a:xfrm>
            </p:grpSpPr>
            <p:sp>
              <p:nvSpPr>
                <p:cNvPr id="45" name="Text Placeholder 4">
                  <a:extLst>
                    <a:ext uri="{FF2B5EF4-FFF2-40B4-BE49-F238E27FC236}">
                      <a16:creationId xmlns:a16="http://schemas.microsoft.com/office/drawing/2014/main" xmlns="" id="{4925FC0D-96B9-40F5-AD27-8255CFA33798}"/>
                    </a:ext>
                  </a:extLst>
                </p:cNvPr>
                <p:cNvSpPr txBox="1">
                  <a:spLocks/>
                </p:cNvSpPr>
                <p:nvPr/>
              </p:nvSpPr>
              <p:spPr bwMode="gray">
                <a:xfrm>
                  <a:off x="10546439" y="4034852"/>
                  <a:ext cx="1113684" cy="349363"/>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rgbClr val="FFFFFF"/>
                      </a:solidFill>
                      <a:latin typeface="+mn-lt"/>
                      <a:cs typeface="Arial" panose="020B0604020202020204" pitchFamily="34" charset="0"/>
                    </a:rPr>
                    <a:t>Criteria for traffic stops</a:t>
                  </a:r>
                </a:p>
              </p:txBody>
            </p:sp>
            <p:grpSp>
              <p:nvGrpSpPr>
                <p:cNvPr id="51" name="Group 52"/>
                <p:cNvGrpSpPr>
                  <a:grpSpLocks noChangeAspect="1"/>
                </p:cNvGrpSpPr>
                <p:nvPr/>
              </p:nvGrpSpPr>
              <p:grpSpPr bwMode="auto">
                <a:xfrm>
                  <a:off x="10953580" y="3545471"/>
                  <a:ext cx="299402" cy="375978"/>
                  <a:chOff x="6588" y="2204"/>
                  <a:chExt cx="298" cy="375"/>
                </a:xfrm>
                <a:solidFill>
                  <a:schemeClr val="bg1"/>
                </a:solidFill>
              </p:grpSpPr>
              <p:sp>
                <p:nvSpPr>
                  <p:cNvPr id="66" name="Freeform 53"/>
                  <p:cNvSpPr>
                    <a:spLocks noEditPoints="1"/>
                  </p:cNvSpPr>
                  <p:nvPr/>
                </p:nvSpPr>
                <p:spPr bwMode="auto">
                  <a:xfrm>
                    <a:off x="6669" y="2204"/>
                    <a:ext cx="134" cy="375"/>
                  </a:xfrm>
                  <a:custGeom>
                    <a:avLst/>
                    <a:gdLst>
                      <a:gd name="T0" fmla="*/ 480 w 480"/>
                      <a:gd name="T1" fmla="*/ 673 h 1344"/>
                      <a:gd name="T2" fmla="*/ 480 w 480"/>
                      <a:gd name="T3" fmla="*/ 1286 h 1344"/>
                      <a:gd name="T4" fmla="*/ 422 w 480"/>
                      <a:gd name="T5" fmla="*/ 1344 h 1344"/>
                      <a:gd name="T6" fmla="*/ 57 w 480"/>
                      <a:gd name="T7" fmla="*/ 1344 h 1344"/>
                      <a:gd name="T8" fmla="*/ 0 w 480"/>
                      <a:gd name="T9" fmla="*/ 1286 h 1344"/>
                      <a:gd name="T10" fmla="*/ 0 w 480"/>
                      <a:gd name="T11" fmla="*/ 57 h 1344"/>
                      <a:gd name="T12" fmla="*/ 57 w 480"/>
                      <a:gd name="T13" fmla="*/ 0 h 1344"/>
                      <a:gd name="T14" fmla="*/ 423 w 480"/>
                      <a:gd name="T15" fmla="*/ 0 h 1344"/>
                      <a:gd name="T16" fmla="*/ 480 w 480"/>
                      <a:gd name="T17" fmla="*/ 57 h 1344"/>
                      <a:gd name="T18" fmla="*/ 480 w 480"/>
                      <a:gd name="T19" fmla="*/ 673 h 1344"/>
                      <a:gd name="T20" fmla="*/ 241 w 480"/>
                      <a:gd name="T21" fmla="*/ 120 h 1344"/>
                      <a:gd name="T22" fmla="*/ 96 w 480"/>
                      <a:gd name="T23" fmla="*/ 263 h 1344"/>
                      <a:gd name="T24" fmla="*/ 239 w 480"/>
                      <a:gd name="T25" fmla="*/ 408 h 1344"/>
                      <a:gd name="T26" fmla="*/ 384 w 480"/>
                      <a:gd name="T27" fmla="*/ 263 h 1344"/>
                      <a:gd name="T28" fmla="*/ 241 w 480"/>
                      <a:gd name="T29" fmla="*/ 120 h 1344"/>
                      <a:gd name="T30" fmla="*/ 96 w 480"/>
                      <a:gd name="T31" fmla="*/ 672 h 1344"/>
                      <a:gd name="T32" fmla="*/ 240 w 480"/>
                      <a:gd name="T33" fmla="*/ 816 h 1344"/>
                      <a:gd name="T34" fmla="*/ 384 w 480"/>
                      <a:gd name="T35" fmla="*/ 671 h 1344"/>
                      <a:gd name="T36" fmla="*/ 240 w 480"/>
                      <a:gd name="T37" fmla="*/ 528 h 1344"/>
                      <a:gd name="T38" fmla="*/ 96 w 480"/>
                      <a:gd name="T39" fmla="*/ 672 h 1344"/>
                      <a:gd name="T40" fmla="*/ 240 w 480"/>
                      <a:gd name="T41" fmla="*/ 936 h 1344"/>
                      <a:gd name="T42" fmla="*/ 96 w 480"/>
                      <a:gd name="T43" fmla="*/ 1080 h 1344"/>
                      <a:gd name="T44" fmla="*/ 240 w 480"/>
                      <a:gd name="T45" fmla="*/ 1224 h 1344"/>
                      <a:gd name="T46" fmla="*/ 384 w 480"/>
                      <a:gd name="T47" fmla="*/ 1079 h 1344"/>
                      <a:gd name="T48" fmla="*/ 240 w 480"/>
                      <a:gd name="T49" fmla="*/ 936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0" h="1344">
                        <a:moveTo>
                          <a:pt x="480" y="673"/>
                        </a:moveTo>
                        <a:cubicBezTo>
                          <a:pt x="480" y="877"/>
                          <a:pt x="480" y="1081"/>
                          <a:pt x="480" y="1286"/>
                        </a:cubicBezTo>
                        <a:cubicBezTo>
                          <a:pt x="480" y="1326"/>
                          <a:pt x="462" y="1344"/>
                          <a:pt x="422" y="1344"/>
                        </a:cubicBezTo>
                        <a:cubicBezTo>
                          <a:pt x="300" y="1344"/>
                          <a:pt x="179" y="1344"/>
                          <a:pt x="57" y="1344"/>
                        </a:cubicBezTo>
                        <a:cubicBezTo>
                          <a:pt x="18" y="1344"/>
                          <a:pt x="0" y="1326"/>
                          <a:pt x="0" y="1286"/>
                        </a:cubicBezTo>
                        <a:cubicBezTo>
                          <a:pt x="0" y="877"/>
                          <a:pt x="0" y="467"/>
                          <a:pt x="0" y="57"/>
                        </a:cubicBezTo>
                        <a:cubicBezTo>
                          <a:pt x="0" y="18"/>
                          <a:pt x="18" y="0"/>
                          <a:pt x="57" y="0"/>
                        </a:cubicBezTo>
                        <a:cubicBezTo>
                          <a:pt x="179" y="0"/>
                          <a:pt x="301" y="0"/>
                          <a:pt x="423" y="0"/>
                        </a:cubicBezTo>
                        <a:cubicBezTo>
                          <a:pt x="462" y="0"/>
                          <a:pt x="480" y="18"/>
                          <a:pt x="480" y="57"/>
                        </a:cubicBezTo>
                        <a:cubicBezTo>
                          <a:pt x="480" y="262"/>
                          <a:pt x="480" y="468"/>
                          <a:pt x="480" y="673"/>
                        </a:cubicBezTo>
                        <a:close/>
                        <a:moveTo>
                          <a:pt x="241" y="120"/>
                        </a:moveTo>
                        <a:cubicBezTo>
                          <a:pt x="161" y="119"/>
                          <a:pt x="96" y="184"/>
                          <a:pt x="96" y="263"/>
                        </a:cubicBezTo>
                        <a:cubicBezTo>
                          <a:pt x="96" y="342"/>
                          <a:pt x="160" y="408"/>
                          <a:pt x="239" y="408"/>
                        </a:cubicBezTo>
                        <a:cubicBezTo>
                          <a:pt x="319" y="408"/>
                          <a:pt x="384" y="343"/>
                          <a:pt x="384" y="263"/>
                        </a:cubicBezTo>
                        <a:cubicBezTo>
                          <a:pt x="384" y="185"/>
                          <a:pt x="319" y="120"/>
                          <a:pt x="241" y="120"/>
                        </a:cubicBezTo>
                        <a:close/>
                        <a:moveTo>
                          <a:pt x="96" y="672"/>
                        </a:moveTo>
                        <a:cubicBezTo>
                          <a:pt x="96" y="751"/>
                          <a:pt x="161" y="816"/>
                          <a:pt x="240" y="816"/>
                        </a:cubicBezTo>
                        <a:cubicBezTo>
                          <a:pt x="320" y="815"/>
                          <a:pt x="384" y="751"/>
                          <a:pt x="384" y="671"/>
                        </a:cubicBezTo>
                        <a:cubicBezTo>
                          <a:pt x="384" y="592"/>
                          <a:pt x="319" y="528"/>
                          <a:pt x="240" y="528"/>
                        </a:cubicBezTo>
                        <a:cubicBezTo>
                          <a:pt x="160" y="528"/>
                          <a:pt x="96" y="593"/>
                          <a:pt x="96" y="672"/>
                        </a:cubicBezTo>
                        <a:close/>
                        <a:moveTo>
                          <a:pt x="240" y="936"/>
                        </a:moveTo>
                        <a:cubicBezTo>
                          <a:pt x="161" y="936"/>
                          <a:pt x="96" y="1000"/>
                          <a:pt x="96" y="1080"/>
                        </a:cubicBezTo>
                        <a:cubicBezTo>
                          <a:pt x="96" y="1159"/>
                          <a:pt x="161" y="1224"/>
                          <a:pt x="240" y="1224"/>
                        </a:cubicBezTo>
                        <a:cubicBezTo>
                          <a:pt x="320" y="1224"/>
                          <a:pt x="384" y="1159"/>
                          <a:pt x="384" y="1079"/>
                        </a:cubicBezTo>
                        <a:cubicBezTo>
                          <a:pt x="384" y="1000"/>
                          <a:pt x="319" y="936"/>
                          <a:pt x="240" y="9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7" name="Freeform 54"/>
                  <p:cNvSpPr>
                    <a:spLocks/>
                  </p:cNvSpPr>
                  <p:nvPr/>
                </p:nvSpPr>
                <p:spPr bwMode="auto">
                  <a:xfrm>
                    <a:off x="6817" y="2237"/>
                    <a:ext cx="69" cy="74"/>
                  </a:xfrm>
                  <a:custGeom>
                    <a:avLst/>
                    <a:gdLst>
                      <a:gd name="T0" fmla="*/ 0 w 245"/>
                      <a:gd name="T1" fmla="*/ 263 h 263"/>
                      <a:gd name="T2" fmla="*/ 0 w 245"/>
                      <a:gd name="T3" fmla="*/ 1 h 263"/>
                      <a:gd name="T4" fmla="*/ 24 w 245"/>
                      <a:gd name="T5" fmla="*/ 1 h 263"/>
                      <a:gd name="T6" fmla="*/ 216 w 245"/>
                      <a:gd name="T7" fmla="*/ 1 h 263"/>
                      <a:gd name="T8" fmla="*/ 234 w 245"/>
                      <a:gd name="T9" fmla="*/ 32 h 263"/>
                      <a:gd name="T10" fmla="*/ 6 w 245"/>
                      <a:gd name="T11" fmla="*/ 260 h 263"/>
                      <a:gd name="T12" fmla="*/ 0 w 245"/>
                      <a:gd name="T13" fmla="*/ 263 h 263"/>
                    </a:gdLst>
                    <a:ahLst/>
                    <a:cxnLst>
                      <a:cxn ang="0">
                        <a:pos x="T0" y="T1"/>
                      </a:cxn>
                      <a:cxn ang="0">
                        <a:pos x="T2" y="T3"/>
                      </a:cxn>
                      <a:cxn ang="0">
                        <a:pos x="T4" y="T5"/>
                      </a:cxn>
                      <a:cxn ang="0">
                        <a:pos x="T6" y="T7"/>
                      </a:cxn>
                      <a:cxn ang="0">
                        <a:pos x="T8" y="T9"/>
                      </a:cxn>
                      <a:cxn ang="0">
                        <a:pos x="T10" y="T11"/>
                      </a:cxn>
                      <a:cxn ang="0">
                        <a:pos x="T12" y="T13"/>
                      </a:cxn>
                    </a:cxnLst>
                    <a:rect l="0" t="0" r="r" b="b"/>
                    <a:pathLst>
                      <a:path w="245" h="263">
                        <a:moveTo>
                          <a:pt x="0" y="263"/>
                        </a:moveTo>
                        <a:cubicBezTo>
                          <a:pt x="0" y="175"/>
                          <a:pt x="0" y="89"/>
                          <a:pt x="0" y="1"/>
                        </a:cubicBezTo>
                        <a:cubicBezTo>
                          <a:pt x="8" y="1"/>
                          <a:pt x="16" y="1"/>
                          <a:pt x="24" y="1"/>
                        </a:cubicBezTo>
                        <a:cubicBezTo>
                          <a:pt x="88" y="1"/>
                          <a:pt x="152" y="0"/>
                          <a:pt x="216" y="1"/>
                        </a:cubicBezTo>
                        <a:cubicBezTo>
                          <a:pt x="237" y="1"/>
                          <a:pt x="245" y="15"/>
                          <a:pt x="234" y="32"/>
                        </a:cubicBezTo>
                        <a:cubicBezTo>
                          <a:pt x="177" y="127"/>
                          <a:pt x="101" y="203"/>
                          <a:pt x="6" y="260"/>
                        </a:cubicBezTo>
                        <a:cubicBezTo>
                          <a:pt x="5" y="261"/>
                          <a:pt x="3" y="262"/>
                          <a:pt x="0"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8" name="Freeform 55"/>
                  <p:cNvSpPr>
                    <a:spLocks/>
                  </p:cNvSpPr>
                  <p:nvPr/>
                </p:nvSpPr>
                <p:spPr bwMode="auto">
                  <a:xfrm>
                    <a:off x="6817" y="2351"/>
                    <a:ext cx="67" cy="74"/>
                  </a:xfrm>
                  <a:custGeom>
                    <a:avLst/>
                    <a:gdLst>
                      <a:gd name="T0" fmla="*/ 0 w 239"/>
                      <a:gd name="T1" fmla="*/ 264 h 264"/>
                      <a:gd name="T2" fmla="*/ 0 w 239"/>
                      <a:gd name="T3" fmla="*/ 1 h 264"/>
                      <a:gd name="T4" fmla="*/ 12 w 239"/>
                      <a:gd name="T5" fmla="*/ 1 h 264"/>
                      <a:gd name="T6" fmla="*/ 213 w 239"/>
                      <a:gd name="T7" fmla="*/ 1 h 264"/>
                      <a:gd name="T8" fmla="*/ 235 w 239"/>
                      <a:gd name="T9" fmla="*/ 11 h 264"/>
                      <a:gd name="T10" fmla="*/ 232 w 239"/>
                      <a:gd name="T11" fmla="*/ 35 h 264"/>
                      <a:gd name="T12" fmla="*/ 11 w 239"/>
                      <a:gd name="T13" fmla="*/ 257 h 264"/>
                      <a:gd name="T14" fmla="*/ 0 w 239"/>
                      <a:gd name="T15" fmla="*/ 264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64">
                        <a:moveTo>
                          <a:pt x="0" y="264"/>
                        </a:moveTo>
                        <a:cubicBezTo>
                          <a:pt x="0" y="175"/>
                          <a:pt x="0" y="89"/>
                          <a:pt x="0" y="1"/>
                        </a:cubicBezTo>
                        <a:cubicBezTo>
                          <a:pt x="4" y="1"/>
                          <a:pt x="8" y="1"/>
                          <a:pt x="12" y="1"/>
                        </a:cubicBezTo>
                        <a:cubicBezTo>
                          <a:pt x="79" y="1"/>
                          <a:pt x="146" y="0"/>
                          <a:pt x="213" y="1"/>
                        </a:cubicBezTo>
                        <a:cubicBezTo>
                          <a:pt x="221" y="1"/>
                          <a:pt x="232" y="5"/>
                          <a:pt x="235" y="11"/>
                        </a:cubicBezTo>
                        <a:cubicBezTo>
                          <a:pt x="239" y="17"/>
                          <a:pt x="236" y="29"/>
                          <a:pt x="232" y="35"/>
                        </a:cubicBezTo>
                        <a:cubicBezTo>
                          <a:pt x="176" y="127"/>
                          <a:pt x="102" y="201"/>
                          <a:pt x="11" y="257"/>
                        </a:cubicBezTo>
                        <a:cubicBezTo>
                          <a:pt x="8" y="259"/>
                          <a:pt x="4" y="261"/>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9" name="Freeform 56"/>
                  <p:cNvSpPr>
                    <a:spLocks/>
                  </p:cNvSpPr>
                  <p:nvPr/>
                </p:nvSpPr>
                <p:spPr bwMode="auto">
                  <a:xfrm>
                    <a:off x="6817" y="2465"/>
                    <a:ext cx="67" cy="74"/>
                  </a:xfrm>
                  <a:custGeom>
                    <a:avLst/>
                    <a:gdLst>
                      <a:gd name="T0" fmla="*/ 0 w 239"/>
                      <a:gd name="T1" fmla="*/ 263 h 263"/>
                      <a:gd name="T2" fmla="*/ 0 w 239"/>
                      <a:gd name="T3" fmla="*/ 0 h 263"/>
                      <a:gd name="T4" fmla="*/ 14 w 239"/>
                      <a:gd name="T5" fmla="*/ 0 h 263"/>
                      <a:gd name="T6" fmla="*/ 212 w 239"/>
                      <a:gd name="T7" fmla="*/ 0 h 263"/>
                      <a:gd name="T8" fmla="*/ 236 w 239"/>
                      <a:gd name="T9" fmla="*/ 11 h 263"/>
                      <a:gd name="T10" fmla="*/ 232 w 239"/>
                      <a:gd name="T11" fmla="*/ 35 h 263"/>
                      <a:gd name="T12" fmla="*/ 12 w 239"/>
                      <a:gd name="T13" fmla="*/ 256 h 263"/>
                      <a:gd name="T14" fmla="*/ 0 w 239"/>
                      <a:gd name="T15" fmla="*/ 263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63">
                        <a:moveTo>
                          <a:pt x="0" y="263"/>
                        </a:moveTo>
                        <a:cubicBezTo>
                          <a:pt x="0" y="175"/>
                          <a:pt x="0" y="88"/>
                          <a:pt x="0" y="0"/>
                        </a:cubicBezTo>
                        <a:cubicBezTo>
                          <a:pt x="4" y="0"/>
                          <a:pt x="9" y="0"/>
                          <a:pt x="14" y="0"/>
                        </a:cubicBezTo>
                        <a:cubicBezTo>
                          <a:pt x="80" y="0"/>
                          <a:pt x="146" y="0"/>
                          <a:pt x="212" y="0"/>
                        </a:cubicBezTo>
                        <a:cubicBezTo>
                          <a:pt x="220" y="0"/>
                          <a:pt x="232" y="4"/>
                          <a:pt x="236" y="11"/>
                        </a:cubicBezTo>
                        <a:cubicBezTo>
                          <a:pt x="239" y="16"/>
                          <a:pt x="236" y="28"/>
                          <a:pt x="232" y="35"/>
                        </a:cubicBezTo>
                        <a:cubicBezTo>
                          <a:pt x="176" y="126"/>
                          <a:pt x="103" y="200"/>
                          <a:pt x="12" y="256"/>
                        </a:cubicBezTo>
                        <a:cubicBezTo>
                          <a:pt x="8" y="258"/>
                          <a:pt x="5" y="260"/>
                          <a:pt x="0"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0" name="Freeform 57"/>
                  <p:cNvSpPr>
                    <a:spLocks/>
                  </p:cNvSpPr>
                  <p:nvPr/>
                </p:nvSpPr>
                <p:spPr bwMode="auto">
                  <a:xfrm>
                    <a:off x="6588" y="2237"/>
                    <a:ext cx="67" cy="74"/>
                  </a:xfrm>
                  <a:custGeom>
                    <a:avLst/>
                    <a:gdLst>
                      <a:gd name="T0" fmla="*/ 239 w 239"/>
                      <a:gd name="T1" fmla="*/ 1 h 265"/>
                      <a:gd name="T2" fmla="*/ 239 w 239"/>
                      <a:gd name="T3" fmla="*/ 265 h 265"/>
                      <a:gd name="T4" fmla="*/ 175 w 239"/>
                      <a:gd name="T5" fmla="*/ 221 h 265"/>
                      <a:gd name="T6" fmla="*/ 7 w 239"/>
                      <a:gd name="T7" fmla="*/ 35 h 265"/>
                      <a:gd name="T8" fmla="*/ 3 w 239"/>
                      <a:gd name="T9" fmla="*/ 11 h 265"/>
                      <a:gd name="T10" fmla="*/ 25 w 239"/>
                      <a:gd name="T11" fmla="*/ 1 h 265"/>
                      <a:gd name="T12" fmla="*/ 228 w 239"/>
                      <a:gd name="T13" fmla="*/ 1 h 265"/>
                      <a:gd name="T14" fmla="*/ 239 w 239"/>
                      <a:gd name="T15" fmla="*/ 1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65">
                        <a:moveTo>
                          <a:pt x="239" y="1"/>
                        </a:moveTo>
                        <a:cubicBezTo>
                          <a:pt x="239" y="89"/>
                          <a:pt x="239" y="175"/>
                          <a:pt x="239" y="265"/>
                        </a:cubicBezTo>
                        <a:cubicBezTo>
                          <a:pt x="216" y="250"/>
                          <a:pt x="195" y="236"/>
                          <a:pt x="175" y="221"/>
                        </a:cubicBezTo>
                        <a:cubicBezTo>
                          <a:pt x="107" y="170"/>
                          <a:pt x="51" y="108"/>
                          <a:pt x="7" y="35"/>
                        </a:cubicBezTo>
                        <a:cubicBezTo>
                          <a:pt x="3" y="29"/>
                          <a:pt x="0" y="17"/>
                          <a:pt x="3" y="11"/>
                        </a:cubicBezTo>
                        <a:cubicBezTo>
                          <a:pt x="6" y="5"/>
                          <a:pt x="18" y="1"/>
                          <a:pt x="25" y="1"/>
                        </a:cubicBezTo>
                        <a:cubicBezTo>
                          <a:pt x="93" y="0"/>
                          <a:pt x="160" y="1"/>
                          <a:pt x="228" y="1"/>
                        </a:cubicBezTo>
                        <a:cubicBezTo>
                          <a:pt x="231" y="1"/>
                          <a:pt x="235" y="1"/>
                          <a:pt x="23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1" name="Freeform 58"/>
                  <p:cNvSpPr>
                    <a:spLocks/>
                  </p:cNvSpPr>
                  <p:nvPr/>
                </p:nvSpPr>
                <p:spPr bwMode="auto">
                  <a:xfrm>
                    <a:off x="6588" y="2351"/>
                    <a:ext cx="67" cy="74"/>
                  </a:xfrm>
                  <a:custGeom>
                    <a:avLst/>
                    <a:gdLst>
                      <a:gd name="T0" fmla="*/ 239 w 239"/>
                      <a:gd name="T1" fmla="*/ 264 h 264"/>
                      <a:gd name="T2" fmla="*/ 92 w 239"/>
                      <a:gd name="T3" fmla="*/ 146 h 264"/>
                      <a:gd name="T4" fmla="*/ 6 w 239"/>
                      <a:gd name="T5" fmla="*/ 35 h 264"/>
                      <a:gd name="T6" fmla="*/ 3 w 239"/>
                      <a:gd name="T7" fmla="*/ 12 h 264"/>
                      <a:gd name="T8" fmla="*/ 25 w 239"/>
                      <a:gd name="T9" fmla="*/ 1 h 264"/>
                      <a:gd name="T10" fmla="*/ 239 w 239"/>
                      <a:gd name="T11" fmla="*/ 1 h 264"/>
                      <a:gd name="T12" fmla="*/ 239 w 239"/>
                      <a:gd name="T13" fmla="*/ 264 h 264"/>
                    </a:gdLst>
                    <a:ahLst/>
                    <a:cxnLst>
                      <a:cxn ang="0">
                        <a:pos x="T0" y="T1"/>
                      </a:cxn>
                      <a:cxn ang="0">
                        <a:pos x="T2" y="T3"/>
                      </a:cxn>
                      <a:cxn ang="0">
                        <a:pos x="T4" y="T5"/>
                      </a:cxn>
                      <a:cxn ang="0">
                        <a:pos x="T6" y="T7"/>
                      </a:cxn>
                      <a:cxn ang="0">
                        <a:pos x="T8" y="T9"/>
                      </a:cxn>
                      <a:cxn ang="0">
                        <a:pos x="T10" y="T11"/>
                      </a:cxn>
                      <a:cxn ang="0">
                        <a:pos x="T12" y="T13"/>
                      </a:cxn>
                    </a:cxnLst>
                    <a:rect l="0" t="0" r="r" b="b"/>
                    <a:pathLst>
                      <a:path w="239" h="264">
                        <a:moveTo>
                          <a:pt x="239" y="264"/>
                        </a:moveTo>
                        <a:cubicBezTo>
                          <a:pt x="183" y="231"/>
                          <a:pt x="133" y="193"/>
                          <a:pt x="92" y="146"/>
                        </a:cubicBezTo>
                        <a:cubicBezTo>
                          <a:pt x="61" y="111"/>
                          <a:pt x="34" y="72"/>
                          <a:pt x="6" y="35"/>
                        </a:cubicBezTo>
                        <a:cubicBezTo>
                          <a:pt x="2" y="29"/>
                          <a:pt x="0" y="17"/>
                          <a:pt x="3" y="12"/>
                        </a:cubicBezTo>
                        <a:cubicBezTo>
                          <a:pt x="6" y="6"/>
                          <a:pt x="17" y="1"/>
                          <a:pt x="25" y="1"/>
                        </a:cubicBezTo>
                        <a:cubicBezTo>
                          <a:pt x="96" y="0"/>
                          <a:pt x="167" y="1"/>
                          <a:pt x="239" y="1"/>
                        </a:cubicBezTo>
                        <a:cubicBezTo>
                          <a:pt x="239" y="88"/>
                          <a:pt x="239" y="175"/>
                          <a:pt x="239"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2" name="Freeform 59"/>
                  <p:cNvSpPr>
                    <a:spLocks/>
                  </p:cNvSpPr>
                  <p:nvPr/>
                </p:nvSpPr>
                <p:spPr bwMode="auto">
                  <a:xfrm>
                    <a:off x="6588" y="2465"/>
                    <a:ext cx="67" cy="74"/>
                  </a:xfrm>
                  <a:custGeom>
                    <a:avLst/>
                    <a:gdLst>
                      <a:gd name="T0" fmla="*/ 239 w 239"/>
                      <a:gd name="T1" fmla="*/ 0 h 264"/>
                      <a:gd name="T2" fmla="*/ 239 w 239"/>
                      <a:gd name="T3" fmla="*/ 264 h 264"/>
                      <a:gd name="T4" fmla="*/ 206 w 239"/>
                      <a:gd name="T5" fmla="*/ 243 h 264"/>
                      <a:gd name="T6" fmla="*/ 7 w 239"/>
                      <a:gd name="T7" fmla="*/ 35 h 264"/>
                      <a:gd name="T8" fmla="*/ 4 w 239"/>
                      <a:gd name="T9" fmla="*/ 10 h 264"/>
                      <a:gd name="T10" fmla="*/ 26 w 239"/>
                      <a:gd name="T11" fmla="*/ 0 h 264"/>
                      <a:gd name="T12" fmla="*/ 239 w 239"/>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239" h="264">
                        <a:moveTo>
                          <a:pt x="239" y="0"/>
                        </a:moveTo>
                        <a:cubicBezTo>
                          <a:pt x="239" y="88"/>
                          <a:pt x="239" y="174"/>
                          <a:pt x="239" y="264"/>
                        </a:cubicBezTo>
                        <a:cubicBezTo>
                          <a:pt x="227" y="256"/>
                          <a:pt x="216" y="250"/>
                          <a:pt x="206" y="243"/>
                        </a:cubicBezTo>
                        <a:cubicBezTo>
                          <a:pt x="125" y="188"/>
                          <a:pt x="58" y="119"/>
                          <a:pt x="7" y="35"/>
                        </a:cubicBezTo>
                        <a:cubicBezTo>
                          <a:pt x="3" y="28"/>
                          <a:pt x="0" y="16"/>
                          <a:pt x="4" y="10"/>
                        </a:cubicBezTo>
                        <a:cubicBezTo>
                          <a:pt x="6" y="4"/>
                          <a:pt x="18" y="0"/>
                          <a:pt x="26" y="0"/>
                        </a:cubicBezTo>
                        <a:cubicBezTo>
                          <a:pt x="97" y="0"/>
                          <a:pt x="167" y="0"/>
                          <a:pt x="2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grpSp>
          <p:nvGrpSpPr>
            <p:cNvPr id="115" name="Group 114"/>
            <p:cNvGrpSpPr/>
            <p:nvPr/>
          </p:nvGrpSpPr>
          <p:grpSpPr>
            <a:xfrm>
              <a:off x="4578389" y="3464448"/>
              <a:ext cx="1405791" cy="1278472"/>
              <a:chOff x="4578389" y="3464448"/>
              <a:chExt cx="1405791" cy="1278472"/>
            </a:xfrm>
          </p:grpSpPr>
          <p:sp>
            <p:nvSpPr>
              <p:cNvPr id="32" name="Rectangle 31"/>
              <p:cNvSpPr/>
              <p:nvPr/>
            </p:nvSpPr>
            <p:spPr>
              <a:xfrm>
                <a:off x="4578389" y="3464448"/>
                <a:ext cx="1405791" cy="12784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grpSp>
            <p:nvGrpSpPr>
              <p:cNvPr id="109" name="Group 108"/>
              <p:cNvGrpSpPr/>
              <p:nvPr/>
            </p:nvGrpSpPr>
            <p:grpSpPr>
              <a:xfrm>
                <a:off x="4719991" y="3721720"/>
                <a:ext cx="1122586" cy="763929"/>
                <a:chOff x="4719991" y="3545471"/>
                <a:chExt cx="1122586" cy="763929"/>
              </a:xfrm>
            </p:grpSpPr>
            <p:sp>
              <p:nvSpPr>
                <p:cNvPr id="41" name="Text Placeholder 4">
                  <a:extLst>
                    <a:ext uri="{FF2B5EF4-FFF2-40B4-BE49-F238E27FC236}">
                      <a16:creationId xmlns:a16="http://schemas.microsoft.com/office/drawing/2014/main" xmlns="" id="{4925FC0D-96B9-40F5-AD27-8255CFA33798}"/>
                    </a:ext>
                  </a:extLst>
                </p:cNvPr>
                <p:cNvSpPr txBox="1">
                  <a:spLocks/>
                </p:cNvSpPr>
                <p:nvPr/>
              </p:nvSpPr>
              <p:spPr bwMode="gray">
                <a:xfrm>
                  <a:off x="4719991" y="3960037"/>
                  <a:ext cx="1122586" cy="349363"/>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rgbClr val="FFFFFF"/>
                      </a:solidFill>
                      <a:latin typeface="+mn-lt"/>
                      <a:cs typeface="Arial" panose="020B0604020202020204" pitchFamily="34" charset="0"/>
                    </a:rPr>
                    <a:t>Age &amp; Education Requirements</a:t>
                  </a:r>
                </a:p>
              </p:txBody>
            </p:sp>
            <p:grpSp>
              <p:nvGrpSpPr>
                <p:cNvPr id="52" name="Group 62"/>
                <p:cNvGrpSpPr>
                  <a:grpSpLocks noChangeAspect="1"/>
                </p:cNvGrpSpPr>
                <p:nvPr/>
              </p:nvGrpSpPr>
              <p:grpSpPr bwMode="auto">
                <a:xfrm>
                  <a:off x="5093389" y="3545471"/>
                  <a:ext cx="362859" cy="299329"/>
                  <a:chOff x="2320" y="907"/>
                  <a:chExt cx="3040" cy="2513"/>
                </a:xfrm>
                <a:solidFill>
                  <a:schemeClr val="bg1"/>
                </a:solidFill>
              </p:grpSpPr>
              <p:sp>
                <p:nvSpPr>
                  <p:cNvPr id="63" name="Freeform 63"/>
                  <p:cNvSpPr>
                    <a:spLocks/>
                  </p:cNvSpPr>
                  <p:nvPr/>
                </p:nvSpPr>
                <p:spPr bwMode="auto">
                  <a:xfrm>
                    <a:off x="2320" y="907"/>
                    <a:ext cx="3040" cy="1738"/>
                  </a:xfrm>
                  <a:custGeom>
                    <a:avLst/>
                    <a:gdLst>
                      <a:gd name="T0" fmla="*/ 0 w 1280"/>
                      <a:gd name="T1" fmla="*/ 324 h 731"/>
                      <a:gd name="T2" fmla="*/ 36 w 1280"/>
                      <a:gd name="T3" fmla="*/ 293 h 731"/>
                      <a:gd name="T4" fmla="*/ 586 w 1280"/>
                      <a:gd name="T5" fmla="*/ 18 h 731"/>
                      <a:gd name="T6" fmla="*/ 694 w 1280"/>
                      <a:gd name="T7" fmla="*/ 18 h 731"/>
                      <a:gd name="T8" fmla="*/ 1247 w 1280"/>
                      <a:gd name="T9" fmla="*/ 295 h 731"/>
                      <a:gd name="T10" fmla="*/ 1279 w 1280"/>
                      <a:gd name="T11" fmla="*/ 331 h 731"/>
                      <a:gd name="T12" fmla="*/ 1251 w 1280"/>
                      <a:gd name="T13" fmla="*/ 369 h 731"/>
                      <a:gd name="T14" fmla="*/ 698 w 1280"/>
                      <a:gd name="T15" fmla="*/ 707 h 731"/>
                      <a:gd name="T16" fmla="*/ 582 w 1280"/>
                      <a:gd name="T17" fmla="*/ 708 h 731"/>
                      <a:gd name="T18" fmla="*/ 28 w 1280"/>
                      <a:gd name="T19" fmla="*/ 368 h 731"/>
                      <a:gd name="T20" fmla="*/ 0 w 1280"/>
                      <a:gd name="T21" fmla="*/ 341 h 731"/>
                      <a:gd name="T22" fmla="*/ 0 w 1280"/>
                      <a:gd name="T23" fmla="*/ 324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0" h="731">
                        <a:moveTo>
                          <a:pt x="0" y="324"/>
                        </a:moveTo>
                        <a:cubicBezTo>
                          <a:pt x="8" y="309"/>
                          <a:pt x="21" y="300"/>
                          <a:pt x="36" y="293"/>
                        </a:cubicBezTo>
                        <a:cubicBezTo>
                          <a:pt x="219" y="202"/>
                          <a:pt x="403" y="110"/>
                          <a:pt x="586" y="18"/>
                        </a:cubicBezTo>
                        <a:cubicBezTo>
                          <a:pt x="622" y="0"/>
                          <a:pt x="657" y="0"/>
                          <a:pt x="694" y="18"/>
                        </a:cubicBezTo>
                        <a:cubicBezTo>
                          <a:pt x="878" y="110"/>
                          <a:pt x="1063" y="203"/>
                          <a:pt x="1247" y="295"/>
                        </a:cubicBezTo>
                        <a:cubicBezTo>
                          <a:pt x="1263" y="303"/>
                          <a:pt x="1278" y="311"/>
                          <a:pt x="1279" y="331"/>
                        </a:cubicBezTo>
                        <a:cubicBezTo>
                          <a:pt x="1280" y="351"/>
                          <a:pt x="1265" y="360"/>
                          <a:pt x="1251" y="369"/>
                        </a:cubicBezTo>
                        <a:cubicBezTo>
                          <a:pt x="1067" y="482"/>
                          <a:pt x="883" y="595"/>
                          <a:pt x="698" y="707"/>
                        </a:cubicBezTo>
                        <a:cubicBezTo>
                          <a:pt x="660" y="731"/>
                          <a:pt x="620" y="731"/>
                          <a:pt x="582" y="708"/>
                        </a:cubicBezTo>
                        <a:cubicBezTo>
                          <a:pt x="397" y="595"/>
                          <a:pt x="213" y="482"/>
                          <a:pt x="28" y="368"/>
                        </a:cubicBezTo>
                        <a:cubicBezTo>
                          <a:pt x="18" y="361"/>
                          <a:pt x="9" y="350"/>
                          <a:pt x="0" y="341"/>
                        </a:cubicBezTo>
                        <a:cubicBezTo>
                          <a:pt x="0" y="336"/>
                          <a:pt x="0" y="330"/>
                          <a:pt x="0"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4" name="Freeform 64"/>
                  <p:cNvSpPr>
                    <a:spLocks/>
                  </p:cNvSpPr>
                  <p:nvPr/>
                </p:nvSpPr>
                <p:spPr bwMode="auto">
                  <a:xfrm>
                    <a:off x="2681" y="2174"/>
                    <a:ext cx="2321" cy="1246"/>
                  </a:xfrm>
                  <a:custGeom>
                    <a:avLst/>
                    <a:gdLst>
                      <a:gd name="T0" fmla="*/ 975 w 977"/>
                      <a:gd name="T1" fmla="*/ 147 h 524"/>
                      <a:gd name="T2" fmla="*/ 976 w 977"/>
                      <a:gd name="T3" fmla="*/ 253 h 524"/>
                      <a:gd name="T4" fmla="*/ 933 w 977"/>
                      <a:gd name="T5" fmla="*/ 360 h 524"/>
                      <a:gd name="T6" fmla="*/ 793 w 977"/>
                      <a:gd name="T7" fmla="*/ 455 h 524"/>
                      <a:gd name="T8" fmla="*/ 409 w 977"/>
                      <a:gd name="T9" fmla="*/ 511 h 524"/>
                      <a:gd name="T10" fmla="*/ 149 w 977"/>
                      <a:gd name="T11" fmla="*/ 439 h 524"/>
                      <a:gd name="T12" fmla="*/ 27 w 977"/>
                      <a:gd name="T13" fmla="*/ 340 h 524"/>
                      <a:gd name="T14" fmla="*/ 0 w 977"/>
                      <a:gd name="T15" fmla="*/ 260 h 524"/>
                      <a:gd name="T16" fmla="*/ 0 w 977"/>
                      <a:gd name="T17" fmla="*/ 45 h 524"/>
                      <a:gd name="T18" fmla="*/ 3 w 977"/>
                      <a:gd name="T19" fmla="*/ 21 h 524"/>
                      <a:gd name="T20" fmla="*/ 27 w 977"/>
                      <a:gd name="T21" fmla="*/ 10 h 524"/>
                      <a:gd name="T22" fmla="*/ 42 w 977"/>
                      <a:gd name="T23" fmla="*/ 18 h 524"/>
                      <a:gd name="T24" fmla="*/ 395 w 977"/>
                      <a:gd name="T25" fmla="*/ 234 h 524"/>
                      <a:gd name="T26" fmla="*/ 580 w 977"/>
                      <a:gd name="T27" fmla="*/ 234 h 524"/>
                      <a:gd name="T28" fmla="*/ 944 w 977"/>
                      <a:gd name="T29" fmla="*/ 11 h 524"/>
                      <a:gd name="T30" fmla="*/ 954 w 977"/>
                      <a:gd name="T31" fmla="*/ 5 h 524"/>
                      <a:gd name="T32" fmla="*/ 975 w 977"/>
                      <a:gd name="T33" fmla="*/ 16 h 524"/>
                      <a:gd name="T34" fmla="*/ 975 w 977"/>
                      <a:gd name="T35" fmla="*/ 32 h 524"/>
                      <a:gd name="T36" fmla="*/ 975 w 977"/>
                      <a:gd name="T37" fmla="*/ 14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7" h="524">
                        <a:moveTo>
                          <a:pt x="975" y="147"/>
                        </a:moveTo>
                        <a:cubicBezTo>
                          <a:pt x="975" y="182"/>
                          <a:pt x="975" y="218"/>
                          <a:pt x="976" y="253"/>
                        </a:cubicBezTo>
                        <a:cubicBezTo>
                          <a:pt x="977" y="296"/>
                          <a:pt x="960" y="330"/>
                          <a:pt x="933" y="360"/>
                        </a:cubicBezTo>
                        <a:cubicBezTo>
                          <a:pt x="894" y="403"/>
                          <a:pt x="845" y="432"/>
                          <a:pt x="793" y="455"/>
                        </a:cubicBezTo>
                        <a:cubicBezTo>
                          <a:pt x="670" y="507"/>
                          <a:pt x="542" y="524"/>
                          <a:pt x="409" y="511"/>
                        </a:cubicBezTo>
                        <a:cubicBezTo>
                          <a:pt x="318" y="503"/>
                          <a:pt x="231" y="481"/>
                          <a:pt x="149" y="439"/>
                        </a:cubicBezTo>
                        <a:cubicBezTo>
                          <a:pt x="102" y="414"/>
                          <a:pt x="58" y="384"/>
                          <a:pt x="27" y="340"/>
                        </a:cubicBezTo>
                        <a:cubicBezTo>
                          <a:pt x="10" y="316"/>
                          <a:pt x="0" y="290"/>
                          <a:pt x="0" y="260"/>
                        </a:cubicBezTo>
                        <a:cubicBezTo>
                          <a:pt x="1" y="188"/>
                          <a:pt x="0" y="116"/>
                          <a:pt x="0" y="45"/>
                        </a:cubicBezTo>
                        <a:cubicBezTo>
                          <a:pt x="1" y="37"/>
                          <a:pt x="1" y="29"/>
                          <a:pt x="3" y="21"/>
                        </a:cubicBezTo>
                        <a:cubicBezTo>
                          <a:pt x="6" y="10"/>
                          <a:pt x="15" y="6"/>
                          <a:pt x="27" y="10"/>
                        </a:cubicBezTo>
                        <a:cubicBezTo>
                          <a:pt x="32" y="12"/>
                          <a:pt x="37" y="15"/>
                          <a:pt x="42" y="18"/>
                        </a:cubicBezTo>
                        <a:cubicBezTo>
                          <a:pt x="160" y="90"/>
                          <a:pt x="278" y="162"/>
                          <a:pt x="395" y="234"/>
                        </a:cubicBezTo>
                        <a:cubicBezTo>
                          <a:pt x="457" y="272"/>
                          <a:pt x="519" y="272"/>
                          <a:pt x="580" y="234"/>
                        </a:cubicBezTo>
                        <a:cubicBezTo>
                          <a:pt x="702" y="160"/>
                          <a:pt x="823" y="85"/>
                          <a:pt x="944" y="11"/>
                        </a:cubicBezTo>
                        <a:cubicBezTo>
                          <a:pt x="947" y="9"/>
                          <a:pt x="951" y="7"/>
                          <a:pt x="954" y="5"/>
                        </a:cubicBezTo>
                        <a:cubicBezTo>
                          <a:pt x="965" y="0"/>
                          <a:pt x="972" y="3"/>
                          <a:pt x="975" y="16"/>
                        </a:cubicBezTo>
                        <a:cubicBezTo>
                          <a:pt x="975" y="21"/>
                          <a:pt x="975" y="27"/>
                          <a:pt x="975" y="32"/>
                        </a:cubicBezTo>
                        <a:cubicBezTo>
                          <a:pt x="975" y="70"/>
                          <a:pt x="975" y="109"/>
                          <a:pt x="975"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5" name="Freeform 65"/>
                  <p:cNvSpPr>
                    <a:spLocks/>
                  </p:cNvSpPr>
                  <p:nvPr/>
                </p:nvSpPr>
                <p:spPr bwMode="auto">
                  <a:xfrm>
                    <a:off x="5023" y="2046"/>
                    <a:ext cx="337" cy="1267"/>
                  </a:xfrm>
                  <a:custGeom>
                    <a:avLst/>
                    <a:gdLst>
                      <a:gd name="T0" fmla="*/ 97 w 142"/>
                      <a:gd name="T1" fmla="*/ 208 h 533"/>
                      <a:gd name="T2" fmla="*/ 97 w 142"/>
                      <a:gd name="T3" fmla="*/ 389 h 533"/>
                      <a:gd name="T4" fmla="*/ 109 w 142"/>
                      <a:gd name="T5" fmla="*/ 414 h 533"/>
                      <a:gd name="T6" fmla="*/ 131 w 142"/>
                      <a:gd name="T7" fmla="*/ 489 h 533"/>
                      <a:gd name="T8" fmla="*/ 67 w 142"/>
                      <a:gd name="T9" fmla="*/ 532 h 533"/>
                      <a:gd name="T10" fmla="*/ 5 w 142"/>
                      <a:gd name="T11" fmla="*/ 481 h 533"/>
                      <a:gd name="T12" fmla="*/ 30 w 142"/>
                      <a:gd name="T13" fmla="*/ 414 h 533"/>
                      <a:gd name="T14" fmla="*/ 42 w 142"/>
                      <a:gd name="T15" fmla="*/ 389 h 533"/>
                      <a:gd name="T16" fmla="*/ 42 w 142"/>
                      <a:gd name="T17" fmla="*/ 57 h 533"/>
                      <a:gd name="T18" fmla="*/ 63 w 142"/>
                      <a:gd name="T19" fmla="*/ 18 h 533"/>
                      <a:gd name="T20" fmla="*/ 78 w 142"/>
                      <a:gd name="T21" fmla="*/ 9 h 533"/>
                      <a:gd name="T22" fmla="*/ 97 w 142"/>
                      <a:gd name="T23" fmla="*/ 20 h 533"/>
                      <a:gd name="T24" fmla="*/ 97 w 142"/>
                      <a:gd name="T25" fmla="*/ 208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533">
                        <a:moveTo>
                          <a:pt x="97" y="208"/>
                        </a:moveTo>
                        <a:cubicBezTo>
                          <a:pt x="97" y="268"/>
                          <a:pt x="97" y="328"/>
                          <a:pt x="97" y="389"/>
                        </a:cubicBezTo>
                        <a:cubicBezTo>
                          <a:pt x="96" y="400"/>
                          <a:pt x="100" y="407"/>
                          <a:pt x="109" y="414"/>
                        </a:cubicBezTo>
                        <a:cubicBezTo>
                          <a:pt x="133" y="431"/>
                          <a:pt x="142" y="461"/>
                          <a:pt x="131" y="489"/>
                        </a:cubicBezTo>
                        <a:cubicBezTo>
                          <a:pt x="122" y="515"/>
                          <a:pt x="95" y="533"/>
                          <a:pt x="67" y="532"/>
                        </a:cubicBezTo>
                        <a:cubicBezTo>
                          <a:pt x="37" y="530"/>
                          <a:pt x="12" y="510"/>
                          <a:pt x="5" y="481"/>
                        </a:cubicBezTo>
                        <a:cubicBezTo>
                          <a:pt x="0" y="454"/>
                          <a:pt x="8" y="430"/>
                          <a:pt x="30" y="414"/>
                        </a:cubicBezTo>
                        <a:cubicBezTo>
                          <a:pt x="39" y="407"/>
                          <a:pt x="42" y="400"/>
                          <a:pt x="42" y="389"/>
                        </a:cubicBezTo>
                        <a:cubicBezTo>
                          <a:pt x="42" y="278"/>
                          <a:pt x="42" y="168"/>
                          <a:pt x="42" y="57"/>
                        </a:cubicBezTo>
                        <a:cubicBezTo>
                          <a:pt x="42" y="39"/>
                          <a:pt x="46" y="26"/>
                          <a:pt x="63" y="18"/>
                        </a:cubicBezTo>
                        <a:cubicBezTo>
                          <a:pt x="68" y="15"/>
                          <a:pt x="73" y="12"/>
                          <a:pt x="78" y="9"/>
                        </a:cubicBezTo>
                        <a:cubicBezTo>
                          <a:pt x="93" y="0"/>
                          <a:pt x="97" y="2"/>
                          <a:pt x="97" y="20"/>
                        </a:cubicBezTo>
                        <a:cubicBezTo>
                          <a:pt x="97" y="83"/>
                          <a:pt x="97" y="145"/>
                          <a:pt x="97"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grpSp>
          <p:nvGrpSpPr>
            <p:cNvPr id="114" name="Group 113"/>
            <p:cNvGrpSpPr/>
            <p:nvPr/>
          </p:nvGrpSpPr>
          <p:grpSpPr>
            <a:xfrm>
              <a:off x="6033888" y="2770798"/>
              <a:ext cx="1405791" cy="2602138"/>
              <a:chOff x="6033888" y="2770798"/>
              <a:chExt cx="1405791" cy="2602138"/>
            </a:xfrm>
          </p:grpSpPr>
          <p:sp>
            <p:nvSpPr>
              <p:cNvPr id="28" name="Rectangle 27"/>
              <p:cNvSpPr/>
              <p:nvPr/>
            </p:nvSpPr>
            <p:spPr>
              <a:xfrm>
                <a:off x="6033888" y="2770798"/>
                <a:ext cx="1405791" cy="12784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29" name="Rectangle 28"/>
              <p:cNvSpPr/>
              <p:nvPr/>
            </p:nvSpPr>
            <p:spPr>
              <a:xfrm>
                <a:off x="6033888" y="4094464"/>
                <a:ext cx="1405791" cy="12784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grpSp>
            <p:nvGrpSpPr>
              <p:cNvPr id="110" name="Group 109"/>
              <p:cNvGrpSpPr/>
              <p:nvPr/>
            </p:nvGrpSpPr>
            <p:grpSpPr>
              <a:xfrm>
                <a:off x="6182003" y="4437058"/>
                <a:ext cx="1109560" cy="593284"/>
                <a:chOff x="6182003" y="4203975"/>
                <a:chExt cx="1109560" cy="593284"/>
              </a:xfrm>
            </p:grpSpPr>
            <p:sp>
              <p:nvSpPr>
                <p:cNvPr id="37" name="Text Placeholder 4">
                  <a:extLst>
                    <a:ext uri="{FF2B5EF4-FFF2-40B4-BE49-F238E27FC236}">
                      <a16:creationId xmlns:a16="http://schemas.microsoft.com/office/drawing/2014/main" xmlns="" id="{4925FC0D-96B9-40F5-AD27-8255CFA33798}"/>
                    </a:ext>
                  </a:extLst>
                </p:cNvPr>
                <p:cNvSpPr txBox="1">
                  <a:spLocks/>
                </p:cNvSpPr>
                <p:nvPr/>
              </p:nvSpPr>
              <p:spPr bwMode="gray">
                <a:xfrm>
                  <a:off x="6182003" y="4622577"/>
                  <a:ext cx="1109560" cy="174682"/>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chemeClr val="tx1"/>
                      </a:solidFill>
                      <a:latin typeface="+mn-lt"/>
                      <a:cs typeface="Arial" panose="020B0604020202020204" pitchFamily="34" charset="0"/>
                    </a:rPr>
                    <a:t>Body Cameras</a:t>
                  </a:r>
                </a:p>
              </p:txBody>
            </p:sp>
            <p:grpSp>
              <p:nvGrpSpPr>
                <p:cNvPr id="48" name="Group 47"/>
                <p:cNvGrpSpPr>
                  <a:grpSpLocks noChangeAspect="1"/>
                </p:cNvGrpSpPr>
                <p:nvPr/>
              </p:nvGrpSpPr>
              <p:grpSpPr bwMode="auto">
                <a:xfrm>
                  <a:off x="6537907" y="4203975"/>
                  <a:ext cx="395328" cy="272548"/>
                  <a:chOff x="2187" y="1017"/>
                  <a:chExt cx="3306" cy="2284"/>
                </a:xfrm>
                <a:solidFill>
                  <a:schemeClr val="tx2"/>
                </a:solidFill>
              </p:grpSpPr>
              <p:sp>
                <p:nvSpPr>
                  <p:cNvPr id="89" name="Freeform 21"/>
                  <p:cNvSpPr>
                    <a:spLocks/>
                  </p:cNvSpPr>
                  <p:nvPr/>
                </p:nvSpPr>
                <p:spPr bwMode="auto">
                  <a:xfrm>
                    <a:off x="2187" y="2391"/>
                    <a:ext cx="3306" cy="910"/>
                  </a:xfrm>
                  <a:custGeom>
                    <a:avLst/>
                    <a:gdLst>
                      <a:gd name="T0" fmla="*/ 0 w 1392"/>
                      <a:gd name="T1" fmla="*/ 191 h 383"/>
                      <a:gd name="T2" fmla="*/ 205 w 1392"/>
                      <a:gd name="T3" fmla="*/ 191 h 383"/>
                      <a:gd name="T4" fmla="*/ 281 w 1392"/>
                      <a:gd name="T5" fmla="*/ 149 h 383"/>
                      <a:gd name="T6" fmla="*/ 292 w 1392"/>
                      <a:gd name="T7" fmla="*/ 143 h 383"/>
                      <a:gd name="T8" fmla="*/ 314 w 1392"/>
                      <a:gd name="T9" fmla="*/ 143 h 383"/>
                      <a:gd name="T10" fmla="*/ 384 w 1392"/>
                      <a:gd name="T11" fmla="*/ 73 h 383"/>
                      <a:gd name="T12" fmla="*/ 384 w 1392"/>
                      <a:gd name="T13" fmla="*/ 0 h 383"/>
                      <a:gd name="T14" fmla="*/ 1392 w 1392"/>
                      <a:gd name="T15" fmla="*/ 0 h 383"/>
                      <a:gd name="T16" fmla="*/ 1392 w 1392"/>
                      <a:gd name="T17" fmla="*/ 15 h 383"/>
                      <a:gd name="T18" fmla="*/ 1392 w 1392"/>
                      <a:gd name="T19" fmla="*/ 304 h 383"/>
                      <a:gd name="T20" fmla="*/ 1313 w 1392"/>
                      <a:gd name="T21" fmla="*/ 383 h 383"/>
                      <a:gd name="T22" fmla="*/ 902 w 1392"/>
                      <a:gd name="T23" fmla="*/ 383 h 383"/>
                      <a:gd name="T24" fmla="*/ 779 w 1392"/>
                      <a:gd name="T25" fmla="*/ 325 h 383"/>
                      <a:gd name="T26" fmla="*/ 720 w 1392"/>
                      <a:gd name="T27" fmla="*/ 254 h 383"/>
                      <a:gd name="T28" fmla="*/ 673 w 1392"/>
                      <a:gd name="T29" fmla="*/ 253 h 383"/>
                      <a:gd name="T30" fmla="*/ 613 w 1392"/>
                      <a:gd name="T31" fmla="*/ 326 h 383"/>
                      <a:gd name="T32" fmla="*/ 491 w 1392"/>
                      <a:gd name="T33" fmla="*/ 383 h 383"/>
                      <a:gd name="T34" fmla="*/ 77 w 1392"/>
                      <a:gd name="T35" fmla="*/ 383 h 383"/>
                      <a:gd name="T36" fmla="*/ 0 w 1392"/>
                      <a:gd name="T37" fmla="*/ 306 h 383"/>
                      <a:gd name="T38" fmla="*/ 0 w 1392"/>
                      <a:gd name="T39" fmla="*/ 19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2" h="383">
                        <a:moveTo>
                          <a:pt x="0" y="191"/>
                        </a:moveTo>
                        <a:cubicBezTo>
                          <a:pt x="70" y="191"/>
                          <a:pt x="137" y="190"/>
                          <a:pt x="205" y="191"/>
                        </a:cubicBezTo>
                        <a:cubicBezTo>
                          <a:pt x="239" y="192"/>
                          <a:pt x="265" y="180"/>
                          <a:pt x="281" y="149"/>
                        </a:cubicBezTo>
                        <a:cubicBezTo>
                          <a:pt x="283" y="146"/>
                          <a:pt x="288" y="144"/>
                          <a:pt x="292" y="143"/>
                        </a:cubicBezTo>
                        <a:cubicBezTo>
                          <a:pt x="299" y="142"/>
                          <a:pt x="306" y="143"/>
                          <a:pt x="314" y="143"/>
                        </a:cubicBezTo>
                        <a:cubicBezTo>
                          <a:pt x="353" y="141"/>
                          <a:pt x="383" y="111"/>
                          <a:pt x="384" y="73"/>
                        </a:cubicBezTo>
                        <a:cubicBezTo>
                          <a:pt x="384" y="49"/>
                          <a:pt x="384" y="25"/>
                          <a:pt x="384" y="0"/>
                        </a:cubicBezTo>
                        <a:cubicBezTo>
                          <a:pt x="720" y="0"/>
                          <a:pt x="1056" y="0"/>
                          <a:pt x="1392" y="0"/>
                        </a:cubicBezTo>
                        <a:cubicBezTo>
                          <a:pt x="1392" y="5"/>
                          <a:pt x="1392" y="10"/>
                          <a:pt x="1392" y="15"/>
                        </a:cubicBezTo>
                        <a:cubicBezTo>
                          <a:pt x="1392" y="111"/>
                          <a:pt x="1392" y="208"/>
                          <a:pt x="1392" y="304"/>
                        </a:cubicBezTo>
                        <a:cubicBezTo>
                          <a:pt x="1392" y="354"/>
                          <a:pt x="1363" y="383"/>
                          <a:pt x="1313" y="383"/>
                        </a:cubicBezTo>
                        <a:cubicBezTo>
                          <a:pt x="1176" y="383"/>
                          <a:pt x="1039" y="383"/>
                          <a:pt x="902" y="383"/>
                        </a:cubicBezTo>
                        <a:cubicBezTo>
                          <a:pt x="851" y="383"/>
                          <a:pt x="811" y="364"/>
                          <a:pt x="779" y="325"/>
                        </a:cubicBezTo>
                        <a:cubicBezTo>
                          <a:pt x="760" y="301"/>
                          <a:pt x="740" y="277"/>
                          <a:pt x="720" y="254"/>
                        </a:cubicBezTo>
                        <a:cubicBezTo>
                          <a:pt x="703" y="234"/>
                          <a:pt x="689" y="234"/>
                          <a:pt x="673" y="253"/>
                        </a:cubicBezTo>
                        <a:cubicBezTo>
                          <a:pt x="653" y="277"/>
                          <a:pt x="633" y="301"/>
                          <a:pt x="613" y="326"/>
                        </a:cubicBezTo>
                        <a:cubicBezTo>
                          <a:pt x="581" y="364"/>
                          <a:pt x="541" y="383"/>
                          <a:pt x="491" y="383"/>
                        </a:cubicBezTo>
                        <a:cubicBezTo>
                          <a:pt x="353" y="383"/>
                          <a:pt x="215" y="383"/>
                          <a:pt x="77" y="383"/>
                        </a:cubicBezTo>
                        <a:cubicBezTo>
                          <a:pt x="30" y="383"/>
                          <a:pt x="0" y="353"/>
                          <a:pt x="0" y="306"/>
                        </a:cubicBezTo>
                        <a:cubicBezTo>
                          <a:pt x="0" y="268"/>
                          <a:pt x="0" y="230"/>
                          <a:pt x="0"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0" name="Freeform 22"/>
                  <p:cNvSpPr>
                    <a:spLocks/>
                  </p:cNvSpPr>
                  <p:nvPr/>
                </p:nvSpPr>
                <p:spPr bwMode="auto">
                  <a:xfrm>
                    <a:off x="3101" y="2162"/>
                    <a:ext cx="2392" cy="110"/>
                  </a:xfrm>
                  <a:custGeom>
                    <a:avLst/>
                    <a:gdLst>
                      <a:gd name="T0" fmla="*/ 1007 w 1007"/>
                      <a:gd name="T1" fmla="*/ 0 h 46"/>
                      <a:gd name="T2" fmla="*/ 1007 w 1007"/>
                      <a:gd name="T3" fmla="*/ 46 h 46"/>
                      <a:gd name="T4" fmla="*/ 0 w 1007"/>
                      <a:gd name="T5" fmla="*/ 46 h 46"/>
                      <a:gd name="T6" fmla="*/ 0 w 1007"/>
                      <a:gd name="T7" fmla="*/ 0 h 46"/>
                      <a:gd name="T8" fmla="*/ 1007 w 1007"/>
                      <a:gd name="T9" fmla="*/ 0 h 46"/>
                    </a:gdLst>
                    <a:ahLst/>
                    <a:cxnLst>
                      <a:cxn ang="0">
                        <a:pos x="T0" y="T1"/>
                      </a:cxn>
                      <a:cxn ang="0">
                        <a:pos x="T2" y="T3"/>
                      </a:cxn>
                      <a:cxn ang="0">
                        <a:pos x="T4" y="T5"/>
                      </a:cxn>
                      <a:cxn ang="0">
                        <a:pos x="T6" y="T7"/>
                      </a:cxn>
                      <a:cxn ang="0">
                        <a:pos x="T8" y="T9"/>
                      </a:cxn>
                    </a:cxnLst>
                    <a:rect l="0" t="0" r="r" b="b"/>
                    <a:pathLst>
                      <a:path w="1007" h="46">
                        <a:moveTo>
                          <a:pt x="1007" y="0"/>
                        </a:moveTo>
                        <a:cubicBezTo>
                          <a:pt x="1007" y="16"/>
                          <a:pt x="1007" y="31"/>
                          <a:pt x="1007" y="46"/>
                        </a:cubicBezTo>
                        <a:cubicBezTo>
                          <a:pt x="671" y="46"/>
                          <a:pt x="336" y="46"/>
                          <a:pt x="0" y="46"/>
                        </a:cubicBezTo>
                        <a:cubicBezTo>
                          <a:pt x="0" y="31"/>
                          <a:pt x="0" y="16"/>
                          <a:pt x="0" y="0"/>
                        </a:cubicBezTo>
                        <a:cubicBezTo>
                          <a:pt x="335" y="0"/>
                          <a:pt x="670" y="0"/>
                          <a:pt x="10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1" name="Freeform 23"/>
                  <p:cNvSpPr>
                    <a:spLocks/>
                  </p:cNvSpPr>
                  <p:nvPr/>
                </p:nvSpPr>
                <p:spPr bwMode="auto">
                  <a:xfrm>
                    <a:off x="2249" y="1017"/>
                    <a:ext cx="1306" cy="1031"/>
                  </a:xfrm>
                  <a:custGeom>
                    <a:avLst/>
                    <a:gdLst>
                      <a:gd name="T0" fmla="*/ 0 w 550"/>
                      <a:gd name="T1" fmla="*/ 433 h 434"/>
                      <a:gd name="T2" fmla="*/ 70 w 550"/>
                      <a:gd name="T3" fmla="*/ 345 h 434"/>
                      <a:gd name="T4" fmla="*/ 318 w 550"/>
                      <a:gd name="T5" fmla="*/ 35 h 434"/>
                      <a:gd name="T6" fmla="*/ 389 w 550"/>
                      <a:gd name="T7" fmla="*/ 1 h 434"/>
                      <a:gd name="T8" fmla="*/ 518 w 550"/>
                      <a:gd name="T9" fmla="*/ 1 h 434"/>
                      <a:gd name="T10" fmla="*/ 550 w 550"/>
                      <a:gd name="T11" fmla="*/ 24 h 434"/>
                      <a:gd name="T12" fmla="*/ 518 w 550"/>
                      <a:gd name="T13" fmla="*/ 49 h 434"/>
                      <a:gd name="T14" fmla="*/ 414 w 550"/>
                      <a:gd name="T15" fmla="*/ 49 h 434"/>
                      <a:gd name="T16" fmla="*/ 382 w 550"/>
                      <a:gd name="T17" fmla="*/ 64 h 434"/>
                      <a:gd name="T18" fmla="*/ 96 w 550"/>
                      <a:gd name="T19" fmla="*/ 417 h 434"/>
                      <a:gd name="T20" fmla="*/ 62 w 550"/>
                      <a:gd name="T21" fmla="*/ 433 h 434"/>
                      <a:gd name="T22" fmla="*/ 0 w 550"/>
                      <a:gd name="T23" fmla="*/ 43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0" h="434">
                        <a:moveTo>
                          <a:pt x="0" y="433"/>
                        </a:moveTo>
                        <a:cubicBezTo>
                          <a:pt x="25" y="402"/>
                          <a:pt x="47" y="373"/>
                          <a:pt x="70" y="345"/>
                        </a:cubicBezTo>
                        <a:cubicBezTo>
                          <a:pt x="153" y="242"/>
                          <a:pt x="236" y="138"/>
                          <a:pt x="318" y="35"/>
                        </a:cubicBezTo>
                        <a:cubicBezTo>
                          <a:pt x="337" y="11"/>
                          <a:pt x="359" y="0"/>
                          <a:pt x="389" y="1"/>
                        </a:cubicBezTo>
                        <a:cubicBezTo>
                          <a:pt x="432" y="1"/>
                          <a:pt x="475" y="1"/>
                          <a:pt x="518" y="1"/>
                        </a:cubicBezTo>
                        <a:cubicBezTo>
                          <a:pt x="539" y="1"/>
                          <a:pt x="550" y="9"/>
                          <a:pt x="550" y="24"/>
                        </a:cubicBezTo>
                        <a:cubicBezTo>
                          <a:pt x="550" y="40"/>
                          <a:pt x="539" y="49"/>
                          <a:pt x="518" y="49"/>
                        </a:cubicBezTo>
                        <a:cubicBezTo>
                          <a:pt x="483" y="49"/>
                          <a:pt x="449" y="49"/>
                          <a:pt x="414" y="49"/>
                        </a:cubicBezTo>
                        <a:cubicBezTo>
                          <a:pt x="400" y="48"/>
                          <a:pt x="391" y="53"/>
                          <a:pt x="382" y="64"/>
                        </a:cubicBezTo>
                        <a:cubicBezTo>
                          <a:pt x="287" y="182"/>
                          <a:pt x="191" y="299"/>
                          <a:pt x="96" y="417"/>
                        </a:cubicBezTo>
                        <a:cubicBezTo>
                          <a:pt x="87" y="429"/>
                          <a:pt x="77" y="434"/>
                          <a:pt x="62" y="433"/>
                        </a:cubicBezTo>
                        <a:cubicBezTo>
                          <a:pt x="43" y="432"/>
                          <a:pt x="23" y="433"/>
                          <a:pt x="0" y="4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2" name="Freeform 24"/>
                  <p:cNvSpPr>
                    <a:spLocks/>
                  </p:cNvSpPr>
                  <p:nvPr/>
                </p:nvSpPr>
                <p:spPr bwMode="auto">
                  <a:xfrm>
                    <a:off x="4125" y="1019"/>
                    <a:ext cx="1304" cy="1027"/>
                  </a:xfrm>
                  <a:custGeom>
                    <a:avLst/>
                    <a:gdLst>
                      <a:gd name="T0" fmla="*/ 549 w 549"/>
                      <a:gd name="T1" fmla="*/ 432 h 432"/>
                      <a:gd name="T2" fmla="*/ 475 w 549"/>
                      <a:gd name="T3" fmla="*/ 431 h 432"/>
                      <a:gd name="T4" fmla="*/ 460 w 549"/>
                      <a:gd name="T5" fmla="*/ 422 h 432"/>
                      <a:gd name="T6" fmla="*/ 218 w 549"/>
                      <a:gd name="T7" fmla="*/ 124 h 432"/>
                      <a:gd name="T8" fmla="*/ 167 w 549"/>
                      <a:gd name="T9" fmla="*/ 61 h 432"/>
                      <a:gd name="T10" fmla="*/ 138 w 549"/>
                      <a:gd name="T11" fmla="*/ 48 h 432"/>
                      <a:gd name="T12" fmla="*/ 30 w 549"/>
                      <a:gd name="T13" fmla="*/ 48 h 432"/>
                      <a:gd name="T14" fmla="*/ 0 w 549"/>
                      <a:gd name="T15" fmla="*/ 24 h 432"/>
                      <a:gd name="T16" fmla="*/ 30 w 549"/>
                      <a:gd name="T17" fmla="*/ 0 h 432"/>
                      <a:gd name="T18" fmla="*/ 168 w 549"/>
                      <a:gd name="T19" fmla="*/ 0 h 432"/>
                      <a:gd name="T20" fmla="*/ 226 w 549"/>
                      <a:gd name="T21" fmla="*/ 27 h 432"/>
                      <a:gd name="T22" fmla="*/ 546 w 549"/>
                      <a:gd name="T23" fmla="*/ 426 h 432"/>
                      <a:gd name="T24" fmla="*/ 549 w 549"/>
                      <a:gd name="T2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9" h="432">
                        <a:moveTo>
                          <a:pt x="549" y="432"/>
                        </a:moveTo>
                        <a:cubicBezTo>
                          <a:pt x="523" y="432"/>
                          <a:pt x="499" y="432"/>
                          <a:pt x="475" y="431"/>
                        </a:cubicBezTo>
                        <a:cubicBezTo>
                          <a:pt x="470" y="431"/>
                          <a:pt x="464" y="426"/>
                          <a:pt x="460" y="422"/>
                        </a:cubicBezTo>
                        <a:cubicBezTo>
                          <a:pt x="379" y="323"/>
                          <a:pt x="298" y="223"/>
                          <a:pt x="218" y="124"/>
                        </a:cubicBezTo>
                        <a:cubicBezTo>
                          <a:pt x="201" y="103"/>
                          <a:pt x="183" y="82"/>
                          <a:pt x="167" y="61"/>
                        </a:cubicBezTo>
                        <a:cubicBezTo>
                          <a:pt x="159" y="52"/>
                          <a:pt x="150" y="48"/>
                          <a:pt x="138" y="48"/>
                        </a:cubicBezTo>
                        <a:cubicBezTo>
                          <a:pt x="102" y="48"/>
                          <a:pt x="66" y="48"/>
                          <a:pt x="30" y="48"/>
                        </a:cubicBezTo>
                        <a:cubicBezTo>
                          <a:pt x="11" y="48"/>
                          <a:pt x="0" y="39"/>
                          <a:pt x="0" y="24"/>
                        </a:cubicBezTo>
                        <a:cubicBezTo>
                          <a:pt x="0" y="9"/>
                          <a:pt x="11" y="0"/>
                          <a:pt x="30" y="0"/>
                        </a:cubicBezTo>
                        <a:cubicBezTo>
                          <a:pt x="76" y="0"/>
                          <a:pt x="122" y="0"/>
                          <a:pt x="168" y="0"/>
                        </a:cubicBezTo>
                        <a:cubicBezTo>
                          <a:pt x="192" y="0"/>
                          <a:pt x="211" y="8"/>
                          <a:pt x="226" y="27"/>
                        </a:cubicBezTo>
                        <a:cubicBezTo>
                          <a:pt x="333" y="160"/>
                          <a:pt x="439" y="293"/>
                          <a:pt x="546" y="426"/>
                        </a:cubicBezTo>
                        <a:cubicBezTo>
                          <a:pt x="546" y="427"/>
                          <a:pt x="547" y="428"/>
                          <a:pt x="54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3" name="Freeform 25"/>
                  <p:cNvSpPr>
                    <a:spLocks noEditPoints="1"/>
                  </p:cNvSpPr>
                  <p:nvPr/>
                </p:nvSpPr>
                <p:spPr bwMode="auto">
                  <a:xfrm>
                    <a:off x="2189" y="2162"/>
                    <a:ext cx="568" cy="569"/>
                  </a:xfrm>
                  <a:custGeom>
                    <a:avLst/>
                    <a:gdLst>
                      <a:gd name="T0" fmla="*/ 0 w 239"/>
                      <a:gd name="T1" fmla="*/ 239 h 239"/>
                      <a:gd name="T2" fmla="*/ 0 w 239"/>
                      <a:gd name="T3" fmla="*/ 0 h 239"/>
                      <a:gd name="T4" fmla="*/ 238 w 239"/>
                      <a:gd name="T5" fmla="*/ 0 h 239"/>
                      <a:gd name="T6" fmla="*/ 239 w 239"/>
                      <a:gd name="T7" fmla="*/ 12 h 239"/>
                      <a:gd name="T8" fmla="*/ 239 w 239"/>
                      <a:gd name="T9" fmla="*/ 207 h 239"/>
                      <a:gd name="T10" fmla="*/ 208 w 239"/>
                      <a:gd name="T11" fmla="*/ 239 h 239"/>
                      <a:gd name="T12" fmla="*/ 12 w 239"/>
                      <a:gd name="T13" fmla="*/ 239 h 239"/>
                      <a:gd name="T14" fmla="*/ 0 w 239"/>
                      <a:gd name="T15" fmla="*/ 239 h 239"/>
                      <a:gd name="T16" fmla="*/ 191 w 239"/>
                      <a:gd name="T17" fmla="*/ 119 h 239"/>
                      <a:gd name="T18" fmla="*/ 119 w 239"/>
                      <a:gd name="T19" fmla="*/ 47 h 239"/>
                      <a:gd name="T20" fmla="*/ 47 w 239"/>
                      <a:gd name="T21" fmla="*/ 118 h 239"/>
                      <a:gd name="T22" fmla="*/ 119 w 239"/>
                      <a:gd name="T23" fmla="*/ 191 h 239"/>
                      <a:gd name="T24" fmla="*/ 191 w 239"/>
                      <a:gd name="T25" fmla="*/ 1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239">
                        <a:moveTo>
                          <a:pt x="0" y="239"/>
                        </a:moveTo>
                        <a:cubicBezTo>
                          <a:pt x="0" y="158"/>
                          <a:pt x="0" y="79"/>
                          <a:pt x="0" y="0"/>
                        </a:cubicBezTo>
                        <a:cubicBezTo>
                          <a:pt x="79" y="0"/>
                          <a:pt x="158" y="0"/>
                          <a:pt x="238" y="0"/>
                        </a:cubicBezTo>
                        <a:cubicBezTo>
                          <a:pt x="238" y="4"/>
                          <a:pt x="239" y="8"/>
                          <a:pt x="239" y="12"/>
                        </a:cubicBezTo>
                        <a:cubicBezTo>
                          <a:pt x="239" y="77"/>
                          <a:pt x="239" y="142"/>
                          <a:pt x="239" y="207"/>
                        </a:cubicBezTo>
                        <a:cubicBezTo>
                          <a:pt x="239" y="231"/>
                          <a:pt x="231" y="239"/>
                          <a:pt x="208" y="239"/>
                        </a:cubicBezTo>
                        <a:cubicBezTo>
                          <a:pt x="143" y="239"/>
                          <a:pt x="77" y="239"/>
                          <a:pt x="12" y="239"/>
                        </a:cubicBezTo>
                        <a:cubicBezTo>
                          <a:pt x="9" y="239"/>
                          <a:pt x="5" y="239"/>
                          <a:pt x="0" y="239"/>
                        </a:cubicBezTo>
                        <a:close/>
                        <a:moveTo>
                          <a:pt x="191" y="119"/>
                        </a:moveTo>
                        <a:cubicBezTo>
                          <a:pt x="191" y="79"/>
                          <a:pt x="159" y="47"/>
                          <a:pt x="119" y="47"/>
                        </a:cubicBezTo>
                        <a:cubicBezTo>
                          <a:pt x="80" y="47"/>
                          <a:pt x="47" y="79"/>
                          <a:pt x="47" y="118"/>
                        </a:cubicBezTo>
                        <a:cubicBezTo>
                          <a:pt x="47" y="158"/>
                          <a:pt x="79" y="191"/>
                          <a:pt x="119" y="191"/>
                        </a:cubicBezTo>
                        <a:cubicBezTo>
                          <a:pt x="158" y="191"/>
                          <a:pt x="191" y="158"/>
                          <a:pt x="19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4" name="Freeform 26"/>
                  <p:cNvSpPr>
                    <a:spLocks/>
                  </p:cNvSpPr>
                  <p:nvPr/>
                </p:nvSpPr>
                <p:spPr bwMode="auto">
                  <a:xfrm>
                    <a:off x="2873" y="2162"/>
                    <a:ext cx="112" cy="454"/>
                  </a:xfrm>
                  <a:custGeom>
                    <a:avLst/>
                    <a:gdLst>
                      <a:gd name="T0" fmla="*/ 0 w 47"/>
                      <a:gd name="T1" fmla="*/ 191 h 191"/>
                      <a:gd name="T2" fmla="*/ 0 w 47"/>
                      <a:gd name="T3" fmla="*/ 0 h 191"/>
                      <a:gd name="T4" fmla="*/ 46 w 47"/>
                      <a:gd name="T5" fmla="*/ 0 h 191"/>
                      <a:gd name="T6" fmla="*/ 47 w 47"/>
                      <a:gd name="T7" fmla="*/ 14 h 191"/>
                      <a:gd name="T8" fmla="*/ 47 w 47"/>
                      <a:gd name="T9" fmla="*/ 155 h 191"/>
                      <a:gd name="T10" fmla="*/ 11 w 47"/>
                      <a:gd name="T11" fmla="*/ 191 h 191"/>
                      <a:gd name="T12" fmla="*/ 0 w 47"/>
                      <a:gd name="T13" fmla="*/ 191 h 191"/>
                    </a:gdLst>
                    <a:ahLst/>
                    <a:cxnLst>
                      <a:cxn ang="0">
                        <a:pos x="T0" y="T1"/>
                      </a:cxn>
                      <a:cxn ang="0">
                        <a:pos x="T2" y="T3"/>
                      </a:cxn>
                      <a:cxn ang="0">
                        <a:pos x="T4" y="T5"/>
                      </a:cxn>
                      <a:cxn ang="0">
                        <a:pos x="T6" y="T7"/>
                      </a:cxn>
                      <a:cxn ang="0">
                        <a:pos x="T8" y="T9"/>
                      </a:cxn>
                      <a:cxn ang="0">
                        <a:pos x="T10" y="T11"/>
                      </a:cxn>
                      <a:cxn ang="0">
                        <a:pos x="T12" y="T13"/>
                      </a:cxn>
                    </a:cxnLst>
                    <a:rect l="0" t="0" r="r" b="b"/>
                    <a:pathLst>
                      <a:path w="47" h="191">
                        <a:moveTo>
                          <a:pt x="0" y="191"/>
                        </a:moveTo>
                        <a:cubicBezTo>
                          <a:pt x="0" y="126"/>
                          <a:pt x="0" y="63"/>
                          <a:pt x="0" y="0"/>
                        </a:cubicBezTo>
                        <a:cubicBezTo>
                          <a:pt x="15" y="0"/>
                          <a:pt x="30" y="0"/>
                          <a:pt x="46" y="0"/>
                        </a:cubicBezTo>
                        <a:cubicBezTo>
                          <a:pt x="47" y="4"/>
                          <a:pt x="47" y="9"/>
                          <a:pt x="47" y="14"/>
                        </a:cubicBezTo>
                        <a:cubicBezTo>
                          <a:pt x="47" y="61"/>
                          <a:pt x="47" y="108"/>
                          <a:pt x="47" y="155"/>
                        </a:cubicBezTo>
                        <a:cubicBezTo>
                          <a:pt x="47" y="184"/>
                          <a:pt x="40" y="191"/>
                          <a:pt x="11" y="191"/>
                        </a:cubicBezTo>
                        <a:cubicBezTo>
                          <a:pt x="8" y="191"/>
                          <a:pt x="4" y="191"/>
                          <a:pt x="0"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95" name="Oval 27"/>
                  <p:cNvSpPr>
                    <a:spLocks noChangeArrowheads="1"/>
                  </p:cNvSpPr>
                  <p:nvPr/>
                </p:nvSpPr>
                <p:spPr bwMode="auto">
                  <a:xfrm>
                    <a:off x="2415" y="2388"/>
                    <a:ext cx="114" cy="1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nvGrpSpPr>
              <p:cNvPr id="111" name="Group 110"/>
              <p:cNvGrpSpPr/>
              <p:nvPr/>
            </p:nvGrpSpPr>
            <p:grpSpPr>
              <a:xfrm>
                <a:off x="6182003" y="2998741"/>
                <a:ext cx="1109560" cy="822586"/>
                <a:chOff x="6182003" y="2851821"/>
                <a:chExt cx="1109560" cy="822586"/>
              </a:xfrm>
            </p:grpSpPr>
            <p:sp>
              <p:nvSpPr>
                <p:cNvPr id="39" name="Text Placeholder 4">
                  <a:extLst>
                    <a:ext uri="{FF2B5EF4-FFF2-40B4-BE49-F238E27FC236}">
                      <a16:creationId xmlns:a16="http://schemas.microsoft.com/office/drawing/2014/main" xmlns="" id="{4925FC0D-96B9-40F5-AD27-8255CFA33798}"/>
                    </a:ext>
                  </a:extLst>
                </p:cNvPr>
                <p:cNvSpPr txBox="1">
                  <a:spLocks/>
                </p:cNvSpPr>
                <p:nvPr/>
              </p:nvSpPr>
              <p:spPr bwMode="gray">
                <a:xfrm>
                  <a:off x="6182003" y="3325044"/>
                  <a:ext cx="1109560" cy="349363"/>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chemeClr val="tx1"/>
                      </a:solidFill>
                      <a:latin typeface="+mn-lt"/>
                      <a:cs typeface="Arial" panose="020B0604020202020204" pitchFamily="34" charset="0"/>
                    </a:rPr>
                    <a:t>Chokeholds &amp; Neck Restraints</a:t>
                  </a:r>
                </a:p>
              </p:txBody>
            </p:sp>
            <p:grpSp>
              <p:nvGrpSpPr>
                <p:cNvPr id="53" name="Group 68"/>
                <p:cNvGrpSpPr>
                  <a:grpSpLocks noChangeAspect="1"/>
                </p:cNvGrpSpPr>
                <p:nvPr/>
              </p:nvGrpSpPr>
              <p:grpSpPr bwMode="auto">
                <a:xfrm>
                  <a:off x="6587875" y="2851821"/>
                  <a:ext cx="275791" cy="326927"/>
                  <a:chOff x="3105" y="1308"/>
                  <a:chExt cx="1437" cy="1707"/>
                </a:xfrm>
                <a:solidFill>
                  <a:srgbClr val="002E42"/>
                </a:solidFill>
              </p:grpSpPr>
              <p:sp>
                <p:nvSpPr>
                  <p:cNvPr id="58" name="Freeform 69"/>
                  <p:cNvSpPr>
                    <a:spLocks/>
                  </p:cNvSpPr>
                  <p:nvPr/>
                </p:nvSpPr>
                <p:spPr bwMode="auto">
                  <a:xfrm>
                    <a:off x="3105" y="1308"/>
                    <a:ext cx="1437" cy="1707"/>
                  </a:xfrm>
                  <a:custGeom>
                    <a:avLst/>
                    <a:gdLst>
                      <a:gd name="T0" fmla="*/ 63 w 603"/>
                      <a:gd name="T1" fmla="*/ 332 h 717"/>
                      <a:gd name="T2" fmla="*/ 53 w 603"/>
                      <a:gd name="T3" fmla="*/ 272 h 717"/>
                      <a:gd name="T4" fmla="*/ 35 w 603"/>
                      <a:gd name="T5" fmla="*/ 219 h 717"/>
                      <a:gd name="T6" fmla="*/ 54 w 603"/>
                      <a:gd name="T7" fmla="*/ 65 h 717"/>
                      <a:gd name="T8" fmla="*/ 187 w 603"/>
                      <a:gd name="T9" fmla="*/ 0 h 717"/>
                      <a:gd name="T10" fmla="*/ 276 w 603"/>
                      <a:gd name="T11" fmla="*/ 45 h 717"/>
                      <a:gd name="T12" fmla="*/ 324 w 603"/>
                      <a:gd name="T13" fmla="*/ 164 h 717"/>
                      <a:gd name="T14" fmla="*/ 350 w 603"/>
                      <a:gd name="T15" fmla="*/ 227 h 717"/>
                      <a:gd name="T16" fmla="*/ 473 w 603"/>
                      <a:gd name="T17" fmla="*/ 355 h 717"/>
                      <a:gd name="T18" fmla="*/ 592 w 603"/>
                      <a:gd name="T19" fmla="*/ 581 h 717"/>
                      <a:gd name="T20" fmla="*/ 601 w 603"/>
                      <a:gd name="T21" fmla="*/ 690 h 717"/>
                      <a:gd name="T22" fmla="*/ 582 w 603"/>
                      <a:gd name="T23" fmla="*/ 715 h 717"/>
                      <a:gd name="T24" fmla="*/ 552 w 603"/>
                      <a:gd name="T25" fmla="*/ 693 h 717"/>
                      <a:gd name="T26" fmla="*/ 544 w 603"/>
                      <a:gd name="T27" fmla="*/ 563 h 717"/>
                      <a:gd name="T28" fmla="*/ 433 w 603"/>
                      <a:gd name="T29" fmla="*/ 465 h 717"/>
                      <a:gd name="T30" fmla="*/ 319 w 603"/>
                      <a:gd name="T31" fmla="*/ 559 h 717"/>
                      <a:gd name="T32" fmla="*/ 299 w 603"/>
                      <a:gd name="T33" fmla="*/ 698 h 717"/>
                      <a:gd name="T34" fmla="*/ 279 w 603"/>
                      <a:gd name="T35" fmla="*/ 716 h 717"/>
                      <a:gd name="T36" fmla="*/ 162 w 603"/>
                      <a:gd name="T37" fmla="*/ 715 h 717"/>
                      <a:gd name="T38" fmla="*/ 145 w 603"/>
                      <a:gd name="T39" fmla="*/ 695 h 717"/>
                      <a:gd name="T40" fmla="*/ 230 w 603"/>
                      <a:gd name="T41" fmla="*/ 495 h 717"/>
                      <a:gd name="T42" fmla="*/ 274 w 603"/>
                      <a:gd name="T43" fmla="*/ 434 h 717"/>
                      <a:gd name="T44" fmla="*/ 278 w 603"/>
                      <a:gd name="T45" fmla="*/ 379 h 717"/>
                      <a:gd name="T46" fmla="*/ 227 w 603"/>
                      <a:gd name="T47" fmla="*/ 366 h 717"/>
                      <a:gd name="T48" fmla="*/ 194 w 603"/>
                      <a:gd name="T49" fmla="*/ 389 h 717"/>
                      <a:gd name="T50" fmla="*/ 143 w 603"/>
                      <a:gd name="T51" fmla="*/ 382 h 717"/>
                      <a:gd name="T52" fmla="*/ 104 w 603"/>
                      <a:gd name="T53" fmla="*/ 332 h 717"/>
                      <a:gd name="T54" fmla="*/ 76 w 603"/>
                      <a:gd name="T55" fmla="*/ 326 h 717"/>
                      <a:gd name="T56" fmla="*/ 63 w 603"/>
                      <a:gd name="T57" fmla="*/ 33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3" h="717">
                        <a:moveTo>
                          <a:pt x="63" y="332"/>
                        </a:moveTo>
                        <a:cubicBezTo>
                          <a:pt x="60" y="311"/>
                          <a:pt x="57" y="292"/>
                          <a:pt x="53" y="272"/>
                        </a:cubicBezTo>
                        <a:cubicBezTo>
                          <a:pt x="48" y="254"/>
                          <a:pt x="44" y="235"/>
                          <a:pt x="35" y="219"/>
                        </a:cubicBezTo>
                        <a:cubicBezTo>
                          <a:pt x="0" y="158"/>
                          <a:pt x="17" y="105"/>
                          <a:pt x="54" y="65"/>
                        </a:cubicBezTo>
                        <a:cubicBezTo>
                          <a:pt x="89" y="25"/>
                          <a:pt x="132" y="0"/>
                          <a:pt x="187" y="0"/>
                        </a:cubicBezTo>
                        <a:cubicBezTo>
                          <a:pt x="224" y="0"/>
                          <a:pt x="253" y="18"/>
                          <a:pt x="276" y="45"/>
                        </a:cubicBezTo>
                        <a:cubicBezTo>
                          <a:pt x="306" y="79"/>
                          <a:pt x="320" y="120"/>
                          <a:pt x="324" y="164"/>
                        </a:cubicBezTo>
                        <a:cubicBezTo>
                          <a:pt x="327" y="187"/>
                          <a:pt x="336" y="208"/>
                          <a:pt x="350" y="227"/>
                        </a:cubicBezTo>
                        <a:cubicBezTo>
                          <a:pt x="385" y="276"/>
                          <a:pt x="425" y="318"/>
                          <a:pt x="473" y="355"/>
                        </a:cubicBezTo>
                        <a:cubicBezTo>
                          <a:pt x="547" y="411"/>
                          <a:pt x="584" y="489"/>
                          <a:pt x="592" y="581"/>
                        </a:cubicBezTo>
                        <a:cubicBezTo>
                          <a:pt x="595" y="617"/>
                          <a:pt x="598" y="654"/>
                          <a:pt x="601" y="690"/>
                        </a:cubicBezTo>
                        <a:cubicBezTo>
                          <a:pt x="603" y="709"/>
                          <a:pt x="598" y="715"/>
                          <a:pt x="582" y="715"/>
                        </a:cubicBezTo>
                        <a:cubicBezTo>
                          <a:pt x="559" y="717"/>
                          <a:pt x="554" y="712"/>
                          <a:pt x="552" y="693"/>
                        </a:cubicBezTo>
                        <a:cubicBezTo>
                          <a:pt x="550" y="649"/>
                          <a:pt x="549" y="606"/>
                          <a:pt x="544" y="563"/>
                        </a:cubicBezTo>
                        <a:cubicBezTo>
                          <a:pt x="538" y="507"/>
                          <a:pt x="489" y="466"/>
                          <a:pt x="433" y="465"/>
                        </a:cubicBezTo>
                        <a:cubicBezTo>
                          <a:pt x="377" y="464"/>
                          <a:pt x="328" y="504"/>
                          <a:pt x="319" y="559"/>
                        </a:cubicBezTo>
                        <a:cubicBezTo>
                          <a:pt x="312" y="605"/>
                          <a:pt x="305" y="652"/>
                          <a:pt x="299" y="698"/>
                        </a:cubicBezTo>
                        <a:cubicBezTo>
                          <a:pt x="297" y="711"/>
                          <a:pt x="292" y="716"/>
                          <a:pt x="279" y="716"/>
                        </a:cubicBezTo>
                        <a:cubicBezTo>
                          <a:pt x="240" y="715"/>
                          <a:pt x="201" y="716"/>
                          <a:pt x="162" y="715"/>
                        </a:cubicBezTo>
                        <a:cubicBezTo>
                          <a:pt x="144" y="715"/>
                          <a:pt x="141" y="712"/>
                          <a:pt x="145" y="695"/>
                        </a:cubicBezTo>
                        <a:cubicBezTo>
                          <a:pt x="158" y="622"/>
                          <a:pt x="189" y="556"/>
                          <a:pt x="230" y="495"/>
                        </a:cubicBezTo>
                        <a:cubicBezTo>
                          <a:pt x="244" y="475"/>
                          <a:pt x="259" y="454"/>
                          <a:pt x="274" y="434"/>
                        </a:cubicBezTo>
                        <a:cubicBezTo>
                          <a:pt x="286" y="416"/>
                          <a:pt x="288" y="398"/>
                          <a:pt x="278" y="379"/>
                        </a:cubicBezTo>
                        <a:cubicBezTo>
                          <a:pt x="267" y="358"/>
                          <a:pt x="247" y="353"/>
                          <a:pt x="227" y="366"/>
                        </a:cubicBezTo>
                        <a:cubicBezTo>
                          <a:pt x="216" y="373"/>
                          <a:pt x="205" y="382"/>
                          <a:pt x="194" y="389"/>
                        </a:cubicBezTo>
                        <a:cubicBezTo>
                          <a:pt x="175" y="403"/>
                          <a:pt x="158" y="400"/>
                          <a:pt x="143" y="382"/>
                        </a:cubicBezTo>
                        <a:cubicBezTo>
                          <a:pt x="130" y="366"/>
                          <a:pt x="116" y="350"/>
                          <a:pt x="104" y="332"/>
                        </a:cubicBezTo>
                        <a:cubicBezTo>
                          <a:pt x="96" y="320"/>
                          <a:pt x="88" y="318"/>
                          <a:pt x="76" y="326"/>
                        </a:cubicBezTo>
                        <a:cubicBezTo>
                          <a:pt x="73" y="329"/>
                          <a:pt x="69" y="330"/>
                          <a:pt x="63"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59" name="Freeform 70"/>
                  <p:cNvSpPr>
                    <a:spLocks/>
                  </p:cNvSpPr>
                  <p:nvPr/>
                </p:nvSpPr>
                <p:spPr bwMode="auto">
                  <a:xfrm>
                    <a:off x="3846" y="2439"/>
                    <a:ext cx="546" cy="573"/>
                  </a:xfrm>
                  <a:custGeom>
                    <a:avLst/>
                    <a:gdLst>
                      <a:gd name="T0" fmla="*/ 116 w 229"/>
                      <a:gd name="T1" fmla="*/ 240 h 241"/>
                      <a:gd name="T2" fmla="*/ 22 w 229"/>
                      <a:gd name="T3" fmla="*/ 240 h 241"/>
                      <a:gd name="T4" fmla="*/ 2 w 229"/>
                      <a:gd name="T5" fmla="*/ 219 h 241"/>
                      <a:gd name="T6" fmla="*/ 21 w 229"/>
                      <a:gd name="T7" fmla="*/ 84 h 241"/>
                      <a:gd name="T8" fmla="*/ 128 w 229"/>
                      <a:gd name="T9" fmla="*/ 3 h 241"/>
                      <a:gd name="T10" fmla="*/ 221 w 229"/>
                      <a:gd name="T11" fmla="*/ 96 h 241"/>
                      <a:gd name="T12" fmla="*/ 228 w 229"/>
                      <a:gd name="T13" fmla="*/ 221 h 241"/>
                      <a:gd name="T14" fmla="*/ 209 w 229"/>
                      <a:gd name="T15" fmla="*/ 240 h 241"/>
                      <a:gd name="T16" fmla="*/ 116 w 229"/>
                      <a:gd name="T17" fmla="*/ 24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41">
                        <a:moveTo>
                          <a:pt x="116" y="240"/>
                        </a:moveTo>
                        <a:cubicBezTo>
                          <a:pt x="84" y="240"/>
                          <a:pt x="53" y="241"/>
                          <a:pt x="22" y="240"/>
                        </a:cubicBezTo>
                        <a:cubicBezTo>
                          <a:pt x="4" y="240"/>
                          <a:pt x="0" y="236"/>
                          <a:pt x="2" y="219"/>
                        </a:cubicBezTo>
                        <a:cubicBezTo>
                          <a:pt x="8" y="173"/>
                          <a:pt x="13" y="128"/>
                          <a:pt x="21" y="84"/>
                        </a:cubicBezTo>
                        <a:cubicBezTo>
                          <a:pt x="30" y="33"/>
                          <a:pt x="77" y="0"/>
                          <a:pt x="128" y="3"/>
                        </a:cubicBezTo>
                        <a:cubicBezTo>
                          <a:pt x="177" y="6"/>
                          <a:pt x="218" y="46"/>
                          <a:pt x="221" y="96"/>
                        </a:cubicBezTo>
                        <a:cubicBezTo>
                          <a:pt x="224" y="138"/>
                          <a:pt x="226" y="179"/>
                          <a:pt x="228" y="221"/>
                        </a:cubicBezTo>
                        <a:cubicBezTo>
                          <a:pt x="229" y="235"/>
                          <a:pt x="224" y="240"/>
                          <a:pt x="209" y="240"/>
                        </a:cubicBezTo>
                        <a:cubicBezTo>
                          <a:pt x="178" y="241"/>
                          <a:pt x="147" y="240"/>
                          <a:pt x="116"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0" name="Freeform 71"/>
                  <p:cNvSpPr>
                    <a:spLocks/>
                  </p:cNvSpPr>
                  <p:nvPr/>
                </p:nvSpPr>
                <p:spPr bwMode="auto">
                  <a:xfrm>
                    <a:off x="4172" y="1729"/>
                    <a:ext cx="353" cy="357"/>
                  </a:xfrm>
                  <a:custGeom>
                    <a:avLst/>
                    <a:gdLst>
                      <a:gd name="T0" fmla="*/ 19 w 148"/>
                      <a:gd name="T1" fmla="*/ 0 h 150"/>
                      <a:gd name="T2" fmla="*/ 147 w 148"/>
                      <a:gd name="T3" fmla="*/ 131 h 150"/>
                      <a:gd name="T4" fmla="*/ 138 w 148"/>
                      <a:gd name="T5" fmla="*/ 149 h 150"/>
                      <a:gd name="T6" fmla="*/ 125 w 148"/>
                      <a:gd name="T7" fmla="*/ 133 h 150"/>
                      <a:gd name="T8" fmla="*/ 19 w 148"/>
                      <a:gd name="T9" fmla="*/ 25 h 150"/>
                      <a:gd name="T10" fmla="*/ 2 w 148"/>
                      <a:gd name="T11" fmla="*/ 13 h 150"/>
                      <a:gd name="T12" fmla="*/ 19 w 148"/>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148" h="150">
                        <a:moveTo>
                          <a:pt x="19" y="0"/>
                        </a:moveTo>
                        <a:cubicBezTo>
                          <a:pt x="88" y="6"/>
                          <a:pt x="146" y="65"/>
                          <a:pt x="147" y="131"/>
                        </a:cubicBezTo>
                        <a:cubicBezTo>
                          <a:pt x="147" y="139"/>
                          <a:pt x="148" y="148"/>
                          <a:pt x="138" y="149"/>
                        </a:cubicBezTo>
                        <a:cubicBezTo>
                          <a:pt x="126" y="150"/>
                          <a:pt x="126" y="141"/>
                          <a:pt x="125" y="133"/>
                        </a:cubicBezTo>
                        <a:cubicBezTo>
                          <a:pt x="120" y="72"/>
                          <a:pt x="77" y="29"/>
                          <a:pt x="19" y="25"/>
                        </a:cubicBezTo>
                        <a:cubicBezTo>
                          <a:pt x="11" y="24"/>
                          <a:pt x="0" y="24"/>
                          <a:pt x="2" y="13"/>
                        </a:cubicBezTo>
                        <a:cubicBezTo>
                          <a:pt x="3" y="8"/>
                          <a:pt x="13" y="4"/>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1" name="Freeform 72"/>
                  <p:cNvSpPr>
                    <a:spLocks/>
                  </p:cNvSpPr>
                  <p:nvPr/>
                </p:nvSpPr>
                <p:spPr bwMode="auto">
                  <a:xfrm>
                    <a:off x="4175" y="1839"/>
                    <a:ext cx="248" cy="245"/>
                  </a:xfrm>
                  <a:custGeom>
                    <a:avLst/>
                    <a:gdLst>
                      <a:gd name="T0" fmla="*/ 12 w 104"/>
                      <a:gd name="T1" fmla="*/ 0 h 103"/>
                      <a:gd name="T2" fmla="*/ 103 w 104"/>
                      <a:gd name="T3" fmla="*/ 88 h 103"/>
                      <a:gd name="T4" fmla="*/ 93 w 104"/>
                      <a:gd name="T5" fmla="*/ 103 h 103"/>
                      <a:gd name="T6" fmla="*/ 82 w 104"/>
                      <a:gd name="T7" fmla="*/ 90 h 103"/>
                      <a:gd name="T8" fmla="*/ 12 w 104"/>
                      <a:gd name="T9" fmla="*/ 21 h 103"/>
                      <a:gd name="T10" fmla="*/ 0 w 104"/>
                      <a:gd name="T11" fmla="*/ 9 h 103"/>
                      <a:gd name="T12" fmla="*/ 12 w 104"/>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2" y="0"/>
                        </a:moveTo>
                        <a:cubicBezTo>
                          <a:pt x="62" y="1"/>
                          <a:pt x="104" y="43"/>
                          <a:pt x="103" y="88"/>
                        </a:cubicBezTo>
                        <a:cubicBezTo>
                          <a:pt x="103" y="93"/>
                          <a:pt x="97" y="98"/>
                          <a:pt x="93" y="103"/>
                        </a:cubicBezTo>
                        <a:cubicBezTo>
                          <a:pt x="89" y="99"/>
                          <a:pt x="83" y="95"/>
                          <a:pt x="82" y="90"/>
                        </a:cubicBezTo>
                        <a:cubicBezTo>
                          <a:pt x="72" y="44"/>
                          <a:pt x="58" y="30"/>
                          <a:pt x="12" y="21"/>
                        </a:cubicBezTo>
                        <a:cubicBezTo>
                          <a:pt x="8" y="20"/>
                          <a:pt x="4" y="13"/>
                          <a:pt x="0" y="9"/>
                        </a:cubicBezTo>
                        <a:cubicBezTo>
                          <a:pt x="5" y="5"/>
                          <a:pt x="10" y="1"/>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62" name="Freeform 73"/>
                  <p:cNvSpPr>
                    <a:spLocks/>
                  </p:cNvSpPr>
                  <p:nvPr/>
                </p:nvSpPr>
                <p:spPr bwMode="auto">
                  <a:xfrm>
                    <a:off x="4175" y="1939"/>
                    <a:ext cx="145" cy="143"/>
                  </a:xfrm>
                  <a:custGeom>
                    <a:avLst/>
                    <a:gdLst>
                      <a:gd name="T0" fmla="*/ 61 w 61"/>
                      <a:gd name="T1" fmla="*/ 52 h 60"/>
                      <a:gd name="T2" fmla="*/ 51 w 61"/>
                      <a:gd name="T3" fmla="*/ 60 h 60"/>
                      <a:gd name="T4" fmla="*/ 39 w 61"/>
                      <a:gd name="T5" fmla="*/ 51 h 60"/>
                      <a:gd name="T6" fmla="*/ 10 w 61"/>
                      <a:gd name="T7" fmla="*/ 22 h 60"/>
                      <a:gd name="T8" fmla="*/ 0 w 61"/>
                      <a:gd name="T9" fmla="*/ 10 h 60"/>
                      <a:gd name="T10" fmla="*/ 14 w 61"/>
                      <a:gd name="T11" fmla="*/ 1 h 60"/>
                      <a:gd name="T12" fmla="*/ 61 w 61"/>
                      <a:gd name="T13" fmla="*/ 52 h 60"/>
                    </a:gdLst>
                    <a:ahLst/>
                    <a:cxnLst>
                      <a:cxn ang="0">
                        <a:pos x="T0" y="T1"/>
                      </a:cxn>
                      <a:cxn ang="0">
                        <a:pos x="T2" y="T3"/>
                      </a:cxn>
                      <a:cxn ang="0">
                        <a:pos x="T4" y="T5"/>
                      </a:cxn>
                      <a:cxn ang="0">
                        <a:pos x="T6" y="T7"/>
                      </a:cxn>
                      <a:cxn ang="0">
                        <a:pos x="T8" y="T9"/>
                      </a:cxn>
                      <a:cxn ang="0">
                        <a:pos x="T10" y="T11"/>
                      </a:cxn>
                      <a:cxn ang="0">
                        <a:pos x="T12" y="T13"/>
                      </a:cxn>
                    </a:cxnLst>
                    <a:rect l="0" t="0" r="r" b="b"/>
                    <a:pathLst>
                      <a:path w="61" h="60">
                        <a:moveTo>
                          <a:pt x="61" y="52"/>
                        </a:moveTo>
                        <a:cubicBezTo>
                          <a:pt x="59" y="53"/>
                          <a:pt x="55" y="60"/>
                          <a:pt x="51" y="60"/>
                        </a:cubicBezTo>
                        <a:cubicBezTo>
                          <a:pt x="47" y="60"/>
                          <a:pt x="40" y="55"/>
                          <a:pt x="39" y="51"/>
                        </a:cubicBezTo>
                        <a:cubicBezTo>
                          <a:pt x="37" y="33"/>
                          <a:pt x="27" y="25"/>
                          <a:pt x="10" y="22"/>
                        </a:cubicBezTo>
                        <a:cubicBezTo>
                          <a:pt x="6" y="21"/>
                          <a:pt x="3" y="14"/>
                          <a:pt x="0" y="10"/>
                        </a:cubicBezTo>
                        <a:cubicBezTo>
                          <a:pt x="5" y="7"/>
                          <a:pt x="9" y="1"/>
                          <a:pt x="14" y="1"/>
                        </a:cubicBezTo>
                        <a:cubicBezTo>
                          <a:pt x="37" y="0"/>
                          <a:pt x="61" y="24"/>
                          <a:pt x="6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grpSp>
          <p:nvGrpSpPr>
            <p:cNvPr id="113" name="Group 112"/>
            <p:cNvGrpSpPr/>
            <p:nvPr/>
          </p:nvGrpSpPr>
          <p:grpSpPr>
            <a:xfrm>
              <a:off x="7489387" y="2083444"/>
              <a:ext cx="1405791" cy="3912241"/>
              <a:chOff x="7489387" y="2083444"/>
              <a:chExt cx="1405791" cy="3912241"/>
            </a:xfrm>
          </p:grpSpPr>
          <p:sp>
            <p:nvSpPr>
              <p:cNvPr id="25" name="Rectangle 24"/>
              <p:cNvSpPr/>
              <p:nvPr/>
            </p:nvSpPr>
            <p:spPr>
              <a:xfrm>
                <a:off x="7489387" y="2083444"/>
                <a:ext cx="1405791" cy="1278472"/>
              </a:xfrm>
              <a:prstGeom prst="rect">
                <a:avLst/>
              </a:prstGeom>
              <a:solidFill>
                <a:srgbClr val="002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2E42"/>
                  </a:solidFill>
                </a:endParaRPr>
              </a:p>
            </p:txBody>
          </p:sp>
          <p:sp>
            <p:nvSpPr>
              <p:cNvPr id="26" name="Rectangle 25"/>
              <p:cNvSpPr/>
              <p:nvPr/>
            </p:nvSpPr>
            <p:spPr>
              <a:xfrm>
                <a:off x="7489387" y="3400328"/>
                <a:ext cx="1405791" cy="1278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27" name="Rectangle 26"/>
              <p:cNvSpPr/>
              <p:nvPr/>
            </p:nvSpPr>
            <p:spPr>
              <a:xfrm>
                <a:off x="7489387" y="4717213"/>
                <a:ext cx="1405791" cy="1278472"/>
              </a:xfrm>
              <a:prstGeom prst="rect">
                <a:avLst/>
              </a:prstGeom>
              <a:solidFill>
                <a:srgbClr val="002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2E42"/>
                  </a:solidFill>
                </a:endParaRPr>
              </a:p>
            </p:txBody>
          </p:sp>
          <p:grpSp>
            <p:nvGrpSpPr>
              <p:cNvPr id="9" name="Group 8"/>
              <p:cNvGrpSpPr/>
              <p:nvPr/>
            </p:nvGrpSpPr>
            <p:grpSpPr>
              <a:xfrm>
                <a:off x="7618098" y="2240035"/>
                <a:ext cx="1148368" cy="965291"/>
                <a:chOff x="7618098" y="2164467"/>
                <a:chExt cx="1148368" cy="965291"/>
              </a:xfrm>
            </p:grpSpPr>
            <p:sp>
              <p:nvSpPr>
                <p:cNvPr id="34" name="Text Placeholder 4">
                  <a:extLst>
                    <a:ext uri="{FF2B5EF4-FFF2-40B4-BE49-F238E27FC236}">
                      <a16:creationId xmlns:a16="http://schemas.microsoft.com/office/drawing/2014/main" xmlns="" id="{4925FC0D-96B9-40F5-AD27-8255CFA33798}"/>
                    </a:ext>
                  </a:extLst>
                </p:cNvPr>
                <p:cNvSpPr txBox="1">
                  <a:spLocks/>
                </p:cNvSpPr>
                <p:nvPr/>
              </p:nvSpPr>
              <p:spPr bwMode="gray">
                <a:xfrm>
                  <a:off x="7618098" y="2605713"/>
                  <a:ext cx="1148368" cy="524045"/>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rgbClr val="FFFFFF"/>
                      </a:solidFill>
                      <a:latin typeface="+mn-lt"/>
                      <a:cs typeface="Arial" panose="020B0604020202020204" pitchFamily="34" charset="0"/>
                    </a:rPr>
                    <a:t>Investigation into officer-involved deaths</a:t>
                  </a:r>
                </a:p>
              </p:txBody>
            </p:sp>
            <p:sp>
              <p:nvSpPr>
                <p:cNvPr id="46" name="Freeform 5"/>
                <p:cNvSpPr>
                  <a:spLocks noEditPoints="1"/>
                </p:cNvSpPr>
                <p:nvPr/>
              </p:nvSpPr>
              <p:spPr bwMode="auto">
                <a:xfrm>
                  <a:off x="8012253" y="2164467"/>
                  <a:ext cx="315931" cy="306932"/>
                </a:xfrm>
                <a:custGeom>
                  <a:avLst/>
                  <a:gdLst>
                    <a:gd name="T0" fmla="*/ 1073 w 1544"/>
                    <a:gd name="T1" fmla="*/ 1127 h 1503"/>
                    <a:gd name="T2" fmla="*/ 915 w 1544"/>
                    <a:gd name="T3" fmla="*/ 972 h 1503"/>
                    <a:gd name="T4" fmla="*/ 484 w 1544"/>
                    <a:gd name="T5" fmla="*/ 1093 h 1503"/>
                    <a:gd name="T6" fmla="*/ 167 w 1544"/>
                    <a:gd name="T7" fmla="*/ 910 h 1503"/>
                    <a:gd name="T8" fmla="*/ 189 w 1544"/>
                    <a:gd name="T9" fmla="*/ 221 h 1503"/>
                    <a:gd name="T10" fmla="*/ 881 w 1544"/>
                    <a:gd name="T11" fmla="*/ 158 h 1503"/>
                    <a:gd name="T12" fmla="*/ 1002 w 1544"/>
                    <a:gd name="T13" fmla="*/ 873 h 1503"/>
                    <a:gd name="T14" fmla="*/ 1164 w 1544"/>
                    <a:gd name="T15" fmla="*/ 1032 h 1503"/>
                    <a:gd name="T16" fmla="*/ 1244 w 1544"/>
                    <a:gd name="T17" fmla="*/ 1038 h 1503"/>
                    <a:gd name="T18" fmla="*/ 1514 w 1544"/>
                    <a:gd name="T19" fmla="*/ 1299 h 1503"/>
                    <a:gd name="T20" fmla="*/ 1514 w 1544"/>
                    <a:gd name="T21" fmla="*/ 1384 h 1503"/>
                    <a:gd name="T22" fmla="*/ 1424 w 1544"/>
                    <a:gd name="T23" fmla="*/ 1477 h 1503"/>
                    <a:gd name="T24" fmla="*/ 1347 w 1544"/>
                    <a:gd name="T25" fmla="*/ 1478 h 1503"/>
                    <a:gd name="T26" fmla="*/ 1077 w 1544"/>
                    <a:gd name="T27" fmla="*/ 1215 h 1503"/>
                    <a:gd name="T28" fmla="*/ 1073 w 1544"/>
                    <a:gd name="T29" fmla="*/ 1127 h 1503"/>
                    <a:gd name="T30" fmla="*/ 960 w 1544"/>
                    <a:gd name="T31" fmla="*/ 578 h 1503"/>
                    <a:gd name="T32" fmla="*/ 571 w 1544"/>
                    <a:gd name="T33" fmla="*/ 188 h 1503"/>
                    <a:gd name="T34" fmla="*/ 180 w 1544"/>
                    <a:gd name="T35" fmla="*/ 578 h 1503"/>
                    <a:gd name="T36" fmla="*/ 571 w 1544"/>
                    <a:gd name="T37" fmla="*/ 968 h 1503"/>
                    <a:gd name="T38" fmla="*/ 960 w 1544"/>
                    <a:gd name="T39" fmla="*/ 578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4" h="1503">
                      <a:moveTo>
                        <a:pt x="1073" y="1127"/>
                      </a:moveTo>
                      <a:cubicBezTo>
                        <a:pt x="1020" y="1075"/>
                        <a:pt x="968" y="1024"/>
                        <a:pt x="915" y="972"/>
                      </a:cubicBezTo>
                      <a:cubicBezTo>
                        <a:pt x="789" y="1076"/>
                        <a:pt x="645" y="1119"/>
                        <a:pt x="484" y="1093"/>
                      </a:cubicBezTo>
                      <a:cubicBezTo>
                        <a:pt x="356" y="1072"/>
                        <a:pt x="249" y="1010"/>
                        <a:pt x="167" y="910"/>
                      </a:cubicBezTo>
                      <a:cubicBezTo>
                        <a:pt x="0" y="705"/>
                        <a:pt x="10" y="410"/>
                        <a:pt x="189" y="221"/>
                      </a:cubicBezTo>
                      <a:cubicBezTo>
                        <a:pt x="374" y="27"/>
                        <a:pt x="666" y="0"/>
                        <a:pt x="881" y="158"/>
                      </a:cubicBezTo>
                      <a:cubicBezTo>
                        <a:pt x="1098" y="317"/>
                        <a:pt x="1165" y="630"/>
                        <a:pt x="1002" y="873"/>
                      </a:cubicBezTo>
                      <a:cubicBezTo>
                        <a:pt x="1056" y="926"/>
                        <a:pt x="1110" y="979"/>
                        <a:pt x="1164" y="1032"/>
                      </a:cubicBezTo>
                      <a:cubicBezTo>
                        <a:pt x="1198" y="1009"/>
                        <a:pt x="1216" y="1011"/>
                        <a:pt x="1244" y="1038"/>
                      </a:cubicBezTo>
                      <a:cubicBezTo>
                        <a:pt x="1334" y="1125"/>
                        <a:pt x="1424" y="1212"/>
                        <a:pt x="1514" y="1299"/>
                      </a:cubicBezTo>
                      <a:cubicBezTo>
                        <a:pt x="1544" y="1329"/>
                        <a:pt x="1544" y="1353"/>
                        <a:pt x="1514" y="1384"/>
                      </a:cubicBezTo>
                      <a:cubicBezTo>
                        <a:pt x="1484" y="1415"/>
                        <a:pt x="1454" y="1446"/>
                        <a:pt x="1424" y="1477"/>
                      </a:cubicBezTo>
                      <a:cubicBezTo>
                        <a:pt x="1399" y="1502"/>
                        <a:pt x="1373" y="1503"/>
                        <a:pt x="1347" y="1478"/>
                      </a:cubicBezTo>
                      <a:cubicBezTo>
                        <a:pt x="1257" y="1390"/>
                        <a:pt x="1167" y="1303"/>
                        <a:pt x="1077" y="1215"/>
                      </a:cubicBezTo>
                      <a:cubicBezTo>
                        <a:pt x="1043" y="1183"/>
                        <a:pt x="1042" y="1164"/>
                        <a:pt x="1073" y="1127"/>
                      </a:cubicBezTo>
                      <a:close/>
                      <a:moveTo>
                        <a:pt x="960" y="578"/>
                      </a:moveTo>
                      <a:cubicBezTo>
                        <a:pt x="960" y="363"/>
                        <a:pt x="786" y="188"/>
                        <a:pt x="571" y="188"/>
                      </a:cubicBezTo>
                      <a:cubicBezTo>
                        <a:pt x="356" y="188"/>
                        <a:pt x="180" y="363"/>
                        <a:pt x="180" y="578"/>
                      </a:cubicBezTo>
                      <a:cubicBezTo>
                        <a:pt x="180" y="793"/>
                        <a:pt x="355" y="968"/>
                        <a:pt x="571" y="968"/>
                      </a:cubicBezTo>
                      <a:cubicBezTo>
                        <a:pt x="786" y="968"/>
                        <a:pt x="960" y="793"/>
                        <a:pt x="960" y="5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00" dirty="0">
                    <a:solidFill>
                      <a:schemeClr val="bg1"/>
                    </a:solidFill>
                  </a:endParaRPr>
                </a:p>
              </p:txBody>
            </p:sp>
          </p:grpSp>
          <p:grpSp>
            <p:nvGrpSpPr>
              <p:cNvPr id="7" name="Group 6"/>
              <p:cNvGrpSpPr/>
              <p:nvPr/>
            </p:nvGrpSpPr>
            <p:grpSpPr>
              <a:xfrm>
                <a:off x="7665651" y="5061975"/>
                <a:ext cx="1053262" cy="588949"/>
                <a:chOff x="7665651" y="4798236"/>
                <a:chExt cx="1053262" cy="588949"/>
              </a:xfrm>
            </p:grpSpPr>
            <p:sp>
              <p:nvSpPr>
                <p:cNvPr id="36" name="Text Placeholder 4">
                  <a:extLst>
                    <a:ext uri="{FF2B5EF4-FFF2-40B4-BE49-F238E27FC236}">
                      <a16:creationId xmlns:a16="http://schemas.microsoft.com/office/drawing/2014/main" xmlns="" id="{4925FC0D-96B9-40F5-AD27-8255CFA33798}"/>
                    </a:ext>
                  </a:extLst>
                </p:cNvPr>
                <p:cNvSpPr txBox="1">
                  <a:spLocks/>
                </p:cNvSpPr>
                <p:nvPr/>
              </p:nvSpPr>
              <p:spPr bwMode="gray">
                <a:xfrm>
                  <a:off x="7665651" y="5212503"/>
                  <a:ext cx="1053262" cy="174682"/>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rgbClr val="FFFFFF"/>
                      </a:solidFill>
                      <a:latin typeface="+mn-lt"/>
                      <a:cs typeface="Arial" panose="020B0604020202020204" pitchFamily="34" charset="0"/>
                    </a:rPr>
                    <a:t>Decertify Officer</a:t>
                  </a:r>
                </a:p>
              </p:txBody>
            </p:sp>
            <p:grpSp>
              <p:nvGrpSpPr>
                <p:cNvPr id="50" name="Group 37"/>
                <p:cNvGrpSpPr>
                  <a:grpSpLocks noChangeAspect="1"/>
                </p:cNvGrpSpPr>
                <p:nvPr/>
              </p:nvGrpSpPr>
              <p:grpSpPr bwMode="auto">
                <a:xfrm>
                  <a:off x="8040077" y="4798236"/>
                  <a:ext cx="304410" cy="352142"/>
                  <a:chOff x="2452" y="538"/>
                  <a:chExt cx="2776" cy="3218"/>
                </a:xfrm>
                <a:solidFill>
                  <a:schemeClr val="bg1"/>
                </a:solidFill>
              </p:grpSpPr>
              <p:sp>
                <p:nvSpPr>
                  <p:cNvPr id="73" name="Freeform 38"/>
                  <p:cNvSpPr>
                    <a:spLocks/>
                  </p:cNvSpPr>
                  <p:nvPr/>
                </p:nvSpPr>
                <p:spPr bwMode="auto">
                  <a:xfrm>
                    <a:off x="2932" y="538"/>
                    <a:ext cx="1799" cy="950"/>
                  </a:xfrm>
                  <a:custGeom>
                    <a:avLst/>
                    <a:gdLst>
                      <a:gd name="T0" fmla="*/ 682 w 757"/>
                      <a:gd name="T1" fmla="*/ 399 h 400"/>
                      <a:gd name="T2" fmla="*/ 682 w 757"/>
                      <a:gd name="T3" fmla="*/ 356 h 400"/>
                      <a:gd name="T4" fmla="*/ 628 w 757"/>
                      <a:gd name="T5" fmla="*/ 302 h 400"/>
                      <a:gd name="T6" fmla="*/ 136 w 757"/>
                      <a:gd name="T7" fmla="*/ 302 h 400"/>
                      <a:gd name="T8" fmla="*/ 82 w 757"/>
                      <a:gd name="T9" fmla="*/ 355 h 400"/>
                      <a:gd name="T10" fmla="*/ 82 w 757"/>
                      <a:gd name="T11" fmla="*/ 400 h 400"/>
                      <a:gd name="T12" fmla="*/ 60 w 757"/>
                      <a:gd name="T13" fmla="*/ 383 h 400"/>
                      <a:gd name="T14" fmla="*/ 35 w 757"/>
                      <a:gd name="T15" fmla="*/ 206 h 400"/>
                      <a:gd name="T16" fmla="*/ 336 w 757"/>
                      <a:gd name="T17" fmla="*/ 13 h 400"/>
                      <a:gd name="T18" fmla="*/ 714 w 757"/>
                      <a:gd name="T19" fmla="*/ 179 h 400"/>
                      <a:gd name="T20" fmla="*/ 745 w 757"/>
                      <a:gd name="T21" fmla="*/ 315 h 400"/>
                      <a:gd name="T22" fmla="*/ 682 w 757"/>
                      <a:gd name="T23" fmla="*/ 39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7" h="400">
                        <a:moveTo>
                          <a:pt x="682" y="399"/>
                        </a:moveTo>
                        <a:cubicBezTo>
                          <a:pt x="682" y="383"/>
                          <a:pt x="682" y="369"/>
                          <a:pt x="682" y="356"/>
                        </a:cubicBezTo>
                        <a:cubicBezTo>
                          <a:pt x="682" y="324"/>
                          <a:pt x="659" y="302"/>
                          <a:pt x="628" y="302"/>
                        </a:cubicBezTo>
                        <a:cubicBezTo>
                          <a:pt x="464" y="302"/>
                          <a:pt x="300" y="302"/>
                          <a:pt x="136" y="302"/>
                        </a:cubicBezTo>
                        <a:cubicBezTo>
                          <a:pt x="106" y="302"/>
                          <a:pt x="83" y="324"/>
                          <a:pt x="82" y="355"/>
                        </a:cubicBezTo>
                        <a:cubicBezTo>
                          <a:pt x="82" y="369"/>
                          <a:pt x="82" y="383"/>
                          <a:pt x="82" y="400"/>
                        </a:cubicBezTo>
                        <a:cubicBezTo>
                          <a:pt x="74" y="393"/>
                          <a:pt x="66" y="389"/>
                          <a:pt x="60" y="383"/>
                        </a:cubicBezTo>
                        <a:cubicBezTo>
                          <a:pt x="10" y="338"/>
                          <a:pt x="0" y="264"/>
                          <a:pt x="35" y="206"/>
                        </a:cubicBezTo>
                        <a:cubicBezTo>
                          <a:pt x="104" y="94"/>
                          <a:pt x="204" y="25"/>
                          <a:pt x="336" y="13"/>
                        </a:cubicBezTo>
                        <a:cubicBezTo>
                          <a:pt x="490" y="0"/>
                          <a:pt x="620" y="52"/>
                          <a:pt x="714" y="179"/>
                        </a:cubicBezTo>
                        <a:cubicBezTo>
                          <a:pt x="743" y="219"/>
                          <a:pt x="757" y="265"/>
                          <a:pt x="745" y="315"/>
                        </a:cubicBezTo>
                        <a:cubicBezTo>
                          <a:pt x="736" y="351"/>
                          <a:pt x="714" y="377"/>
                          <a:pt x="682"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4" name="Freeform 39"/>
                  <p:cNvSpPr>
                    <a:spLocks/>
                  </p:cNvSpPr>
                  <p:nvPr/>
                </p:nvSpPr>
                <p:spPr bwMode="auto">
                  <a:xfrm>
                    <a:off x="3909" y="2633"/>
                    <a:ext cx="1319" cy="1123"/>
                  </a:xfrm>
                  <a:custGeom>
                    <a:avLst/>
                    <a:gdLst>
                      <a:gd name="T0" fmla="*/ 41 w 555"/>
                      <a:gd name="T1" fmla="*/ 199 h 473"/>
                      <a:gd name="T2" fmla="*/ 80 w 555"/>
                      <a:gd name="T3" fmla="*/ 233 h 473"/>
                      <a:gd name="T4" fmla="*/ 124 w 555"/>
                      <a:gd name="T5" fmla="*/ 217 h 473"/>
                      <a:gd name="T6" fmla="*/ 160 w 555"/>
                      <a:gd name="T7" fmla="*/ 12 h 473"/>
                      <a:gd name="T8" fmla="*/ 162 w 555"/>
                      <a:gd name="T9" fmla="*/ 0 h 473"/>
                      <a:gd name="T10" fmla="*/ 170 w 555"/>
                      <a:gd name="T11" fmla="*/ 1 h 473"/>
                      <a:gd name="T12" fmla="*/ 320 w 555"/>
                      <a:gd name="T13" fmla="*/ 51 h 473"/>
                      <a:gd name="T14" fmla="*/ 448 w 555"/>
                      <a:gd name="T15" fmla="*/ 174 h 473"/>
                      <a:gd name="T16" fmla="*/ 546 w 555"/>
                      <a:gd name="T17" fmla="*/ 436 h 473"/>
                      <a:gd name="T18" fmla="*/ 521 w 555"/>
                      <a:gd name="T19" fmla="*/ 473 h 473"/>
                      <a:gd name="T20" fmla="*/ 92 w 555"/>
                      <a:gd name="T21" fmla="*/ 473 h 473"/>
                      <a:gd name="T22" fmla="*/ 78 w 555"/>
                      <a:gd name="T23" fmla="*/ 464 h 473"/>
                      <a:gd name="T24" fmla="*/ 2 w 555"/>
                      <a:gd name="T25" fmla="*/ 261 h 473"/>
                      <a:gd name="T26" fmla="*/ 3 w 555"/>
                      <a:gd name="T27" fmla="*/ 247 h 473"/>
                      <a:gd name="T28" fmla="*/ 41 w 555"/>
                      <a:gd name="T29" fmla="*/ 19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 h="473">
                        <a:moveTo>
                          <a:pt x="41" y="199"/>
                        </a:moveTo>
                        <a:cubicBezTo>
                          <a:pt x="55" y="211"/>
                          <a:pt x="67" y="222"/>
                          <a:pt x="80" y="233"/>
                        </a:cubicBezTo>
                        <a:cubicBezTo>
                          <a:pt x="100" y="250"/>
                          <a:pt x="120" y="243"/>
                          <a:pt x="124" y="217"/>
                        </a:cubicBezTo>
                        <a:cubicBezTo>
                          <a:pt x="136" y="149"/>
                          <a:pt x="148" y="81"/>
                          <a:pt x="160" y="12"/>
                        </a:cubicBezTo>
                        <a:cubicBezTo>
                          <a:pt x="161" y="8"/>
                          <a:pt x="161" y="5"/>
                          <a:pt x="162" y="0"/>
                        </a:cubicBezTo>
                        <a:cubicBezTo>
                          <a:pt x="165" y="0"/>
                          <a:pt x="168" y="0"/>
                          <a:pt x="170" y="1"/>
                        </a:cubicBezTo>
                        <a:cubicBezTo>
                          <a:pt x="220" y="18"/>
                          <a:pt x="270" y="34"/>
                          <a:pt x="320" y="51"/>
                        </a:cubicBezTo>
                        <a:cubicBezTo>
                          <a:pt x="381" y="73"/>
                          <a:pt x="424" y="114"/>
                          <a:pt x="448" y="174"/>
                        </a:cubicBezTo>
                        <a:cubicBezTo>
                          <a:pt x="481" y="261"/>
                          <a:pt x="514" y="349"/>
                          <a:pt x="546" y="436"/>
                        </a:cubicBezTo>
                        <a:cubicBezTo>
                          <a:pt x="555" y="458"/>
                          <a:pt x="544" y="473"/>
                          <a:pt x="521" y="473"/>
                        </a:cubicBezTo>
                        <a:cubicBezTo>
                          <a:pt x="378" y="473"/>
                          <a:pt x="235" y="473"/>
                          <a:pt x="92" y="473"/>
                        </a:cubicBezTo>
                        <a:cubicBezTo>
                          <a:pt x="85" y="473"/>
                          <a:pt x="81" y="471"/>
                          <a:pt x="78" y="464"/>
                        </a:cubicBezTo>
                        <a:cubicBezTo>
                          <a:pt x="53" y="396"/>
                          <a:pt x="27" y="328"/>
                          <a:pt x="2" y="261"/>
                        </a:cubicBezTo>
                        <a:cubicBezTo>
                          <a:pt x="0" y="257"/>
                          <a:pt x="1" y="250"/>
                          <a:pt x="3" y="247"/>
                        </a:cubicBezTo>
                        <a:cubicBezTo>
                          <a:pt x="15" y="231"/>
                          <a:pt x="28" y="216"/>
                          <a:pt x="41"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5" name="Freeform 40"/>
                  <p:cNvSpPr>
                    <a:spLocks/>
                  </p:cNvSpPr>
                  <p:nvPr/>
                </p:nvSpPr>
                <p:spPr bwMode="auto">
                  <a:xfrm>
                    <a:off x="2452" y="2630"/>
                    <a:ext cx="1321" cy="1126"/>
                  </a:xfrm>
                  <a:custGeom>
                    <a:avLst/>
                    <a:gdLst>
                      <a:gd name="T0" fmla="*/ 393 w 556"/>
                      <a:gd name="T1" fmla="*/ 0 h 474"/>
                      <a:gd name="T2" fmla="*/ 419 w 556"/>
                      <a:gd name="T3" fmla="*/ 152 h 474"/>
                      <a:gd name="T4" fmla="*/ 432 w 556"/>
                      <a:gd name="T5" fmla="*/ 228 h 474"/>
                      <a:gd name="T6" fmla="*/ 450 w 556"/>
                      <a:gd name="T7" fmla="*/ 251 h 474"/>
                      <a:gd name="T8" fmla="*/ 478 w 556"/>
                      <a:gd name="T9" fmla="*/ 242 h 474"/>
                      <a:gd name="T10" fmla="*/ 518 w 556"/>
                      <a:gd name="T11" fmla="*/ 205 h 474"/>
                      <a:gd name="T12" fmla="*/ 554 w 556"/>
                      <a:gd name="T13" fmla="*/ 251 h 474"/>
                      <a:gd name="T14" fmla="*/ 553 w 556"/>
                      <a:gd name="T15" fmla="*/ 263 h 474"/>
                      <a:gd name="T16" fmla="*/ 477 w 556"/>
                      <a:gd name="T17" fmla="*/ 464 h 474"/>
                      <a:gd name="T18" fmla="*/ 463 w 556"/>
                      <a:gd name="T19" fmla="*/ 474 h 474"/>
                      <a:gd name="T20" fmla="*/ 34 w 556"/>
                      <a:gd name="T21" fmla="*/ 474 h 474"/>
                      <a:gd name="T22" fmla="*/ 9 w 556"/>
                      <a:gd name="T23" fmla="*/ 437 h 474"/>
                      <a:gd name="T24" fmla="*/ 107 w 556"/>
                      <a:gd name="T25" fmla="*/ 175 h 474"/>
                      <a:gd name="T26" fmla="*/ 235 w 556"/>
                      <a:gd name="T27" fmla="*/ 52 h 474"/>
                      <a:gd name="T28" fmla="*/ 378 w 556"/>
                      <a:gd name="T29" fmla="*/ 4 h 474"/>
                      <a:gd name="T30" fmla="*/ 393 w 556"/>
                      <a:gd name="T31"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6" h="474">
                        <a:moveTo>
                          <a:pt x="393" y="0"/>
                        </a:moveTo>
                        <a:cubicBezTo>
                          <a:pt x="402" y="52"/>
                          <a:pt x="410" y="102"/>
                          <a:pt x="419" y="152"/>
                        </a:cubicBezTo>
                        <a:cubicBezTo>
                          <a:pt x="423" y="178"/>
                          <a:pt x="426" y="203"/>
                          <a:pt x="432" y="228"/>
                        </a:cubicBezTo>
                        <a:cubicBezTo>
                          <a:pt x="434" y="236"/>
                          <a:pt x="442" y="246"/>
                          <a:pt x="450" y="251"/>
                        </a:cubicBezTo>
                        <a:cubicBezTo>
                          <a:pt x="460" y="257"/>
                          <a:pt x="469" y="250"/>
                          <a:pt x="478" y="242"/>
                        </a:cubicBezTo>
                        <a:cubicBezTo>
                          <a:pt x="490" y="230"/>
                          <a:pt x="503" y="218"/>
                          <a:pt x="518" y="205"/>
                        </a:cubicBezTo>
                        <a:cubicBezTo>
                          <a:pt x="529" y="219"/>
                          <a:pt x="542" y="234"/>
                          <a:pt x="554" y="251"/>
                        </a:cubicBezTo>
                        <a:cubicBezTo>
                          <a:pt x="556" y="253"/>
                          <a:pt x="554" y="259"/>
                          <a:pt x="553" y="263"/>
                        </a:cubicBezTo>
                        <a:cubicBezTo>
                          <a:pt x="528" y="330"/>
                          <a:pt x="502" y="397"/>
                          <a:pt x="477" y="464"/>
                        </a:cubicBezTo>
                        <a:cubicBezTo>
                          <a:pt x="474" y="472"/>
                          <a:pt x="470" y="474"/>
                          <a:pt x="463" y="474"/>
                        </a:cubicBezTo>
                        <a:cubicBezTo>
                          <a:pt x="320" y="474"/>
                          <a:pt x="177" y="474"/>
                          <a:pt x="34" y="474"/>
                        </a:cubicBezTo>
                        <a:cubicBezTo>
                          <a:pt x="11" y="474"/>
                          <a:pt x="0" y="459"/>
                          <a:pt x="9" y="437"/>
                        </a:cubicBezTo>
                        <a:cubicBezTo>
                          <a:pt x="41" y="350"/>
                          <a:pt x="74" y="262"/>
                          <a:pt x="107" y="175"/>
                        </a:cubicBezTo>
                        <a:cubicBezTo>
                          <a:pt x="131" y="115"/>
                          <a:pt x="174" y="74"/>
                          <a:pt x="235" y="52"/>
                        </a:cubicBezTo>
                        <a:cubicBezTo>
                          <a:pt x="283" y="36"/>
                          <a:pt x="330" y="20"/>
                          <a:pt x="378" y="4"/>
                        </a:cubicBezTo>
                        <a:cubicBezTo>
                          <a:pt x="383" y="3"/>
                          <a:pt x="387" y="2"/>
                          <a:pt x="3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6" name="Freeform 41"/>
                  <p:cNvSpPr>
                    <a:spLocks/>
                  </p:cNvSpPr>
                  <p:nvPr/>
                </p:nvSpPr>
                <p:spPr bwMode="auto">
                  <a:xfrm>
                    <a:off x="3234" y="1706"/>
                    <a:ext cx="1231" cy="1064"/>
                  </a:xfrm>
                  <a:custGeom>
                    <a:avLst/>
                    <a:gdLst>
                      <a:gd name="T0" fmla="*/ 511 w 518"/>
                      <a:gd name="T1" fmla="*/ 0 h 448"/>
                      <a:gd name="T2" fmla="*/ 509 w 518"/>
                      <a:gd name="T3" fmla="*/ 210 h 448"/>
                      <a:gd name="T4" fmla="*/ 336 w 518"/>
                      <a:gd name="T5" fmla="*/ 416 h 448"/>
                      <a:gd name="T6" fmla="*/ 72 w 518"/>
                      <a:gd name="T7" fmla="*/ 349 h 448"/>
                      <a:gd name="T8" fmla="*/ 1 w 518"/>
                      <a:gd name="T9" fmla="*/ 176 h 448"/>
                      <a:gd name="T10" fmla="*/ 1 w 518"/>
                      <a:gd name="T11" fmla="*/ 2 h 448"/>
                      <a:gd name="T12" fmla="*/ 11 w 518"/>
                      <a:gd name="T13" fmla="*/ 13 h 448"/>
                      <a:gd name="T14" fmla="*/ 111 w 518"/>
                      <a:gd name="T15" fmla="*/ 62 h 448"/>
                      <a:gd name="T16" fmla="*/ 399 w 518"/>
                      <a:gd name="T17" fmla="*/ 62 h 448"/>
                      <a:gd name="T18" fmla="*/ 504 w 518"/>
                      <a:gd name="T19" fmla="*/ 8 h 448"/>
                      <a:gd name="T20" fmla="*/ 511 w 518"/>
                      <a:gd name="T2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448">
                        <a:moveTo>
                          <a:pt x="511" y="0"/>
                        </a:moveTo>
                        <a:cubicBezTo>
                          <a:pt x="511" y="70"/>
                          <a:pt x="518" y="141"/>
                          <a:pt x="509" y="210"/>
                        </a:cubicBezTo>
                        <a:cubicBezTo>
                          <a:pt x="496" y="313"/>
                          <a:pt x="434" y="384"/>
                          <a:pt x="336" y="416"/>
                        </a:cubicBezTo>
                        <a:cubicBezTo>
                          <a:pt x="236" y="448"/>
                          <a:pt x="147" y="421"/>
                          <a:pt x="72" y="349"/>
                        </a:cubicBezTo>
                        <a:cubicBezTo>
                          <a:pt x="24" y="302"/>
                          <a:pt x="2" y="243"/>
                          <a:pt x="1" y="176"/>
                        </a:cubicBezTo>
                        <a:cubicBezTo>
                          <a:pt x="0" y="119"/>
                          <a:pt x="1" y="62"/>
                          <a:pt x="1" y="2"/>
                        </a:cubicBezTo>
                        <a:cubicBezTo>
                          <a:pt x="5" y="7"/>
                          <a:pt x="8" y="10"/>
                          <a:pt x="11" y="13"/>
                        </a:cubicBezTo>
                        <a:cubicBezTo>
                          <a:pt x="37" y="44"/>
                          <a:pt x="70" y="62"/>
                          <a:pt x="111" y="62"/>
                        </a:cubicBezTo>
                        <a:cubicBezTo>
                          <a:pt x="207" y="62"/>
                          <a:pt x="303" y="62"/>
                          <a:pt x="399" y="62"/>
                        </a:cubicBezTo>
                        <a:cubicBezTo>
                          <a:pt x="442" y="62"/>
                          <a:pt x="478" y="43"/>
                          <a:pt x="504" y="8"/>
                        </a:cubicBezTo>
                        <a:cubicBezTo>
                          <a:pt x="506" y="5"/>
                          <a:pt x="509" y="2"/>
                          <a:pt x="5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7" name="Freeform 42"/>
                  <p:cNvSpPr>
                    <a:spLocks/>
                  </p:cNvSpPr>
                  <p:nvPr/>
                </p:nvSpPr>
                <p:spPr bwMode="auto">
                  <a:xfrm>
                    <a:off x="3317" y="1600"/>
                    <a:ext cx="1048" cy="140"/>
                  </a:xfrm>
                  <a:custGeom>
                    <a:avLst/>
                    <a:gdLst>
                      <a:gd name="T0" fmla="*/ 441 w 441"/>
                      <a:gd name="T1" fmla="*/ 0 h 59"/>
                      <a:gd name="T2" fmla="*/ 366 w 441"/>
                      <a:gd name="T3" fmla="*/ 58 h 59"/>
                      <a:gd name="T4" fmla="*/ 120 w 441"/>
                      <a:gd name="T5" fmla="*/ 59 h 59"/>
                      <a:gd name="T6" fmla="*/ 74 w 441"/>
                      <a:gd name="T7" fmla="*/ 59 h 59"/>
                      <a:gd name="T8" fmla="*/ 0 w 441"/>
                      <a:gd name="T9" fmla="*/ 0 h 59"/>
                      <a:gd name="T10" fmla="*/ 441 w 441"/>
                      <a:gd name="T11" fmla="*/ 0 h 59"/>
                    </a:gdLst>
                    <a:ahLst/>
                    <a:cxnLst>
                      <a:cxn ang="0">
                        <a:pos x="T0" y="T1"/>
                      </a:cxn>
                      <a:cxn ang="0">
                        <a:pos x="T2" y="T3"/>
                      </a:cxn>
                      <a:cxn ang="0">
                        <a:pos x="T4" y="T5"/>
                      </a:cxn>
                      <a:cxn ang="0">
                        <a:pos x="T6" y="T7"/>
                      </a:cxn>
                      <a:cxn ang="0">
                        <a:pos x="T8" y="T9"/>
                      </a:cxn>
                      <a:cxn ang="0">
                        <a:pos x="T10" y="T11"/>
                      </a:cxn>
                    </a:cxnLst>
                    <a:rect l="0" t="0" r="r" b="b"/>
                    <a:pathLst>
                      <a:path w="441" h="59">
                        <a:moveTo>
                          <a:pt x="441" y="0"/>
                        </a:moveTo>
                        <a:cubicBezTo>
                          <a:pt x="432" y="34"/>
                          <a:pt x="402" y="58"/>
                          <a:pt x="366" y="58"/>
                        </a:cubicBezTo>
                        <a:cubicBezTo>
                          <a:pt x="284" y="59"/>
                          <a:pt x="202" y="59"/>
                          <a:pt x="120" y="59"/>
                        </a:cubicBezTo>
                        <a:cubicBezTo>
                          <a:pt x="105" y="59"/>
                          <a:pt x="89" y="59"/>
                          <a:pt x="74" y="59"/>
                        </a:cubicBezTo>
                        <a:cubicBezTo>
                          <a:pt x="38" y="58"/>
                          <a:pt x="6" y="31"/>
                          <a:pt x="0" y="0"/>
                        </a:cubicBezTo>
                        <a:cubicBezTo>
                          <a:pt x="147" y="0"/>
                          <a:pt x="293" y="0"/>
                          <a:pt x="4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8" name="Freeform 43"/>
                  <p:cNvSpPr>
                    <a:spLocks/>
                  </p:cNvSpPr>
                  <p:nvPr/>
                </p:nvSpPr>
                <p:spPr bwMode="auto">
                  <a:xfrm>
                    <a:off x="3243" y="1393"/>
                    <a:ext cx="1193" cy="88"/>
                  </a:xfrm>
                  <a:custGeom>
                    <a:avLst/>
                    <a:gdLst>
                      <a:gd name="T0" fmla="*/ 0 w 502"/>
                      <a:gd name="T1" fmla="*/ 37 h 37"/>
                      <a:gd name="T2" fmla="*/ 0 w 502"/>
                      <a:gd name="T3" fmla="*/ 0 h 37"/>
                      <a:gd name="T4" fmla="*/ 502 w 502"/>
                      <a:gd name="T5" fmla="*/ 0 h 37"/>
                      <a:gd name="T6" fmla="*/ 502 w 502"/>
                      <a:gd name="T7" fmla="*/ 37 h 37"/>
                      <a:gd name="T8" fmla="*/ 0 w 502"/>
                      <a:gd name="T9" fmla="*/ 37 h 37"/>
                    </a:gdLst>
                    <a:ahLst/>
                    <a:cxnLst>
                      <a:cxn ang="0">
                        <a:pos x="T0" y="T1"/>
                      </a:cxn>
                      <a:cxn ang="0">
                        <a:pos x="T2" y="T3"/>
                      </a:cxn>
                      <a:cxn ang="0">
                        <a:pos x="T4" y="T5"/>
                      </a:cxn>
                      <a:cxn ang="0">
                        <a:pos x="T6" y="T7"/>
                      </a:cxn>
                      <a:cxn ang="0">
                        <a:pos x="T8" y="T9"/>
                      </a:cxn>
                    </a:cxnLst>
                    <a:rect l="0" t="0" r="r" b="b"/>
                    <a:pathLst>
                      <a:path w="502" h="37">
                        <a:moveTo>
                          <a:pt x="0" y="37"/>
                        </a:moveTo>
                        <a:cubicBezTo>
                          <a:pt x="0" y="24"/>
                          <a:pt x="0" y="13"/>
                          <a:pt x="0" y="0"/>
                        </a:cubicBezTo>
                        <a:cubicBezTo>
                          <a:pt x="167" y="0"/>
                          <a:pt x="334" y="0"/>
                          <a:pt x="502" y="0"/>
                        </a:cubicBezTo>
                        <a:cubicBezTo>
                          <a:pt x="502" y="12"/>
                          <a:pt x="502" y="24"/>
                          <a:pt x="502" y="37"/>
                        </a:cubicBezTo>
                        <a:cubicBezTo>
                          <a:pt x="335" y="37"/>
                          <a:pt x="168" y="37"/>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79" name="Freeform 44"/>
                  <p:cNvSpPr>
                    <a:spLocks/>
                  </p:cNvSpPr>
                  <p:nvPr/>
                </p:nvSpPr>
                <p:spPr bwMode="auto">
                  <a:xfrm>
                    <a:off x="4570" y="1695"/>
                    <a:ext cx="173" cy="458"/>
                  </a:xfrm>
                  <a:custGeom>
                    <a:avLst/>
                    <a:gdLst>
                      <a:gd name="T0" fmla="*/ 0 w 73"/>
                      <a:gd name="T1" fmla="*/ 193 h 193"/>
                      <a:gd name="T2" fmla="*/ 0 w 73"/>
                      <a:gd name="T3" fmla="*/ 0 h 193"/>
                      <a:gd name="T4" fmla="*/ 65 w 73"/>
                      <a:gd name="T5" fmla="*/ 76 h 193"/>
                      <a:gd name="T6" fmla="*/ 0 w 73"/>
                      <a:gd name="T7" fmla="*/ 193 h 193"/>
                    </a:gdLst>
                    <a:ahLst/>
                    <a:cxnLst>
                      <a:cxn ang="0">
                        <a:pos x="T0" y="T1"/>
                      </a:cxn>
                      <a:cxn ang="0">
                        <a:pos x="T2" y="T3"/>
                      </a:cxn>
                      <a:cxn ang="0">
                        <a:pos x="T4" y="T5"/>
                      </a:cxn>
                      <a:cxn ang="0">
                        <a:pos x="T6" y="T7"/>
                      </a:cxn>
                    </a:cxnLst>
                    <a:rect l="0" t="0" r="r" b="b"/>
                    <a:pathLst>
                      <a:path w="73" h="193">
                        <a:moveTo>
                          <a:pt x="0" y="193"/>
                        </a:moveTo>
                        <a:cubicBezTo>
                          <a:pt x="0" y="127"/>
                          <a:pt x="0" y="63"/>
                          <a:pt x="0" y="0"/>
                        </a:cubicBezTo>
                        <a:cubicBezTo>
                          <a:pt x="27" y="1"/>
                          <a:pt x="59" y="39"/>
                          <a:pt x="65" y="76"/>
                        </a:cubicBezTo>
                        <a:cubicBezTo>
                          <a:pt x="73" y="125"/>
                          <a:pt x="47" y="173"/>
                          <a:pt x="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0" name="Freeform 45"/>
                  <p:cNvSpPr>
                    <a:spLocks/>
                  </p:cNvSpPr>
                  <p:nvPr/>
                </p:nvSpPr>
                <p:spPr bwMode="auto">
                  <a:xfrm>
                    <a:off x="3700" y="3383"/>
                    <a:ext cx="280" cy="373"/>
                  </a:xfrm>
                  <a:custGeom>
                    <a:avLst/>
                    <a:gdLst>
                      <a:gd name="T0" fmla="*/ 118 w 118"/>
                      <a:gd name="T1" fmla="*/ 157 h 157"/>
                      <a:gd name="T2" fmla="*/ 0 w 118"/>
                      <a:gd name="T3" fmla="*/ 157 h 157"/>
                      <a:gd name="T4" fmla="*/ 59 w 118"/>
                      <a:gd name="T5" fmla="*/ 0 h 157"/>
                      <a:gd name="T6" fmla="*/ 118 w 118"/>
                      <a:gd name="T7" fmla="*/ 157 h 157"/>
                    </a:gdLst>
                    <a:ahLst/>
                    <a:cxnLst>
                      <a:cxn ang="0">
                        <a:pos x="T0" y="T1"/>
                      </a:cxn>
                      <a:cxn ang="0">
                        <a:pos x="T2" y="T3"/>
                      </a:cxn>
                      <a:cxn ang="0">
                        <a:pos x="T4" y="T5"/>
                      </a:cxn>
                      <a:cxn ang="0">
                        <a:pos x="T6" y="T7"/>
                      </a:cxn>
                    </a:cxnLst>
                    <a:rect l="0" t="0" r="r" b="b"/>
                    <a:pathLst>
                      <a:path w="118" h="157">
                        <a:moveTo>
                          <a:pt x="118" y="157"/>
                        </a:moveTo>
                        <a:cubicBezTo>
                          <a:pt x="78" y="157"/>
                          <a:pt x="40" y="157"/>
                          <a:pt x="0" y="157"/>
                        </a:cubicBezTo>
                        <a:cubicBezTo>
                          <a:pt x="19" y="105"/>
                          <a:pt x="38" y="55"/>
                          <a:pt x="59" y="0"/>
                        </a:cubicBezTo>
                        <a:cubicBezTo>
                          <a:pt x="80" y="54"/>
                          <a:pt x="99" y="105"/>
                          <a:pt x="118"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1" name="Freeform 46"/>
                  <p:cNvSpPr>
                    <a:spLocks/>
                  </p:cNvSpPr>
                  <p:nvPr/>
                </p:nvSpPr>
                <p:spPr bwMode="auto">
                  <a:xfrm>
                    <a:off x="2963" y="1692"/>
                    <a:ext cx="157" cy="454"/>
                  </a:xfrm>
                  <a:custGeom>
                    <a:avLst/>
                    <a:gdLst>
                      <a:gd name="T0" fmla="*/ 66 w 66"/>
                      <a:gd name="T1" fmla="*/ 0 h 191"/>
                      <a:gd name="T2" fmla="*/ 66 w 66"/>
                      <a:gd name="T3" fmla="*/ 191 h 191"/>
                      <a:gd name="T4" fmla="*/ 1 w 66"/>
                      <a:gd name="T5" fmla="*/ 97 h 191"/>
                      <a:gd name="T6" fmla="*/ 66 w 66"/>
                      <a:gd name="T7" fmla="*/ 0 h 191"/>
                    </a:gdLst>
                    <a:ahLst/>
                    <a:cxnLst>
                      <a:cxn ang="0">
                        <a:pos x="T0" y="T1"/>
                      </a:cxn>
                      <a:cxn ang="0">
                        <a:pos x="T2" y="T3"/>
                      </a:cxn>
                      <a:cxn ang="0">
                        <a:pos x="T4" y="T5"/>
                      </a:cxn>
                      <a:cxn ang="0">
                        <a:pos x="T6" y="T7"/>
                      </a:cxn>
                    </a:cxnLst>
                    <a:rect l="0" t="0" r="r" b="b"/>
                    <a:pathLst>
                      <a:path w="66" h="191">
                        <a:moveTo>
                          <a:pt x="66" y="0"/>
                        </a:moveTo>
                        <a:cubicBezTo>
                          <a:pt x="66" y="64"/>
                          <a:pt x="66" y="127"/>
                          <a:pt x="66" y="191"/>
                        </a:cubicBezTo>
                        <a:cubicBezTo>
                          <a:pt x="31" y="183"/>
                          <a:pt x="3" y="140"/>
                          <a:pt x="1" y="97"/>
                        </a:cubicBezTo>
                        <a:cubicBezTo>
                          <a:pt x="0" y="55"/>
                          <a:pt x="28" y="12"/>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2" name="Freeform 47"/>
                  <p:cNvSpPr>
                    <a:spLocks/>
                  </p:cNvSpPr>
                  <p:nvPr/>
                </p:nvSpPr>
                <p:spPr bwMode="auto">
                  <a:xfrm>
                    <a:off x="3526" y="2770"/>
                    <a:ext cx="238" cy="283"/>
                  </a:xfrm>
                  <a:custGeom>
                    <a:avLst/>
                    <a:gdLst>
                      <a:gd name="T0" fmla="*/ 100 w 100"/>
                      <a:gd name="T1" fmla="*/ 45 h 119"/>
                      <a:gd name="T2" fmla="*/ 20 w 100"/>
                      <a:gd name="T3" fmla="*/ 119 h 119"/>
                      <a:gd name="T4" fmla="*/ 0 w 100"/>
                      <a:gd name="T5" fmla="*/ 0 h 119"/>
                      <a:gd name="T6" fmla="*/ 75 w 100"/>
                      <a:gd name="T7" fmla="*/ 23 h 119"/>
                      <a:gd name="T8" fmla="*/ 100 w 100"/>
                      <a:gd name="T9" fmla="*/ 45 h 119"/>
                    </a:gdLst>
                    <a:ahLst/>
                    <a:cxnLst>
                      <a:cxn ang="0">
                        <a:pos x="T0" y="T1"/>
                      </a:cxn>
                      <a:cxn ang="0">
                        <a:pos x="T2" y="T3"/>
                      </a:cxn>
                      <a:cxn ang="0">
                        <a:pos x="T4" y="T5"/>
                      </a:cxn>
                      <a:cxn ang="0">
                        <a:pos x="T6" y="T7"/>
                      </a:cxn>
                      <a:cxn ang="0">
                        <a:pos x="T8" y="T9"/>
                      </a:cxn>
                    </a:cxnLst>
                    <a:rect l="0" t="0" r="r" b="b"/>
                    <a:pathLst>
                      <a:path w="100" h="119">
                        <a:moveTo>
                          <a:pt x="100" y="45"/>
                        </a:moveTo>
                        <a:cubicBezTo>
                          <a:pt x="72" y="70"/>
                          <a:pt x="48" y="93"/>
                          <a:pt x="20" y="119"/>
                        </a:cubicBezTo>
                        <a:cubicBezTo>
                          <a:pt x="13" y="77"/>
                          <a:pt x="6" y="38"/>
                          <a:pt x="0" y="0"/>
                        </a:cubicBezTo>
                        <a:cubicBezTo>
                          <a:pt x="26" y="8"/>
                          <a:pt x="51" y="14"/>
                          <a:pt x="75" y="23"/>
                        </a:cubicBezTo>
                        <a:cubicBezTo>
                          <a:pt x="84" y="26"/>
                          <a:pt x="91" y="36"/>
                          <a:pt x="10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3" name="Freeform 48"/>
                  <p:cNvSpPr>
                    <a:spLocks/>
                  </p:cNvSpPr>
                  <p:nvPr/>
                </p:nvSpPr>
                <p:spPr bwMode="auto">
                  <a:xfrm>
                    <a:off x="3921" y="2775"/>
                    <a:ext cx="233" cy="269"/>
                  </a:xfrm>
                  <a:custGeom>
                    <a:avLst/>
                    <a:gdLst>
                      <a:gd name="T0" fmla="*/ 98 w 98"/>
                      <a:gd name="T1" fmla="*/ 0 h 113"/>
                      <a:gd name="T2" fmla="*/ 79 w 98"/>
                      <a:gd name="T3" fmla="*/ 113 h 113"/>
                      <a:gd name="T4" fmla="*/ 0 w 98"/>
                      <a:gd name="T5" fmla="*/ 44 h 113"/>
                      <a:gd name="T6" fmla="*/ 36 w 98"/>
                      <a:gd name="T7" fmla="*/ 19 h 113"/>
                      <a:gd name="T8" fmla="*/ 98 w 98"/>
                      <a:gd name="T9" fmla="*/ 0 h 113"/>
                    </a:gdLst>
                    <a:ahLst/>
                    <a:cxnLst>
                      <a:cxn ang="0">
                        <a:pos x="T0" y="T1"/>
                      </a:cxn>
                      <a:cxn ang="0">
                        <a:pos x="T2" y="T3"/>
                      </a:cxn>
                      <a:cxn ang="0">
                        <a:pos x="T4" y="T5"/>
                      </a:cxn>
                      <a:cxn ang="0">
                        <a:pos x="T6" y="T7"/>
                      </a:cxn>
                      <a:cxn ang="0">
                        <a:pos x="T8" y="T9"/>
                      </a:cxn>
                    </a:cxnLst>
                    <a:rect l="0" t="0" r="r" b="b"/>
                    <a:pathLst>
                      <a:path w="98" h="113">
                        <a:moveTo>
                          <a:pt x="98" y="0"/>
                        </a:moveTo>
                        <a:cubicBezTo>
                          <a:pt x="92" y="36"/>
                          <a:pt x="86" y="73"/>
                          <a:pt x="79" y="113"/>
                        </a:cubicBezTo>
                        <a:cubicBezTo>
                          <a:pt x="51" y="89"/>
                          <a:pt x="26" y="66"/>
                          <a:pt x="0" y="44"/>
                        </a:cubicBezTo>
                        <a:cubicBezTo>
                          <a:pt x="9" y="29"/>
                          <a:pt x="19" y="22"/>
                          <a:pt x="36" y="19"/>
                        </a:cubicBezTo>
                        <a:cubicBezTo>
                          <a:pt x="56" y="15"/>
                          <a:pt x="76" y="6"/>
                          <a:pt x="9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84" name="Freeform 49"/>
                  <p:cNvSpPr>
                    <a:spLocks/>
                  </p:cNvSpPr>
                  <p:nvPr/>
                </p:nvSpPr>
                <p:spPr bwMode="auto">
                  <a:xfrm>
                    <a:off x="3759" y="2960"/>
                    <a:ext cx="162" cy="169"/>
                  </a:xfrm>
                  <a:custGeom>
                    <a:avLst/>
                    <a:gdLst>
                      <a:gd name="T0" fmla="*/ 34 w 68"/>
                      <a:gd name="T1" fmla="*/ 0 h 71"/>
                      <a:gd name="T2" fmla="*/ 68 w 68"/>
                      <a:gd name="T3" fmla="*/ 30 h 71"/>
                      <a:gd name="T4" fmla="*/ 34 w 68"/>
                      <a:gd name="T5" fmla="*/ 71 h 71"/>
                      <a:gd name="T6" fmla="*/ 0 w 68"/>
                      <a:gd name="T7" fmla="*/ 30 h 71"/>
                      <a:gd name="T8" fmla="*/ 34 w 68"/>
                      <a:gd name="T9" fmla="*/ 0 h 71"/>
                    </a:gdLst>
                    <a:ahLst/>
                    <a:cxnLst>
                      <a:cxn ang="0">
                        <a:pos x="T0" y="T1"/>
                      </a:cxn>
                      <a:cxn ang="0">
                        <a:pos x="T2" y="T3"/>
                      </a:cxn>
                      <a:cxn ang="0">
                        <a:pos x="T4" y="T5"/>
                      </a:cxn>
                      <a:cxn ang="0">
                        <a:pos x="T6" y="T7"/>
                      </a:cxn>
                      <a:cxn ang="0">
                        <a:pos x="T8" y="T9"/>
                      </a:cxn>
                    </a:cxnLst>
                    <a:rect l="0" t="0" r="r" b="b"/>
                    <a:pathLst>
                      <a:path w="68" h="71">
                        <a:moveTo>
                          <a:pt x="34" y="0"/>
                        </a:moveTo>
                        <a:cubicBezTo>
                          <a:pt x="46" y="11"/>
                          <a:pt x="57" y="20"/>
                          <a:pt x="68" y="30"/>
                        </a:cubicBezTo>
                        <a:cubicBezTo>
                          <a:pt x="56" y="44"/>
                          <a:pt x="46" y="57"/>
                          <a:pt x="34" y="71"/>
                        </a:cubicBezTo>
                        <a:cubicBezTo>
                          <a:pt x="23" y="57"/>
                          <a:pt x="12" y="44"/>
                          <a:pt x="0" y="30"/>
                        </a:cubicBezTo>
                        <a:cubicBezTo>
                          <a:pt x="11" y="20"/>
                          <a:pt x="22" y="11"/>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nvGrpSpPr>
              <p:cNvPr id="8" name="Group 7"/>
              <p:cNvGrpSpPr/>
              <p:nvPr/>
            </p:nvGrpSpPr>
            <p:grpSpPr>
              <a:xfrm>
                <a:off x="7618098" y="3543653"/>
                <a:ext cx="1148368" cy="991822"/>
                <a:chOff x="7618098" y="3481351"/>
                <a:chExt cx="1148368" cy="991822"/>
              </a:xfrm>
            </p:grpSpPr>
            <p:sp>
              <p:nvSpPr>
                <p:cNvPr id="35" name="Text Placeholder 4">
                  <a:extLst>
                    <a:ext uri="{FF2B5EF4-FFF2-40B4-BE49-F238E27FC236}">
                      <a16:creationId xmlns:a16="http://schemas.microsoft.com/office/drawing/2014/main" xmlns="" id="{4925FC0D-96B9-40F5-AD27-8255CFA33798}"/>
                    </a:ext>
                  </a:extLst>
                </p:cNvPr>
                <p:cNvSpPr txBox="1">
                  <a:spLocks/>
                </p:cNvSpPr>
                <p:nvPr/>
              </p:nvSpPr>
              <p:spPr bwMode="gray">
                <a:xfrm>
                  <a:off x="7618098" y="3949128"/>
                  <a:ext cx="1148368" cy="524045"/>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100" dirty="0">
                      <a:solidFill>
                        <a:srgbClr val="FFFFFF"/>
                      </a:solidFill>
                      <a:latin typeface="+mn-lt"/>
                      <a:cs typeface="Arial" panose="020B0604020202020204" pitchFamily="34" charset="0"/>
                    </a:rPr>
                    <a:t>Limit or end officer’s use of qualified immunity</a:t>
                  </a:r>
                </a:p>
              </p:txBody>
            </p:sp>
            <p:grpSp>
              <p:nvGrpSpPr>
                <p:cNvPr id="54" name="Group 76"/>
                <p:cNvGrpSpPr>
                  <a:grpSpLocks noChangeAspect="1"/>
                </p:cNvGrpSpPr>
                <p:nvPr/>
              </p:nvGrpSpPr>
              <p:grpSpPr bwMode="auto">
                <a:xfrm>
                  <a:off x="8034629" y="3481351"/>
                  <a:ext cx="270437" cy="353880"/>
                  <a:chOff x="2450" y="336"/>
                  <a:chExt cx="2782" cy="3648"/>
                </a:xfrm>
                <a:solidFill>
                  <a:schemeClr val="bg1"/>
                </a:solidFill>
              </p:grpSpPr>
              <p:sp>
                <p:nvSpPr>
                  <p:cNvPr id="55" name="Freeform 77"/>
                  <p:cNvSpPr>
                    <a:spLocks/>
                  </p:cNvSpPr>
                  <p:nvPr/>
                </p:nvSpPr>
                <p:spPr bwMode="auto">
                  <a:xfrm>
                    <a:off x="3947" y="336"/>
                    <a:ext cx="1285" cy="3648"/>
                  </a:xfrm>
                  <a:custGeom>
                    <a:avLst/>
                    <a:gdLst>
                      <a:gd name="T0" fmla="*/ 6 w 541"/>
                      <a:gd name="T1" fmla="*/ 0 h 1536"/>
                      <a:gd name="T2" fmla="*/ 24 w 541"/>
                      <a:gd name="T3" fmla="*/ 9 h 1536"/>
                      <a:gd name="T4" fmla="*/ 495 w 541"/>
                      <a:gd name="T5" fmla="*/ 180 h 1536"/>
                      <a:gd name="T6" fmla="*/ 540 w 541"/>
                      <a:gd name="T7" fmla="*/ 244 h 1536"/>
                      <a:gd name="T8" fmla="*/ 540 w 541"/>
                      <a:gd name="T9" fmla="*/ 733 h 1536"/>
                      <a:gd name="T10" fmla="*/ 225 w 541"/>
                      <a:gd name="T11" fmla="*/ 1405 h 1536"/>
                      <a:gd name="T12" fmla="*/ 16 w 541"/>
                      <a:gd name="T13" fmla="*/ 1530 h 1536"/>
                      <a:gd name="T14" fmla="*/ 3 w 541"/>
                      <a:gd name="T15" fmla="*/ 1536 h 1536"/>
                      <a:gd name="T16" fmla="*/ 0 w 541"/>
                      <a:gd name="T17" fmla="*/ 1536 h 1536"/>
                      <a:gd name="T18" fmla="*/ 0 w 541"/>
                      <a:gd name="T19" fmla="*/ 1169 h 1536"/>
                      <a:gd name="T20" fmla="*/ 359 w 541"/>
                      <a:gd name="T21" fmla="*/ 791 h 1536"/>
                      <a:gd name="T22" fmla="*/ 296 w 541"/>
                      <a:gd name="T23" fmla="*/ 551 h 1536"/>
                      <a:gd name="T24" fmla="*/ 0 w 541"/>
                      <a:gd name="T25" fmla="*/ 367 h 1536"/>
                      <a:gd name="T26" fmla="*/ 0 w 541"/>
                      <a:gd name="T27" fmla="*/ 0 h 1536"/>
                      <a:gd name="T28" fmla="*/ 6 w 541"/>
                      <a:gd name="T29"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1" h="1536">
                        <a:moveTo>
                          <a:pt x="6" y="0"/>
                        </a:moveTo>
                        <a:cubicBezTo>
                          <a:pt x="12" y="3"/>
                          <a:pt x="18" y="6"/>
                          <a:pt x="24" y="9"/>
                        </a:cubicBezTo>
                        <a:cubicBezTo>
                          <a:pt x="181" y="66"/>
                          <a:pt x="338" y="123"/>
                          <a:pt x="495" y="180"/>
                        </a:cubicBezTo>
                        <a:cubicBezTo>
                          <a:pt x="534" y="194"/>
                          <a:pt x="540" y="203"/>
                          <a:pt x="540" y="244"/>
                        </a:cubicBezTo>
                        <a:cubicBezTo>
                          <a:pt x="540" y="407"/>
                          <a:pt x="541" y="570"/>
                          <a:pt x="540" y="733"/>
                        </a:cubicBezTo>
                        <a:cubicBezTo>
                          <a:pt x="537" y="1004"/>
                          <a:pt x="432" y="1229"/>
                          <a:pt x="225" y="1405"/>
                        </a:cubicBezTo>
                        <a:cubicBezTo>
                          <a:pt x="163" y="1458"/>
                          <a:pt x="92" y="1499"/>
                          <a:pt x="16" y="1530"/>
                        </a:cubicBezTo>
                        <a:cubicBezTo>
                          <a:pt x="12" y="1531"/>
                          <a:pt x="7" y="1534"/>
                          <a:pt x="3" y="1536"/>
                        </a:cubicBezTo>
                        <a:cubicBezTo>
                          <a:pt x="2" y="1536"/>
                          <a:pt x="1" y="1536"/>
                          <a:pt x="0" y="1536"/>
                        </a:cubicBezTo>
                        <a:cubicBezTo>
                          <a:pt x="0" y="1414"/>
                          <a:pt x="0" y="1291"/>
                          <a:pt x="0" y="1169"/>
                        </a:cubicBezTo>
                        <a:cubicBezTo>
                          <a:pt x="194" y="1147"/>
                          <a:pt x="348" y="988"/>
                          <a:pt x="359" y="791"/>
                        </a:cubicBezTo>
                        <a:cubicBezTo>
                          <a:pt x="364" y="704"/>
                          <a:pt x="344" y="623"/>
                          <a:pt x="296" y="551"/>
                        </a:cubicBezTo>
                        <a:cubicBezTo>
                          <a:pt x="226" y="444"/>
                          <a:pt x="126" y="385"/>
                          <a:pt x="0" y="367"/>
                        </a:cubicBezTo>
                        <a:cubicBezTo>
                          <a:pt x="0" y="244"/>
                          <a:pt x="0" y="122"/>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56" name="Freeform 78"/>
                  <p:cNvSpPr>
                    <a:spLocks/>
                  </p:cNvSpPr>
                  <p:nvPr/>
                </p:nvSpPr>
                <p:spPr bwMode="auto">
                  <a:xfrm>
                    <a:off x="2450" y="336"/>
                    <a:ext cx="1283" cy="3648"/>
                  </a:xfrm>
                  <a:custGeom>
                    <a:avLst/>
                    <a:gdLst>
                      <a:gd name="T0" fmla="*/ 537 w 540"/>
                      <a:gd name="T1" fmla="*/ 1536 h 1536"/>
                      <a:gd name="T2" fmla="*/ 447 w 540"/>
                      <a:gd name="T3" fmla="*/ 1493 h 1536"/>
                      <a:gd name="T4" fmla="*/ 24 w 540"/>
                      <a:gd name="T5" fmla="*/ 939 h 1536"/>
                      <a:gd name="T6" fmla="*/ 0 w 540"/>
                      <a:gd name="T7" fmla="*/ 737 h 1536"/>
                      <a:gd name="T8" fmla="*/ 0 w 540"/>
                      <a:gd name="T9" fmla="*/ 236 h 1536"/>
                      <a:gd name="T10" fmla="*/ 38 w 540"/>
                      <a:gd name="T11" fmla="*/ 183 h 1536"/>
                      <a:gd name="T12" fmla="*/ 525 w 540"/>
                      <a:gd name="T13" fmla="*/ 6 h 1536"/>
                      <a:gd name="T14" fmla="*/ 537 w 540"/>
                      <a:gd name="T15" fmla="*/ 0 h 1536"/>
                      <a:gd name="T16" fmla="*/ 540 w 540"/>
                      <a:gd name="T17" fmla="*/ 0 h 1536"/>
                      <a:gd name="T18" fmla="*/ 540 w 540"/>
                      <a:gd name="T19" fmla="*/ 367 h 1536"/>
                      <a:gd name="T20" fmla="*/ 181 w 540"/>
                      <a:gd name="T21" fmla="*/ 745 h 1536"/>
                      <a:gd name="T22" fmla="*/ 245 w 540"/>
                      <a:gd name="T23" fmla="*/ 987 h 1536"/>
                      <a:gd name="T24" fmla="*/ 540 w 540"/>
                      <a:gd name="T25" fmla="*/ 1169 h 1536"/>
                      <a:gd name="T26" fmla="*/ 540 w 540"/>
                      <a:gd name="T27" fmla="*/ 1536 h 1536"/>
                      <a:gd name="T28" fmla="*/ 537 w 540"/>
                      <a:gd name="T29"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0" h="1536">
                        <a:moveTo>
                          <a:pt x="537" y="1536"/>
                        </a:moveTo>
                        <a:cubicBezTo>
                          <a:pt x="507" y="1522"/>
                          <a:pt x="476" y="1509"/>
                          <a:pt x="447" y="1493"/>
                        </a:cubicBezTo>
                        <a:cubicBezTo>
                          <a:pt x="225" y="1370"/>
                          <a:pt x="87" y="1183"/>
                          <a:pt x="24" y="939"/>
                        </a:cubicBezTo>
                        <a:cubicBezTo>
                          <a:pt x="7" y="873"/>
                          <a:pt x="0" y="805"/>
                          <a:pt x="0" y="737"/>
                        </a:cubicBezTo>
                        <a:cubicBezTo>
                          <a:pt x="0" y="570"/>
                          <a:pt x="0" y="403"/>
                          <a:pt x="0" y="236"/>
                        </a:cubicBezTo>
                        <a:cubicBezTo>
                          <a:pt x="0" y="206"/>
                          <a:pt x="9" y="193"/>
                          <a:pt x="38" y="183"/>
                        </a:cubicBezTo>
                        <a:cubicBezTo>
                          <a:pt x="200" y="124"/>
                          <a:pt x="363" y="65"/>
                          <a:pt x="525" y="6"/>
                        </a:cubicBezTo>
                        <a:cubicBezTo>
                          <a:pt x="529" y="4"/>
                          <a:pt x="533" y="2"/>
                          <a:pt x="537" y="0"/>
                        </a:cubicBezTo>
                        <a:cubicBezTo>
                          <a:pt x="538" y="0"/>
                          <a:pt x="539" y="0"/>
                          <a:pt x="540" y="0"/>
                        </a:cubicBezTo>
                        <a:cubicBezTo>
                          <a:pt x="540" y="122"/>
                          <a:pt x="540" y="245"/>
                          <a:pt x="540" y="367"/>
                        </a:cubicBezTo>
                        <a:cubicBezTo>
                          <a:pt x="342" y="390"/>
                          <a:pt x="191" y="551"/>
                          <a:pt x="181" y="745"/>
                        </a:cubicBezTo>
                        <a:cubicBezTo>
                          <a:pt x="176" y="832"/>
                          <a:pt x="197" y="913"/>
                          <a:pt x="245" y="987"/>
                        </a:cubicBezTo>
                        <a:cubicBezTo>
                          <a:pt x="315" y="1092"/>
                          <a:pt x="415" y="1151"/>
                          <a:pt x="540" y="1169"/>
                        </a:cubicBezTo>
                        <a:cubicBezTo>
                          <a:pt x="540" y="1292"/>
                          <a:pt x="540" y="1414"/>
                          <a:pt x="540" y="1536"/>
                        </a:cubicBezTo>
                        <a:cubicBezTo>
                          <a:pt x="539" y="1536"/>
                          <a:pt x="538" y="1536"/>
                          <a:pt x="537" y="15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57" name="Freeform 79"/>
                  <p:cNvSpPr>
                    <a:spLocks noEditPoints="1"/>
                  </p:cNvSpPr>
                  <p:nvPr/>
                </p:nvSpPr>
                <p:spPr bwMode="auto">
                  <a:xfrm>
                    <a:off x="3092" y="1412"/>
                    <a:ext cx="1496" cy="1496"/>
                  </a:xfrm>
                  <a:custGeom>
                    <a:avLst/>
                    <a:gdLst>
                      <a:gd name="T0" fmla="*/ 315 w 630"/>
                      <a:gd name="T1" fmla="*/ 630 h 630"/>
                      <a:gd name="T2" fmla="*/ 0 w 630"/>
                      <a:gd name="T3" fmla="*/ 315 h 630"/>
                      <a:gd name="T4" fmla="*/ 316 w 630"/>
                      <a:gd name="T5" fmla="*/ 0 h 630"/>
                      <a:gd name="T6" fmla="*/ 630 w 630"/>
                      <a:gd name="T7" fmla="*/ 315 h 630"/>
                      <a:gd name="T8" fmla="*/ 315 w 630"/>
                      <a:gd name="T9" fmla="*/ 630 h 630"/>
                      <a:gd name="T10" fmla="*/ 270 w 630"/>
                      <a:gd name="T11" fmla="*/ 342 h 630"/>
                      <a:gd name="T12" fmla="*/ 214 w 630"/>
                      <a:gd name="T13" fmla="*/ 285 h 630"/>
                      <a:gd name="T14" fmla="*/ 170 w 630"/>
                      <a:gd name="T15" fmla="*/ 271 h 630"/>
                      <a:gd name="T16" fmla="*/ 149 w 630"/>
                      <a:gd name="T17" fmla="*/ 348 h 630"/>
                      <a:gd name="T18" fmla="*/ 233 w 630"/>
                      <a:gd name="T19" fmla="*/ 432 h 630"/>
                      <a:gd name="T20" fmla="*/ 307 w 630"/>
                      <a:gd name="T21" fmla="*/ 431 h 630"/>
                      <a:gd name="T22" fmla="*/ 428 w 630"/>
                      <a:gd name="T23" fmla="*/ 311 h 630"/>
                      <a:gd name="T24" fmla="*/ 482 w 630"/>
                      <a:gd name="T25" fmla="*/ 256 h 630"/>
                      <a:gd name="T26" fmla="*/ 459 w 630"/>
                      <a:gd name="T27" fmla="*/ 181 h 630"/>
                      <a:gd name="T28" fmla="*/ 415 w 630"/>
                      <a:gd name="T29" fmla="*/ 197 h 630"/>
                      <a:gd name="T30" fmla="*/ 270 w 630"/>
                      <a:gd name="T31" fmla="*/ 34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0" h="630">
                        <a:moveTo>
                          <a:pt x="315" y="630"/>
                        </a:moveTo>
                        <a:cubicBezTo>
                          <a:pt x="142" y="630"/>
                          <a:pt x="0" y="489"/>
                          <a:pt x="0" y="315"/>
                        </a:cubicBezTo>
                        <a:cubicBezTo>
                          <a:pt x="0" y="141"/>
                          <a:pt x="142" y="0"/>
                          <a:pt x="316" y="0"/>
                        </a:cubicBezTo>
                        <a:cubicBezTo>
                          <a:pt x="489" y="0"/>
                          <a:pt x="630" y="142"/>
                          <a:pt x="630" y="315"/>
                        </a:cubicBezTo>
                        <a:cubicBezTo>
                          <a:pt x="630" y="489"/>
                          <a:pt x="488" y="630"/>
                          <a:pt x="315" y="630"/>
                        </a:cubicBezTo>
                        <a:close/>
                        <a:moveTo>
                          <a:pt x="270" y="342"/>
                        </a:moveTo>
                        <a:cubicBezTo>
                          <a:pt x="250" y="322"/>
                          <a:pt x="232" y="303"/>
                          <a:pt x="214" y="285"/>
                        </a:cubicBezTo>
                        <a:cubicBezTo>
                          <a:pt x="202" y="273"/>
                          <a:pt x="187" y="267"/>
                          <a:pt x="170" y="271"/>
                        </a:cubicBezTo>
                        <a:cubicBezTo>
                          <a:pt x="135" y="280"/>
                          <a:pt x="123" y="321"/>
                          <a:pt x="149" y="348"/>
                        </a:cubicBezTo>
                        <a:cubicBezTo>
                          <a:pt x="177" y="376"/>
                          <a:pt x="205" y="404"/>
                          <a:pt x="233" y="432"/>
                        </a:cubicBezTo>
                        <a:cubicBezTo>
                          <a:pt x="258" y="456"/>
                          <a:pt x="282" y="456"/>
                          <a:pt x="307" y="431"/>
                        </a:cubicBezTo>
                        <a:cubicBezTo>
                          <a:pt x="348" y="391"/>
                          <a:pt x="388" y="351"/>
                          <a:pt x="428" y="311"/>
                        </a:cubicBezTo>
                        <a:cubicBezTo>
                          <a:pt x="446" y="292"/>
                          <a:pt x="465" y="275"/>
                          <a:pt x="482" y="256"/>
                        </a:cubicBezTo>
                        <a:cubicBezTo>
                          <a:pt x="507" y="229"/>
                          <a:pt x="494" y="189"/>
                          <a:pt x="459" y="181"/>
                        </a:cubicBezTo>
                        <a:cubicBezTo>
                          <a:pt x="441" y="177"/>
                          <a:pt x="427" y="184"/>
                          <a:pt x="415" y="197"/>
                        </a:cubicBezTo>
                        <a:cubicBezTo>
                          <a:pt x="367" y="244"/>
                          <a:pt x="319" y="292"/>
                          <a:pt x="270"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grpSp>
      <p:pic>
        <p:nvPicPr>
          <p:cNvPr id="117" name="Picture 1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607" y="1953176"/>
            <a:ext cx="3695732" cy="2192331"/>
          </a:xfrm>
          <a:prstGeom prst="rect">
            <a:avLst/>
          </a:prstGeom>
          <a:solidFill>
            <a:srgbClr val="92D050"/>
          </a:solidFill>
          <a:ln w="6350">
            <a:noFill/>
          </a:ln>
        </p:spPr>
      </p:pic>
      <p:sp>
        <p:nvSpPr>
          <p:cNvPr id="119" name="Content Placeholder 1"/>
          <p:cNvSpPr txBox="1">
            <a:spLocks/>
          </p:cNvSpPr>
          <p:nvPr/>
        </p:nvSpPr>
        <p:spPr>
          <a:xfrm>
            <a:off x="390607" y="4480981"/>
            <a:ext cx="3773583"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chemeClr val="tx1"/>
                </a:solidFill>
                <a:latin typeface="+mn-lt"/>
                <a:cs typeface="Arial" panose="020B0604020202020204" pitchFamily="34" charset="0"/>
              </a:rPr>
              <a:t>According to MappingPoliceViolence.org</a:t>
            </a:r>
          </a:p>
        </p:txBody>
      </p:sp>
      <p:sp>
        <p:nvSpPr>
          <p:cNvPr id="145" name="Rectangle 144"/>
          <p:cNvSpPr/>
          <p:nvPr/>
        </p:nvSpPr>
        <p:spPr>
          <a:xfrm>
            <a:off x="390607" y="1443883"/>
            <a:ext cx="2822815" cy="2769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2000" b="1" kern="0" dirty="0">
                <a:solidFill>
                  <a:schemeClr val="tx2"/>
                </a:solidFill>
                <a:cs typeface="Arial" charset="0"/>
              </a:rPr>
              <a:t>Officer Involved Shootings</a:t>
            </a:r>
          </a:p>
        </p:txBody>
      </p:sp>
      <p:grpSp>
        <p:nvGrpSpPr>
          <p:cNvPr id="2" name="Group 1">
            <a:extLst>
              <a:ext uri="{FF2B5EF4-FFF2-40B4-BE49-F238E27FC236}">
                <a16:creationId xmlns:a16="http://schemas.microsoft.com/office/drawing/2014/main" xmlns="" id="{780AC0C6-6389-4658-887D-36654310F33E}"/>
              </a:ext>
            </a:extLst>
          </p:cNvPr>
          <p:cNvGrpSpPr/>
          <p:nvPr/>
        </p:nvGrpSpPr>
        <p:grpSpPr>
          <a:xfrm>
            <a:off x="390607" y="5020621"/>
            <a:ext cx="2853830" cy="1094064"/>
            <a:chOff x="875208" y="5020621"/>
            <a:chExt cx="2853830" cy="1094064"/>
          </a:xfrm>
        </p:grpSpPr>
        <p:sp>
          <p:nvSpPr>
            <p:cNvPr id="120" name="Content Placeholder 1"/>
            <p:cNvSpPr txBox="1">
              <a:spLocks/>
            </p:cNvSpPr>
            <p:nvPr/>
          </p:nvSpPr>
          <p:spPr>
            <a:xfrm>
              <a:off x="1536378" y="5106592"/>
              <a:ext cx="1432560"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chemeClr val="accent1"/>
                  </a:solidFill>
                  <a:latin typeface="+mn-lt"/>
                  <a:cs typeface="Segoe UI" panose="020B0502040204020203" pitchFamily="34" charset="0"/>
                </a:rPr>
                <a:t>1,126 in 2020 </a:t>
              </a:r>
            </a:p>
          </p:txBody>
        </p:sp>
        <p:sp>
          <p:nvSpPr>
            <p:cNvPr id="122" name="Content Placeholder 1"/>
            <p:cNvSpPr txBox="1">
              <a:spLocks/>
            </p:cNvSpPr>
            <p:nvPr/>
          </p:nvSpPr>
          <p:spPr>
            <a:xfrm>
              <a:off x="3064838" y="5125203"/>
              <a:ext cx="395427"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chemeClr val="tx1"/>
                  </a:solidFill>
                  <a:latin typeface="+mn-lt"/>
                  <a:cs typeface="Arial" panose="020B0604020202020204" pitchFamily="34" charset="0"/>
                </a:rPr>
                <a:t>and</a:t>
              </a:r>
              <a:endParaRPr kumimoji="0" lang="en-US" sz="1800" b="0" i="0" u="none" strike="noStrike" kern="1200" cap="none" spc="0" normalizeH="0" baseline="0" noProof="0" dirty="0">
                <a:ln>
                  <a:noFill/>
                </a:ln>
                <a:solidFill>
                  <a:schemeClr val="tx1"/>
                </a:solidFill>
                <a:effectLst/>
                <a:uLnTx/>
                <a:uFillTx/>
                <a:latin typeface="+mn-lt"/>
                <a:cs typeface="Arial" panose="020B0604020202020204" pitchFamily="34" charset="0"/>
              </a:endParaRPr>
            </a:p>
          </p:txBody>
        </p:sp>
        <p:grpSp>
          <p:nvGrpSpPr>
            <p:cNvPr id="137" name="Group 106"/>
            <p:cNvGrpSpPr>
              <a:grpSpLocks noChangeAspect="1"/>
            </p:cNvGrpSpPr>
            <p:nvPr/>
          </p:nvGrpSpPr>
          <p:grpSpPr bwMode="auto">
            <a:xfrm>
              <a:off x="875208" y="5020621"/>
              <a:ext cx="474323" cy="394686"/>
              <a:chOff x="2213" y="792"/>
              <a:chExt cx="3252" cy="2706"/>
            </a:xfrm>
            <a:solidFill>
              <a:schemeClr val="tx2"/>
            </a:solidFill>
          </p:grpSpPr>
          <p:sp>
            <p:nvSpPr>
              <p:cNvPr id="138" name="Freeform 107"/>
              <p:cNvSpPr>
                <a:spLocks/>
              </p:cNvSpPr>
              <p:nvPr/>
            </p:nvSpPr>
            <p:spPr bwMode="auto">
              <a:xfrm>
                <a:off x="2994" y="1405"/>
                <a:ext cx="1739" cy="2093"/>
              </a:xfrm>
              <a:custGeom>
                <a:avLst/>
                <a:gdLst>
                  <a:gd name="T0" fmla="*/ 365 w 732"/>
                  <a:gd name="T1" fmla="*/ 881 h 881"/>
                  <a:gd name="T2" fmla="*/ 107 w 732"/>
                  <a:gd name="T3" fmla="*/ 880 h 881"/>
                  <a:gd name="T4" fmla="*/ 1 w 732"/>
                  <a:gd name="T5" fmla="*/ 773 h 881"/>
                  <a:gd name="T6" fmla="*/ 1 w 732"/>
                  <a:gd name="T7" fmla="*/ 695 h 881"/>
                  <a:gd name="T8" fmla="*/ 219 w 732"/>
                  <a:gd name="T9" fmla="*/ 450 h 881"/>
                  <a:gd name="T10" fmla="*/ 254 w 732"/>
                  <a:gd name="T11" fmla="*/ 416 h 881"/>
                  <a:gd name="T12" fmla="*/ 255 w 732"/>
                  <a:gd name="T13" fmla="*/ 413 h 881"/>
                  <a:gd name="T14" fmla="*/ 246 w 732"/>
                  <a:gd name="T15" fmla="*/ 364 h 881"/>
                  <a:gd name="T16" fmla="*/ 185 w 732"/>
                  <a:gd name="T17" fmla="*/ 173 h 881"/>
                  <a:gd name="T18" fmla="*/ 338 w 732"/>
                  <a:gd name="T19" fmla="*/ 12 h 881"/>
                  <a:gd name="T20" fmla="*/ 537 w 732"/>
                  <a:gd name="T21" fmla="*/ 126 h 881"/>
                  <a:gd name="T22" fmla="*/ 528 w 732"/>
                  <a:gd name="T23" fmla="*/ 291 h 881"/>
                  <a:gd name="T24" fmla="*/ 479 w 732"/>
                  <a:gd name="T25" fmla="*/ 376 h 881"/>
                  <a:gd name="T26" fmla="*/ 474 w 732"/>
                  <a:gd name="T27" fmla="*/ 396 h 881"/>
                  <a:gd name="T28" fmla="*/ 476 w 732"/>
                  <a:gd name="T29" fmla="*/ 406 h 881"/>
                  <a:gd name="T30" fmla="*/ 522 w 732"/>
                  <a:gd name="T31" fmla="*/ 451 h 881"/>
                  <a:gd name="T32" fmla="*/ 731 w 732"/>
                  <a:gd name="T33" fmla="*/ 696 h 881"/>
                  <a:gd name="T34" fmla="*/ 732 w 732"/>
                  <a:gd name="T35" fmla="*/ 774 h 881"/>
                  <a:gd name="T36" fmla="*/ 626 w 732"/>
                  <a:gd name="T37" fmla="*/ 880 h 881"/>
                  <a:gd name="T38" fmla="*/ 365 w 732"/>
                  <a:gd name="T39"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881">
                    <a:moveTo>
                      <a:pt x="365" y="881"/>
                    </a:moveTo>
                    <a:cubicBezTo>
                      <a:pt x="279" y="881"/>
                      <a:pt x="193" y="881"/>
                      <a:pt x="107" y="880"/>
                    </a:cubicBezTo>
                    <a:cubicBezTo>
                      <a:pt x="42" y="880"/>
                      <a:pt x="1" y="839"/>
                      <a:pt x="1" y="773"/>
                    </a:cubicBezTo>
                    <a:cubicBezTo>
                      <a:pt x="1" y="747"/>
                      <a:pt x="0" y="721"/>
                      <a:pt x="1" y="695"/>
                    </a:cubicBezTo>
                    <a:cubicBezTo>
                      <a:pt x="6" y="572"/>
                      <a:pt x="97" y="470"/>
                      <a:pt x="219" y="450"/>
                    </a:cubicBezTo>
                    <a:cubicBezTo>
                      <a:pt x="242" y="446"/>
                      <a:pt x="249" y="439"/>
                      <a:pt x="254" y="416"/>
                    </a:cubicBezTo>
                    <a:cubicBezTo>
                      <a:pt x="255" y="415"/>
                      <a:pt x="255" y="414"/>
                      <a:pt x="255" y="413"/>
                    </a:cubicBezTo>
                    <a:cubicBezTo>
                      <a:pt x="262" y="395"/>
                      <a:pt x="258" y="381"/>
                      <a:pt x="246" y="364"/>
                    </a:cubicBezTo>
                    <a:cubicBezTo>
                      <a:pt x="204" y="308"/>
                      <a:pt x="178" y="245"/>
                      <a:pt x="185" y="173"/>
                    </a:cubicBezTo>
                    <a:cubicBezTo>
                      <a:pt x="192" y="92"/>
                      <a:pt x="259" y="23"/>
                      <a:pt x="338" y="12"/>
                    </a:cubicBezTo>
                    <a:cubicBezTo>
                      <a:pt x="426" y="0"/>
                      <a:pt x="506" y="47"/>
                      <a:pt x="537" y="126"/>
                    </a:cubicBezTo>
                    <a:cubicBezTo>
                      <a:pt x="559" y="182"/>
                      <a:pt x="551" y="237"/>
                      <a:pt x="528" y="291"/>
                    </a:cubicBezTo>
                    <a:cubicBezTo>
                      <a:pt x="515" y="320"/>
                      <a:pt x="495" y="347"/>
                      <a:pt x="479" y="376"/>
                    </a:cubicBezTo>
                    <a:cubicBezTo>
                      <a:pt x="476" y="382"/>
                      <a:pt x="475" y="389"/>
                      <a:pt x="474" y="396"/>
                    </a:cubicBezTo>
                    <a:cubicBezTo>
                      <a:pt x="474" y="399"/>
                      <a:pt x="476" y="403"/>
                      <a:pt x="476" y="406"/>
                    </a:cubicBezTo>
                    <a:cubicBezTo>
                      <a:pt x="484" y="442"/>
                      <a:pt x="486" y="444"/>
                      <a:pt x="522" y="451"/>
                    </a:cubicBezTo>
                    <a:cubicBezTo>
                      <a:pt x="639" y="473"/>
                      <a:pt x="728" y="577"/>
                      <a:pt x="731" y="696"/>
                    </a:cubicBezTo>
                    <a:cubicBezTo>
                      <a:pt x="732" y="722"/>
                      <a:pt x="732" y="748"/>
                      <a:pt x="732" y="774"/>
                    </a:cubicBezTo>
                    <a:cubicBezTo>
                      <a:pt x="731" y="839"/>
                      <a:pt x="691" y="880"/>
                      <a:pt x="626" y="880"/>
                    </a:cubicBezTo>
                    <a:cubicBezTo>
                      <a:pt x="539" y="881"/>
                      <a:pt x="452" y="881"/>
                      <a:pt x="365" y="8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108"/>
              <p:cNvSpPr>
                <a:spLocks/>
              </p:cNvSpPr>
              <p:nvPr/>
            </p:nvSpPr>
            <p:spPr bwMode="auto">
              <a:xfrm>
                <a:off x="2213" y="1552"/>
                <a:ext cx="1126" cy="1775"/>
              </a:xfrm>
              <a:custGeom>
                <a:avLst/>
                <a:gdLst>
                  <a:gd name="T0" fmla="*/ 462 w 474"/>
                  <a:gd name="T1" fmla="*/ 387 h 747"/>
                  <a:gd name="T2" fmla="*/ 367 w 474"/>
                  <a:gd name="T3" fmla="*/ 469 h 747"/>
                  <a:gd name="T4" fmla="*/ 306 w 474"/>
                  <a:gd name="T5" fmla="*/ 643 h 747"/>
                  <a:gd name="T6" fmla="*/ 306 w 474"/>
                  <a:gd name="T7" fmla="*/ 746 h 747"/>
                  <a:gd name="T8" fmla="*/ 292 w 474"/>
                  <a:gd name="T9" fmla="*/ 747 h 747"/>
                  <a:gd name="T10" fmla="*/ 96 w 474"/>
                  <a:gd name="T11" fmla="*/ 747 h 747"/>
                  <a:gd name="T12" fmla="*/ 1 w 474"/>
                  <a:gd name="T13" fmla="*/ 651 h 747"/>
                  <a:gd name="T14" fmla="*/ 8 w 474"/>
                  <a:gd name="T15" fmla="*/ 549 h 747"/>
                  <a:gd name="T16" fmla="*/ 180 w 474"/>
                  <a:gd name="T17" fmla="*/ 382 h 747"/>
                  <a:gd name="T18" fmla="*/ 219 w 474"/>
                  <a:gd name="T19" fmla="*/ 330 h 747"/>
                  <a:gd name="T20" fmla="*/ 213 w 474"/>
                  <a:gd name="T21" fmla="*/ 320 h 747"/>
                  <a:gd name="T22" fmla="*/ 155 w 474"/>
                  <a:gd name="T23" fmla="*/ 185 h 747"/>
                  <a:gd name="T24" fmla="*/ 284 w 474"/>
                  <a:gd name="T25" fmla="*/ 13 h 747"/>
                  <a:gd name="T26" fmla="*/ 463 w 474"/>
                  <a:gd name="T27" fmla="*/ 138 h 747"/>
                  <a:gd name="T28" fmla="*/ 410 w 474"/>
                  <a:gd name="T29" fmla="*/ 317 h 747"/>
                  <a:gd name="T30" fmla="*/ 432 w 474"/>
                  <a:gd name="T31" fmla="*/ 380 h 747"/>
                  <a:gd name="T32" fmla="*/ 462 w 474"/>
                  <a:gd name="T33" fmla="*/ 38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4" h="747">
                    <a:moveTo>
                      <a:pt x="462" y="387"/>
                    </a:moveTo>
                    <a:cubicBezTo>
                      <a:pt x="425" y="410"/>
                      <a:pt x="393" y="435"/>
                      <a:pt x="367" y="469"/>
                    </a:cubicBezTo>
                    <a:cubicBezTo>
                      <a:pt x="327" y="520"/>
                      <a:pt x="306" y="578"/>
                      <a:pt x="306" y="643"/>
                    </a:cubicBezTo>
                    <a:cubicBezTo>
                      <a:pt x="306" y="677"/>
                      <a:pt x="306" y="710"/>
                      <a:pt x="306" y="746"/>
                    </a:cubicBezTo>
                    <a:cubicBezTo>
                      <a:pt x="302" y="746"/>
                      <a:pt x="297" y="747"/>
                      <a:pt x="292" y="747"/>
                    </a:cubicBezTo>
                    <a:cubicBezTo>
                      <a:pt x="226" y="747"/>
                      <a:pt x="161" y="747"/>
                      <a:pt x="96" y="747"/>
                    </a:cubicBezTo>
                    <a:cubicBezTo>
                      <a:pt x="36" y="746"/>
                      <a:pt x="0" y="712"/>
                      <a:pt x="1" y="651"/>
                    </a:cubicBezTo>
                    <a:cubicBezTo>
                      <a:pt x="2" y="617"/>
                      <a:pt x="0" y="582"/>
                      <a:pt x="8" y="549"/>
                    </a:cubicBezTo>
                    <a:cubicBezTo>
                      <a:pt x="29" y="458"/>
                      <a:pt x="89" y="402"/>
                      <a:pt x="180" y="382"/>
                    </a:cubicBezTo>
                    <a:cubicBezTo>
                      <a:pt x="206" y="376"/>
                      <a:pt x="223" y="355"/>
                      <a:pt x="219" y="330"/>
                    </a:cubicBezTo>
                    <a:cubicBezTo>
                      <a:pt x="218" y="326"/>
                      <a:pt x="215" y="323"/>
                      <a:pt x="213" y="320"/>
                    </a:cubicBezTo>
                    <a:cubicBezTo>
                      <a:pt x="181" y="280"/>
                      <a:pt x="162" y="235"/>
                      <a:pt x="155" y="185"/>
                    </a:cubicBezTo>
                    <a:cubicBezTo>
                      <a:pt x="144" y="105"/>
                      <a:pt x="204" y="25"/>
                      <a:pt x="284" y="13"/>
                    </a:cubicBezTo>
                    <a:cubicBezTo>
                      <a:pt x="370" y="0"/>
                      <a:pt x="450" y="56"/>
                      <a:pt x="463" y="138"/>
                    </a:cubicBezTo>
                    <a:cubicBezTo>
                      <a:pt x="474" y="206"/>
                      <a:pt x="449" y="264"/>
                      <a:pt x="410" y="317"/>
                    </a:cubicBezTo>
                    <a:cubicBezTo>
                      <a:pt x="394" y="338"/>
                      <a:pt x="406" y="374"/>
                      <a:pt x="432" y="380"/>
                    </a:cubicBezTo>
                    <a:cubicBezTo>
                      <a:pt x="442" y="382"/>
                      <a:pt x="452" y="385"/>
                      <a:pt x="462" y="3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109"/>
              <p:cNvSpPr>
                <a:spLocks/>
              </p:cNvSpPr>
              <p:nvPr/>
            </p:nvSpPr>
            <p:spPr bwMode="auto">
              <a:xfrm>
                <a:off x="4337" y="1566"/>
                <a:ext cx="1128" cy="1761"/>
              </a:xfrm>
              <a:custGeom>
                <a:avLst/>
                <a:gdLst>
                  <a:gd name="T0" fmla="*/ 193 w 475"/>
                  <a:gd name="T1" fmla="*/ 740 h 741"/>
                  <a:gd name="T2" fmla="*/ 184 w 475"/>
                  <a:gd name="T3" fmla="*/ 583 h 741"/>
                  <a:gd name="T4" fmla="*/ 36 w 475"/>
                  <a:gd name="T5" fmla="*/ 385 h 741"/>
                  <a:gd name="T6" fmla="*/ 27 w 475"/>
                  <a:gd name="T7" fmla="*/ 379 h 741"/>
                  <a:gd name="T8" fmla="*/ 29 w 475"/>
                  <a:gd name="T9" fmla="*/ 377 h 741"/>
                  <a:gd name="T10" fmla="*/ 72 w 475"/>
                  <a:gd name="T11" fmla="*/ 329 h 741"/>
                  <a:gd name="T12" fmla="*/ 66 w 475"/>
                  <a:gd name="T13" fmla="*/ 313 h 741"/>
                  <a:gd name="T14" fmla="*/ 9 w 475"/>
                  <a:gd name="T15" fmla="*/ 174 h 741"/>
                  <a:gd name="T16" fmla="*/ 156 w 475"/>
                  <a:gd name="T17" fmla="*/ 5 h 741"/>
                  <a:gd name="T18" fmla="*/ 319 w 475"/>
                  <a:gd name="T19" fmla="*/ 152 h 741"/>
                  <a:gd name="T20" fmla="*/ 263 w 475"/>
                  <a:gd name="T21" fmla="*/ 312 h 741"/>
                  <a:gd name="T22" fmla="*/ 286 w 475"/>
                  <a:gd name="T23" fmla="*/ 374 h 741"/>
                  <a:gd name="T24" fmla="*/ 470 w 475"/>
                  <a:gd name="T25" fmla="*/ 558 h 741"/>
                  <a:gd name="T26" fmla="*/ 471 w 475"/>
                  <a:gd name="T27" fmla="*/ 670 h 741"/>
                  <a:gd name="T28" fmla="*/ 384 w 475"/>
                  <a:gd name="T29" fmla="*/ 740 h 741"/>
                  <a:gd name="T30" fmla="*/ 201 w 475"/>
                  <a:gd name="T31" fmla="*/ 741 h 741"/>
                  <a:gd name="T32" fmla="*/ 193 w 475"/>
                  <a:gd name="T33" fmla="*/ 74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5" h="741">
                    <a:moveTo>
                      <a:pt x="193" y="740"/>
                    </a:moveTo>
                    <a:cubicBezTo>
                      <a:pt x="190" y="686"/>
                      <a:pt x="193" y="634"/>
                      <a:pt x="184" y="583"/>
                    </a:cubicBezTo>
                    <a:cubicBezTo>
                      <a:pt x="169" y="494"/>
                      <a:pt x="116" y="428"/>
                      <a:pt x="36" y="385"/>
                    </a:cubicBezTo>
                    <a:cubicBezTo>
                      <a:pt x="33" y="384"/>
                      <a:pt x="30" y="381"/>
                      <a:pt x="27" y="379"/>
                    </a:cubicBezTo>
                    <a:cubicBezTo>
                      <a:pt x="28" y="378"/>
                      <a:pt x="29" y="377"/>
                      <a:pt x="29" y="377"/>
                    </a:cubicBezTo>
                    <a:cubicBezTo>
                      <a:pt x="71" y="373"/>
                      <a:pt x="65" y="358"/>
                      <a:pt x="72" y="329"/>
                    </a:cubicBezTo>
                    <a:cubicBezTo>
                      <a:pt x="73" y="324"/>
                      <a:pt x="69" y="318"/>
                      <a:pt x="66" y="313"/>
                    </a:cubicBezTo>
                    <a:cubicBezTo>
                      <a:pt x="34" y="272"/>
                      <a:pt x="14" y="226"/>
                      <a:pt x="9" y="174"/>
                    </a:cubicBezTo>
                    <a:cubicBezTo>
                      <a:pt x="0" y="88"/>
                      <a:pt x="67" y="11"/>
                      <a:pt x="156" y="5"/>
                    </a:cubicBezTo>
                    <a:cubicBezTo>
                      <a:pt x="241" y="0"/>
                      <a:pt x="317" y="68"/>
                      <a:pt x="319" y="152"/>
                    </a:cubicBezTo>
                    <a:cubicBezTo>
                      <a:pt x="321" y="213"/>
                      <a:pt x="299" y="265"/>
                      <a:pt x="263" y="312"/>
                    </a:cubicBezTo>
                    <a:cubicBezTo>
                      <a:pt x="247" y="332"/>
                      <a:pt x="261" y="369"/>
                      <a:pt x="286" y="374"/>
                    </a:cubicBezTo>
                    <a:cubicBezTo>
                      <a:pt x="385" y="393"/>
                      <a:pt x="455" y="460"/>
                      <a:pt x="470" y="558"/>
                    </a:cubicBezTo>
                    <a:cubicBezTo>
                      <a:pt x="475" y="595"/>
                      <a:pt x="474" y="633"/>
                      <a:pt x="471" y="670"/>
                    </a:cubicBezTo>
                    <a:cubicBezTo>
                      <a:pt x="468" y="712"/>
                      <a:pt x="429" y="740"/>
                      <a:pt x="384" y="740"/>
                    </a:cubicBezTo>
                    <a:cubicBezTo>
                      <a:pt x="323" y="741"/>
                      <a:pt x="262" y="741"/>
                      <a:pt x="201" y="741"/>
                    </a:cubicBezTo>
                    <a:cubicBezTo>
                      <a:pt x="197" y="741"/>
                      <a:pt x="194" y="740"/>
                      <a:pt x="193" y="7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10"/>
              <p:cNvSpPr>
                <a:spLocks/>
              </p:cNvSpPr>
              <p:nvPr/>
            </p:nvSpPr>
            <p:spPr bwMode="auto">
              <a:xfrm>
                <a:off x="2992" y="803"/>
                <a:ext cx="684" cy="1043"/>
              </a:xfrm>
              <a:custGeom>
                <a:avLst/>
                <a:gdLst>
                  <a:gd name="T0" fmla="*/ 159 w 288"/>
                  <a:gd name="T1" fmla="*/ 439 h 439"/>
                  <a:gd name="T2" fmla="*/ 64 w 288"/>
                  <a:gd name="T3" fmla="*/ 321 h 439"/>
                  <a:gd name="T4" fmla="*/ 59 w 288"/>
                  <a:gd name="T5" fmla="*/ 307 h 439"/>
                  <a:gd name="T6" fmla="*/ 52 w 288"/>
                  <a:gd name="T7" fmla="*/ 277 h 439"/>
                  <a:gd name="T8" fmla="*/ 5 w 288"/>
                  <a:gd name="T9" fmla="*/ 131 h 439"/>
                  <a:gd name="T10" fmla="*/ 157 w 288"/>
                  <a:gd name="T11" fmla="*/ 7 h 439"/>
                  <a:gd name="T12" fmla="*/ 283 w 288"/>
                  <a:gd name="T13" fmla="*/ 155 h 439"/>
                  <a:gd name="T14" fmla="*/ 235 w 288"/>
                  <a:gd name="T15" fmla="*/ 279 h 439"/>
                  <a:gd name="T16" fmla="*/ 203 w 288"/>
                  <a:gd name="T17" fmla="*/ 320 h 439"/>
                  <a:gd name="T18" fmla="*/ 161 w 288"/>
                  <a:gd name="T19" fmla="*/ 426 h 439"/>
                  <a:gd name="T20" fmla="*/ 159 w 288"/>
                  <a:gd name="T21"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439">
                    <a:moveTo>
                      <a:pt x="159" y="439"/>
                    </a:moveTo>
                    <a:cubicBezTo>
                      <a:pt x="143" y="386"/>
                      <a:pt x="112" y="347"/>
                      <a:pt x="64" y="321"/>
                    </a:cubicBezTo>
                    <a:cubicBezTo>
                      <a:pt x="61" y="319"/>
                      <a:pt x="58" y="311"/>
                      <a:pt x="59" y="307"/>
                    </a:cubicBezTo>
                    <a:cubicBezTo>
                      <a:pt x="62" y="296"/>
                      <a:pt x="59" y="287"/>
                      <a:pt x="52" y="277"/>
                    </a:cubicBezTo>
                    <a:cubicBezTo>
                      <a:pt x="20" y="234"/>
                      <a:pt x="0" y="186"/>
                      <a:pt x="5" y="131"/>
                    </a:cubicBezTo>
                    <a:cubicBezTo>
                      <a:pt x="13" y="55"/>
                      <a:pt x="81" y="0"/>
                      <a:pt x="157" y="7"/>
                    </a:cubicBezTo>
                    <a:cubicBezTo>
                      <a:pt x="232" y="14"/>
                      <a:pt x="288" y="80"/>
                      <a:pt x="283" y="155"/>
                    </a:cubicBezTo>
                    <a:cubicBezTo>
                      <a:pt x="280" y="201"/>
                      <a:pt x="262" y="242"/>
                      <a:pt x="235" y="279"/>
                    </a:cubicBezTo>
                    <a:cubicBezTo>
                      <a:pt x="224" y="293"/>
                      <a:pt x="213" y="306"/>
                      <a:pt x="203" y="320"/>
                    </a:cubicBezTo>
                    <a:cubicBezTo>
                      <a:pt x="179" y="351"/>
                      <a:pt x="165" y="387"/>
                      <a:pt x="161" y="426"/>
                    </a:cubicBezTo>
                    <a:cubicBezTo>
                      <a:pt x="161" y="430"/>
                      <a:pt x="160" y="435"/>
                      <a:pt x="159"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11"/>
              <p:cNvSpPr>
                <a:spLocks/>
              </p:cNvSpPr>
              <p:nvPr/>
            </p:nvSpPr>
            <p:spPr bwMode="auto">
              <a:xfrm>
                <a:off x="3992" y="792"/>
                <a:ext cx="708" cy="952"/>
              </a:xfrm>
              <a:custGeom>
                <a:avLst/>
                <a:gdLst>
                  <a:gd name="T0" fmla="*/ 236 w 298"/>
                  <a:gd name="T1" fmla="*/ 319 h 401"/>
                  <a:gd name="T2" fmla="*/ 186 w 298"/>
                  <a:gd name="T3" fmla="*/ 357 h 401"/>
                  <a:gd name="T4" fmla="*/ 148 w 298"/>
                  <a:gd name="T5" fmla="*/ 401 h 401"/>
                  <a:gd name="T6" fmla="*/ 135 w 298"/>
                  <a:gd name="T7" fmla="*/ 366 h 401"/>
                  <a:gd name="T8" fmla="*/ 59 w 298"/>
                  <a:gd name="T9" fmla="*/ 276 h 401"/>
                  <a:gd name="T10" fmla="*/ 39 w 298"/>
                  <a:gd name="T11" fmla="*/ 256 h 401"/>
                  <a:gd name="T12" fmla="*/ 13 w 298"/>
                  <a:gd name="T13" fmla="*/ 117 h 401"/>
                  <a:gd name="T14" fmla="*/ 180 w 298"/>
                  <a:gd name="T15" fmla="*/ 15 h 401"/>
                  <a:gd name="T16" fmla="*/ 286 w 298"/>
                  <a:gd name="T17" fmla="*/ 175 h 401"/>
                  <a:gd name="T18" fmla="*/ 245 w 298"/>
                  <a:gd name="T19" fmla="*/ 275 h 401"/>
                  <a:gd name="T20" fmla="*/ 236 w 298"/>
                  <a:gd name="T21" fmla="*/ 31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401">
                    <a:moveTo>
                      <a:pt x="236" y="319"/>
                    </a:moveTo>
                    <a:cubicBezTo>
                      <a:pt x="218" y="333"/>
                      <a:pt x="200" y="343"/>
                      <a:pt x="186" y="357"/>
                    </a:cubicBezTo>
                    <a:cubicBezTo>
                      <a:pt x="172" y="370"/>
                      <a:pt x="161" y="386"/>
                      <a:pt x="148" y="401"/>
                    </a:cubicBezTo>
                    <a:cubicBezTo>
                      <a:pt x="144" y="389"/>
                      <a:pt x="140" y="378"/>
                      <a:pt x="135" y="366"/>
                    </a:cubicBezTo>
                    <a:cubicBezTo>
                      <a:pt x="119" y="329"/>
                      <a:pt x="93" y="299"/>
                      <a:pt x="59" y="276"/>
                    </a:cubicBezTo>
                    <a:cubicBezTo>
                      <a:pt x="51" y="271"/>
                      <a:pt x="44" y="264"/>
                      <a:pt x="39" y="256"/>
                    </a:cubicBezTo>
                    <a:cubicBezTo>
                      <a:pt x="16" y="213"/>
                      <a:pt x="0" y="167"/>
                      <a:pt x="13" y="117"/>
                    </a:cubicBezTo>
                    <a:cubicBezTo>
                      <a:pt x="32" y="43"/>
                      <a:pt x="104" y="0"/>
                      <a:pt x="180" y="15"/>
                    </a:cubicBezTo>
                    <a:cubicBezTo>
                      <a:pt x="250" y="30"/>
                      <a:pt x="298" y="102"/>
                      <a:pt x="286" y="175"/>
                    </a:cubicBezTo>
                    <a:cubicBezTo>
                      <a:pt x="280" y="211"/>
                      <a:pt x="268" y="246"/>
                      <a:pt x="245" y="275"/>
                    </a:cubicBezTo>
                    <a:cubicBezTo>
                      <a:pt x="234" y="290"/>
                      <a:pt x="227" y="303"/>
                      <a:pt x="23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12"/>
              <p:cNvSpPr>
                <a:spLocks/>
              </p:cNvSpPr>
              <p:nvPr/>
            </p:nvSpPr>
            <p:spPr bwMode="auto">
              <a:xfrm>
                <a:off x="3220" y="1956"/>
                <a:ext cx="344" cy="501"/>
              </a:xfrm>
              <a:custGeom>
                <a:avLst/>
                <a:gdLst>
                  <a:gd name="T0" fmla="*/ 67 w 145"/>
                  <a:gd name="T1" fmla="*/ 0 h 211"/>
                  <a:gd name="T2" fmla="*/ 136 w 145"/>
                  <a:gd name="T3" fmla="*/ 154 h 211"/>
                  <a:gd name="T4" fmla="*/ 120 w 145"/>
                  <a:gd name="T5" fmla="*/ 194 h 211"/>
                  <a:gd name="T6" fmla="*/ 65 w 145"/>
                  <a:gd name="T7" fmla="*/ 205 h 211"/>
                  <a:gd name="T8" fmla="*/ 15 w 145"/>
                  <a:gd name="T9" fmla="*/ 187 h 211"/>
                  <a:gd name="T10" fmla="*/ 8 w 145"/>
                  <a:gd name="T11" fmla="*/ 158 h 211"/>
                  <a:gd name="T12" fmla="*/ 61 w 145"/>
                  <a:gd name="T13" fmla="*/ 39 h 211"/>
                  <a:gd name="T14" fmla="*/ 67 w 145"/>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11">
                    <a:moveTo>
                      <a:pt x="67" y="0"/>
                    </a:moveTo>
                    <a:cubicBezTo>
                      <a:pt x="79" y="59"/>
                      <a:pt x="101" y="109"/>
                      <a:pt x="136" y="154"/>
                    </a:cubicBezTo>
                    <a:cubicBezTo>
                      <a:pt x="145" y="166"/>
                      <a:pt x="134" y="191"/>
                      <a:pt x="120" y="194"/>
                    </a:cubicBezTo>
                    <a:cubicBezTo>
                      <a:pt x="101" y="198"/>
                      <a:pt x="79" y="211"/>
                      <a:pt x="65" y="205"/>
                    </a:cubicBezTo>
                    <a:cubicBezTo>
                      <a:pt x="49" y="197"/>
                      <a:pt x="32" y="191"/>
                      <a:pt x="15" y="187"/>
                    </a:cubicBezTo>
                    <a:cubicBezTo>
                      <a:pt x="4" y="184"/>
                      <a:pt x="0" y="168"/>
                      <a:pt x="8" y="158"/>
                    </a:cubicBezTo>
                    <a:cubicBezTo>
                      <a:pt x="35" y="122"/>
                      <a:pt x="52" y="82"/>
                      <a:pt x="61" y="39"/>
                    </a:cubicBezTo>
                    <a:cubicBezTo>
                      <a:pt x="64" y="27"/>
                      <a:pt x="65" y="16"/>
                      <a:pt x="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13"/>
              <p:cNvSpPr>
                <a:spLocks/>
              </p:cNvSpPr>
              <p:nvPr/>
            </p:nvSpPr>
            <p:spPr bwMode="auto">
              <a:xfrm>
                <a:off x="4163" y="2096"/>
                <a:ext cx="297" cy="342"/>
              </a:xfrm>
              <a:custGeom>
                <a:avLst/>
                <a:gdLst>
                  <a:gd name="T0" fmla="*/ 66 w 125"/>
                  <a:gd name="T1" fmla="*/ 0 h 144"/>
                  <a:gd name="T2" fmla="*/ 118 w 125"/>
                  <a:gd name="T3" fmla="*/ 102 h 144"/>
                  <a:gd name="T4" fmla="*/ 105 w 125"/>
                  <a:gd name="T5" fmla="*/ 129 h 144"/>
                  <a:gd name="T6" fmla="*/ 74 w 125"/>
                  <a:gd name="T7" fmla="*/ 142 h 144"/>
                  <a:gd name="T8" fmla="*/ 64 w 125"/>
                  <a:gd name="T9" fmla="*/ 143 h 144"/>
                  <a:gd name="T10" fmla="*/ 33 w 125"/>
                  <a:gd name="T11" fmla="*/ 136 h 144"/>
                  <a:gd name="T12" fmla="*/ 15 w 125"/>
                  <a:gd name="T13" fmla="*/ 87 h 144"/>
                  <a:gd name="T14" fmla="*/ 66 w 125"/>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44">
                    <a:moveTo>
                      <a:pt x="66" y="0"/>
                    </a:moveTo>
                    <a:cubicBezTo>
                      <a:pt x="77" y="36"/>
                      <a:pt x="94" y="71"/>
                      <a:pt x="118" y="102"/>
                    </a:cubicBezTo>
                    <a:cubicBezTo>
                      <a:pt x="125" y="112"/>
                      <a:pt x="117" y="126"/>
                      <a:pt x="105" y="129"/>
                    </a:cubicBezTo>
                    <a:cubicBezTo>
                      <a:pt x="94" y="132"/>
                      <a:pt x="85" y="138"/>
                      <a:pt x="74" y="142"/>
                    </a:cubicBezTo>
                    <a:cubicBezTo>
                      <a:pt x="71" y="144"/>
                      <a:pt x="67" y="144"/>
                      <a:pt x="64" y="143"/>
                    </a:cubicBezTo>
                    <a:cubicBezTo>
                      <a:pt x="53" y="141"/>
                      <a:pt x="43" y="138"/>
                      <a:pt x="33" y="136"/>
                    </a:cubicBezTo>
                    <a:cubicBezTo>
                      <a:pt x="7" y="131"/>
                      <a:pt x="0" y="110"/>
                      <a:pt x="15" y="87"/>
                    </a:cubicBezTo>
                    <a:cubicBezTo>
                      <a:pt x="33" y="59"/>
                      <a:pt x="49" y="29"/>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8" name="Content Placeholder 1"/>
            <p:cNvSpPr txBox="1">
              <a:spLocks/>
            </p:cNvSpPr>
            <p:nvPr/>
          </p:nvSpPr>
          <p:spPr>
            <a:xfrm>
              <a:off x="1536378" y="5805970"/>
              <a:ext cx="2192660"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chemeClr val="accent1"/>
                  </a:solidFill>
                  <a:latin typeface="+mn-lt"/>
                  <a:cs typeface="Segoe UI" panose="020B0502040204020203" pitchFamily="34" charset="0"/>
                </a:rPr>
                <a:t>1,134 people in 2021</a:t>
              </a:r>
            </a:p>
          </p:txBody>
        </p:sp>
        <p:grpSp>
          <p:nvGrpSpPr>
            <p:cNvPr id="149" name="Group 106"/>
            <p:cNvGrpSpPr>
              <a:grpSpLocks noChangeAspect="1"/>
            </p:cNvGrpSpPr>
            <p:nvPr/>
          </p:nvGrpSpPr>
          <p:grpSpPr bwMode="auto">
            <a:xfrm>
              <a:off x="875208" y="5719999"/>
              <a:ext cx="474323" cy="394686"/>
              <a:chOff x="2213" y="792"/>
              <a:chExt cx="3252" cy="2706"/>
            </a:xfrm>
            <a:solidFill>
              <a:schemeClr val="tx2"/>
            </a:solidFill>
          </p:grpSpPr>
          <p:sp>
            <p:nvSpPr>
              <p:cNvPr id="150" name="Freeform 107"/>
              <p:cNvSpPr>
                <a:spLocks/>
              </p:cNvSpPr>
              <p:nvPr/>
            </p:nvSpPr>
            <p:spPr bwMode="auto">
              <a:xfrm>
                <a:off x="2994" y="1405"/>
                <a:ext cx="1739" cy="2093"/>
              </a:xfrm>
              <a:custGeom>
                <a:avLst/>
                <a:gdLst>
                  <a:gd name="T0" fmla="*/ 365 w 732"/>
                  <a:gd name="T1" fmla="*/ 881 h 881"/>
                  <a:gd name="T2" fmla="*/ 107 w 732"/>
                  <a:gd name="T3" fmla="*/ 880 h 881"/>
                  <a:gd name="T4" fmla="*/ 1 w 732"/>
                  <a:gd name="T5" fmla="*/ 773 h 881"/>
                  <a:gd name="T6" fmla="*/ 1 w 732"/>
                  <a:gd name="T7" fmla="*/ 695 h 881"/>
                  <a:gd name="T8" fmla="*/ 219 w 732"/>
                  <a:gd name="T9" fmla="*/ 450 h 881"/>
                  <a:gd name="T10" fmla="*/ 254 w 732"/>
                  <a:gd name="T11" fmla="*/ 416 h 881"/>
                  <a:gd name="T12" fmla="*/ 255 w 732"/>
                  <a:gd name="T13" fmla="*/ 413 h 881"/>
                  <a:gd name="T14" fmla="*/ 246 w 732"/>
                  <a:gd name="T15" fmla="*/ 364 h 881"/>
                  <a:gd name="T16" fmla="*/ 185 w 732"/>
                  <a:gd name="T17" fmla="*/ 173 h 881"/>
                  <a:gd name="T18" fmla="*/ 338 w 732"/>
                  <a:gd name="T19" fmla="*/ 12 h 881"/>
                  <a:gd name="T20" fmla="*/ 537 w 732"/>
                  <a:gd name="T21" fmla="*/ 126 h 881"/>
                  <a:gd name="T22" fmla="*/ 528 w 732"/>
                  <a:gd name="T23" fmla="*/ 291 h 881"/>
                  <a:gd name="T24" fmla="*/ 479 w 732"/>
                  <a:gd name="T25" fmla="*/ 376 h 881"/>
                  <a:gd name="T26" fmla="*/ 474 w 732"/>
                  <a:gd name="T27" fmla="*/ 396 h 881"/>
                  <a:gd name="T28" fmla="*/ 476 w 732"/>
                  <a:gd name="T29" fmla="*/ 406 h 881"/>
                  <a:gd name="T30" fmla="*/ 522 w 732"/>
                  <a:gd name="T31" fmla="*/ 451 h 881"/>
                  <a:gd name="T32" fmla="*/ 731 w 732"/>
                  <a:gd name="T33" fmla="*/ 696 h 881"/>
                  <a:gd name="T34" fmla="*/ 732 w 732"/>
                  <a:gd name="T35" fmla="*/ 774 h 881"/>
                  <a:gd name="T36" fmla="*/ 626 w 732"/>
                  <a:gd name="T37" fmla="*/ 880 h 881"/>
                  <a:gd name="T38" fmla="*/ 365 w 732"/>
                  <a:gd name="T39"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2" h="881">
                    <a:moveTo>
                      <a:pt x="365" y="881"/>
                    </a:moveTo>
                    <a:cubicBezTo>
                      <a:pt x="279" y="881"/>
                      <a:pt x="193" y="881"/>
                      <a:pt x="107" y="880"/>
                    </a:cubicBezTo>
                    <a:cubicBezTo>
                      <a:pt x="42" y="880"/>
                      <a:pt x="1" y="839"/>
                      <a:pt x="1" y="773"/>
                    </a:cubicBezTo>
                    <a:cubicBezTo>
                      <a:pt x="1" y="747"/>
                      <a:pt x="0" y="721"/>
                      <a:pt x="1" y="695"/>
                    </a:cubicBezTo>
                    <a:cubicBezTo>
                      <a:pt x="6" y="572"/>
                      <a:pt x="97" y="470"/>
                      <a:pt x="219" y="450"/>
                    </a:cubicBezTo>
                    <a:cubicBezTo>
                      <a:pt x="242" y="446"/>
                      <a:pt x="249" y="439"/>
                      <a:pt x="254" y="416"/>
                    </a:cubicBezTo>
                    <a:cubicBezTo>
                      <a:pt x="255" y="415"/>
                      <a:pt x="255" y="414"/>
                      <a:pt x="255" y="413"/>
                    </a:cubicBezTo>
                    <a:cubicBezTo>
                      <a:pt x="262" y="395"/>
                      <a:pt x="258" y="381"/>
                      <a:pt x="246" y="364"/>
                    </a:cubicBezTo>
                    <a:cubicBezTo>
                      <a:pt x="204" y="308"/>
                      <a:pt x="178" y="245"/>
                      <a:pt x="185" y="173"/>
                    </a:cubicBezTo>
                    <a:cubicBezTo>
                      <a:pt x="192" y="92"/>
                      <a:pt x="259" y="23"/>
                      <a:pt x="338" y="12"/>
                    </a:cubicBezTo>
                    <a:cubicBezTo>
                      <a:pt x="426" y="0"/>
                      <a:pt x="506" y="47"/>
                      <a:pt x="537" y="126"/>
                    </a:cubicBezTo>
                    <a:cubicBezTo>
                      <a:pt x="559" y="182"/>
                      <a:pt x="551" y="237"/>
                      <a:pt x="528" y="291"/>
                    </a:cubicBezTo>
                    <a:cubicBezTo>
                      <a:pt x="515" y="320"/>
                      <a:pt x="495" y="347"/>
                      <a:pt x="479" y="376"/>
                    </a:cubicBezTo>
                    <a:cubicBezTo>
                      <a:pt x="476" y="382"/>
                      <a:pt x="475" y="389"/>
                      <a:pt x="474" y="396"/>
                    </a:cubicBezTo>
                    <a:cubicBezTo>
                      <a:pt x="474" y="399"/>
                      <a:pt x="476" y="403"/>
                      <a:pt x="476" y="406"/>
                    </a:cubicBezTo>
                    <a:cubicBezTo>
                      <a:pt x="484" y="442"/>
                      <a:pt x="486" y="444"/>
                      <a:pt x="522" y="451"/>
                    </a:cubicBezTo>
                    <a:cubicBezTo>
                      <a:pt x="639" y="473"/>
                      <a:pt x="728" y="577"/>
                      <a:pt x="731" y="696"/>
                    </a:cubicBezTo>
                    <a:cubicBezTo>
                      <a:pt x="732" y="722"/>
                      <a:pt x="732" y="748"/>
                      <a:pt x="732" y="774"/>
                    </a:cubicBezTo>
                    <a:cubicBezTo>
                      <a:pt x="731" y="839"/>
                      <a:pt x="691" y="880"/>
                      <a:pt x="626" y="880"/>
                    </a:cubicBezTo>
                    <a:cubicBezTo>
                      <a:pt x="539" y="881"/>
                      <a:pt x="452" y="881"/>
                      <a:pt x="365" y="8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108"/>
              <p:cNvSpPr>
                <a:spLocks/>
              </p:cNvSpPr>
              <p:nvPr/>
            </p:nvSpPr>
            <p:spPr bwMode="auto">
              <a:xfrm>
                <a:off x="2213" y="1552"/>
                <a:ext cx="1126" cy="1775"/>
              </a:xfrm>
              <a:custGeom>
                <a:avLst/>
                <a:gdLst>
                  <a:gd name="T0" fmla="*/ 462 w 474"/>
                  <a:gd name="T1" fmla="*/ 387 h 747"/>
                  <a:gd name="T2" fmla="*/ 367 w 474"/>
                  <a:gd name="T3" fmla="*/ 469 h 747"/>
                  <a:gd name="T4" fmla="*/ 306 w 474"/>
                  <a:gd name="T5" fmla="*/ 643 h 747"/>
                  <a:gd name="T6" fmla="*/ 306 w 474"/>
                  <a:gd name="T7" fmla="*/ 746 h 747"/>
                  <a:gd name="T8" fmla="*/ 292 w 474"/>
                  <a:gd name="T9" fmla="*/ 747 h 747"/>
                  <a:gd name="T10" fmla="*/ 96 w 474"/>
                  <a:gd name="T11" fmla="*/ 747 h 747"/>
                  <a:gd name="T12" fmla="*/ 1 w 474"/>
                  <a:gd name="T13" fmla="*/ 651 h 747"/>
                  <a:gd name="T14" fmla="*/ 8 w 474"/>
                  <a:gd name="T15" fmla="*/ 549 h 747"/>
                  <a:gd name="T16" fmla="*/ 180 w 474"/>
                  <a:gd name="T17" fmla="*/ 382 h 747"/>
                  <a:gd name="T18" fmla="*/ 219 w 474"/>
                  <a:gd name="T19" fmla="*/ 330 h 747"/>
                  <a:gd name="T20" fmla="*/ 213 w 474"/>
                  <a:gd name="T21" fmla="*/ 320 h 747"/>
                  <a:gd name="T22" fmla="*/ 155 w 474"/>
                  <a:gd name="T23" fmla="*/ 185 h 747"/>
                  <a:gd name="T24" fmla="*/ 284 w 474"/>
                  <a:gd name="T25" fmla="*/ 13 h 747"/>
                  <a:gd name="T26" fmla="*/ 463 w 474"/>
                  <a:gd name="T27" fmla="*/ 138 h 747"/>
                  <a:gd name="T28" fmla="*/ 410 w 474"/>
                  <a:gd name="T29" fmla="*/ 317 h 747"/>
                  <a:gd name="T30" fmla="*/ 432 w 474"/>
                  <a:gd name="T31" fmla="*/ 380 h 747"/>
                  <a:gd name="T32" fmla="*/ 462 w 474"/>
                  <a:gd name="T33" fmla="*/ 38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4" h="747">
                    <a:moveTo>
                      <a:pt x="462" y="387"/>
                    </a:moveTo>
                    <a:cubicBezTo>
                      <a:pt x="425" y="410"/>
                      <a:pt x="393" y="435"/>
                      <a:pt x="367" y="469"/>
                    </a:cubicBezTo>
                    <a:cubicBezTo>
                      <a:pt x="327" y="520"/>
                      <a:pt x="306" y="578"/>
                      <a:pt x="306" y="643"/>
                    </a:cubicBezTo>
                    <a:cubicBezTo>
                      <a:pt x="306" y="677"/>
                      <a:pt x="306" y="710"/>
                      <a:pt x="306" y="746"/>
                    </a:cubicBezTo>
                    <a:cubicBezTo>
                      <a:pt x="302" y="746"/>
                      <a:pt x="297" y="747"/>
                      <a:pt x="292" y="747"/>
                    </a:cubicBezTo>
                    <a:cubicBezTo>
                      <a:pt x="226" y="747"/>
                      <a:pt x="161" y="747"/>
                      <a:pt x="96" y="747"/>
                    </a:cubicBezTo>
                    <a:cubicBezTo>
                      <a:pt x="36" y="746"/>
                      <a:pt x="0" y="712"/>
                      <a:pt x="1" y="651"/>
                    </a:cubicBezTo>
                    <a:cubicBezTo>
                      <a:pt x="2" y="617"/>
                      <a:pt x="0" y="582"/>
                      <a:pt x="8" y="549"/>
                    </a:cubicBezTo>
                    <a:cubicBezTo>
                      <a:pt x="29" y="458"/>
                      <a:pt x="89" y="402"/>
                      <a:pt x="180" y="382"/>
                    </a:cubicBezTo>
                    <a:cubicBezTo>
                      <a:pt x="206" y="376"/>
                      <a:pt x="223" y="355"/>
                      <a:pt x="219" y="330"/>
                    </a:cubicBezTo>
                    <a:cubicBezTo>
                      <a:pt x="218" y="326"/>
                      <a:pt x="215" y="323"/>
                      <a:pt x="213" y="320"/>
                    </a:cubicBezTo>
                    <a:cubicBezTo>
                      <a:pt x="181" y="280"/>
                      <a:pt x="162" y="235"/>
                      <a:pt x="155" y="185"/>
                    </a:cubicBezTo>
                    <a:cubicBezTo>
                      <a:pt x="144" y="105"/>
                      <a:pt x="204" y="25"/>
                      <a:pt x="284" y="13"/>
                    </a:cubicBezTo>
                    <a:cubicBezTo>
                      <a:pt x="370" y="0"/>
                      <a:pt x="450" y="56"/>
                      <a:pt x="463" y="138"/>
                    </a:cubicBezTo>
                    <a:cubicBezTo>
                      <a:pt x="474" y="206"/>
                      <a:pt x="449" y="264"/>
                      <a:pt x="410" y="317"/>
                    </a:cubicBezTo>
                    <a:cubicBezTo>
                      <a:pt x="394" y="338"/>
                      <a:pt x="406" y="374"/>
                      <a:pt x="432" y="380"/>
                    </a:cubicBezTo>
                    <a:cubicBezTo>
                      <a:pt x="442" y="382"/>
                      <a:pt x="452" y="385"/>
                      <a:pt x="462" y="3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109"/>
              <p:cNvSpPr>
                <a:spLocks/>
              </p:cNvSpPr>
              <p:nvPr/>
            </p:nvSpPr>
            <p:spPr bwMode="auto">
              <a:xfrm>
                <a:off x="4337" y="1566"/>
                <a:ext cx="1128" cy="1761"/>
              </a:xfrm>
              <a:custGeom>
                <a:avLst/>
                <a:gdLst>
                  <a:gd name="T0" fmla="*/ 193 w 475"/>
                  <a:gd name="T1" fmla="*/ 740 h 741"/>
                  <a:gd name="T2" fmla="*/ 184 w 475"/>
                  <a:gd name="T3" fmla="*/ 583 h 741"/>
                  <a:gd name="T4" fmla="*/ 36 w 475"/>
                  <a:gd name="T5" fmla="*/ 385 h 741"/>
                  <a:gd name="T6" fmla="*/ 27 w 475"/>
                  <a:gd name="T7" fmla="*/ 379 h 741"/>
                  <a:gd name="T8" fmla="*/ 29 w 475"/>
                  <a:gd name="T9" fmla="*/ 377 h 741"/>
                  <a:gd name="T10" fmla="*/ 72 w 475"/>
                  <a:gd name="T11" fmla="*/ 329 h 741"/>
                  <a:gd name="T12" fmla="*/ 66 w 475"/>
                  <a:gd name="T13" fmla="*/ 313 h 741"/>
                  <a:gd name="T14" fmla="*/ 9 w 475"/>
                  <a:gd name="T15" fmla="*/ 174 h 741"/>
                  <a:gd name="T16" fmla="*/ 156 w 475"/>
                  <a:gd name="T17" fmla="*/ 5 h 741"/>
                  <a:gd name="T18" fmla="*/ 319 w 475"/>
                  <a:gd name="T19" fmla="*/ 152 h 741"/>
                  <a:gd name="T20" fmla="*/ 263 w 475"/>
                  <a:gd name="T21" fmla="*/ 312 h 741"/>
                  <a:gd name="T22" fmla="*/ 286 w 475"/>
                  <a:gd name="T23" fmla="*/ 374 h 741"/>
                  <a:gd name="T24" fmla="*/ 470 w 475"/>
                  <a:gd name="T25" fmla="*/ 558 h 741"/>
                  <a:gd name="T26" fmla="*/ 471 w 475"/>
                  <a:gd name="T27" fmla="*/ 670 h 741"/>
                  <a:gd name="T28" fmla="*/ 384 w 475"/>
                  <a:gd name="T29" fmla="*/ 740 h 741"/>
                  <a:gd name="T30" fmla="*/ 201 w 475"/>
                  <a:gd name="T31" fmla="*/ 741 h 741"/>
                  <a:gd name="T32" fmla="*/ 193 w 475"/>
                  <a:gd name="T33" fmla="*/ 740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5" h="741">
                    <a:moveTo>
                      <a:pt x="193" y="740"/>
                    </a:moveTo>
                    <a:cubicBezTo>
                      <a:pt x="190" y="686"/>
                      <a:pt x="193" y="634"/>
                      <a:pt x="184" y="583"/>
                    </a:cubicBezTo>
                    <a:cubicBezTo>
                      <a:pt x="169" y="494"/>
                      <a:pt x="116" y="428"/>
                      <a:pt x="36" y="385"/>
                    </a:cubicBezTo>
                    <a:cubicBezTo>
                      <a:pt x="33" y="384"/>
                      <a:pt x="30" y="381"/>
                      <a:pt x="27" y="379"/>
                    </a:cubicBezTo>
                    <a:cubicBezTo>
                      <a:pt x="28" y="378"/>
                      <a:pt x="29" y="377"/>
                      <a:pt x="29" y="377"/>
                    </a:cubicBezTo>
                    <a:cubicBezTo>
                      <a:pt x="71" y="373"/>
                      <a:pt x="65" y="358"/>
                      <a:pt x="72" y="329"/>
                    </a:cubicBezTo>
                    <a:cubicBezTo>
                      <a:pt x="73" y="324"/>
                      <a:pt x="69" y="318"/>
                      <a:pt x="66" y="313"/>
                    </a:cubicBezTo>
                    <a:cubicBezTo>
                      <a:pt x="34" y="272"/>
                      <a:pt x="14" y="226"/>
                      <a:pt x="9" y="174"/>
                    </a:cubicBezTo>
                    <a:cubicBezTo>
                      <a:pt x="0" y="88"/>
                      <a:pt x="67" y="11"/>
                      <a:pt x="156" y="5"/>
                    </a:cubicBezTo>
                    <a:cubicBezTo>
                      <a:pt x="241" y="0"/>
                      <a:pt x="317" y="68"/>
                      <a:pt x="319" y="152"/>
                    </a:cubicBezTo>
                    <a:cubicBezTo>
                      <a:pt x="321" y="213"/>
                      <a:pt x="299" y="265"/>
                      <a:pt x="263" y="312"/>
                    </a:cubicBezTo>
                    <a:cubicBezTo>
                      <a:pt x="247" y="332"/>
                      <a:pt x="261" y="369"/>
                      <a:pt x="286" y="374"/>
                    </a:cubicBezTo>
                    <a:cubicBezTo>
                      <a:pt x="385" y="393"/>
                      <a:pt x="455" y="460"/>
                      <a:pt x="470" y="558"/>
                    </a:cubicBezTo>
                    <a:cubicBezTo>
                      <a:pt x="475" y="595"/>
                      <a:pt x="474" y="633"/>
                      <a:pt x="471" y="670"/>
                    </a:cubicBezTo>
                    <a:cubicBezTo>
                      <a:pt x="468" y="712"/>
                      <a:pt x="429" y="740"/>
                      <a:pt x="384" y="740"/>
                    </a:cubicBezTo>
                    <a:cubicBezTo>
                      <a:pt x="323" y="741"/>
                      <a:pt x="262" y="741"/>
                      <a:pt x="201" y="741"/>
                    </a:cubicBezTo>
                    <a:cubicBezTo>
                      <a:pt x="197" y="741"/>
                      <a:pt x="194" y="740"/>
                      <a:pt x="193" y="7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110"/>
              <p:cNvSpPr>
                <a:spLocks/>
              </p:cNvSpPr>
              <p:nvPr/>
            </p:nvSpPr>
            <p:spPr bwMode="auto">
              <a:xfrm>
                <a:off x="2992" y="803"/>
                <a:ext cx="684" cy="1043"/>
              </a:xfrm>
              <a:custGeom>
                <a:avLst/>
                <a:gdLst>
                  <a:gd name="T0" fmla="*/ 159 w 288"/>
                  <a:gd name="T1" fmla="*/ 439 h 439"/>
                  <a:gd name="T2" fmla="*/ 64 w 288"/>
                  <a:gd name="T3" fmla="*/ 321 h 439"/>
                  <a:gd name="T4" fmla="*/ 59 w 288"/>
                  <a:gd name="T5" fmla="*/ 307 h 439"/>
                  <a:gd name="T6" fmla="*/ 52 w 288"/>
                  <a:gd name="T7" fmla="*/ 277 h 439"/>
                  <a:gd name="T8" fmla="*/ 5 w 288"/>
                  <a:gd name="T9" fmla="*/ 131 h 439"/>
                  <a:gd name="T10" fmla="*/ 157 w 288"/>
                  <a:gd name="T11" fmla="*/ 7 h 439"/>
                  <a:gd name="T12" fmla="*/ 283 w 288"/>
                  <a:gd name="T13" fmla="*/ 155 h 439"/>
                  <a:gd name="T14" fmla="*/ 235 w 288"/>
                  <a:gd name="T15" fmla="*/ 279 h 439"/>
                  <a:gd name="T16" fmla="*/ 203 w 288"/>
                  <a:gd name="T17" fmla="*/ 320 h 439"/>
                  <a:gd name="T18" fmla="*/ 161 w 288"/>
                  <a:gd name="T19" fmla="*/ 426 h 439"/>
                  <a:gd name="T20" fmla="*/ 159 w 288"/>
                  <a:gd name="T21"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439">
                    <a:moveTo>
                      <a:pt x="159" y="439"/>
                    </a:moveTo>
                    <a:cubicBezTo>
                      <a:pt x="143" y="386"/>
                      <a:pt x="112" y="347"/>
                      <a:pt x="64" y="321"/>
                    </a:cubicBezTo>
                    <a:cubicBezTo>
                      <a:pt x="61" y="319"/>
                      <a:pt x="58" y="311"/>
                      <a:pt x="59" y="307"/>
                    </a:cubicBezTo>
                    <a:cubicBezTo>
                      <a:pt x="62" y="296"/>
                      <a:pt x="59" y="287"/>
                      <a:pt x="52" y="277"/>
                    </a:cubicBezTo>
                    <a:cubicBezTo>
                      <a:pt x="20" y="234"/>
                      <a:pt x="0" y="186"/>
                      <a:pt x="5" y="131"/>
                    </a:cubicBezTo>
                    <a:cubicBezTo>
                      <a:pt x="13" y="55"/>
                      <a:pt x="81" y="0"/>
                      <a:pt x="157" y="7"/>
                    </a:cubicBezTo>
                    <a:cubicBezTo>
                      <a:pt x="232" y="14"/>
                      <a:pt x="288" y="80"/>
                      <a:pt x="283" y="155"/>
                    </a:cubicBezTo>
                    <a:cubicBezTo>
                      <a:pt x="280" y="201"/>
                      <a:pt x="262" y="242"/>
                      <a:pt x="235" y="279"/>
                    </a:cubicBezTo>
                    <a:cubicBezTo>
                      <a:pt x="224" y="293"/>
                      <a:pt x="213" y="306"/>
                      <a:pt x="203" y="320"/>
                    </a:cubicBezTo>
                    <a:cubicBezTo>
                      <a:pt x="179" y="351"/>
                      <a:pt x="165" y="387"/>
                      <a:pt x="161" y="426"/>
                    </a:cubicBezTo>
                    <a:cubicBezTo>
                      <a:pt x="161" y="430"/>
                      <a:pt x="160" y="435"/>
                      <a:pt x="159" y="4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111"/>
              <p:cNvSpPr>
                <a:spLocks/>
              </p:cNvSpPr>
              <p:nvPr/>
            </p:nvSpPr>
            <p:spPr bwMode="auto">
              <a:xfrm>
                <a:off x="3992" y="792"/>
                <a:ext cx="708" cy="952"/>
              </a:xfrm>
              <a:custGeom>
                <a:avLst/>
                <a:gdLst>
                  <a:gd name="T0" fmla="*/ 236 w 298"/>
                  <a:gd name="T1" fmla="*/ 319 h 401"/>
                  <a:gd name="T2" fmla="*/ 186 w 298"/>
                  <a:gd name="T3" fmla="*/ 357 h 401"/>
                  <a:gd name="T4" fmla="*/ 148 w 298"/>
                  <a:gd name="T5" fmla="*/ 401 h 401"/>
                  <a:gd name="T6" fmla="*/ 135 w 298"/>
                  <a:gd name="T7" fmla="*/ 366 h 401"/>
                  <a:gd name="T8" fmla="*/ 59 w 298"/>
                  <a:gd name="T9" fmla="*/ 276 h 401"/>
                  <a:gd name="T10" fmla="*/ 39 w 298"/>
                  <a:gd name="T11" fmla="*/ 256 h 401"/>
                  <a:gd name="T12" fmla="*/ 13 w 298"/>
                  <a:gd name="T13" fmla="*/ 117 h 401"/>
                  <a:gd name="T14" fmla="*/ 180 w 298"/>
                  <a:gd name="T15" fmla="*/ 15 h 401"/>
                  <a:gd name="T16" fmla="*/ 286 w 298"/>
                  <a:gd name="T17" fmla="*/ 175 h 401"/>
                  <a:gd name="T18" fmla="*/ 245 w 298"/>
                  <a:gd name="T19" fmla="*/ 275 h 401"/>
                  <a:gd name="T20" fmla="*/ 236 w 298"/>
                  <a:gd name="T21" fmla="*/ 31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401">
                    <a:moveTo>
                      <a:pt x="236" y="319"/>
                    </a:moveTo>
                    <a:cubicBezTo>
                      <a:pt x="218" y="333"/>
                      <a:pt x="200" y="343"/>
                      <a:pt x="186" y="357"/>
                    </a:cubicBezTo>
                    <a:cubicBezTo>
                      <a:pt x="172" y="370"/>
                      <a:pt x="161" y="386"/>
                      <a:pt x="148" y="401"/>
                    </a:cubicBezTo>
                    <a:cubicBezTo>
                      <a:pt x="144" y="389"/>
                      <a:pt x="140" y="378"/>
                      <a:pt x="135" y="366"/>
                    </a:cubicBezTo>
                    <a:cubicBezTo>
                      <a:pt x="119" y="329"/>
                      <a:pt x="93" y="299"/>
                      <a:pt x="59" y="276"/>
                    </a:cubicBezTo>
                    <a:cubicBezTo>
                      <a:pt x="51" y="271"/>
                      <a:pt x="44" y="264"/>
                      <a:pt x="39" y="256"/>
                    </a:cubicBezTo>
                    <a:cubicBezTo>
                      <a:pt x="16" y="213"/>
                      <a:pt x="0" y="167"/>
                      <a:pt x="13" y="117"/>
                    </a:cubicBezTo>
                    <a:cubicBezTo>
                      <a:pt x="32" y="43"/>
                      <a:pt x="104" y="0"/>
                      <a:pt x="180" y="15"/>
                    </a:cubicBezTo>
                    <a:cubicBezTo>
                      <a:pt x="250" y="30"/>
                      <a:pt x="298" y="102"/>
                      <a:pt x="286" y="175"/>
                    </a:cubicBezTo>
                    <a:cubicBezTo>
                      <a:pt x="280" y="211"/>
                      <a:pt x="268" y="246"/>
                      <a:pt x="245" y="275"/>
                    </a:cubicBezTo>
                    <a:cubicBezTo>
                      <a:pt x="234" y="290"/>
                      <a:pt x="227" y="303"/>
                      <a:pt x="23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112"/>
              <p:cNvSpPr>
                <a:spLocks/>
              </p:cNvSpPr>
              <p:nvPr/>
            </p:nvSpPr>
            <p:spPr bwMode="auto">
              <a:xfrm>
                <a:off x="3220" y="1956"/>
                <a:ext cx="344" cy="501"/>
              </a:xfrm>
              <a:custGeom>
                <a:avLst/>
                <a:gdLst>
                  <a:gd name="T0" fmla="*/ 67 w 145"/>
                  <a:gd name="T1" fmla="*/ 0 h 211"/>
                  <a:gd name="T2" fmla="*/ 136 w 145"/>
                  <a:gd name="T3" fmla="*/ 154 h 211"/>
                  <a:gd name="T4" fmla="*/ 120 w 145"/>
                  <a:gd name="T5" fmla="*/ 194 h 211"/>
                  <a:gd name="T6" fmla="*/ 65 w 145"/>
                  <a:gd name="T7" fmla="*/ 205 h 211"/>
                  <a:gd name="T8" fmla="*/ 15 w 145"/>
                  <a:gd name="T9" fmla="*/ 187 h 211"/>
                  <a:gd name="T10" fmla="*/ 8 w 145"/>
                  <a:gd name="T11" fmla="*/ 158 h 211"/>
                  <a:gd name="T12" fmla="*/ 61 w 145"/>
                  <a:gd name="T13" fmla="*/ 39 h 211"/>
                  <a:gd name="T14" fmla="*/ 67 w 145"/>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11">
                    <a:moveTo>
                      <a:pt x="67" y="0"/>
                    </a:moveTo>
                    <a:cubicBezTo>
                      <a:pt x="79" y="59"/>
                      <a:pt x="101" y="109"/>
                      <a:pt x="136" y="154"/>
                    </a:cubicBezTo>
                    <a:cubicBezTo>
                      <a:pt x="145" y="166"/>
                      <a:pt x="134" y="191"/>
                      <a:pt x="120" y="194"/>
                    </a:cubicBezTo>
                    <a:cubicBezTo>
                      <a:pt x="101" y="198"/>
                      <a:pt x="79" y="211"/>
                      <a:pt x="65" y="205"/>
                    </a:cubicBezTo>
                    <a:cubicBezTo>
                      <a:pt x="49" y="197"/>
                      <a:pt x="32" y="191"/>
                      <a:pt x="15" y="187"/>
                    </a:cubicBezTo>
                    <a:cubicBezTo>
                      <a:pt x="4" y="184"/>
                      <a:pt x="0" y="168"/>
                      <a:pt x="8" y="158"/>
                    </a:cubicBezTo>
                    <a:cubicBezTo>
                      <a:pt x="35" y="122"/>
                      <a:pt x="52" y="82"/>
                      <a:pt x="61" y="39"/>
                    </a:cubicBezTo>
                    <a:cubicBezTo>
                      <a:pt x="64" y="27"/>
                      <a:pt x="65" y="16"/>
                      <a:pt x="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113"/>
              <p:cNvSpPr>
                <a:spLocks/>
              </p:cNvSpPr>
              <p:nvPr/>
            </p:nvSpPr>
            <p:spPr bwMode="auto">
              <a:xfrm>
                <a:off x="4163" y="2096"/>
                <a:ext cx="297" cy="342"/>
              </a:xfrm>
              <a:custGeom>
                <a:avLst/>
                <a:gdLst>
                  <a:gd name="T0" fmla="*/ 66 w 125"/>
                  <a:gd name="T1" fmla="*/ 0 h 144"/>
                  <a:gd name="T2" fmla="*/ 118 w 125"/>
                  <a:gd name="T3" fmla="*/ 102 h 144"/>
                  <a:gd name="T4" fmla="*/ 105 w 125"/>
                  <a:gd name="T5" fmla="*/ 129 h 144"/>
                  <a:gd name="T6" fmla="*/ 74 w 125"/>
                  <a:gd name="T7" fmla="*/ 142 h 144"/>
                  <a:gd name="T8" fmla="*/ 64 w 125"/>
                  <a:gd name="T9" fmla="*/ 143 h 144"/>
                  <a:gd name="T10" fmla="*/ 33 w 125"/>
                  <a:gd name="T11" fmla="*/ 136 h 144"/>
                  <a:gd name="T12" fmla="*/ 15 w 125"/>
                  <a:gd name="T13" fmla="*/ 87 h 144"/>
                  <a:gd name="T14" fmla="*/ 66 w 125"/>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44">
                    <a:moveTo>
                      <a:pt x="66" y="0"/>
                    </a:moveTo>
                    <a:cubicBezTo>
                      <a:pt x="77" y="36"/>
                      <a:pt x="94" y="71"/>
                      <a:pt x="118" y="102"/>
                    </a:cubicBezTo>
                    <a:cubicBezTo>
                      <a:pt x="125" y="112"/>
                      <a:pt x="117" y="126"/>
                      <a:pt x="105" y="129"/>
                    </a:cubicBezTo>
                    <a:cubicBezTo>
                      <a:pt x="94" y="132"/>
                      <a:pt x="85" y="138"/>
                      <a:pt x="74" y="142"/>
                    </a:cubicBezTo>
                    <a:cubicBezTo>
                      <a:pt x="71" y="144"/>
                      <a:pt x="67" y="144"/>
                      <a:pt x="64" y="143"/>
                    </a:cubicBezTo>
                    <a:cubicBezTo>
                      <a:pt x="53" y="141"/>
                      <a:pt x="43" y="138"/>
                      <a:pt x="33" y="136"/>
                    </a:cubicBezTo>
                    <a:cubicBezTo>
                      <a:pt x="7" y="131"/>
                      <a:pt x="0" y="110"/>
                      <a:pt x="15" y="87"/>
                    </a:cubicBezTo>
                    <a:cubicBezTo>
                      <a:pt x="33" y="59"/>
                      <a:pt x="49" y="29"/>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57" name="Rectangle 156"/>
          <p:cNvSpPr/>
          <p:nvPr/>
        </p:nvSpPr>
        <p:spPr>
          <a:xfrm>
            <a:off x="5090502" y="1443883"/>
            <a:ext cx="2822815" cy="276999"/>
          </a:xfrm>
          <a:prstGeom prst="rect">
            <a:avLst/>
          </a:prstGeom>
        </p:spPr>
        <p:txBody>
          <a:bodyPr wrap="square" lIns="0" tIns="0" rIns="0" bIns="0">
            <a:spAutoFit/>
          </a:bodyPr>
          <a:lstStyle/>
          <a:p>
            <a:pPr defTabSz="685800" eaLnBrk="0" fontAlgn="base" hangingPunct="0">
              <a:lnSpc>
                <a:spcPct val="90000"/>
              </a:lnSpc>
              <a:spcBef>
                <a:spcPct val="50000"/>
              </a:spcBef>
              <a:spcAft>
                <a:spcPct val="0"/>
              </a:spcAft>
              <a:buClr>
                <a:srgbClr val="FFFFFF"/>
              </a:buClr>
              <a:defRPr/>
            </a:pPr>
            <a:r>
              <a:rPr lang="en-US" sz="2000" b="1" kern="0" dirty="0">
                <a:solidFill>
                  <a:schemeClr val="tx2"/>
                </a:solidFill>
                <a:cs typeface="Arial" charset="0"/>
              </a:rPr>
              <a:t>Policing Reform</a:t>
            </a:r>
          </a:p>
        </p:txBody>
      </p:sp>
      <p:cxnSp>
        <p:nvCxnSpPr>
          <p:cNvPr id="5" name="Straight Connector 4"/>
          <p:cNvCxnSpPr>
            <a:cxnSpLocks/>
          </p:cNvCxnSpPr>
          <p:nvPr/>
        </p:nvCxnSpPr>
        <p:spPr>
          <a:xfrm>
            <a:off x="4652682" y="1526241"/>
            <a:ext cx="0" cy="45884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843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02" name="think-cell Slide" r:id="rId4" imgW="353" imgH="357" progId="TCLayout.ActiveDocument.1">
                  <p:embed/>
                </p:oleObj>
              </mc:Choice>
              <mc:Fallback>
                <p:oleObj name="think-cell Slide" r:id="rId4" imgW="353" imgH="357" progId="TCLayout.ActiveDocument.1">
                  <p:embed/>
                  <p:pic>
                    <p:nvPicPr>
                      <p:cNvPr id="15" name="Object 1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xmlns="" id="{F30E6993-0CB6-4D86-B1D0-77C6B4B3794A}"/>
              </a:ext>
            </a:extLst>
          </p:cNvPr>
          <p:cNvSpPr txBox="1">
            <a:spLocks/>
          </p:cNvSpPr>
          <p:nvPr/>
        </p:nvSpPr>
        <p:spPr>
          <a:xfrm>
            <a:off x="5090502" y="6472712"/>
            <a:ext cx="2057400" cy="1873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6525B1-14D3-4043-96C3-3E66F944D188}" type="slidenum">
              <a:rPr lang="en-US" sz="675">
                <a:solidFill>
                  <a:prstClr val="black">
                    <a:tint val="75000"/>
                  </a:prstClr>
                </a:solidFill>
                <a:latin typeface="Calibri"/>
              </a:rPr>
              <a:pPr algn="ctr"/>
              <a:t>46</a:t>
            </a:fld>
            <a:endParaRPr lang="en-US" sz="675" dirty="0">
              <a:solidFill>
                <a:prstClr val="black">
                  <a:tint val="75000"/>
                </a:prstClr>
              </a:solidFill>
              <a:latin typeface="Calibri"/>
            </a:endParaRPr>
          </a:p>
        </p:txBody>
      </p:sp>
      <p:sp>
        <p:nvSpPr>
          <p:cNvPr id="3" name="Title 5">
            <a:extLst>
              <a:ext uri="{FF2B5EF4-FFF2-40B4-BE49-F238E27FC236}">
                <a16:creationId xmlns:a16="http://schemas.microsoft.com/office/drawing/2014/main" xmlns="" id="{92E57CF9-7947-406B-B455-C72A3A3D75D1}"/>
              </a:ext>
            </a:extLst>
          </p:cNvPr>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Spotlight: Cyber Liability</a:t>
            </a:r>
            <a:endParaRPr lang="en-US" dirty="0">
              <a:solidFill>
                <a:srgbClr val="FF0000"/>
              </a:solidFill>
            </a:endParaRPr>
          </a:p>
        </p:txBody>
      </p:sp>
      <p:cxnSp>
        <p:nvCxnSpPr>
          <p:cNvPr id="4" name="Straight Connector 3">
            <a:extLst>
              <a:ext uri="{FF2B5EF4-FFF2-40B4-BE49-F238E27FC236}">
                <a16:creationId xmlns:a16="http://schemas.microsoft.com/office/drawing/2014/main" xmlns="" id="{F6F63AD5-3D50-4257-850D-D43C6FB77988}"/>
              </a:ext>
            </a:extLst>
          </p:cNvPr>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2D204EC-68CD-45EA-B91F-D7E80CB12EB6}"/>
              </a:ext>
            </a:extLst>
          </p:cNvPr>
          <p:cNvSpPr txBox="1"/>
          <p:nvPr/>
        </p:nvSpPr>
        <p:spPr>
          <a:xfrm>
            <a:off x="390607" y="1727779"/>
            <a:ext cx="5404712" cy="4216539"/>
          </a:xfrm>
          <a:prstGeom prst="rect">
            <a:avLst/>
          </a:prstGeom>
          <a:noFill/>
        </p:spPr>
        <p:txBody>
          <a:bodyPr wrap="square">
            <a:spAutoFit/>
          </a:bodyPr>
          <a:lstStyle/>
          <a:p>
            <a:r>
              <a:rPr lang="en-US" sz="1400" b="1" dirty="0">
                <a:solidFill>
                  <a:srgbClr val="002E42"/>
                </a:solidFill>
                <a:latin typeface="Century Gothic" panose="020B0502020202020204" pitchFamily="34" charset="0"/>
                <a:ea typeface="+mj-ea"/>
                <a:cs typeface="+mj-cs"/>
              </a:rPr>
              <a:t>Marketplace stabilizing after several years of dramatic claims development. </a:t>
            </a:r>
          </a:p>
          <a:p>
            <a:endParaRPr lang="en-US" sz="1400" b="0" i="0" dirty="0">
              <a:solidFill>
                <a:srgbClr val="292929"/>
              </a:solidFill>
              <a:effectLst/>
            </a:endParaRPr>
          </a:p>
          <a:p>
            <a:r>
              <a:rPr lang="en-US" sz="1400" b="1" dirty="0">
                <a:solidFill>
                  <a:srgbClr val="002E42"/>
                </a:solidFill>
                <a:latin typeface="Century Gothic" panose="020B0502020202020204" pitchFamily="34" charset="0"/>
                <a:ea typeface="+mj-ea"/>
                <a:cs typeface="+mj-cs"/>
              </a:rPr>
              <a:t>Security standards across the marketplace:</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Multi-factor authentication</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Well managed end point detection</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Well managed RDP connections – VPN, MFA, etc.</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Back Ups</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Planning and Training (and Frequency)</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Reasonable patching schedule/plan </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Plan or adequate measures in place to protect end of life software</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IT Security Budgets</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Email Security</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Identity Access Management</a:t>
            </a:r>
          </a:p>
          <a:p>
            <a:pPr marL="173736" indent="-173736">
              <a:spcBef>
                <a:spcPts val="600"/>
              </a:spcBef>
              <a:buFont typeface="Arial" panose="020B0604020202020204" pitchFamily="34" charset="0"/>
              <a:buChar char="•"/>
            </a:pPr>
            <a:r>
              <a:rPr lang="en-US" sz="1300" b="1" dirty="0">
                <a:solidFill>
                  <a:srgbClr val="0C4751">
                    <a:lumMod val="75000"/>
                    <a:lumOff val="25000"/>
                  </a:srgbClr>
                </a:solidFill>
              </a:rPr>
              <a:t>Service Account Management</a:t>
            </a:r>
          </a:p>
          <a:p>
            <a:endParaRPr lang="en-US" sz="1400" dirty="0"/>
          </a:p>
        </p:txBody>
      </p:sp>
      <p:pic>
        <p:nvPicPr>
          <p:cNvPr id="39938" name="Picture 2" descr="What Is Cyber Insurance, Why Do I Need It, and How Do I Get It? -  CompuVision">
            <a:extLst>
              <a:ext uri="{FF2B5EF4-FFF2-40B4-BE49-F238E27FC236}">
                <a16:creationId xmlns:a16="http://schemas.microsoft.com/office/drawing/2014/main" xmlns="" id="{9AE2261B-C2C4-46AF-A8B6-12F08E85832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 r="7332" b="-678"/>
          <a:stretch/>
        </p:blipFill>
        <p:spPr bwMode="auto">
          <a:xfrm>
            <a:off x="9444480" y="0"/>
            <a:ext cx="2384663" cy="1727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62D204EC-68CD-45EA-B91F-D7E80CB12EB6}"/>
              </a:ext>
            </a:extLst>
          </p:cNvPr>
          <p:cNvSpPr txBox="1"/>
          <p:nvPr/>
        </p:nvSpPr>
        <p:spPr>
          <a:xfrm>
            <a:off x="5581781" y="1727779"/>
            <a:ext cx="6185702" cy="379841"/>
          </a:xfrm>
          <a:prstGeom prst="rect">
            <a:avLst/>
          </a:prstGeom>
          <a:noFill/>
        </p:spPr>
        <p:txBody>
          <a:bodyPr wrap="square">
            <a:noAutofit/>
          </a:bodyPr>
          <a:lstStyle/>
          <a:p>
            <a:r>
              <a:rPr lang="en-US" sz="1400" b="1" dirty="0">
                <a:solidFill>
                  <a:srgbClr val="002E42"/>
                </a:solidFill>
                <a:latin typeface="Century Gothic" panose="020B0502020202020204" pitchFamily="34" charset="0"/>
                <a:ea typeface="+mj-ea"/>
                <a:cs typeface="+mj-cs"/>
              </a:rPr>
              <a:t>Sector view on resilience to cyber risk</a:t>
            </a:r>
          </a:p>
          <a:p>
            <a:endParaRPr lang="en-US" sz="1400" b="0" i="0" dirty="0">
              <a:solidFill>
                <a:srgbClr val="292929"/>
              </a:solidFill>
              <a:effectLst/>
            </a:endParaRPr>
          </a:p>
          <a:p>
            <a:endParaRPr lang="en-US" sz="1400" dirty="0"/>
          </a:p>
        </p:txBody>
      </p:sp>
      <p:graphicFrame>
        <p:nvGraphicFramePr>
          <p:cNvPr id="14" name="Chart 13"/>
          <p:cNvGraphicFramePr/>
          <p:nvPr/>
        </p:nvGraphicFramePr>
        <p:xfrm>
          <a:off x="5581781" y="2107620"/>
          <a:ext cx="6185701" cy="3749434"/>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a:extLst>
              <a:ext uri="{FF2B5EF4-FFF2-40B4-BE49-F238E27FC236}">
                <a16:creationId xmlns:a16="http://schemas.microsoft.com/office/drawing/2014/main" xmlns="" id="{62D204EC-68CD-45EA-B91F-D7E80CB12EB6}"/>
              </a:ext>
            </a:extLst>
          </p:cNvPr>
          <p:cNvSpPr txBox="1"/>
          <p:nvPr/>
        </p:nvSpPr>
        <p:spPr>
          <a:xfrm>
            <a:off x="5581781" y="5857054"/>
            <a:ext cx="6185702" cy="379841"/>
          </a:xfrm>
          <a:prstGeom prst="rect">
            <a:avLst/>
          </a:prstGeom>
          <a:noFill/>
        </p:spPr>
        <p:txBody>
          <a:bodyPr wrap="square">
            <a:noAutofit/>
          </a:bodyPr>
          <a:lstStyle/>
          <a:p>
            <a:r>
              <a:rPr lang="en-US" sz="1200" dirty="0">
                <a:latin typeface="Calibri" panose="020F0502020204030204" pitchFamily="34" charset="0"/>
                <a:ea typeface="+mj-ea"/>
                <a:cs typeface="Calibri" panose="020F0502020204030204" pitchFamily="34" charset="0"/>
              </a:rPr>
              <a:t>Percentage of US and UK companies feeling ‘very prepared’ to anticipate and respond to cyber risk in 2021. Median line indicates the mid-point of the data set across all industries surveyed.</a:t>
            </a:r>
            <a:endParaRPr lang="en-US" sz="1200"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xmlns="" id="{B6D95FEF-69D4-4F91-AD24-F86EC578B690}"/>
              </a:ext>
            </a:extLst>
          </p:cNvPr>
          <p:cNvSpPr/>
          <p:nvPr/>
        </p:nvSpPr>
        <p:spPr>
          <a:xfrm>
            <a:off x="9364469" y="3230151"/>
            <a:ext cx="1722631"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6657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127079067"/>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9726"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grpSp>
        <p:nvGrpSpPr>
          <p:cNvPr id="13" name="Group 12"/>
          <p:cNvGrpSpPr/>
          <p:nvPr/>
        </p:nvGrpSpPr>
        <p:grpSpPr>
          <a:xfrm>
            <a:off x="7804499" y="2804170"/>
            <a:ext cx="3265962" cy="1249660"/>
            <a:chOff x="5461349" y="2498953"/>
            <a:chExt cx="3265962" cy="1249660"/>
          </a:xfrm>
        </p:grpSpPr>
        <p:sp>
          <p:nvSpPr>
            <p:cNvPr id="14" name="Title 2"/>
            <p:cNvSpPr txBox="1">
              <a:spLocks/>
            </p:cNvSpPr>
            <p:nvPr/>
          </p:nvSpPr>
          <p:spPr>
            <a:xfrm>
              <a:off x="5461349" y="2498953"/>
              <a:ext cx="3265962"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2"/>
                  </a:solidFill>
                  <a:latin typeface="Century Gothic" panose="020B0502020202020204" pitchFamily="34" charset="0"/>
                  <a:ea typeface="+mj-ea"/>
                  <a:cs typeface="+mj-cs"/>
                </a:defRPr>
              </a:lvl1pPr>
            </a:lstStyle>
            <a:p>
              <a:r>
                <a:rPr lang="en-US" sz="4000" dirty="0">
                  <a:solidFill>
                    <a:schemeClr val="bg1"/>
                  </a:solidFill>
                </a:rPr>
                <a:t>Toward </a:t>
              </a:r>
              <a:br>
                <a:rPr lang="en-US" sz="4000" dirty="0">
                  <a:solidFill>
                    <a:schemeClr val="bg1"/>
                  </a:solidFill>
                </a:rPr>
              </a:br>
              <a:r>
                <a:rPr lang="en-US" sz="4000" dirty="0">
                  <a:solidFill>
                    <a:schemeClr val="bg1"/>
                  </a:solidFill>
                </a:rPr>
                <a:t>the Future</a:t>
              </a:r>
            </a:p>
          </p:txBody>
        </p:sp>
        <p:cxnSp>
          <p:nvCxnSpPr>
            <p:cNvPr id="15" name="Straight Connector 14"/>
            <p:cNvCxnSpPr/>
            <p:nvPr/>
          </p:nvCxnSpPr>
          <p:spPr>
            <a:xfrm>
              <a:off x="5461349" y="3748613"/>
              <a:ext cx="156429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969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47255522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752"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l="33116" r="30294"/>
          <a:stretch/>
        </p:blipFill>
        <p:spPr>
          <a:xfrm>
            <a:off x="3291691" y="0"/>
            <a:ext cx="3764050" cy="6858000"/>
          </a:xfrm>
          <a:prstGeom prst="rect">
            <a:avLst/>
          </a:prstGeom>
        </p:spPr>
      </p:pic>
      <p:sp>
        <p:nvSpPr>
          <p:cNvPr id="29" name="Rectangle 28"/>
          <p:cNvSpPr/>
          <p:nvPr/>
        </p:nvSpPr>
        <p:spPr>
          <a:xfrm flipH="1">
            <a:off x="-1" y="1"/>
            <a:ext cx="3291692"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390607" y="2988764"/>
            <a:ext cx="2746683"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Liability Renewal Outlook</a:t>
            </a:r>
          </a:p>
        </p:txBody>
      </p:sp>
      <p:cxnSp>
        <p:nvCxnSpPr>
          <p:cNvPr id="31" name="Straight Connector 30"/>
          <p:cNvCxnSpPr/>
          <p:nvPr/>
        </p:nvCxnSpPr>
        <p:spPr>
          <a:xfrm>
            <a:off x="390607" y="386721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7260766" y="685693"/>
            <a:ext cx="3240407" cy="73866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2400" dirty="0">
                <a:solidFill>
                  <a:schemeClr val="tx2"/>
                </a:solidFill>
                <a:latin typeface="+mn-lt"/>
                <a:cs typeface="Arial" panose="020B0604020202020204" pitchFamily="34" charset="0"/>
              </a:rPr>
              <a:t>Excess liability continues to be a challenge </a:t>
            </a:r>
          </a:p>
        </p:txBody>
      </p:sp>
      <p:grpSp>
        <p:nvGrpSpPr>
          <p:cNvPr id="6" name="Group 5"/>
          <p:cNvGrpSpPr/>
          <p:nvPr/>
        </p:nvGrpSpPr>
        <p:grpSpPr>
          <a:xfrm>
            <a:off x="7363684" y="1808857"/>
            <a:ext cx="4471314" cy="2671716"/>
            <a:chOff x="7339686" y="1624390"/>
            <a:chExt cx="4471314" cy="2671716"/>
          </a:xfrm>
        </p:grpSpPr>
        <p:grpSp>
          <p:nvGrpSpPr>
            <p:cNvPr id="3" name="Group 2"/>
            <p:cNvGrpSpPr/>
            <p:nvPr/>
          </p:nvGrpSpPr>
          <p:grpSpPr>
            <a:xfrm>
              <a:off x="7951133" y="1624390"/>
              <a:ext cx="3859867" cy="2671716"/>
              <a:chOff x="7951133" y="1624390"/>
              <a:chExt cx="3859867" cy="2671716"/>
            </a:xfrm>
          </p:grpSpPr>
          <p:sp>
            <p:nvSpPr>
              <p:cNvPr id="33" name="Content Placeholder 6"/>
              <p:cNvSpPr txBox="1">
                <a:spLocks/>
              </p:cNvSpPr>
              <p:nvPr/>
            </p:nvSpPr>
            <p:spPr>
              <a:xfrm>
                <a:off x="7951133" y="1624390"/>
                <a:ext cx="2458200"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accent1"/>
                    </a:solidFill>
                    <a:cs typeface="Arial" panose="020B0604020202020204" pitchFamily="34" charset="0"/>
                  </a:rPr>
                  <a:t>Specific Problem areas:</a:t>
                </a:r>
              </a:p>
            </p:txBody>
          </p:sp>
          <p:sp>
            <p:nvSpPr>
              <p:cNvPr id="34" name="Content Placeholder 6"/>
              <p:cNvSpPr txBox="1">
                <a:spLocks/>
              </p:cNvSpPr>
              <p:nvPr/>
            </p:nvSpPr>
            <p:spPr>
              <a:xfrm>
                <a:off x="7951133" y="2021637"/>
                <a:ext cx="3859867" cy="227446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736" indent="-173736">
                  <a:spcBef>
                    <a:spcPts val="600"/>
                  </a:spcBef>
                  <a:buFont typeface="Arial" panose="020B0604020202020204" pitchFamily="34" charset="0"/>
                  <a:buChar char="•"/>
                </a:pPr>
                <a:r>
                  <a:rPr lang="en-US" sz="1600" b="1" dirty="0">
                    <a:solidFill>
                      <a:schemeClr val="bg2"/>
                    </a:solidFill>
                  </a:rPr>
                  <a:t>Aggregate limits – Many carriers are looking to cap their exposure on pool programs </a:t>
                </a:r>
              </a:p>
              <a:p>
                <a:pPr marL="173736" indent="-173736">
                  <a:spcBef>
                    <a:spcPts val="600"/>
                  </a:spcBef>
                  <a:buFont typeface="Arial" panose="020B0604020202020204" pitchFamily="34" charset="0"/>
                  <a:buChar char="•"/>
                </a:pPr>
                <a:r>
                  <a:rPr lang="en-US" sz="1600" b="1" dirty="0">
                    <a:solidFill>
                      <a:schemeClr val="bg2"/>
                    </a:solidFill>
                  </a:rPr>
                  <a:t>Attachment point/Retentions are being closely examined</a:t>
                </a:r>
              </a:p>
              <a:p>
                <a:pPr marL="173736" indent="-173736">
                  <a:spcBef>
                    <a:spcPts val="600"/>
                  </a:spcBef>
                  <a:buFont typeface="Arial" panose="020B0604020202020204" pitchFamily="34" charset="0"/>
                  <a:buChar char="•"/>
                </a:pPr>
                <a:r>
                  <a:rPr lang="en-US" sz="1600" b="1" dirty="0">
                    <a:solidFill>
                      <a:schemeClr val="bg2"/>
                    </a:solidFill>
                  </a:rPr>
                  <a:t>Underwriter scrutiny on Law Enforcement and Sexual Abuse/Misconduct coverages</a:t>
                </a:r>
              </a:p>
              <a:p>
                <a:pPr marL="173736" indent="-173736">
                  <a:spcBef>
                    <a:spcPts val="600"/>
                  </a:spcBef>
                  <a:buFont typeface="Arial" panose="020B0604020202020204" pitchFamily="34" charset="0"/>
                  <a:buChar char="•"/>
                </a:pPr>
                <a:r>
                  <a:rPr lang="en-US" sz="1600" b="1" dirty="0">
                    <a:solidFill>
                      <a:schemeClr val="bg2"/>
                    </a:solidFill>
                  </a:rPr>
                  <a:t>Emerging Exclusion - PFAS</a:t>
                </a:r>
              </a:p>
              <a:p>
                <a:pPr marL="173736" indent="-173736">
                  <a:spcBef>
                    <a:spcPts val="600"/>
                  </a:spcBef>
                  <a:buFont typeface="Arial" panose="020B0604020202020204" pitchFamily="34" charset="0"/>
                  <a:buChar char="•"/>
                </a:pPr>
                <a:endParaRPr lang="en-US" sz="1400" dirty="0">
                  <a:solidFill>
                    <a:schemeClr val="tx1"/>
                  </a:solidFill>
                </a:endParaRPr>
              </a:p>
            </p:txBody>
          </p:sp>
        </p:grpSp>
        <p:grpSp>
          <p:nvGrpSpPr>
            <p:cNvPr id="35" name="Group 34"/>
            <p:cNvGrpSpPr/>
            <p:nvPr/>
          </p:nvGrpSpPr>
          <p:grpSpPr>
            <a:xfrm>
              <a:off x="7339686" y="1624390"/>
              <a:ext cx="393936" cy="402718"/>
              <a:chOff x="13989480" y="2446846"/>
              <a:chExt cx="807117" cy="825112"/>
            </a:xfrm>
            <a:solidFill>
              <a:schemeClr val="accent1"/>
            </a:solidFill>
          </p:grpSpPr>
          <p:sp>
            <p:nvSpPr>
              <p:cNvPr id="36" name="Freeform 17"/>
              <p:cNvSpPr>
                <a:spLocks noEditPoints="1"/>
              </p:cNvSpPr>
              <p:nvPr/>
            </p:nvSpPr>
            <p:spPr bwMode="auto">
              <a:xfrm>
                <a:off x="13989480" y="2544864"/>
                <a:ext cx="630608" cy="727094"/>
              </a:xfrm>
              <a:custGeom>
                <a:avLst/>
                <a:gdLst>
                  <a:gd name="T0" fmla="*/ 0 w 694"/>
                  <a:gd name="T1" fmla="*/ 80 h 800"/>
                  <a:gd name="T2" fmla="*/ 24 w 694"/>
                  <a:gd name="T3" fmla="*/ 35 h 800"/>
                  <a:gd name="T4" fmla="*/ 100 w 694"/>
                  <a:gd name="T5" fmla="*/ 0 h 800"/>
                  <a:gd name="T6" fmla="*/ 220 w 694"/>
                  <a:gd name="T7" fmla="*/ 0 h 800"/>
                  <a:gd name="T8" fmla="*/ 257 w 694"/>
                  <a:gd name="T9" fmla="*/ 36 h 800"/>
                  <a:gd name="T10" fmla="*/ 221 w 694"/>
                  <a:gd name="T11" fmla="*/ 72 h 800"/>
                  <a:gd name="T12" fmla="*/ 117 w 694"/>
                  <a:gd name="T13" fmla="*/ 72 h 800"/>
                  <a:gd name="T14" fmla="*/ 72 w 694"/>
                  <a:gd name="T15" fmla="*/ 115 h 800"/>
                  <a:gd name="T16" fmla="*/ 71 w 694"/>
                  <a:gd name="T17" fmla="*/ 439 h 800"/>
                  <a:gd name="T18" fmla="*/ 87 w 694"/>
                  <a:gd name="T19" fmla="*/ 454 h 800"/>
                  <a:gd name="T20" fmla="*/ 255 w 694"/>
                  <a:gd name="T21" fmla="*/ 454 h 800"/>
                  <a:gd name="T22" fmla="*/ 349 w 694"/>
                  <a:gd name="T23" fmla="*/ 549 h 800"/>
                  <a:gd name="T24" fmla="*/ 349 w 694"/>
                  <a:gd name="T25" fmla="*/ 703 h 800"/>
                  <a:gd name="T26" fmla="*/ 373 w 694"/>
                  <a:gd name="T27" fmla="*/ 727 h 800"/>
                  <a:gd name="T28" fmla="*/ 549 w 694"/>
                  <a:gd name="T29" fmla="*/ 726 h 800"/>
                  <a:gd name="T30" fmla="*/ 575 w 694"/>
                  <a:gd name="T31" fmla="*/ 725 h 800"/>
                  <a:gd name="T32" fmla="*/ 623 w 694"/>
                  <a:gd name="T33" fmla="*/ 671 h 800"/>
                  <a:gd name="T34" fmla="*/ 623 w 694"/>
                  <a:gd name="T35" fmla="*/ 465 h 800"/>
                  <a:gd name="T36" fmla="*/ 626 w 694"/>
                  <a:gd name="T37" fmla="*/ 444 h 800"/>
                  <a:gd name="T38" fmla="*/ 662 w 694"/>
                  <a:gd name="T39" fmla="*/ 420 h 800"/>
                  <a:gd name="T40" fmla="*/ 693 w 694"/>
                  <a:gd name="T41" fmla="*/ 457 h 800"/>
                  <a:gd name="T42" fmla="*/ 692 w 694"/>
                  <a:gd name="T43" fmla="*/ 709 h 800"/>
                  <a:gd name="T44" fmla="*/ 624 w 694"/>
                  <a:gd name="T45" fmla="*/ 800 h 800"/>
                  <a:gd name="T46" fmla="*/ 280 w 694"/>
                  <a:gd name="T47" fmla="*/ 800 h 800"/>
                  <a:gd name="T48" fmla="*/ 159 w 694"/>
                  <a:gd name="T49" fmla="*/ 675 h 800"/>
                  <a:gd name="T50" fmla="*/ 0 w 694"/>
                  <a:gd name="T51" fmla="*/ 516 h 800"/>
                  <a:gd name="T52" fmla="*/ 0 w 694"/>
                  <a:gd name="T53" fmla="*/ 80 h 800"/>
                  <a:gd name="T54" fmla="*/ 283 w 694"/>
                  <a:gd name="T55" fmla="*/ 700 h 800"/>
                  <a:gd name="T56" fmla="*/ 279 w 694"/>
                  <a:gd name="T57" fmla="*/ 563 h 800"/>
                  <a:gd name="T58" fmla="*/ 234 w 694"/>
                  <a:gd name="T59" fmla="*/ 517 h 800"/>
                  <a:gd name="T60" fmla="*/ 100 w 694"/>
                  <a:gd name="T61" fmla="*/ 516 h 800"/>
                  <a:gd name="T62" fmla="*/ 283 w 694"/>
                  <a:gd name="T63" fmla="*/ 7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4" h="800">
                    <a:moveTo>
                      <a:pt x="0" y="80"/>
                    </a:moveTo>
                    <a:cubicBezTo>
                      <a:pt x="7" y="64"/>
                      <a:pt x="12" y="48"/>
                      <a:pt x="24" y="35"/>
                    </a:cubicBezTo>
                    <a:cubicBezTo>
                      <a:pt x="45" y="13"/>
                      <a:pt x="69" y="0"/>
                      <a:pt x="100" y="0"/>
                    </a:cubicBezTo>
                    <a:cubicBezTo>
                      <a:pt x="140" y="0"/>
                      <a:pt x="180" y="0"/>
                      <a:pt x="220" y="0"/>
                    </a:cubicBezTo>
                    <a:cubicBezTo>
                      <a:pt x="241" y="1"/>
                      <a:pt x="257" y="16"/>
                      <a:pt x="257" y="36"/>
                    </a:cubicBezTo>
                    <a:cubicBezTo>
                      <a:pt x="257" y="57"/>
                      <a:pt x="243" y="71"/>
                      <a:pt x="221" y="72"/>
                    </a:cubicBezTo>
                    <a:cubicBezTo>
                      <a:pt x="186" y="72"/>
                      <a:pt x="151" y="71"/>
                      <a:pt x="117" y="72"/>
                    </a:cubicBezTo>
                    <a:cubicBezTo>
                      <a:pt x="86" y="72"/>
                      <a:pt x="72" y="85"/>
                      <a:pt x="72" y="115"/>
                    </a:cubicBezTo>
                    <a:cubicBezTo>
                      <a:pt x="71" y="223"/>
                      <a:pt x="72" y="331"/>
                      <a:pt x="71" y="439"/>
                    </a:cubicBezTo>
                    <a:cubicBezTo>
                      <a:pt x="71" y="452"/>
                      <a:pt x="76" y="454"/>
                      <a:pt x="87" y="454"/>
                    </a:cubicBezTo>
                    <a:cubicBezTo>
                      <a:pt x="143" y="454"/>
                      <a:pt x="200" y="457"/>
                      <a:pt x="255" y="454"/>
                    </a:cubicBezTo>
                    <a:cubicBezTo>
                      <a:pt x="295" y="452"/>
                      <a:pt x="351" y="506"/>
                      <a:pt x="349" y="549"/>
                    </a:cubicBezTo>
                    <a:cubicBezTo>
                      <a:pt x="346" y="600"/>
                      <a:pt x="349" y="652"/>
                      <a:pt x="349" y="703"/>
                    </a:cubicBezTo>
                    <a:cubicBezTo>
                      <a:pt x="349" y="720"/>
                      <a:pt x="353" y="727"/>
                      <a:pt x="373" y="727"/>
                    </a:cubicBezTo>
                    <a:cubicBezTo>
                      <a:pt x="431" y="725"/>
                      <a:pt x="490" y="726"/>
                      <a:pt x="549" y="726"/>
                    </a:cubicBezTo>
                    <a:cubicBezTo>
                      <a:pt x="557" y="726"/>
                      <a:pt x="566" y="725"/>
                      <a:pt x="575" y="725"/>
                    </a:cubicBezTo>
                    <a:cubicBezTo>
                      <a:pt x="609" y="721"/>
                      <a:pt x="623" y="706"/>
                      <a:pt x="623" y="671"/>
                    </a:cubicBezTo>
                    <a:cubicBezTo>
                      <a:pt x="623" y="603"/>
                      <a:pt x="623" y="534"/>
                      <a:pt x="623" y="465"/>
                    </a:cubicBezTo>
                    <a:cubicBezTo>
                      <a:pt x="623" y="458"/>
                      <a:pt x="622" y="451"/>
                      <a:pt x="626" y="444"/>
                    </a:cubicBezTo>
                    <a:cubicBezTo>
                      <a:pt x="634" y="430"/>
                      <a:pt x="644" y="419"/>
                      <a:pt x="662" y="420"/>
                    </a:cubicBezTo>
                    <a:cubicBezTo>
                      <a:pt x="678" y="422"/>
                      <a:pt x="693" y="439"/>
                      <a:pt x="693" y="457"/>
                    </a:cubicBezTo>
                    <a:cubicBezTo>
                      <a:pt x="693" y="541"/>
                      <a:pt x="694" y="625"/>
                      <a:pt x="692" y="709"/>
                    </a:cubicBezTo>
                    <a:cubicBezTo>
                      <a:pt x="691" y="754"/>
                      <a:pt x="665" y="784"/>
                      <a:pt x="624" y="800"/>
                    </a:cubicBezTo>
                    <a:cubicBezTo>
                      <a:pt x="509" y="800"/>
                      <a:pt x="394" y="800"/>
                      <a:pt x="280" y="800"/>
                    </a:cubicBezTo>
                    <a:cubicBezTo>
                      <a:pt x="239" y="758"/>
                      <a:pt x="200" y="716"/>
                      <a:pt x="159" y="675"/>
                    </a:cubicBezTo>
                    <a:cubicBezTo>
                      <a:pt x="106" y="622"/>
                      <a:pt x="55" y="567"/>
                      <a:pt x="0" y="516"/>
                    </a:cubicBezTo>
                    <a:cubicBezTo>
                      <a:pt x="0" y="370"/>
                      <a:pt x="0" y="225"/>
                      <a:pt x="0" y="80"/>
                    </a:cubicBezTo>
                    <a:close/>
                    <a:moveTo>
                      <a:pt x="283" y="700"/>
                    </a:moveTo>
                    <a:cubicBezTo>
                      <a:pt x="281" y="653"/>
                      <a:pt x="286" y="607"/>
                      <a:pt x="279" y="563"/>
                    </a:cubicBezTo>
                    <a:cubicBezTo>
                      <a:pt x="275" y="537"/>
                      <a:pt x="259" y="518"/>
                      <a:pt x="234" y="517"/>
                    </a:cubicBezTo>
                    <a:cubicBezTo>
                      <a:pt x="189" y="515"/>
                      <a:pt x="144" y="516"/>
                      <a:pt x="100" y="516"/>
                    </a:cubicBezTo>
                    <a:cubicBezTo>
                      <a:pt x="160" y="577"/>
                      <a:pt x="220" y="637"/>
                      <a:pt x="283" y="7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8"/>
              <p:cNvSpPr>
                <a:spLocks noEditPoints="1"/>
              </p:cNvSpPr>
              <p:nvPr/>
            </p:nvSpPr>
            <p:spPr bwMode="auto">
              <a:xfrm>
                <a:off x="14221124" y="2446846"/>
                <a:ext cx="575473" cy="555180"/>
              </a:xfrm>
              <a:custGeom>
                <a:avLst/>
                <a:gdLst>
                  <a:gd name="T0" fmla="*/ 633 w 633"/>
                  <a:gd name="T1" fmla="*/ 556 h 611"/>
                  <a:gd name="T2" fmla="*/ 532 w 633"/>
                  <a:gd name="T3" fmla="*/ 572 h 611"/>
                  <a:gd name="T4" fmla="*/ 458 w 633"/>
                  <a:gd name="T5" fmla="*/ 496 h 611"/>
                  <a:gd name="T6" fmla="*/ 429 w 633"/>
                  <a:gd name="T7" fmla="*/ 425 h 611"/>
                  <a:gd name="T8" fmla="*/ 412 w 633"/>
                  <a:gd name="T9" fmla="*/ 431 h 611"/>
                  <a:gd name="T10" fmla="*/ 47 w 633"/>
                  <a:gd name="T11" fmla="*/ 313 h 611"/>
                  <a:gd name="T12" fmla="*/ 239 w 633"/>
                  <a:gd name="T13" fmla="*/ 3 h 611"/>
                  <a:gd name="T14" fmla="*/ 249 w 633"/>
                  <a:gd name="T15" fmla="*/ 0 h 611"/>
                  <a:gd name="T16" fmla="*/ 297 w 633"/>
                  <a:gd name="T17" fmla="*/ 0 h 611"/>
                  <a:gd name="T18" fmla="*/ 341 w 633"/>
                  <a:gd name="T19" fmla="*/ 10 h 611"/>
                  <a:gd name="T20" fmla="*/ 465 w 633"/>
                  <a:gd name="T21" fmla="*/ 378 h 611"/>
                  <a:gd name="T22" fmla="*/ 459 w 633"/>
                  <a:gd name="T23" fmla="*/ 392 h 611"/>
                  <a:gd name="T24" fmla="*/ 527 w 633"/>
                  <a:gd name="T25" fmla="*/ 420 h 611"/>
                  <a:gd name="T26" fmla="*/ 599 w 633"/>
                  <a:gd name="T27" fmla="*/ 490 h 611"/>
                  <a:gd name="T28" fmla="*/ 633 w 633"/>
                  <a:gd name="T29" fmla="*/ 536 h 611"/>
                  <a:gd name="T30" fmla="*/ 633 w 633"/>
                  <a:gd name="T31" fmla="*/ 556 h 611"/>
                  <a:gd name="T32" fmla="*/ 272 w 633"/>
                  <a:gd name="T33" fmla="*/ 397 h 611"/>
                  <a:gd name="T34" fmla="*/ 432 w 633"/>
                  <a:gd name="T35" fmla="*/ 240 h 611"/>
                  <a:gd name="T36" fmla="*/ 277 w 633"/>
                  <a:gd name="T37" fmla="*/ 79 h 611"/>
                  <a:gd name="T38" fmla="*/ 113 w 633"/>
                  <a:gd name="T39" fmla="*/ 236 h 611"/>
                  <a:gd name="T40" fmla="*/ 272 w 633"/>
                  <a:gd name="T41" fmla="*/ 39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3" h="611">
                    <a:moveTo>
                      <a:pt x="633" y="556"/>
                    </a:moveTo>
                    <a:cubicBezTo>
                      <a:pt x="610" y="605"/>
                      <a:pt x="570" y="611"/>
                      <a:pt x="532" y="572"/>
                    </a:cubicBezTo>
                    <a:cubicBezTo>
                      <a:pt x="508" y="546"/>
                      <a:pt x="484" y="520"/>
                      <a:pt x="458" y="496"/>
                    </a:cubicBezTo>
                    <a:cubicBezTo>
                      <a:pt x="437" y="476"/>
                      <a:pt x="422" y="455"/>
                      <a:pt x="429" y="425"/>
                    </a:cubicBezTo>
                    <a:cubicBezTo>
                      <a:pt x="420" y="422"/>
                      <a:pt x="417" y="428"/>
                      <a:pt x="412" y="431"/>
                    </a:cubicBezTo>
                    <a:cubicBezTo>
                      <a:pt x="281" y="525"/>
                      <a:pt x="98" y="466"/>
                      <a:pt x="47" y="313"/>
                    </a:cubicBezTo>
                    <a:cubicBezTo>
                      <a:pt x="0" y="172"/>
                      <a:pt x="91" y="25"/>
                      <a:pt x="239" y="3"/>
                    </a:cubicBezTo>
                    <a:cubicBezTo>
                      <a:pt x="242" y="3"/>
                      <a:pt x="245" y="1"/>
                      <a:pt x="249" y="0"/>
                    </a:cubicBezTo>
                    <a:cubicBezTo>
                      <a:pt x="265" y="0"/>
                      <a:pt x="281" y="0"/>
                      <a:pt x="297" y="0"/>
                    </a:cubicBezTo>
                    <a:cubicBezTo>
                      <a:pt x="311" y="3"/>
                      <a:pt x="326" y="6"/>
                      <a:pt x="341" y="10"/>
                    </a:cubicBezTo>
                    <a:cubicBezTo>
                      <a:pt x="499" y="59"/>
                      <a:pt x="561" y="243"/>
                      <a:pt x="465" y="378"/>
                    </a:cubicBezTo>
                    <a:cubicBezTo>
                      <a:pt x="462" y="382"/>
                      <a:pt x="458" y="385"/>
                      <a:pt x="459" y="392"/>
                    </a:cubicBezTo>
                    <a:cubicBezTo>
                      <a:pt x="487" y="388"/>
                      <a:pt x="508" y="400"/>
                      <a:pt x="527" y="420"/>
                    </a:cubicBezTo>
                    <a:cubicBezTo>
                      <a:pt x="550" y="445"/>
                      <a:pt x="575" y="468"/>
                      <a:pt x="599" y="490"/>
                    </a:cubicBezTo>
                    <a:cubicBezTo>
                      <a:pt x="613" y="503"/>
                      <a:pt x="626" y="517"/>
                      <a:pt x="633" y="536"/>
                    </a:cubicBezTo>
                    <a:cubicBezTo>
                      <a:pt x="633" y="542"/>
                      <a:pt x="633" y="549"/>
                      <a:pt x="633" y="556"/>
                    </a:cubicBezTo>
                    <a:close/>
                    <a:moveTo>
                      <a:pt x="272" y="397"/>
                    </a:moveTo>
                    <a:cubicBezTo>
                      <a:pt x="359" y="397"/>
                      <a:pt x="432" y="327"/>
                      <a:pt x="432" y="240"/>
                    </a:cubicBezTo>
                    <a:cubicBezTo>
                      <a:pt x="433" y="153"/>
                      <a:pt x="362" y="82"/>
                      <a:pt x="277" y="79"/>
                    </a:cubicBezTo>
                    <a:cubicBezTo>
                      <a:pt x="197" y="76"/>
                      <a:pt x="115" y="140"/>
                      <a:pt x="113" y="236"/>
                    </a:cubicBezTo>
                    <a:cubicBezTo>
                      <a:pt x="111" y="324"/>
                      <a:pt x="183" y="396"/>
                      <a:pt x="272" y="3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9"/>
              <p:cNvSpPr>
                <a:spLocks/>
              </p:cNvSpPr>
              <p:nvPr/>
            </p:nvSpPr>
            <p:spPr bwMode="auto">
              <a:xfrm>
                <a:off x="14096687" y="2820157"/>
                <a:ext cx="172680" cy="53986"/>
              </a:xfrm>
              <a:custGeom>
                <a:avLst/>
                <a:gdLst>
                  <a:gd name="T0" fmla="*/ 93 w 190"/>
                  <a:gd name="T1" fmla="*/ 59 h 59"/>
                  <a:gd name="T2" fmla="*/ 31 w 190"/>
                  <a:gd name="T3" fmla="*/ 59 h 59"/>
                  <a:gd name="T4" fmla="*/ 0 w 190"/>
                  <a:gd name="T5" fmla="*/ 32 h 59"/>
                  <a:gd name="T6" fmla="*/ 30 w 190"/>
                  <a:gd name="T7" fmla="*/ 1 h 59"/>
                  <a:gd name="T8" fmla="*/ 158 w 190"/>
                  <a:gd name="T9" fmla="*/ 1 h 59"/>
                  <a:gd name="T10" fmla="*/ 189 w 190"/>
                  <a:gd name="T11" fmla="*/ 31 h 59"/>
                  <a:gd name="T12" fmla="*/ 159 w 190"/>
                  <a:gd name="T13" fmla="*/ 59 h 59"/>
                  <a:gd name="T14" fmla="*/ 93 w 190"/>
                  <a:gd name="T15" fmla="*/ 59 h 59"/>
                  <a:gd name="T16" fmla="*/ 93 w 19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59">
                    <a:moveTo>
                      <a:pt x="93" y="59"/>
                    </a:moveTo>
                    <a:cubicBezTo>
                      <a:pt x="72" y="59"/>
                      <a:pt x="51" y="59"/>
                      <a:pt x="31" y="59"/>
                    </a:cubicBezTo>
                    <a:cubicBezTo>
                      <a:pt x="11" y="58"/>
                      <a:pt x="1" y="48"/>
                      <a:pt x="0" y="32"/>
                    </a:cubicBezTo>
                    <a:cubicBezTo>
                      <a:pt x="0" y="14"/>
                      <a:pt x="11" y="1"/>
                      <a:pt x="30" y="1"/>
                    </a:cubicBezTo>
                    <a:cubicBezTo>
                      <a:pt x="73" y="0"/>
                      <a:pt x="115" y="1"/>
                      <a:pt x="158" y="1"/>
                    </a:cubicBezTo>
                    <a:cubicBezTo>
                      <a:pt x="176" y="1"/>
                      <a:pt x="190" y="15"/>
                      <a:pt x="189" y="31"/>
                    </a:cubicBezTo>
                    <a:cubicBezTo>
                      <a:pt x="189" y="46"/>
                      <a:pt x="177" y="58"/>
                      <a:pt x="159" y="59"/>
                    </a:cubicBezTo>
                    <a:cubicBezTo>
                      <a:pt x="137" y="59"/>
                      <a:pt x="115" y="59"/>
                      <a:pt x="93" y="59"/>
                    </a:cubicBezTo>
                    <a:cubicBezTo>
                      <a:pt x="93" y="59"/>
                      <a:pt x="93" y="59"/>
                      <a:pt x="9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p:cNvGrpSpPr/>
          <p:nvPr/>
        </p:nvGrpSpPr>
        <p:grpSpPr>
          <a:xfrm>
            <a:off x="7323202" y="4480428"/>
            <a:ext cx="4515393" cy="738664"/>
            <a:chOff x="7295606" y="4162827"/>
            <a:chExt cx="4515393" cy="738664"/>
          </a:xfrm>
        </p:grpSpPr>
        <p:sp>
          <p:nvSpPr>
            <p:cNvPr id="39" name="Content Placeholder 6"/>
            <p:cNvSpPr txBox="1">
              <a:spLocks/>
            </p:cNvSpPr>
            <p:nvPr/>
          </p:nvSpPr>
          <p:spPr>
            <a:xfrm>
              <a:off x="7951132" y="4162827"/>
              <a:ext cx="3859867" cy="73866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Pricing expectations based on Q2 results for 2022 = Flat to +10% – based on losses and jurisdiction</a:t>
              </a:r>
            </a:p>
          </p:txBody>
        </p:sp>
        <p:grpSp>
          <p:nvGrpSpPr>
            <p:cNvPr id="40" name="Group 12"/>
            <p:cNvGrpSpPr>
              <a:grpSpLocks noChangeAspect="1"/>
            </p:cNvGrpSpPr>
            <p:nvPr/>
          </p:nvGrpSpPr>
          <p:grpSpPr bwMode="auto">
            <a:xfrm>
              <a:off x="7295606" y="4167431"/>
              <a:ext cx="482096" cy="483234"/>
              <a:chOff x="2771" y="1111"/>
              <a:chExt cx="2119" cy="2124"/>
            </a:xfrm>
            <a:solidFill>
              <a:schemeClr val="accent1"/>
            </a:solidFill>
          </p:grpSpPr>
          <p:sp>
            <p:nvSpPr>
              <p:cNvPr id="41" name="Freeform 13"/>
              <p:cNvSpPr>
                <a:spLocks/>
              </p:cNvSpPr>
              <p:nvPr/>
            </p:nvSpPr>
            <p:spPr bwMode="auto">
              <a:xfrm>
                <a:off x="4122" y="1111"/>
                <a:ext cx="768" cy="1004"/>
              </a:xfrm>
              <a:custGeom>
                <a:avLst/>
                <a:gdLst>
                  <a:gd name="T0" fmla="*/ 178 w 323"/>
                  <a:gd name="T1" fmla="*/ 0 h 422"/>
                  <a:gd name="T2" fmla="*/ 202 w 323"/>
                  <a:gd name="T3" fmla="*/ 5 h 422"/>
                  <a:gd name="T4" fmla="*/ 321 w 323"/>
                  <a:gd name="T5" fmla="*/ 160 h 422"/>
                  <a:gd name="T6" fmla="*/ 264 w 323"/>
                  <a:gd name="T7" fmla="*/ 400 h 422"/>
                  <a:gd name="T8" fmla="*/ 226 w 323"/>
                  <a:gd name="T9" fmla="*/ 414 h 422"/>
                  <a:gd name="T10" fmla="*/ 218 w 323"/>
                  <a:gd name="T11" fmla="*/ 376 h 422"/>
                  <a:gd name="T12" fmla="*/ 270 w 323"/>
                  <a:gd name="T13" fmla="*/ 159 h 422"/>
                  <a:gd name="T14" fmla="*/ 173 w 323"/>
                  <a:gd name="T15" fmla="*/ 53 h 422"/>
                  <a:gd name="T16" fmla="*/ 63 w 323"/>
                  <a:gd name="T17" fmla="*/ 135 h 422"/>
                  <a:gd name="T18" fmla="*/ 71 w 323"/>
                  <a:gd name="T19" fmla="*/ 243 h 422"/>
                  <a:gd name="T20" fmla="*/ 77 w 323"/>
                  <a:gd name="T21" fmla="*/ 269 h 422"/>
                  <a:gd name="T22" fmla="*/ 57 w 323"/>
                  <a:gd name="T23" fmla="*/ 299 h 422"/>
                  <a:gd name="T24" fmla="*/ 28 w 323"/>
                  <a:gd name="T25" fmla="*/ 283 h 422"/>
                  <a:gd name="T26" fmla="*/ 13 w 323"/>
                  <a:gd name="T27" fmla="*/ 122 h 422"/>
                  <a:gd name="T28" fmla="*/ 147 w 323"/>
                  <a:gd name="T29" fmla="*/ 3 h 422"/>
                  <a:gd name="T30" fmla="*/ 154 w 323"/>
                  <a:gd name="T31" fmla="*/ 0 h 422"/>
                  <a:gd name="T32" fmla="*/ 178 w 323"/>
                  <a:gd name="T3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3" h="422">
                    <a:moveTo>
                      <a:pt x="178" y="0"/>
                    </a:moveTo>
                    <a:cubicBezTo>
                      <a:pt x="185" y="6"/>
                      <a:pt x="194" y="3"/>
                      <a:pt x="202" y="5"/>
                    </a:cubicBezTo>
                    <a:cubicBezTo>
                      <a:pt x="270" y="24"/>
                      <a:pt x="319" y="86"/>
                      <a:pt x="321" y="160"/>
                    </a:cubicBezTo>
                    <a:cubicBezTo>
                      <a:pt x="323" y="245"/>
                      <a:pt x="303" y="325"/>
                      <a:pt x="264" y="400"/>
                    </a:cubicBezTo>
                    <a:cubicBezTo>
                      <a:pt x="256" y="416"/>
                      <a:pt x="239" y="422"/>
                      <a:pt x="226" y="414"/>
                    </a:cubicBezTo>
                    <a:cubicBezTo>
                      <a:pt x="213" y="407"/>
                      <a:pt x="209" y="392"/>
                      <a:pt x="218" y="376"/>
                    </a:cubicBezTo>
                    <a:cubicBezTo>
                      <a:pt x="254" y="308"/>
                      <a:pt x="272" y="236"/>
                      <a:pt x="270" y="159"/>
                    </a:cubicBezTo>
                    <a:cubicBezTo>
                      <a:pt x="268" y="102"/>
                      <a:pt x="229" y="58"/>
                      <a:pt x="173" y="53"/>
                    </a:cubicBezTo>
                    <a:cubicBezTo>
                      <a:pt x="124" y="48"/>
                      <a:pt x="74" y="84"/>
                      <a:pt x="63" y="135"/>
                    </a:cubicBezTo>
                    <a:cubicBezTo>
                      <a:pt x="56" y="171"/>
                      <a:pt x="65" y="207"/>
                      <a:pt x="71" y="243"/>
                    </a:cubicBezTo>
                    <a:cubicBezTo>
                      <a:pt x="73" y="252"/>
                      <a:pt x="76" y="260"/>
                      <a:pt x="77" y="269"/>
                    </a:cubicBezTo>
                    <a:cubicBezTo>
                      <a:pt x="79" y="284"/>
                      <a:pt x="71" y="295"/>
                      <a:pt x="57" y="299"/>
                    </a:cubicBezTo>
                    <a:cubicBezTo>
                      <a:pt x="43" y="303"/>
                      <a:pt x="31" y="296"/>
                      <a:pt x="28" y="283"/>
                    </a:cubicBezTo>
                    <a:cubicBezTo>
                      <a:pt x="18" y="230"/>
                      <a:pt x="0" y="177"/>
                      <a:pt x="13" y="122"/>
                    </a:cubicBezTo>
                    <a:cubicBezTo>
                      <a:pt x="29" y="56"/>
                      <a:pt x="78" y="13"/>
                      <a:pt x="147" y="3"/>
                    </a:cubicBezTo>
                    <a:cubicBezTo>
                      <a:pt x="149" y="3"/>
                      <a:pt x="151" y="1"/>
                      <a:pt x="154" y="0"/>
                    </a:cubicBezTo>
                    <a:cubicBezTo>
                      <a:pt x="162" y="0"/>
                      <a:pt x="170" y="0"/>
                      <a:pt x="1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4"/>
              <p:cNvSpPr>
                <a:spLocks noEditPoints="1"/>
              </p:cNvSpPr>
              <p:nvPr/>
            </p:nvSpPr>
            <p:spPr bwMode="auto">
              <a:xfrm>
                <a:off x="2771" y="1446"/>
                <a:ext cx="1793" cy="1789"/>
              </a:xfrm>
              <a:custGeom>
                <a:avLst/>
                <a:gdLst>
                  <a:gd name="T0" fmla="*/ 481 w 754"/>
                  <a:gd name="T1" fmla="*/ 3 h 752"/>
                  <a:gd name="T2" fmla="*/ 539 w 754"/>
                  <a:gd name="T3" fmla="*/ 2 h 752"/>
                  <a:gd name="T4" fmla="*/ 550 w 754"/>
                  <a:gd name="T5" fmla="*/ 14 h 752"/>
                  <a:gd name="T6" fmla="*/ 557 w 754"/>
                  <a:gd name="T7" fmla="*/ 75 h 752"/>
                  <a:gd name="T8" fmla="*/ 554 w 754"/>
                  <a:gd name="T9" fmla="*/ 102 h 752"/>
                  <a:gd name="T10" fmla="*/ 584 w 754"/>
                  <a:gd name="T11" fmla="*/ 194 h 752"/>
                  <a:gd name="T12" fmla="*/ 675 w 754"/>
                  <a:gd name="T13" fmla="*/ 176 h 752"/>
                  <a:gd name="T14" fmla="*/ 669 w 754"/>
                  <a:gd name="T15" fmla="*/ 80 h 752"/>
                  <a:gd name="T16" fmla="*/ 654 w 754"/>
                  <a:gd name="T17" fmla="*/ 16 h 752"/>
                  <a:gd name="T18" fmla="*/ 663 w 754"/>
                  <a:gd name="T19" fmla="*/ 11 h 752"/>
                  <a:gd name="T20" fmla="*/ 683 w 754"/>
                  <a:gd name="T21" fmla="*/ 14 h 752"/>
                  <a:gd name="T22" fmla="*/ 737 w 754"/>
                  <a:gd name="T23" fmla="*/ 66 h 752"/>
                  <a:gd name="T24" fmla="*/ 754 w 754"/>
                  <a:gd name="T25" fmla="*/ 297 h 752"/>
                  <a:gd name="T26" fmla="*/ 726 w 754"/>
                  <a:gd name="T27" fmla="*/ 364 h 752"/>
                  <a:gd name="T28" fmla="*/ 378 w 754"/>
                  <a:gd name="T29" fmla="*/ 711 h 752"/>
                  <a:gd name="T30" fmla="*/ 269 w 754"/>
                  <a:gd name="T31" fmla="*/ 712 h 752"/>
                  <a:gd name="T32" fmla="*/ 35 w 754"/>
                  <a:gd name="T33" fmla="*/ 479 h 752"/>
                  <a:gd name="T34" fmla="*/ 35 w 754"/>
                  <a:gd name="T35" fmla="*/ 377 h 752"/>
                  <a:gd name="T36" fmla="*/ 390 w 754"/>
                  <a:gd name="T37" fmla="*/ 22 h 752"/>
                  <a:gd name="T38" fmla="*/ 439 w 754"/>
                  <a:gd name="T39" fmla="*/ 2 h 752"/>
                  <a:gd name="T40" fmla="*/ 481 w 754"/>
                  <a:gd name="T41" fmla="*/ 2 h 752"/>
                  <a:gd name="T42" fmla="*/ 481 w 754"/>
                  <a:gd name="T43" fmla="*/ 3 h 752"/>
                  <a:gd name="T44" fmla="*/ 264 w 754"/>
                  <a:gd name="T45" fmla="*/ 372 h 752"/>
                  <a:gd name="T46" fmla="*/ 243 w 754"/>
                  <a:gd name="T47" fmla="*/ 454 h 752"/>
                  <a:gd name="T48" fmla="*/ 246 w 754"/>
                  <a:gd name="T49" fmla="*/ 457 h 752"/>
                  <a:gd name="T50" fmla="*/ 244 w 754"/>
                  <a:gd name="T51" fmla="*/ 482 h 752"/>
                  <a:gd name="T52" fmla="*/ 243 w 754"/>
                  <a:gd name="T53" fmla="*/ 520 h 752"/>
                  <a:gd name="T54" fmla="*/ 271 w 754"/>
                  <a:gd name="T55" fmla="*/ 520 h 752"/>
                  <a:gd name="T56" fmla="*/ 314 w 754"/>
                  <a:gd name="T57" fmla="*/ 512 h 752"/>
                  <a:gd name="T58" fmla="*/ 401 w 754"/>
                  <a:gd name="T59" fmla="*/ 505 h 752"/>
                  <a:gd name="T60" fmla="*/ 433 w 754"/>
                  <a:gd name="T61" fmla="*/ 427 h 752"/>
                  <a:gd name="T62" fmla="*/ 416 w 754"/>
                  <a:gd name="T63" fmla="*/ 378 h 752"/>
                  <a:gd name="T64" fmla="*/ 402 w 754"/>
                  <a:gd name="T65" fmla="*/ 341 h 752"/>
                  <a:gd name="T66" fmla="*/ 410 w 754"/>
                  <a:gd name="T67" fmla="*/ 310 h 752"/>
                  <a:gd name="T68" fmla="*/ 441 w 754"/>
                  <a:gd name="T69" fmla="*/ 315 h 752"/>
                  <a:gd name="T70" fmla="*/ 483 w 754"/>
                  <a:gd name="T71" fmla="*/ 370 h 752"/>
                  <a:gd name="T72" fmla="*/ 495 w 754"/>
                  <a:gd name="T73" fmla="*/ 379 h 752"/>
                  <a:gd name="T74" fmla="*/ 517 w 754"/>
                  <a:gd name="T75" fmla="*/ 319 h 752"/>
                  <a:gd name="T76" fmla="*/ 513 w 754"/>
                  <a:gd name="T77" fmla="*/ 314 h 752"/>
                  <a:gd name="T78" fmla="*/ 516 w 754"/>
                  <a:gd name="T79" fmla="*/ 278 h 752"/>
                  <a:gd name="T80" fmla="*/ 516 w 754"/>
                  <a:gd name="T81" fmla="*/ 255 h 752"/>
                  <a:gd name="T82" fmla="*/ 507 w 754"/>
                  <a:gd name="T83" fmla="*/ 247 h 752"/>
                  <a:gd name="T84" fmla="*/ 482 w 754"/>
                  <a:gd name="T85" fmla="*/ 247 h 752"/>
                  <a:gd name="T86" fmla="*/ 444 w 754"/>
                  <a:gd name="T87" fmla="*/ 255 h 752"/>
                  <a:gd name="T88" fmla="*/ 354 w 754"/>
                  <a:gd name="T89" fmla="*/ 264 h 752"/>
                  <a:gd name="T90" fmla="*/ 334 w 754"/>
                  <a:gd name="T91" fmla="*/ 351 h 752"/>
                  <a:gd name="T92" fmla="*/ 358 w 754"/>
                  <a:gd name="T93" fmla="*/ 412 h 752"/>
                  <a:gd name="T94" fmla="*/ 351 w 754"/>
                  <a:gd name="T95" fmla="*/ 454 h 752"/>
                  <a:gd name="T96" fmla="*/ 310 w 754"/>
                  <a:gd name="T97" fmla="*/ 446 h 752"/>
                  <a:gd name="T98" fmla="*/ 264 w 754"/>
                  <a:gd name="T99" fmla="*/ 372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 h="752">
                    <a:moveTo>
                      <a:pt x="481" y="3"/>
                    </a:moveTo>
                    <a:cubicBezTo>
                      <a:pt x="500" y="3"/>
                      <a:pt x="519" y="3"/>
                      <a:pt x="539" y="2"/>
                    </a:cubicBezTo>
                    <a:cubicBezTo>
                      <a:pt x="547" y="2"/>
                      <a:pt x="551" y="4"/>
                      <a:pt x="550" y="14"/>
                    </a:cubicBezTo>
                    <a:cubicBezTo>
                      <a:pt x="550" y="34"/>
                      <a:pt x="553" y="55"/>
                      <a:pt x="557" y="75"/>
                    </a:cubicBezTo>
                    <a:cubicBezTo>
                      <a:pt x="559" y="84"/>
                      <a:pt x="557" y="93"/>
                      <a:pt x="554" y="102"/>
                    </a:cubicBezTo>
                    <a:cubicBezTo>
                      <a:pt x="539" y="138"/>
                      <a:pt x="552" y="176"/>
                      <a:pt x="584" y="194"/>
                    </a:cubicBezTo>
                    <a:cubicBezTo>
                      <a:pt x="615" y="211"/>
                      <a:pt x="653" y="204"/>
                      <a:pt x="675" y="176"/>
                    </a:cubicBezTo>
                    <a:cubicBezTo>
                      <a:pt x="698" y="147"/>
                      <a:pt x="695" y="108"/>
                      <a:pt x="669" y="80"/>
                    </a:cubicBezTo>
                    <a:cubicBezTo>
                      <a:pt x="651" y="62"/>
                      <a:pt x="656" y="38"/>
                      <a:pt x="654" y="16"/>
                    </a:cubicBezTo>
                    <a:cubicBezTo>
                      <a:pt x="654" y="10"/>
                      <a:pt x="659" y="11"/>
                      <a:pt x="663" y="11"/>
                    </a:cubicBezTo>
                    <a:cubicBezTo>
                      <a:pt x="670" y="12"/>
                      <a:pt x="676" y="13"/>
                      <a:pt x="683" y="14"/>
                    </a:cubicBezTo>
                    <a:cubicBezTo>
                      <a:pt x="729" y="20"/>
                      <a:pt x="732" y="21"/>
                      <a:pt x="737" y="66"/>
                    </a:cubicBezTo>
                    <a:cubicBezTo>
                      <a:pt x="745" y="143"/>
                      <a:pt x="754" y="220"/>
                      <a:pt x="754" y="297"/>
                    </a:cubicBezTo>
                    <a:cubicBezTo>
                      <a:pt x="754" y="324"/>
                      <a:pt x="746" y="344"/>
                      <a:pt x="726" y="364"/>
                    </a:cubicBezTo>
                    <a:cubicBezTo>
                      <a:pt x="609" y="479"/>
                      <a:pt x="494" y="596"/>
                      <a:pt x="378" y="711"/>
                    </a:cubicBezTo>
                    <a:cubicBezTo>
                      <a:pt x="338" y="751"/>
                      <a:pt x="308" y="752"/>
                      <a:pt x="269" y="712"/>
                    </a:cubicBezTo>
                    <a:cubicBezTo>
                      <a:pt x="191" y="634"/>
                      <a:pt x="113" y="557"/>
                      <a:pt x="35" y="479"/>
                    </a:cubicBezTo>
                    <a:cubicBezTo>
                      <a:pt x="0" y="444"/>
                      <a:pt x="0" y="412"/>
                      <a:pt x="35" y="377"/>
                    </a:cubicBezTo>
                    <a:cubicBezTo>
                      <a:pt x="154" y="259"/>
                      <a:pt x="272" y="141"/>
                      <a:pt x="390" y="22"/>
                    </a:cubicBezTo>
                    <a:cubicBezTo>
                      <a:pt x="404" y="8"/>
                      <a:pt x="419" y="0"/>
                      <a:pt x="439" y="2"/>
                    </a:cubicBezTo>
                    <a:cubicBezTo>
                      <a:pt x="453" y="3"/>
                      <a:pt x="467" y="2"/>
                      <a:pt x="481" y="2"/>
                    </a:cubicBezTo>
                    <a:cubicBezTo>
                      <a:pt x="481" y="2"/>
                      <a:pt x="481" y="2"/>
                      <a:pt x="481" y="3"/>
                    </a:cubicBezTo>
                    <a:close/>
                    <a:moveTo>
                      <a:pt x="264" y="372"/>
                    </a:moveTo>
                    <a:cubicBezTo>
                      <a:pt x="208" y="400"/>
                      <a:pt x="206" y="407"/>
                      <a:pt x="243" y="454"/>
                    </a:cubicBezTo>
                    <a:cubicBezTo>
                      <a:pt x="244" y="455"/>
                      <a:pt x="245" y="456"/>
                      <a:pt x="246" y="457"/>
                    </a:cubicBezTo>
                    <a:cubicBezTo>
                      <a:pt x="258" y="466"/>
                      <a:pt x="253" y="473"/>
                      <a:pt x="244" y="482"/>
                    </a:cubicBezTo>
                    <a:cubicBezTo>
                      <a:pt x="225" y="501"/>
                      <a:pt x="226" y="501"/>
                      <a:pt x="243" y="520"/>
                    </a:cubicBezTo>
                    <a:cubicBezTo>
                      <a:pt x="254" y="532"/>
                      <a:pt x="262" y="532"/>
                      <a:pt x="271" y="520"/>
                    </a:cubicBezTo>
                    <a:cubicBezTo>
                      <a:pt x="283" y="501"/>
                      <a:pt x="296" y="502"/>
                      <a:pt x="314" y="512"/>
                    </a:cubicBezTo>
                    <a:cubicBezTo>
                      <a:pt x="343" y="527"/>
                      <a:pt x="374" y="525"/>
                      <a:pt x="401" y="505"/>
                    </a:cubicBezTo>
                    <a:cubicBezTo>
                      <a:pt x="427" y="486"/>
                      <a:pt x="439" y="459"/>
                      <a:pt x="433" y="427"/>
                    </a:cubicBezTo>
                    <a:cubicBezTo>
                      <a:pt x="430" y="409"/>
                      <a:pt x="423" y="394"/>
                      <a:pt x="416" y="378"/>
                    </a:cubicBezTo>
                    <a:cubicBezTo>
                      <a:pt x="411" y="366"/>
                      <a:pt x="405" y="354"/>
                      <a:pt x="402" y="341"/>
                    </a:cubicBezTo>
                    <a:cubicBezTo>
                      <a:pt x="399" y="330"/>
                      <a:pt x="397" y="318"/>
                      <a:pt x="410" y="310"/>
                    </a:cubicBezTo>
                    <a:cubicBezTo>
                      <a:pt x="422" y="303"/>
                      <a:pt x="432" y="308"/>
                      <a:pt x="441" y="315"/>
                    </a:cubicBezTo>
                    <a:cubicBezTo>
                      <a:pt x="461" y="329"/>
                      <a:pt x="473" y="348"/>
                      <a:pt x="483" y="370"/>
                    </a:cubicBezTo>
                    <a:cubicBezTo>
                      <a:pt x="485" y="375"/>
                      <a:pt x="485" y="382"/>
                      <a:pt x="495" y="379"/>
                    </a:cubicBezTo>
                    <a:cubicBezTo>
                      <a:pt x="536" y="366"/>
                      <a:pt x="540" y="354"/>
                      <a:pt x="517" y="319"/>
                    </a:cubicBezTo>
                    <a:cubicBezTo>
                      <a:pt x="515" y="317"/>
                      <a:pt x="515" y="315"/>
                      <a:pt x="513" y="314"/>
                    </a:cubicBezTo>
                    <a:cubicBezTo>
                      <a:pt x="495" y="300"/>
                      <a:pt x="501" y="289"/>
                      <a:pt x="516" y="278"/>
                    </a:cubicBezTo>
                    <a:cubicBezTo>
                      <a:pt x="527" y="270"/>
                      <a:pt x="526" y="263"/>
                      <a:pt x="516" y="255"/>
                    </a:cubicBezTo>
                    <a:cubicBezTo>
                      <a:pt x="512" y="253"/>
                      <a:pt x="510" y="250"/>
                      <a:pt x="507" y="247"/>
                    </a:cubicBezTo>
                    <a:cubicBezTo>
                      <a:pt x="498" y="234"/>
                      <a:pt x="490" y="235"/>
                      <a:pt x="482" y="247"/>
                    </a:cubicBezTo>
                    <a:cubicBezTo>
                      <a:pt x="472" y="261"/>
                      <a:pt x="461" y="265"/>
                      <a:pt x="444" y="255"/>
                    </a:cubicBezTo>
                    <a:cubicBezTo>
                      <a:pt x="413" y="239"/>
                      <a:pt x="382" y="241"/>
                      <a:pt x="354" y="264"/>
                    </a:cubicBezTo>
                    <a:cubicBezTo>
                      <a:pt x="326" y="288"/>
                      <a:pt x="323" y="319"/>
                      <a:pt x="334" y="351"/>
                    </a:cubicBezTo>
                    <a:cubicBezTo>
                      <a:pt x="340" y="372"/>
                      <a:pt x="350" y="392"/>
                      <a:pt x="358" y="412"/>
                    </a:cubicBezTo>
                    <a:cubicBezTo>
                      <a:pt x="364" y="427"/>
                      <a:pt x="367" y="443"/>
                      <a:pt x="351" y="454"/>
                    </a:cubicBezTo>
                    <a:cubicBezTo>
                      <a:pt x="336" y="465"/>
                      <a:pt x="322" y="456"/>
                      <a:pt x="310" y="446"/>
                    </a:cubicBezTo>
                    <a:cubicBezTo>
                      <a:pt x="286" y="427"/>
                      <a:pt x="274" y="401"/>
                      <a:pt x="264" y="3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 name="Group 9"/>
          <p:cNvGrpSpPr/>
          <p:nvPr/>
        </p:nvGrpSpPr>
        <p:grpSpPr>
          <a:xfrm>
            <a:off x="7346748" y="5517201"/>
            <a:ext cx="4502324" cy="548344"/>
            <a:chOff x="7308675" y="5407664"/>
            <a:chExt cx="4502324" cy="548344"/>
          </a:xfrm>
        </p:grpSpPr>
        <p:sp>
          <p:nvSpPr>
            <p:cNvPr id="43" name="Content Placeholder 6"/>
            <p:cNvSpPr txBox="1">
              <a:spLocks/>
            </p:cNvSpPr>
            <p:nvPr/>
          </p:nvSpPr>
          <p:spPr>
            <a:xfrm>
              <a:off x="7951133" y="5435615"/>
              <a:ext cx="3859866"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Engage incumbent carriers early to gain commitment on renewal</a:t>
              </a:r>
            </a:p>
          </p:txBody>
        </p:sp>
        <p:grpSp>
          <p:nvGrpSpPr>
            <p:cNvPr id="44" name="Group 17"/>
            <p:cNvGrpSpPr>
              <a:grpSpLocks noChangeAspect="1"/>
            </p:cNvGrpSpPr>
            <p:nvPr/>
          </p:nvGrpSpPr>
          <p:grpSpPr bwMode="auto">
            <a:xfrm>
              <a:off x="7308675" y="5407664"/>
              <a:ext cx="455958" cy="548344"/>
              <a:chOff x="2702" y="778"/>
              <a:chExt cx="2290" cy="2754"/>
            </a:xfrm>
            <a:solidFill>
              <a:schemeClr val="accent1"/>
            </a:solidFill>
          </p:grpSpPr>
          <p:sp>
            <p:nvSpPr>
              <p:cNvPr id="45" name="Freeform 18"/>
              <p:cNvSpPr>
                <a:spLocks/>
              </p:cNvSpPr>
              <p:nvPr/>
            </p:nvSpPr>
            <p:spPr bwMode="auto">
              <a:xfrm>
                <a:off x="3422" y="2246"/>
                <a:ext cx="845" cy="565"/>
              </a:xfrm>
              <a:custGeom>
                <a:avLst/>
                <a:gdLst>
                  <a:gd name="T0" fmla="*/ 179 w 355"/>
                  <a:gd name="T1" fmla="*/ 238 h 238"/>
                  <a:gd name="T2" fmla="*/ 22 w 355"/>
                  <a:gd name="T3" fmla="*/ 204 h 238"/>
                  <a:gd name="T4" fmla="*/ 2 w 355"/>
                  <a:gd name="T5" fmla="*/ 169 h 238"/>
                  <a:gd name="T6" fmla="*/ 3 w 355"/>
                  <a:gd name="T7" fmla="*/ 125 h 238"/>
                  <a:gd name="T8" fmla="*/ 63 w 355"/>
                  <a:gd name="T9" fmla="*/ 32 h 238"/>
                  <a:gd name="T10" fmla="*/ 288 w 355"/>
                  <a:gd name="T11" fmla="*/ 32 h 238"/>
                  <a:gd name="T12" fmla="*/ 348 w 355"/>
                  <a:gd name="T13" fmla="*/ 126 h 238"/>
                  <a:gd name="T14" fmla="*/ 349 w 355"/>
                  <a:gd name="T15" fmla="*/ 157 h 238"/>
                  <a:gd name="T16" fmla="*/ 314 w 355"/>
                  <a:gd name="T17" fmla="*/ 211 h 238"/>
                  <a:gd name="T18" fmla="*/ 179 w 355"/>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238">
                    <a:moveTo>
                      <a:pt x="179" y="238"/>
                    </a:moveTo>
                    <a:cubicBezTo>
                      <a:pt x="129" y="238"/>
                      <a:pt x="74" y="232"/>
                      <a:pt x="22" y="204"/>
                    </a:cubicBezTo>
                    <a:cubicBezTo>
                      <a:pt x="8" y="196"/>
                      <a:pt x="0" y="187"/>
                      <a:pt x="2" y="169"/>
                    </a:cubicBezTo>
                    <a:cubicBezTo>
                      <a:pt x="4" y="155"/>
                      <a:pt x="2" y="140"/>
                      <a:pt x="3" y="125"/>
                    </a:cubicBezTo>
                    <a:cubicBezTo>
                      <a:pt x="4" y="82"/>
                      <a:pt x="24" y="49"/>
                      <a:pt x="63" y="32"/>
                    </a:cubicBezTo>
                    <a:cubicBezTo>
                      <a:pt x="138" y="0"/>
                      <a:pt x="214" y="0"/>
                      <a:pt x="288" y="32"/>
                    </a:cubicBezTo>
                    <a:cubicBezTo>
                      <a:pt x="327" y="49"/>
                      <a:pt x="348" y="82"/>
                      <a:pt x="348" y="126"/>
                    </a:cubicBezTo>
                    <a:cubicBezTo>
                      <a:pt x="349" y="136"/>
                      <a:pt x="347" y="147"/>
                      <a:pt x="349" y="157"/>
                    </a:cubicBezTo>
                    <a:cubicBezTo>
                      <a:pt x="355" y="187"/>
                      <a:pt x="338" y="201"/>
                      <a:pt x="314" y="211"/>
                    </a:cubicBezTo>
                    <a:cubicBezTo>
                      <a:pt x="273" y="229"/>
                      <a:pt x="230" y="236"/>
                      <a:pt x="179"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9"/>
              <p:cNvSpPr>
                <a:spLocks/>
              </p:cNvSpPr>
              <p:nvPr/>
            </p:nvSpPr>
            <p:spPr bwMode="auto">
              <a:xfrm>
                <a:off x="2702" y="1787"/>
                <a:ext cx="1896" cy="1745"/>
              </a:xfrm>
              <a:custGeom>
                <a:avLst/>
                <a:gdLst>
                  <a:gd name="T0" fmla="*/ 742 w 797"/>
                  <a:gd name="T1" fmla="*/ 623 h 734"/>
                  <a:gd name="T2" fmla="*/ 746 w 797"/>
                  <a:gd name="T3" fmla="*/ 550 h 734"/>
                  <a:gd name="T4" fmla="*/ 726 w 797"/>
                  <a:gd name="T5" fmla="*/ 559 h 734"/>
                  <a:gd name="T6" fmla="*/ 12 w 797"/>
                  <a:gd name="T7" fmla="*/ 232 h 734"/>
                  <a:gd name="T8" fmla="*/ 26 w 797"/>
                  <a:gd name="T9" fmla="*/ 22 h 734"/>
                  <a:gd name="T10" fmla="*/ 44 w 797"/>
                  <a:gd name="T11" fmla="*/ 8 h 734"/>
                  <a:gd name="T12" fmla="*/ 68 w 797"/>
                  <a:gd name="T13" fmla="*/ 36 h 734"/>
                  <a:gd name="T14" fmla="*/ 209 w 797"/>
                  <a:gd name="T15" fmla="*/ 488 h 734"/>
                  <a:gd name="T16" fmla="*/ 695 w 797"/>
                  <a:gd name="T17" fmla="*/ 526 h 734"/>
                  <a:gd name="T18" fmla="*/ 709 w 797"/>
                  <a:gd name="T19" fmla="*/ 517 h 734"/>
                  <a:gd name="T20" fmla="*/ 646 w 797"/>
                  <a:gd name="T21" fmla="*/ 509 h 734"/>
                  <a:gd name="T22" fmla="*/ 723 w 797"/>
                  <a:gd name="T23" fmla="*/ 470 h 734"/>
                  <a:gd name="T24" fmla="*/ 776 w 797"/>
                  <a:gd name="T25" fmla="*/ 474 h 734"/>
                  <a:gd name="T26" fmla="*/ 795 w 797"/>
                  <a:gd name="T27" fmla="*/ 494 h 734"/>
                  <a:gd name="T28" fmla="*/ 790 w 797"/>
                  <a:gd name="T29" fmla="*/ 572 h 734"/>
                  <a:gd name="T30" fmla="*/ 785 w 797"/>
                  <a:gd name="T31" fmla="*/ 586 h 734"/>
                  <a:gd name="T32" fmla="*/ 742 w 797"/>
                  <a:gd name="T33" fmla="*/ 623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7" h="734">
                    <a:moveTo>
                      <a:pt x="742" y="623"/>
                    </a:moveTo>
                    <a:cubicBezTo>
                      <a:pt x="744" y="595"/>
                      <a:pt x="745" y="573"/>
                      <a:pt x="746" y="550"/>
                    </a:cubicBezTo>
                    <a:cubicBezTo>
                      <a:pt x="737" y="548"/>
                      <a:pt x="732" y="555"/>
                      <a:pt x="726" y="559"/>
                    </a:cubicBezTo>
                    <a:cubicBezTo>
                      <a:pt x="438" y="734"/>
                      <a:pt x="68" y="565"/>
                      <a:pt x="12" y="232"/>
                    </a:cubicBezTo>
                    <a:cubicBezTo>
                      <a:pt x="0" y="161"/>
                      <a:pt x="5" y="91"/>
                      <a:pt x="26" y="22"/>
                    </a:cubicBezTo>
                    <a:cubicBezTo>
                      <a:pt x="29" y="14"/>
                      <a:pt x="28" y="0"/>
                      <a:pt x="44" y="8"/>
                    </a:cubicBezTo>
                    <a:cubicBezTo>
                      <a:pt x="56" y="14"/>
                      <a:pt x="76" y="9"/>
                      <a:pt x="68" y="36"/>
                    </a:cubicBezTo>
                    <a:cubicBezTo>
                      <a:pt x="20" y="216"/>
                      <a:pt x="67" y="368"/>
                      <a:pt x="209" y="488"/>
                    </a:cubicBezTo>
                    <a:cubicBezTo>
                      <a:pt x="345" y="604"/>
                      <a:pt x="546" y="617"/>
                      <a:pt x="695" y="526"/>
                    </a:cubicBezTo>
                    <a:cubicBezTo>
                      <a:pt x="699" y="524"/>
                      <a:pt x="702" y="521"/>
                      <a:pt x="709" y="517"/>
                    </a:cubicBezTo>
                    <a:cubicBezTo>
                      <a:pt x="687" y="510"/>
                      <a:pt x="667" y="515"/>
                      <a:pt x="646" y="509"/>
                    </a:cubicBezTo>
                    <a:cubicBezTo>
                      <a:pt x="668" y="486"/>
                      <a:pt x="686" y="462"/>
                      <a:pt x="723" y="470"/>
                    </a:cubicBezTo>
                    <a:cubicBezTo>
                      <a:pt x="740" y="474"/>
                      <a:pt x="758" y="473"/>
                      <a:pt x="776" y="474"/>
                    </a:cubicBezTo>
                    <a:cubicBezTo>
                      <a:pt x="790" y="474"/>
                      <a:pt x="797" y="478"/>
                      <a:pt x="795" y="494"/>
                    </a:cubicBezTo>
                    <a:cubicBezTo>
                      <a:pt x="792" y="520"/>
                      <a:pt x="791" y="546"/>
                      <a:pt x="790" y="572"/>
                    </a:cubicBezTo>
                    <a:cubicBezTo>
                      <a:pt x="790" y="577"/>
                      <a:pt x="789" y="582"/>
                      <a:pt x="785" y="586"/>
                    </a:cubicBezTo>
                    <a:cubicBezTo>
                      <a:pt x="772" y="597"/>
                      <a:pt x="759" y="609"/>
                      <a:pt x="742" y="6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0"/>
              <p:cNvSpPr>
                <a:spLocks/>
              </p:cNvSpPr>
              <p:nvPr/>
            </p:nvSpPr>
            <p:spPr bwMode="auto">
              <a:xfrm>
                <a:off x="3082" y="778"/>
                <a:ext cx="1910" cy="1755"/>
              </a:xfrm>
              <a:custGeom>
                <a:avLst/>
                <a:gdLst>
                  <a:gd name="T0" fmla="*/ 92 w 803"/>
                  <a:gd name="T1" fmla="*/ 223 h 738"/>
                  <a:gd name="T2" fmla="*/ 153 w 803"/>
                  <a:gd name="T3" fmla="*/ 228 h 738"/>
                  <a:gd name="T4" fmla="*/ 74 w 803"/>
                  <a:gd name="T5" fmla="*/ 268 h 738"/>
                  <a:gd name="T6" fmla="*/ 21 w 803"/>
                  <a:gd name="T7" fmla="*/ 264 h 738"/>
                  <a:gd name="T8" fmla="*/ 2 w 803"/>
                  <a:gd name="T9" fmla="*/ 244 h 738"/>
                  <a:gd name="T10" fmla="*/ 7 w 803"/>
                  <a:gd name="T11" fmla="*/ 166 h 738"/>
                  <a:gd name="T12" fmla="*/ 12 w 803"/>
                  <a:gd name="T13" fmla="*/ 151 h 738"/>
                  <a:gd name="T14" fmla="*/ 53 w 803"/>
                  <a:gd name="T15" fmla="*/ 116 h 738"/>
                  <a:gd name="T16" fmla="*/ 51 w 803"/>
                  <a:gd name="T17" fmla="*/ 188 h 738"/>
                  <a:gd name="T18" fmla="*/ 74 w 803"/>
                  <a:gd name="T19" fmla="*/ 177 h 738"/>
                  <a:gd name="T20" fmla="*/ 787 w 803"/>
                  <a:gd name="T21" fmla="*/ 522 h 738"/>
                  <a:gd name="T22" fmla="*/ 770 w 803"/>
                  <a:gd name="T23" fmla="*/ 717 h 738"/>
                  <a:gd name="T24" fmla="*/ 753 w 803"/>
                  <a:gd name="T25" fmla="*/ 729 h 738"/>
                  <a:gd name="T26" fmla="*/ 728 w 803"/>
                  <a:gd name="T27" fmla="*/ 704 h 738"/>
                  <a:gd name="T28" fmla="*/ 410 w 803"/>
                  <a:gd name="T29" fmla="*/ 163 h 738"/>
                  <a:gd name="T30" fmla="*/ 104 w 803"/>
                  <a:gd name="T31" fmla="*/ 210 h 738"/>
                  <a:gd name="T32" fmla="*/ 91 w 803"/>
                  <a:gd name="T33" fmla="*/ 219 h 738"/>
                  <a:gd name="T34" fmla="*/ 92 w 803"/>
                  <a:gd name="T35" fmla="*/ 223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738">
                    <a:moveTo>
                      <a:pt x="92" y="223"/>
                    </a:moveTo>
                    <a:cubicBezTo>
                      <a:pt x="111" y="225"/>
                      <a:pt x="130" y="226"/>
                      <a:pt x="153" y="228"/>
                    </a:cubicBezTo>
                    <a:cubicBezTo>
                      <a:pt x="129" y="251"/>
                      <a:pt x="111" y="276"/>
                      <a:pt x="74" y="268"/>
                    </a:cubicBezTo>
                    <a:cubicBezTo>
                      <a:pt x="57" y="264"/>
                      <a:pt x="39" y="264"/>
                      <a:pt x="21" y="264"/>
                    </a:cubicBezTo>
                    <a:cubicBezTo>
                      <a:pt x="7" y="263"/>
                      <a:pt x="0" y="259"/>
                      <a:pt x="2" y="244"/>
                    </a:cubicBezTo>
                    <a:cubicBezTo>
                      <a:pt x="5" y="218"/>
                      <a:pt x="6" y="192"/>
                      <a:pt x="7" y="166"/>
                    </a:cubicBezTo>
                    <a:cubicBezTo>
                      <a:pt x="7" y="160"/>
                      <a:pt x="8" y="155"/>
                      <a:pt x="12" y="151"/>
                    </a:cubicBezTo>
                    <a:cubicBezTo>
                      <a:pt x="25" y="140"/>
                      <a:pt x="38" y="129"/>
                      <a:pt x="53" y="116"/>
                    </a:cubicBezTo>
                    <a:cubicBezTo>
                      <a:pt x="57" y="142"/>
                      <a:pt x="49" y="165"/>
                      <a:pt x="51" y="188"/>
                    </a:cubicBezTo>
                    <a:cubicBezTo>
                      <a:pt x="61" y="189"/>
                      <a:pt x="67" y="181"/>
                      <a:pt x="74" y="177"/>
                    </a:cubicBezTo>
                    <a:cubicBezTo>
                      <a:pt x="364" y="0"/>
                      <a:pt x="746" y="184"/>
                      <a:pt x="787" y="522"/>
                    </a:cubicBezTo>
                    <a:cubicBezTo>
                      <a:pt x="795" y="588"/>
                      <a:pt x="789" y="653"/>
                      <a:pt x="770" y="717"/>
                    </a:cubicBezTo>
                    <a:cubicBezTo>
                      <a:pt x="768" y="726"/>
                      <a:pt x="766" y="738"/>
                      <a:pt x="753" y="729"/>
                    </a:cubicBezTo>
                    <a:cubicBezTo>
                      <a:pt x="743" y="723"/>
                      <a:pt x="720" y="730"/>
                      <a:pt x="728" y="704"/>
                    </a:cubicBezTo>
                    <a:cubicBezTo>
                      <a:pt x="803" y="461"/>
                      <a:pt x="649" y="215"/>
                      <a:pt x="410" y="163"/>
                    </a:cubicBezTo>
                    <a:cubicBezTo>
                      <a:pt x="302" y="139"/>
                      <a:pt x="200" y="156"/>
                      <a:pt x="104" y="210"/>
                    </a:cubicBezTo>
                    <a:cubicBezTo>
                      <a:pt x="99" y="213"/>
                      <a:pt x="95" y="216"/>
                      <a:pt x="91" y="219"/>
                    </a:cubicBezTo>
                    <a:cubicBezTo>
                      <a:pt x="91" y="220"/>
                      <a:pt x="92" y="222"/>
                      <a:pt x="92" y="2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1"/>
              <p:cNvSpPr>
                <a:spLocks/>
              </p:cNvSpPr>
              <p:nvPr/>
            </p:nvSpPr>
            <p:spPr bwMode="auto">
              <a:xfrm>
                <a:off x="3570" y="1677"/>
                <a:ext cx="538" cy="540"/>
              </a:xfrm>
              <a:custGeom>
                <a:avLst/>
                <a:gdLst>
                  <a:gd name="T0" fmla="*/ 113 w 226"/>
                  <a:gd name="T1" fmla="*/ 227 h 227"/>
                  <a:gd name="T2" fmla="*/ 1 w 226"/>
                  <a:gd name="T3" fmla="*/ 113 h 227"/>
                  <a:gd name="T4" fmla="*/ 114 w 226"/>
                  <a:gd name="T5" fmla="*/ 1 h 227"/>
                  <a:gd name="T6" fmla="*/ 226 w 226"/>
                  <a:gd name="T7" fmla="*/ 115 h 227"/>
                  <a:gd name="T8" fmla="*/ 113 w 226"/>
                  <a:gd name="T9" fmla="*/ 227 h 227"/>
                </a:gdLst>
                <a:ahLst/>
                <a:cxnLst>
                  <a:cxn ang="0">
                    <a:pos x="T0" y="T1"/>
                  </a:cxn>
                  <a:cxn ang="0">
                    <a:pos x="T2" y="T3"/>
                  </a:cxn>
                  <a:cxn ang="0">
                    <a:pos x="T4" y="T5"/>
                  </a:cxn>
                  <a:cxn ang="0">
                    <a:pos x="T6" y="T7"/>
                  </a:cxn>
                  <a:cxn ang="0">
                    <a:pos x="T8" y="T9"/>
                  </a:cxn>
                </a:cxnLst>
                <a:rect l="0" t="0" r="r" b="b"/>
                <a:pathLst>
                  <a:path w="226" h="227">
                    <a:moveTo>
                      <a:pt x="113" y="227"/>
                    </a:moveTo>
                    <a:cubicBezTo>
                      <a:pt x="50" y="227"/>
                      <a:pt x="0" y="176"/>
                      <a:pt x="1" y="113"/>
                    </a:cubicBezTo>
                    <a:cubicBezTo>
                      <a:pt x="2" y="50"/>
                      <a:pt x="52" y="0"/>
                      <a:pt x="114" y="1"/>
                    </a:cubicBezTo>
                    <a:cubicBezTo>
                      <a:pt x="178" y="2"/>
                      <a:pt x="226" y="51"/>
                      <a:pt x="226" y="115"/>
                    </a:cubicBezTo>
                    <a:cubicBezTo>
                      <a:pt x="226" y="178"/>
                      <a:pt x="176" y="227"/>
                      <a:pt x="113"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2"/>
              <p:cNvSpPr>
                <a:spLocks/>
              </p:cNvSpPr>
              <p:nvPr/>
            </p:nvSpPr>
            <p:spPr bwMode="auto">
              <a:xfrm>
                <a:off x="2980" y="2084"/>
                <a:ext cx="673" cy="506"/>
              </a:xfrm>
              <a:custGeom>
                <a:avLst/>
                <a:gdLst>
                  <a:gd name="T0" fmla="*/ 283 w 283"/>
                  <a:gd name="T1" fmla="*/ 59 h 213"/>
                  <a:gd name="T2" fmla="*/ 249 w 283"/>
                  <a:gd name="T3" fmla="*/ 73 h 213"/>
                  <a:gd name="T4" fmla="*/ 165 w 283"/>
                  <a:gd name="T5" fmla="*/ 192 h 213"/>
                  <a:gd name="T6" fmla="*/ 145 w 283"/>
                  <a:gd name="T7" fmla="*/ 211 h 213"/>
                  <a:gd name="T8" fmla="*/ 17 w 283"/>
                  <a:gd name="T9" fmla="*/ 177 h 213"/>
                  <a:gd name="T10" fmla="*/ 2 w 283"/>
                  <a:gd name="T11" fmla="*/ 150 h 213"/>
                  <a:gd name="T12" fmla="*/ 2 w 283"/>
                  <a:gd name="T13" fmla="*/ 122 h 213"/>
                  <a:gd name="T14" fmla="*/ 85 w 283"/>
                  <a:gd name="T15" fmla="*/ 13 h 213"/>
                  <a:gd name="T16" fmla="*/ 222 w 283"/>
                  <a:gd name="T17" fmla="*/ 10 h 213"/>
                  <a:gd name="T18" fmla="*/ 283 w 283"/>
                  <a:gd name="T19" fmla="*/ 5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13">
                    <a:moveTo>
                      <a:pt x="283" y="59"/>
                    </a:moveTo>
                    <a:cubicBezTo>
                      <a:pt x="269" y="65"/>
                      <a:pt x="259" y="68"/>
                      <a:pt x="249" y="73"/>
                    </a:cubicBezTo>
                    <a:cubicBezTo>
                      <a:pt x="197" y="96"/>
                      <a:pt x="168" y="135"/>
                      <a:pt x="165" y="192"/>
                    </a:cubicBezTo>
                    <a:cubicBezTo>
                      <a:pt x="165" y="207"/>
                      <a:pt x="161" y="213"/>
                      <a:pt x="145" y="211"/>
                    </a:cubicBezTo>
                    <a:cubicBezTo>
                      <a:pt x="100" y="207"/>
                      <a:pt x="56" y="201"/>
                      <a:pt x="17" y="177"/>
                    </a:cubicBezTo>
                    <a:cubicBezTo>
                      <a:pt x="6" y="171"/>
                      <a:pt x="0" y="163"/>
                      <a:pt x="2" y="150"/>
                    </a:cubicBezTo>
                    <a:cubicBezTo>
                      <a:pt x="3" y="141"/>
                      <a:pt x="2" y="131"/>
                      <a:pt x="2" y="122"/>
                    </a:cubicBezTo>
                    <a:cubicBezTo>
                      <a:pt x="2" y="64"/>
                      <a:pt x="29" y="28"/>
                      <a:pt x="85" y="13"/>
                    </a:cubicBezTo>
                    <a:cubicBezTo>
                      <a:pt x="130" y="0"/>
                      <a:pt x="176" y="2"/>
                      <a:pt x="222" y="10"/>
                    </a:cubicBezTo>
                    <a:cubicBezTo>
                      <a:pt x="252" y="15"/>
                      <a:pt x="262" y="41"/>
                      <a:pt x="28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23"/>
              <p:cNvSpPr>
                <a:spLocks/>
              </p:cNvSpPr>
              <p:nvPr/>
            </p:nvSpPr>
            <p:spPr bwMode="auto">
              <a:xfrm>
                <a:off x="4034" y="2070"/>
                <a:ext cx="661" cy="518"/>
              </a:xfrm>
              <a:custGeom>
                <a:avLst/>
                <a:gdLst>
                  <a:gd name="T0" fmla="*/ 0 w 278"/>
                  <a:gd name="T1" fmla="*/ 65 h 218"/>
                  <a:gd name="T2" fmla="*/ 158 w 278"/>
                  <a:gd name="T3" fmla="*/ 12 h 218"/>
                  <a:gd name="T4" fmla="*/ 199 w 278"/>
                  <a:gd name="T5" fmla="*/ 20 h 218"/>
                  <a:gd name="T6" fmla="*/ 278 w 278"/>
                  <a:gd name="T7" fmla="*/ 128 h 218"/>
                  <a:gd name="T8" fmla="*/ 278 w 278"/>
                  <a:gd name="T9" fmla="*/ 130 h 218"/>
                  <a:gd name="T10" fmla="*/ 229 w 278"/>
                  <a:gd name="T11" fmla="*/ 200 h 218"/>
                  <a:gd name="T12" fmla="*/ 131 w 278"/>
                  <a:gd name="T13" fmla="*/ 217 h 218"/>
                  <a:gd name="T14" fmla="*/ 116 w 278"/>
                  <a:gd name="T15" fmla="*/ 206 h 218"/>
                  <a:gd name="T16" fmla="*/ 11 w 278"/>
                  <a:gd name="T17" fmla="*/ 71 h 218"/>
                  <a:gd name="T18" fmla="*/ 2 w 278"/>
                  <a:gd name="T19" fmla="*/ 67 h 218"/>
                  <a:gd name="T20" fmla="*/ 0 w 278"/>
                  <a:gd name="T21" fmla="*/ 6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218">
                    <a:moveTo>
                      <a:pt x="0" y="65"/>
                    </a:moveTo>
                    <a:cubicBezTo>
                      <a:pt x="37" y="0"/>
                      <a:pt x="99" y="9"/>
                      <a:pt x="158" y="12"/>
                    </a:cubicBezTo>
                    <a:cubicBezTo>
                      <a:pt x="171" y="12"/>
                      <a:pt x="185" y="16"/>
                      <a:pt x="199" y="20"/>
                    </a:cubicBezTo>
                    <a:cubicBezTo>
                      <a:pt x="253" y="37"/>
                      <a:pt x="278" y="71"/>
                      <a:pt x="278" y="128"/>
                    </a:cubicBezTo>
                    <a:cubicBezTo>
                      <a:pt x="278" y="128"/>
                      <a:pt x="278" y="129"/>
                      <a:pt x="278" y="130"/>
                    </a:cubicBezTo>
                    <a:cubicBezTo>
                      <a:pt x="278" y="180"/>
                      <a:pt x="276" y="182"/>
                      <a:pt x="229" y="200"/>
                    </a:cubicBezTo>
                    <a:cubicBezTo>
                      <a:pt x="198" y="211"/>
                      <a:pt x="165" y="215"/>
                      <a:pt x="131" y="217"/>
                    </a:cubicBezTo>
                    <a:cubicBezTo>
                      <a:pt x="123" y="218"/>
                      <a:pt x="116" y="217"/>
                      <a:pt x="116" y="206"/>
                    </a:cubicBezTo>
                    <a:cubicBezTo>
                      <a:pt x="115" y="134"/>
                      <a:pt x="75" y="93"/>
                      <a:pt x="11" y="71"/>
                    </a:cubicBezTo>
                    <a:cubicBezTo>
                      <a:pt x="8" y="70"/>
                      <a:pt x="5" y="68"/>
                      <a:pt x="2" y="67"/>
                    </a:cubicBezTo>
                    <a:cubicBezTo>
                      <a:pt x="1" y="66"/>
                      <a:pt x="1" y="66"/>
                      <a:pt x="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4"/>
              <p:cNvSpPr>
                <a:spLocks/>
              </p:cNvSpPr>
              <p:nvPr/>
            </p:nvSpPr>
            <p:spPr bwMode="auto">
              <a:xfrm>
                <a:off x="3111" y="1554"/>
                <a:ext cx="478" cy="523"/>
              </a:xfrm>
              <a:custGeom>
                <a:avLst/>
                <a:gdLst>
                  <a:gd name="T0" fmla="*/ 0 w 201"/>
                  <a:gd name="T1" fmla="*/ 111 h 220"/>
                  <a:gd name="T2" fmla="*/ 79 w 201"/>
                  <a:gd name="T3" fmla="*/ 11 h 220"/>
                  <a:gd name="T4" fmla="*/ 195 w 201"/>
                  <a:gd name="T5" fmla="*/ 64 h 220"/>
                  <a:gd name="T6" fmla="*/ 194 w 201"/>
                  <a:gd name="T7" fmla="*/ 90 h 220"/>
                  <a:gd name="T8" fmla="*/ 170 w 201"/>
                  <a:gd name="T9" fmla="*/ 174 h 220"/>
                  <a:gd name="T10" fmla="*/ 161 w 201"/>
                  <a:gd name="T11" fmla="*/ 196 h 220"/>
                  <a:gd name="T12" fmla="*/ 55 w 201"/>
                  <a:gd name="T13" fmla="*/ 201 h 220"/>
                  <a:gd name="T14" fmla="*/ 0 w 201"/>
                  <a:gd name="T15" fmla="*/ 111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220">
                    <a:moveTo>
                      <a:pt x="0" y="111"/>
                    </a:moveTo>
                    <a:cubicBezTo>
                      <a:pt x="1" y="62"/>
                      <a:pt x="34" y="21"/>
                      <a:pt x="79" y="11"/>
                    </a:cubicBezTo>
                    <a:cubicBezTo>
                      <a:pt x="126" y="0"/>
                      <a:pt x="172" y="22"/>
                      <a:pt x="195" y="64"/>
                    </a:cubicBezTo>
                    <a:cubicBezTo>
                      <a:pt x="199" y="73"/>
                      <a:pt x="201" y="80"/>
                      <a:pt x="194" y="90"/>
                    </a:cubicBezTo>
                    <a:cubicBezTo>
                      <a:pt x="176" y="115"/>
                      <a:pt x="168" y="143"/>
                      <a:pt x="170" y="174"/>
                    </a:cubicBezTo>
                    <a:cubicBezTo>
                      <a:pt x="171" y="184"/>
                      <a:pt x="170" y="190"/>
                      <a:pt x="161" y="196"/>
                    </a:cubicBezTo>
                    <a:cubicBezTo>
                      <a:pt x="126" y="217"/>
                      <a:pt x="90" y="220"/>
                      <a:pt x="55" y="201"/>
                    </a:cubicBezTo>
                    <a:cubicBezTo>
                      <a:pt x="19" y="182"/>
                      <a:pt x="2" y="150"/>
                      <a:pt x="0"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5"/>
              <p:cNvSpPr>
                <a:spLocks/>
              </p:cNvSpPr>
              <p:nvPr/>
            </p:nvSpPr>
            <p:spPr bwMode="auto">
              <a:xfrm>
                <a:off x="4091" y="1537"/>
                <a:ext cx="511" cy="559"/>
              </a:xfrm>
              <a:custGeom>
                <a:avLst/>
                <a:gdLst>
                  <a:gd name="T0" fmla="*/ 31 w 215"/>
                  <a:gd name="T1" fmla="*/ 174 h 235"/>
                  <a:gd name="T2" fmla="*/ 9 w 215"/>
                  <a:gd name="T3" fmla="*/ 99 h 235"/>
                  <a:gd name="T4" fmla="*/ 8 w 215"/>
                  <a:gd name="T5" fmla="*/ 68 h 235"/>
                  <a:gd name="T6" fmla="*/ 149 w 215"/>
                  <a:gd name="T7" fmla="*/ 29 h 235"/>
                  <a:gd name="T8" fmla="*/ 187 w 215"/>
                  <a:gd name="T9" fmla="*/ 169 h 235"/>
                  <a:gd name="T10" fmla="*/ 46 w 215"/>
                  <a:gd name="T11" fmla="*/ 206 h 235"/>
                  <a:gd name="T12" fmla="*/ 31 w 215"/>
                  <a:gd name="T13" fmla="*/ 174 h 235"/>
                </a:gdLst>
                <a:ahLst/>
                <a:cxnLst>
                  <a:cxn ang="0">
                    <a:pos x="T0" y="T1"/>
                  </a:cxn>
                  <a:cxn ang="0">
                    <a:pos x="T2" y="T3"/>
                  </a:cxn>
                  <a:cxn ang="0">
                    <a:pos x="T4" y="T5"/>
                  </a:cxn>
                  <a:cxn ang="0">
                    <a:pos x="T6" y="T7"/>
                  </a:cxn>
                  <a:cxn ang="0">
                    <a:pos x="T8" y="T9"/>
                  </a:cxn>
                  <a:cxn ang="0">
                    <a:pos x="T10" y="T11"/>
                  </a:cxn>
                  <a:cxn ang="0">
                    <a:pos x="T12" y="T13"/>
                  </a:cxn>
                </a:cxnLst>
                <a:rect l="0" t="0" r="r" b="b"/>
                <a:pathLst>
                  <a:path w="215" h="235">
                    <a:moveTo>
                      <a:pt x="31" y="174"/>
                    </a:moveTo>
                    <a:cubicBezTo>
                      <a:pt x="32" y="146"/>
                      <a:pt x="25" y="121"/>
                      <a:pt x="9" y="99"/>
                    </a:cubicBezTo>
                    <a:cubicBezTo>
                      <a:pt x="0" y="88"/>
                      <a:pt x="2" y="79"/>
                      <a:pt x="8" y="68"/>
                    </a:cubicBezTo>
                    <a:cubicBezTo>
                      <a:pt x="36" y="18"/>
                      <a:pt x="99" y="0"/>
                      <a:pt x="149" y="29"/>
                    </a:cubicBezTo>
                    <a:cubicBezTo>
                      <a:pt x="198" y="57"/>
                      <a:pt x="215" y="120"/>
                      <a:pt x="187" y="169"/>
                    </a:cubicBezTo>
                    <a:cubicBezTo>
                      <a:pt x="158" y="218"/>
                      <a:pt x="95" y="235"/>
                      <a:pt x="46" y="206"/>
                    </a:cubicBezTo>
                    <a:cubicBezTo>
                      <a:pt x="31" y="197"/>
                      <a:pt x="31" y="197"/>
                      <a:pt x="31"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2" name="Slide Number Placeholder 3">
            <a:extLst>
              <a:ext uri="{FF2B5EF4-FFF2-40B4-BE49-F238E27FC236}">
                <a16:creationId xmlns:a16="http://schemas.microsoft.com/office/drawing/2014/main" xmlns="" id="{2148D218-24EB-4294-8F12-523FFAFB385C}"/>
              </a:ext>
            </a:extLst>
          </p:cNvPr>
          <p:cNvSpPr>
            <a:spLocks noGrp="1"/>
          </p:cNvSpPr>
          <p:nvPr>
            <p:ph type="sldNum" sz="quarter" idx="12"/>
          </p:nvPr>
        </p:nvSpPr>
        <p:spPr>
          <a:xfrm>
            <a:off x="7606553" y="6464323"/>
            <a:ext cx="2743200" cy="187367"/>
          </a:xfrm>
        </p:spPr>
        <p:txBody>
          <a:bodyPr/>
          <a:lstStyle/>
          <a:p>
            <a:fld id="{856525B1-14D3-4043-96C3-3E66F944D188}" type="slidenum">
              <a:rPr lang="en-US" smtClean="0"/>
              <a:t>48</a:t>
            </a:fld>
            <a:endParaRPr lang="en-US" dirty="0"/>
          </a:p>
        </p:txBody>
      </p:sp>
    </p:spTree>
    <p:extLst>
      <p:ext uri="{BB962C8B-B14F-4D97-AF65-F5344CB8AC3E}">
        <p14:creationId xmlns:p14="http://schemas.microsoft.com/office/powerpoint/2010/main" val="276973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324440651"/>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1776"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l="36630" r="29854"/>
          <a:stretch/>
        </p:blipFill>
        <p:spPr>
          <a:xfrm>
            <a:off x="3609776" y="0"/>
            <a:ext cx="3445965" cy="6858000"/>
          </a:xfrm>
          <a:prstGeom prst="rect">
            <a:avLst/>
          </a:prstGeom>
        </p:spPr>
      </p:pic>
      <p:sp>
        <p:nvSpPr>
          <p:cNvPr id="29" name="Rectangle 28"/>
          <p:cNvSpPr/>
          <p:nvPr/>
        </p:nvSpPr>
        <p:spPr>
          <a:xfrm flipH="1">
            <a:off x="-1" y="1"/>
            <a:ext cx="3611155"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390607" y="2988764"/>
            <a:ext cx="2746683"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Property Renewal Outlook</a:t>
            </a:r>
          </a:p>
        </p:txBody>
      </p:sp>
      <p:cxnSp>
        <p:nvCxnSpPr>
          <p:cNvPr id="31" name="Straight Connector 30"/>
          <p:cNvCxnSpPr/>
          <p:nvPr/>
        </p:nvCxnSpPr>
        <p:spPr>
          <a:xfrm>
            <a:off x="390607" y="386721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3" name="Content Placeholder 6"/>
          <p:cNvSpPr txBox="1">
            <a:spLocks/>
          </p:cNvSpPr>
          <p:nvPr/>
        </p:nvSpPr>
        <p:spPr>
          <a:xfrm>
            <a:off x="7945255" y="961985"/>
            <a:ext cx="3931169"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Continued scrutiny of data (SOV, COPE, ITV with Increased Construction Cost)</a:t>
            </a:r>
          </a:p>
        </p:txBody>
      </p:sp>
      <p:grpSp>
        <p:nvGrpSpPr>
          <p:cNvPr id="5" name="Group 4"/>
          <p:cNvGrpSpPr/>
          <p:nvPr/>
        </p:nvGrpSpPr>
        <p:grpSpPr>
          <a:xfrm>
            <a:off x="7931716" y="1846409"/>
            <a:ext cx="3931168" cy="810990"/>
            <a:chOff x="7781856" y="2953894"/>
            <a:chExt cx="3931168" cy="810990"/>
          </a:xfrm>
        </p:grpSpPr>
        <p:sp>
          <p:nvSpPr>
            <p:cNvPr id="54" name="Content Placeholder 6"/>
            <p:cNvSpPr txBox="1">
              <a:spLocks/>
            </p:cNvSpPr>
            <p:nvPr/>
          </p:nvSpPr>
          <p:spPr>
            <a:xfrm>
              <a:off x="7781856" y="2953894"/>
              <a:ext cx="3931168"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ts val="600"/>
                </a:spcAft>
                <a:buClr>
                  <a:srgbClr val="F69322"/>
                </a:buClr>
                <a:buSzPct val="90000"/>
                <a:defRPr/>
              </a:pPr>
              <a:r>
                <a:rPr lang="en-US" sz="1600" b="1" dirty="0">
                  <a:solidFill>
                    <a:schemeClr val="bg2"/>
                  </a:solidFill>
                  <a:cs typeface="Arial" panose="020B0604020202020204" pitchFamily="34" charset="0"/>
                </a:rPr>
                <a:t>Increased retentions and caps on certain types of exposure</a:t>
              </a:r>
            </a:p>
          </p:txBody>
        </p:sp>
        <p:sp>
          <p:nvSpPr>
            <p:cNvPr id="55" name="Content Placeholder 6"/>
            <p:cNvSpPr txBox="1">
              <a:spLocks/>
            </p:cNvSpPr>
            <p:nvPr/>
          </p:nvSpPr>
          <p:spPr>
            <a:xfrm>
              <a:off x="7879831" y="3570985"/>
              <a:ext cx="2740540"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736" indent="-173736">
                <a:spcBef>
                  <a:spcPts val="600"/>
                </a:spcBef>
                <a:buFont typeface="Arial" panose="020B0604020202020204" pitchFamily="34" charset="0"/>
                <a:buChar char="•"/>
              </a:pPr>
              <a:r>
                <a:rPr lang="en-US" sz="1400" i="1" dirty="0">
                  <a:solidFill>
                    <a:schemeClr val="tx1"/>
                  </a:solidFill>
                </a:rPr>
                <a:t>Windstorm &amp; Hail</a:t>
              </a:r>
            </a:p>
          </p:txBody>
        </p:sp>
      </p:grpSp>
      <p:grpSp>
        <p:nvGrpSpPr>
          <p:cNvPr id="12" name="Group 11"/>
          <p:cNvGrpSpPr/>
          <p:nvPr/>
        </p:nvGrpSpPr>
        <p:grpSpPr>
          <a:xfrm>
            <a:off x="7267873" y="3107212"/>
            <a:ext cx="4608551" cy="738664"/>
            <a:chOff x="7280935" y="3131157"/>
            <a:chExt cx="4608551" cy="738664"/>
          </a:xfrm>
        </p:grpSpPr>
        <p:sp>
          <p:nvSpPr>
            <p:cNvPr id="57" name="Content Placeholder 6"/>
            <p:cNvSpPr txBox="1">
              <a:spLocks/>
            </p:cNvSpPr>
            <p:nvPr/>
          </p:nvSpPr>
          <p:spPr>
            <a:xfrm>
              <a:off x="7958317" y="3131157"/>
              <a:ext cx="3931169" cy="73866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Rate increases expected and highly dependent on Wind Season, Reinsurance Market and individual client losses </a:t>
              </a:r>
            </a:p>
          </p:txBody>
        </p:sp>
        <p:grpSp>
          <p:nvGrpSpPr>
            <p:cNvPr id="61" name="Group 14"/>
            <p:cNvGrpSpPr>
              <a:grpSpLocks noChangeAspect="1"/>
            </p:cNvGrpSpPr>
            <p:nvPr/>
          </p:nvGrpSpPr>
          <p:grpSpPr bwMode="auto">
            <a:xfrm>
              <a:off x="7280935" y="3315329"/>
              <a:ext cx="492526" cy="370656"/>
              <a:chOff x="3338" y="1490"/>
              <a:chExt cx="1172" cy="882"/>
            </a:xfrm>
            <a:solidFill>
              <a:schemeClr val="accent1"/>
            </a:solidFill>
          </p:grpSpPr>
          <p:sp>
            <p:nvSpPr>
              <p:cNvPr id="68" name="Freeform 15"/>
              <p:cNvSpPr>
                <a:spLocks noEditPoints="1"/>
              </p:cNvSpPr>
              <p:nvPr/>
            </p:nvSpPr>
            <p:spPr bwMode="auto">
              <a:xfrm>
                <a:off x="3338" y="1553"/>
                <a:ext cx="776" cy="776"/>
              </a:xfrm>
              <a:custGeom>
                <a:avLst/>
                <a:gdLst>
                  <a:gd name="T0" fmla="*/ 325 w 325"/>
                  <a:gd name="T1" fmla="*/ 162 h 325"/>
                  <a:gd name="T2" fmla="*/ 164 w 325"/>
                  <a:gd name="T3" fmla="*/ 325 h 325"/>
                  <a:gd name="T4" fmla="*/ 1 w 325"/>
                  <a:gd name="T5" fmla="*/ 162 h 325"/>
                  <a:gd name="T6" fmla="*/ 164 w 325"/>
                  <a:gd name="T7" fmla="*/ 1 h 325"/>
                  <a:gd name="T8" fmla="*/ 325 w 325"/>
                  <a:gd name="T9" fmla="*/ 162 h 325"/>
                  <a:gd name="T10" fmla="*/ 120 w 325"/>
                  <a:gd name="T11" fmla="*/ 196 h 325"/>
                  <a:gd name="T12" fmla="*/ 108 w 325"/>
                  <a:gd name="T13" fmla="*/ 198 h 325"/>
                  <a:gd name="T14" fmla="*/ 99 w 325"/>
                  <a:gd name="T15" fmla="*/ 223 h 325"/>
                  <a:gd name="T16" fmla="*/ 138 w 325"/>
                  <a:gd name="T17" fmla="*/ 249 h 325"/>
                  <a:gd name="T18" fmla="*/ 153 w 325"/>
                  <a:gd name="T19" fmla="*/ 267 h 325"/>
                  <a:gd name="T20" fmla="*/ 162 w 325"/>
                  <a:gd name="T21" fmla="*/ 278 h 325"/>
                  <a:gd name="T22" fmla="*/ 175 w 325"/>
                  <a:gd name="T23" fmla="*/ 267 h 325"/>
                  <a:gd name="T24" fmla="*/ 192 w 325"/>
                  <a:gd name="T25" fmla="*/ 248 h 325"/>
                  <a:gd name="T26" fmla="*/ 236 w 325"/>
                  <a:gd name="T27" fmla="*/ 194 h 325"/>
                  <a:gd name="T28" fmla="*/ 193 w 325"/>
                  <a:gd name="T29" fmla="*/ 141 h 325"/>
                  <a:gd name="T30" fmla="*/ 162 w 325"/>
                  <a:gd name="T31" fmla="*/ 134 h 325"/>
                  <a:gd name="T32" fmla="*/ 141 w 325"/>
                  <a:gd name="T33" fmla="*/ 115 h 325"/>
                  <a:gd name="T34" fmla="*/ 169 w 325"/>
                  <a:gd name="T35" fmla="*/ 101 h 325"/>
                  <a:gd name="T36" fmla="*/ 188 w 325"/>
                  <a:gd name="T37" fmla="*/ 110 h 325"/>
                  <a:gd name="T38" fmla="*/ 227 w 325"/>
                  <a:gd name="T39" fmla="*/ 111 h 325"/>
                  <a:gd name="T40" fmla="*/ 214 w 325"/>
                  <a:gd name="T41" fmla="*/ 85 h 325"/>
                  <a:gd name="T42" fmla="*/ 190 w 325"/>
                  <a:gd name="T43" fmla="*/ 72 h 325"/>
                  <a:gd name="T44" fmla="*/ 175 w 325"/>
                  <a:gd name="T45" fmla="*/ 55 h 325"/>
                  <a:gd name="T46" fmla="*/ 163 w 325"/>
                  <a:gd name="T47" fmla="*/ 46 h 325"/>
                  <a:gd name="T48" fmla="*/ 153 w 325"/>
                  <a:gd name="T49" fmla="*/ 55 h 325"/>
                  <a:gd name="T50" fmla="*/ 137 w 325"/>
                  <a:gd name="T51" fmla="*/ 73 h 325"/>
                  <a:gd name="T52" fmla="*/ 100 w 325"/>
                  <a:gd name="T53" fmla="*/ 126 h 325"/>
                  <a:gd name="T54" fmla="*/ 140 w 325"/>
                  <a:gd name="T55" fmla="*/ 173 h 325"/>
                  <a:gd name="T56" fmla="*/ 180 w 325"/>
                  <a:gd name="T57" fmla="*/ 185 h 325"/>
                  <a:gd name="T58" fmla="*/ 193 w 325"/>
                  <a:gd name="T59" fmla="*/ 202 h 325"/>
                  <a:gd name="T60" fmla="*/ 178 w 325"/>
                  <a:gd name="T61" fmla="*/ 216 h 325"/>
                  <a:gd name="T62" fmla="*/ 132 w 325"/>
                  <a:gd name="T63" fmla="*/ 201 h 325"/>
                  <a:gd name="T64" fmla="*/ 120 w 325"/>
                  <a:gd name="T65" fmla="*/ 1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5">
                    <a:moveTo>
                      <a:pt x="325" y="162"/>
                    </a:moveTo>
                    <a:cubicBezTo>
                      <a:pt x="325" y="253"/>
                      <a:pt x="254" y="325"/>
                      <a:pt x="164" y="325"/>
                    </a:cubicBezTo>
                    <a:cubicBezTo>
                      <a:pt x="73" y="325"/>
                      <a:pt x="0" y="252"/>
                      <a:pt x="1" y="162"/>
                    </a:cubicBezTo>
                    <a:cubicBezTo>
                      <a:pt x="1" y="72"/>
                      <a:pt x="73" y="0"/>
                      <a:pt x="164" y="1"/>
                    </a:cubicBezTo>
                    <a:cubicBezTo>
                      <a:pt x="254" y="1"/>
                      <a:pt x="325" y="72"/>
                      <a:pt x="325" y="162"/>
                    </a:cubicBezTo>
                    <a:close/>
                    <a:moveTo>
                      <a:pt x="120" y="196"/>
                    </a:moveTo>
                    <a:cubicBezTo>
                      <a:pt x="117" y="196"/>
                      <a:pt x="113" y="197"/>
                      <a:pt x="108" y="198"/>
                    </a:cubicBezTo>
                    <a:cubicBezTo>
                      <a:pt x="90" y="202"/>
                      <a:pt x="88" y="206"/>
                      <a:pt x="99" y="223"/>
                    </a:cubicBezTo>
                    <a:cubicBezTo>
                      <a:pt x="108" y="237"/>
                      <a:pt x="121" y="246"/>
                      <a:pt x="138" y="249"/>
                    </a:cubicBezTo>
                    <a:cubicBezTo>
                      <a:pt x="148" y="251"/>
                      <a:pt x="155" y="255"/>
                      <a:pt x="153" y="267"/>
                    </a:cubicBezTo>
                    <a:cubicBezTo>
                      <a:pt x="151" y="274"/>
                      <a:pt x="154" y="278"/>
                      <a:pt x="162" y="278"/>
                    </a:cubicBezTo>
                    <a:cubicBezTo>
                      <a:pt x="170" y="277"/>
                      <a:pt x="176" y="277"/>
                      <a:pt x="175" y="267"/>
                    </a:cubicBezTo>
                    <a:cubicBezTo>
                      <a:pt x="173" y="254"/>
                      <a:pt x="181" y="251"/>
                      <a:pt x="192" y="248"/>
                    </a:cubicBezTo>
                    <a:cubicBezTo>
                      <a:pt x="218" y="242"/>
                      <a:pt x="236" y="218"/>
                      <a:pt x="236" y="194"/>
                    </a:cubicBezTo>
                    <a:cubicBezTo>
                      <a:pt x="237" y="169"/>
                      <a:pt x="221" y="149"/>
                      <a:pt x="193" y="141"/>
                    </a:cubicBezTo>
                    <a:cubicBezTo>
                      <a:pt x="182" y="138"/>
                      <a:pt x="172" y="136"/>
                      <a:pt x="162" y="134"/>
                    </a:cubicBezTo>
                    <a:cubicBezTo>
                      <a:pt x="151" y="131"/>
                      <a:pt x="139" y="129"/>
                      <a:pt x="141" y="115"/>
                    </a:cubicBezTo>
                    <a:cubicBezTo>
                      <a:pt x="144" y="100"/>
                      <a:pt x="157" y="101"/>
                      <a:pt x="169" y="101"/>
                    </a:cubicBezTo>
                    <a:cubicBezTo>
                      <a:pt x="176" y="101"/>
                      <a:pt x="183" y="105"/>
                      <a:pt x="188" y="110"/>
                    </a:cubicBezTo>
                    <a:cubicBezTo>
                      <a:pt x="197" y="119"/>
                      <a:pt x="222" y="120"/>
                      <a:pt x="227" y="111"/>
                    </a:cubicBezTo>
                    <a:cubicBezTo>
                      <a:pt x="233" y="99"/>
                      <a:pt x="221" y="92"/>
                      <a:pt x="214" y="85"/>
                    </a:cubicBezTo>
                    <a:cubicBezTo>
                      <a:pt x="208" y="78"/>
                      <a:pt x="199" y="74"/>
                      <a:pt x="190" y="72"/>
                    </a:cubicBezTo>
                    <a:cubicBezTo>
                      <a:pt x="182" y="70"/>
                      <a:pt x="174" y="68"/>
                      <a:pt x="175" y="55"/>
                    </a:cubicBezTo>
                    <a:cubicBezTo>
                      <a:pt x="176" y="47"/>
                      <a:pt x="170" y="46"/>
                      <a:pt x="163" y="46"/>
                    </a:cubicBezTo>
                    <a:cubicBezTo>
                      <a:pt x="157" y="46"/>
                      <a:pt x="151" y="47"/>
                      <a:pt x="153" y="55"/>
                    </a:cubicBezTo>
                    <a:cubicBezTo>
                      <a:pt x="155" y="68"/>
                      <a:pt x="146" y="69"/>
                      <a:pt x="137" y="73"/>
                    </a:cubicBezTo>
                    <a:cubicBezTo>
                      <a:pt x="113" y="82"/>
                      <a:pt x="100" y="101"/>
                      <a:pt x="100" y="126"/>
                    </a:cubicBezTo>
                    <a:cubicBezTo>
                      <a:pt x="100" y="150"/>
                      <a:pt x="112" y="164"/>
                      <a:pt x="140" y="173"/>
                    </a:cubicBezTo>
                    <a:cubicBezTo>
                      <a:pt x="153" y="178"/>
                      <a:pt x="167" y="181"/>
                      <a:pt x="180" y="185"/>
                    </a:cubicBezTo>
                    <a:cubicBezTo>
                      <a:pt x="188" y="187"/>
                      <a:pt x="194" y="192"/>
                      <a:pt x="193" y="202"/>
                    </a:cubicBezTo>
                    <a:cubicBezTo>
                      <a:pt x="192" y="211"/>
                      <a:pt x="186" y="215"/>
                      <a:pt x="178" y="216"/>
                    </a:cubicBezTo>
                    <a:cubicBezTo>
                      <a:pt x="161" y="219"/>
                      <a:pt x="143" y="220"/>
                      <a:pt x="132" y="201"/>
                    </a:cubicBezTo>
                    <a:cubicBezTo>
                      <a:pt x="130" y="197"/>
                      <a:pt x="128" y="193"/>
                      <a:pt x="1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6"/>
              <p:cNvSpPr>
                <a:spLocks/>
              </p:cNvSpPr>
              <p:nvPr/>
            </p:nvSpPr>
            <p:spPr bwMode="auto">
              <a:xfrm>
                <a:off x="3972" y="1490"/>
                <a:ext cx="538" cy="882"/>
              </a:xfrm>
              <a:custGeom>
                <a:avLst/>
                <a:gdLst>
                  <a:gd name="T0" fmla="*/ 0 w 225"/>
                  <a:gd name="T1" fmla="*/ 369 h 369"/>
                  <a:gd name="T2" fmla="*/ 100 w 225"/>
                  <a:gd name="T3" fmla="*/ 229 h 369"/>
                  <a:gd name="T4" fmla="*/ 36 w 225"/>
                  <a:gd name="T5" fmla="*/ 67 h 369"/>
                  <a:gd name="T6" fmla="*/ 33 w 225"/>
                  <a:gd name="T7" fmla="*/ 43 h 369"/>
                  <a:gd name="T8" fmla="*/ 53 w 225"/>
                  <a:gd name="T9" fmla="*/ 16 h 369"/>
                  <a:gd name="T10" fmla="*/ 78 w 225"/>
                  <a:gd name="T11" fmla="*/ 15 h 369"/>
                  <a:gd name="T12" fmla="*/ 203 w 225"/>
                  <a:gd name="T13" fmla="*/ 186 h 369"/>
                  <a:gd name="T14" fmla="*/ 221 w 225"/>
                  <a:gd name="T15" fmla="*/ 214 h 369"/>
                  <a:gd name="T16" fmla="*/ 186 w 225"/>
                  <a:gd name="T17" fmla="*/ 218 h 369"/>
                  <a:gd name="T18" fmla="*/ 144 w 225"/>
                  <a:gd name="T19" fmla="*/ 261 h 369"/>
                  <a:gd name="T20" fmla="*/ 145 w 225"/>
                  <a:gd name="T21" fmla="*/ 352 h 369"/>
                  <a:gd name="T22" fmla="*/ 129 w 225"/>
                  <a:gd name="T23" fmla="*/ 369 h 369"/>
                  <a:gd name="T24" fmla="*/ 0 w 225"/>
                  <a:gd name="T2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369">
                    <a:moveTo>
                      <a:pt x="0" y="369"/>
                    </a:moveTo>
                    <a:cubicBezTo>
                      <a:pt x="55" y="337"/>
                      <a:pt x="91" y="293"/>
                      <a:pt x="100" y="229"/>
                    </a:cubicBezTo>
                    <a:cubicBezTo>
                      <a:pt x="110" y="163"/>
                      <a:pt x="86" y="109"/>
                      <a:pt x="36" y="67"/>
                    </a:cubicBezTo>
                    <a:cubicBezTo>
                      <a:pt x="24" y="58"/>
                      <a:pt x="24" y="53"/>
                      <a:pt x="33" y="43"/>
                    </a:cubicBezTo>
                    <a:cubicBezTo>
                      <a:pt x="40" y="34"/>
                      <a:pt x="47" y="25"/>
                      <a:pt x="53" y="16"/>
                    </a:cubicBezTo>
                    <a:cubicBezTo>
                      <a:pt x="62" y="2"/>
                      <a:pt x="68" y="0"/>
                      <a:pt x="78" y="15"/>
                    </a:cubicBezTo>
                    <a:cubicBezTo>
                      <a:pt x="119" y="72"/>
                      <a:pt x="162" y="129"/>
                      <a:pt x="203" y="186"/>
                    </a:cubicBezTo>
                    <a:cubicBezTo>
                      <a:pt x="210" y="195"/>
                      <a:pt x="225" y="206"/>
                      <a:pt x="221" y="214"/>
                    </a:cubicBezTo>
                    <a:cubicBezTo>
                      <a:pt x="215" y="225"/>
                      <a:pt x="198" y="218"/>
                      <a:pt x="186" y="218"/>
                    </a:cubicBezTo>
                    <a:cubicBezTo>
                      <a:pt x="144" y="219"/>
                      <a:pt x="144" y="218"/>
                      <a:pt x="144" y="261"/>
                    </a:cubicBezTo>
                    <a:cubicBezTo>
                      <a:pt x="144" y="291"/>
                      <a:pt x="144" y="322"/>
                      <a:pt x="145" y="352"/>
                    </a:cubicBezTo>
                    <a:cubicBezTo>
                      <a:pt x="145" y="364"/>
                      <a:pt x="142" y="369"/>
                      <a:pt x="129" y="369"/>
                    </a:cubicBezTo>
                    <a:cubicBezTo>
                      <a:pt x="86" y="368"/>
                      <a:pt x="43" y="369"/>
                      <a:pt x="0" y="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12"/>
          <p:cNvGrpSpPr/>
          <p:nvPr/>
        </p:nvGrpSpPr>
        <p:grpSpPr>
          <a:xfrm>
            <a:off x="7292016" y="4324039"/>
            <a:ext cx="4518983" cy="738664"/>
            <a:chOff x="7297893" y="4832446"/>
            <a:chExt cx="4518983" cy="738664"/>
          </a:xfrm>
        </p:grpSpPr>
        <p:sp>
          <p:nvSpPr>
            <p:cNvPr id="58" name="Content Placeholder 6"/>
            <p:cNvSpPr txBox="1">
              <a:spLocks/>
            </p:cNvSpPr>
            <p:nvPr/>
          </p:nvSpPr>
          <p:spPr>
            <a:xfrm>
              <a:off x="7885708" y="4832446"/>
              <a:ext cx="3931168" cy="73866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Underwriter submission activity remains </a:t>
              </a:r>
              <a:br>
                <a:rPr lang="en-US" sz="1600" b="1" dirty="0">
                  <a:solidFill>
                    <a:schemeClr val="bg2"/>
                  </a:solidFill>
                  <a:cs typeface="Arial" panose="020B0604020202020204" pitchFamily="34" charset="0"/>
                </a:rPr>
              </a:br>
              <a:r>
                <a:rPr lang="en-US" sz="1600" b="1" dirty="0">
                  <a:solidFill>
                    <a:schemeClr val="bg2"/>
                  </a:solidFill>
                  <a:cs typeface="Arial" panose="020B0604020202020204" pitchFamily="34" charset="0"/>
                </a:rPr>
                <a:t>high – imperative to engage early and access global market</a:t>
              </a:r>
            </a:p>
          </p:txBody>
        </p:sp>
        <p:grpSp>
          <p:nvGrpSpPr>
            <p:cNvPr id="62" name="Group 19"/>
            <p:cNvGrpSpPr>
              <a:grpSpLocks noChangeAspect="1"/>
            </p:cNvGrpSpPr>
            <p:nvPr/>
          </p:nvGrpSpPr>
          <p:grpSpPr bwMode="auto">
            <a:xfrm>
              <a:off x="7297893" y="5073377"/>
              <a:ext cx="389276" cy="413040"/>
              <a:chOff x="7228" y="1785"/>
              <a:chExt cx="1769" cy="1877"/>
            </a:xfrm>
            <a:solidFill>
              <a:schemeClr val="accent1"/>
            </a:solidFill>
          </p:grpSpPr>
          <p:sp>
            <p:nvSpPr>
              <p:cNvPr id="63" name="Freeform 20"/>
              <p:cNvSpPr>
                <a:spLocks noEditPoints="1"/>
              </p:cNvSpPr>
              <p:nvPr/>
            </p:nvSpPr>
            <p:spPr bwMode="auto">
              <a:xfrm>
                <a:off x="7228" y="1785"/>
                <a:ext cx="1464" cy="1739"/>
              </a:xfrm>
              <a:custGeom>
                <a:avLst/>
                <a:gdLst>
                  <a:gd name="T0" fmla="*/ 2 w 615"/>
                  <a:gd name="T1" fmla="*/ 365 h 731"/>
                  <a:gd name="T2" fmla="*/ 2 w 615"/>
                  <a:gd name="T3" fmla="*/ 81 h 731"/>
                  <a:gd name="T4" fmla="*/ 83 w 615"/>
                  <a:gd name="T5" fmla="*/ 1 h 731"/>
                  <a:gd name="T6" fmla="*/ 383 w 615"/>
                  <a:gd name="T7" fmla="*/ 0 h 731"/>
                  <a:gd name="T8" fmla="*/ 410 w 615"/>
                  <a:gd name="T9" fmla="*/ 10 h 731"/>
                  <a:gd name="T10" fmla="*/ 599 w 615"/>
                  <a:gd name="T11" fmla="*/ 187 h 731"/>
                  <a:gd name="T12" fmla="*/ 615 w 615"/>
                  <a:gd name="T13" fmla="*/ 221 h 731"/>
                  <a:gd name="T14" fmla="*/ 614 w 615"/>
                  <a:gd name="T15" fmla="*/ 451 h 731"/>
                  <a:gd name="T16" fmla="*/ 614 w 615"/>
                  <a:gd name="T17" fmla="*/ 465 h 731"/>
                  <a:gd name="T18" fmla="*/ 604 w 615"/>
                  <a:gd name="T19" fmla="*/ 476 h 731"/>
                  <a:gd name="T20" fmla="*/ 591 w 615"/>
                  <a:gd name="T21" fmla="*/ 467 h 731"/>
                  <a:gd name="T22" fmla="*/ 590 w 615"/>
                  <a:gd name="T23" fmla="*/ 451 h 731"/>
                  <a:gd name="T24" fmla="*/ 591 w 615"/>
                  <a:gd name="T25" fmla="*/ 241 h 731"/>
                  <a:gd name="T26" fmla="*/ 566 w 615"/>
                  <a:gd name="T27" fmla="*/ 217 h 731"/>
                  <a:gd name="T28" fmla="*/ 458 w 615"/>
                  <a:gd name="T29" fmla="*/ 218 h 731"/>
                  <a:gd name="T30" fmla="*/ 382 w 615"/>
                  <a:gd name="T31" fmla="*/ 140 h 731"/>
                  <a:gd name="T32" fmla="*/ 382 w 615"/>
                  <a:gd name="T33" fmla="*/ 38 h 731"/>
                  <a:gd name="T34" fmla="*/ 368 w 615"/>
                  <a:gd name="T35" fmla="*/ 24 h 731"/>
                  <a:gd name="T36" fmla="*/ 78 w 615"/>
                  <a:gd name="T37" fmla="*/ 24 h 731"/>
                  <a:gd name="T38" fmla="*/ 26 w 615"/>
                  <a:gd name="T39" fmla="*/ 75 h 731"/>
                  <a:gd name="T40" fmla="*/ 26 w 615"/>
                  <a:gd name="T41" fmla="*/ 655 h 731"/>
                  <a:gd name="T42" fmla="*/ 84 w 615"/>
                  <a:gd name="T43" fmla="*/ 707 h 731"/>
                  <a:gd name="T44" fmla="*/ 424 w 615"/>
                  <a:gd name="T45" fmla="*/ 707 h 731"/>
                  <a:gd name="T46" fmla="*/ 440 w 615"/>
                  <a:gd name="T47" fmla="*/ 707 h 731"/>
                  <a:gd name="T48" fmla="*/ 454 w 615"/>
                  <a:gd name="T49" fmla="*/ 719 h 731"/>
                  <a:gd name="T50" fmla="*/ 440 w 615"/>
                  <a:gd name="T51" fmla="*/ 729 h 731"/>
                  <a:gd name="T52" fmla="*/ 430 w 615"/>
                  <a:gd name="T53" fmla="*/ 729 h 731"/>
                  <a:gd name="T54" fmla="*/ 84 w 615"/>
                  <a:gd name="T55" fmla="*/ 730 h 731"/>
                  <a:gd name="T56" fmla="*/ 1 w 615"/>
                  <a:gd name="T57" fmla="*/ 647 h 731"/>
                  <a:gd name="T58" fmla="*/ 2 w 615"/>
                  <a:gd name="T59" fmla="*/ 365 h 731"/>
                  <a:gd name="T60" fmla="*/ 406 w 615"/>
                  <a:gd name="T61" fmla="*/ 39 h 731"/>
                  <a:gd name="T62" fmla="*/ 406 w 615"/>
                  <a:gd name="T63" fmla="*/ 146 h 731"/>
                  <a:gd name="T64" fmla="*/ 445 w 615"/>
                  <a:gd name="T65" fmla="*/ 193 h 731"/>
                  <a:gd name="T66" fmla="*/ 573 w 615"/>
                  <a:gd name="T67" fmla="*/ 195 h 731"/>
                  <a:gd name="T68" fmla="*/ 406 w 615"/>
                  <a:gd name="T69" fmla="*/ 3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731">
                    <a:moveTo>
                      <a:pt x="2" y="365"/>
                    </a:moveTo>
                    <a:cubicBezTo>
                      <a:pt x="2" y="270"/>
                      <a:pt x="2" y="176"/>
                      <a:pt x="2" y="81"/>
                    </a:cubicBezTo>
                    <a:cubicBezTo>
                      <a:pt x="2" y="30"/>
                      <a:pt x="32" y="1"/>
                      <a:pt x="83" y="1"/>
                    </a:cubicBezTo>
                    <a:cubicBezTo>
                      <a:pt x="183" y="0"/>
                      <a:pt x="283" y="1"/>
                      <a:pt x="383" y="0"/>
                    </a:cubicBezTo>
                    <a:cubicBezTo>
                      <a:pt x="393" y="0"/>
                      <a:pt x="401" y="2"/>
                      <a:pt x="410" y="10"/>
                    </a:cubicBezTo>
                    <a:cubicBezTo>
                      <a:pt x="472" y="69"/>
                      <a:pt x="536" y="128"/>
                      <a:pt x="599" y="187"/>
                    </a:cubicBezTo>
                    <a:cubicBezTo>
                      <a:pt x="610" y="197"/>
                      <a:pt x="615" y="207"/>
                      <a:pt x="615" y="221"/>
                    </a:cubicBezTo>
                    <a:cubicBezTo>
                      <a:pt x="614" y="298"/>
                      <a:pt x="614" y="375"/>
                      <a:pt x="614" y="451"/>
                    </a:cubicBezTo>
                    <a:cubicBezTo>
                      <a:pt x="614" y="456"/>
                      <a:pt x="614" y="461"/>
                      <a:pt x="614" y="465"/>
                    </a:cubicBezTo>
                    <a:cubicBezTo>
                      <a:pt x="614" y="472"/>
                      <a:pt x="610" y="475"/>
                      <a:pt x="604" y="476"/>
                    </a:cubicBezTo>
                    <a:cubicBezTo>
                      <a:pt x="597" y="478"/>
                      <a:pt x="593" y="473"/>
                      <a:pt x="591" y="467"/>
                    </a:cubicBezTo>
                    <a:cubicBezTo>
                      <a:pt x="590" y="462"/>
                      <a:pt x="590" y="456"/>
                      <a:pt x="590" y="451"/>
                    </a:cubicBezTo>
                    <a:cubicBezTo>
                      <a:pt x="590" y="381"/>
                      <a:pt x="589" y="311"/>
                      <a:pt x="591" y="241"/>
                    </a:cubicBezTo>
                    <a:cubicBezTo>
                      <a:pt x="591" y="221"/>
                      <a:pt x="585" y="217"/>
                      <a:pt x="566" y="217"/>
                    </a:cubicBezTo>
                    <a:cubicBezTo>
                      <a:pt x="530" y="219"/>
                      <a:pt x="494" y="218"/>
                      <a:pt x="458" y="218"/>
                    </a:cubicBezTo>
                    <a:cubicBezTo>
                      <a:pt x="413" y="217"/>
                      <a:pt x="383" y="186"/>
                      <a:pt x="382" y="140"/>
                    </a:cubicBezTo>
                    <a:cubicBezTo>
                      <a:pt x="382" y="106"/>
                      <a:pt x="382" y="72"/>
                      <a:pt x="382" y="38"/>
                    </a:cubicBezTo>
                    <a:cubicBezTo>
                      <a:pt x="383" y="27"/>
                      <a:pt x="379" y="24"/>
                      <a:pt x="368" y="24"/>
                    </a:cubicBezTo>
                    <a:cubicBezTo>
                      <a:pt x="271" y="24"/>
                      <a:pt x="174" y="24"/>
                      <a:pt x="78" y="24"/>
                    </a:cubicBezTo>
                    <a:cubicBezTo>
                      <a:pt x="47" y="24"/>
                      <a:pt x="26" y="45"/>
                      <a:pt x="26" y="75"/>
                    </a:cubicBezTo>
                    <a:cubicBezTo>
                      <a:pt x="26" y="269"/>
                      <a:pt x="26" y="462"/>
                      <a:pt x="26" y="655"/>
                    </a:cubicBezTo>
                    <a:cubicBezTo>
                      <a:pt x="26" y="688"/>
                      <a:pt x="48" y="706"/>
                      <a:pt x="84" y="707"/>
                    </a:cubicBezTo>
                    <a:cubicBezTo>
                      <a:pt x="197" y="707"/>
                      <a:pt x="310" y="707"/>
                      <a:pt x="424" y="707"/>
                    </a:cubicBezTo>
                    <a:cubicBezTo>
                      <a:pt x="429" y="707"/>
                      <a:pt x="434" y="707"/>
                      <a:pt x="440" y="707"/>
                    </a:cubicBezTo>
                    <a:cubicBezTo>
                      <a:pt x="448" y="707"/>
                      <a:pt x="455" y="709"/>
                      <a:pt x="454" y="719"/>
                    </a:cubicBezTo>
                    <a:cubicBezTo>
                      <a:pt x="454" y="728"/>
                      <a:pt x="447" y="729"/>
                      <a:pt x="440" y="729"/>
                    </a:cubicBezTo>
                    <a:cubicBezTo>
                      <a:pt x="437" y="729"/>
                      <a:pt x="434" y="729"/>
                      <a:pt x="430" y="729"/>
                    </a:cubicBezTo>
                    <a:cubicBezTo>
                      <a:pt x="315" y="729"/>
                      <a:pt x="200" y="728"/>
                      <a:pt x="84" y="730"/>
                    </a:cubicBezTo>
                    <a:cubicBezTo>
                      <a:pt x="33" y="731"/>
                      <a:pt x="0" y="691"/>
                      <a:pt x="1" y="647"/>
                    </a:cubicBezTo>
                    <a:cubicBezTo>
                      <a:pt x="4" y="553"/>
                      <a:pt x="2" y="459"/>
                      <a:pt x="2" y="365"/>
                    </a:cubicBezTo>
                    <a:close/>
                    <a:moveTo>
                      <a:pt x="406" y="39"/>
                    </a:moveTo>
                    <a:cubicBezTo>
                      <a:pt x="406" y="78"/>
                      <a:pt x="406" y="112"/>
                      <a:pt x="406" y="146"/>
                    </a:cubicBezTo>
                    <a:cubicBezTo>
                      <a:pt x="407" y="169"/>
                      <a:pt x="423" y="189"/>
                      <a:pt x="445" y="193"/>
                    </a:cubicBezTo>
                    <a:cubicBezTo>
                      <a:pt x="486" y="199"/>
                      <a:pt x="527" y="194"/>
                      <a:pt x="573" y="195"/>
                    </a:cubicBezTo>
                    <a:cubicBezTo>
                      <a:pt x="516" y="142"/>
                      <a:pt x="463" y="92"/>
                      <a:pt x="406" y="39"/>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64" name="Freeform 21"/>
              <p:cNvSpPr>
                <a:spLocks noEditPoints="1"/>
              </p:cNvSpPr>
              <p:nvPr/>
            </p:nvSpPr>
            <p:spPr bwMode="auto">
              <a:xfrm>
                <a:off x="8299" y="2965"/>
                <a:ext cx="698" cy="697"/>
              </a:xfrm>
              <a:custGeom>
                <a:avLst/>
                <a:gdLst>
                  <a:gd name="T0" fmla="*/ 147 w 293"/>
                  <a:gd name="T1" fmla="*/ 0 h 293"/>
                  <a:gd name="T2" fmla="*/ 292 w 293"/>
                  <a:gd name="T3" fmla="*/ 146 h 293"/>
                  <a:gd name="T4" fmla="*/ 147 w 293"/>
                  <a:gd name="T5" fmla="*/ 293 h 293"/>
                  <a:gd name="T6" fmla="*/ 0 w 293"/>
                  <a:gd name="T7" fmla="*/ 144 h 293"/>
                  <a:gd name="T8" fmla="*/ 147 w 293"/>
                  <a:gd name="T9" fmla="*/ 0 h 293"/>
                  <a:gd name="T10" fmla="*/ 171 w 293"/>
                  <a:gd name="T11" fmla="*/ 117 h 293"/>
                  <a:gd name="T12" fmla="*/ 178 w 293"/>
                  <a:gd name="T13" fmla="*/ 112 h 293"/>
                  <a:gd name="T14" fmla="*/ 196 w 293"/>
                  <a:gd name="T15" fmla="*/ 135 h 293"/>
                  <a:gd name="T16" fmla="*/ 231 w 293"/>
                  <a:gd name="T17" fmla="*/ 136 h 293"/>
                  <a:gd name="T18" fmla="*/ 229 w 293"/>
                  <a:gd name="T19" fmla="*/ 100 h 293"/>
                  <a:gd name="T20" fmla="*/ 165 w 293"/>
                  <a:gd name="T21" fmla="*/ 35 h 293"/>
                  <a:gd name="T22" fmla="*/ 129 w 293"/>
                  <a:gd name="T23" fmla="*/ 35 h 293"/>
                  <a:gd name="T24" fmla="*/ 62 w 293"/>
                  <a:gd name="T25" fmla="*/ 103 h 293"/>
                  <a:gd name="T26" fmla="*/ 62 w 293"/>
                  <a:gd name="T27" fmla="*/ 137 h 293"/>
                  <a:gd name="T28" fmla="*/ 96 w 293"/>
                  <a:gd name="T29" fmla="*/ 136 h 293"/>
                  <a:gd name="T30" fmla="*/ 121 w 293"/>
                  <a:gd name="T31" fmla="*/ 111 h 293"/>
                  <a:gd name="T32" fmla="*/ 121 w 293"/>
                  <a:gd name="T33" fmla="*/ 138 h 293"/>
                  <a:gd name="T34" fmla="*/ 122 w 293"/>
                  <a:gd name="T35" fmla="*/ 238 h 293"/>
                  <a:gd name="T36" fmla="*/ 143 w 293"/>
                  <a:gd name="T37" fmla="*/ 265 h 293"/>
                  <a:gd name="T38" fmla="*/ 169 w 293"/>
                  <a:gd name="T39" fmla="*/ 248 h 293"/>
                  <a:gd name="T40" fmla="*/ 171 w 293"/>
                  <a:gd name="T41" fmla="*/ 229 h 293"/>
                  <a:gd name="T42" fmla="*/ 171 w 293"/>
                  <a:gd name="T43" fmla="*/ 11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 h="293">
                    <a:moveTo>
                      <a:pt x="147" y="0"/>
                    </a:moveTo>
                    <a:cubicBezTo>
                      <a:pt x="228" y="0"/>
                      <a:pt x="293" y="64"/>
                      <a:pt x="292" y="146"/>
                    </a:cubicBezTo>
                    <a:cubicBezTo>
                      <a:pt x="292" y="228"/>
                      <a:pt x="228" y="293"/>
                      <a:pt x="147" y="293"/>
                    </a:cubicBezTo>
                    <a:cubicBezTo>
                      <a:pt x="64" y="293"/>
                      <a:pt x="0" y="228"/>
                      <a:pt x="0" y="144"/>
                    </a:cubicBezTo>
                    <a:cubicBezTo>
                      <a:pt x="0" y="64"/>
                      <a:pt x="66" y="0"/>
                      <a:pt x="147" y="0"/>
                    </a:cubicBezTo>
                    <a:close/>
                    <a:moveTo>
                      <a:pt x="171" y="117"/>
                    </a:moveTo>
                    <a:cubicBezTo>
                      <a:pt x="174" y="115"/>
                      <a:pt x="176" y="114"/>
                      <a:pt x="178" y="112"/>
                    </a:cubicBezTo>
                    <a:cubicBezTo>
                      <a:pt x="184" y="120"/>
                      <a:pt x="189" y="128"/>
                      <a:pt x="196" y="135"/>
                    </a:cubicBezTo>
                    <a:cubicBezTo>
                      <a:pt x="207" y="147"/>
                      <a:pt x="220" y="148"/>
                      <a:pt x="231" y="136"/>
                    </a:cubicBezTo>
                    <a:cubicBezTo>
                      <a:pt x="242" y="124"/>
                      <a:pt x="240" y="112"/>
                      <a:pt x="229" y="100"/>
                    </a:cubicBezTo>
                    <a:cubicBezTo>
                      <a:pt x="208" y="79"/>
                      <a:pt x="186" y="57"/>
                      <a:pt x="165" y="35"/>
                    </a:cubicBezTo>
                    <a:cubicBezTo>
                      <a:pt x="153" y="24"/>
                      <a:pt x="141" y="24"/>
                      <a:pt x="129" y="35"/>
                    </a:cubicBezTo>
                    <a:cubicBezTo>
                      <a:pt x="106" y="57"/>
                      <a:pt x="83" y="79"/>
                      <a:pt x="62" y="103"/>
                    </a:cubicBezTo>
                    <a:cubicBezTo>
                      <a:pt x="52" y="113"/>
                      <a:pt x="52" y="126"/>
                      <a:pt x="62" y="137"/>
                    </a:cubicBezTo>
                    <a:cubicBezTo>
                      <a:pt x="73" y="147"/>
                      <a:pt x="85" y="146"/>
                      <a:pt x="96" y="136"/>
                    </a:cubicBezTo>
                    <a:cubicBezTo>
                      <a:pt x="104" y="129"/>
                      <a:pt x="111" y="122"/>
                      <a:pt x="121" y="111"/>
                    </a:cubicBezTo>
                    <a:cubicBezTo>
                      <a:pt x="121" y="124"/>
                      <a:pt x="121" y="131"/>
                      <a:pt x="121" y="138"/>
                    </a:cubicBezTo>
                    <a:cubicBezTo>
                      <a:pt x="121" y="172"/>
                      <a:pt x="121" y="205"/>
                      <a:pt x="122" y="238"/>
                    </a:cubicBezTo>
                    <a:cubicBezTo>
                      <a:pt x="122" y="252"/>
                      <a:pt x="128" y="263"/>
                      <a:pt x="143" y="265"/>
                    </a:cubicBezTo>
                    <a:cubicBezTo>
                      <a:pt x="156" y="266"/>
                      <a:pt x="165" y="261"/>
                      <a:pt x="169" y="248"/>
                    </a:cubicBezTo>
                    <a:cubicBezTo>
                      <a:pt x="171" y="242"/>
                      <a:pt x="171" y="235"/>
                      <a:pt x="171" y="229"/>
                    </a:cubicBezTo>
                    <a:cubicBezTo>
                      <a:pt x="172" y="192"/>
                      <a:pt x="171" y="154"/>
                      <a:pt x="171"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65" name="Freeform 22"/>
              <p:cNvSpPr>
                <a:spLocks/>
              </p:cNvSpPr>
              <p:nvPr/>
            </p:nvSpPr>
            <p:spPr bwMode="auto">
              <a:xfrm flipV="1">
                <a:off x="7540" y="2387"/>
                <a:ext cx="585" cy="488"/>
              </a:xfrm>
              <a:custGeom>
                <a:avLst/>
                <a:gdLst>
                  <a:gd name="T0" fmla="*/ 157 w 313"/>
                  <a:gd name="T1" fmla="*/ 25 h 27"/>
                  <a:gd name="T2" fmla="*/ 21 w 313"/>
                  <a:gd name="T3" fmla="*/ 25 h 27"/>
                  <a:gd name="T4" fmla="*/ 1 w 313"/>
                  <a:gd name="T5" fmla="*/ 13 h 27"/>
                  <a:gd name="T6" fmla="*/ 21 w 313"/>
                  <a:gd name="T7" fmla="*/ 1 h 27"/>
                  <a:gd name="T8" fmla="*/ 292 w 313"/>
                  <a:gd name="T9" fmla="*/ 2 h 27"/>
                  <a:gd name="T10" fmla="*/ 312 w 313"/>
                  <a:gd name="T11" fmla="*/ 14 h 27"/>
                  <a:gd name="T12" fmla="*/ 293 w 313"/>
                  <a:gd name="T13" fmla="*/ 25 h 27"/>
                  <a:gd name="T14" fmla="*/ 157 w 313"/>
                  <a:gd name="T15" fmla="*/ 25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 h="27">
                    <a:moveTo>
                      <a:pt x="157" y="25"/>
                    </a:moveTo>
                    <a:cubicBezTo>
                      <a:pt x="112" y="25"/>
                      <a:pt x="67" y="25"/>
                      <a:pt x="21" y="25"/>
                    </a:cubicBezTo>
                    <a:cubicBezTo>
                      <a:pt x="12" y="25"/>
                      <a:pt x="0" y="27"/>
                      <a:pt x="1" y="13"/>
                    </a:cubicBezTo>
                    <a:cubicBezTo>
                      <a:pt x="2" y="2"/>
                      <a:pt x="12" y="1"/>
                      <a:pt x="21" y="1"/>
                    </a:cubicBezTo>
                    <a:cubicBezTo>
                      <a:pt x="111" y="1"/>
                      <a:pt x="202" y="1"/>
                      <a:pt x="292" y="2"/>
                    </a:cubicBezTo>
                    <a:cubicBezTo>
                      <a:pt x="301" y="2"/>
                      <a:pt x="313" y="0"/>
                      <a:pt x="312" y="14"/>
                    </a:cubicBezTo>
                    <a:cubicBezTo>
                      <a:pt x="312" y="27"/>
                      <a:pt x="301" y="25"/>
                      <a:pt x="293" y="25"/>
                    </a:cubicBezTo>
                    <a:cubicBezTo>
                      <a:pt x="247" y="25"/>
                      <a:pt x="202" y="25"/>
                      <a:pt x="157" y="25"/>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66" name="Freeform 23"/>
              <p:cNvSpPr>
                <a:spLocks/>
              </p:cNvSpPr>
              <p:nvPr/>
            </p:nvSpPr>
            <p:spPr bwMode="auto">
              <a:xfrm>
                <a:off x="7540" y="2696"/>
                <a:ext cx="850" cy="59"/>
              </a:xfrm>
              <a:custGeom>
                <a:avLst/>
                <a:gdLst>
                  <a:gd name="T0" fmla="*/ 180 w 357"/>
                  <a:gd name="T1" fmla="*/ 1 h 25"/>
                  <a:gd name="T2" fmla="*/ 337 w 357"/>
                  <a:gd name="T3" fmla="*/ 1 h 25"/>
                  <a:gd name="T4" fmla="*/ 357 w 357"/>
                  <a:gd name="T5" fmla="*/ 13 h 25"/>
                  <a:gd name="T6" fmla="*/ 337 w 357"/>
                  <a:gd name="T7" fmla="*/ 24 h 25"/>
                  <a:gd name="T8" fmla="*/ 19 w 357"/>
                  <a:gd name="T9" fmla="*/ 24 h 25"/>
                  <a:gd name="T10" fmla="*/ 0 w 357"/>
                  <a:gd name="T11" fmla="*/ 12 h 25"/>
                  <a:gd name="T12" fmla="*/ 20 w 357"/>
                  <a:gd name="T13" fmla="*/ 1 h 25"/>
                  <a:gd name="T14" fmla="*/ 180 w 35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25">
                    <a:moveTo>
                      <a:pt x="180" y="1"/>
                    </a:moveTo>
                    <a:cubicBezTo>
                      <a:pt x="232" y="1"/>
                      <a:pt x="285" y="1"/>
                      <a:pt x="337" y="1"/>
                    </a:cubicBezTo>
                    <a:cubicBezTo>
                      <a:pt x="346" y="1"/>
                      <a:pt x="357" y="0"/>
                      <a:pt x="357" y="13"/>
                    </a:cubicBezTo>
                    <a:cubicBezTo>
                      <a:pt x="357" y="25"/>
                      <a:pt x="346" y="24"/>
                      <a:pt x="337" y="24"/>
                    </a:cubicBezTo>
                    <a:cubicBezTo>
                      <a:pt x="231" y="24"/>
                      <a:pt x="125" y="24"/>
                      <a:pt x="19" y="24"/>
                    </a:cubicBezTo>
                    <a:cubicBezTo>
                      <a:pt x="11" y="24"/>
                      <a:pt x="0" y="24"/>
                      <a:pt x="0" y="12"/>
                    </a:cubicBezTo>
                    <a:cubicBezTo>
                      <a:pt x="0" y="0"/>
                      <a:pt x="11" y="1"/>
                      <a:pt x="20" y="1"/>
                    </a:cubicBezTo>
                    <a:cubicBezTo>
                      <a:pt x="73" y="1"/>
                      <a:pt x="126" y="1"/>
                      <a:pt x="180" y="1"/>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67" name="Freeform 24"/>
              <p:cNvSpPr>
                <a:spLocks/>
              </p:cNvSpPr>
              <p:nvPr/>
            </p:nvSpPr>
            <p:spPr bwMode="auto">
              <a:xfrm>
                <a:off x="7540" y="2339"/>
                <a:ext cx="585" cy="59"/>
              </a:xfrm>
              <a:custGeom>
                <a:avLst/>
                <a:gdLst>
                  <a:gd name="T0" fmla="*/ 122 w 246"/>
                  <a:gd name="T1" fmla="*/ 24 h 25"/>
                  <a:gd name="T2" fmla="*/ 21 w 246"/>
                  <a:gd name="T3" fmla="*/ 24 h 25"/>
                  <a:gd name="T4" fmla="*/ 0 w 246"/>
                  <a:gd name="T5" fmla="*/ 12 h 25"/>
                  <a:gd name="T6" fmla="*/ 19 w 246"/>
                  <a:gd name="T7" fmla="*/ 0 h 25"/>
                  <a:gd name="T8" fmla="*/ 227 w 246"/>
                  <a:gd name="T9" fmla="*/ 0 h 25"/>
                  <a:gd name="T10" fmla="*/ 245 w 246"/>
                  <a:gd name="T11" fmla="*/ 13 h 25"/>
                  <a:gd name="T12" fmla="*/ 226 w 246"/>
                  <a:gd name="T13" fmla="*/ 24 h 25"/>
                  <a:gd name="T14" fmla="*/ 122 w 246"/>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5">
                    <a:moveTo>
                      <a:pt x="122" y="24"/>
                    </a:moveTo>
                    <a:cubicBezTo>
                      <a:pt x="88" y="24"/>
                      <a:pt x="54" y="24"/>
                      <a:pt x="21" y="24"/>
                    </a:cubicBezTo>
                    <a:cubicBezTo>
                      <a:pt x="11" y="24"/>
                      <a:pt x="0" y="25"/>
                      <a:pt x="0" y="12"/>
                    </a:cubicBezTo>
                    <a:cubicBezTo>
                      <a:pt x="0" y="0"/>
                      <a:pt x="10" y="0"/>
                      <a:pt x="19" y="0"/>
                    </a:cubicBezTo>
                    <a:cubicBezTo>
                      <a:pt x="89" y="0"/>
                      <a:pt x="158" y="0"/>
                      <a:pt x="227" y="0"/>
                    </a:cubicBezTo>
                    <a:cubicBezTo>
                      <a:pt x="236" y="0"/>
                      <a:pt x="246" y="2"/>
                      <a:pt x="245" y="13"/>
                    </a:cubicBezTo>
                    <a:cubicBezTo>
                      <a:pt x="245" y="24"/>
                      <a:pt x="235" y="24"/>
                      <a:pt x="226" y="24"/>
                    </a:cubicBezTo>
                    <a:cubicBezTo>
                      <a:pt x="191" y="24"/>
                      <a:pt x="157" y="24"/>
                      <a:pt x="122" y="2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grpSp>
      </p:grpSp>
      <p:grpSp>
        <p:nvGrpSpPr>
          <p:cNvPr id="73" name="Group 20"/>
          <p:cNvGrpSpPr>
            <a:grpSpLocks noChangeAspect="1"/>
          </p:cNvGrpSpPr>
          <p:nvPr/>
        </p:nvGrpSpPr>
        <p:grpSpPr bwMode="auto">
          <a:xfrm>
            <a:off x="7270545" y="1993955"/>
            <a:ext cx="425306" cy="425930"/>
            <a:chOff x="2135" y="457"/>
            <a:chExt cx="3408" cy="3413"/>
          </a:xfrm>
          <a:solidFill>
            <a:schemeClr val="accent1"/>
          </a:solidFill>
        </p:grpSpPr>
        <p:sp>
          <p:nvSpPr>
            <p:cNvPr id="74" name="Freeform 21"/>
            <p:cNvSpPr>
              <a:spLocks noEditPoints="1"/>
            </p:cNvSpPr>
            <p:nvPr/>
          </p:nvSpPr>
          <p:spPr bwMode="auto">
            <a:xfrm>
              <a:off x="2135" y="820"/>
              <a:ext cx="3408" cy="2069"/>
            </a:xfrm>
            <a:custGeom>
              <a:avLst/>
              <a:gdLst>
                <a:gd name="T0" fmla="*/ 23 w 1435"/>
                <a:gd name="T1" fmla="*/ 870 h 871"/>
                <a:gd name="T2" fmla="*/ 0 w 1435"/>
                <a:gd name="T3" fmla="*/ 833 h 871"/>
                <a:gd name="T4" fmla="*/ 40 w 1435"/>
                <a:gd name="T5" fmla="*/ 0 h 871"/>
                <a:gd name="T6" fmla="*/ 1435 w 1435"/>
                <a:gd name="T7" fmla="*/ 40 h 871"/>
                <a:gd name="T8" fmla="*/ 1397 w 1435"/>
                <a:gd name="T9" fmla="*/ 871 h 871"/>
                <a:gd name="T10" fmla="*/ 1256 w 1435"/>
                <a:gd name="T11" fmla="*/ 871 h 871"/>
                <a:gd name="T12" fmla="*/ 1183 w 1435"/>
                <a:gd name="T13" fmla="*/ 769 h 871"/>
                <a:gd name="T14" fmla="*/ 265 w 1435"/>
                <a:gd name="T15" fmla="*/ 768 h 871"/>
                <a:gd name="T16" fmla="*/ 180 w 1435"/>
                <a:gd name="T17" fmla="*/ 870 h 871"/>
                <a:gd name="T18" fmla="*/ 1136 w 1435"/>
                <a:gd name="T19" fmla="*/ 279 h 871"/>
                <a:gd name="T20" fmla="*/ 895 w 1435"/>
                <a:gd name="T21" fmla="*/ 474 h 871"/>
                <a:gd name="T22" fmla="*/ 771 w 1435"/>
                <a:gd name="T23" fmla="*/ 478 h 871"/>
                <a:gd name="T24" fmla="*/ 663 w 1435"/>
                <a:gd name="T25" fmla="*/ 384 h 871"/>
                <a:gd name="T26" fmla="*/ 486 w 1435"/>
                <a:gd name="T27" fmla="*/ 293 h 871"/>
                <a:gd name="T28" fmla="*/ 280 w 1435"/>
                <a:gd name="T29" fmla="*/ 492 h 871"/>
                <a:gd name="T30" fmla="*/ 117 w 1435"/>
                <a:gd name="T31" fmla="*/ 616 h 871"/>
                <a:gd name="T32" fmla="*/ 305 w 1435"/>
                <a:gd name="T33" fmla="*/ 537 h 871"/>
                <a:gd name="T34" fmla="*/ 630 w 1435"/>
                <a:gd name="T35" fmla="*/ 438 h 871"/>
                <a:gd name="T36" fmla="*/ 749 w 1435"/>
                <a:gd name="T37" fmla="*/ 532 h 871"/>
                <a:gd name="T38" fmla="*/ 907 w 1435"/>
                <a:gd name="T39" fmla="*/ 646 h 871"/>
                <a:gd name="T40" fmla="*/ 947 w 1435"/>
                <a:gd name="T41" fmla="*/ 510 h 871"/>
                <a:gd name="T42" fmla="*/ 1171 w 1435"/>
                <a:gd name="T43" fmla="*/ 316 h 871"/>
                <a:gd name="T44" fmla="*/ 1307 w 1435"/>
                <a:gd name="T45" fmla="*/ 163 h 871"/>
                <a:gd name="T46" fmla="*/ 1138 w 1435"/>
                <a:gd name="T47" fmla="*/ 276 h 871"/>
                <a:gd name="T48" fmla="*/ 324 w 1435"/>
                <a:gd name="T49" fmla="*/ 103 h 871"/>
                <a:gd name="T50" fmla="*/ 385 w 1435"/>
                <a:gd name="T51" fmla="*/ 78 h 871"/>
                <a:gd name="T52" fmla="*/ 348 w 1435"/>
                <a:gd name="T53" fmla="*/ 52 h 871"/>
                <a:gd name="T54" fmla="*/ 70 w 1435"/>
                <a:gd name="T55" fmla="*/ 54 h 871"/>
                <a:gd name="T56" fmla="*/ 74 w 1435"/>
                <a:gd name="T57" fmla="*/ 102 h 871"/>
                <a:gd name="T58" fmla="*/ 219 w 1435"/>
                <a:gd name="T59" fmla="*/ 103 h 871"/>
                <a:gd name="T60" fmla="*/ 84 w 1435"/>
                <a:gd name="T61" fmla="*/ 154 h 871"/>
                <a:gd name="T62" fmla="*/ 82 w 1435"/>
                <a:gd name="T63" fmla="*/ 205 h 871"/>
                <a:gd name="T64" fmla="*/ 280 w 1435"/>
                <a:gd name="T65" fmla="*/ 205 h 871"/>
                <a:gd name="T66" fmla="*/ 279 w 1435"/>
                <a:gd name="T67" fmla="*/ 1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5" h="871">
                  <a:moveTo>
                    <a:pt x="180" y="870"/>
                  </a:moveTo>
                  <a:cubicBezTo>
                    <a:pt x="127" y="870"/>
                    <a:pt x="75" y="871"/>
                    <a:pt x="23" y="870"/>
                  </a:cubicBezTo>
                  <a:cubicBezTo>
                    <a:pt x="10" y="870"/>
                    <a:pt x="2" y="861"/>
                    <a:pt x="1" y="848"/>
                  </a:cubicBezTo>
                  <a:cubicBezTo>
                    <a:pt x="0" y="843"/>
                    <a:pt x="0" y="838"/>
                    <a:pt x="0" y="833"/>
                  </a:cubicBezTo>
                  <a:cubicBezTo>
                    <a:pt x="0" y="568"/>
                    <a:pt x="0" y="304"/>
                    <a:pt x="0" y="39"/>
                  </a:cubicBezTo>
                  <a:cubicBezTo>
                    <a:pt x="0" y="7"/>
                    <a:pt x="7" y="0"/>
                    <a:pt x="40" y="0"/>
                  </a:cubicBezTo>
                  <a:cubicBezTo>
                    <a:pt x="492" y="0"/>
                    <a:pt x="943" y="0"/>
                    <a:pt x="1395" y="0"/>
                  </a:cubicBezTo>
                  <a:cubicBezTo>
                    <a:pt x="1428" y="0"/>
                    <a:pt x="1435" y="7"/>
                    <a:pt x="1435" y="40"/>
                  </a:cubicBezTo>
                  <a:cubicBezTo>
                    <a:pt x="1435" y="304"/>
                    <a:pt x="1435" y="569"/>
                    <a:pt x="1435" y="833"/>
                  </a:cubicBezTo>
                  <a:cubicBezTo>
                    <a:pt x="1435" y="864"/>
                    <a:pt x="1428" y="871"/>
                    <a:pt x="1397" y="871"/>
                  </a:cubicBezTo>
                  <a:cubicBezTo>
                    <a:pt x="1356" y="871"/>
                    <a:pt x="1315" y="871"/>
                    <a:pt x="1274" y="871"/>
                  </a:cubicBezTo>
                  <a:cubicBezTo>
                    <a:pt x="1268" y="871"/>
                    <a:pt x="1263" y="871"/>
                    <a:pt x="1256" y="871"/>
                  </a:cubicBezTo>
                  <a:cubicBezTo>
                    <a:pt x="1256" y="861"/>
                    <a:pt x="1256" y="854"/>
                    <a:pt x="1256" y="846"/>
                  </a:cubicBezTo>
                  <a:cubicBezTo>
                    <a:pt x="1255" y="804"/>
                    <a:pt x="1225" y="772"/>
                    <a:pt x="1183" y="769"/>
                  </a:cubicBezTo>
                  <a:cubicBezTo>
                    <a:pt x="1179" y="768"/>
                    <a:pt x="1175" y="768"/>
                    <a:pt x="1171" y="768"/>
                  </a:cubicBezTo>
                  <a:cubicBezTo>
                    <a:pt x="869" y="768"/>
                    <a:pt x="567" y="768"/>
                    <a:pt x="265" y="768"/>
                  </a:cubicBezTo>
                  <a:cubicBezTo>
                    <a:pt x="222" y="768"/>
                    <a:pt x="190" y="792"/>
                    <a:pt x="182" y="830"/>
                  </a:cubicBezTo>
                  <a:cubicBezTo>
                    <a:pt x="180" y="842"/>
                    <a:pt x="181" y="856"/>
                    <a:pt x="180" y="870"/>
                  </a:cubicBezTo>
                  <a:close/>
                  <a:moveTo>
                    <a:pt x="1138" y="276"/>
                  </a:moveTo>
                  <a:cubicBezTo>
                    <a:pt x="1137" y="277"/>
                    <a:pt x="1137" y="278"/>
                    <a:pt x="1136" y="279"/>
                  </a:cubicBezTo>
                  <a:cubicBezTo>
                    <a:pt x="1061" y="344"/>
                    <a:pt x="986" y="409"/>
                    <a:pt x="912" y="474"/>
                  </a:cubicBezTo>
                  <a:cubicBezTo>
                    <a:pt x="905" y="479"/>
                    <a:pt x="901" y="477"/>
                    <a:pt x="895" y="474"/>
                  </a:cubicBezTo>
                  <a:cubicBezTo>
                    <a:pt x="859" y="456"/>
                    <a:pt x="824" y="457"/>
                    <a:pt x="791" y="479"/>
                  </a:cubicBezTo>
                  <a:cubicBezTo>
                    <a:pt x="783" y="484"/>
                    <a:pt x="779" y="483"/>
                    <a:pt x="771" y="478"/>
                  </a:cubicBezTo>
                  <a:cubicBezTo>
                    <a:pt x="738" y="453"/>
                    <a:pt x="705" y="429"/>
                    <a:pt x="671" y="405"/>
                  </a:cubicBezTo>
                  <a:cubicBezTo>
                    <a:pt x="663" y="399"/>
                    <a:pt x="661" y="395"/>
                    <a:pt x="663" y="384"/>
                  </a:cubicBezTo>
                  <a:cubicBezTo>
                    <a:pt x="676" y="337"/>
                    <a:pt x="654" y="289"/>
                    <a:pt x="612" y="268"/>
                  </a:cubicBezTo>
                  <a:cubicBezTo>
                    <a:pt x="569" y="246"/>
                    <a:pt x="518" y="256"/>
                    <a:pt x="486" y="293"/>
                  </a:cubicBezTo>
                  <a:cubicBezTo>
                    <a:pt x="463" y="320"/>
                    <a:pt x="458" y="351"/>
                    <a:pt x="466" y="386"/>
                  </a:cubicBezTo>
                  <a:cubicBezTo>
                    <a:pt x="404" y="422"/>
                    <a:pt x="342" y="457"/>
                    <a:pt x="280" y="492"/>
                  </a:cubicBezTo>
                  <a:cubicBezTo>
                    <a:pt x="230" y="453"/>
                    <a:pt x="178" y="452"/>
                    <a:pt x="138" y="487"/>
                  </a:cubicBezTo>
                  <a:cubicBezTo>
                    <a:pt x="101" y="520"/>
                    <a:pt x="92" y="573"/>
                    <a:pt x="117" y="616"/>
                  </a:cubicBezTo>
                  <a:cubicBezTo>
                    <a:pt x="141" y="658"/>
                    <a:pt x="192" y="677"/>
                    <a:pt x="239" y="661"/>
                  </a:cubicBezTo>
                  <a:cubicBezTo>
                    <a:pt x="289" y="644"/>
                    <a:pt x="314" y="599"/>
                    <a:pt x="305" y="537"/>
                  </a:cubicBezTo>
                  <a:cubicBezTo>
                    <a:pt x="367" y="501"/>
                    <a:pt x="429" y="466"/>
                    <a:pt x="491" y="431"/>
                  </a:cubicBezTo>
                  <a:cubicBezTo>
                    <a:pt x="536" y="469"/>
                    <a:pt x="582" y="471"/>
                    <a:pt x="630" y="438"/>
                  </a:cubicBezTo>
                  <a:cubicBezTo>
                    <a:pt x="671" y="468"/>
                    <a:pt x="711" y="497"/>
                    <a:pt x="751" y="526"/>
                  </a:cubicBezTo>
                  <a:cubicBezTo>
                    <a:pt x="750" y="529"/>
                    <a:pt x="749" y="531"/>
                    <a:pt x="749" y="532"/>
                  </a:cubicBezTo>
                  <a:cubicBezTo>
                    <a:pt x="736" y="579"/>
                    <a:pt x="751" y="623"/>
                    <a:pt x="788" y="649"/>
                  </a:cubicBezTo>
                  <a:cubicBezTo>
                    <a:pt x="825" y="673"/>
                    <a:pt x="873" y="672"/>
                    <a:pt x="907" y="646"/>
                  </a:cubicBezTo>
                  <a:cubicBezTo>
                    <a:pt x="944" y="619"/>
                    <a:pt x="957" y="574"/>
                    <a:pt x="941" y="527"/>
                  </a:cubicBezTo>
                  <a:cubicBezTo>
                    <a:pt x="938" y="518"/>
                    <a:pt x="942" y="515"/>
                    <a:pt x="947" y="510"/>
                  </a:cubicBezTo>
                  <a:cubicBezTo>
                    <a:pt x="996" y="468"/>
                    <a:pt x="1045" y="426"/>
                    <a:pt x="1094" y="383"/>
                  </a:cubicBezTo>
                  <a:cubicBezTo>
                    <a:pt x="1120" y="361"/>
                    <a:pt x="1146" y="338"/>
                    <a:pt x="1171" y="316"/>
                  </a:cubicBezTo>
                  <a:cubicBezTo>
                    <a:pt x="1229" y="344"/>
                    <a:pt x="1280" y="335"/>
                    <a:pt x="1312" y="293"/>
                  </a:cubicBezTo>
                  <a:cubicBezTo>
                    <a:pt x="1342" y="254"/>
                    <a:pt x="1339" y="199"/>
                    <a:pt x="1307" y="163"/>
                  </a:cubicBezTo>
                  <a:cubicBezTo>
                    <a:pt x="1273" y="126"/>
                    <a:pt x="1219" y="118"/>
                    <a:pt x="1177" y="144"/>
                  </a:cubicBezTo>
                  <a:cubicBezTo>
                    <a:pt x="1133" y="171"/>
                    <a:pt x="1118" y="221"/>
                    <a:pt x="1138" y="276"/>
                  </a:cubicBezTo>
                  <a:close/>
                  <a:moveTo>
                    <a:pt x="219" y="103"/>
                  </a:moveTo>
                  <a:cubicBezTo>
                    <a:pt x="254" y="103"/>
                    <a:pt x="289" y="103"/>
                    <a:pt x="324" y="103"/>
                  </a:cubicBezTo>
                  <a:cubicBezTo>
                    <a:pt x="336" y="103"/>
                    <a:pt x="348" y="103"/>
                    <a:pt x="360" y="103"/>
                  </a:cubicBezTo>
                  <a:cubicBezTo>
                    <a:pt x="375" y="102"/>
                    <a:pt x="385" y="92"/>
                    <a:pt x="385" y="78"/>
                  </a:cubicBezTo>
                  <a:cubicBezTo>
                    <a:pt x="386" y="65"/>
                    <a:pt x="376" y="54"/>
                    <a:pt x="362" y="52"/>
                  </a:cubicBezTo>
                  <a:cubicBezTo>
                    <a:pt x="357" y="51"/>
                    <a:pt x="353" y="52"/>
                    <a:pt x="348" y="52"/>
                  </a:cubicBezTo>
                  <a:cubicBezTo>
                    <a:pt x="262" y="52"/>
                    <a:pt x="176" y="52"/>
                    <a:pt x="89" y="52"/>
                  </a:cubicBezTo>
                  <a:cubicBezTo>
                    <a:pt x="83" y="52"/>
                    <a:pt x="76" y="52"/>
                    <a:pt x="70" y="54"/>
                  </a:cubicBezTo>
                  <a:cubicBezTo>
                    <a:pt x="58" y="57"/>
                    <a:pt x="52" y="66"/>
                    <a:pt x="53" y="79"/>
                  </a:cubicBezTo>
                  <a:cubicBezTo>
                    <a:pt x="53" y="91"/>
                    <a:pt x="61" y="100"/>
                    <a:pt x="74" y="102"/>
                  </a:cubicBezTo>
                  <a:cubicBezTo>
                    <a:pt x="79" y="103"/>
                    <a:pt x="84" y="103"/>
                    <a:pt x="89" y="103"/>
                  </a:cubicBezTo>
                  <a:cubicBezTo>
                    <a:pt x="132" y="103"/>
                    <a:pt x="176" y="103"/>
                    <a:pt x="219" y="103"/>
                  </a:cubicBezTo>
                  <a:close/>
                  <a:moveTo>
                    <a:pt x="181" y="154"/>
                  </a:moveTo>
                  <a:cubicBezTo>
                    <a:pt x="149" y="154"/>
                    <a:pt x="117" y="154"/>
                    <a:pt x="84" y="154"/>
                  </a:cubicBezTo>
                  <a:cubicBezTo>
                    <a:pt x="73" y="154"/>
                    <a:pt x="62" y="156"/>
                    <a:pt x="56" y="167"/>
                  </a:cubicBezTo>
                  <a:cubicBezTo>
                    <a:pt x="46" y="185"/>
                    <a:pt x="58" y="205"/>
                    <a:pt x="82" y="205"/>
                  </a:cubicBezTo>
                  <a:cubicBezTo>
                    <a:pt x="120" y="206"/>
                    <a:pt x="158" y="206"/>
                    <a:pt x="196" y="206"/>
                  </a:cubicBezTo>
                  <a:cubicBezTo>
                    <a:pt x="224" y="206"/>
                    <a:pt x="252" y="206"/>
                    <a:pt x="280" y="205"/>
                  </a:cubicBezTo>
                  <a:cubicBezTo>
                    <a:pt x="298" y="205"/>
                    <a:pt x="308" y="195"/>
                    <a:pt x="308" y="179"/>
                  </a:cubicBezTo>
                  <a:cubicBezTo>
                    <a:pt x="308" y="164"/>
                    <a:pt x="297" y="154"/>
                    <a:pt x="279" y="154"/>
                  </a:cubicBezTo>
                  <a:cubicBezTo>
                    <a:pt x="246" y="154"/>
                    <a:pt x="214" y="154"/>
                    <a:pt x="181"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2"/>
            <p:cNvSpPr>
              <a:spLocks/>
            </p:cNvSpPr>
            <p:nvPr/>
          </p:nvSpPr>
          <p:spPr bwMode="auto">
            <a:xfrm>
              <a:off x="2686" y="2768"/>
              <a:ext cx="2311" cy="366"/>
            </a:xfrm>
            <a:custGeom>
              <a:avLst/>
              <a:gdLst>
                <a:gd name="T0" fmla="*/ 485 w 973"/>
                <a:gd name="T1" fmla="*/ 154 h 154"/>
                <a:gd name="T2" fmla="*/ 39 w 973"/>
                <a:gd name="T3" fmla="*/ 154 h 154"/>
                <a:gd name="T4" fmla="*/ 0 w 973"/>
                <a:gd name="T5" fmla="*/ 114 h 154"/>
                <a:gd name="T6" fmla="*/ 0 w 973"/>
                <a:gd name="T7" fmla="*/ 33 h 154"/>
                <a:gd name="T8" fmla="*/ 33 w 973"/>
                <a:gd name="T9" fmla="*/ 0 h 154"/>
                <a:gd name="T10" fmla="*/ 266 w 973"/>
                <a:gd name="T11" fmla="*/ 0 h 154"/>
                <a:gd name="T12" fmla="*/ 933 w 973"/>
                <a:gd name="T13" fmla="*/ 0 h 154"/>
                <a:gd name="T14" fmla="*/ 973 w 973"/>
                <a:gd name="T15" fmla="*/ 39 h 154"/>
                <a:gd name="T16" fmla="*/ 973 w 973"/>
                <a:gd name="T17" fmla="*/ 119 h 154"/>
                <a:gd name="T18" fmla="*/ 938 w 973"/>
                <a:gd name="T19" fmla="*/ 154 h 154"/>
                <a:gd name="T20" fmla="*/ 485 w 973"/>
                <a:gd name="T21"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3" h="154">
                  <a:moveTo>
                    <a:pt x="485" y="154"/>
                  </a:moveTo>
                  <a:cubicBezTo>
                    <a:pt x="336" y="154"/>
                    <a:pt x="188" y="154"/>
                    <a:pt x="39" y="154"/>
                  </a:cubicBezTo>
                  <a:cubicBezTo>
                    <a:pt x="6" y="154"/>
                    <a:pt x="0" y="147"/>
                    <a:pt x="0" y="114"/>
                  </a:cubicBezTo>
                  <a:cubicBezTo>
                    <a:pt x="0" y="87"/>
                    <a:pt x="0" y="60"/>
                    <a:pt x="0" y="33"/>
                  </a:cubicBezTo>
                  <a:cubicBezTo>
                    <a:pt x="0" y="8"/>
                    <a:pt x="8" y="0"/>
                    <a:pt x="33" y="0"/>
                  </a:cubicBezTo>
                  <a:cubicBezTo>
                    <a:pt x="111" y="0"/>
                    <a:pt x="188" y="0"/>
                    <a:pt x="266" y="0"/>
                  </a:cubicBezTo>
                  <a:cubicBezTo>
                    <a:pt x="488" y="0"/>
                    <a:pt x="711" y="0"/>
                    <a:pt x="933" y="0"/>
                  </a:cubicBezTo>
                  <a:cubicBezTo>
                    <a:pt x="966" y="0"/>
                    <a:pt x="973" y="6"/>
                    <a:pt x="973" y="39"/>
                  </a:cubicBezTo>
                  <a:cubicBezTo>
                    <a:pt x="973" y="66"/>
                    <a:pt x="973" y="92"/>
                    <a:pt x="973" y="119"/>
                  </a:cubicBezTo>
                  <a:cubicBezTo>
                    <a:pt x="972" y="146"/>
                    <a:pt x="965" y="154"/>
                    <a:pt x="938" y="154"/>
                  </a:cubicBezTo>
                  <a:cubicBezTo>
                    <a:pt x="787" y="154"/>
                    <a:pt x="636" y="154"/>
                    <a:pt x="485"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3"/>
            <p:cNvSpPr>
              <a:spLocks/>
            </p:cNvSpPr>
            <p:nvPr/>
          </p:nvSpPr>
          <p:spPr bwMode="auto">
            <a:xfrm>
              <a:off x="2436" y="3253"/>
              <a:ext cx="551" cy="615"/>
            </a:xfrm>
            <a:custGeom>
              <a:avLst/>
              <a:gdLst>
                <a:gd name="T0" fmla="*/ 232 w 232"/>
                <a:gd name="T1" fmla="*/ 1 h 259"/>
                <a:gd name="T2" fmla="*/ 222 w 232"/>
                <a:gd name="T3" fmla="*/ 16 h 259"/>
                <a:gd name="T4" fmla="*/ 54 w 232"/>
                <a:gd name="T5" fmla="*/ 238 h 259"/>
                <a:gd name="T6" fmla="*/ 45 w 232"/>
                <a:gd name="T7" fmla="*/ 250 h 259"/>
                <a:gd name="T8" fmla="*/ 12 w 232"/>
                <a:gd name="T9" fmla="*/ 251 h 259"/>
                <a:gd name="T10" fmla="*/ 6 w 232"/>
                <a:gd name="T11" fmla="*/ 218 h 259"/>
                <a:gd name="T12" fmla="*/ 13 w 232"/>
                <a:gd name="T13" fmla="*/ 209 h 259"/>
                <a:gd name="T14" fmla="*/ 160 w 232"/>
                <a:gd name="T15" fmla="*/ 12 h 259"/>
                <a:gd name="T16" fmla="*/ 182 w 232"/>
                <a:gd name="T17" fmla="*/ 1 h 259"/>
                <a:gd name="T18" fmla="*/ 232 w 232"/>
                <a:gd name="T19" fmla="*/ 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59">
                  <a:moveTo>
                    <a:pt x="232" y="1"/>
                  </a:moveTo>
                  <a:cubicBezTo>
                    <a:pt x="227" y="8"/>
                    <a:pt x="224" y="12"/>
                    <a:pt x="222" y="16"/>
                  </a:cubicBezTo>
                  <a:cubicBezTo>
                    <a:pt x="166" y="90"/>
                    <a:pt x="110" y="164"/>
                    <a:pt x="54" y="238"/>
                  </a:cubicBezTo>
                  <a:cubicBezTo>
                    <a:pt x="51" y="242"/>
                    <a:pt x="48" y="247"/>
                    <a:pt x="45" y="250"/>
                  </a:cubicBezTo>
                  <a:cubicBezTo>
                    <a:pt x="35" y="259"/>
                    <a:pt x="22" y="259"/>
                    <a:pt x="12" y="251"/>
                  </a:cubicBezTo>
                  <a:cubicBezTo>
                    <a:pt x="2" y="243"/>
                    <a:pt x="0" y="230"/>
                    <a:pt x="6" y="218"/>
                  </a:cubicBezTo>
                  <a:cubicBezTo>
                    <a:pt x="8" y="215"/>
                    <a:pt x="10" y="212"/>
                    <a:pt x="13" y="209"/>
                  </a:cubicBezTo>
                  <a:cubicBezTo>
                    <a:pt x="62" y="143"/>
                    <a:pt x="111" y="78"/>
                    <a:pt x="160" y="12"/>
                  </a:cubicBezTo>
                  <a:cubicBezTo>
                    <a:pt x="166" y="4"/>
                    <a:pt x="172" y="0"/>
                    <a:pt x="182" y="1"/>
                  </a:cubicBezTo>
                  <a:cubicBezTo>
                    <a:pt x="198" y="2"/>
                    <a:pt x="213" y="1"/>
                    <a:pt x="23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4"/>
            <p:cNvSpPr>
              <a:spLocks/>
            </p:cNvSpPr>
            <p:nvPr/>
          </p:nvSpPr>
          <p:spPr bwMode="auto">
            <a:xfrm>
              <a:off x="4700" y="3255"/>
              <a:ext cx="546" cy="615"/>
            </a:xfrm>
            <a:custGeom>
              <a:avLst/>
              <a:gdLst>
                <a:gd name="T0" fmla="*/ 0 w 230"/>
                <a:gd name="T1" fmla="*/ 0 h 259"/>
                <a:gd name="T2" fmla="*/ 55 w 230"/>
                <a:gd name="T3" fmla="*/ 0 h 259"/>
                <a:gd name="T4" fmla="*/ 66 w 230"/>
                <a:gd name="T5" fmla="*/ 8 h 259"/>
                <a:gd name="T6" fmla="*/ 220 w 230"/>
                <a:gd name="T7" fmla="*/ 212 h 259"/>
                <a:gd name="T8" fmla="*/ 218 w 230"/>
                <a:gd name="T9" fmla="*/ 250 h 259"/>
                <a:gd name="T10" fmla="*/ 181 w 230"/>
                <a:gd name="T11" fmla="*/ 245 h 259"/>
                <a:gd name="T12" fmla="*/ 0 w 230"/>
                <a:gd name="T13" fmla="*/ 4 h 259"/>
                <a:gd name="T14" fmla="*/ 0 w 230"/>
                <a:gd name="T15" fmla="*/ 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259">
                  <a:moveTo>
                    <a:pt x="0" y="0"/>
                  </a:moveTo>
                  <a:cubicBezTo>
                    <a:pt x="19" y="0"/>
                    <a:pt x="37" y="0"/>
                    <a:pt x="55" y="0"/>
                  </a:cubicBezTo>
                  <a:cubicBezTo>
                    <a:pt x="59" y="1"/>
                    <a:pt x="64" y="4"/>
                    <a:pt x="66" y="8"/>
                  </a:cubicBezTo>
                  <a:cubicBezTo>
                    <a:pt x="118" y="76"/>
                    <a:pt x="169" y="144"/>
                    <a:pt x="220" y="212"/>
                  </a:cubicBezTo>
                  <a:cubicBezTo>
                    <a:pt x="230" y="226"/>
                    <a:pt x="229" y="241"/>
                    <a:pt x="218" y="250"/>
                  </a:cubicBezTo>
                  <a:cubicBezTo>
                    <a:pt x="206" y="259"/>
                    <a:pt x="191" y="258"/>
                    <a:pt x="181" y="245"/>
                  </a:cubicBezTo>
                  <a:cubicBezTo>
                    <a:pt x="120" y="164"/>
                    <a:pt x="60" y="84"/>
                    <a:pt x="0" y="4"/>
                  </a:cubicBezTo>
                  <a:cubicBezTo>
                    <a:pt x="0" y="3"/>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5"/>
            <p:cNvSpPr>
              <a:spLocks/>
            </p:cNvSpPr>
            <p:nvPr/>
          </p:nvSpPr>
          <p:spPr bwMode="auto">
            <a:xfrm>
              <a:off x="3781" y="3257"/>
              <a:ext cx="121" cy="606"/>
            </a:xfrm>
            <a:custGeom>
              <a:avLst/>
              <a:gdLst>
                <a:gd name="T0" fmla="*/ 0 w 51"/>
                <a:gd name="T1" fmla="*/ 0 h 255"/>
                <a:gd name="T2" fmla="*/ 51 w 51"/>
                <a:gd name="T3" fmla="*/ 0 h 255"/>
                <a:gd name="T4" fmla="*/ 51 w 51"/>
                <a:gd name="T5" fmla="*/ 15 h 255"/>
                <a:gd name="T6" fmla="*/ 51 w 51"/>
                <a:gd name="T7" fmla="*/ 219 h 255"/>
                <a:gd name="T8" fmla="*/ 50 w 51"/>
                <a:gd name="T9" fmla="*/ 233 h 255"/>
                <a:gd name="T10" fmla="*/ 25 w 51"/>
                <a:gd name="T11" fmla="*/ 255 h 255"/>
                <a:gd name="T12" fmla="*/ 0 w 51"/>
                <a:gd name="T13" fmla="*/ 233 h 255"/>
                <a:gd name="T14" fmla="*/ 0 w 51"/>
                <a:gd name="T15" fmla="*/ 224 h 255"/>
                <a:gd name="T16" fmla="*/ 0 w 51"/>
                <a:gd name="T17" fmla="*/ 9 h 255"/>
                <a:gd name="T18" fmla="*/ 0 w 51"/>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55">
                  <a:moveTo>
                    <a:pt x="0" y="0"/>
                  </a:moveTo>
                  <a:cubicBezTo>
                    <a:pt x="18" y="0"/>
                    <a:pt x="33" y="0"/>
                    <a:pt x="51" y="0"/>
                  </a:cubicBezTo>
                  <a:cubicBezTo>
                    <a:pt x="51" y="6"/>
                    <a:pt x="51" y="11"/>
                    <a:pt x="51" y="15"/>
                  </a:cubicBezTo>
                  <a:cubicBezTo>
                    <a:pt x="51" y="83"/>
                    <a:pt x="51" y="151"/>
                    <a:pt x="51" y="219"/>
                  </a:cubicBezTo>
                  <a:cubicBezTo>
                    <a:pt x="51" y="224"/>
                    <a:pt x="51" y="228"/>
                    <a:pt x="50" y="233"/>
                  </a:cubicBezTo>
                  <a:cubicBezTo>
                    <a:pt x="48" y="247"/>
                    <a:pt x="39" y="254"/>
                    <a:pt x="25" y="255"/>
                  </a:cubicBezTo>
                  <a:cubicBezTo>
                    <a:pt x="13" y="255"/>
                    <a:pt x="3" y="246"/>
                    <a:pt x="0" y="233"/>
                  </a:cubicBezTo>
                  <a:cubicBezTo>
                    <a:pt x="0" y="230"/>
                    <a:pt x="0" y="227"/>
                    <a:pt x="0" y="224"/>
                  </a:cubicBezTo>
                  <a:cubicBezTo>
                    <a:pt x="0" y="152"/>
                    <a:pt x="0" y="81"/>
                    <a:pt x="0" y="9"/>
                  </a:cubicBezTo>
                  <a:cubicBezTo>
                    <a:pt x="0" y="6"/>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6"/>
            <p:cNvSpPr>
              <a:spLocks/>
            </p:cNvSpPr>
            <p:nvPr/>
          </p:nvSpPr>
          <p:spPr bwMode="auto">
            <a:xfrm>
              <a:off x="3781" y="457"/>
              <a:ext cx="121" cy="240"/>
            </a:xfrm>
            <a:custGeom>
              <a:avLst/>
              <a:gdLst>
                <a:gd name="T0" fmla="*/ 50 w 51"/>
                <a:gd name="T1" fmla="*/ 101 h 101"/>
                <a:gd name="T2" fmla="*/ 1 w 51"/>
                <a:gd name="T3" fmla="*/ 101 h 101"/>
                <a:gd name="T4" fmla="*/ 1 w 51"/>
                <a:gd name="T5" fmla="*/ 20 h 101"/>
                <a:gd name="T6" fmla="*/ 25 w 51"/>
                <a:gd name="T7" fmla="*/ 0 h 101"/>
                <a:gd name="T8" fmla="*/ 50 w 51"/>
                <a:gd name="T9" fmla="*/ 22 h 101"/>
                <a:gd name="T10" fmla="*/ 50 w 51"/>
                <a:gd name="T11" fmla="*/ 101 h 101"/>
              </a:gdLst>
              <a:ahLst/>
              <a:cxnLst>
                <a:cxn ang="0">
                  <a:pos x="T0" y="T1"/>
                </a:cxn>
                <a:cxn ang="0">
                  <a:pos x="T2" y="T3"/>
                </a:cxn>
                <a:cxn ang="0">
                  <a:pos x="T4" y="T5"/>
                </a:cxn>
                <a:cxn ang="0">
                  <a:pos x="T6" y="T7"/>
                </a:cxn>
                <a:cxn ang="0">
                  <a:pos x="T8" y="T9"/>
                </a:cxn>
                <a:cxn ang="0">
                  <a:pos x="T10" y="T11"/>
                </a:cxn>
              </a:cxnLst>
              <a:rect l="0" t="0" r="r" b="b"/>
              <a:pathLst>
                <a:path w="51" h="101">
                  <a:moveTo>
                    <a:pt x="50" y="101"/>
                  </a:moveTo>
                  <a:cubicBezTo>
                    <a:pt x="33" y="101"/>
                    <a:pt x="18" y="101"/>
                    <a:pt x="1" y="101"/>
                  </a:cubicBezTo>
                  <a:cubicBezTo>
                    <a:pt x="1" y="74"/>
                    <a:pt x="0" y="47"/>
                    <a:pt x="1" y="20"/>
                  </a:cubicBezTo>
                  <a:cubicBezTo>
                    <a:pt x="2" y="7"/>
                    <a:pt x="13" y="0"/>
                    <a:pt x="25" y="0"/>
                  </a:cubicBezTo>
                  <a:cubicBezTo>
                    <a:pt x="39" y="1"/>
                    <a:pt x="49" y="8"/>
                    <a:pt x="50" y="22"/>
                  </a:cubicBezTo>
                  <a:cubicBezTo>
                    <a:pt x="51" y="48"/>
                    <a:pt x="50" y="74"/>
                    <a:pt x="50"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7"/>
            <p:cNvSpPr>
              <a:spLocks/>
            </p:cNvSpPr>
            <p:nvPr/>
          </p:nvSpPr>
          <p:spPr bwMode="auto">
            <a:xfrm>
              <a:off x="4935" y="1248"/>
              <a:ext cx="245" cy="242"/>
            </a:xfrm>
            <a:custGeom>
              <a:avLst/>
              <a:gdLst>
                <a:gd name="T0" fmla="*/ 52 w 103"/>
                <a:gd name="T1" fmla="*/ 102 h 102"/>
                <a:gd name="T2" fmla="*/ 0 w 103"/>
                <a:gd name="T3" fmla="*/ 51 h 102"/>
                <a:gd name="T4" fmla="*/ 52 w 103"/>
                <a:gd name="T5" fmla="*/ 0 h 102"/>
                <a:gd name="T6" fmla="*/ 103 w 103"/>
                <a:gd name="T7" fmla="*/ 50 h 102"/>
                <a:gd name="T8" fmla="*/ 52 w 103"/>
                <a:gd name="T9" fmla="*/ 102 h 102"/>
              </a:gdLst>
              <a:ahLst/>
              <a:cxnLst>
                <a:cxn ang="0">
                  <a:pos x="T0" y="T1"/>
                </a:cxn>
                <a:cxn ang="0">
                  <a:pos x="T2" y="T3"/>
                </a:cxn>
                <a:cxn ang="0">
                  <a:pos x="T4" y="T5"/>
                </a:cxn>
                <a:cxn ang="0">
                  <a:pos x="T6" y="T7"/>
                </a:cxn>
                <a:cxn ang="0">
                  <a:pos x="T8" y="T9"/>
                </a:cxn>
              </a:cxnLst>
              <a:rect l="0" t="0" r="r" b="b"/>
              <a:pathLst>
                <a:path w="103" h="102">
                  <a:moveTo>
                    <a:pt x="52" y="102"/>
                  </a:moveTo>
                  <a:cubicBezTo>
                    <a:pt x="23" y="102"/>
                    <a:pt x="0" y="80"/>
                    <a:pt x="0" y="51"/>
                  </a:cubicBezTo>
                  <a:cubicBezTo>
                    <a:pt x="1" y="22"/>
                    <a:pt x="23" y="0"/>
                    <a:pt x="52" y="0"/>
                  </a:cubicBezTo>
                  <a:cubicBezTo>
                    <a:pt x="79" y="0"/>
                    <a:pt x="102" y="23"/>
                    <a:pt x="103" y="50"/>
                  </a:cubicBezTo>
                  <a:cubicBezTo>
                    <a:pt x="103" y="78"/>
                    <a:pt x="80" y="102"/>
                    <a:pt x="52"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8"/>
            <p:cNvSpPr>
              <a:spLocks/>
            </p:cNvSpPr>
            <p:nvPr/>
          </p:nvSpPr>
          <p:spPr bwMode="auto">
            <a:xfrm>
              <a:off x="3353" y="1552"/>
              <a:ext cx="245" cy="242"/>
            </a:xfrm>
            <a:custGeom>
              <a:avLst/>
              <a:gdLst>
                <a:gd name="T0" fmla="*/ 1 w 103"/>
                <a:gd name="T1" fmla="*/ 51 h 102"/>
                <a:gd name="T2" fmla="*/ 52 w 103"/>
                <a:gd name="T3" fmla="*/ 0 h 102"/>
                <a:gd name="T4" fmla="*/ 103 w 103"/>
                <a:gd name="T5" fmla="*/ 51 h 102"/>
                <a:gd name="T6" fmla="*/ 51 w 103"/>
                <a:gd name="T7" fmla="*/ 102 h 102"/>
                <a:gd name="T8" fmla="*/ 1 w 103"/>
                <a:gd name="T9" fmla="*/ 51 h 102"/>
              </a:gdLst>
              <a:ahLst/>
              <a:cxnLst>
                <a:cxn ang="0">
                  <a:pos x="T0" y="T1"/>
                </a:cxn>
                <a:cxn ang="0">
                  <a:pos x="T2" y="T3"/>
                </a:cxn>
                <a:cxn ang="0">
                  <a:pos x="T4" y="T5"/>
                </a:cxn>
                <a:cxn ang="0">
                  <a:pos x="T6" y="T7"/>
                </a:cxn>
                <a:cxn ang="0">
                  <a:pos x="T8" y="T9"/>
                </a:cxn>
              </a:cxnLst>
              <a:rect l="0" t="0" r="r" b="b"/>
              <a:pathLst>
                <a:path w="103" h="102">
                  <a:moveTo>
                    <a:pt x="1" y="51"/>
                  </a:moveTo>
                  <a:cubicBezTo>
                    <a:pt x="1" y="22"/>
                    <a:pt x="23" y="0"/>
                    <a:pt x="52" y="0"/>
                  </a:cubicBezTo>
                  <a:cubicBezTo>
                    <a:pt x="80" y="1"/>
                    <a:pt x="103" y="23"/>
                    <a:pt x="103" y="51"/>
                  </a:cubicBezTo>
                  <a:cubicBezTo>
                    <a:pt x="103" y="79"/>
                    <a:pt x="79" y="102"/>
                    <a:pt x="51" y="102"/>
                  </a:cubicBezTo>
                  <a:cubicBezTo>
                    <a:pt x="23" y="102"/>
                    <a:pt x="0" y="79"/>
                    <a:pt x="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9"/>
            <p:cNvSpPr>
              <a:spLocks/>
            </p:cNvSpPr>
            <p:nvPr/>
          </p:nvSpPr>
          <p:spPr bwMode="auto">
            <a:xfrm>
              <a:off x="2500" y="2039"/>
              <a:ext cx="245" cy="242"/>
            </a:xfrm>
            <a:custGeom>
              <a:avLst/>
              <a:gdLst>
                <a:gd name="T0" fmla="*/ 103 w 103"/>
                <a:gd name="T1" fmla="*/ 51 h 102"/>
                <a:gd name="T2" fmla="*/ 51 w 103"/>
                <a:gd name="T3" fmla="*/ 102 h 102"/>
                <a:gd name="T4" fmla="*/ 1 w 103"/>
                <a:gd name="T5" fmla="*/ 51 h 102"/>
                <a:gd name="T6" fmla="*/ 52 w 103"/>
                <a:gd name="T7" fmla="*/ 0 h 102"/>
                <a:gd name="T8" fmla="*/ 103 w 103"/>
                <a:gd name="T9" fmla="*/ 51 h 102"/>
              </a:gdLst>
              <a:ahLst/>
              <a:cxnLst>
                <a:cxn ang="0">
                  <a:pos x="T0" y="T1"/>
                </a:cxn>
                <a:cxn ang="0">
                  <a:pos x="T2" y="T3"/>
                </a:cxn>
                <a:cxn ang="0">
                  <a:pos x="T4" y="T5"/>
                </a:cxn>
                <a:cxn ang="0">
                  <a:pos x="T6" y="T7"/>
                </a:cxn>
                <a:cxn ang="0">
                  <a:pos x="T8" y="T9"/>
                </a:cxn>
              </a:cxnLst>
              <a:rect l="0" t="0" r="r" b="b"/>
              <a:pathLst>
                <a:path w="103" h="102">
                  <a:moveTo>
                    <a:pt x="103" y="51"/>
                  </a:moveTo>
                  <a:cubicBezTo>
                    <a:pt x="103" y="80"/>
                    <a:pt x="80" y="102"/>
                    <a:pt x="51" y="102"/>
                  </a:cubicBezTo>
                  <a:cubicBezTo>
                    <a:pt x="24" y="102"/>
                    <a:pt x="1" y="79"/>
                    <a:pt x="1" y="51"/>
                  </a:cubicBezTo>
                  <a:cubicBezTo>
                    <a:pt x="0" y="23"/>
                    <a:pt x="24" y="0"/>
                    <a:pt x="52" y="0"/>
                  </a:cubicBezTo>
                  <a:cubicBezTo>
                    <a:pt x="81" y="0"/>
                    <a:pt x="103" y="23"/>
                    <a:pt x="10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30"/>
            <p:cNvSpPr>
              <a:spLocks/>
            </p:cNvSpPr>
            <p:nvPr/>
          </p:nvSpPr>
          <p:spPr bwMode="auto">
            <a:xfrm>
              <a:off x="4025" y="2037"/>
              <a:ext cx="243" cy="244"/>
            </a:xfrm>
            <a:custGeom>
              <a:avLst/>
              <a:gdLst>
                <a:gd name="T0" fmla="*/ 51 w 102"/>
                <a:gd name="T1" fmla="*/ 103 h 103"/>
                <a:gd name="T2" fmla="*/ 0 w 102"/>
                <a:gd name="T3" fmla="*/ 52 h 103"/>
                <a:gd name="T4" fmla="*/ 49 w 102"/>
                <a:gd name="T5" fmla="*/ 1 h 103"/>
                <a:gd name="T6" fmla="*/ 102 w 102"/>
                <a:gd name="T7" fmla="*/ 51 h 103"/>
                <a:gd name="T8" fmla="*/ 51 w 102"/>
                <a:gd name="T9" fmla="*/ 103 h 103"/>
              </a:gdLst>
              <a:ahLst/>
              <a:cxnLst>
                <a:cxn ang="0">
                  <a:pos x="T0" y="T1"/>
                </a:cxn>
                <a:cxn ang="0">
                  <a:pos x="T2" y="T3"/>
                </a:cxn>
                <a:cxn ang="0">
                  <a:pos x="T4" y="T5"/>
                </a:cxn>
                <a:cxn ang="0">
                  <a:pos x="T6" y="T7"/>
                </a:cxn>
                <a:cxn ang="0">
                  <a:pos x="T8" y="T9"/>
                </a:cxn>
              </a:cxnLst>
              <a:rect l="0" t="0" r="r" b="b"/>
              <a:pathLst>
                <a:path w="102" h="103">
                  <a:moveTo>
                    <a:pt x="51" y="103"/>
                  </a:moveTo>
                  <a:cubicBezTo>
                    <a:pt x="22" y="103"/>
                    <a:pt x="0" y="80"/>
                    <a:pt x="0" y="52"/>
                  </a:cubicBezTo>
                  <a:cubicBezTo>
                    <a:pt x="0" y="24"/>
                    <a:pt x="22" y="1"/>
                    <a:pt x="49" y="1"/>
                  </a:cubicBezTo>
                  <a:cubicBezTo>
                    <a:pt x="78" y="0"/>
                    <a:pt x="101" y="23"/>
                    <a:pt x="102" y="51"/>
                  </a:cubicBezTo>
                  <a:cubicBezTo>
                    <a:pt x="102" y="79"/>
                    <a:pt x="79" y="103"/>
                    <a:pt x="51"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12"/>
          <p:cNvGrpSpPr>
            <a:grpSpLocks noChangeAspect="1"/>
          </p:cNvGrpSpPr>
          <p:nvPr/>
        </p:nvGrpSpPr>
        <p:grpSpPr bwMode="auto">
          <a:xfrm>
            <a:off x="7297810" y="969978"/>
            <a:ext cx="370777" cy="358072"/>
            <a:chOff x="2016" y="363"/>
            <a:chExt cx="3648" cy="3523"/>
          </a:xfrm>
          <a:solidFill>
            <a:schemeClr val="accent1"/>
          </a:solidFill>
        </p:grpSpPr>
        <p:sp>
          <p:nvSpPr>
            <p:cNvPr id="85" name="Freeform 13"/>
            <p:cNvSpPr>
              <a:spLocks/>
            </p:cNvSpPr>
            <p:nvPr/>
          </p:nvSpPr>
          <p:spPr bwMode="auto">
            <a:xfrm>
              <a:off x="2016" y="363"/>
              <a:ext cx="3648" cy="1727"/>
            </a:xfrm>
            <a:custGeom>
              <a:avLst/>
              <a:gdLst>
                <a:gd name="T0" fmla="*/ 0 w 1536"/>
                <a:gd name="T1" fmla="*/ 566 h 727"/>
                <a:gd name="T2" fmla="*/ 8 w 1536"/>
                <a:gd name="T3" fmla="*/ 541 h 727"/>
                <a:gd name="T4" fmla="*/ 179 w 1536"/>
                <a:gd name="T5" fmla="*/ 469 h 727"/>
                <a:gd name="T6" fmla="*/ 205 w 1536"/>
                <a:gd name="T7" fmla="*/ 466 h 727"/>
                <a:gd name="T8" fmla="*/ 426 w 1536"/>
                <a:gd name="T9" fmla="*/ 301 h 727"/>
                <a:gd name="T10" fmla="*/ 432 w 1536"/>
                <a:gd name="T11" fmla="*/ 280 h 727"/>
                <a:gd name="T12" fmla="*/ 471 w 1536"/>
                <a:gd name="T13" fmla="*/ 147 h 727"/>
                <a:gd name="T14" fmla="*/ 604 w 1536"/>
                <a:gd name="T15" fmla="*/ 126 h 727"/>
                <a:gd name="T16" fmla="*/ 681 w 1536"/>
                <a:gd name="T17" fmla="*/ 239 h 727"/>
                <a:gd name="T18" fmla="*/ 704 w 1536"/>
                <a:gd name="T19" fmla="*/ 273 h 727"/>
                <a:gd name="T20" fmla="*/ 869 w 1536"/>
                <a:gd name="T21" fmla="*/ 354 h 727"/>
                <a:gd name="T22" fmla="*/ 965 w 1536"/>
                <a:gd name="T23" fmla="*/ 288 h 727"/>
                <a:gd name="T24" fmla="*/ 1074 w 1536"/>
                <a:gd name="T25" fmla="*/ 326 h 727"/>
                <a:gd name="T26" fmla="*/ 1287 w 1536"/>
                <a:gd name="T27" fmla="*/ 200 h 727"/>
                <a:gd name="T28" fmla="*/ 1328 w 1536"/>
                <a:gd name="T29" fmla="*/ 60 h 727"/>
                <a:gd name="T30" fmla="*/ 1532 w 1536"/>
                <a:gd name="T31" fmla="*/ 129 h 727"/>
                <a:gd name="T32" fmla="*/ 1536 w 1536"/>
                <a:gd name="T33" fmla="*/ 140 h 727"/>
                <a:gd name="T34" fmla="*/ 1536 w 1536"/>
                <a:gd name="T35" fmla="*/ 179 h 727"/>
                <a:gd name="T36" fmla="*/ 1531 w 1536"/>
                <a:gd name="T37" fmla="*/ 194 h 727"/>
                <a:gd name="T38" fmla="*/ 1352 w 1536"/>
                <a:gd name="T39" fmla="*/ 273 h 727"/>
                <a:gd name="T40" fmla="*/ 1329 w 1536"/>
                <a:gd name="T41" fmla="*/ 274 h 727"/>
                <a:gd name="T42" fmla="*/ 1119 w 1536"/>
                <a:gd name="T43" fmla="*/ 399 h 727"/>
                <a:gd name="T44" fmla="*/ 1109 w 1536"/>
                <a:gd name="T45" fmla="*/ 416 h 727"/>
                <a:gd name="T46" fmla="*/ 1001 w 1536"/>
                <a:gd name="T47" fmla="*/ 541 h 727"/>
                <a:gd name="T48" fmla="*/ 860 w 1536"/>
                <a:gd name="T49" fmla="*/ 455 h 727"/>
                <a:gd name="T50" fmla="*/ 844 w 1536"/>
                <a:gd name="T51" fmla="*/ 437 h 727"/>
                <a:gd name="T52" fmla="*/ 653 w 1536"/>
                <a:gd name="T53" fmla="*/ 342 h 727"/>
                <a:gd name="T54" fmla="*/ 634 w 1536"/>
                <a:gd name="T55" fmla="*/ 344 h 727"/>
                <a:gd name="T56" fmla="*/ 503 w 1536"/>
                <a:gd name="T57" fmla="*/ 361 h 727"/>
                <a:gd name="T58" fmla="*/ 486 w 1536"/>
                <a:gd name="T59" fmla="*/ 363 h 727"/>
                <a:gd name="T60" fmla="*/ 257 w 1536"/>
                <a:gd name="T61" fmla="*/ 534 h 727"/>
                <a:gd name="T62" fmla="*/ 251 w 1536"/>
                <a:gd name="T63" fmla="*/ 550 h 727"/>
                <a:gd name="T64" fmla="*/ 158 w 1536"/>
                <a:gd name="T65" fmla="*/ 710 h 727"/>
                <a:gd name="T66" fmla="*/ 3 w 1536"/>
                <a:gd name="T67" fmla="*/ 610 h 727"/>
                <a:gd name="T68" fmla="*/ 0 w 1536"/>
                <a:gd name="T69" fmla="*/ 605 h 727"/>
                <a:gd name="T70" fmla="*/ 0 w 1536"/>
                <a:gd name="T71" fmla="*/ 56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6" h="727">
                  <a:moveTo>
                    <a:pt x="0" y="566"/>
                  </a:moveTo>
                  <a:cubicBezTo>
                    <a:pt x="3" y="557"/>
                    <a:pt x="5" y="549"/>
                    <a:pt x="8" y="541"/>
                  </a:cubicBezTo>
                  <a:cubicBezTo>
                    <a:pt x="34" y="472"/>
                    <a:pt x="113" y="438"/>
                    <a:pt x="179" y="469"/>
                  </a:cubicBezTo>
                  <a:cubicBezTo>
                    <a:pt x="190" y="474"/>
                    <a:pt x="196" y="473"/>
                    <a:pt x="205" y="466"/>
                  </a:cubicBezTo>
                  <a:cubicBezTo>
                    <a:pt x="278" y="411"/>
                    <a:pt x="352" y="356"/>
                    <a:pt x="426" y="301"/>
                  </a:cubicBezTo>
                  <a:cubicBezTo>
                    <a:pt x="434" y="295"/>
                    <a:pt x="435" y="290"/>
                    <a:pt x="432" y="280"/>
                  </a:cubicBezTo>
                  <a:cubicBezTo>
                    <a:pt x="418" y="228"/>
                    <a:pt x="431" y="183"/>
                    <a:pt x="471" y="147"/>
                  </a:cubicBezTo>
                  <a:cubicBezTo>
                    <a:pt x="510" y="113"/>
                    <a:pt x="556" y="106"/>
                    <a:pt x="604" y="126"/>
                  </a:cubicBezTo>
                  <a:cubicBezTo>
                    <a:pt x="653" y="147"/>
                    <a:pt x="681" y="186"/>
                    <a:pt x="681" y="239"/>
                  </a:cubicBezTo>
                  <a:cubicBezTo>
                    <a:pt x="682" y="259"/>
                    <a:pt x="689" y="265"/>
                    <a:pt x="704" y="273"/>
                  </a:cubicBezTo>
                  <a:cubicBezTo>
                    <a:pt x="759" y="299"/>
                    <a:pt x="814" y="326"/>
                    <a:pt x="869" y="354"/>
                  </a:cubicBezTo>
                  <a:cubicBezTo>
                    <a:pt x="891" y="317"/>
                    <a:pt x="922" y="294"/>
                    <a:pt x="965" y="288"/>
                  </a:cubicBezTo>
                  <a:cubicBezTo>
                    <a:pt x="1007" y="282"/>
                    <a:pt x="1043" y="297"/>
                    <a:pt x="1074" y="326"/>
                  </a:cubicBezTo>
                  <a:cubicBezTo>
                    <a:pt x="1145" y="284"/>
                    <a:pt x="1216" y="242"/>
                    <a:pt x="1287" y="200"/>
                  </a:cubicBezTo>
                  <a:cubicBezTo>
                    <a:pt x="1271" y="144"/>
                    <a:pt x="1283" y="96"/>
                    <a:pt x="1328" y="60"/>
                  </a:cubicBezTo>
                  <a:cubicBezTo>
                    <a:pt x="1400" y="0"/>
                    <a:pt x="1509" y="37"/>
                    <a:pt x="1532" y="129"/>
                  </a:cubicBezTo>
                  <a:cubicBezTo>
                    <a:pt x="1533" y="132"/>
                    <a:pt x="1535" y="136"/>
                    <a:pt x="1536" y="140"/>
                  </a:cubicBezTo>
                  <a:cubicBezTo>
                    <a:pt x="1536" y="153"/>
                    <a:pt x="1536" y="166"/>
                    <a:pt x="1536" y="179"/>
                  </a:cubicBezTo>
                  <a:cubicBezTo>
                    <a:pt x="1534" y="184"/>
                    <a:pt x="1532" y="189"/>
                    <a:pt x="1531" y="194"/>
                  </a:cubicBezTo>
                  <a:cubicBezTo>
                    <a:pt x="1508" y="271"/>
                    <a:pt x="1424" y="309"/>
                    <a:pt x="1352" y="273"/>
                  </a:cubicBezTo>
                  <a:cubicBezTo>
                    <a:pt x="1343" y="269"/>
                    <a:pt x="1337" y="269"/>
                    <a:pt x="1329" y="274"/>
                  </a:cubicBezTo>
                  <a:cubicBezTo>
                    <a:pt x="1259" y="316"/>
                    <a:pt x="1189" y="357"/>
                    <a:pt x="1119" y="399"/>
                  </a:cubicBezTo>
                  <a:cubicBezTo>
                    <a:pt x="1112" y="403"/>
                    <a:pt x="1109" y="408"/>
                    <a:pt x="1109" y="416"/>
                  </a:cubicBezTo>
                  <a:cubicBezTo>
                    <a:pt x="1108" y="479"/>
                    <a:pt x="1062" y="532"/>
                    <a:pt x="1001" y="541"/>
                  </a:cubicBezTo>
                  <a:cubicBezTo>
                    <a:pt x="939" y="551"/>
                    <a:pt x="881" y="515"/>
                    <a:pt x="860" y="455"/>
                  </a:cubicBezTo>
                  <a:cubicBezTo>
                    <a:pt x="857" y="448"/>
                    <a:pt x="851" y="441"/>
                    <a:pt x="844" y="437"/>
                  </a:cubicBezTo>
                  <a:cubicBezTo>
                    <a:pt x="781" y="405"/>
                    <a:pt x="716" y="374"/>
                    <a:pt x="653" y="342"/>
                  </a:cubicBezTo>
                  <a:cubicBezTo>
                    <a:pt x="645" y="338"/>
                    <a:pt x="641" y="339"/>
                    <a:pt x="634" y="344"/>
                  </a:cubicBezTo>
                  <a:cubicBezTo>
                    <a:pt x="594" y="375"/>
                    <a:pt x="550" y="380"/>
                    <a:pt x="503" y="361"/>
                  </a:cubicBezTo>
                  <a:cubicBezTo>
                    <a:pt x="498" y="359"/>
                    <a:pt x="490" y="360"/>
                    <a:pt x="486" y="363"/>
                  </a:cubicBezTo>
                  <a:cubicBezTo>
                    <a:pt x="409" y="419"/>
                    <a:pt x="333" y="477"/>
                    <a:pt x="257" y="534"/>
                  </a:cubicBezTo>
                  <a:cubicBezTo>
                    <a:pt x="253" y="537"/>
                    <a:pt x="250" y="545"/>
                    <a:pt x="251" y="550"/>
                  </a:cubicBezTo>
                  <a:cubicBezTo>
                    <a:pt x="269" y="624"/>
                    <a:pt x="229" y="693"/>
                    <a:pt x="158" y="710"/>
                  </a:cubicBezTo>
                  <a:cubicBezTo>
                    <a:pt x="87" y="727"/>
                    <a:pt x="20" y="684"/>
                    <a:pt x="3" y="610"/>
                  </a:cubicBezTo>
                  <a:cubicBezTo>
                    <a:pt x="2" y="608"/>
                    <a:pt x="1" y="607"/>
                    <a:pt x="0" y="605"/>
                  </a:cubicBezTo>
                  <a:cubicBezTo>
                    <a:pt x="0" y="592"/>
                    <a:pt x="0" y="579"/>
                    <a:pt x="0" y="5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4"/>
            <p:cNvSpPr>
              <a:spLocks/>
            </p:cNvSpPr>
            <p:nvPr/>
          </p:nvSpPr>
          <p:spPr bwMode="auto">
            <a:xfrm>
              <a:off x="5056" y="1651"/>
              <a:ext cx="608" cy="2235"/>
            </a:xfrm>
            <a:custGeom>
              <a:avLst/>
              <a:gdLst>
                <a:gd name="T0" fmla="*/ 256 w 256"/>
                <a:gd name="T1" fmla="*/ 909 h 941"/>
                <a:gd name="T2" fmla="*/ 199 w 256"/>
                <a:gd name="T3" fmla="*/ 940 h 941"/>
                <a:gd name="T4" fmla="*/ 50 w 256"/>
                <a:gd name="T5" fmla="*/ 939 h 941"/>
                <a:gd name="T6" fmla="*/ 0 w 256"/>
                <a:gd name="T7" fmla="*/ 889 h 941"/>
                <a:gd name="T8" fmla="*/ 0 w 256"/>
                <a:gd name="T9" fmla="*/ 51 h 941"/>
                <a:gd name="T10" fmla="*/ 50 w 256"/>
                <a:gd name="T11" fmla="*/ 1 h 941"/>
                <a:gd name="T12" fmla="*/ 200 w 256"/>
                <a:gd name="T13" fmla="*/ 0 h 941"/>
                <a:gd name="T14" fmla="*/ 256 w 256"/>
                <a:gd name="T15" fmla="*/ 33 h 941"/>
                <a:gd name="T16" fmla="*/ 256 w 256"/>
                <a:gd name="T17" fmla="*/ 909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941">
                  <a:moveTo>
                    <a:pt x="256" y="909"/>
                  </a:moveTo>
                  <a:cubicBezTo>
                    <a:pt x="244" y="933"/>
                    <a:pt x="225" y="941"/>
                    <a:pt x="199" y="940"/>
                  </a:cubicBezTo>
                  <a:cubicBezTo>
                    <a:pt x="149" y="938"/>
                    <a:pt x="100" y="939"/>
                    <a:pt x="50" y="939"/>
                  </a:cubicBezTo>
                  <a:cubicBezTo>
                    <a:pt x="16" y="939"/>
                    <a:pt x="0" y="924"/>
                    <a:pt x="0" y="889"/>
                  </a:cubicBezTo>
                  <a:cubicBezTo>
                    <a:pt x="0" y="609"/>
                    <a:pt x="0" y="330"/>
                    <a:pt x="0" y="51"/>
                  </a:cubicBezTo>
                  <a:cubicBezTo>
                    <a:pt x="0" y="17"/>
                    <a:pt x="16" y="1"/>
                    <a:pt x="50" y="1"/>
                  </a:cubicBezTo>
                  <a:cubicBezTo>
                    <a:pt x="100" y="0"/>
                    <a:pt x="150" y="1"/>
                    <a:pt x="200" y="0"/>
                  </a:cubicBezTo>
                  <a:cubicBezTo>
                    <a:pt x="226" y="0"/>
                    <a:pt x="245" y="8"/>
                    <a:pt x="256" y="33"/>
                  </a:cubicBezTo>
                  <a:cubicBezTo>
                    <a:pt x="256" y="325"/>
                    <a:pt x="256" y="617"/>
                    <a:pt x="256" y="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5"/>
            <p:cNvSpPr>
              <a:spLocks/>
            </p:cNvSpPr>
            <p:nvPr/>
          </p:nvSpPr>
          <p:spPr bwMode="auto">
            <a:xfrm>
              <a:off x="2016" y="2665"/>
              <a:ext cx="608" cy="1221"/>
            </a:xfrm>
            <a:custGeom>
              <a:avLst/>
              <a:gdLst>
                <a:gd name="T0" fmla="*/ 0 w 256"/>
                <a:gd name="T1" fmla="*/ 32 h 514"/>
                <a:gd name="T2" fmla="*/ 57 w 256"/>
                <a:gd name="T3" fmla="*/ 0 h 514"/>
                <a:gd name="T4" fmla="*/ 204 w 256"/>
                <a:gd name="T5" fmla="*/ 1 h 514"/>
                <a:gd name="T6" fmla="*/ 256 w 256"/>
                <a:gd name="T7" fmla="*/ 52 h 514"/>
                <a:gd name="T8" fmla="*/ 256 w 256"/>
                <a:gd name="T9" fmla="*/ 460 h 514"/>
                <a:gd name="T10" fmla="*/ 204 w 256"/>
                <a:gd name="T11" fmla="*/ 512 h 514"/>
                <a:gd name="T12" fmla="*/ 57 w 256"/>
                <a:gd name="T13" fmla="*/ 513 h 514"/>
                <a:gd name="T14" fmla="*/ 0 w 256"/>
                <a:gd name="T15" fmla="*/ 482 h 514"/>
                <a:gd name="T16" fmla="*/ 0 w 256"/>
                <a:gd name="T17" fmla="*/ 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14">
                  <a:moveTo>
                    <a:pt x="0" y="32"/>
                  </a:moveTo>
                  <a:cubicBezTo>
                    <a:pt x="11" y="7"/>
                    <a:pt x="31" y="0"/>
                    <a:pt x="57" y="0"/>
                  </a:cubicBezTo>
                  <a:cubicBezTo>
                    <a:pt x="106" y="1"/>
                    <a:pt x="155" y="1"/>
                    <a:pt x="204" y="1"/>
                  </a:cubicBezTo>
                  <a:cubicBezTo>
                    <a:pt x="241" y="1"/>
                    <a:pt x="256" y="16"/>
                    <a:pt x="256" y="52"/>
                  </a:cubicBezTo>
                  <a:cubicBezTo>
                    <a:pt x="256" y="188"/>
                    <a:pt x="256" y="324"/>
                    <a:pt x="256" y="460"/>
                  </a:cubicBezTo>
                  <a:cubicBezTo>
                    <a:pt x="256" y="497"/>
                    <a:pt x="241" y="512"/>
                    <a:pt x="204" y="512"/>
                  </a:cubicBezTo>
                  <a:cubicBezTo>
                    <a:pt x="155" y="512"/>
                    <a:pt x="106" y="511"/>
                    <a:pt x="57" y="513"/>
                  </a:cubicBezTo>
                  <a:cubicBezTo>
                    <a:pt x="31" y="514"/>
                    <a:pt x="12" y="506"/>
                    <a:pt x="0" y="482"/>
                  </a:cubicBezTo>
                  <a:cubicBezTo>
                    <a:pt x="0" y="332"/>
                    <a:pt x="0" y="18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6"/>
            <p:cNvSpPr>
              <a:spLocks/>
            </p:cNvSpPr>
            <p:nvPr/>
          </p:nvSpPr>
          <p:spPr bwMode="auto">
            <a:xfrm>
              <a:off x="3028" y="1855"/>
              <a:ext cx="610" cy="2029"/>
            </a:xfrm>
            <a:custGeom>
              <a:avLst/>
              <a:gdLst>
                <a:gd name="T0" fmla="*/ 257 w 257"/>
                <a:gd name="T1" fmla="*/ 428 h 854"/>
                <a:gd name="T2" fmla="*/ 257 w 257"/>
                <a:gd name="T3" fmla="*/ 797 h 854"/>
                <a:gd name="T4" fmla="*/ 256 w 257"/>
                <a:gd name="T5" fmla="*/ 815 h 854"/>
                <a:gd name="T6" fmla="*/ 214 w 257"/>
                <a:gd name="T7" fmla="*/ 853 h 854"/>
                <a:gd name="T8" fmla="*/ 43 w 257"/>
                <a:gd name="T9" fmla="*/ 853 h 854"/>
                <a:gd name="T10" fmla="*/ 1 w 257"/>
                <a:gd name="T11" fmla="*/ 816 h 854"/>
                <a:gd name="T12" fmla="*/ 0 w 257"/>
                <a:gd name="T13" fmla="*/ 801 h 854"/>
                <a:gd name="T14" fmla="*/ 1 w 257"/>
                <a:gd name="T15" fmla="*/ 53 h 854"/>
                <a:gd name="T16" fmla="*/ 3 w 257"/>
                <a:gd name="T17" fmla="*/ 29 h 854"/>
                <a:gd name="T18" fmla="*/ 46 w 257"/>
                <a:gd name="T19" fmla="*/ 1 h 854"/>
                <a:gd name="T20" fmla="*/ 205 w 257"/>
                <a:gd name="T21" fmla="*/ 1 h 854"/>
                <a:gd name="T22" fmla="*/ 257 w 257"/>
                <a:gd name="T23" fmla="*/ 53 h 854"/>
                <a:gd name="T24" fmla="*/ 257 w 257"/>
                <a:gd name="T25" fmla="*/ 42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854">
                  <a:moveTo>
                    <a:pt x="257" y="428"/>
                  </a:moveTo>
                  <a:cubicBezTo>
                    <a:pt x="257" y="551"/>
                    <a:pt x="257" y="674"/>
                    <a:pt x="257" y="797"/>
                  </a:cubicBezTo>
                  <a:cubicBezTo>
                    <a:pt x="257" y="803"/>
                    <a:pt x="257" y="809"/>
                    <a:pt x="256" y="815"/>
                  </a:cubicBezTo>
                  <a:cubicBezTo>
                    <a:pt x="253" y="838"/>
                    <a:pt x="237" y="853"/>
                    <a:pt x="214" y="853"/>
                  </a:cubicBezTo>
                  <a:cubicBezTo>
                    <a:pt x="157" y="854"/>
                    <a:pt x="100" y="854"/>
                    <a:pt x="43" y="853"/>
                  </a:cubicBezTo>
                  <a:cubicBezTo>
                    <a:pt x="21" y="853"/>
                    <a:pt x="5" y="838"/>
                    <a:pt x="1" y="816"/>
                  </a:cubicBezTo>
                  <a:cubicBezTo>
                    <a:pt x="0" y="811"/>
                    <a:pt x="0" y="806"/>
                    <a:pt x="0" y="801"/>
                  </a:cubicBezTo>
                  <a:cubicBezTo>
                    <a:pt x="0" y="552"/>
                    <a:pt x="0" y="302"/>
                    <a:pt x="1" y="53"/>
                  </a:cubicBezTo>
                  <a:cubicBezTo>
                    <a:pt x="1" y="45"/>
                    <a:pt x="1" y="37"/>
                    <a:pt x="3" y="29"/>
                  </a:cubicBezTo>
                  <a:cubicBezTo>
                    <a:pt x="9" y="11"/>
                    <a:pt x="25" y="1"/>
                    <a:pt x="46" y="1"/>
                  </a:cubicBezTo>
                  <a:cubicBezTo>
                    <a:pt x="99" y="0"/>
                    <a:pt x="152" y="0"/>
                    <a:pt x="205" y="1"/>
                  </a:cubicBezTo>
                  <a:cubicBezTo>
                    <a:pt x="242" y="1"/>
                    <a:pt x="257" y="16"/>
                    <a:pt x="257" y="53"/>
                  </a:cubicBezTo>
                  <a:cubicBezTo>
                    <a:pt x="257" y="178"/>
                    <a:pt x="257" y="303"/>
                    <a:pt x="257"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7"/>
            <p:cNvSpPr>
              <a:spLocks/>
            </p:cNvSpPr>
            <p:nvPr/>
          </p:nvSpPr>
          <p:spPr bwMode="auto">
            <a:xfrm>
              <a:off x="4042" y="2261"/>
              <a:ext cx="610" cy="1623"/>
            </a:xfrm>
            <a:custGeom>
              <a:avLst/>
              <a:gdLst>
                <a:gd name="T0" fmla="*/ 0 w 257"/>
                <a:gd name="T1" fmla="*/ 341 h 683"/>
                <a:gd name="T2" fmla="*/ 0 w 257"/>
                <a:gd name="T3" fmla="*/ 57 h 683"/>
                <a:gd name="T4" fmla="*/ 1 w 257"/>
                <a:gd name="T5" fmla="*/ 39 h 683"/>
                <a:gd name="T6" fmla="*/ 42 w 257"/>
                <a:gd name="T7" fmla="*/ 0 h 683"/>
                <a:gd name="T8" fmla="*/ 213 w 257"/>
                <a:gd name="T9" fmla="*/ 0 h 683"/>
                <a:gd name="T10" fmla="*/ 256 w 257"/>
                <a:gd name="T11" fmla="*/ 41 h 683"/>
                <a:gd name="T12" fmla="*/ 257 w 257"/>
                <a:gd name="T13" fmla="*/ 53 h 683"/>
                <a:gd name="T14" fmla="*/ 257 w 257"/>
                <a:gd name="T15" fmla="*/ 629 h 683"/>
                <a:gd name="T16" fmla="*/ 255 w 257"/>
                <a:gd name="T17" fmla="*/ 648 h 683"/>
                <a:gd name="T18" fmla="*/ 215 w 257"/>
                <a:gd name="T19" fmla="*/ 682 h 683"/>
                <a:gd name="T20" fmla="*/ 43 w 257"/>
                <a:gd name="T21" fmla="*/ 682 h 683"/>
                <a:gd name="T22" fmla="*/ 1 w 257"/>
                <a:gd name="T23" fmla="*/ 643 h 683"/>
                <a:gd name="T24" fmla="*/ 0 w 257"/>
                <a:gd name="T25" fmla="*/ 625 h 683"/>
                <a:gd name="T26" fmla="*/ 0 w 257"/>
                <a:gd name="T2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683">
                  <a:moveTo>
                    <a:pt x="0" y="341"/>
                  </a:moveTo>
                  <a:cubicBezTo>
                    <a:pt x="0" y="246"/>
                    <a:pt x="0" y="152"/>
                    <a:pt x="0" y="57"/>
                  </a:cubicBezTo>
                  <a:cubicBezTo>
                    <a:pt x="0" y="51"/>
                    <a:pt x="0" y="45"/>
                    <a:pt x="1" y="39"/>
                  </a:cubicBezTo>
                  <a:cubicBezTo>
                    <a:pt x="3" y="16"/>
                    <a:pt x="19" y="1"/>
                    <a:pt x="42" y="0"/>
                  </a:cubicBezTo>
                  <a:cubicBezTo>
                    <a:pt x="99" y="0"/>
                    <a:pt x="156" y="0"/>
                    <a:pt x="213" y="0"/>
                  </a:cubicBezTo>
                  <a:cubicBezTo>
                    <a:pt x="238" y="1"/>
                    <a:pt x="254" y="17"/>
                    <a:pt x="256" y="41"/>
                  </a:cubicBezTo>
                  <a:cubicBezTo>
                    <a:pt x="257" y="45"/>
                    <a:pt x="257" y="49"/>
                    <a:pt x="257" y="53"/>
                  </a:cubicBezTo>
                  <a:cubicBezTo>
                    <a:pt x="257" y="245"/>
                    <a:pt x="257" y="437"/>
                    <a:pt x="257" y="629"/>
                  </a:cubicBezTo>
                  <a:cubicBezTo>
                    <a:pt x="257" y="636"/>
                    <a:pt x="256" y="642"/>
                    <a:pt x="255" y="648"/>
                  </a:cubicBezTo>
                  <a:cubicBezTo>
                    <a:pt x="251" y="669"/>
                    <a:pt x="236" y="682"/>
                    <a:pt x="215" y="682"/>
                  </a:cubicBezTo>
                  <a:cubicBezTo>
                    <a:pt x="157" y="683"/>
                    <a:pt x="100" y="683"/>
                    <a:pt x="43" y="682"/>
                  </a:cubicBezTo>
                  <a:cubicBezTo>
                    <a:pt x="19" y="682"/>
                    <a:pt x="4" y="667"/>
                    <a:pt x="1" y="643"/>
                  </a:cubicBezTo>
                  <a:cubicBezTo>
                    <a:pt x="0" y="637"/>
                    <a:pt x="0" y="631"/>
                    <a:pt x="0" y="625"/>
                  </a:cubicBezTo>
                  <a:cubicBezTo>
                    <a:pt x="0" y="530"/>
                    <a:pt x="0" y="436"/>
                    <a:pt x="0"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xmlns="" id="{C1DEEFC4-A33A-4DA0-B10C-9A982B9E5071}"/>
              </a:ext>
            </a:extLst>
          </p:cNvPr>
          <p:cNvGrpSpPr/>
          <p:nvPr/>
        </p:nvGrpSpPr>
        <p:grpSpPr>
          <a:xfrm>
            <a:off x="7309440" y="5423358"/>
            <a:ext cx="4566983" cy="774979"/>
            <a:chOff x="7339686" y="1624390"/>
            <a:chExt cx="4566983" cy="774979"/>
          </a:xfrm>
        </p:grpSpPr>
        <p:grpSp>
          <p:nvGrpSpPr>
            <p:cNvPr id="42" name="Group 41">
              <a:extLst>
                <a:ext uri="{FF2B5EF4-FFF2-40B4-BE49-F238E27FC236}">
                  <a16:creationId xmlns:a16="http://schemas.microsoft.com/office/drawing/2014/main" xmlns="" id="{0621E9FC-AE13-4332-A50E-DDD9A7979F88}"/>
                </a:ext>
              </a:extLst>
            </p:cNvPr>
            <p:cNvGrpSpPr/>
            <p:nvPr/>
          </p:nvGrpSpPr>
          <p:grpSpPr>
            <a:xfrm>
              <a:off x="7951132" y="1624390"/>
              <a:ext cx="3955537" cy="774979"/>
              <a:chOff x="7951132" y="1624390"/>
              <a:chExt cx="3955537" cy="774979"/>
            </a:xfrm>
          </p:grpSpPr>
          <p:sp>
            <p:nvSpPr>
              <p:cNvPr id="47" name="Content Placeholder 6">
                <a:extLst>
                  <a:ext uri="{FF2B5EF4-FFF2-40B4-BE49-F238E27FC236}">
                    <a16:creationId xmlns:a16="http://schemas.microsoft.com/office/drawing/2014/main" xmlns="" id="{6108A006-3DC7-4B9B-9513-8C8C3E118639}"/>
                  </a:ext>
                </a:extLst>
              </p:cNvPr>
              <p:cNvSpPr txBox="1">
                <a:spLocks/>
              </p:cNvSpPr>
              <p:nvPr/>
            </p:nvSpPr>
            <p:spPr>
              <a:xfrm>
                <a:off x="7951132" y="1624390"/>
                <a:ext cx="3748199"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Regional Underwriting: Property markets are affected differently across the nation. </a:t>
                </a:r>
              </a:p>
            </p:txBody>
          </p:sp>
          <p:sp>
            <p:nvSpPr>
              <p:cNvPr id="48" name="Content Placeholder 6">
                <a:extLst>
                  <a:ext uri="{FF2B5EF4-FFF2-40B4-BE49-F238E27FC236}">
                    <a16:creationId xmlns:a16="http://schemas.microsoft.com/office/drawing/2014/main" xmlns="" id="{DDD8762D-C3F9-4125-941E-9BD2A89F4BA8}"/>
                  </a:ext>
                </a:extLst>
              </p:cNvPr>
              <p:cNvSpPr txBox="1">
                <a:spLocks/>
              </p:cNvSpPr>
              <p:nvPr/>
            </p:nvSpPr>
            <p:spPr>
              <a:xfrm>
                <a:off x="7975501" y="2205470"/>
                <a:ext cx="3931168" cy="1938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i="1" dirty="0">
                    <a:solidFill>
                      <a:schemeClr val="tx1"/>
                    </a:solidFill>
                  </a:rPr>
                  <a:t>e.g. West Wildfire, East Hurricanes, Midwest Hail, etc. </a:t>
                </a:r>
              </a:p>
            </p:txBody>
          </p:sp>
        </p:grpSp>
        <p:grpSp>
          <p:nvGrpSpPr>
            <p:cNvPr id="43" name="Group 42">
              <a:extLst>
                <a:ext uri="{FF2B5EF4-FFF2-40B4-BE49-F238E27FC236}">
                  <a16:creationId xmlns:a16="http://schemas.microsoft.com/office/drawing/2014/main" xmlns="" id="{C65097B4-FBA4-43F4-88A4-97757FB125C2}"/>
                </a:ext>
              </a:extLst>
            </p:cNvPr>
            <p:cNvGrpSpPr/>
            <p:nvPr/>
          </p:nvGrpSpPr>
          <p:grpSpPr>
            <a:xfrm>
              <a:off x="7339686" y="1624390"/>
              <a:ext cx="393936" cy="402718"/>
              <a:chOff x="13989480" y="2446846"/>
              <a:chExt cx="807117" cy="825112"/>
            </a:xfrm>
            <a:solidFill>
              <a:schemeClr val="accent1"/>
            </a:solidFill>
          </p:grpSpPr>
          <p:sp>
            <p:nvSpPr>
              <p:cNvPr id="44" name="Freeform 17">
                <a:extLst>
                  <a:ext uri="{FF2B5EF4-FFF2-40B4-BE49-F238E27FC236}">
                    <a16:creationId xmlns:a16="http://schemas.microsoft.com/office/drawing/2014/main" xmlns="" id="{661E0FA8-60AE-4C2D-A39D-F70CDAE8326F}"/>
                  </a:ext>
                </a:extLst>
              </p:cNvPr>
              <p:cNvSpPr>
                <a:spLocks noEditPoints="1"/>
              </p:cNvSpPr>
              <p:nvPr/>
            </p:nvSpPr>
            <p:spPr bwMode="auto">
              <a:xfrm>
                <a:off x="13989480" y="2544864"/>
                <a:ext cx="630608" cy="727094"/>
              </a:xfrm>
              <a:custGeom>
                <a:avLst/>
                <a:gdLst>
                  <a:gd name="T0" fmla="*/ 0 w 694"/>
                  <a:gd name="T1" fmla="*/ 80 h 800"/>
                  <a:gd name="T2" fmla="*/ 24 w 694"/>
                  <a:gd name="T3" fmla="*/ 35 h 800"/>
                  <a:gd name="T4" fmla="*/ 100 w 694"/>
                  <a:gd name="T5" fmla="*/ 0 h 800"/>
                  <a:gd name="T6" fmla="*/ 220 w 694"/>
                  <a:gd name="T7" fmla="*/ 0 h 800"/>
                  <a:gd name="T8" fmla="*/ 257 w 694"/>
                  <a:gd name="T9" fmla="*/ 36 h 800"/>
                  <a:gd name="T10" fmla="*/ 221 w 694"/>
                  <a:gd name="T11" fmla="*/ 72 h 800"/>
                  <a:gd name="T12" fmla="*/ 117 w 694"/>
                  <a:gd name="T13" fmla="*/ 72 h 800"/>
                  <a:gd name="T14" fmla="*/ 72 w 694"/>
                  <a:gd name="T15" fmla="*/ 115 h 800"/>
                  <a:gd name="T16" fmla="*/ 71 w 694"/>
                  <a:gd name="T17" fmla="*/ 439 h 800"/>
                  <a:gd name="T18" fmla="*/ 87 w 694"/>
                  <a:gd name="T19" fmla="*/ 454 h 800"/>
                  <a:gd name="T20" fmla="*/ 255 w 694"/>
                  <a:gd name="T21" fmla="*/ 454 h 800"/>
                  <a:gd name="T22" fmla="*/ 349 w 694"/>
                  <a:gd name="T23" fmla="*/ 549 h 800"/>
                  <a:gd name="T24" fmla="*/ 349 w 694"/>
                  <a:gd name="T25" fmla="*/ 703 h 800"/>
                  <a:gd name="T26" fmla="*/ 373 w 694"/>
                  <a:gd name="T27" fmla="*/ 727 h 800"/>
                  <a:gd name="T28" fmla="*/ 549 w 694"/>
                  <a:gd name="T29" fmla="*/ 726 h 800"/>
                  <a:gd name="T30" fmla="*/ 575 w 694"/>
                  <a:gd name="T31" fmla="*/ 725 h 800"/>
                  <a:gd name="T32" fmla="*/ 623 w 694"/>
                  <a:gd name="T33" fmla="*/ 671 h 800"/>
                  <a:gd name="T34" fmla="*/ 623 w 694"/>
                  <a:gd name="T35" fmla="*/ 465 h 800"/>
                  <a:gd name="T36" fmla="*/ 626 w 694"/>
                  <a:gd name="T37" fmla="*/ 444 h 800"/>
                  <a:gd name="T38" fmla="*/ 662 w 694"/>
                  <a:gd name="T39" fmla="*/ 420 h 800"/>
                  <a:gd name="T40" fmla="*/ 693 w 694"/>
                  <a:gd name="T41" fmla="*/ 457 h 800"/>
                  <a:gd name="T42" fmla="*/ 692 w 694"/>
                  <a:gd name="T43" fmla="*/ 709 h 800"/>
                  <a:gd name="T44" fmla="*/ 624 w 694"/>
                  <a:gd name="T45" fmla="*/ 800 h 800"/>
                  <a:gd name="T46" fmla="*/ 280 w 694"/>
                  <a:gd name="T47" fmla="*/ 800 h 800"/>
                  <a:gd name="T48" fmla="*/ 159 w 694"/>
                  <a:gd name="T49" fmla="*/ 675 h 800"/>
                  <a:gd name="T50" fmla="*/ 0 w 694"/>
                  <a:gd name="T51" fmla="*/ 516 h 800"/>
                  <a:gd name="T52" fmla="*/ 0 w 694"/>
                  <a:gd name="T53" fmla="*/ 80 h 800"/>
                  <a:gd name="T54" fmla="*/ 283 w 694"/>
                  <a:gd name="T55" fmla="*/ 700 h 800"/>
                  <a:gd name="T56" fmla="*/ 279 w 694"/>
                  <a:gd name="T57" fmla="*/ 563 h 800"/>
                  <a:gd name="T58" fmla="*/ 234 w 694"/>
                  <a:gd name="T59" fmla="*/ 517 h 800"/>
                  <a:gd name="T60" fmla="*/ 100 w 694"/>
                  <a:gd name="T61" fmla="*/ 516 h 800"/>
                  <a:gd name="T62" fmla="*/ 283 w 694"/>
                  <a:gd name="T63" fmla="*/ 7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4" h="800">
                    <a:moveTo>
                      <a:pt x="0" y="80"/>
                    </a:moveTo>
                    <a:cubicBezTo>
                      <a:pt x="7" y="64"/>
                      <a:pt x="12" y="48"/>
                      <a:pt x="24" y="35"/>
                    </a:cubicBezTo>
                    <a:cubicBezTo>
                      <a:pt x="45" y="13"/>
                      <a:pt x="69" y="0"/>
                      <a:pt x="100" y="0"/>
                    </a:cubicBezTo>
                    <a:cubicBezTo>
                      <a:pt x="140" y="0"/>
                      <a:pt x="180" y="0"/>
                      <a:pt x="220" y="0"/>
                    </a:cubicBezTo>
                    <a:cubicBezTo>
                      <a:pt x="241" y="1"/>
                      <a:pt x="257" y="16"/>
                      <a:pt x="257" y="36"/>
                    </a:cubicBezTo>
                    <a:cubicBezTo>
                      <a:pt x="257" y="57"/>
                      <a:pt x="243" y="71"/>
                      <a:pt x="221" y="72"/>
                    </a:cubicBezTo>
                    <a:cubicBezTo>
                      <a:pt x="186" y="72"/>
                      <a:pt x="151" y="71"/>
                      <a:pt x="117" y="72"/>
                    </a:cubicBezTo>
                    <a:cubicBezTo>
                      <a:pt x="86" y="72"/>
                      <a:pt x="72" y="85"/>
                      <a:pt x="72" y="115"/>
                    </a:cubicBezTo>
                    <a:cubicBezTo>
                      <a:pt x="71" y="223"/>
                      <a:pt x="72" y="331"/>
                      <a:pt x="71" y="439"/>
                    </a:cubicBezTo>
                    <a:cubicBezTo>
                      <a:pt x="71" y="452"/>
                      <a:pt x="76" y="454"/>
                      <a:pt x="87" y="454"/>
                    </a:cubicBezTo>
                    <a:cubicBezTo>
                      <a:pt x="143" y="454"/>
                      <a:pt x="200" y="457"/>
                      <a:pt x="255" y="454"/>
                    </a:cubicBezTo>
                    <a:cubicBezTo>
                      <a:pt x="295" y="452"/>
                      <a:pt x="351" y="506"/>
                      <a:pt x="349" y="549"/>
                    </a:cubicBezTo>
                    <a:cubicBezTo>
                      <a:pt x="346" y="600"/>
                      <a:pt x="349" y="652"/>
                      <a:pt x="349" y="703"/>
                    </a:cubicBezTo>
                    <a:cubicBezTo>
                      <a:pt x="349" y="720"/>
                      <a:pt x="353" y="727"/>
                      <a:pt x="373" y="727"/>
                    </a:cubicBezTo>
                    <a:cubicBezTo>
                      <a:pt x="431" y="725"/>
                      <a:pt x="490" y="726"/>
                      <a:pt x="549" y="726"/>
                    </a:cubicBezTo>
                    <a:cubicBezTo>
                      <a:pt x="557" y="726"/>
                      <a:pt x="566" y="725"/>
                      <a:pt x="575" y="725"/>
                    </a:cubicBezTo>
                    <a:cubicBezTo>
                      <a:pt x="609" y="721"/>
                      <a:pt x="623" y="706"/>
                      <a:pt x="623" y="671"/>
                    </a:cubicBezTo>
                    <a:cubicBezTo>
                      <a:pt x="623" y="603"/>
                      <a:pt x="623" y="534"/>
                      <a:pt x="623" y="465"/>
                    </a:cubicBezTo>
                    <a:cubicBezTo>
                      <a:pt x="623" y="458"/>
                      <a:pt x="622" y="451"/>
                      <a:pt x="626" y="444"/>
                    </a:cubicBezTo>
                    <a:cubicBezTo>
                      <a:pt x="634" y="430"/>
                      <a:pt x="644" y="419"/>
                      <a:pt x="662" y="420"/>
                    </a:cubicBezTo>
                    <a:cubicBezTo>
                      <a:pt x="678" y="422"/>
                      <a:pt x="693" y="439"/>
                      <a:pt x="693" y="457"/>
                    </a:cubicBezTo>
                    <a:cubicBezTo>
                      <a:pt x="693" y="541"/>
                      <a:pt x="694" y="625"/>
                      <a:pt x="692" y="709"/>
                    </a:cubicBezTo>
                    <a:cubicBezTo>
                      <a:pt x="691" y="754"/>
                      <a:pt x="665" y="784"/>
                      <a:pt x="624" y="800"/>
                    </a:cubicBezTo>
                    <a:cubicBezTo>
                      <a:pt x="509" y="800"/>
                      <a:pt x="394" y="800"/>
                      <a:pt x="280" y="800"/>
                    </a:cubicBezTo>
                    <a:cubicBezTo>
                      <a:pt x="239" y="758"/>
                      <a:pt x="200" y="716"/>
                      <a:pt x="159" y="675"/>
                    </a:cubicBezTo>
                    <a:cubicBezTo>
                      <a:pt x="106" y="622"/>
                      <a:pt x="55" y="567"/>
                      <a:pt x="0" y="516"/>
                    </a:cubicBezTo>
                    <a:cubicBezTo>
                      <a:pt x="0" y="370"/>
                      <a:pt x="0" y="225"/>
                      <a:pt x="0" y="80"/>
                    </a:cubicBezTo>
                    <a:close/>
                    <a:moveTo>
                      <a:pt x="283" y="700"/>
                    </a:moveTo>
                    <a:cubicBezTo>
                      <a:pt x="281" y="653"/>
                      <a:pt x="286" y="607"/>
                      <a:pt x="279" y="563"/>
                    </a:cubicBezTo>
                    <a:cubicBezTo>
                      <a:pt x="275" y="537"/>
                      <a:pt x="259" y="518"/>
                      <a:pt x="234" y="517"/>
                    </a:cubicBezTo>
                    <a:cubicBezTo>
                      <a:pt x="189" y="515"/>
                      <a:pt x="144" y="516"/>
                      <a:pt x="100" y="516"/>
                    </a:cubicBezTo>
                    <a:cubicBezTo>
                      <a:pt x="160" y="577"/>
                      <a:pt x="220" y="637"/>
                      <a:pt x="283" y="7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45" name="Freeform 18">
                <a:extLst>
                  <a:ext uri="{FF2B5EF4-FFF2-40B4-BE49-F238E27FC236}">
                    <a16:creationId xmlns:a16="http://schemas.microsoft.com/office/drawing/2014/main" xmlns="" id="{FE2F6312-6E5E-4A77-B6DF-5503D3016C3C}"/>
                  </a:ext>
                </a:extLst>
              </p:cNvPr>
              <p:cNvSpPr>
                <a:spLocks noEditPoints="1"/>
              </p:cNvSpPr>
              <p:nvPr/>
            </p:nvSpPr>
            <p:spPr bwMode="auto">
              <a:xfrm>
                <a:off x="14221124" y="2446846"/>
                <a:ext cx="575473" cy="555180"/>
              </a:xfrm>
              <a:custGeom>
                <a:avLst/>
                <a:gdLst>
                  <a:gd name="T0" fmla="*/ 633 w 633"/>
                  <a:gd name="T1" fmla="*/ 556 h 611"/>
                  <a:gd name="T2" fmla="*/ 532 w 633"/>
                  <a:gd name="T3" fmla="*/ 572 h 611"/>
                  <a:gd name="T4" fmla="*/ 458 w 633"/>
                  <a:gd name="T5" fmla="*/ 496 h 611"/>
                  <a:gd name="T6" fmla="*/ 429 w 633"/>
                  <a:gd name="T7" fmla="*/ 425 h 611"/>
                  <a:gd name="T8" fmla="*/ 412 w 633"/>
                  <a:gd name="T9" fmla="*/ 431 h 611"/>
                  <a:gd name="T10" fmla="*/ 47 w 633"/>
                  <a:gd name="T11" fmla="*/ 313 h 611"/>
                  <a:gd name="T12" fmla="*/ 239 w 633"/>
                  <a:gd name="T13" fmla="*/ 3 h 611"/>
                  <a:gd name="T14" fmla="*/ 249 w 633"/>
                  <a:gd name="T15" fmla="*/ 0 h 611"/>
                  <a:gd name="T16" fmla="*/ 297 w 633"/>
                  <a:gd name="T17" fmla="*/ 0 h 611"/>
                  <a:gd name="T18" fmla="*/ 341 w 633"/>
                  <a:gd name="T19" fmla="*/ 10 h 611"/>
                  <a:gd name="T20" fmla="*/ 465 w 633"/>
                  <a:gd name="T21" fmla="*/ 378 h 611"/>
                  <a:gd name="T22" fmla="*/ 459 w 633"/>
                  <a:gd name="T23" fmla="*/ 392 h 611"/>
                  <a:gd name="T24" fmla="*/ 527 w 633"/>
                  <a:gd name="T25" fmla="*/ 420 h 611"/>
                  <a:gd name="T26" fmla="*/ 599 w 633"/>
                  <a:gd name="T27" fmla="*/ 490 h 611"/>
                  <a:gd name="T28" fmla="*/ 633 w 633"/>
                  <a:gd name="T29" fmla="*/ 536 h 611"/>
                  <a:gd name="T30" fmla="*/ 633 w 633"/>
                  <a:gd name="T31" fmla="*/ 556 h 611"/>
                  <a:gd name="T32" fmla="*/ 272 w 633"/>
                  <a:gd name="T33" fmla="*/ 397 h 611"/>
                  <a:gd name="T34" fmla="*/ 432 w 633"/>
                  <a:gd name="T35" fmla="*/ 240 h 611"/>
                  <a:gd name="T36" fmla="*/ 277 w 633"/>
                  <a:gd name="T37" fmla="*/ 79 h 611"/>
                  <a:gd name="T38" fmla="*/ 113 w 633"/>
                  <a:gd name="T39" fmla="*/ 236 h 611"/>
                  <a:gd name="T40" fmla="*/ 272 w 633"/>
                  <a:gd name="T41" fmla="*/ 39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3" h="611">
                    <a:moveTo>
                      <a:pt x="633" y="556"/>
                    </a:moveTo>
                    <a:cubicBezTo>
                      <a:pt x="610" y="605"/>
                      <a:pt x="570" y="611"/>
                      <a:pt x="532" y="572"/>
                    </a:cubicBezTo>
                    <a:cubicBezTo>
                      <a:pt x="508" y="546"/>
                      <a:pt x="484" y="520"/>
                      <a:pt x="458" y="496"/>
                    </a:cubicBezTo>
                    <a:cubicBezTo>
                      <a:pt x="437" y="476"/>
                      <a:pt x="422" y="455"/>
                      <a:pt x="429" y="425"/>
                    </a:cubicBezTo>
                    <a:cubicBezTo>
                      <a:pt x="420" y="422"/>
                      <a:pt x="417" y="428"/>
                      <a:pt x="412" y="431"/>
                    </a:cubicBezTo>
                    <a:cubicBezTo>
                      <a:pt x="281" y="525"/>
                      <a:pt x="98" y="466"/>
                      <a:pt x="47" y="313"/>
                    </a:cubicBezTo>
                    <a:cubicBezTo>
                      <a:pt x="0" y="172"/>
                      <a:pt x="91" y="25"/>
                      <a:pt x="239" y="3"/>
                    </a:cubicBezTo>
                    <a:cubicBezTo>
                      <a:pt x="242" y="3"/>
                      <a:pt x="245" y="1"/>
                      <a:pt x="249" y="0"/>
                    </a:cubicBezTo>
                    <a:cubicBezTo>
                      <a:pt x="265" y="0"/>
                      <a:pt x="281" y="0"/>
                      <a:pt x="297" y="0"/>
                    </a:cubicBezTo>
                    <a:cubicBezTo>
                      <a:pt x="311" y="3"/>
                      <a:pt x="326" y="6"/>
                      <a:pt x="341" y="10"/>
                    </a:cubicBezTo>
                    <a:cubicBezTo>
                      <a:pt x="499" y="59"/>
                      <a:pt x="561" y="243"/>
                      <a:pt x="465" y="378"/>
                    </a:cubicBezTo>
                    <a:cubicBezTo>
                      <a:pt x="462" y="382"/>
                      <a:pt x="458" y="385"/>
                      <a:pt x="459" y="392"/>
                    </a:cubicBezTo>
                    <a:cubicBezTo>
                      <a:pt x="487" y="388"/>
                      <a:pt x="508" y="400"/>
                      <a:pt x="527" y="420"/>
                    </a:cubicBezTo>
                    <a:cubicBezTo>
                      <a:pt x="550" y="445"/>
                      <a:pt x="575" y="468"/>
                      <a:pt x="599" y="490"/>
                    </a:cubicBezTo>
                    <a:cubicBezTo>
                      <a:pt x="613" y="503"/>
                      <a:pt x="626" y="517"/>
                      <a:pt x="633" y="536"/>
                    </a:cubicBezTo>
                    <a:cubicBezTo>
                      <a:pt x="633" y="542"/>
                      <a:pt x="633" y="549"/>
                      <a:pt x="633" y="556"/>
                    </a:cubicBezTo>
                    <a:close/>
                    <a:moveTo>
                      <a:pt x="272" y="397"/>
                    </a:moveTo>
                    <a:cubicBezTo>
                      <a:pt x="359" y="397"/>
                      <a:pt x="432" y="327"/>
                      <a:pt x="432" y="240"/>
                    </a:cubicBezTo>
                    <a:cubicBezTo>
                      <a:pt x="433" y="153"/>
                      <a:pt x="362" y="82"/>
                      <a:pt x="277" y="79"/>
                    </a:cubicBezTo>
                    <a:cubicBezTo>
                      <a:pt x="197" y="76"/>
                      <a:pt x="115" y="140"/>
                      <a:pt x="113" y="236"/>
                    </a:cubicBezTo>
                    <a:cubicBezTo>
                      <a:pt x="111" y="324"/>
                      <a:pt x="183" y="396"/>
                      <a:pt x="272" y="3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sp>
            <p:nvSpPr>
              <p:cNvPr id="46" name="Freeform 19">
                <a:extLst>
                  <a:ext uri="{FF2B5EF4-FFF2-40B4-BE49-F238E27FC236}">
                    <a16:creationId xmlns:a16="http://schemas.microsoft.com/office/drawing/2014/main" xmlns="" id="{93ED2982-9187-436B-9BAE-81F086914AB5}"/>
                  </a:ext>
                </a:extLst>
              </p:cNvPr>
              <p:cNvSpPr>
                <a:spLocks/>
              </p:cNvSpPr>
              <p:nvPr/>
            </p:nvSpPr>
            <p:spPr bwMode="auto">
              <a:xfrm>
                <a:off x="14096687" y="2820157"/>
                <a:ext cx="172680" cy="53986"/>
              </a:xfrm>
              <a:custGeom>
                <a:avLst/>
                <a:gdLst>
                  <a:gd name="T0" fmla="*/ 93 w 190"/>
                  <a:gd name="T1" fmla="*/ 59 h 59"/>
                  <a:gd name="T2" fmla="*/ 31 w 190"/>
                  <a:gd name="T3" fmla="*/ 59 h 59"/>
                  <a:gd name="T4" fmla="*/ 0 w 190"/>
                  <a:gd name="T5" fmla="*/ 32 h 59"/>
                  <a:gd name="T6" fmla="*/ 30 w 190"/>
                  <a:gd name="T7" fmla="*/ 1 h 59"/>
                  <a:gd name="T8" fmla="*/ 158 w 190"/>
                  <a:gd name="T9" fmla="*/ 1 h 59"/>
                  <a:gd name="T10" fmla="*/ 189 w 190"/>
                  <a:gd name="T11" fmla="*/ 31 h 59"/>
                  <a:gd name="T12" fmla="*/ 159 w 190"/>
                  <a:gd name="T13" fmla="*/ 59 h 59"/>
                  <a:gd name="T14" fmla="*/ 93 w 190"/>
                  <a:gd name="T15" fmla="*/ 59 h 59"/>
                  <a:gd name="T16" fmla="*/ 93 w 19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59">
                    <a:moveTo>
                      <a:pt x="93" y="59"/>
                    </a:moveTo>
                    <a:cubicBezTo>
                      <a:pt x="72" y="59"/>
                      <a:pt x="51" y="59"/>
                      <a:pt x="31" y="59"/>
                    </a:cubicBezTo>
                    <a:cubicBezTo>
                      <a:pt x="11" y="58"/>
                      <a:pt x="1" y="48"/>
                      <a:pt x="0" y="32"/>
                    </a:cubicBezTo>
                    <a:cubicBezTo>
                      <a:pt x="0" y="14"/>
                      <a:pt x="11" y="1"/>
                      <a:pt x="30" y="1"/>
                    </a:cubicBezTo>
                    <a:cubicBezTo>
                      <a:pt x="73" y="0"/>
                      <a:pt x="115" y="1"/>
                      <a:pt x="158" y="1"/>
                    </a:cubicBezTo>
                    <a:cubicBezTo>
                      <a:pt x="176" y="1"/>
                      <a:pt x="190" y="15"/>
                      <a:pt x="189" y="31"/>
                    </a:cubicBezTo>
                    <a:cubicBezTo>
                      <a:pt x="189" y="46"/>
                      <a:pt x="177" y="58"/>
                      <a:pt x="159" y="59"/>
                    </a:cubicBezTo>
                    <a:cubicBezTo>
                      <a:pt x="137" y="59"/>
                      <a:pt x="115" y="59"/>
                      <a:pt x="93" y="59"/>
                    </a:cubicBezTo>
                    <a:cubicBezTo>
                      <a:pt x="93" y="59"/>
                      <a:pt x="93" y="59"/>
                      <a:pt x="9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2"/>
                  </a:solidFill>
                </a:endParaRPr>
              </a:p>
            </p:txBody>
          </p:sp>
        </p:grpSp>
      </p:grpSp>
      <p:sp>
        <p:nvSpPr>
          <p:cNvPr id="49" name="Slide Number Placeholder 3">
            <a:extLst>
              <a:ext uri="{FF2B5EF4-FFF2-40B4-BE49-F238E27FC236}">
                <a16:creationId xmlns:a16="http://schemas.microsoft.com/office/drawing/2014/main" xmlns="" id="{BE6ADD0E-8509-4D4A-91AB-4626DABC0B9D}"/>
              </a:ext>
            </a:extLst>
          </p:cNvPr>
          <p:cNvSpPr>
            <a:spLocks noGrp="1"/>
          </p:cNvSpPr>
          <p:nvPr>
            <p:ph type="sldNum" sz="quarter" idx="12"/>
          </p:nvPr>
        </p:nvSpPr>
        <p:spPr>
          <a:xfrm>
            <a:off x="7506411" y="6551961"/>
            <a:ext cx="2743200" cy="187367"/>
          </a:xfrm>
        </p:spPr>
        <p:txBody>
          <a:bodyPr/>
          <a:lstStyle/>
          <a:p>
            <a:fld id="{856525B1-14D3-4043-96C3-3E66F944D188}" type="slidenum">
              <a:rPr lang="en-US" smtClean="0"/>
              <a:t>49</a:t>
            </a:fld>
            <a:endParaRPr lang="en-US" dirty="0"/>
          </a:p>
        </p:txBody>
      </p:sp>
    </p:spTree>
    <p:extLst>
      <p:ext uri="{BB962C8B-B14F-4D97-AF65-F5344CB8AC3E}">
        <p14:creationId xmlns:p14="http://schemas.microsoft.com/office/powerpoint/2010/main" val="256288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7198"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4" name="Title 2"/>
          <p:cNvSpPr txBox="1">
            <a:spLocks/>
          </p:cNvSpPr>
          <p:nvPr/>
        </p:nvSpPr>
        <p:spPr>
          <a:xfrm>
            <a:off x="7748501" y="2453239"/>
            <a:ext cx="3787007"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2"/>
                </a:solidFill>
                <a:latin typeface="Century Gothic" panose="020B0502020202020204" pitchFamily="34" charset="0"/>
                <a:ea typeface="+mj-ea"/>
                <a:cs typeface="+mj-cs"/>
              </a:defRPr>
            </a:lvl1pPr>
          </a:lstStyle>
          <a:p>
            <a:r>
              <a:rPr lang="en-US" dirty="0">
                <a:solidFill>
                  <a:schemeClr val="bg1"/>
                </a:solidFill>
              </a:rPr>
              <a:t>Insurance Market &amp; Financial Performance</a:t>
            </a:r>
          </a:p>
        </p:txBody>
      </p:sp>
      <p:cxnSp>
        <p:nvCxnSpPr>
          <p:cNvPr id="15" name="Straight Connector 14"/>
          <p:cNvCxnSpPr/>
          <p:nvPr/>
        </p:nvCxnSpPr>
        <p:spPr>
          <a:xfrm>
            <a:off x="7773901" y="4002097"/>
            <a:ext cx="156429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48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5869"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9" name="Rectangle 28"/>
          <p:cNvSpPr/>
          <p:nvPr/>
        </p:nvSpPr>
        <p:spPr>
          <a:xfrm flipH="1">
            <a:off x="-1" y="1"/>
            <a:ext cx="2621149"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258886" y="1509787"/>
            <a:ext cx="2310071" cy="1754326"/>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North American CAT Property Reinsurance Outlook</a:t>
            </a:r>
          </a:p>
        </p:txBody>
      </p:sp>
      <p:cxnSp>
        <p:nvCxnSpPr>
          <p:cNvPr id="31" name="Straight Connector 30"/>
          <p:cNvCxnSpPr/>
          <p:nvPr/>
        </p:nvCxnSpPr>
        <p:spPr>
          <a:xfrm>
            <a:off x="331536" y="3429000"/>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49" name="Slide Number Placeholder 3">
            <a:extLst>
              <a:ext uri="{FF2B5EF4-FFF2-40B4-BE49-F238E27FC236}">
                <a16:creationId xmlns:a16="http://schemas.microsoft.com/office/drawing/2014/main" xmlns="" id="{BE6ADD0E-8509-4D4A-91AB-4626DABC0B9D}"/>
              </a:ext>
            </a:extLst>
          </p:cNvPr>
          <p:cNvSpPr>
            <a:spLocks noGrp="1"/>
          </p:cNvSpPr>
          <p:nvPr>
            <p:ph type="sldNum" sz="quarter" idx="12"/>
          </p:nvPr>
        </p:nvSpPr>
        <p:spPr>
          <a:xfrm>
            <a:off x="7439452" y="6571083"/>
            <a:ext cx="2743200" cy="187367"/>
          </a:xfrm>
        </p:spPr>
        <p:txBody>
          <a:bodyPr/>
          <a:lstStyle/>
          <a:p>
            <a:fld id="{856525B1-14D3-4043-96C3-3E66F944D188}" type="slidenum">
              <a:rPr lang="en-US" smtClean="0"/>
              <a:t>50</a:t>
            </a:fld>
            <a:endParaRPr lang="en-US" dirty="0"/>
          </a:p>
        </p:txBody>
      </p:sp>
      <p:sp>
        <p:nvSpPr>
          <p:cNvPr id="70" name="Content Placeholder 6"/>
          <p:cNvSpPr txBox="1">
            <a:spLocks/>
          </p:cNvSpPr>
          <p:nvPr/>
        </p:nvSpPr>
        <p:spPr>
          <a:xfrm>
            <a:off x="8440340" y="529965"/>
            <a:ext cx="2458200" cy="30777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2000" b="1" dirty="0">
                <a:solidFill>
                  <a:schemeClr val="accent1"/>
                </a:solidFill>
                <a:cs typeface="Arial" panose="020B0604020202020204" pitchFamily="34" charset="0"/>
              </a:rPr>
              <a:t>Specific Challenges:</a:t>
            </a:r>
          </a:p>
        </p:txBody>
      </p:sp>
      <p:sp>
        <p:nvSpPr>
          <p:cNvPr id="2" name="Rectangle 1"/>
          <p:cNvSpPr/>
          <p:nvPr/>
        </p:nvSpPr>
        <p:spPr>
          <a:xfrm>
            <a:off x="8040018" y="1251010"/>
            <a:ext cx="4027581" cy="4801314"/>
          </a:xfrm>
          <a:prstGeom prst="rect">
            <a:avLst/>
          </a:prstGeom>
        </p:spPr>
        <p:txBody>
          <a:bodyPr wrap="square">
            <a:spAutoFit/>
          </a:bodyPr>
          <a:lstStyle/>
          <a:p>
            <a:pPr marL="173736" indent="-173736">
              <a:spcBef>
                <a:spcPts val="600"/>
              </a:spcBef>
              <a:buFont typeface="Arial" panose="020B0604020202020204" pitchFamily="34" charset="0"/>
              <a:buChar char="•"/>
            </a:pPr>
            <a:r>
              <a:rPr lang="en-US" sz="1600" b="1" dirty="0">
                <a:solidFill>
                  <a:schemeClr val="bg2"/>
                </a:solidFill>
              </a:rPr>
              <a:t>Exposure increases (ITV) driven by inflation and supply chain</a:t>
            </a:r>
          </a:p>
          <a:p>
            <a:pPr marL="630936" lvl="1" indent="-173736">
              <a:spcBef>
                <a:spcPts val="600"/>
              </a:spcBef>
              <a:buFont typeface="Arial" panose="020B0604020202020204" pitchFamily="34" charset="0"/>
              <a:buChar char="•"/>
            </a:pPr>
            <a:r>
              <a:rPr lang="en-US" sz="1600" b="1" dirty="0">
                <a:solidFill>
                  <a:schemeClr val="bg2"/>
                </a:solidFill>
              </a:rPr>
              <a:t>Knock on affect to modeling </a:t>
            </a:r>
          </a:p>
          <a:p>
            <a:pPr marL="630936" lvl="1" indent="-173736">
              <a:spcBef>
                <a:spcPts val="600"/>
              </a:spcBef>
              <a:buFont typeface="Arial" panose="020B0604020202020204" pitchFamily="34" charset="0"/>
              <a:buChar char="•"/>
            </a:pPr>
            <a:r>
              <a:rPr lang="en-US" sz="1600" b="1" dirty="0">
                <a:solidFill>
                  <a:schemeClr val="bg2"/>
                </a:solidFill>
              </a:rPr>
              <a:t>$20B of additional capital required (10% of current $200b)</a:t>
            </a:r>
          </a:p>
          <a:p>
            <a:pPr marL="173736" indent="-173736">
              <a:spcBef>
                <a:spcPts val="600"/>
              </a:spcBef>
              <a:buFont typeface="Arial" panose="020B0604020202020204" pitchFamily="34" charset="0"/>
              <a:buChar char="•"/>
            </a:pPr>
            <a:r>
              <a:rPr lang="en-US" sz="1600" b="1" dirty="0">
                <a:solidFill>
                  <a:schemeClr val="bg2"/>
                </a:solidFill>
              </a:rPr>
              <a:t>Supply &amp; Demand Imbalance</a:t>
            </a:r>
          </a:p>
          <a:p>
            <a:pPr marL="630936" lvl="1" indent="-173736">
              <a:spcBef>
                <a:spcPts val="600"/>
              </a:spcBef>
              <a:buFont typeface="Arial" panose="020B0604020202020204" pitchFamily="34" charset="0"/>
              <a:buChar char="•"/>
            </a:pPr>
            <a:r>
              <a:rPr lang="en-US" sz="1600" b="1" dirty="0">
                <a:solidFill>
                  <a:schemeClr val="bg2"/>
                </a:solidFill>
              </a:rPr>
              <a:t>Investor fatigue from years of losses = No new entrants </a:t>
            </a:r>
          </a:p>
          <a:p>
            <a:pPr marL="630936" lvl="1" indent="-173736">
              <a:spcBef>
                <a:spcPts val="600"/>
              </a:spcBef>
              <a:buFont typeface="Arial" panose="020B0604020202020204" pitchFamily="34" charset="0"/>
              <a:buChar char="•"/>
            </a:pPr>
            <a:r>
              <a:rPr lang="en-US" sz="1600" b="1" dirty="0">
                <a:solidFill>
                  <a:schemeClr val="bg2"/>
                </a:solidFill>
              </a:rPr>
              <a:t>Increase of natural disasters</a:t>
            </a:r>
          </a:p>
          <a:p>
            <a:pPr marL="630936" lvl="1" indent="-173736">
              <a:spcBef>
                <a:spcPts val="600"/>
              </a:spcBef>
              <a:buFont typeface="Arial" panose="020B0604020202020204" pitchFamily="34" charset="0"/>
              <a:buChar char="•"/>
            </a:pPr>
            <a:r>
              <a:rPr lang="en-US" sz="1600" b="1" dirty="0">
                <a:solidFill>
                  <a:schemeClr val="bg2"/>
                </a:solidFill>
              </a:rPr>
              <a:t>Recent poor industry performance (unprofitable in 4 of last 5 years)</a:t>
            </a:r>
          </a:p>
          <a:p>
            <a:pPr marL="630936" lvl="1" indent="-173736">
              <a:spcBef>
                <a:spcPts val="600"/>
              </a:spcBef>
              <a:buFont typeface="Arial" panose="020B0604020202020204" pitchFamily="34" charset="0"/>
              <a:buChar char="•"/>
            </a:pPr>
            <a:r>
              <a:rPr lang="en-US" sz="1600" b="1" dirty="0">
                <a:solidFill>
                  <a:schemeClr val="bg2"/>
                </a:solidFill>
              </a:rPr>
              <a:t>Reduced capacity from incumbents “de-risking” book</a:t>
            </a:r>
          </a:p>
          <a:p>
            <a:pPr marL="173736" indent="-173736">
              <a:spcBef>
                <a:spcPts val="600"/>
              </a:spcBef>
              <a:buFont typeface="Arial" panose="020B0604020202020204" pitchFamily="34" charset="0"/>
              <a:buChar char="•"/>
            </a:pPr>
            <a:r>
              <a:rPr lang="en-US" sz="1600" b="1" dirty="0">
                <a:solidFill>
                  <a:schemeClr val="bg2"/>
                </a:solidFill>
              </a:rPr>
              <a:t>Ian Loss ? = $35B to $70B</a:t>
            </a:r>
          </a:p>
          <a:p>
            <a:pPr marL="630936" lvl="1" indent="-173736">
              <a:spcBef>
                <a:spcPts val="600"/>
              </a:spcBef>
              <a:buFont typeface="Arial" panose="020B0604020202020204" pitchFamily="34" charset="0"/>
              <a:buChar char="•"/>
            </a:pPr>
            <a:r>
              <a:rPr lang="en-US" sz="1600" b="1" dirty="0">
                <a:solidFill>
                  <a:schemeClr val="bg2"/>
                </a:solidFill>
              </a:rPr>
              <a:t>Trapped capital cannot be redeployed</a:t>
            </a:r>
          </a:p>
          <a:p>
            <a:pPr marL="630936" lvl="1" indent="-173736">
              <a:spcBef>
                <a:spcPts val="600"/>
              </a:spcBef>
              <a:buFont typeface="Arial" panose="020B0604020202020204" pitchFamily="34" charset="0"/>
              <a:buChar char="•"/>
            </a:pPr>
            <a:r>
              <a:rPr lang="en-US" sz="1600" b="1" dirty="0">
                <a:solidFill>
                  <a:schemeClr val="bg2"/>
                </a:solidFill>
              </a:rPr>
              <a:t>ILS/Collateralized market seizing up </a:t>
            </a:r>
          </a:p>
        </p:txBody>
      </p:sp>
      <p:grpSp>
        <p:nvGrpSpPr>
          <p:cNvPr id="72" name="Group 12"/>
          <p:cNvGrpSpPr>
            <a:grpSpLocks noChangeAspect="1"/>
          </p:cNvGrpSpPr>
          <p:nvPr/>
        </p:nvGrpSpPr>
        <p:grpSpPr bwMode="auto">
          <a:xfrm>
            <a:off x="7296065" y="1316497"/>
            <a:ext cx="453662" cy="438117"/>
            <a:chOff x="2016" y="363"/>
            <a:chExt cx="3648" cy="3523"/>
          </a:xfrm>
          <a:solidFill>
            <a:schemeClr val="accent1"/>
          </a:solidFill>
        </p:grpSpPr>
        <p:sp>
          <p:nvSpPr>
            <p:cNvPr id="90" name="Freeform 13"/>
            <p:cNvSpPr>
              <a:spLocks/>
            </p:cNvSpPr>
            <p:nvPr/>
          </p:nvSpPr>
          <p:spPr bwMode="auto">
            <a:xfrm>
              <a:off x="2016" y="363"/>
              <a:ext cx="3648" cy="1727"/>
            </a:xfrm>
            <a:custGeom>
              <a:avLst/>
              <a:gdLst>
                <a:gd name="T0" fmla="*/ 0 w 1536"/>
                <a:gd name="T1" fmla="*/ 566 h 727"/>
                <a:gd name="T2" fmla="*/ 8 w 1536"/>
                <a:gd name="T3" fmla="*/ 541 h 727"/>
                <a:gd name="T4" fmla="*/ 179 w 1536"/>
                <a:gd name="T5" fmla="*/ 469 h 727"/>
                <a:gd name="T6" fmla="*/ 205 w 1536"/>
                <a:gd name="T7" fmla="*/ 466 h 727"/>
                <a:gd name="T8" fmla="*/ 426 w 1536"/>
                <a:gd name="T9" fmla="*/ 301 h 727"/>
                <a:gd name="T10" fmla="*/ 432 w 1536"/>
                <a:gd name="T11" fmla="*/ 280 h 727"/>
                <a:gd name="T12" fmla="*/ 471 w 1536"/>
                <a:gd name="T13" fmla="*/ 147 h 727"/>
                <a:gd name="T14" fmla="*/ 604 w 1536"/>
                <a:gd name="T15" fmla="*/ 126 h 727"/>
                <a:gd name="T16" fmla="*/ 681 w 1536"/>
                <a:gd name="T17" fmla="*/ 239 h 727"/>
                <a:gd name="T18" fmla="*/ 704 w 1536"/>
                <a:gd name="T19" fmla="*/ 273 h 727"/>
                <a:gd name="T20" fmla="*/ 869 w 1536"/>
                <a:gd name="T21" fmla="*/ 354 h 727"/>
                <a:gd name="T22" fmla="*/ 965 w 1536"/>
                <a:gd name="T23" fmla="*/ 288 h 727"/>
                <a:gd name="T24" fmla="*/ 1074 w 1536"/>
                <a:gd name="T25" fmla="*/ 326 h 727"/>
                <a:gd name="T26" fmla="*/ 1287 w 1536"/>
                <a:gd name="T27" fmla="*/ 200 h 727"/>
                <a:gd name="T28" fmla="*/ 1328 w 1536"/>
                <a:gd name="T29" fmla="*/ 60 h 727"/>
                <a:gd name="T30" fmla="*/ 1532 w 1536"/>
                <a:gd name="T31" fmla="*/ 129 h 727"/>
                <a:gd name="T32" fmla="*/ 1536 w 1536"/>
                <a:gd name="T33" fmla="*/ 140 h 727"/>
                <a:gd name="T34" fmla="*/ 1536 w 1536"/>
                <a:gd name="T35" fmla="*/ 179 h 727"/>
                <a:gd name="T36" fmla="*/ 1531 w 1536"/>
                <a:gd name="T37" fmla="*/ 194 h 727"/>
                <a:gd name="T38" fmla="*/ 1352 w 1536"/>
                <a:gd name="T39" fmla="*/ 273 h 727"/>
                <a:gd name="T40" fmla="*/ 1329 w 1536"/>
                <a:gd name="T41" fmla="*/ 274 h 727"/>
                <a:gd name="T42" fmla="*/ 1119 w 1536"/>
                <a:gd name="T43" fmla="*/ 399 h 727"/>
                <a:gd name="T44" fmla="*/ 1109 w 1536"/>
                <a:gd name="T45" fmla="*/ 416 h 727"/>
                <a:gd name="T46" fmla="*/ 1001 w 1536"/>
                <a:gd name="T47" fmla="*/ 541 h 727"/>
                <a:gd name="T48" fmla="*/ 860 w 1536"/>
                <a:gd name="T49" fmla="*/ 455 h 727"/>
                <a:gd name="T50" fmla="*/ 844 w 1536"/>
                <a:gd name="T51" fmla="*/ 437 h 727"/>
                <a:gd name="T52" fmla="*/ 653 w 1536"/>
                <a:gd name="T53" fmla="*/ 342 h 727"/>
                <a:gd name="T54" fmla="*/ 634 w 1536"/>
                <a:gd name="T55" fmla="*/ 344 h 727"/>
                <a:gd name="T56" fmla="*/ 503 w 1536"/>
                <a:gd name="T57" fmla="*/ 361 h 727"/>
                <a:gd name="T58" fmla="*/ 486 w 1536"/>
                <a:gd name="T59" fmla="*/ 363 h 727"/>
                <a:gd name="T60" fmla="*/ 257 w 1536"/>
                <a:gd name="T61" fmla="*/ 534 h 727"/>
                <a:gd name="T62" fmla="*/ 251 w 1536"/>
                <a:gd name="T63" fmla="*/ 550 h 727"/>
                <a:gd name="T64" fmla="*/ 158 w 1536"/>
                <a:gd name="T65" fmla="*/ 710 h 727"/>
                <a:gd name="T66" fmla="*/ 3 w 1536"/>
                <a:gd name="T67" fmla="*/ 610 h 727"/>
                <a:gd name="T68" fmla="*/ 0 w 1536"/>
                <a:gd name="T69" fmla="*/ 605 h 727"/>
                <a:gd name="T70" fmla="*/ 0 w 1536"/>
                <a:gd name="T71" fmla="*/ 56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6" h="727">
                  <a:moveTo>
                    <a:pt x="0" y="566"/>
                  </a:moveTo>
                  <a:cubicBezTo>
                    <a:pt x="3" y="557"/>
                    <a:pt x="5" y="549"/>
                    <a:pt x="8" y="541"/>
                  </a:cubicBezTo>
                  <a:cubicBezTo>
                    <a:pt x="34" y="472"/>
                    <a:pt x="113" y="438"/>
                    <a:pt x="179" y="469"/>
                  </a:cubicBezTo>
                  <a:cubicBezTo>
                    <a:pt x="190" y="474"/>
                    <a:pt x="196" y="473"/>
                    <a:pt x="205" y="466"/>
                  </a:cubicBezTo>
                  <a:cubicBezTo>
                    <a:pt x="278" y="411"/>
                    <a:pt x="352" y="356"/>
                    <a:pt x="426" y="301"/>
                  </a:cubicBezTo>
                  <a:cubicBezTo>
                    <a:pt x="434" y="295"/>
                    <a:pt x="435" y="290"/>
                    <a:pt x="432" y="280"/>
                  </a:cubicBezTo>
                  <a:cubicBezTo>
                    <a:pt x="418" y="228"/>
                    <a:pt x="431" y="183"/>
                    <a:pt x="471" y="147"/>
                  </a:cubicBezTo>
                  <a:cubicBezTo>
                    <a:pt x="510" y="113"/>
                    <a:pt x="556" y="106"/>
                    <a:pt x="604" y="126"/>
                  </a:cubicBezTo>
                  <a:cubicBezTo>
                    <a:pt x="653" y="147"/>
                    <a:pt x="681" y="186"/>
                    <a:pt x="681" y="239"/>
                  </a:cubicBezTo>
                  <a:cubicBezTo>
                    <a:pt x="682" y="259"/>
                    <a:pt x="689" y="265"/>
                    <a:pt x="704" y="273"/>
                  </a:cubicBezTo>
                  <a:cubicBezTo>
                    <a:pt x="759" y="299"/>
                    <a:pt x="814" y="326"/>
                    <a:pt x="869" y="354"/>
                  </a:cubicBezTo>
                  <a:cubicBezTo>
                    <a:pt x="891" y="317"/>
                    <a:pt x="922" y="294"/>
                    <a:pt x="965" y="288"/>
                  </a:cubicBezTo>
                  <a:cubicBezTo>
                    <a:pt x="1007" y="282"/>
                    <a:pt x="1043" y="297"/>
                    <a:pt x="1074" y="326"/>
                  </a:cubicBezTo>
                  <a:cubicBezTo>
                    <a:pt x="1145" y="284"/>
                    <a:pt x="1216" y="242"/>
                    <a:pt x="1287" y="200"/>
                  </a:cubicBezTo>
                  <a:cubicBezTo>
                    <a:pt x="1271" y="144"/>
                    <a:pt x="1283" y="96"/>
                    <a:pt x="1328" y="60"/>
                  </a:cubicBezTo>
                  <a:cubicBezTo>
                    <a:pt x="1400" y="0"/>
                    <a:pt x="1509" y="37"/>
                    <a:pt x="1532" y="129"/>
                  </a:cubicBezTo>
                  <a:cubicBezTo>
                    <a:pt x="1533" y="132"/>
                    <a:pt x="1535" y="136"/>
                    <a:pt x="1536" y="140"/>
                  </a:cubicBezTo>
                  <a:cubicBezTo>
                    <a:pt x="1536" y="153"/>
                    <a:pt x="1536" y="166"/>
                    <a:pt x="1536" y="179"/>
                  </a:cubicBezTo>
                  <a:cubicBezTo>
                    <a:pt x="1534" y="184"/>
                    <a:pt x="1532" y="189"/>
                    <a:pt x="1531" y="194"/>
                  </a:cubicBezTo>
                  <a:cubicBezTo>
                    <a:pt x="1508" y="271"/>
                    <a:pt x="1424" y="309"/>
                    <a:pt x="1352" y="273"/>
                  </a:cubicBezTo>
                  <a:cubicBezTo>
                    <a:pt x="1343" y="269"/>
                    <a:pt x="1337" y="269"/>
                    <a:pt x="1329" y="274"/>
                  </a:cubicBezTo>
                  <a:cubicBezTo>
                    <a:pt x="1259" y="316"/>
                    <a:pt x="1189" y="357"/>
                    <a:pt x="1119" y="399"/>
                  </a:cubicBezTo>
                  <a:cubicBezTo>
                    <a:pt x="1112" y="403"/>
                    <a:pt x="1109" y="408"/>
                    <a:pt x="1109" y="416"/>
                  </a:cubicBezTo>
                  <a:cubicBezTo>
                    <a:pt x="1108" y="479"/>
                    <a:pt x="1062" y="532"/>
                    <a:pt x="1001" y="541"/>
                  </a:cubicBezTo>
                  <a:cubicBezTo>
                    <a:pt x="939" y="551"/>
                    <a:pt x="881" y="515"/>
                    <a:pt x="860" y="455"/>
                  </a:cubicBezTo>
                  <a:cubicBezTo>
                    <a:pt x="857" y="448"/>
                    <a:pt x="851" y="441"/>
                    <a:pt x="844" y="437"/>
                  </a:cubicBezTo>
                  <a:cubicBezTo>
                    <a:pt x="781" y="405"/>
                    <a:pt x="716" y="374"/>
                    <a:pt x="653" y="342"/>
                  </a:cubicBezTo>
                  <a:cubicBezTo>
                    <a:pt x="645" y="338"/>
                    <a:pt x="641" y="339"/>
                    <a:pt x="634" y="344"/>
                  </a:cubicBezTo>
                  <a:cubicBezTo>
                    <a:pt x="594" y="375"/>
                    <a:pt x="550" y="380"/>
                    <a:pt x="503" y="361"/>
                  </a:cubicBezTo>
                  <a:cubicBezTo>
                    <a:pt x="498" y="359"/>
                    <a:pt x="490" y="360"/>
                    <a:pt x="486" y="363"/>
                  </a:cubicBezTo>
                  <a:cubicBezTo>
                    <a:pt x="409" y="419"/>
                    <a:pt x="333" y="477"/>
                    <a:pt x="257" y="534"/>
                  </a:cubicBezTo>
                  <a:cubicBezTo>
                    <a:pt x="253" y="537"/>
                    <a:pt x="250" y="545"/>
                    <a:pt x="251" y="550"/>
                  </a:cubicBezTo>
                  <a:cubicBezTo>
                    <a:pt x="269" y="624"/>
                    <a:pt x="229" y="693"/>
                    <a:pt x="158" y="710"/>
                  </a:cubicBezTo>
                  <a:cubicBezTo>
                    <a:pt x="87" y="727"/>
                    <a:pt x="20" y="684"/>
                    <a:pt x="3" y="610"/>
                  </a:cubicBezTo>
                  <a:cubicBezTo>
                    <a:pt x="2" y="608"/>
                    <a:pt x="1" y="607"/>
                    <a:pt x="0" y="605"/>
                  </a:cubicBezTo>
                  <a:cubicBezTo>
                    <a:pt x="0" y="592"/>
                    <a:pt x="0" y="579"/>
                    <a:pt x="0" y="5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4"/>
            <p:cNvSpPr>
              <a:spLocks/>
            </p:cNvSpPr>
            <p:nvPr/>
          </p:nvSpPr>
          <p:spPr bwMode="auto">
            <a:xfrm>
              <a:off x="5056" y="1651"/>
              <a:ext cx="608" cy="2235"/>
            </a:xfrm>
            <a:custGeom>
              <a:avLst/>
              <a:gdLst>
                <a:gd name="T0" fmla="*/ 256 w 256"/>
                <a:gd name="T1" fmla="*/ 909 h 941"/>
                <a:gd name="T2" fmla="*/ 199 w 256"/>
                <a:gd name="T3" fmla="*/ 940 h 941"/>
                <a:gd name="T4" fmla="*/ 50 w 256"/>
                <a:gd name="T5" fmla="*/ 939 h 941"/>
                <a:gd name="T6" fmla="*/ 0 w 256"/>
                <a:gd name="T7" fmla="*/ 889 h 941"/>
                <a:gd name="T8" fmla="*/ 0 w 256"/>
                <a:gd name="T9" fmla="*/ 51 h 941"/>
                <a:gd name="T10" fmla="*/ 50 w 256"/>
                <a:gd name="T11" fmla="*/ 1 h 941"/>
                <a:gd name="T12" fmla="*/ 200 w 256"/>
                <a:gd name="T13" fmla="*/ 0 h 941"/>
                <a:gd name="T14" fmla="*/ 256 w 256"/>
                <a:gd name="T15" fmla="*/ 33 h 941"/>
                <a:gd name="T16" fmla="*/ 256 w 256"/>
                <a:gd name="T17" fmla="*/ 909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941">
                  <a:moveTo>
                    <a:pt x="256" y="909"/>
                  </a:moveTo>
                  <a:cubicBezTo>
                    <a:pt x="244" y="933"/>
                    <a:pt x="225" y="941"/>
                    <a:pt x="199" y="940"/>
                  </a:cubicBezTo>
                  <a:cubicBezTo>
                    <a:pt x="149" y="938"/>
                    <a:pt x="100" y="939"/>
                    <a:pt x="50" y="939"/>
                  </a:cubicBezTo>
                  <a:cubicBezTo>
                    <a:pt x="16" y="939"/>
                    <a:pt x="0" y="924"/>
                    <a:pt x="0" y="889"/>
                  </a:cubicBezTo>
                  <a:cubicBezTo>
                    <a:pt x="0" y="609"/>
                    <a:pt x="0" y="330"/>
                    <a:pt x="0" y="51"/>
                  </a:cubicBezTo>
                  <a:cubicBezTo>
                    <a:pt x="0" y="17"/>
                    <a:pt x="16" y="1"/>
                    <a:pt x="50" y="1"/>
                  </a:cubicBezTo>
                  <a:cubicBezTo>
                    <a:pt x="100" y="0"/>
                    <a:pt x="150" y="1"/>
                    <a:pt x="200" y="0"/>
                  </a:cubicBezTo>
                  <a:cubicBezTo>
                    <a:pt x="226" y="0"/>
                    <a:pt x="245" y="8"/>
                    <a:pt x="256" y="33"/>
                  </a:cubicBezTo>
                  <a:cubicBezTo>
                    <a:pt x="256" y="325"/>
                    <a:pt x="256" y="617"/>
                    <a:pt x="256" y="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5"/>
            <p:cNvSpPr>
              <a:spLocks/>
            </p:cNvSpPr>
            <p:nvPr/>
          </p:nvSpPr>
          <p:spPr bwMode="auto">
            <a:xfrm>
              <a:off x="2016" y="2665"/>
              <a:ext cx="608" cy="1221"/>
            </a:xfrm>
            <a:custGeom>
              <a:avLst/>
              <a:gdLst>
                <a:gd name="T0" fmla="*/ 0 w 256"/>
                <a:gd name="T1" fmla="*/ 32 h 514"/>
                <a:gd name="T2" fmla="*/ 57 w 256"/>
                <a:gd name="T3" fmla="*/ 0 h 514"/>
                <a:gd name="T4" fmla="*/ 204 w 256"/>
                <a:gd name="T5" fmla="*/ 1 h 514"/>
                <a:gd name="T6" fmla="*/ 256 w 256"/>
                <a:gd name="T7" fmla="*/ 52 h 514"/>
                <a:gd name="T8" fmla="*/ 256 w 256"/>
                <a:gd name="T9" fmla="*/ 460 h 514"/>
                <a:gd name="T10" fmla="*/ 204 w 256"/>
                <a:gd name="T11" fmla="*/ 512 h 514"/>
                <a:gd name="T12" fmla="*/ 57 w 256"/>
                <a:gd name="T13" fmla="*/ 513 h 514"/>
                <a:gd name="T14" fmla="*/ 0 w 256"/>
                <a:gd name="T15" fmla="*/ 482 h 514"/>
                <a:gd name="T16" fmla="*/ 0 w 256"/>
                <a:gd name="T17" fmla="*/ 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14">
                  <a:moveTo>
                    <a:pt x="0" y="32"/>
                  </a:moveTo>
                  <a:cubicBezTo>
                    <a:pt x="11" y="7"/>
                    <a:pt x="31" y="0"/>
                    <a:pt x="57" y="0"/>
                  </a:cubicBezTo>
                  <a:cubicBezTo>
                    <a:pt x="106" y="1"/>
                    <a:pt x="155" y="1"/>
                    <a:pt x="204" y="1"/>
                  </a:cubicBezTo>
                  <a:cubicBezTo>
                    <a:pt x="241" y="1"/>
                    <a:pt x="256" y="16"/>
                    <a:pt x="256" y="52"/>
                  </a:cubicBezTo>
                  <a:cubicBezTo>
                    <a:pt x="256" y="188"/>
                    <a:pt x="256" y="324"/>
                    <a:pt x="256" y="460"/>
                  </a:cubicBezTo>
                  <a:cubicBezTo>
                    <a:pt x="256" y="497"/>
                    <a:pt x="241" y="512"/>
                    <a:pt x="204" y="512"/>
                  </a:cubicBezTo>
                  <a:cubicBezTo>
                    <a:pt x="155" y="512"/>
                    <a:pt x="106" y="511"/>
                    <a:pt x="57" y="513"/>
                  </a:cubicBezTo>
                  <a:cubicBezTo>
                    <a:pt x="31" y="514"/>
                    <a:pt x="12" y="506"/>
                    <a:pt x="0" y="482"/>
                  </a:cubicBezTo>
                  <a:cubicBezTo>
                    <a:pt x="0" y="332"/>
                    <a:pt x="0" y="18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6"/>
            <p:cNvSpPr>
              <a:spLocks/>
            </p:cNvSpPr>
            <p:nvPr/>
          </p:nvSpPr>
          <p:spPr bwMode="auto">
            <a:xfrm>
              <a:off x="3028" y="1855"/>
              <a:ext cx="610" cy="2029"/>
            </a:xfrm>
            <a:custGeom>
              <a:avLst/>
              <a:gdLst>
                <a:gd name="T0" fmla="*/ 257 w 257"/>
                <a:gd name="T1" fmla="*/ 428 h 854"/>
                <a:gd name="T2" fmla="*/ 257 w 257"/>
                <a:gd name="T3" fmla="*/ 797 h 854"/>
                <a:gd name="T4" fmla="*/ 256 w 257"/>
                <a:gd name="T5" fmla="*/ 815 h 854"/>
                <a:gd name="T6" fmla="*/ 214 w 257"/>
                <a:gd name="T7" fmla="*/ 853 h 854"/>
                <a:gd name="T8" fmla="*/ 43 w 257"/>
                <a:gd name="T9" fmla="*/ 853 h 854"/>
                <a:gd name="T10" fmla="*/ 1 w 257"/>
                <a:gd name="T11" fmla="*/ 816 h 854"/>
                <a:gd name="T12" fmla="*/ 0 w 257"/>
                <a:gd name="T13" fmla="*/ 801 h 854"/>
                <a:gd name="T14" fmla="*/ 1 w 257"/>
                <a:gd name="T15" fmla="*/ 53 h 854"/>
                <a:gd name="T16" fmla="*/ 3 w 257"/>
                <a:gd name="T17" fmla="*/ 29 h 854"/>
                <a:gd name="T18" fmla="*/ 46 w 257"/>
                <a:gd name="T19" fmla="*/ 1 h 854"/>
                <a:gd name="T20" fmla="*/ 205 w 257"/>
                <a:gd name="T21" fmla="*/ 1 h 854"/>
                <a:gd name="T22" fmla="*/ 257 w 257"/>
                <a:gd name="T23" fmla="*/ 53 h 854"/>
                <a:gd name="T24" fmla="*/ 257 w 257"/>
                <a:gd name="T25" fmla="*/ 42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854">
                  <a:moveTo>
                    <a:pt x="257" y="428"/>
                  </a:moveTo>
                  <a:cubicBezTo>
                    <a:pt x="257" y="551"/>
                    <a:pt x="257" y="674"/>
                    <a:pt x="257" y="797"/>
                  </a:cubicBezTo>
                  <a:cubicBezTo>
                    <a:pt x="257" y="803"/>
                    <a:pt x="257" y="809"/>
                    <a:pt x="256" y="815"/>
                  </a:cubicBezTo>
                  <a:cubicBezTo>
                    <a:pt x="253" y="838"/>
                    <a:pt x="237" y="853"/>
                    <a:pt x="214" y="853"/>
                  </a:cubicBezTo>
                  <a:cubicBezTo>
                    <a:pt x="157" y="854"/>
                    <a:pt x="100" y="854"/>
                    <a:pt x="43" y="853"/>
                  </a:cubicBezTo>
                  <a:cubicBezTo>
                    <a:pt x="21" y="853"/>
                    <a:pt x="5" y="838"/>
                    <a:pt x="1" y="816"/>
                  </a:cubicBezTo>
                  <a:cubicBezTo>
                    <a:pt x="0" y="811"/>
                    <a:pt x="0" y="806"/>
                    <a:pt x="0" y="801"/>
                  </a:cubicBezTo>
                  <a:cubicBezTo>
                    <a:pt x="0" y="552"/>
                    <a:pt x="0" y="302"/>
                    <a:pt x="1" y="53"/>
                  </a:cubicBezTo>
                  <a:cubicBezTo>
                    <a:pt x="1" y="45"/>
                    <a:pt x="1" y="37"/>
                    <a:pt x="3" y="29"/>
                  </a:cubicBezTo>
                  <a:cubicBezTo>
                    <a:pt x="9" y="11"/>
                    <a:pt x="25" y="1"/>
                    <a:pt x="46" y="1"/>
                  </a:cubicBezTo>
                  <a:cubicBezTo>
                    <a:pt x="99" y="0"/>
                    <a:pt x="152" y="0"/>
                    <a:pt x="205" y="1"/>
                  </a:cubicBezTo>
                  <a:cubicBezTo>
                    <a:pt x="242" y="1"/>
                    <a:pt x="257" y="16"/>
                    <a:pt x="257" y="53"/>
                  </a:cubicBezTo>
                  <a:cubicBezTo>
                    <a:pt x="257" y="178"/>
                    <a:pt x="257" y="303"/>
                    <a:pt x="257"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7"/>
            <p:cNvSpPr>
              <a:spLocks/>
            </p:cNvSpPr>
            <p:nvPr/>
          </p:nvSpPr>
          <p:spPr bwMode="auto">
            <a:xfrm>
              <a:off x="4042" y="2261"/>
              <a:ext cx="610" cy="1623"/>
            </a:xfrm>
            <a:custGeom>
              <a:avLst/>
              <a:gdLst>
                <a:gd name="T0" fmla="*/ 0 w 257"/>
                <a:gd name="T1" fmla="*/ 341 h 683"/>
                <a:gd name="T2" fmla="*/ 0 w 257"/>
                <a:gd name="T3" fmla="*/ 57 h 683"/>
                <a:gd name="T4" fmla="*/ 1 w 257"/>
                <a:gd name="T5" fmla="*/ 39 h 683"/>
                <a:gd name="T6" fmla="*/ 42 w 257"/>
                <a:gd name="T7" fmla="*/ 0 h 683"/>
                <a:gd name="T8" fmla="*/ 213 w 257"/>
                <a:gd name="T9" fmla="*/ 0 h 683"/>
                <a:gd name="T10" fmla="*/ 256 w 257"/>
                <a:gd name="T11" fmla="*/ 41 h 683"/>
                <a:gd name="T12" fmla="*/ 257 w 257"/>
                <a:gd name="T13" fmla="*/ 53 h 683"/>
                <a:gd name="T14" fmla="*/ 257 w 257"/>
                <a:gd name="T15" fmla="*/ 629 h 683"/>
                <a:gd name="T16" fmla="*/ 255 w 257"/>
                <a:gd name="T17" fmla="*/ 648 h 683"/>
                <a:gd name="T18" fmla="*/ 215 w 257"/>
                <a:gd name="T19" fmla="*/ 682 h 683"/>
                <a:gd name="T20" fmla="*/ 43 w 257"/>
                <a:gd name="T21" fmla="*/ 682 h 683"/>
                <a:gd name="T22" fmla="*/ 1 w 257"/>
                <a:gd name="T23" fmla="*/ 643 h 683"/>
                <a:gd name="T24" fmla="*/ 0 w 257"/>
                <a:gd name="T25" fmla="*/ 625 h 683"/>
                <a:gd name="T26" fmla="*/ 0 w 257"/>
                <a:gd name="T2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683">
                  <a:moveTo>
                    <a:pt x="0" y="341"/>
                  </a:moveTo>
                  <a:cubicBezTo>
                    <a:pt x="0" y="246"/>
                    <a:pt x="0" y="152"/>
                    <a:pt x="0" y="57"/>
                  </a:cubicBezTo>
                  <a:cubicBezTo>
                    <a:pt x="0" y="51"/>
                    <a:pt x="0" y="45"/>
                    <a:pt x="1" y="39"/>
                  </a:cubicBezTo>
                  <a:cubicBezTo>
                    <a:pt x="3" y="16"/>
                    <a:pt x="19" y="1"/>
                    <a:pt x="42" y="0"/>
                  </a:cubicBezTo>
                  <a:cubicBezTo>
                    <a:pt x="99" y="0"/>
                    <a:pt x="156" y="0"/>
                    <a:pt x="213" y="0"/>
                  </a:cubicBezTo>
                  <a:cubicBezTo>
                    <a:pt x="238" y="1"/>
                    <a:pt x="254" y="17"/>
                    <a:pt x="256" y="41"/>
                  </a:cubicBezTo>
                  <a:cubicBezTo>
                    <a:pt x="257" y="45"/>
                    <a:pt x="257" y="49"/>
                    <a:pt x="257" y="53"/>
                  </a:cubicBezTo>
                  <a:cubicBezTo>
                    <a:pt x="257" y="245"/>
                    <a:pt x="257" y="437"/>
                    <a:pt x="257" y="629"/>
                  </a:cubicBezTo>
                  <a:cubicBezTo>
                    <a:pt x="257" y="636"/>
                    <a:pt x="256" y="642"/>
                    <a:pt x="255" y="648"/>
                  </a:cubicBezTo>
                  <a:cubicBezTo>
                    <a:pt x="251" y="669"/>
                    <a:pt x="236" y="682"/>
                    <a:pt x="215" y="682"/>
                  </a:cubicBezTo>
                  <a:cubicBezTo>
                    <a:pt x="157" y="683"/>
                    <a:pt x="100" y="683"/>
                    <a:pt x="43" y="682"/>
                  </a:cubicBezTo>
                  <a:cubicBezTo>
                    <a:pt x="19" y="682"/>
                    <a:pt x="4" y="667"/>
                    <a:pt x="1" y="643"/>
                  </a:cubicBezTo>
                  <a:cubicBezTo>
                    <a:pt x="0" y="637"/>
                    <a:pt x="0" y="631"/>
                    <a:pt x="0" y="625"/>
                  </a:cubicBezTo>
                  <a:cubicBezTo>
                    <a:pt x="0" y="530"/>
                    <a:pt x="0" y="436"/>
                    <a:pt x="0"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5" name="Group 107"/>
          <p:cNvGrpSpPr>
            <a:grpSpLocks noChangeAspect="1"/>
          </p:cNvGrpSpPr>
          <p:nvPr/>
        </p:nvGrpSpPr>
        <p:grpSpPr bwMode="auto">
          <a:xfrm>
            <a:off x="7296065" y="2703871"/>
            <a:ext cx="560242" cy="560242"/>
            <a:chOff x="2018" y="338"/>
            <a:chExt cx="3640" cy="3640"/>
          </a:xfrm>
          <a:solidFill>
            <a:srgbClr val="47C5CA"/>
          </a:solidFill>
        </p:grpSpPr>
        <p:sp>
          <p:nvSpPr>
            <p:cNvPr id="96" name="Freeform 108"/>
            <p:cNvSpPr>
              <a:spLocks/>
            </p:cNvSpPr>
            <p:nvPr/>
          </p:nvSpPr>
          <p:spPr bwMode="auto">
            <a:xfrm>
              <a:off x="2018" y="338"/>
              <a:ext cx="3640" cy="2991"/>
            </a:xfrm>
            <a:custGeom>
              <a:avLst/>
              <a:gdLst>
                <a:gd name="T0" fmla="*/ 5 w 1533"/>
                <a:gd name="T1" fmla="*/ 845 h 1260"/>
                <a:gd name="T2" fmla="*/ 196 w 1533"/>
                <a:gd name="T3" fmla="*/ 378 h 1260"/>
                <a:gd name="T4" fmla="*/ 202 w 1533"/>
                <a:gd name="T5" fmla="*/ 363 h 1260"/>
                <a:gd name="T6" fmla="*/ 106 w 1533"/>
                <a:gd name="T7" fmla="*/ 363 h 1260"/>
                <a:gd name="T8" fmla="*/ 90 w 1533"/>
                <a:gd name="T9" fmla="*/ 347 h 1260"/>
                <a:gd name="T10" fmla="*/ 90 w 1533"/>
                <a:gd name="T11" fmla="*/ 287 h 1260"/>
                <a:gd name="T12" fmla="*/ 104 w 1533"/>
                <a:gd name="T13" fmla="*/ 273 h 1260"/>
                <a:gd name="T14" fmla="*/ 622 w 1533"/>
                <a:gd name="T15" fmla="*/ 273 h 1260"/>
                <a:gd name="T16" fmla="*/ 647 w 1533"/>
                <a:gd name="T17" fmla="*/ 257 h 1260"/>
                <a:gd name="T18" fmla="*/ 709 w 1533"/>
                <a:gd name="T19" fmla="*/ 197 h 1260"/>
                <a:gd name="T20" fmla="*/ 722 w 1533"/>
                <a:gd name="T21" fmla="*/ 176 h 1260"/>
                <a:gd name="T22" fmla="*/ 721 w 1533"/>
                <a:gd name="T23" fmla="*/ 15 h 1260"/>
                <a:gd name="T24" fmla="*/ 736 w 1533"/>
                <a:gd name="T25" fmla="*/ 0 h 1260"/>
                <a:gd name="T26" fmla="*/ 800 w 1533"/>
                <a:gd name="T27" fmla="*/ 0 h 1260"/>
                <a:gd name="T28" fmla="*/ 811 w 1533"/>
                <a:gd name="T29" fmla="*/ 12 h 1260"/>
                <a:gd name="T30" fmla="*/ 811 w 1533"/>
                <a:gd name="T31" fmla="*/ 180 h 1260"/>
                <a:gd name="T32" fmla="*/ 822 w 1533"/>
                <a:gd name="T33" fmla="*/ 196 h 1260"/>
                <a:gd name="T34" fmla="*/ 887 w 1533"/>
                <a:gd name="T35" fmla="*/ 261 h 1260"/>
                <a:gd name="T36" fmla="*/ 907 w 1533"/>
                <a:gd name="T37" fmla="*/ 273 h 1260"/>
                <a:gd name="T38" fmla="*/ 1427 w 1533"/>
                <a:gd name="T39" fmla="*/ 273 h 1260"/>
                <a:gd name="T40" fmla="*/ 1443 w 1533"/>
                <a:gd name="T41" fmla="*/ 288 h 1260"/>
                <a:gd name="T42" fmla="*/ 1443 w 1533"/>
                <a:gd name="T43" fmla="*/ 349 h 1260"/>
                <a:gd name="T44" fmla="*/ 1429 w 1533"/>
                <a:gd name="T45" fmla="*/ 363 h 1260"/>
                <a:gd name="T46" fmla="*/ 1333 w 1533"/>
                <a:gd name="T47" fmla="*/ 363 h 1260"/>
                <a:gd name="T48" fmla="*/ 1334 w 1533"/>
                <a:gd name="T49" fmla="*/ 373 h 1260"/>
                <a:gd name="T50" fmla="*/ 1528 w 1533"/>
                <a:gd name="T51" fmla="*/ 846 h 1260"/>
                <a:gd name="T52" fmla="*/ 1533 w 1533"/>
                <a:gd name="T53" fmla="*/ 854 h 1260"/>
                <a:gd name="T54" fmla="*/ 1533 w 1533"/>
                <a:gd name="T55" fmla="*/ 889 h 1260"/>
                <a:gd name="T56" fmla="*/ 1527 w 1533"/>
                <a:gd name="T57" fmla="*/ 906 h 1260"/>
                <a:gd name="T58" fmla="*/ 1311 w 1533"/>
                <a:gd name="T59" fmla="*/ 1081 h 1260"/>
                <a:gd name="T60" fmla="*/ 1184 w 1533"/>
                <a:gd name="T61" fmla="*/ 1078 h 1260"/>
                <a:gd name="T62" fmla="*/ 994 w 1533"/>
                <a:gd name="T63" fmla="*/ 867 h 1260"/>
                <a:gd name="T64" fmla="*/ 998 w 1533"/>
                <a:gd name="T65" fmla="*/ 845 h 1260"/>
                <a:gd name="T66" fmla="*/ 1190 w 1533"/>
                <a:gd name="T67" fmla="*/ 378 h 1260"/>
                <a:gd name="T68" fmla="*/ 1195 w 1533"/>
                <a:gd name="T69" fmla="*/ 363 h 1260"/>
                <a:gd name="T70" fmla="*/ 1100 w 1533"/>
                <a:gd name="T71" fmla="*/ 363 h 1260"/>
                <a:gd name="T72" fmla="*/ 905 w 1533"/>
                <a:gd name="T73" fmla="*/ 362 h 1260"/>
                <a:gd name="T74" fmla="*/ 888 w 1533"/>
                <a:gd name="T75" fmla="*/ 374 h 1260"/>
                <a:gd name="T76" fmla="*/ 822 w 1533"/>
                <a:gd name="T77" fmla="*/ 440 h 1260"/>
                <a:gd name="T78" fmla="*/ 811 w 1533"/>
                <a:gd name="T79" fmla="*/ 454 h 1260"/>
                <a:gd name="T80" fmla="*/ 811 w 1533"/>
                <a:gd name="T81" fmla="*/ 1075 h 1260"/>
                <a:gd name="T82" fmla="*/ 825 w 1533"/>
                <a:gd name="T83" fmla="*/ 1089 h 1260"/>
                <a:gd name="T84" fmla="*/ 983 w 1533"/>
                <a:gd name="T85" fmla="*/ 1248 h 1260"/>
                <a:gd name="T86" fmla="*/ 985 w 1533"/>
                <a:gd name="T87" fmla="*/ 1255 h 1260"/>
                <a:gd name="T88" fmla="*/ 985 w 1533"/>
                <a:gd name="T89" fmla="*/ 1260 h 1260"/>
                <a:gd name="T90" fmla="*/ 547 w 1533"/>
                <a:gd name="T91" fmla="*/ 1260 h 1260"/>
                <a:gd name="T92" fmla="*/ 610 w 1533"/>
                <a:gd name="T93" fmla="*/ 1145 h 1260"/>
                <a:gd name="T94" fmla="*/ 709 w 1533"/>
                <a:gd name="T95" fmla="*/ 1089 h 1260"/>
                <a:gd name="T96" fmla="*/ 722 w 1533"/>
                <a:gd name="T97" fmla="*/ 1072 h 1260"/>
                <a:gd name="T98" fmla="*/ 722 w 1533"/>
                <a:gd name="T99" fmla="*/ 456 h 1260"/>
                <a:gd name="T100" fmla="*/ 711 w 1533"/>
                <a:gd name="T101" fmla="*/ 440 h 1260"/>
                <a:gd name="T102" fmla="*/ 644 w 1533"/>
                <a:gd name="T103" fmla="*/ 372 h 1260"/>
                <a:gd name="T104" fmla="*/ 632 w 1533"/>
                <a:gd name="T105" fmla="*/ 362 h 1260"/>
                <a:gd name="T106" fmla="*/ 339 w 1533"/>
                <a:gd name="T107" fmla="*/ 363 h 1260"/>
                <a:gd name="T108" fmla="*/ 342 w 1533"/>
                <a:gd name="T109" fmla="*/ 378 h 1260"/>
                <a:gd name="T110" fmla="*/ 533 w 1533"/>
                <a:gd name="T111" fmla="*/ 840 h 1260"/>
                <a:gd name="T112" fmla="*/ 535 w 1533"/>
                <a:gd name="T113" fmla="*/ 897 h 1260"/>
                <a:gd name="T114" fmla="*/ 317 w 1533"/>
                <a:gd name="T115" fmla="*/ 1081 h 1260"/>
                <a:gd name="T116" fmla="*/ 191 w 1533"/>
                <a:gd name="T117" fmla="*/ 1078 h 1260"/>
                <a:gd name="T118" fmla="*/ 0 w 1533"/>
                <a:gd name="T119" fmla="*/ 86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3" h="1260">
                  <a:moveTo>
                    <a:pt x="5" y="845"/>
                  </a:moveTo>
                  <a:cubicBezTo>
                    <a:pt x="68" y="689"/>
                    <a:pt x="132" y="534"/>
                    <a:pt x="196" y="378"/>
                  </a:cubicBezTo>
                  <a:cubicBezTo>
                    <a:pt x="197" y="374"/>
                    <a:pt x="199" y="369"/>
                    <a:pt x="202" y="363"/>
                  </a:cubicBezTo>
                  <a:cubicBezTo>
                    <a:pt x="169" y="363"/>
                    <a:pt x="137" y="362"/>
                    <a:pt x="106" y="363"/>
                  </a:cubicBezTo>
                  <a:cubicBezTo>
                    <a:pt x="92" y="363"/>
                    <a:pt x="89" y="360"/>
                    <a:pt x="90" y="347"/>
                  </a:cubicBezTo>
                  <a:cubicBezTo>
                    <a:pt x="91" y="327"/>
                    <a:pt x="91" y="307"/>
                    <a:pt x="90" y="287"/>
                  </a:cubicBezTo>
                  <a:cubicBezTo>
                    <a:pt x="89" y="275"/>
                    <a:pt x="93" y="273"/>
                    <a:pt x="104" y="273"/>
                  </a:cubicBezTo>
                  <a:cubicBezTo>
                    <a:pt x="277" y="273"/>
                    <a:pt x="449" y="273"/>
                    <a:pt x="622" y="273"/>
                  </a:cubicBezTo>
                  <a:cubicBezTo>
                    <a:pt x="635" y="273"/>
                    <a:pt x="641" y="270"/>
                    <a:pt x="647" y="257"/>
                  </a:cubicBezTo>
                  <a:cubicBezTo>
                    <a:pt x="660" y="230"/>
                    <a:pt x="681" y="209"/>
                    <a:pt x="709" y="197"/>
                  </a:cubicBezTo>
                  <a:cubicBezTo>
                    <a:pt x="720" y="192"/>
                    <a:pt x="722" y="187"/>
                    <a:pt x="722" y="176"/>
                  </a:cubicBezTo>
                  <a:cubicBezTo>
                    <a:pt x="721" y="122"/>
                    <a:pt x="722" y="68"/>
                    <a:pt x="721" y="15"/>
                  </a:cubicBezTo>
                  <a:cubicBezTo>
                    <a:pt x="721" y="2"/>
                    <a:pt x="725" y="0"/>
                    <a:pt x="736" y="0"/>
                  </a:cubicBezTo>
                  <a:cubicBezTo>
                    <a:pt x="757" y="1"/>
                    <a:pt x="779" y="1"/>
                    <a:pt x="800" y="0"/>
                  </a:cubicBezTo>
                  <a:cubicBezTo>
                    <a:pt x="810" y="0"/>
                    <a:pt x="811" y="3"/>
                    <a:pt x="811" y="12"/>
                  </a:cubicBezTo>
                  <a:cubicBezTo>
                    <a:pt x="811" y="68"/>
                    <a:pt x="811" y="124"/>
                    <a:pt x="811" y="180"/>
                  </a:cubicBezTo>
                  <a:cubicBezTo>
                    <a:pt x="811" y="188"/>
                    <a:pt x="813" y="192"/>
                    <a:pt x="822" y="196"/>
                  </a:cubicBezTo>
                  <a:cubicBezTo>
                    <a:pt x="851" y="209"/>
                    <a:pt x="874" y="231"/>
                    <a:pt x="887" y="261"/>
                  </a:cubicBezTo>
                  <a:cubicBezTo>
                    <a:pt x="891" y="270"/>
                    <a:pt x="896" y="273"/>
                    <a:pt x="907" y="273"/>
                  </a:cubicBezTo>
                  <a:cubicBezTo>
                    <a:pt x="1080" y="273"/>
                    <a:pt x="1254" y="273"/>
                    <a:pt x="1427" y="273"/>
                  </a:cubicBezTo>
                  <a:cubicBezTo>
                    <a:pt x="1439" y="273"/>
                    <a:pt x="1444" y="275"/>
                    <a:pt x="1443" y="288"/>
                  </a:cubicBezTo>
                  <a:cubicBezTo>
                    <a:pt x="1442" y="308"/>
                    <a:pt x="1442" y="329"/>
                    <a:pt x="1443" y="349"/>
                  </a:cubicBezTo>
                  <a:cubicBezTo>
                    <a:pt x="1443" y="360"/>
                    <a:pt x="1441" y="363"/>
                    <a:pt x="1429" y="363"/>
                  </a:cubicBezTo>
                  <a:cubicBezTo>
                    <a:pt x="1397" y="362"/>
                    <a:pt x="1365" y="363"/>
                    <a:pt x="1333" y="363"/>
                  </a:cubicBezTo>
                  <a:cubicBezTo>
                    <a:pt x="1330" y="367"/>
                    <a:pt x="1333" y="370"/>
                    <a:pt x="1334" y="373"/>
                  </a:cubicBezTo>
                  <a:cubicBezTo>
                    <a:pt x="1399" y="531"/>
                    <a:pt x="1463" y="688"/>
                    <a:pt x="1528" y="846"/>
                  </a:cubicBezTo>
                  <a:cubicBezTo>
                    <a:pt x="1529" y="849"/>
                    <a:pt x="1531" y="851"/>
                    <a:pt x="1533" y="854"/>
                  </a:cubicBezTo>
                  <a:cubicBezTo>
                    <a:pt x="1533" y="865"/>
                    <a:pt x="1533" y="877"/>
                    <a:pt x="1533" y="889"/>
                  </a:cubicBezTo>
                  <a:cubicBezTo>
                    <a:pt x="1527" y="894"/>
                    <a:pt x="1528" y="900"/>
                    <a:pt x="1527" y="906"/>
                  </a:cubicBezTo>
                  <a:cubicBezTo>
                    <a:pt x="1504" y="1007"/>
                    <a:pt x="1415" y="1080"/>
                    <a:pt x="1311" y="1081"/>
                  </a:cubicBezTo>
                  <a:cubicBezTo>
                    <a:pt x="1269" y="1081"/>
                    <a:pt x="1226" y="1084"/>
                    <a:pt x="1184" y="1078"/>
                  </a:cubicBezTo>
                  <a:cubicBezTo>
                    <a:pt x="1081" y="1065"/>
                    <a:pt x="997" y="970"/>
                    <a:pt x="994" y="867"/>
                  </a:cubicBezTo>
                  <a:cubicBezTo>
                    <a:pt x="994" y="859"/>
                    <a:pt x="995" y="852"/>
                    <a:pt x="998" y="845"/>
                  </a:cubicBezTo>
                  <a:cubicBezTo>
                    <a:pt x="1062" y="689"/>
                    <a:pt x="1126" y="534"/>
                    <a:pt x="1190" y="378"/>
                  </a:cubicBezTo>
                  <a:cubicBezTo>
                    <a:pt x="1192" y="373"/>
                    <a:pt x="1193" y="368"/>
                    <a:pt x="1195" y="363"/>
                  </a:cubicBezTo>
                  <a:cubicBezTo>
                    <a:pt x="1162" y="363"/>
                    <a:pt x="1131" y="363"/>
                    <a:pt x="1100" y="363"/>
                  </a:cubicBezTo>
                  <a:cubicBezTo>
                    <a:pt x="1035" y="363"/>
                    <a:pt x="970" y="363"/>
                    <a:pt x="905" y="362"/>
                  </a:cubicBezTo>
                  <a:cubicBezTo>
                    <a:pt x="896" y="362"/>
                    <a:pt x="892" y="365"/>
                    <a:pt x="888" y="374"/>
                  </a:cubicBezTo>
                  <a:cubicBezTo>
                    <a:pt x="874" y="404"/>
                    <a:pt x="852" y="426"/>
                    <a:pt x="822" y="440"/>
                  </a:cubicBezTo>
                  <a:cubicBezTo>
                    <a:pt x="815" y="443"/>
                    <a:pt x="811" y="446"/>
                    <a:pt x="811" y="454"/>
                  </a:cubicBezTo>
                  <a:cubicBezTo>
                    <a:pt x="811" y="661"/>
                    <a:pt x="811" y="868"/>
                    <a:pt x="811" y="1075"/>
                  </a:cubicBezTo>
                  <a:cubicBezTo>
                    <a:pt x="811" y="1087"/>
                    <a:pt x="818" y="1087"/>
                    <a:pt x="825" y="1089"/>
                  </a:cubicBezTo>
                  <a:cubicBezTo>
                    <a:pt x="906" y="1114"/>
                    <a:pt x="959" y="1167"/>
                    <a:pt x="983" y="1248"/>
                  </a:cubicBezTo>
                  <a:cubicBezTo>
                    <a:pt x="984" y="1250"/>
                    <a:pt x="984" y="1253"/>
                    <a:pt x="985" y="1255"/>
                  </a:cubicBezTo>
                  <a:cubicBezTo>
                    <a:pt x="985" y="1257"/>
                    <a:pt x="985" y="1258"/>
                    <a:pt x="985" y="1260"/>
                  </a:cubicBezTo>
                  <a:cubicBezTo>
                    <a:pt x="839" y="1260"/>
                    <a:pt x="693" y="1260"/>
                    <a:pt x="547" y="1260"/>
                  </a:cubicBezTo>
                  <a:cubicBezTo>
                    <a:pt x="556" y="1215"/>
                    <a:pt x="577" y="1177"/>
                    <a:pt x="610" y="1145"/>
                  </a:cubicBezTo>
                  <a:cubicBezTo>
                    <a:pt x="638" y="1118"/>
                    <a:pt x="671" y="1099"/>
                    <a:pt x="709" y="1089"/>
                  </a:cubicBezTo>
                  <a:cubicBezTo>
                    <a:pt x="720" y="1087"/>
                    <a:pt x="722" y="1082"/>
                    <a:pt x="722" y="1072"/>
                  </a:cubicBezTo>
                  <a:cubicBezTo>
                    <a:pt x="721" y="867"/>
                    <a:pt x="721" y="661"/>
                    <a:pt x="722" y="456"/>
                  </a:cubicBezTo>
                  <a:cubicBezTo>
                    <a:pt x="722" y="447"/>
                    <a:pt x="719" y="443"/>
                    <a:pt x="711" y="440"/>
                  </a:cubicBezTo>
                  <a:cubicBezTo>
                    <a:pt x="680" y="426"/>
                    <a:pt x="658" y="403"/>
                    <a:pt x="644" y="372"/>
                  </a:cubicBezTo>
                  <a:cubicBezTo>
                    <a:pt x="641" y="367"/>
                    <a:pt x="640" y="362"/>
                    <a:pt x="632" y="362"/>
                  </a:cubicBezTo>
                  <a:cubicBezTo>
                    <a:pt x="534" y="363"/>
                    <a:pt x="436" y="363"/>
                    <a:pt x="339" y="363"/>
                  </a:cubicBezTo>
                  <a:cubicBezTo>
                    <a:pt x="336" y="369"/>
                    <a:pt x="340" y="374"/>
                    <a:pt x="342" y="378"/>
                  </a:cubicBezTo>
                  <a:cubicBezTo>
                    <a:pt x="406" y="532"/>
                    <a:pt x="469" y="687"/>
                    <a:pt x="533" y="840"/>
                  </a:cubicBezTo>
                  <a:cubicBezTo>
                    <a:pt x="541" y="860"/>
                    <a:pt x="538" y="878"/>
                    <a:pt x="535" y="897"/>
                  </a:cubicBezTo>
                  <a:cubicBezTo>
                    <a:pt x="516" y="1002"/>
                    <a:pt x="424" y="1080"/>
                    <a:pt x="317" y="1081"/>
                  </a:cubicBezTo>
                  <a:cubicBezTo>
                    <a:pt x="275" y="1081"/>
                    <a:pt x="233" y="1084"/>
                    <a:pt x="191" y="1078"/>
                  </a:cubicBezTo>
                  <a:cubicBezTo>
                    <a:pt x="88" y="1065"/>
                    <a:pt x="4" y="972"/>
                    <a:pt x="0" y="868"/>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97" name="Freeform 109"/>
            <p:cNvSpPr>
              <a:spLocks/>
            </p:cNvSpPr>
            <p:nvPr/>
          </p:nvSpPr>
          <p:spPr bwMode="auto">
            <a:xfrm>
              <a:off x="2286" y="1368"/>
              <a:ext cx="743" cy="895"/>
            </a:xfrm>
            <a:custGeom>
              <a:avLst/>
              <a:gdLst>
                <a:gd name="T0" fmla="*/ 0 w 313"/>
                <a:gd name="T1" fmla="*/ 377 h 377"/>
                <a:gd name="T2" fmla="*/ 313 w 313"/>
                <a:gd name="T3" fmla="*/ 377 h 377"/>
                <a:gd name="T4" fmla="*/ 156 w 313"/>
                <a:gd name="T5" fmla="*/ 0 h 377"/>
                <a:gd name="T6" fmla="*/ 0 w 313"/>
                <a:gd name="T7" fmla="*/ 377 h 377"/>
              </a:gdLst>
              <a:ahLst/>
              <a:cxnLst>
                <a:cxn ang="0">
                  <a:pos x="T0" y="T1"/>
                </a:cxn>
                <a:cxn ang="0">
                  <a:pos x="T2" y="T3"/>
                </a:cxn>
                <a:cxn ang="0">
                  <a:pos x="T4" y="T5"/>
                </a:cxn>
                <a:cxn ang="0">
                  <a:pos x="T6" y="T7"/>
                </a:cxn>
              </a:cxnLst>
              <a:rect l="0" t="0" r="r" b="b"/>
              <a:pathLst>
                <a:path w="313" h="377">
                  <a:moveTo>
                    <a:pt x="0" y="377"/>
                  </a:moveTo>
                  <a:cubicBezTo>
                    <a:pt x="105" y="377"/>
                    <a:pt x="208" y="377"/>
                    <a:pt x="313" y="377"/>
                  </a:cubicBezTo>
                  <a:cubicBezTo>
                    <a:pt x="261" y="252"/>
                    <a:pt x="209" y="128"/>
                    <a:pt x="156" y="0"/>
                  </a:cubicBezTo>
                  <a:cubicBezTo>
                    <a:pt x="103" y="128"/>
                    <a:pt x="52" y="252"/>
                    <a:pt x="0" y="3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98" name="Freeform 110"/>
            <p:cNvSpPr>
              <a:spLocks/>
            </p:cNvSpPr>
            <p:nvPr/>
          </p:nvSpPr>
          <p:spPr bwMode="auto">
            <a:xfrm>
              <a:off x="4644" y="1368"/>
              <a:ext cx="745" cy="895"/>
            </a:xfrm>
            <a:custGeom>
              <a:avLst/>
              <a:gdLst>
                <a:gd name="T0" fmla="*/ 157 w 314"/>
                <a:gd name="T1" fmla="*/ 0 h 377"/>
                <a:gd name="T2" fmla="*/ 0 w 314"/>
                <a:gd name="T3" fmla="*/ 377 h 377"/>
                <a:gd name="T4" fmla="*/ 314 w 314"/>
                <a:gd name="T5" fmla="*/ 377 h 377"/>
                <a:gd name="T6" fmla="*/ 157 w 314"/>
                <a:gd name="T7" fmla="*/ 0 h 377"/>
              </a:gdLst>
              <a:ahLst/>
              <a:cxnLst>
                <a:cxn ang="0">
                  <a:pos x="T0" y="T1"/>
                </a:cxn>
                <a:cxn ang="0">
                  <a:pos x="T2" y="T3"/>
                </a:cxn>
                <a:cxn ang="0">
                  <a:pos x="T4" y="T5"/>
                </a:cxn>
                <a:cxn ang="0">
                  <a:pos x="T6" y="T7"/>
                </a:cxn>
              </a:cxnLst>
              <a:rect l="0" t="0" r="r" b="b"/>
              <a:pathLst>
                <a:path w="314" h="377">
                  <a:moveTo>
                    <a:pt x="157" y="0"/>
                  </a:moveTo>
                  <a:cubicBezTo>
                    <a:pt x="104" y="128"/>
                    <a:pt x="52" y="252"/>
                    <a:pt x="0" y="377"/>
                  </a:cubicBezTo>
                  <a:cubicBezTo>
                    <a:pt x="105" y="377"/>
                    <a:pt x="209" y="377"/>
                    <a:pt x="314" y="377"/>
                  </a:cubicBezTo>
                  <a:cubicBezTo>
                    <a:pt x="262" y="252"/>
                    <a:pt x="210" y="128"/>
                    <a:pt x="15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99" name="Freeform 111"/>
            <p:cNvSpPr>
              <a:spLocks/>
            </p:cNvSpPr>
            <p:nvPr/>
          </p:nvSpPr>
          <p:spPr bwMode="auto">
            <a:xfrm>
              <a:off x="2875" y="3543"/>
              <a:ext cx="1923" cy="435"/>
            </a:xfrm>
            <a:custGeom>
              <a:avLst/>
              <a:gdLst>
                <a:gd name="T0" fmla="*/ 1 w 810"/>
                <a:gd name="T1" fmla="*/ 183 h 183"/>
                <a:gd name="T2" fmla="*/ 3 w 810"/>
                <a:gd name="T3" fmla="*/ 117 h 183"/>
                <a:gd name="T4" fmla="*/ 141 w 810"/>
                <a:gd name="T5" fmla="*/ 0 h 183"/>
                <a:gd name="T6" fmla="*/ 670 w 810"/>
                <a:gd name="T7" fmla="*/ 0 h 183"/>
                <a:gd name="T8" fmla="*/ 700 w 810"/>
                <a:gd name="T9" fmla="*/ 3 h 183"/>
                <a:gd name="T10" fmla="*/ 809 w 810"/>
                <a:gd name="T11" fmla="*/ 129 h 183"/>
                <a:gd name="T12" fmla="*/ 809 w 810"/>
                <a:gd name="T13" fmla="*/ 183 h 183"/>
                <a:gd name="T14" fmla="*/ 1 w 810"/>
                <a:gd name="T15" fmla="*/ 183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0" h="183">
                  <a:moveTo>
                    <a:pt x="1" y="183"/>
                  </a:moveTo>
                  <a:cubicBezTo>
                    <a:pt x="2" y="161"/>
                    <a:pt x="0" y="139"/>
                    <a:pt x="3" y="117"/>
                  </a:cubicBezTo>
                  <a:cubicBezTo>
                    <a:pt x="13" y="46"/>
                    <a:pt x="68" y="0"/>
                    <a:pt x="141" y="0"/>
                  </a:cubicBezTo>
                  <a:cubicBezTo>
                    <a:pt x="317" y="0"/>
                    <a:pt x="493" y="0"/>
                    <a:pt x="670" y="0"/>
                  </a:cubicBezTo>
                  <a:cubicBezTo>
                    <a:pt x="680" y="0"/>
                    <a:pt x="690" y="1"/>
                    <a:pt x="700" y="3"/>
                  </a:cubicBezTo>
                  <a:cubicBezTo>
                    <a:pt x="760" y="14"/>
                    <a:pt x="807" y="67"/>
                    <a:pt x="809" y="129"/>
                  </a:cubicBezTo>
                  <a:cubicBezTo>
                    <a:pt x="810" y="147"/>
                    <a:pt x="809" y="165"/>
                    <a:pt x="809" y="183"/>
                  </a:cubicBezTo>
                  <a:cubicBezTo>
                    <a:pt x="540" y="183"/>
                    <a:pt x="271" y="183"/>
                    <a:pt x="1" y="1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nvGrpSpPr>
          <p:cNvPr id="100" name="Group 14"/>
          <p:cNvGrpSpPr>
            <a:grpSpLocks noChangeAspect="1"/>
          </p:cNvGrpSpPr>
          <p:nvPr/>
        </p:nvGrpSpPr>
        <p:grpSpPr bwMode="auto">
          <a:xfrm>
            <a:off x="7421916" y="5106150"/>
            <a:ext cx="457786" cy="457786"/>
            <a:chOff x="2016" y="336"/>
            <a:chExt cx="3648" cy="3648"/>
          </a:xfrm>
          <a:solidFill>
            <a:srgbClr val="47C5CA"/>
          </a:solidFill>
        </p:grpSpPr>
        <p:sp>
          <p:nvSpPr>
            <p:cNvPr id="101" name="Freeform 15"/>
            <p:cNvSpPr>
              <a:spLocks noEditPoints="1"/>
            </p:cNvSpPr>
            <p:nvPr/>
          </p:nvSpPr>
          <p:spPr bwMode="auto">
            <a:xfrm>
              <a:off x="3225" y="1471"/>
              <a:ext cx="2439" cy="2513"/>
            </a:xfrm>
            <a:custGeom>
              <a:avLst/>
              <a:gdLst>
                <a:gd name="T0" fmla="*/ 496 w 1027"/>
                <a:gd name="T1" fmla="*/ 1058 h 1058"/>
                <a:gd name="T2" fmla="*/ 392 w 1027"/>
                <a:gd name="T3" fmla="*/ 1037 h 1058"/>
                <a:gd name="T4" fmla="*/ 47 w 1027"/>
                <a:gd name="T5" fmla="*/ 654 h 1058"/>
                <a:gd name="T6" fmla="*/ 375 w 1027"/>
                <a:gd name="T7" fmla="*/ 94 h 1058"/>
                <a:gd name="T8" fmla="*/ 1015 w 1027"/>
                <a:gd name="T9" fmla="*/ 455 h 1058"/>
                <a:gd name="T10" fmla="*/ 1027 w 1027"/>
                <a:gd name="T11" fmla="*/ 527 h 1058"/>
                <a:gd name="T12" fmla="*/ 1027 w 1027"/>
                <a:gd name="T13" fmla="*/ 599 h 1058"/>
                <a:gd name="T14" fmla="*/ 1024 w 1027"/>
                <a:gd name="T15" fmla="*/ 612 h 1058"/>
                <a:gd name="T16" fmla="*/ 665 w 1027"/>
                <a:gd name="T17" fmla="*/ 1040 h 1058"/>
                <a:gd name="T18" fmla="*/ 568 w 1027"/>
                <a:gd name="T19" fmla="*/ 1058 h 1058"/>
                <a:gd name="T20" fmla="*/ 496 w 1027"/>
                <a:gd name="T21" fmla="*/ 1058 h 1058"/>
                <a:gd name="T22" fmla="*/ 577 w 1027"/>
                <a:gd name="T23" fmla="*/ 780 h 1058"/>
                <a:gd name="T24" fmla="*/ 592 w 1027"/>
                <a:gd name="T25" fmla="*/ 773 h 1058"/>
                <a:gd name="T26" fmla="*/ 651 w 1027"/>
                <a:gd name="T27" fmla="*/ 590 h 1058"/>
                <a:gd name="T28" fmla="*/ 532 w 1027"/>
                <a:gd name="T29" fmla="*/ 518 h 1058"/>
                <a:gd name="T30" fmla="*/ 487 w 1027"/>
                <a:gd name="T31" fmla="*/ 476 h 1058"/>
                <a:gd name="T32" fmla="*/ 525 w 1027"/>
                <a:gd name="T33" fmla="*/ 429 h 1058"/>
                <a:gd name="T34" fmla="*/ 575 w 1027"/>
                <a:gd name="T35" fmla="*/ 461 h 1058"/>
                <a:gd name="T36" fmla="*/ 578 w 1027"/>
                <a:gd name="T37" fmla="*/ 472 h 1058"/>
                <a:gd name="T38" fmla="*/ 667 w 1027"/>
                <a:gd name="T39" fmla="*/ 472 h 1058"/>
                <a:gd name="T40" fmla="*/ 576 w 1027"/>
                <a:gd name="T41" fmla="*/ 345 h 1058"/>
                <a:gd name="T42" fmla="*/ 576 w 1027"/>
                <a:gd name="T43" fmla="*/ 249 h 1058"/>
                <a:gd name="T44" fmla="*/ 487 w 1027"/>
                <a:gd name="T45" fmla="*/ 249 h 1058"/>
                <a:gd name="T46" fmla="*/ 487 w 1027"/>
                <a:gd name="T47" fmla="*/ 328 h 1058"/>
                <a:gd name="T48" fmla="*/ 472 w 1027"/>
                <a:gd name="T49" fmla="*/ 353 h 1058"/>
                <a:gd name="T50" fmla="*/ 426 w 1027"/>
                <a:gd name="T51" fmla="*/ 556 h 1058"/>
                <a:gd name="T52" fmla="*/ 532 w 1027"/>
                <a:gd name="T53" fmla="*/ 608 h 1058"/>
                <a:gd name="T54" fmla="*/ 577 w 1027"/>
                <a:gd name="T55" fmla="*/ 651 h 1058"/>
                <a:gd name="T56" fmla="*/ 539 w 1027"/>
                <a:gd name="T57" fmla="*/ 698 h 1058"/>
                <a:gd name="T58" fmla="*/ 488 w 1027"/>
                <a:gd name="T59" fmla="*/ 663 h 1058"/>
                <a:gd name="T60" fmla="*/ 486 w 1027"/>
                <a:gd name="T61" fmla="*/ 654 h 1058"/>
                <a:gd name="T62" fmla="*/ 397 w 1027"/>
                <a:gd name="T63" fmla="*/ 654 h 1058"/>
                <a:gd name="T64" fmla="*/ 488 w 1027"/>
                <a:gd name="T65" fmla="*/ 781 h 1058"/>
                <a:gd name="T66" fmla="*/ 488 w 1027"/>
                <a:gd name="T67" fmla="*/ 877 h 1058"/>
                <a:gd name="T68" fmla="*/ 577 w 1027"/>
                <a:gd name="T69" fmla="*/ 877 h 1058"/>
                <a:gd name="T70" fmla="*/ 577 w 1027"/>
                <a:gd name="T71" fmla="*/ 780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7" h="1058">
                  <a:moveTo>
                    <a:pt x="496" y="1058"/>
                  </a:moveTo>
                  <a:cubicBezTo>
                    <a:pt x="461" y="1051"/>
                    <a:pt x="426" y="1048"/>
                    <a:pt x="392" y="1037"/>
                  </a:cubicBezTo>
                  <a:cubicBezTo>
                    <a:pt x="204" y="976"/>
                    <a:pt x="84" y="849"/>
                    <a:pt x="47" y="654"/>
                  </a:cubicBezTo>
                  <a:cubicBezTo>
                    <a:pt x="0" y="407"/>
                    <a:pt x="140" y="174"/>
                    <a:pt x="375" y="94"/>
                  </a:cubicBezTo>
                  <a:cubicBezTo>
                    <a:pt x="651" y="0"/>
                    <a:pt x="952" y="169"/>
                    <a:pt x="1015" y="455"/>
                  </a:cubicBezTo>
                  <a:cubicBezTo>
                    <a:pt x="1020" y="479"/>
                    <a:pt x="1023" y="503"/>
                    <a:pt x="1027" y="527"/>
                  </a:cubicBezTo>
                  <a:cubicBezTo>
                    <a:pt x="1027" y="551"/>
                    <a:pt x="1027" y="575"/>
                    <a:pt x="1027" y="599"/>
                  </a:cubicBezTo>
                  <a:cubicBezTo>
                    <a:pt x="1026" y="603"/>
                    <a:pt x="1025" y="608"/>
                    <a:pt x="1024" y="612"/>
                  </a:cubicBezTo>
                  <a:cubicBezTo>
                    <a:pt x="1006" y="813"/>
                    <a:pt x="860" y="987"/>
                    <a:pt x="665" y="1040"/>
                  </a:cubicBezTo>
                  <a:cubicBezTo>
                    <a:pt x="633" y="1048"/>
                    <a:pt x="600" y="1052"/>
                    <a:pt x="568" y="1058"/>
                  </a:cubicBezTo>
                  <a:cubicBezTo>
                    <a:pt x="544" y="1058"/>
                    <a:pt x="520" y="1058"/>
                    <a:pt x="496" y="1058"/>
                  </a:cubicBezTo>
                  <a:close/>
                  <a:moveTo>
                    <a:pt x="577" y="780"/>
                  </a:moveTo>
                  <a:cubicBezTo>
                    <a:pt x="583" y="778"/>
                    <a:pt x="588" y="775"/>
                    <a:pt x="592" y="773"/>
                  </a:cubicBezTo>
                  <a:cubicBezTo>
                    <a:pt x="660" y="739"/>
                    <a:pt x="687" y="657"/>
                    <a:pt x="651" y="590"/>
                  </a:cubicBezTo>
                  <a:cubicBezTo>
                    <a:pt x="626" y="543"/>
                    <a:pt x="585" y="520"/>
                    <a:pt x="532" y="518"/>
                  </a:cubicBezTo>
                  <a:cubicBezTo>
                    <a:pt x="507" y="517"/>
                    <a:pt x="489" y="499"/>
                    <a:pt x="487" y="476"/>
                  </a:cubicBezTo>
                  <a:cubicBezTo>
                    <a:pt x="486" y="453"/>
                    <a:pt x="502" y="433"/>
                    <a:pt x="525" y="429"/>
                  </a:cubicBezTo>
                  <a:cubicBezTo>
                    <a:pt x="547" y="425"/>
                    <a:pt x="568" y="438"/>
                    <a:pt x="575" y="461"/>
                  </a:cubicBezTo>
                  <a:cubicBezTo>
                    <a:pt x="576" y="465"/>
                    <a:pt x="577" y="469"/>
                    <a:pt x="578" y="472"/>
                  </a:cubicBezTo>
                  <a:cubicBezTo>
                    <a:pt x="608" y="472"/>
                    <a:pt x="637" y="472"/>
                    <a:pt x="667" y="472"/>
                  </a:cubicBezTo>
                  <a:cubicBezTo>
                    <a:pt x="663" y="410"/>
                    <a:pt x="633" y="369"/>
                    <a:pt x="576" y="345"/>
                  </a:cubicBezTo>
                  <a:cubicBezTo>
                    <a:pt x="576" y="313"/>
                    <a:pt x="576" y="281"/>
                    <a:pt x="576" y="249"/>
                  </a:cubicBezTo>
                  <a:cubicBezTo>
                    <a:pt x="546" y="249"/>
                    <a:pt x="517" y="249"/>
                    <a:pt x="487" y="249"/>
                  </a:cubicBezTo>
                  <a:cubicBezTo>
                    <a:pt x="487" y="276"/>
                    <a:pt x="486" y="302"/>
                    <a:pt x="487" y="328"/>
                  </a:cubicBezTo>
                  <a:cubicBezTo>
                    <a:pt x="488" y="341"/>
                    <a:pt x="484" y="347"/>
                    <a:pt x="472" y="353"/>
                  </a:cubicBezTo>
                  <a:cubicBezTo>
                    <a:pt x="395" y="391"/>
                    <a:pt x="373" y="489"/>
                    <a:pt x="426" y="556"/>
                  </a:cubicBezTo>
                  <a:cubicBezTo>
                    <a:pt x="453" y="590"/>
                    <a:pt x="489" y="607"/>
                    <a:pt x="532" y="608"/>
                  </a:cubicBezTo>
                  <a:cubicBezTo>
                    <a:pt x="557" y="609"/>
                    <a:pt x="576" y="627"/>
                    <a:pt x="577" y="651"/>
                  </a:cubicBezTo>
                  <a:cubicBezTo>
                    <a:pt x="578" y="673"/>
                    <a:pt x="561" y="694"/>
                    <a:pt x="539" y="698"/>
                  </a:cubicBezTo>
                  <a:cubicBezTo>
                    <a:pt x="516" y="701"/>
                    <a:pt x="495" y="687"/>
                    <a:pt x="488" y="663"/>
                  </a:cubicBezTo>
                  <a:cubicBezTo>
                    <a:pt x="487" y="660"/>
                    <a:pt x="487" y="657"/>
                    <a:pt x="486" y="654"/>
                  </a:cubicBezTo>
                  <a:cubicBezTo>
                    <a:pt x="457" y="654"/>
                    <a:pt x="427" y="654"/>
                    <a:pt x="397" y="654"/>
                  </a:cubicBezTo>
                  <a:cubicBezTo>
                    <a:pt x="400" y="716"/>
                    <a:pt x="432" y="757"/>
                    <a:pt x="488" y="781"/>
                  </a:cubicBezTo>
                  <a:cubicBezTo>
                    <a:pt x="488" y="813"/>
                    <a:pt x="488" y="845"/>
                    <a:pt x="488" y="877"/>
                  </a:cubicBezTo>
                  <a:cubicBezTo>
                    <a:pt x="518" y="877"/>
                    <a:pt x="547" y="877"/>
                    <a:pt x="577" y="877"/>
                  </a:cubicBezTo>
                  <a:cubicBezTo>
                    <a:pt x="577" y="844"/>
                    <a:pt x="577" y="812"/>
                    <a:pt x="577" y="7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2" name="Freeform 16"/>
            <p:cNvSpPr>
              <a:spLocks/>
            </p:cNvSpPr>
            <p:nvPr/>
          </p:nvSpPr>
          <p:spPr bwMode="auto">
            <a:xfrm>
              <a:off x="2016" y="336"/>
              <a:ext cx="2408" cy="1321"/>
            </a:xfrm>
            <a:custGeom>
              <a:avLst/>
              <a:gdLst>
                <a:gd name="T0" fmla="*/ 552 w 1014"/>
                <a:gd name="T1" fmla="*/ 0 h 556"/>
                <a:gd name="T2" fmla="*/ 647 w 1014"/>
                <a:gd name="T3" fmla="*/ 12 h 556"/>
                <a:gd name="T4" fmla="*/ 891 w 1014"/>
                <a:gd name="T5" fmla="*/ 106 h 556"/>
                <a:gd name="T6" fmla="*/ 948 w 1014"/>
                <a:gd name="T7" fmla="*/ 158 h 556"/>
                <a:gd name="T8" fmla="*/ 944 w 1014"/>
                <a:gd name="T9" fmla="*/ 398 h 556"/>
                <a:gd name="T10" fmla="*/ 760 w 1014"/>
                <a:gd name="T11" fmla="*/ 507 h 556"/>
                <a:gd name="T12" fmla="*/ 342 w 1014"/>
                <a:gd name="T13" fmla="*/ 532 h 556"/>
                <a:gd name="T14" fmla="*/ 104 w 1014"/>
                <a:gd name="T15" fmla="*/ 441 h 556"/>
                <a:gd name="T16" fmla="*/ 5 w 1014"/>
                <a:gd name="T17" fmla="*/ 312 h 556"/>
                <a:gd name="T18" fmla="*/ 0 w 1014"/>
                <a:gd name="T19" fmla="*/ 297 h 556"/>
                <a:gd name="T20" fmla="*/ 0 w 1014"/>
                <a:gd name="T21" fmla="*/ 255 h 556"/>
                <a:gd name="T22" fmla="*/ 122 w 1014"/>
                <a:gd name="T23" fmla="*/ 96 h 556"/>
                <a:gd name="T24" fmla="*/ 355 w 1014"/>
                <a:gd name="T25" fmla="*/ 12 h 556"/>
                <a:gd name="T26" fmla="*/ 447 w 1014"/>
                <a:gd name="T27" fmla="*/ 0 h 556"/>
                <a:gd name="T28" fmla="*/ 552 w 1014"/>
                <a:gd name="T29"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4" h="556">
                  <a:moveTo>
                    <a:pt x="552" y="0"/>
                  </a:moveTo>
                  <a:cubicBezTo>
                    <a:pt x="584" y="4"/>
                    <a:pt x="615" y="7"/>
                    <a:pt x="647" y="12"/>
                  </a:cubicBezTo>
                  <a:cubicBezTo>
                    <a:pt x="734" y="27"/>
                    <a:pt x="818" y="53"/>
                    <a:pt x="891" y="106"/>
                  </a:cubicBezTo>
                  <a:cubicBezTo>
                    <a:pt x="912" y="121"/>
                    <a:pt x="931" y="139"/>
                    <a:pt x="948" y="158"/>
                  </a:cubicBezTo>
                  <a:cubicBezTo>
                    <a:pt x="1014" y="233"/>
                    <a:pt x="1012" y="325"/>
                    <a:pt x="944" y="398"/>
                  </a:cubicBezTo>
                  <a:cubicBezTo>
                    <a:pt x="893" y="453"/>
                    <a:pt x="829" y="485"/>
                    <a:pt x="760" y="507"/>
                  </a:cubicBezTo>
                  <a:cubicBezTo>
                    <a:pt x="623" y="551"/>
                    <a:pt x="484" y="556"/>
                    <a:pt x="342" y="532"/>
                  </a:cubicBezTo>
                  <a:cubicBezTo>
                    <a:pt x="257" y="517"/>
                    <a:pt x="176" y="491"/>
                    <a:pt x="104" y="441"/>
                  </a:cubicBezTo>
                  <a:cubicBezTo>
                    <a:pt x="57" y="409"/>
                    <a:pt x="19" y="369"/>
                    <a:pt x="5" y="312"/>
                  </a:cubicBezTo>
                  <a:cubicBezTo>
                    <a:pt x="3" y="307"/>
                    <a:pt x="2" y="302"/>
                    <a:pt x="0" y="297"/>
                  </a:cubicBezTo>
                  <a:cubicBezTo>
                    <a:pt x="0" y="283"/>
                    <a:pt x="0" y="269"/>
                    <a:pt x="0" y="255"/>
                  </a:cubicBezTo>
                  <a:cubicBezTo>
                    <a:pt x="15" y="183"/>
                    <a:pt x="62" y="134"/>
                    <a:pt x="122" y="96"/>
                  </a:cubicBezTo>
                  <a:cubicBezTo>
                    <a:pt x="193" y="51"/>
                    <a:pt x="273" y="26"/>
                    <a:pt x="355" y="12"/>
                  </a:cubicBezTo>
                  <a:cubicBezTo>
                    <a:pt x="386" y="7"/>
                    <a:pt x="416" y="4"/>
                    <a:pt x="447" y="0"/>
                  </a:cubicBezTo>
                  <a:cubicBezTo>
                    <a:pt x="482" y="0"/>
                    <a:pt x="517" y="0"/>
                    <a:pt x="5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3" name="Freeform 17"/>
            <p:cNvSpPr>
              <a:spLocks/>
            </p:cNvSpPr>
            <p:nvPr/>
          </p:nvSpPr>
          <p:spPr bwMode="auto">
            <a:xfrm>
              <a:off x="2016" y="1462"/>
              <a:ext cx="1487" cy="812"/>
            </a:xfrm>
            <a:custGeom>
              <a:avLst/>
              <a:gdLst>
                <a:gd name="T0" fmla="*/ 0 w 626"/>
                <a:gd name="T1" fmla="*/ 0 h 342"/>
                <a:gd name="T2" fmla="*/ 397 w 626"/>
                <a:gd name="T3" fmla="*/ 156 h 342"/>
                <a:gd name="T4" fmla="*/ 626 w 626"/>
                <a:gd name="T5" fmla="*/ 154 h 342"/>
                <a:gd name="T6" fmla="*/ 599 w 626"/>
                <a:gd name="T7" fmla="*/ 184 h 342"/>
                <a:gd name="T8" fmla="*/ 507 w 626"/>
                <a:gd name="T9" fmla="*/ 329 h 342"/>
                <a:gd name="T10" fmla="*/ 487 w 626"/>
                <a:gd name="T11" fmla="*/ 342 h 342"/>
                <a:gd name="T12" fmla="*/ 151 w 626"/>
                <a:gd name="T13" fmla="*/ 266 h 342"/>
                <a:gd name="T14" fmla="*/ 35 w 626"/>
                <a:gd name="T15" fmla="*/ 172 h 342"/>
                <a:gd name="T16" fmla="*/ 0 w 626"/>
                <a:gd name="T17" fmla="*/ 93 h 342"/>
                <a:gd name="T18" fmla="*/ 0 w 626"/>
                <a:gd name="T19"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6" h="342">
                  <a:moveTo>
                    <a:pt x="0" y="0"/>
                  </a:moveTo>
                  <a:cubicBezTo>
                    <a:pt x="113" y="101"/>
                    <a:pt x="251" y="140"/>
                    <a:pt x="397" y="156"/>
                  </a:cubicBezTo>
                  <a:cubicBezTo>
                    <a:pt x="473" y="165"/>
                    <a:pt x="548" y="163"/>
                    <a:pt x="626" y="154"/>
                  </a:cubicBezTo>
                  <a:cubicBezTo>
                    <a:pt x="616" y="165"/>
                    <a:pt x="607" y="175"/>
                    <a:pt x="599" y="184"/>
                  </a:cubicBezTo>
                  <a:cubicBezTo>
                    <a:pt x="561" y="228"/>
                    <a:pt x="530" y="276"/>
                    <a:pt x="507" y="329"/>
                  </a:cubicBezTo>
                  <a:cubicBezTo>
                    <a:pt x="503" y="339"/>
                    <a:pt x="498" y="342"/>
                    <a:pt x="487" y="342"/>
                  </a:cubicBezTo>
                  <a:cubicBezTo>
                    <a:pt x="370" y="339"/>
                    <a:pt x="257" y="320"/>
                    <a:pt x="151" y="266"/>
                  </a:cubicBezTo>
                  <a:cubicBezTo>
                    <a:pt x="106" y="243"/>
                    <a:pt x="65" y="213"/>
                    <a:pt x="35" y="172"/>
                  </a:cubicBezTo>
                  <a:cubicBezTo>
                    <a:pt x="17" y="148"/>
                    <a:pt x="7" y="121"/>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4" name="Freeform 18"/>
            <p:cNvSpPr>
              <a:spLocks/>
            </p:cNvSpPr>
            <p:nvPr/>
          </p:nvSpPr>
          <p:spPr bwMode="auto">
            <a:xfrm>
              <a:off x="2016" y="2744"/>
              <a:ext cx="1297" cy="813"/>
            </a:xfrm>
            <a:custGeom>
              <a:avLst/>
              <a:gdLst>
                <a:gd name="T0" fmla="*/ 0 w 546"/>
                <a:gd name="T1" fmla="*/ 0 h 342"/>
                <a:gd name="T2" fmla="*/ 151 w 546"/>
                <a:gd name="T3" fmla="*/ 95 h 342"/>
                <a:gd name="T4" fmla="*/ 442 w 546"/>
                <a:gd name="T5" fmla="*/ 159 h 342"/>
                <a:gd name="T6" fmla="*/ 479 w 546"/>
                <a:gd name="T7" fmla="*/ 188 h 342"/>
                <a:gd name="T8" fmla="*/ 540 w 546"/>
                <a:gd name="T9" fmla="*/ 328 h 342"/>
                <a:gd name="T10" fmla="*/ 546 w 546"/>
                <a:gd name="T11" fmla="*/ 340 h 342"/>
                <a:gd name="T12" fmla="*/ 511 w 546"/>
                <a:gd name="T13" fmla="*/ 342 h 342"/>
                <a:gd name="T14" fmla="*/ 166 w 546"/>
                <a:gd name="T15" fmla="*/ 273 h 342"/>
                <a:gd name="T16" fmla="*/ 35 w 546"/>
                <a:gd name="T17" fmla="*/ 172 h 342"/>
                <a:gd name="T18" fmla="*/ 0 w 546"/>
                <a:gd name="T19" fmla="*/ 93 h 342"/>
                <a:gd name="T20" fmla="*/ 0 w 546"/>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342">
                  <a:moveTo>
                    <a:pt x="0" y="0"/>
                  </a:moveTo>
                  <a:cubicBezTo>
                    <a:pt x="45" y="40"/>
                    <a:pt x="95" y="72"/>
                    <a:pt x="151" y="95"/>
                  </a:cubicBezTo>
                  <a:cubicBezTo>
                    <a:pt x="244" y="134"/>
                    <a:pt x="341" y="154"/>
                    <a:pt x="442" y="159"/>
                  </a:cubicBezTo>
                  <a:cubicBezTo>
                    <a:pt x="471" y="161"/>
                    <a:pt x="471" y="160"/>
                    <a:pt x="479" y="188"/>
                  </a:cubicBezTo>
                  <a:cubicBezTo>
                    <a:pt x="493" y="237"/>
                    <a:pt x="514" y="284"/>
                    <a:pt x="540" y="328"/>
                  </a:cubicBezTo>
                  <a:cubicBezTo>
                    <a:pt x="542" y="331"/>
                    <a:pt x="544" y="335"/>
                    <a:pt x="546" y="340"/>
                  </a:cubicBezTo>
                  <a:cubicBezTo>
                    <a:pt x="534" y="340"/>
                    <a:pt x="522" y="342"/>
                    <a:pt x="511" y="342"/>
                  </a:cubicBezTo>
                  <a:cubicBezTo>
                    <a:pt x="391" y="342"/>
                    <a:pt x="275" y="325"/>
                    <a:pt x="166" y="273"/>
                  </a:cubicBezTo>
                  <a:cubicBezTo>
                    <a:pt x="115" y="249"/>
                    <a:pt x="69" y="218"/>
                    <a:pt x="35" y="172"/>
                  </a:cubicBezTo>
                  <a:cubicBezTo>
                    <a:pt x="17" y="148"/>
                    <a:pt x="7" y="121"/>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5" name="Freeform 19"/>
            <p:cNvSpPr>
              <a:spLocks/>
            </p:cNvSpPr>
            <p:nvPr/>
          </p:nvSpPr>
          <p:spPr bwMode="auto">
            <a:xfrm>
              <a:off x="2016" y="2103"/>
              <a:ext cx="1121" cy="808"/>
            </a:xfrm>
            <a:custGeom>
              <a:avLst/>
              <a:gdLst>
                <a:gd name="T0" fmla="*/ 0 w 472"/>
                <a:gd name="T1" fmla="*/ 0 h 340"/>
                <a:gd name="T2" fmla="*/ 159 w 472"/>
                <a:gd name="T3" fmla="*/ 99 h 340"/>
                <a:gd name="T4" fmla="*/ 437 w 472"/>
                <a:gd name="T5" fmla="*/ 159 h 340"/>
                <a:gd name="T6" fmla="*/ 464 w 472"/>
                <a:gd name="T7" fmla="*/ 161 h 340"/>
                <a:gd name="T8" fmla="*/ 472 w 472"/>
                <a:gd name="T9" fmla="*/ 162 h 340"/>
                <a:gd name="T10" fmla="*/ 458 w 472"/>
                <a:gd name="T11" fmla="*/ 340 h 340"/>
                <a:gd name="T12" fmla="*/ 382 w 472"/>
                <a:gd name="T13" fmla="*/ 333 h 340"/>
                <a:gd name="T14" fmla="*/ 123 w 472"/>
                <a:gd name="T15" fmla="*/ 249 h 340"/>
                <a:gd name="T16" fmla="*/ 30 w 472"/>
                <a:gd name="T17" fmla="*/ 164 h 340"/>
                <a:gd name="T18" fmla="*/ 0 w 472"/>
                <a:gd name="T19" fmla="*/ 93 h 340"/>
                <a:gd name="T20" fmla="*/ 0 w 472"/>
                <a:gd name="T2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340">
                  <a:moveTo>
                    <a:pt x="0" y="0"/>
                  </a:moveTo>
                  <a:cubicBezTo>
                    <a:pt x="47" y="42"/>
                    <a:pt x="101" y="75"/>
                    <a:pt x="159" y="99"/>
                  </a:cubicBezTo>
                  <a:cubicBezTo>
                    <a:pt x="249" y="135"/>
                    <a:pt x="342" y="153"/>
                    <a:pt x="437" y="159"/>
                  </a:cubicBezTo>
                  <a:cubicBezTo>
                    <a:pt x="446" y="160"/>
                    <a:pt x="455" y="160"/>
                    <a:pt x="464" y="161"/>
                  </a:cubicBezTo>
                  <a:cubicBezTo>
                    <a:pt x="466" y="161"/>
                    <a:pt x="468" y="161"/>
                    <a:pt x="472" y="162"/>
                  </a:cubicBezTo>
                  <a:cubicBezTo>
                    <a:pt x="460" y="220"/>
                    <a:pt x="452" y="278"/>
                    <a:pt x="458" y="340"/>
                  </a:cubicBezTo>
                  <a:cubicBezTo>
                    <a:pt x="432" y="338"/>
                    <a:pt x="407" y="336"/>
                    <a:pt x="382" y="333"/>
                  </a:cubicBezTo>
                  <a:cubicBezTo>
                    <a:pt x="290" y="321"/>
                    <a:pt x="203" y="297"/>
                    <a:pt x="123" y="249"/>
                  </a:cubicBezTo>
                  <a:cubicBezTo>
                    <a:pt x="86" y="227"/>
                    <a:pt x="52" y="201"/>
                    <a:pt x="30" y="164"/>
                  </a:cubicBezTo>
                  <a:cubicBezTo>
                    <a:pt x="17" y="142"/>
                    <a:pt x="10" y="117"/>
                    <a:pt x="0" y="93"/>
                  </a:cubicBezTo>
                  <a:cubicBezTo>
                    <a:pt x="0" y="62"/>
                    <a:pt x="0" y="3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pic>
        <p:nvPicPr>
          <p:cNvPr id="27" name="Picture 26">
            <a:extLst>
              <a:ext uri="{FF2B5EF4-FFF2-40B4-BE49-F238E27FC236}">
                <a16:creationId xmlns:a16="http://schemas.microsoft.com/office/drawing/2014/main" xmlns="" id="{AFA884A9-781F-4A95-B237-3AB13E186AE9}"/>
              </a:ext>
            </a:extLst>
          </p:cNvPr>
          <p:cNvPicPr>
            <a:picLocks noChangeAspect="1"/>
          </p:cNvPicPr>
          <p:nvPr/>
        </p:nvPicPr>
        <p:blipFill>
          <a:blip r:embed="rId6"/>
          <a:stretch>
            <a:fillRect/>
          </a:stretch>
        </p:blipFill>
        <p:spPr>
          <a:xfrm>
            <a:off x="2740953" y="264763"/>
            <a:ext cx="4088044" cy="777994"/>
          </a:xfrm>
          <a:prstGeom prst="rect">
            <a:avLst/>
          </a:prstGeom>
          <a:ln>
            <a:solidFill>
              <a:schemeClr val="tx1"/>
            </a:solidFill>
          </a:ln>
        </p:spPr>
      </p:pic>
      <p:pic>
        <p:nvPicPr>
          <p:cNvPr id="28" name="Picture 27">
            <a:extLst>
              <a:ext uri="{FF2B5EF4-FFF2-40B4-BE49-F238E27FC236}">
                <a16:creationId xmlns:a16="http://schemas.microsoft.com/office/drawing/2014/main" xmlns="" id="{FA4E7F03-4B01-4C5F-AD3F-1472775F7BAF}"/>
              </a:ext>
            </a:extLst>
          </p:cNvPr>
          <p:cNvPicPr>
            <a:picLocks noChangeAspect="1"/>
          </p:cNvPicPr>
          <p:nvPr/>
        </p:nvPicPr>
        <p:blipFill>
          <a:blip r:embed="rId7"/>
          <a:stretch>
            <a:fillRect/>
          </a:stretch>
        </p:blipFill>
        <p:spPr>
          <a:xfrm>
            <a:off x="2729273" y="1191826"/>
            <a:ext cx="4048555" cy="1341868"/>
          </a:xfrm>
          <a:prstGeom prst="rect">
            <a:avLst/>
          </a:prstGeom>
          <a:ln>
            <a:solidFill>
              <a:schemeClr val="tx1"/>
            </a:solidFill>
          </a:ln>
        </p:spPr>
      </p:pic>
      <p:pic>
        <p:nvPicPr>
          <p:cNvPr id="32" name="Picture 31">
            <a:extLst>
              <a:ext uri="{FF2B5EF4-FFF2-40B4-BE49-F238E27FC236}">
                <a16:creationId xmlns:a16="http://schemas.microsoft.com/office/drawing/2014/main" xmlns="" id="{0DA35FF3-190D-4816-98AC-237037CE577D}"/>
              </a:ext>
            </a:extLst>
          </p:cNvPr>
          <p:cNvPicPr>
            <a:picLocks noChangeAspect="1"/>
          </p:cNvPicPr>
          <p:nvPr/>
        </p:nvPicPr>
        <p:blipFill>
          <a:blip r:embed="rId8"/>
          <a:stretch>
            <a:fillRect/>
          </a:stretch>
        </p:blipFill>
        <p:spPr>
          <a:xfrm>
            <a:off x="2760374" y="5406258"/>
            <a:ext cx="4081788" cy="1319395"/>
          </a:xfrm>
          <a:prstGeom prst="rect">
            <a:avLst/>
          </a:prstGeom>
          <a:ln>
            <a:solidFill>
              <a:schemeClr val="tx1"/>
            </a:solidFill>
          </a:ln>
        </p:spPr>
      </p:pic>
      <p:pic>
        <p:nvPicPr>
          <p:cNvPr id="33" name="Picture 32">
            <a:extLst>
              <a:ext uri="{FF2B5EF4-FFF2-40B4-BE49-F238E27FC236}">
                <a16:creationId xmlns:a16="http://schemas.microsoft.com/office/drawing/2014/main" xmlns="" id="{83024FFF-0D82-434D-A8EB-B650A47FA1EC}"/>
              </a:ext>
            </a:extLst>
          </p:cNvPr>
          <p:cNvPicPr>
            <a:picLocks noChangeAspect="1"/>
          </p:cNvPicPr>
          <p:nvPr/>
        </p:nvPicPr>
        <p:blipFill>
          <a:blip r:embed="rId9"/>
          <a:stretch>
            <a:fillRect/>
          </a:stretch>
        </p:blipFill>
        <p:spPr>
          <a:xfrm>
            <a:off x="2729273" y="2669496"/>
            <a:ext cx="4057977" cy="1139845"/>
          </a:xfrm>
          <a:prstGeom prst="rect">
            <a:avLst/>
          </a:prstGeom>
          <a:ln>
            <a:solidFill>
              <a:schemeClr val="tx1"/>
            </a:solidFill>
          </a:ln>
        </p:spPr>
      </p:pic>
      <p:pic>
        <p:nvPicPr>
          <p:cNvPr id="35" name="Picture 34">
            <a:extLst>
              <a:ext uri="{FF2B5EF4-FFF2-40B4-BE49-F238E27FC236}">
                <a16:creationId xmlns:a16="http://schemas.microsoft.com/office/drawing/2014/main" xmlns="" id="{CBC47D91-2226-4CAE-8FA2-3AA46F05B9F5}"/>
              </a:ext>
            </a:extLst>
          </p:cNvPr>
          <p:cNvPicPr>
            <a:picLocks noChangeAspect="1"/>
          </p:cNvPicPr>
          <p:nvPr/>
        </p:nvPicPr>
        <p:blipFill>
          <a:blip r:embed="rId10"/>
          <a:stretch>
            <a:fillRect/>
          </a:stretch>
        </p:blipFill>
        <p:spPr>
          <a:xfrm>
            <a:off x="4219871" y="4703444"/>
            <a:ext cx="2637527" cy="613617"/>
          </a:xfrm>
          <a:prstGeom prst="rect">
            <a:avLst/>
          </a:prstGeom>
          <a:ln>
            <a:solidFill>
              <a:schemeClr val="tx1"/>
            </a:solidFill>
          </a:ln>
        </p:spPr>
      </p:pic>
      <p:pic>
        <p:nvPicPr>
          <p:cNvPr id="36" name="Picture 35">
            <a:extLst>
              <a:ext uri="{FF2B5EF4-FFF2-40B4-BE49-F238E27FC236}">
                <a16:creationId xmlns:a16="http://schemas.microsoft.com/office/drawing/2014/main" xmlns="" id="{E431FB58-2CD1-4816-B3EE-CD9D9520933D}"/>
              </a:ext>
            </a:extLst>
          </p:cNvPr>
          <p:cNvPicPr>
            <a:picLocks noChangeAspect="1"/>
          </p:cNvPicPr>
          <p:nvPr/>
        </p:nvPicPr>
        <p:blipFill>
          <a:blip r:embed="rId11"/>
          <a:stretch>
            <a:fillRect/>
          </a:stretch>
        </p:blipFill>
        <p:spPr>
          <a:xfrm>
            <a:off x="2740953" y="3950027"/>
            <a:ext cx="2756806" cy="657772"/>
          </a:xfrm>
          <a:prstGeom prst="rect">
            <a:avLst/>
          </a:prstGeom>
          <a:ln>
            <a:solidFill>
              <a:schemeClr val="tx1"/>
            </a:solidFill>
          </a:ln>
        </p:spPr>
      </p:pic>
    </p:spTree>
    <p:extLst>
      <p:ext uri="{BB962C8B-B14F-4D97-AF65-F5344CB8AC3E}">
        <p14:creationId xmlns:p14="http://schemas.microsoft.com/office/powerpoint/2010/main" val="14969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474516814"/>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2799"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l="27231" r="39949"/>
          <a:stretch/>
        </p:blipFill>
        <p:spPr>
          <a:xfrm>
            <a:off x="3609776" y="0"/>
            <a:ext cx="3445965" cy="6858000"/>
          </a:xfrm>
          <a:prstGeom prst="rect">
            <a:avLst/>
          </a:prstGeom>
        </p:spPr>
      </p:pic>
      <p:sp>
        <p:nvSpPr>
          <p:cNvPr id="29" name="Rectangle 28"/>
          <p:cNvSpPr/>
          <p:nvPr/>
        </p:nvSpPr>
        <p:spPr>
          <a:xfrm flipH="1">
            <a:off x="-1" y="1"/>
            <a:ext cx="3611155"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390607" y="2988764"/>
            <a:ext cx="2746683" cy="757130"/>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Cyber Renewal Outlook</a:t>
            </a:r>
          </a:p>
        </p:txBody>
      </p:sp>
      <p:cxnSp>
        <p:nvCxnSpPr>
          <p:cNvPr id="31" name="Straight Connector 30"/>
          <p:cNvCxnSpPr/>
          <p:nvPr/>
        </p:nvCxnSpPr>
        <p:spPr>
          <a:xfrm>
            <a:off x="390607" y="386721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32" name="Text Placeholder 4">
            <a:extLst>
              <a:ext uri="{FF2B5EF4-FFF2-40B4-BE49-F238E27FC236}">
                <a16:creationId xmlns:a16="http://schemas.microsoft.com/office/drawing/2014/main" xmlns="" id="{EAB35853-8A01-42A2-B88A-F1B5DA2F77D6}"/>
              </a:ext>
            </a:extLst>
          </p:cNvPr>
          <p:cNvSpPr txBox="1">
            <a:spLocks/>
          </p:cNvSpPr>
          <p:nvPr/>
        </p:nvSpPr>
        <p:spPr bwMode="gray">
          <a:xfrm>
            <a:off x="7260765" y="685693"/>
            <a:ext cx="4550233" cy="1384995"/>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lgn="l">
              <a:lnSpc>
                <a:spcPct val="100000"/>
              </a:lnSpc>
              <a:spcBef>
                <a:spcPts val="0"/>
              </a:spcBef>
              <a:buClr>
                <a:srgbClr val="F69322"/>
              </a:buClr>
              <a:defRPr/>
            </a:pPr>
            <a:r>
              <a:rPr lang="en-US" sz="2400" dirty="0">
                <a:solidFill>
                  <a:schemeClr val="tx2"/>
                </a:solidFill>
                <a:latin typeface="+mn-lt"/>
                <a:cs typeface="Arial" panose="020B0604020202020204" pitchFamily="34" charset="0"/>
              </a:rPr>
              <a:t>Leading insurers have indicated “We may have hit rate equilibrium” </a:t>
            </a:r>
          </a:p>
          <a:p>
            <a:pPr lvl="0" algn="l">
              <a:lnSpc>
                <a:spcPct val="100000"/>
              </a:lnSpc>
              <a:spcBef>
                <a:spcPts val="0"/>
              </a:spcBef>
              <a:buClr>
                <a:srgbClr val="F69322"/>
              </a:buClr>
              <a:defRPr/>
            </a:pPr>
            <a:endParaRPr lang="en-US" sz="2400" dirty="0">
              <a:solidFill>
                <a:schemeClr val="accent1"/>
              </a:solidFill>
              <a:latin typeface="+mn-lt"/>
              <a:cs typeface="Arial" panose="020B0604020202020204" pitchFamily="34" charset="0"/>
            </a:endParaRPr>
          </a:p>
          <a:p>
            <a:pPr lvl="0" algn="l">
              <a:lnSpc>
                <a:spcPct val="100000"/>
              </a:lnSpc>
              <a:spcBef>
                <a:spcPts val="0"/>
              </a:spcBef>
              <a:buClr>
                <a:srgbClr val="F69322"/>
              </a:buClr>
              <a:defRPr/>
            </a:pPr>
            <a:r>
              <a:rPr lang="en-US" sz="1800" dirty="0">
                <a:solidFill>
                  <a:schemeClr val="accent1"/>
                </a:solidFill>
                <a:latin typeface="+mn-lt"/>
                <a:cs typeface="Arial" panose="020B0604020202020204" pitchFamily="34" charset="0"/>
              </a:rPr>
              <a:t>2023 Forecast:</a:t>
            </a:r>
          </a:p>
        </p:txBody>
      </p:sp>
      <p:sp>
        <p:nvSpPr>
          <p:cNvPr id="34" name="Content Placeholder 6"/>
          <p:cNvSpPr txBox="1">
            <a:spLocks/>
          </p:cNvSpPr>
          <p:nvPr/>
        </p:nvSpPr>
        <p:spPr>
          <a:xfrm>
            <a:off x="7803616" y="2343573"/>
            <a:ext cx="4007383" cy="208057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736" indent="-173736">
              <a:spcBef>
                <a:spcPts val="600"/>
              </a:spcBef>
              <a:buFont typeface="Arial" panose="020B0604020202020204" pitchFamily="34" charset="0"/>
              <a:buChar char="•"/>
            </a:pPr>
            <a:r>
              <a:rPr lang="en-US" sz="1600" dirty="0">
                <a:solidFill>
                  <a:schemeClr val="tx1"/>
                </a:solidFill>
              </a:rPr>
              <a:t>15% to 25% increases, at a minimum, for “good” risks and most starting much higher</a:t>
            </a:r>
          </a:p>
          <a:p>
            <a:pPr marL="173736" indent="-173736">
              <a:spcBef>
                <a:spcPts val="600"/>
              </a:spcBef>
              <a:buFont typeface="Arial" panose="020B0604020202020204" pitchFamily="34" charset="0"/>
              <a:buChar char="•"/>
            </a:pPr>
            <a:r>
              <a:rPr lang="en-US" sz="1600" dirty="0">
                <a:solidFill>
                  <a:schemeClr val="tx1"/>
                </a:solidFill>
              </a:rPr>
              <a:t>Lower overall capacity deployment</a:t>
            </a:r>
          </a:p>
          <a:p>
            <a:pPr marL="173736" indent="-173736">
              <a:spcBef>
                <a:spcPts val="600"/>
              </a:spcBef>
              <a:buFont typeface="Arial" panose="020B0604020202020204" pitchFamily="34" charset="0"/>
              <a:buChar char="•"/>
            </a:pPr>
            <a:r>
              <a:rPr lang="en-US" sz="1600" dirty="0">
                <a:solidFill>
                  <a:schemeClr val="tx1"/>
                </a:solidFill>
              </a:rPr>
              <a:t>Increased per-claim, self-insured retentions for poor security posture</a:t>
            </a:r>
          </a:p>
          <a:p>
            <a:pPr marL="173736" indent="-173736">
              <a:spcBef>
                <a:spcPts val="600"/>
              </a:spcBef>
              <a:buFont typeface="Arial" panose="020B0604020202020204" pitchFamily="34" charset="0"/>
              <a:buChar char="•"/>
            </a:pPr>
            <a:r>
              <a:rPr lang="en-US" sz="1600" dirty="0">
                <a:solidFill>
                  <a:schemeClr val="tx1"/>
                </a:solidFill>
              </a:rPr>
              <a:t>Potential coinsurance percentages added for ransomware</a:t>
            </a:r>
          </a:p>
          <a:p>
            <a:pPr marL="173736" indent="-173736">
              <a:spcBef>
                <a:spcPts val="600"/>
              </a:spcBef>
              <a:buFont typeface="Arial" panose="020B0604020202020204" pitchFamily="34" charset="0"/>
              <a:buChar char="•"/>
            </a:pPr>
            <a:r>
              <a:rPr lang="en-US" sz="1600" dirty="0">
                <a:solidFill>
                  <a:schemeClr val="tx1"/>
                </a:solidFill>
              </a:rPr>
              <a:t>Further reduction of ransomware limit</a:t>
            </a:r>
          </a:p>
        </p:txBody>
      </p:sp>
      <p:grpSp>
        <p:nvGrpSpPr>
          <p:cNvPr id="5" name="Group 4"/>
          <p:cNvGrpSpPr/>
          <p:nvPr/>
        </p:nvGrpSpPr>
        <p:grpSpPr>
          <a:xfrm>
            <a:off x="7803617" y="4704315"/>
            <a:ext cx="3907776" cy="1479835"/>
            <a:chOff x="7903224" y="4823994"/>
            <a:chExt cx="3907776" cy="1479835"/>
          </a:xfrm>
        </p:grpSpPr>
        <p:sp>
          <p:nvSpPr>
            <p:cNvPr id="43" name="Content Placeholder 6"/>
            <p:cNvSpPr txBox="1">
              <a:spLocks/>
            </p:cNvSpPr>
            <p:nvPr/>
          </p:nvSpPr>
          <p:spPr>
            <a:xfrm>
              <a:off x="7903224" y="4823994"/>
              <a:ext cx="3859866" cy="26161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700" b="1" dirty="0">
                  <a:solidFill>
                    <a:schemeClr val="accent1"/>
                  </a:solidFill>
                  <a:cs typeface="Arial" panose="020B0604020202020204" pitchFamily="34" charset="0"/>
                </a:rPr>
                <a:t>Requirement to evidence security posture:</a:t>
              </a:r>
            </a:p>
          </p:txBody>
        </p:sp>
        <p:sp>
          <p:nvSpPr>
            <p:cNvPr id="52" name="Content Placeholder 6"/>
            <p:cNvSpPr txBox="1">
              <a:spLocks/>
            </p:cNvSpPr>
            <p:nvPr/>
          </p:nvSpPr>
          <p:spPr>
            <a:xfrm>
              <a:off x="7903224" y="5186600"/>
              <a:ext cx="3907776" cy="11172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736" indent="-173736">
                <a:spcBef>
                  <a:spcPts val="600"/>
                </a:spcBef>
                <a:buFont typeface="Arial" panose="020B0604020202020204" pitchFamily="34" charset="0"/>
                <a:buChar char="•"/>
              </a:pPr>
              <a:r>
                <a:rPr lang="en-US" sz="1600" dirty="0">
                  <a:solidFill>
                    <a:schemeClr val="tx1"/>
                  </a:solidFill>
                </a:rPr>
                <a:t>MFA</a:t>
              </a:r>
            </a:p>
            <a:p>
              <a:pPr marL="173736" indent="-173736">
                <a:spcBef>
                  <a:spcPts val="600"/>
                </a:spcBef>
                <a:buFont typeface="Arial" panose="020B0604020202020204" pitchFamily="34" charset="0"/>
                <a:buChar char="•"/>
              </a:pPr>
              <a:r>
                <a:rPr lang="en-US" sz="1600" dirty="0">
                  <a:solidFill>
                    <a:schemeClr val="tx1"/>
                  </a:solidFill>
                </a:rPr>
                <a:t>Data Backups</a:t>
              </a:r>
            </a:p>
            <a:p>
              <a:pPr marL="173736" indent="-173736">
                <a:spcBef>
                  <a:spcPts val="600"/>
                </a:spcBef>
                <a:buFont typeface="Arial" panose="020B0604020202020204" pitchFamily="34" charset="0"/>
                <a:buChar char="•"/>
              </a:pPr>
              <a:r>
                <a:rPr lang="en-US" sz="1600" dirty="0">
                  <a:solidFill>
                    <a:schemeClr val="tx1"/>
                  </a:solidFill>
                </a:rPr>
                <a:t>Endpoint Detection</a:t>
              </a:r>
            </a:p>
            <a:p>
              <a:pPr marL="173736" indent="-173736">
                <a:spcBef>
                  <a:spcPts val="600"/>
                </a:spcBef>
                <a:buFont typeface="Arial" panose="020B0604020202020204" pitchFamily="34" charset="0"/>
                <a:buChar char="•"/>
              </a:pPr>
              <a:r>
                <a:rPr lang="en-US" sz="1600" dirty="0">
                  <a:solidFill>
                    <a:schemeClr val="tx1"/>
                  </a:solidFill>
                </a:rPr>
                <a:t>Employee Education &amp; Training Programs</a:t>
              </a:r>
            </a:p>
          </p:txBody>
        </p:sp>
      </p:grpSp>
      <p:grpSp>
        <p:nvGrpSpPr>
          <p:cNvPr id="53" name="Group 3"/>
          <p:cNvGrpSpPr>
            <a:grpSpLocks noChangeAspect="1"/>
          </p:cNvGrpSpPr>
          <p:nvPr/>
        </p:nvGrpSpPr>
        <p:grpSpPr bwMode="auto">
          <a:xfrm>
            <a:off x="7260766" y="5163976"/>
            <a:ext cx="438864" cy="461559"/>
            <a:chOff x="4184" y="2871"/>
            <a:chExt cx="1721" cy="1810"/>
          </a:xfrm>
          <a:solidFill>
            <a:schemeClr val="accent1"/>
          </a:solidFill>
        </p:grpSpPr>
        <p:sp>
          <p:nvSpPr>
            <p:cNvPr id="54" name="Freeform 4"/>
            <p:cNvSpPr>
              <a:spLocks/>
            </p:cNvSpPr>
            <p:nvPr/>
          </p:nvSpPr>
          <p:spPr bwMode="auto">
            <a:xfrm>
              <a:off x="4184" y="2871"/>
              <a:ext cx="1356" cy="1665"/>
            </a:xfrm>
            <a:custGeom>
              <a:avLst/>
              <a:gdLst>
                <a:gd name="T0" fmla="*/ 53 w 570"/>
                <a:gd name="T1" fmla="*/ 632 h 700"/>
                <a:gd name="T2" fmla="*/ 121 w 570"/>
                <a:gd name="T3" fmla="*/ 570 h 700"/>
                <a:gd name="T4" fmla="*/ 164 w 570"/>
                <a:gd name="T5" fmla="*/ 552 h 700"/>
                <a:gd name="T6" fmla="*/ 288 w 570"/>
                <a:gd name="T7" fmla="*/ 552 h 700"/>
                <a:gd name="T8" fmla="*/ 302 w 570"/>
                <a:gd name="T9" fmla="*/ 567 h 700"/>
                <a:gd name="T10" fmla="*/ 263 w 570"/>
                <a:gd name="T11" fmla="*/ 605 h 700"/>
                <a:gd name="T12" fmla="*/ 175 w 570"/>
                <a:gd name="T13" fmla="*/ 605 h 700"/>
                <a:gd name="T14" fmla="*/ 147 w 570"/>
                <a:gd name="T15" fmla="*/ 616 h 700"/>
                <a:gd name="T16" fmla="*/ 73 w 570"/>
                <a:gd name="T17" fmla="*/ 683 h 700"/>
                <a:gd name="T18" fmla="*/ 25 w 570"/>
                <a:gd name="T19" fmla="*/ 693 h 700"/>
                <a:gd name="T20" fmla="*/ 0 w 570"/>
                <a:gd name="T21" fmla="*/ 652 h 700"/>
                <a:gd name="T22" fmla="*/ 0 w 570"/>
                <a:gd name="T23" fmla="*/ 46 h 700"/>
                <a:gd name="T24" fmla="*/ 48 w 570"/>
                <a:gd name="T25" fmla="*/ 0 h 700"/>
                <a:gd name="T26" fmla="*/ 521 w 570"/>
                <a:gd name="T27" fmla="*/ 0 h 700"/>
                <a:gd name="T28" fmla="*/ 569 w 570"/>
                <a:gd name="T29" fmla="*/ 48 h 700"/>
                <a:gd name="T30" fmla="*/ 570 w 570"/>
                <a:gd name="T31" fmla="*/ 322 h 700"/>
                <a:gd name="T32" fmla="*/ 551 w 570"/>
                <a:gd name="T33" fmla="*/ 340 h 700"/>
                <a:gd name="T34" fmla="*/ 517 w 570"/>
                <a:gd name="T35" fmla="*/ 305 h 700"/>
                <a:gd name="T36" fmla="*/ 517 w 570"/>
                <a:gd name="T37" fmla="*/ 75 h 700"/>
                <a:gd name="T38" fmla="*/ 493 w 570"/>
                <a:gd name="T39" fmla="*/ 52 h 700"/>
                <a:gd name="T40" fmla="*/ 75 w 570"/>
                <a:gd name="T41" fmla="*/ 52 h 700"/>
                <a:gd name="T42" fmla="*/ 52 w 570"/>
                <a:gd name="T43" fmla="*/ 73 h 700"/>
                <a:gd name="T44" fmla="*/ 53 w 570"/>
                <a:gd name="T45" fmla="*/ 609 h 700"/>
                <a:gd name="T46" fmla="*/ 53 w 570"/>
                <a:gd name="T47" fmla="*/ 632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0" h="700">
                  <a:moveTo>
                    <a:pt x="53" y="632"/>
                  </a:moveTo>
                  <a:cubicBezTo>
                    <a:pt x="79" y="608"/>
                    <a:pt x="100" y="590"/>
                    <a:pt x="121" y="570"/>
                  </a:cubicBezTo>
                  <a:cubicBezTo>
                    <a:pt x="133" y="558"/>
                    <a:pt x="147" y="552"/>
                    <a:pt x="164" y="552"/>
                  </a:cubicBezTo>
                  <a:cubicBezTo>
                    <a:pt x="205" y="552"/>
                    <a:pt x="247" y="553"/>
                    <a:pt x="288" y="552"/>
                  </a:cubicBezTo>
                  <a:cubicBezTo>
                    <a:pt x="299" y="552"/>
                    <a:pt x="303" y="555"/>
                    <a:pt x="302" y="567"/>
                  </a:cubicBezTo>
                  <a:cubicBezTo>
                    <a:pt x="301" y="605"/>
                    <a:pt x="302" y="605"/>
                    <a:pt x="263" y="605"/>
                  </a:cubicBezTo>
                  <a:cubicBezTo>
                    <a:pt x="234" y="605"/>
                    <a:pt x="204" y="605"/>
                    <a:pt x="175" y="605"/>
                  </a:cubicBezTo>
                  <a:cubicBezTo>
                    <a:pt x="164" y="605"/>
                    <a:pt x="155" y="608"/>
                    <a:pt x="147" y="616"/>
                  </a:cubicBezTo>
                  <a:cubicBezTo>
                    <a:pt x="123" y="639"/>
                    <a:pt x="97" y="660"/>
                    <a:pt x="73" y="683"/>
                  </a:cubicBezTo>
                  <a:cubicBezTo>
                    <a:pt x="59" y="696"/>
                    <a:pt x="43" y="700"/>
                    <a:pt x="25" y="693"/>
                  </a:cubicBezTo>
                  <a:cubicBezTo>
                    <a:pt x="7" y="686"/>
                    <a:pt x="0" y="671"/>
                    <a:pt x="0" y="652"/>
                  </a:cubicBezTo>
                  <a:cubicBezTo>
                    <a:pt x="0" y="450"/>
                    <a:pt x="0" y="248"/>
                    <a:pt x="0" y="46"/>
                  </a:cubicBezTo>
                  <a:cubicBezTo>
                    <a:pt x="0" y="15"/>
                    <a:pt x="16" y="0"/>
                    <a:pt x="48" y="0"/>
                  </a:cubicBezTo>
                  <a:cubicBezTo>
                    <a:pt x="205" y="0"/>
                    <a:pt x="363" y="0"/>
                    <a:pt x="521" y="0"/>
                  </a:cubicBezTo>
                  <a:cubicBezTo>
                    <a:pt x="554" y="0"/>
                    <a:pt x="569" y="15"/>
                    <a:pt x="569" y="48"/>
                  </a:cubicBezTo>
                  <a:cubicBezTo>
                    <a:pt x="569" y="139"/>
                    <a:pt x="569" y="230"/>
                    <a:pt x="570" y="322"/>
                  </a:cubicBezTo>
                  <a:cubicBezTo>
                    <a:pt x="570" y="336"/>
                    <a:pt x="567" y="341"/>
                    <a:pt x="551" y="340"/>
                  </a:cubicBezTo>
                  <a:cubicBezTo>
                    <a:pt x="517" y="339"/>
                    <a:pt x="517" y="340"/>
                    <a:pt x="517" y="305"/>
                  </a:cubicBezTo>
                  <a:cubicBezTo>
                    <a:pt x="517" y="229"/>
                    <a:pt x="516" y="152"/>
                    <a:pt x="517" y="75"/>
                  </a:cubicBezTo>
                  <a:cubicBezTo>
                    <a:pt x="518" y="55"/>
                    <a:pt x="512" y="52"/>
                    <a:pt x="493" y="52"/>
                  </a:cubicBezTo>
                  <a:cubicBezTo>
                    <a:pt x="354" y="53"/>
                    <a:pt x="214" y="52"/>
                    <a:pt x="75" y="52"/>
                  </a:cubicBezTo>
                  <a:cubicBezTo>
                    <a:pt x="58" y="52"/>
                    <a:pt x="52" y="54"/>
                    <a:pt x="52" y="73"/>
                  </a:cubicBezTo>
                  <a:cubicBezTo>
                    <a:pt x="53" y="252"/>
                    <a:pt x="53" y="430"/>
                    <a:pt x="53" y="609"/>
                  </a:cubicBezTo>
                  <a:cubicBezTo>
                    <a:pt x="53" y="615"/>
                    <a:pt x="53" y="620"/>
                    <a:pt x="53" y="632"/>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5"/>
            <p:cNvSpPr>
              <a:spLocks noEditPoints="1"/>
            </p:cNvSpPr>
            <p:nvPr/>
          </p:nvSpPr>
          <p:spPr bwMode="auto">
            <a:xfrm>
              <a:off x="5043" y="3820"/>
              <a:ext cx="862" cy="861"/>
            </a:xfrm>
            <a:custGeom>
              <a:avLst/>
              <a:gdLst>
                <a:gd name="T0" fmla="*/ 361 w 362"/>
                <a:gd name="T1" fmla="*/ 182 h 362"/>
                <a:gd name="T2" fmla="*/ 179 w 362"/>
                <a:gd name="T3" fmla="*/ 361 h 362"/>
                <a:gd name="T4" fmla="*/ 0 w 362"/>
                <a:gd name="T5" fmla="*/ 179 h 362"/>
                <a:gd name="T6" fmla="*/ 182 w 362"/>
                <a:gd name="T7" fmla="*/ 1 h 362"/>
                <a:gd name="T8" fmla="*/ 361 w 362"/>
                <a:gd name="T9" fmla="*/ 182 h 362"/>
                <a:gd name="T10" fmla="*/ 181 w 362"/>
                <a:gd name="T11" fmla="*/ 53 h 362"/>
                <a:gd name="T12" fmla="*/ 53 w 362"/>
                <a:gd name="T13" fmla="*/ 180 h 362"/>
                <a:gd name="T14" fmla="*/ 180 w 362"/>
                <a:gd name="T15" fmla="*/ 309 h 362"/>
                <a:gd name="T16" fmla="*/ 309 w 362"/>
                <a:gd name="T17" fmla="*/ 181 h 362"/>
                <a:gd name="T18" fmla="*/ 181 w 362"/>
                <a:gd name="T19" fmla="*/ 5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2" h="362">
                  <a:moveTo>
                    <a:pt x="361" y="182"/>
                  </a:moveTo>
                  <a:cubicBezTo>
                    <a:pt x="361" y="283"/>
                    <a:pt x="281" y="362"/>
                    <a:pt x="179" y="361"/>
                  </a:cubicBezTo>
                  <a:cubicBezTo>
                    <a:pt x="79" y="361"/>
                    <a:pt x="0" y="280"/>
                    <a:pt x="0" y="179"/>
                  </a:cubicBezTo>
                  <a:cubicBezTo>
                    <a:pt x="1" y="80"/>
                    <a:pt x="82" y="0"/>
                    <a:pt x="182" y="1"/>
                  </a:cubicBezTo>
                  <a:cubicBezTo>
                    <a:pt x="283" y="1"/>
                    <a:pt x="362" y="81"/>
                    <a:pt x="361" y="182"/>
                  </a:cubicBezTo>
                  <a:close/>
                  <a:moveTo>
                    <a:pt x="181" y="53"/>
                  </a:moveTo>
                  <a:cubicBezTo>
                    <a:pt x="110" y="52"/>
                    <a:pt x="52" y="110"/>
                    <a:pt x="53" y="180"/>
                  </a:cubicBezTo>
                  <a:cubicBezTo>
                    <a:pt x="53" y="249"/>
                    <a:pt x="111" y="308"/>
                    <a:pt x="180" y="309"/>
                  </a:cubicBezTo>
                  <a:cubicBezTo>
                    <a:pt x="250" y="309"/>
                    <a:pt x="308" y="252"/>
                    <a:pt x="309" y="181"/>
                  </a:cubicBezTo>
                  <a:cubicBezTo>
                    <a:pt x="309" y="109"/>
                    <a:pt x="253" y="53"/>
                    <a:pt x="181" y="53"/>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6"/>
            <p:cNvSpPr>
              <a:spLocks/>
            </p:cNvSpPr>
            <p:nvPr/>
          </p:nvSpPr>
          <p:spPr bwMode="auto">
            <a:xfrm>
              <a:off x="4486" y="3515"/>
              <a:ext cx="740" cy="155"/>
            </a:xfrm>
            <a:custGeom>
              <a:avLst/>
              <a:gdLst>
                <a:gd name="T0" fmla="*/ 154 w 311"/>
                <a:gd name="T1" fmla="*/ 65 h 65"/>
                <a:gd name="T2" fmla="*/ 21 w 311"/>
                <a:gd name="T3" fmla="*/ 65 h 65"/>
                <a:gd name="T4" fmla="*/ 1 w 311"/>
                <a:gd name="T5" fmla="*/ 46 h 65"/>
                <a:gd name="T6" fmla="*/ 45 w 311"/>
                <a:gd name="T7" fmla="*/ 1 h 65"/>
                <a:gd name="T8" fmla="*/ 289 w 311"/>
                <a:gd name="T9" fmla="*/ 1 h 65"/>
                <a:gd name="T10" fmla="*/ 311 w 311"/>
                <a:gd name="T11" fmla="*/ 21 h 65"/>
                <a:gd name="T12" fmla="*/ 266 w 311"/>
                <a:gd name="T13" fmla="*/ 65 h 65"/>
                <a:gd name="T14" fmla="*/ 154 w 31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65">
                  <a:moveTo>
                    <a:pt x="154" y="65"/>
                  </a:moveTo>
                  <a:cubicBezTo>
                    <a:pt x="110" y="65"/>
                    <a:pt x="65" y="64"/>
                    <a:pt x="21" y="65"/>
                  </a:cubicBezTo>
                  <a:cubicBezTo>
                    <a:pt x="6" y="65"/>
                    <a:pt x="1" y="62"/>
                    <a:pt x="1" y="46"/>
                  </a:cubicBezTo>
                  <a:cubicBezTo>
                    <a:pt x="1" y="1"/>
                    <a:pt x="0" y="1"/>
                    <a:pt x="45" y="1"/>
                  </a:cubicBezTo>
                  <a:cubicBezTo>
                    <a:pt x="127" y="1"/>
                    <a:pt x="208" y="1"/>
                    <a:pt x="289" y="1"/>
                  </a:cubicBezTo>
                  <a:cubicBezTo>
                    <a:pt x="305" y="0"/>
                    <a:pt x="311" y="3"/>
                    <a:pt x="311" y="21"/>
                  </a:cubicBezTo>
                  <a:cubicBezTo>
                    <a:pt x="310" y="65"/>
                    <a:pt x="311" y="65"/>
                    <a:pt x="266" y="65"/>
                  </a:cubicBezTo>
                  <a:cubicBezTo>
                    <a:pt x="229" y="65"/>
                    <a:pt x="192" y="65"/>
                    <a:pt x="154" y="65"/>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7"/>
            <p:cNvSpPr>
              <a:spLocks/>
            </p:cNvSpPr>
            <p:nvPr/>
          </p:nvSpPr>
          <p:spPr bwMode="auto">
            <a:xfrm>
              <a:off x="4486" y="3180"/>
              <a:ext cx="740" cy="150"/>
            </a:xfrm>
            <a:custGeom>
              <a:avLst/>
              <a:gdLst>
                <a:gd name="T0" fmla="*/ 157 w 311"/>
                <a:gd name="T1" fmla="*/ 1 h 63"/>
                <a:gd name="T2" fmla="*/ 291 w 311"/>
                <a:gd name="T3" fmla="*/ 0 h 63"/>
                <a:gd name="T4" fmla="*/ 311 w 311"/>
                <a:gd name="T5" fmla="*/ 19 h 63"/>
                <a:gd name="T6" fmla="*/ 267 w 311"/>
                <a:gd name="T7" fmla="*/ 63 h 63"/>
                <a:gd name="T8" fmla="*/ 24 w 311"/>
                <a:gd name="T9" fmla="*/ 63 h 63"/>
                <a:gd name="T10" fmla="*/ 1 w 311"/>
                <a:gd name="T11" fmla="*/ 42 h 63"/>
                <a:gd name="T12" fmla="*/ 42 w 311"/>
                <a:gd name="T13" fmla="*/ 1 h 63"/>
                <a:gd name="T14" fmla="*/ 157 w 311"/>
                <a:gd name="T15" fmla="*/ 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63">
                  <a:moveTo>
                    <a:pt x="157" y="1"/>
                  </a:moveTo>
                  <a:cubicBezTo>
                    <a:pt x="202" y="1"/>
                    <a:pt x="247" y="1"/>
                    <a:pt x="291" y="0"/>
                  </a:cubicBezTo>
                  <a:cubicBezTo>
                    <a:pt x="305" y="0"/>
                    <a:pt x="311" y="3"/>
                    <a:pt x="311" y="19"/>
                  </a:cubicBezTo>
                  <a:cubicBezTo>
                    <a:pt x="310" y="63"/>
                    <a:pt x="311" y="63"/>
                    <a:pt x="267" y="63"/>
                  </a:cubicBezTo>
                  <a:cubicBezTo>
                    <a:pt x="186" y="63"/>
                    <a:pt x="105" y="63"/>
                    <a:pt x="24" y="63"/>
                  </a:cubicBezTo>
                  <a:cubicBezTo>
                    <a:pt x="7" y="63"/>
                    <a:pt x="0" y="60"/>
                    <a:pt x="1" y="42"/>
                  </a:cubicBezTo>
                  <a:cubicBezTo>
                    <a:pt x="2" y="1"/>
                    <a:pt x="1" y="1"/>
                    <a:pt x="42" y="1"/>
                  </a:cubicBezTo>
                  <a:cubicBezTo>
                    <a:pt x="80" y="1"/>
                    <a:pt x="119" y="1"/>
                    <a:pt x="157" y="1"/>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8"/>
            <p:cNvSpPr>
              <a:spLocks/>
            </p:cNvSpPr>
            <p:nvPr/>
          </p:nvSpPr>
          <p:spPr bwMode="auto">
            <a:xfrm>
              <a:off x="4479" y="3853"/>
              <a:ext cx="581" cy="150"/>
            </a:xfrm>
            <a:custGeom>
              <a:avLst/>
              <a:gdLst>
                <a:gd name="T0" fmla="*/ 244 w 244"/>
                <a:gd name="T1" fmla="*/ 0 h 63"/>
                <a:gd name="T2" fmla="*/ 206 w 244"/>
                <a:gd name="T3" fmla="*/ 55 h 63"/>
                <a:gd name="T4" fmla="*/ 190 w 244"/>
                <a:gd name="T5" fmla="*/ 63 h 63"/>
                <a:gd name="T6" fmla="*/ 19 w 244"/>
                <a:gd name="T7" fmla="*/ 63 h 63"/>
                <a:gd name="T8" fmla="*/ 4 w 244"/>
                <a:gd name="T9" fmla="*/ 50 h 63"/>
                <a:gd name="T10" fmla="*/ 50 w 244"/>
                <a:gd name="T11" fmla="*/ 0 h 63"/>
                <a:gd name="T12" fmla="*/ 220 w 244"/>
                <a:gd name="T13" fmla="*/ 0 h 63"/>
                <a:gd name="T14" fmla="*/ 244 w 244"/>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63">
                  <a:moveTo>
                    <a:pt x="244" y="0"/>
                  </a:moveTo>
                  <a:cubicBezTo>
                    <a:pt x="228" y="20"/>
                    <a:pt x="215" y="36"/>
                    <a:pt x="206" y="55"/>
                  </a:cubicBezTo>
                  <a:cubicBezTo>
                    <a:pt x="203" y="63"/>
                    <a:pt x="197" y="63"/>
                    <a:pt x="190" y="63"/>
                  </a:cubicBezTo>
                  <a:cubicBezTo>
                    <a:pt x="133" y="63"/>
                    <a:pt x="76" y="63"/>
                    <a:pt x="19" y="63"/>
                  </a:cubicBezTo>
                  <a:cubicBezTo>
                    <a:pt x="9" y="63"/>
                    <a:pt x="5" y="61"/>
                    <a:pt x="4" y="50"/>
                  </a:cubicBezTo>
                  <a:cubicBezTo>
                    <a:pt x="1" y="0"/>
                    <a:pt x="0" y="0"/>
                    <a:pt x="50" y="0"/>
                  </a:cubicBezTo>
                  <a:cubicBezTo>
                    <a:pt x="107" y="0"/>
                    <a:pt x="163" y="0"/>
                    <a:pt x="220" y="0"/>
                  </a:cubicBezTo>
                  <a:cubicBezTo>
                    <a:pt x="226" y="0"/>
                    <a:pt x="233" y="0"/>
                    <a:pt x="244" y="0"/>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9"/>
            <p:cNvSpPr>
              <a:spLocks/>
            </p:cNvSpPr>
            <p:nvPr/>
          </p:nvSpPr>
          <p:spPr bwMode="auto">
            <a:xfrm>
              <a:off x="5269" y="4089"/>
              <a:ext cx="402" cy="331"/>
            </a:xfrm>
            <a:custGeom>
              <a:avLst/>
              <a:gdLst>
                <a:gd name="T0" fmla="*/ 29 w 169"/>
                <a:gd name="T1" fmla="*/ 40 h 139"/>
                <a:gd name="T2" fmla="*/ 58 w 169"/>
                <a:gd name="T3" fmla="*/ 59 h 139"/>
                <a:gd name="T4" fmla="*/ 80 w 169"/>
                <a:gd name="T5" fmla="*/ 59 h 139"/>
                <a:gd name="T6" fmla="*/ 118 w 169"/>
                <a:gd name="T7" fmla="*/ 16 h 139"/>
                <a:gd name="T8" fmla="*/ 157 w 169"/>
                <a:gd name="T9" fmla="*/ 12 h 139"/>
                <a:gd name="T10" fmla="*/ 157 w 169"/>
                <a:gd name="T11" fmla="*/ 51 h 139"/>
                <a:gd name="T12" fmla="*/ 92 w 169"/>
                <a:gd name="T13" fmla="*/ 124 h 139"/>
                <a:gd name="T14" fmla="*/ 51 w 169"/>
                <a:gd name="T15" fmla="*/ 125 h 139"/>
                <a:gd name="T16" fmla="*/ 9 w 169"/>
                <a:gd name="T17" fmla="*/ 83 h 139"/>
                <a:gd name="T18" fmla="*/ 5 w 169"/>
                <a:gd name="T19" fmla="*/ 55 h 139"/>
                <a:gd name="T20" fmla="*/ 29 w 169"/>
                <a:gd name="T21" fmla="*/ 4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39">
                  <a:moveTo>
                    <a:pt x="29" y="40"/>
                  </a:moveTo>
                  <a:cubicBezTo>
                    <a:pt x="43" y="41"/>
                    <a:pt x="50" y="50"/>
                    <a:pt x="58" y="59"/>
                  </a:cubicBezTo>
                  <a:cubicBezTo>
                    <a:pt x="66" y="69"/>
                    <a:pt x="72" y="69"/>
                    <a:pt x="80" y="59"/>
                  </a:cubicBezTo>
                  <a:cubicBezTo>
                    <a:pt x="92" y="44"/>
                    <a:pt x="105" y="30"/>
                    <a:pt x="118" y="16"/>
                  </a:cubicBezTo>
                  <a:cubicBezTo>
                    <a:pt x="130" y="3"/>
                    <a:pt x="143" y="0"/>
                    <a:pt x="157" y="12"/>
                  </a:cubicBezTo>
                  <a:cubicBezTo>
                    <a:pt x="169" y="22"/>
                    <a:pt x="169" y="37"/>
                    <a:pt x="157" y="51"/>
                  </a:cubicBezTo>
                  <a:cubicBezTo>
                    <a:pt x="136" y="75"/>
                    <a:pt x="115" y="100"/>
                    <a:pt x="92" y="124"/>
                  </a:cubicBezTo>
                  <a:cubicBezTo>
                    <a:pt x="79" y="139"/>
                    <a:pt x="66" y="139"/>
                    <a:pt x="51" y="125"/>
                  </a:cubicBezTo>
                  <a:cubicBezTo>
                    <a:pt x="37" y="112"/>
                    <a:pt x="23" y="97"/>
                    <a:pt x="9" y="83"/>
                  </a:cubicBezTo>
                  <a:cubicBezTo>
                    <a:pt x="1" y="75"/>
                    <a:pt x="0" y="65"/>
                    <a:pt x="5" y="55"/>
                  </a:cubicBezTo>
                  <a:cubicBezTo>
                    <a:pt x="10" y="46"/>
                    <a:pt x="18" y="40"/>
                    <a:pt x="29" y="40"/>
                  </a:cubicBezTo>
                  <a:close/>
                </a:path>
              </a:pathLst>
            </a:custGeom>
            <a:grp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Slide Number Placeholder 3">
            <a:extLst>
              <a:ext uri="{FF2B5EF4-FFF2-40B4-BE49-F238E27FC236}">
                <a16:creationId xmlns:a16="http://schemas.microsoft.com/office/drawing/2014/main" xmlns="" id="{8F8387D4-D0F7-4EFC-BA00-E776F9B3BECC}"/>
              </a:ext>
            </a:extLst>
          </p:cNvPr>
          <p:cNvSpPr>
            <a:spLocks noGrp="1"/>
          </p:cNvSpPr>
          <p:nvPr>
            <p:ph type="sldNum" sz="quarter" idx="12"/>
          </p:nvPr>
        </p:nvSpPr>
        <p:spPr>
          <a:xfrm>
            <a:off x="7606553" y="6464323"/>
            <a:ext cx="2743200" cy="187367"/>
          </a:xfrm>
        </p:spPr>
        <p:txBody>
          <a:bodyPr/>
          <a:lstStyle/>
          <a:p>
            <a:fld id="{856525B1-14D3-4043-96C3-3E66F944D188}" type="slidenum">
              <a:rPr lang="en-US" smtClean="0"/>
              <a:t>51</a:t>
            </a:fld>
            <a:endParaRPr lang="en-US" dirty="0"/>
          </a:p>
        </p:txBody>
      </p:sp>
    </p:spTree>
    <p:extLst>
      <p:ext uri="{BB962C8B-B14F-4D97-AF65-F5344CB8AC3E}">
        <p14:creationId xmlns:p14="http://schemas.microsoft.com/office/powerpoint/2010/main" val="19047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3823"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9" name="Rectangle 28"/>
          <p:cNvSpPr/>
          <p:nvPr/>
        </p:nvSpPr>
        <p:spPr>
          <a:xfrm flipH="1">
            <a:off x="-1" y="1"/>
            <a:ext cx="3611155"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5"/>
          <p:cNvSpPr txBox="1">
            <a:spLocks/>
          </p:cNvSpPr>
          <p:nvPr/>
        </p:nvSpPr>
        <p:spPr>
          <a:xfrm>
            <a:off x="390607" y="2656365"/>
            <a:ext cx="2869989" cy="1089529"/>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chemeClr val="bg1"/>
                </a:solidFill>
              </a:rPr>
              <a:t>Workers Compensation Leading Concerns</a:t>
            </a:r>
          </a:p>
        </p:txBody>
      </p:sp>
      <p:cxnSp>
        <p:nvCxnSpPr>
          <p:cNvPr id="31" name="Straight Connector 30"/>
          <p:cNvCxnSpPr/>
          <p:nvPr/>
        </p:nvCxnSpPr>
        <p:spPr>
          <a:xfrm>
            <a:off x="390607" y="386721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3" name="Content Placeholder 6"/>
          <p:cNvSpPr txBox="1">
            <a:spLocks/>
          </p:cNvSpPr>
          <p:nvPr/>
        </p:nvSpPr>
        <p:spPr>
          <a:xfrm>
            <a:off x="7916702" y="5426884"/>
            <a:ext cx="3931169"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Investment Yield on Long Tail Coverage</a:t>
            </a:r>
          </a:p>
        </p:txBody>
      </p:sp>
      <p:sp>
        <p:nvSpPr>
          <p:cNvPr id="54" name="Content Placeholder 6"/>
          <p:cNvSpPr txBox="1">
            <a:spLocks/>
          </p:cNvSpPr>
          <p:nvPr/>
        </p:nvSpPr>
        <p:spPr>
          <a:xfrm>
            <a:off x="7959786" y="1031067"/>
            <a:ext cx="3931168" cy="246221"/>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ts val="600"/>
              </a:spcAft>
              <a:buClr>
                <a:srgbClr val="F69322"/>
              </a:buClr>
              <a:buSzPct val="90000"/>
              <a:defRPr/>
            </a:pPr>
            <a:r>
              <a:rPr lang="en-US" sz="1600" b="1" dirty="0">
                <a:solidFill>
                  <a:schemeClr val="bg2"/>
                </a:solidFill>
                <a:cs typeface="Arial" panose="020B0604020202020204" pitchFamily="34" charset="0"/>
              </a:rPr>
              <a:t>Rate expectations: Account Specific</a:t>
            </a:r>
          </a:p>
        </p:txBody>
      </p:sp>
      <p:grpSp>
        <p:nvGrpSpPr>
          <p:cNvPr id="12" name="Group 11"/>
          <p:cNvGrpSpPr/>
          <p:nvPr/>
        </p:nvGrpSpPr>
        <p:grpSpPr>
          <a:xfrm>
            <a:off x="7212826" y="1942319"/>
            <a:ext cx="4686680" cy="492443"/>
            <a:chOff x="7260766" y="3348150"/>
            <a:chExt cx="4686680" cy="492443"/>
          </a:xfrm>
        </p:grpSpPr>
        <p:sp>
          <p:nvSpPr>
            <p:cNvPr id="57" name="Content Placeholder 6"/>
            <p:cNvSpPr txBox="1">
              <a:spLocks/>
            </p:cNvSpPr>
            <p:nvPr/>
          </p:nvSpPr>
          <p:spPr>
            <a:xfrm>
              <a:off x="8016277" y="3348150"/>
              <a:ext cx="3931169"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Wage Inflation’s impact on premiums &amp;</a:t>
              </a:r>
            </a:p>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Medical Expense Inflation</a:t>
              </a:r>
            </a:p>
          </p:txBody>
        </p:sp>
        <p:grpSp>
          <p:nvGrpSpPr>
            <p:cNvPr id="61" name="Group 14"/>
            <p:cNvGrpSpPr>
              <a:grpSpLocks noChangeAspect="1"/>
            </p:cNvGrpSpPr>
            <p:nvPr/>
          </p:nvGrpSpPr>
          <p:grpSpPr bwMode="auto">
            <a:xfrm>
              <a:off x="7260766" y="3409044"/>
              <a:ext cx="463530" cy="370656"/>
              <a:chOff x="3290" y="1713"/>
              <a:chExt cx="1103" cy="882"/>
            </a:xfrm>
            <a:solidFill>
              <a:schemeClr val="accent1"/>
            </a:solidFill>
          </p:grpSpPr>
          <p:sp>
            <p:nvSpPr>
              <p:cNvPr id="68" name="Freeform 15"/>
              <p:cNvSpPr>
                <a:spLocks noEditPoints="1"/>
              </p:cNvSpPr>
              <p:nvPr/>
            </p:nvSpPr>
            <p:spPr bwMode="auto">
              <a:xfrm>
                <a:off x="3290" y="1814"/>
                <a:ext cx="776" cy="776"/>
              </a:xfrm>
              <a:custGeom>
                <a:avLst/>
                <a:gdLst>
                  <a:gd name="T0" fmla="*/ 325 w 325"/>
                  <a:gd name="T1" fmla="*/ 162 h 325"/>
                  <a:gd name="T2" fmla="*/ 164 w 325"/>
                  <a:gd name="T3" fmla="*/ 325 h 325"/>
                  <a:gd name="T4" fmla="*/ 1 w 325"/>
                  <a:gd name="T5" fmla="*/ 162 h 325"/>
                  <a:gd name="T6" fmla="*/ 164 w 325"/>
                  <a:gd name="T7" fmla="*/ 1 h 325"/>
                  <a:gd name="T8" fmla="*/ 325 w 325"/>
                  <a:gd name="T9" fmla="*/ 162 h 325"/>
                  <a:gd name="T10" fmla="*/ 120 w 325"/>
                  <a:gd name="T11" fmla="*/ 196 h 325"/>
                  <a:gd name="T12" fmla="*/ 108 w 325"/>
                  <a:gd name="T13" fmla="*/ 198 h 325"/>
                  <a:gd name="T14" fmla="*/ 99 w 325"/>
                  <a:gd name="T15" fmla="*/ 223 h 325"/>
                  <a:gd name="T16" fmla="*/ 138 w 325"/>
                  <a:gd name="T17" fmla="*/ 249 h 325"/>
                  <a:gd name="T18" fmla="*/ 153 w 325"/>
                  <a:gd name="T19" fmla="*/ 267 h 325"/>
                  <a:gd name="T20" fmla="*/ 162 w 325"/>
                  <a:gd name="T21" fmla="*/ 278 h 325"/>
                  <a:gd name="T22" fmla="*/ 175 w 325"/>
                  <a:gd name="T23" fmla="*/ 267 h 325"/>
                  <a:gd name="T24" fmla="*/ 192 w 325"/>
                  <a:gd name="T25" fmla="*/ 248 h 325"/>
                  <a:gd name="T26" fmla="*/ 236 w 325"/>
                  <a:gd name="T27" fmla="*/ 194 h 325"/>
                  <a:gd name="T28" fmla="*/ 193 w 325"/>
                  <a:gd name="T29" fmla="*/ 141 h 325"/>
                  <a:gd name="T30" fmla="*/ 162 w 325"/>
                  <a:gd name="T31" fmla="*/ 134 h 325"/>
                  <a:gd name="T32" fmla="*/ 141 w 325"/>
                  <a:gd name="T33" fmla="*/ 115 h 325"/>
                  <a:gd name="T34" fmla="*/ 169 w 325"/>
                  <a:gd name="T35" fmla="*/ 101 h 325"/>
                  <a:gd name="T36" fmla="*/ 188 w 325"/>
                  <a:gd name="T37" fmla="*/ 110 h 325"/>
                  <a:gd name="T38" fmla="*/ 227 w 325"/>
                  <a:gd name="T39" fmla="*/ 111 h 325"/>
                  <a:gd name="T40" fmla="*/ 214 w 325"/>
                  <a:gd name="T41" fmla="*/ 85 h 325"/>
                  <a:gd name="T42" fmla="*/ 190 w 325"/>
                  <a:gd name="T43" fmla="*/ 72 h 325"/>
                  <a:gd name="T44" fmla="*/ 175 w 325"/>
                  <a:gd name="T45" fmla="*/ 55 h 325"/>
                  <a:gd name="T46" fmla="*/ 163 w 325"/>
                  <a:gd name="T47" fmla="*/ 46 h 325"/>
                  <a:gd name="T48" fmla="*/ 153 w 325"/>
                  <a:gd name="T49" fmla="*/ 55 h 325"/>
                  <a:gd name="T50" fmla="*/ 137 w 325"/>
                  <a:gd name="T51" fmla="*/ 73 h 325"/>
                  <a:gd name="T52" fmla="*/ 100 w 325"/>
                  <a:gd name="T53" fmla="*/ 126 h 325"/>
                  <a:gd name="T54" fmla="*/ 140 w 325"/>
                  <a:gd name="T55" fmla="*/ 173 h 325"/>
                  <a:gd name="T56" fmla="*/ 180 w 325"/>
                  <a:gd name="T57" fmla="*/ 185 h 325"/>
                  <a:gd name="T58" fmla="*/ 193 w 325"/>
                  <a:gd name="T59" fmla="*/ 202 h 325"/>
                  <a:gd name="T60" fmla="*/ 178 w 325"/>
                  <a:gd name="T61" fmla="*/ 216 h 325"/>
                  <a:gd name="T62" fmla="*/ 132 w 325"/>
                  <a:gd name="T63" fmla="*/ 201 h 325"/>
                  <a:gd name="T64" fmla="*/ 120 w 325"/>
                  <a:gd name="T65" fmla="*/ 1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325">
                    <a:moveTo>
                      <a:pt x="325" y="162"/>
                    </a:moveTo>
                    <a:cubicBezTo>
                      <a:pt x="325" y="253"/>
                      <a:pt x="254" y="325"/>
                      <a:pt x="164" y="325"/>
                    </a:cubicBezTo>
                    <a:cubicBezTo>
                      <a:pt x="73" y="325"/>
                      <a:pt x="0" y="252"/>
                      <a:pt x="1" y="162"/>
                    </a:cubicBezTo>
                    <a:cubicBezTo>
                      <a:pt x="1" y="72"/>
                      <a:pt x="73" y="0"/>
                      <a:pt x="164" y="1"/>
                    </a:cubicBezTo>
                    <a:cubicBezTo>
                      <a:pt x="254" y="1"/>
                      <a:pt x="325" y="72"/>
                      <a:pt x="325" y="162"/>
                    </a:cubicBezTo>
                    <a:close/>
                    <a:moveTo>
                      <a:pt x="120" y="196"/>
                    </a:moveTo>
                    <a:cubicBezTo>
                      <a:pt x="117" y="196"/>
                      <a:pt x="113" y="197"/>
                      <a:pt x="108" y="198"/>
                    </a:cubicBezTo>
                    <a:cubicBezTo>
                      <a:pt x="90" y="202"/>
                      <a:pt x="88" y="206"/>
                      <a:pt x="99" y="223"/>
                    </a:cubicBezTo>
                    <a:cubicBezTo>
                      <a:pt x="108" y="237"/>
                      <a:pt x="121" y="246"/>
                      <a:pt x="138" y="249"/>
                    </a:cubicBezTo>
                    <a:cubicBezTo>
                      <a:pt x="148" y="251"/>
                      <a:pt x="155" y="255"/>
                      <a:pt x="153" y="267"/>
                    </a:cubicBezTo>
                    <a:cubicBezTo>
                      <a:pt x="151" y="274"/>
                      <a:pt x="154" y="278"/>
                      <a:pt x="162" y="278"/>
                    </a:cubicBezTo>
                    <a:cubicBezTo>
                      <a:pt x="170" y="277"/>
                      <a:pt x="176" y="277"/>
                      <a:pt x="175" y="267"/>
                    </a:cubicBezTo>
                    <a:cubicBezTo>
                      <a:pt x="173" y="254"/>
                      <a:pt x="181" y="251"/>
                      <a:pt x="192" y="248"/>
                    </a:cubicBezTo>
                    <a:cubicBezTo>
                      <a:pt x="218" y="242"/>
                      <a:pt x="236" y="218"/>
                      <a:pt x="236" y="194"/>
                    </a:cubicBezTo>
                    <a:cubicBezTo>
                      <a:pt x="237" y="169"/>
                      <a:pt x="221" y="149"/>
                      <a:pt x="193" y="141"/>
                    </a:cubicBezTo>
                    <a:cubicBezTo>
                      <a:pt x="182" y="138"/>
                      <a:pt x="172" y="136"/>
                      <a:pt x="162" y="134"/>
                    </a:cubicBezTo>
                    <a:cubicBezTo>
                      <a:pt x="151" y="131"/>
                      <a:pt x="139" y="129"/>
                      <a:pt x="141" y="115"/>
                    </a:cubicBezTo>
                    <a:cubicBezTo>
                      <a:pt x="144" y="100"/>
                      <a:pt x="157" y="101"/>
                      <a:pt x="169" y="101"/>
                    </a:cubicBezTo>
                    <a:cubicBezTo>
                      <a:pt x="176" y="101"/>
                      <a:pt x="183" y="105"/>
                      <a:pt x="188" y="110"/>
                    </a:cubicBezTo>
                    <a:cubicBezTo>
                      <a:pt x="197" y="119"/>
                      <a:pt x="222" y="120"/>
                      <a:pt x="227" y="111"/>
                    </a:cubicBezTo>
                    <a:cubicBezTo>
                      <a:pt x="233" y="99"/>
                      <a:pt x="221" y="92"/>
                      <a:pt x="214" y="85"/>
                    </a:cubicBezTo>
                    <a:cubicBezTo>
                      <a:pt x="208" y="78"/>
                      <a:pt x="199" y="74"/>
                      <a:pt x="190" y="72"/>
                    </a:cubicBezTo>
                    <a:cubicBezTo>
                      <a:pt x="182" y="70"/>
                      <a:pt x="174" y="68"/>
                      <a:pt x="175" y="55"/>
                    </a:cubicBezTo>
                    <a:cubicBezTo>
                      <a:pt x="176" y="47"/>
                      <a:pt x="170" y="46"/>
                      <a:pt x="163" y="46"/>
                    </a:cubicBezTo>
                    <a:cubicBezTo>
                      <a:pt x="157" y="46"/>
                      <a:pt x="151" y="47"/>
                      <a:pt x="153" y="55"/>
                    </a:cubicBezTo>
                    <a:cubicBezTo>
                      <a:pt x="155" y="68"/>
                      <a:pt x="146" y="69"/>
                      <a:pt x="137" y="73"/>
                    </a:cubicBezTo>
                    <a:cubicBezTo>
                      <a:pt x="113" y="82"/>
                      <a:pt x="100" y="101"/>
                      <a:pt x="100" y="126"/>
                    </a:cubicBezTo>
                    <a:cubicBezTo>
                      <a:pt x="100" y="150"/>
                      <a:pt x="112" y="164"/>
                      <a:pt x="140" y="173"/>
                    </a:cubicBezTo>
                    <a:cubicBezTo>
                      <a:pt x="153" y="178"/>
                      <a:pt x="167" y="181"/>
                      <a:pt x="180" y="185"/>
                    </a:cubicBezTo>
                    <a:cubicBezTo>
                      <a:pt x="188" y="187"/>
                      <a:pt x="194" y="192"/>
                      <a:pt x="193" y="202"/>
                    </a:cubicBezTo>
                    <a:cubicBezTo>
                      <a:pt x="192" y="211"/>
                      <a:pt x="186" y="215"/>
                      <a:pt x="178" y="216"/>
                    </a:cubicBezTo>
                    <a:cubicBezTo>
                      <a:pt x="161" y="219"/>
                      <a:pt x="143" y="220"/>
                      <a:pt x="132" y="201"/>
                    </a:cubicBezTo>
                    <a:cubicBezTo>
                      <a:pt x="130" y="197"/>
                      <a:pt x="128" y="193"/>
                      <a:pt x="1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6"/>
              <p:cNvSpPr>
                <a:spLocks/>
              </p:cNvSpPr>
              <p:nvPr/>
            </p:nvSpPr>
            <p:spPr bwMode="auto">
              <a:xfrm>
                <a:off x="3855" y="1713"/>
                <a:ext cx="538" cy="882"/>
              </a:xfrm>
              <a:custGeom>
                <a:avLst/>
                <a:gdLst>
                  <a:gd name="T0" fmla="*/ 0 w 225"/>
                  <a:gd name="T1" fmla="*/ 369 h 369"/>
                  <a:gd name="T2" fmla="*/ 100 w 225"/>
                  <a:gd name="T3" fmla="*/ 229 h 369"/>
                  <a:gd name="T4" fmla="*/ 36 w 225"/>
                  <a:gd name="T5" fmla="*/ 67 h 369"/>
                  <a:gd name="T6" fmla="*/ 33 w 225"/>
                  <a:gd name="T7" fmla="*/ 43 h 369"/>
                  <a:gd name="T8" fmla="*/ 53 w 225"/>
                  <a:gd name="T9" fmla="*/ 16 h 369"/>
                  <a:gd name="T10" fmla="*/ 78 w 225"/>
                  <a:gd name="T11" fmla="*/ 15 h 369"/>
                  <a:gd name="T12" fmla="*/ 203 w 225"/>
                  <a:gd name="T13" fmla="*/ 186 h 369"/>
                  <a:gd name="T14" fmla="*/ 221 w 225"/>
                  <a:gd name="T15" fmla="*/ 214 h 369"/>
                  <a:gd name="T16" fmla="*/ 186 w 225"/>
                  <a:gd name="T17" fmla="*/ 218 h 369"/>
                  <a:gd name="T18" fmla="*/ 144 w 225"/>
                  <a:gd name="T19" fmla="*/ 261 h 369"/>
                  <a:gd name="T20" fmla="*/ 145 w 225"/>
                  <a:gd name="T21" fmla="*/ 352 h 369"/>
                  <a:gd name="T22" fmla="*/ 129 w 225"/>
                  <a:gd name="T23" fmla="*/ 369 h 369"/>
                  <a:gd name="T24" fmla="*/ 0 w 225"/>
                  <a:gd name="T2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369">
                    <a:moveTo>
                      <a:pt x="0" y="369"/>
                    </a:moveTo>
                    <a:cubicBezTo>
                      <a:pt x="55" y="337"/>
                      <a:pt x="91" y="293"/>
                      <a:pt x="100" y="229"/>
                    </a:cubicBezTo>
                    <a:cubicBezTo>
                      <a:pt x="110" y="163"/>
                      <a:pt x="86" y="109"/>
                      <a:pt x="36" y="67"/>
                    </a:cubicBezTo>
                    <a:cubicBezTo>
                      <a:pt x="24" y="58"/>
                      <a:pt x="24" y="53"/>
                      <a:pt x="33" y="43"/>
                    </a:cubicBezTo>
                    <a:cubicBezTo>
                      <a:pt x="40" y="34"/>
                      <a:pt x="47" y="25"/>
                      <a:pt x="53" y="16"/>
                    </a:cubicBezTo>
                    <a:cubicBezTo>
                      <a:pt x="62" y="2"/>
                      <a:pt x="68" y="0"/>
                      <a:pt x="78" y="15"/>
                    </a:cubicBezTo>
                    <a:cubicBezTo>
                      <a:pt x="119" y="72"/>
                      <a:pt x="162" y="129"/>
                      <a:pt x="203" y="186"/>
                    </a:cubicBezTo>
                    <a:cubicBezTo>
                      <a:pt x="210" y="195"/>
                      <a:pt x="225" y="206"/>
                      <a:pt x="221" y="214"/>
                    </a:cubicBezTo>
                    <a:cubicBezTo>
                      <a:pt x="215" y="225"/>
                      <a:pt x="198" y="218"/>
                      <a:pt x="186" y="218"/>
                    </a:cubicBezTo>
                    <a:cubicBezTo>
                      <a:pt x="144" y="219"/>
                      <a:pt x="144" y="218"/>
                      <a:pt x="144" y="261"/>
                    </a:cubicBezTo>
                    <a:cubicBezTo>
                      <a:pt x="144" y="291"/>
                      <a:pt x="144" y="322"/>
                      <a:pt x="145" y="352"/>
                    </a:cubicBezTo>
                    <a:cubicBezTo>
                      <a:pt x="145" y="364"/>
                      <a:pt x="142" y="369"/>
                      <a:pt x="129" y="369"/>
                    </a:cubicBezTo>
                    <a:cubicBezTo>
                      <a:pt x="86" y="368"/>
                      <a:pt x="43" y="369"/>
                      <a:pt x="0" y="3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 name="Group 12"/>
          <p:cNvGrpSpPr/>
          <p:nvPr/>
        </p:nvGrpSpPr>
        <p:grpSpPr>
          <a:xfrm>
            <a:off x="7267335" y="3183585"/>
            <a:ext cx="4632171" cy="492443"/>
            <a:chOff x="7297893" y="5028204"/>
            <a:chExt cx="4632171" cy="492443"/>
          </a:xfrm>
        </p:grpSpPr>
        <p:sp>
          <p:nvSpPr>
            <p:cNvPr id="58" name="Content Placeholder 6"/>
            <p:cNvSpPr txBox="1">
              <a:spLocks/>
            </p:cNvSpPr>
            <p:nvPr/>
          </p:nvSpPr>
          <p:spPr>
            <a:xfrm>
              <a:off x="7998896" y="5028204"/>
              <a:ext cx="3931168"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Underwriter</a:t>
              </a:r>
              <a:r>
                <a:rPr lang="en-US" sz="1600" b="1" dirty="0">
                  <a:solidFill>
                    <a:schemeClr val="tx1"/>
                  </a:solidFill>
                  <a:cs typeface="Arial" panose="020B0604020202020204" pitchFamily="34" charset="0"/>
                </a:rPr>
                <a:t> </a:t>
              </a:r>
              <a:r>
                <a:rPr lang="en-US" sz="1600" b="1" dirty="0">
                  <a:solidFill>
                    <a:schemeClr val="bg2"/>
                  </a:solidFill>
                  <a:cs typeface="Arial" panose="020B0604020202020204" pitchFamily="34" charset="0"/>
                </a:rPr>
                <a:t>Concerns: Per Occurrence exposure to Cat loss</a:t>
              </a:r>
            </a:p>
          </p:txBody>
        </p:sp>
        <p:grpSp>
          <p:nvGrpSpPr>
            <p:cNvPr id="62" name="Group 19"/>
            <p:cNvGrpSpPr>
              <a:grpSpLocks noChangeAspect="1"/>
            </p:cNvGrpSpPr>
            <p:nvPr/>
          </p:nvGrpSpPr>
          <p:grpSpPr bwMode="auto">
            <a:xfrm>
              <a:off x="7297893" y="5073377"/>
              <a:ext cx="389276" cy="413040"/>
              <a:chOff x="7228" y="1785"/>
              <a:chExt cx="1769" cy="1877"/>
            </a:xfrm>
            <a:solidFill>
              <a:schemeClr val="accent1"/>
            </a:solidFill>
          </p:grpSpPr>
          <p:sp>
            <p:nvSpPr>
              <p:cNvPr id="63" name="Freeform 20"/>
              <p:cNvSpPr>
                <a:spLocks noEditPoints="1"/>
              </p:cNvSpPr>
              <p:nvPr/>
            </p:nvSpPr>
            <p:spPr bwMode="auto">
              <a:xfrm>
                <a:off x="7228" y="1785"/>
                <a:ext cx="1464" cy="1739"/>
              </a:xfrm>
              <a:custGeom>
                <a:avLst/>
                <a:gdLst>
                  <a:gd name="T0" fmla="*/ 2 w 615"/>
                  <a:gd name="T1" fmla="*/ 365 h 731"/>
                  <a:gd name="T2" fmla="*/ 2 w 615"/>
                  <a:gd name="T3" fmla="*/ 81 h 731"/>
                  <a:gd name="T4" fmla="*/ 83 w 615"/>
                  <a:gd name="T5" fmla="*/ 1 h 731"/>
                  <a:gd name="T6" fmla="*/ 383 w 615"/>
                  <a:gd name="T7" fmla="*/ 0 h 731"/>
                  <a:gd name="T8" fmla="*/ 410 w 615"/>
                  <a:gd name="T9" fmla="*/ 10 h 731"/>
                  <a:gd name="T10" fmla="*/ 599 w 615"/>
                  <a:gd name="T11" fmla="*/ 187 h 731"/>
                  <a:gd name="T12" fmla="*/ 615 w 615"/>
                  <a:gd name="T13" fmla="*/ 221 h 731"/>
                  <a:gd name="T14" fmla="*/ 614 w 615"/>
                  <a:gd name="T15" fmla="*/ 451 h 731"/>
                  <a:gd name="T16" fmla="*/ 614 w 615"/>
                  <a:gd name="T17" fmla="*/ 465 h 731"/>
                  <a:gd name="T18" fmla="*/ 604 w 615"/>
                  <a:gd name="T19" fmla="*/ 476 h 731"/>
                  <a:gd name="T20" fmla="*/ 591 w 615"/>
                  <a:gd name="T21" fmla="*/ 467 h 731"/>
                  <a:gd name="T22" fmla="*/ 590 w 615"/>
                  <a:gd name="T23" fmla="*/ 451 h 731"/>
                  <a:gd name="T24" fmla="*/ 591 w 615"/>
                  <a:gd name="T25" fmla="*/ 241 h 731"/>
                  <a:gd name="T26" fmla="*/ 566 w 615"/>
                  <a:gd name="T27" fmla="*/ 217 h 731"/>
                  <a:gd name="T28" fmla="*/ 458 w 615"/>
                  <a:gd name="T29" fmla="*/ 218 h 731"/>
                  <a:gd name="T30" fmla="*/ 382 w 615"/>
                  <a:gd name="T31" fmla="*/ 140 h 731"/>
                  <a:gd name="T32" fmla="*/ 382 w 615"/>
                  <a:gd name="T33" fmla="*/ 38 h 731"/>
                  <a:gd name="T34" fmla="*/ 368 w 615"/>
                  <a:gd name="T35" fmla="*/ 24 h 731"/>
                  <a:gd name="T36" fmla="*/ 78 w 615"/>
                  <a:gd name="T37" fmla="*/ 24 h 731"/>
                  <a:gd name="T38" fmla="*/ 26 w 615"/>
                  <a:gd name="T39" fmla="*/ 75 h 731"/>
                  <a:gd name="T40" fmla="*/ 26 w 615"/>
                  <a:gd name="T41" fmla="*/ 655 h 731"/>
                  <a:gd name="T42" fmla="*/ 84 w 615"/>
                  <a:gd name="T43" fmla="*/ 707 h 731"/>
                  <a:gd name="T44" fmla="*/ 424 w 615"/>
                  <a:gd name="T45" fmla="*/ 707 h 731"/>
                  <a:gd name="T46" fmla="*/ 440 w 615"/>
                  <a:gd name="T47" fmla="*/ 707 h 731"/>
                  <a:gd name="T48" fmla="*/ 454 w 615"/>
                  <a:gd name="T49" fmla="*/ 719 h 731"/>
                  <a:gd name="T50" fmla="*/ 440 w 615"/>
                  <a:gd name="T51" fmla="*/ 729 h 731"/>
                  <a:gd name="T52" fmla="*/ 430 w 615"/>
                  <a:gd name="T53" fmla="*/ 729 h 731"/>
                  <a:gd name="T54" fmla="*/ 84 w 615"/>
                  <a:gd name="T55" fmla="*/ 730 h 731"/>
                  <a:gd name="T56" fmla="*/ 1 w 615"/>
                  <a:gd name="T57" fmla="*/ 647 h 731"/>
                  <a:gd name="T58" fmla="*/ 2 w 615"/>
                  <a:gd name="T59" fmla="*/ 365 h 731"/>
                  <a:gd name="T60" fmla="*/ 406 w 615"/>
                  <a:gd name="T61" fmla="*/ 39 h 731"/>
                  <a:gd name="T62" fmla="*/ 406 w 615"/>
                  <a:gd name="T63" fmla="*/ 146 h 731"/>
                  <a:gd name="T64" fmla="*/ 445 w 615"/>
                  <a:gd name="T65" fmla="*/ 193 h 731"/>
                  <a:gd name="T66" fmla="*/ 573 w 615"/>
                  <a:gd name="T67" fmla="*/ 195 h 731"/>
                  <a:gd name="T68" fmla="*/ 406 w 615"/>
                  <a:gd name="T69" fmla="*/ 39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731">
                    <a:moveTo>
                      <a:pt x="2" y="365"/>
                    </a:moveTo>
                    <a:cubicBezTo>
                      <a:pt x="2" y="270"/>
                      <a:pt x="2" y="176"/>
                      <a:pt x="2" y="81"/>
                    </a:cubicBezTo>
                    <a:cubicBezTo>
                      <a:pt x="2" y="30"/>
                      <a:pt x="32" y="1"/>
                      <a:pt x="83" y="1"/>
                    </a:cubicBezTo>
                    <a:cubicBezTo>
                      <a:pt x="183" y="0"/>
                      <a:pt x="283" y="1"/>
                      <a:pt x="383" y="0"/>
                    </a:cubicBezTo>
                    <a:cubicBezTo>
                      <a:pt x="393" y="0"/>
                      <a:pt x="401" y="2"/>
                      <a:pt x="410" y="10"/>
                    </a:cubicBezTo>
                    <a:cubicBezTo>
                      <a:pt x="472" y="69"/>
                      <a:pt x="536" y="128"/>
                      <a:pt x="599" y="187"/>
                    </a:cubicBezTo>
                    <a:cubicBezTo>
                      <a:pt x="610" y="197"/>
                      <a:pt x="615" y="207"/>
                      <a:pt x="615" y="221"/>
                    </a:cubicBezTo>
                    <a:cubicBezTo>
                      <a:pt x="614" y="298"/>
                      <a:pt x="614" y="375"/>
                      <a:pt x="614" y="451"/>
                    </a:cubicBezTo>
                    <a:cubicBezTo>
                      <a:pt x="614" y="456"/>
                      <a:pt x="614" y="461"/>
                      <a:pt x="614" y="465"/>
                    </a:cubicBezTo>
                    <a:cubicBezTo>
                      <a:pt x="614" y="472"/>
                      <a:pt x="610" y="475"/>
                      <a:pt x="604" y="476"/>
                    </a:cubicBezTo>
                    <a:cubicBezTo>
                      <a:pt x="597" y="478"/>
                      <a:pt x="593" y="473"/>
                      <a:pt x="591" y="467"/>
                    </a:cubicBezTo>
                    <a:cubicBezTo>
                      <a:pt x="590" y="462"/>
                      <a:pt x="590" y="456"/>
                      <a:pt x="590" y="451"/>
                    </a:cubicBezTo>
                    <a:cubicBezTo>
                      <a:pt x="590" y="381"/>
                      <a:pt x="589" y="311"/>
                      <a:pt x="591" y="241"/>
                    </a:cubicBezTo>
                    <a:cubicBezTo>
                      <a:pt x="591" y="221"/>
                      <a:pt x="585" y="217"/>
                      <a:pt x="566" y="217"/>
                    </a:cubicBezTo>
                    <a:cubicBezTo>
                      <a:pt x="530" y="219"/>
                      <a:pt x="494" y="218"/>
                      <a:pt x="458" y="218"/>
                    </a:cubicBezTo>
                    <a:cubicBezTo>
                      <a:pt x="413" y="217"/>
                      <a:pt x="383" y="186"/>
                      <a:pt x="382" y="140"/>
                    </a:cubicBezTo>
                    <a:cubicBezTo>
                      <a:pt x="382" y="106"/>
                      <a:pt x="382" y="72"/>
                      <a:pt x="382" y="38"/>
                    </a:cubicBezTo>
                    <a:cubicBezTo>
                      <a:pt x="383" y="27"/>
                      <a:pt x="379" y="24"/>
                      <a:pt x="368" y="24"/>
                    </a:cubicBezTo>
                    <a:cubicBezTo>
                      <a:pt x="271" y="24"/>
                      <a:pt x="174" y="24"/>
                      <a:pt x="78" y="24"/>
                    </a:cubicBezTo>
                    <a:cubicBezTo>
                      <a:pt x="47" y="24"/>
                      <a:pt x="26" y="45"/>
                      <a:pt x="26" y="75"/>
                    </a:cubicBezTo>
                    <a:cubicBezTo>
                      <a:pt x="26" y="269"/>
                      <a:pt x="26" y="462"/>
                      <a:pt x="26" y="655"/>
                    </a:cubicBezTo>
                    <a:cubicBezTo>
                      <a:pt x="26" y="688"/>
                      <a:pt x="48" y="706"/>
                      <a:pt x="84" y="707"/>
                    </a:cubicBezTo>
                    <a:cubicBezTo>
                      <a:pt x="197" y="707"/>
                      <a:pt x="310" y="707"/>
                      <a:pt x="424" y="707"/>
                    </a:cubicBezTo>
                    <a:cubicBezTo>
                      <a:pt x="429" y="707"/>
                      <a:pt x="434" y="707"/>
                      <a:pt x="440" y="707"/>
                    </a:cubicBezTo>
                    <a:cubicBezTo>
                      <a:pt x="448" y="707"/>
                      <a:pt x="455" y="709"/>
                      <a:pt x="454" y="719"/>
                    </a:cubicBezTo>
                    <a:cubicBezTo>
                      <a:pt x="454" y="728"/>
                      <a:pt x="447" y="729"/>
                      <a:pt x="440" y="729"/>
                    </a:cubicBezTo>
                    <a:cubicBezTo>
                      <a:pt x="437" y="729"/>
                      <a:pt x="434" y="729"/>
                      <a:pt x="430" y="729"/>
                    </a:cubicBezTo>
                    <a:cubicBezTo>
                      <a:pt x="315" y="729"/>
                      <a:pt x="200" y="728"/>
                      <a:pt x="84" y="730"/>
                    </a:cubicBezTo>
                    <a:cubicBezTo>
                      <a:pt x="33" y="731"/>
                      <a:pt x="0" y="691"/>
                      <a:pt x="1" y="647"/>
                    </a:cubicBezTo>
                    <a:cubicBezTo>
                      <a:pt x="4" y="553"/>
                      <a:pt x="2" y="459"/>
                      <a:pt x="2" y="365"/>
                    </a:cubicBezTo>
                    <a:close/>
                    <a:moveTo>
                      <a:pt x="406" y="39"/>
                    </a:moveTo>
                    <a:cubicBezTo>
                      <a:pt x="406" y="78"/>
                      <a:pt x="406" y="112"/>
                      <a:pt x="406" y="146"/>
                    </a:cubicBezTo>
                    <a:cubicBezTo>
                      <a:pt x="407" y="169"/>
                      <a:pt x="423" y="189"/>
                      <a:pt x="445" y="193"/>
                    </a:cubicBezTo>
                    <a:cubicBezTo>
                      <a:pt x="486" y="199"/>
                      <a:pt x="527" y="194"/>
                      <a:pt x="573" y="195"/>
                    </a:cubicBezTo>
                    <a:cubicBezTo>
                      <a:pt x="516" y="142"/>
                      <a:pt x="463" y="92"/>
                      <a:pt x="406" y="39"/>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21"/>
              <p:cNvSpPr>
                <a:spLocks noEditPoints="1"/>
              </p:cNvSpPr>
              <p:nvPr/>
            </p:nvSpPr>
            <p:spPr bwMode="auto">
              <a:xfrm>
                <a:off x="8299" y="2965"/>
                <a:ext cx="698" cy="697"/>
              </a:xfrm>
              <a:custGeom>
                <a:avLst/>
                <a:gdLst>
                  <a:gd name="T0" fmla="*/ 147 w 293"/>
                  <a:gd name="T1" fmla="*/ 0 h 293"/>
                  <a:gd name="T2" fmla="*/ 292 w 293"/>
                  <a:gd name="T3" fmla="*/ 146 h 293"/>
                  <a:gd name="T4" fmla="*/ 147 w 293"/>
                  <a:gd name="T5" fmla="*/ 293 h 293"/>
                  <a:gd name="T6" fmla="*/ 0 w 293"/>
                  <a:gd name="T7" fmla="*/ 144 h 293"/>
                  <a:gd name="T8" fmla="*/ 147 w 293"/>
                  <a:gd name="T9" fmla="*/ 0 h 293"/>
                  <a:gd name="T10" fmla="*/ 171 w 293"/>
                  <a:gd name="T11" fmla="*/ 117 h 293"/>
                  <a:gd name="T12" fmla="*/ 178 w 293"/>
                  <a:gd name="T13" fmla="*/ 112 h 293"/>
                  <a:gd name="T14" fmla="*/ 196 w 293"/>
                  <a:gd name="T15" fmla="*/ 135 h 293"/>
                  <a:gd name="T16" fmla="*/ 231 w 293"/>
                  <a:gd name="T17" fmla="*/ 136 h 293"/>
                  <a:gd name="T18" fmla="*/ 229 w 293"/>
                  <a:gd name="T19" fmla="*/ 100 h 293"/>
                  <a:gd name="T20" fmla="*/ 165 w 293"/>
                  <a:gd name="T21" fmla="*/ 35 h 293"/>
                  <a:gd name="T22" fmla="*/ 129 w 293"/>
                  <a:gd name="T23" fmla="*/ 35 h 293"/>
                  <a:gd name="T24" fmla="*/ 62 w 293"/>
                  <a:gd name="T25" fmla="*/ 103 h 293"/>
                  <a:gd name="T26" fmla="*/ 62 w 293"/>
                  <a:gd name="T27" fmla="*/ 137 h 293"/>
                  <a:gd name="T28" fmla="*/ 96 w 293"/>
                  <a:gd name="T29" fmla="*/ 136 h 293"/>
                  <a:gd name="T30" fmla="*/ 121 w 293"/>
                  <a:gd name="T31" fmla="*/ 111 h 293"/>
                  <a:gd name="T32" fmla="*/ 121 w 293"/>
                  <a:gd name="T33" fmla="*/ 138 h 293"/>
                  <a:gd name="T34" fmla="*/ 122 w 293"/>
                  <a:gd name="T35" fmla="*/ 238 h 293"/>
                  <a:gd name="T36" fmla="*/ 143 w 293"/>
                  <a:gd name="T37" fmla="*/ 265 h 293"/>
                  <a:gd name="T38" fmla="*/ 169 w 293"/>
                  <a:gd name="T39" fmla="*/ 248 h 293"/>
                  <a:gd name="T40" fmla="*/ 171 w 293"/>
                  <a:gd name="T41" fmla="*/ 229 h 293"/>
                  <a:gd name="T42" fmla="*/ 171 w 293"/>
                  <a:gd name="T43" fmla="*/ 11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 h="293">
                    <a:moveTo>
                      <a:pt x="147" y="0"/>
                    </a:moveTo>
                    <a:cubicBezTo>
                      <a:pt x="228" y="0"/>
                      <a:pt x="293" y="64"/>
                      <a:pt x="292" y="146"/>
                    </a:cubicBezTo>
                    <a:cubicBezTo>
                      <a:pt x="292" y="228"/>
                      <a:pt x="228" y="293"/>
                      <a:pt x="147" y="293"/>
                    </a:cubicBezTo>
                    <a:cubicBezTo>
                      <a:pt x="64" y="293"/>
                      <a:pt x="0" y="228"/>
                      <a:pt x="0" y="144"/>
                    </a:cubicBezTo>
                    <a:cubicBezTo>
                      <a:pt x="0" y="64"/>
                      <a:pt x="66" y="0"/>
                      <a:pt x="147" y="0"/>
                    </a:cubicBezTo>
                    <a:close/>
                    <a:moveTo>
                      <a:pt x="171" y="117"/>
                    </a:moveTo>
                    <a:cubicBezTo>
                      <a:pt x="174" y="115"/>
                      <a:pt x="176" y="114"/>
                      <a:pt x="178" y="112"/>
                    </a:cubicBezTo>
                    <a:cubicBezTo>
                      <a:pt x="184" y="120"/>
                      <a:pt x="189" y="128"/>
                      <a:pt x="196" y="135"/>
                    </a:cubicBezTo>
                    <a:cubicBezTo>
                      <a:pt x="207" y="147"/>
                      <a:pt x="220" y="148"/>
                      <a:pt x="231" y="136"/>
                    </a:cubicBezTo>
                    <a:cubicBezTo>
                      <a:pt x="242" y="124"/>
                      <a:pt x="240" y="112"/>
                      <a:pt x="229" y="100"/>
                    </a:cubicBezTo>
                    <a:cubicBezTo>
                      <a:pt x="208" y="79"/>
                      <a:pt x="186" y="57"/>
                      <a:pt x="165" y="35"/>
                    </a:cubicBezTo>
                    <a:cubicBezTo>
                      <a:pt x="153" y="24"/>
                      <a:pt x="141" y="24"/>
                      <a:pt x="129" y="35"/>
                    </a:cubicBezTo>
                    <a:cubicBezTo>
                      <a:pt x="106" y="57"/>
                      <a:pt x="83" y="79"/>
                      <a:pt x="62" y="103"/>
                    </a:cubicBezTo>
                    <a:cubicBezTo>
                      <a:pt x="52" y="113"/>
                      <a:pt x="52" y="126"/>
                      <a:pt x="62" y="137"/>
                    </a:cubicBezTo>
                    <a:cubicBezTo>
                      <a:pt x="73" y="147"/>
                      <a:pt x="85" y="146"/>
                      <a:pt x="96" y="136"/>
                    </a:cubicBezTo>
                    <a:cubicBezTo>
                      <a:pt x="104" y="129"/>
                      <a:pt x="111" y="122"/>
                      <a:pt x="121" y="111"/>
                    </a:cubicBezTo>
                    <a:cubicBezTo>
                      <a:pt x="121" y="124"/>
                      <a:pt x="121" y="131"/>
                      <a:pt x="121" y="138"/>
                    </a:cubicBezTo>
                    <a:cubicBezTo>
                      <a:pt x="121" y="172"/>
                      <a:pt x="121" y="205"/>
                      <a:pt x="122" y="238"/>
                    </a:cubicBezTo>
                    <a:cubicBezTo>
                      <a:pt x="122" y="252"/>
                      <a:pt x="128" y="263"/>
                      <a:pt x="143" y="265"/>
                    </a:cubicBezTo>
                    <a:cubicBezTo>
                      <a:pt x="156" y="266"/>
                      <a:pt x="165" y="261"/>
                      <a:pt x="169" y="248"/>
                    </a:cubicBezTo>
                    <a:cubicBezTo>
                      <a:pt x="171" y="242"/>
                      <a:pt x="171" y="235"/>
                      <a:pt x="171" y="229"/>
                    </a:cubicBezTo>
                    <a:cubicBezTo>
                      <a:pt x="172" y="192"/>
                      <a:pt x="171" y="154"/>
                      <a:pt x="171"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2"/>
              <p:cNvSpPr>
                <a:spLocks/>
              </p:cNvSpPr>
              <p:nvPr/>
            </p:nvSpPr>
            <p:spPr bwMode="auto">
              <a:xfrm>
                <a:off x="7537" y="3050"/>
                <a:ext cx="745" cy="64"/>
              </a:xfrm>
              <a:custGeom>
                <a:avLst/>
                <a:gdLst>
                  <a:gd name="T0" fmla="*/ 157 w 313"/>
                  <a:gd name="T1" fmla="*/ 25 h 27"/>
                  <a:gd name="T2" fmla="*/ 21 w 313"/>
                  <a:gd name="T3" fmla="*/ 25 h 27"/>
                  <a:gd name="T4" fmla="*/ 1 w 313"/>
                  <a:gd name="T5" fmla="*/ 13 h 27"/>
                  <a:gd name="T6" fmla="*/ 21 w 313"/>
                  <a:gd name="T7" fmla="*/ 1 h 27"/>
                  <a:gd name="T8" fmla="*/ 292 w 313"/>
                  <a:gd name="T9" fmla="*/ 2 h 27"/>
                  <a:gd name="T10" fmla="*/ 312 w 313"/>
                  <a:gd name="T11" fmla="*/ 14 h 27"/>
                  <a:gd name="T12" fmla="*/ 293 w 313"/>
                  <a:gd name="T13" fmla="*/ 25 h 27"/>
                  <a:gd name="T14" fmla="*/ 157 w 313"/>
                  <a:gd name="T15" fmla="*/ 25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 h="27">
                    <a:moveTo>
                      <a:pt x="157" y="25"/>
                    </a:moveTo>
                    <a:cubicBezTo>
                      <a:pt x="112" y="25"/>
                      <a:pt x="67" y="25"/>
                      <a:pt x="21" y="25"/>
                    </a:cubicBezTo>
                    <a:cubicBezTo>
                      <a:pt x="12" y="25"/>
                      <a:pt x="0" y="27"/>
                      <a:pt x="1" y="13"/>
                    </a:cubicBezTo>
                    <a:cubicBezTo>
                      <a:pt x="2" y="2"/>
                      <a:pt x="12" y="1"/>
                      <a:pt x="21" y="1"/>
                    </a:cubicBezTo>
                    <a:cubicBezTo>
                      <a:pt x="111" y="1"/>
                      <a:pt x="202" y="1"/>
                      <a:pt x="292" y="2"/>
                    </a:cubicBezTo>
                    <a:cubicBezTo>
                      <a:pt x="301" y="2"/>
                      <a:pt x="313" y="0"/>
                      <a:pt x="312" y="14"/>
                    </a:cubicBezTo>
                    <a:cubicBezTo>
                      <a:pt x="312" y="27"/>
                      <a:pt x="301" y="25"/>
                      <a:pt x="293" y="25"/>
                    </a:cubicBezTo>
                    <a:cubicBezTo>
                      <a:pt x="247" y="25"/>
                      <a:pt x="202" y="25"/>
                      <a:pt x="157" y="25"/>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3"/>
              <p:cNvSpPr>
                <a:spLocks/>
              </p:cNvSpPr>
              <p:nvPr/>
            </p:nvSpPr>
            <p:spPr bwMode="auto">
              <a:xfrm>
                <a:off x="7540" y="2696"/>
                <a:ext cx="850" cy="59"/>
              </a:xfrm>
              <a:custGeom>
                <a:avLst/>
                <a:gdLst>
                  <a:gd name="T0" fmla="*/ 180 w 357"/>
                  <a:gd name="T1" fmla="*/ 1 h 25"/>
                  <a:gd name="T2" fmla="*/ 337 w 357"/>
                  <a:gd name="T3" fmla="*/ 1 h 25"/>
                  <a:gd name="T4" fmla="*/ 357 w 357"/>
                  <a:gd name="T5" fmla="*/ 13 h 25"/>
                  <a:gd name="T6" fmla="*/ 337 w 357"/>
                  <a:gd name="T7" fmla="*/ 24 h 25"/>
                  <a:gd name="T8" fmla="*/ 19 w 357"/>
                  <a:gd name="T9" fmla="*/ 24 h 25"/>
                  <a:gd name="T10" fmla="*/ 0 w 357"/>
                  <a:gd name="T11" fmla="*/ 12 h 25"/>
                  <a:gd name="T12" fmla="*/ 20 w 357"/>
                  <a:gd name="T13" fmla="*/ 1 h 25"/>
                  <a:gd name="T14" fmla="*/ 180 w 35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25">
                    <a:moveTo>
                      <a:pt x="180" y="1"/>
                    </a:moveTo>
                    <a:cubicBezTo>
                      <a:pt x="232" y="1"/>
                      <a:pt x="285" y="1"/>
                      <a:pt x="337" y="1"/>
                    </a:cubicBezTo>
                    <a:cubicBezTo>
                      <a:pt x="346" y="1"/>
                      <a:pt x="357" y="0"/>
                      <a:pt x="357" y="13"/>
                    </a:cubicBezTo>
                    <a:cubicBezTo>
                      <a:pt x="357" y="25"/>
                      <a:pt x="346" y="24"/>
                      <a:pt x="337" y="24"/>
                    </a:cubicBezTo>
                    <a:cubicBezTo>
                      <a:pt x="231" y="24"/>
                      <a:pt x="125" y="24"/>
                      <a:pt x="19" y="24"/>
                    </a:cubicBezTo>
                    <a:cubicBezTo>
                      <a:pt x="11" y="24"/>
                      <a:pt x="0" y="24"/>
                      <a:pt x="0" y="12"/>
                    </a:cubicBezTo>
                    <a:cubicBezTo>
                      <a:pt x="0" y="0"/>
                      <a:pt x="11" y="1"/>
                      <a:pt x="20" y="1"/>
                    </a:cubicBezTo>
                    <a:cubicBezTo>
                      <a:pt x="73" y="1"/>
                      <a:pt x="126" y="1"/>
                      <a:pt x="180" y="1"/>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24"/>
              <p:cNvSpPr>
                <a:spLocks/>
              </p:cNvSpPr>
              <p:nvPr/>
            </p:nvSpPr>
            <p:spPr bwMode="auto">
              <a:xfrm>
                <a:off x="7540" y="2339"/>
                <a:ext cx="585" cy="59"/>
              </a:xfrm>
              <a:custGeom>
                <a:avLst/>
                <a:gdLst>
                  <a:gd name="T0" fmla="*/ 122 w 246"/>
                  <a:gd name="T1" fmla="*/ 24 h 25"/>
                  <a:gd name="T2" fmla="*/ 21 w 246"/>
                  <a:gd name="T3" fmla="*/ 24 h 25"/>
                  <a:gd name="T4" fmla="*/ 0 w 246"/>
                  <a:gd name="T5" fmla="*/ 12 h 25"/>
                  <a:gd name="T6" fmla="*/ 19 w 246"/>
                  <a:gd name="T7" fmla="*/ 0 h 25"/>
                  <a:gd name="T8" fmla="*/ 227 w 246"/>
                  <a:gd name="T9" fmla="*/ 0 h 25"/>
                  <a:gd name="T10" fmla="*/ 245 w 246"/>
                  <a:gd name="T11" fmla="*/ 13 h 25"/>
                  <a:gd name="T12" fmla="*/ 226 w 246"/>
                  <a:gd name="T13" fmla="*/ 24 h 25"/>
                  <a:gd name="T14" fmla="*/ 122 w 246"/>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5">
                    <a:moveTo>
                      <a:pt x="122" y="24"/>
                    </a:moveTo>
                    <a:cubicBezTo>
                      <a:pt x="88" y="24"/>
                      <a:pt x="54" y="24"/>
                      <a:pt x="21" y="24"/>
                    </a:cubicBezTo>
                    <a:cubicBezTo>
                      <a:pt x="11" y="24"/>
                      <a:pt x="0" y="25"/>
                      <a:pt x="0" y="12"/>
                    </a:cubicBezTo>
                    <a:cubicBezTo>
                      <a:pt x="0" y="0"/>
                      <a:pt x="10" y="0"/>
                      <a:pt x="19" y="0"/>
                    </a:cubicBezTo>
                    <a:cubicBezTo>
                      <a:pt x="89" y="0"/>
                      <a:pt x="158" y="0"/>
                      <a:pt x="227" y="0"/>
                    </a:cubicBezTo>
                    <a:cubicBezTo>
                      <a:pt x="236" y="0"/>
                      <a:pt x="246" y="2"/>
                      <a:pt x="245" y="13"/>
                    </a:cubicBezTo>
                    <a:cubicBezTo>
                      <a:pt x="245" y="24"/>
                      <a:pt x="235" y="24"/>
                      <a:pt x="226" y="24"/>
                    </a:cubicBezTo>
                    <a:cubicBezTo>
                      <a:pt x="191" y="24"/>
                      <a:pt x="157" y="24"/>
                      <a:pt x="122" y="2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3" name="Group 20"/>
          <p:cNvGrpSpPr>
            <a:grpSpLocks noChangeAspect="1"/>
          </p:cNvGrpSpPr>
          <p:nvPr/>
        </p:nvGrpSpPr>
        <p:grpSpPr bwMode="auto">
          <a:xfrm>
            <a:off x="7253189" y="954378"/>
            <a:ext cx="425306" cy="425930"/>
            <a:chOff x="2135" y="457"/>
            <a:chExt cx="3408" cy="3413"/>
          </a:xfrm>
          <a:solidFill>
            <a:schemeClr val="accent1"/>
          </a:solidFill>
        </p:grpSpPr>
        <p:sp>
          <p:nvSpPr>
            <p:cNvPr id="74" name="Freeform 21"/>
            <p:cNvSpPr>
              <a:spLocks noEditPoints="1"/>
            </p:cNvSpPr>
            <p:nvPr/>
          </p:nvSpPr>
          <p:spPr bwMode="auto">
            <a:xfrm>
              <a:off x="2135" y="820"/>
              <a:ext cx="3408" cy="2069"/>
            </a:xfrm>
            <a:custGeom>
              <a:avLst/>
              <a:gdLst>
                <a:gd name="T0" fmla="*/ 23 w 1435"/>
                <a:gd name="T1" fmla="*/ 870 h 871"/>
                <a:gd name="T2" fmla="*/ 0 w 1435"/>
                <a:gd name="T3" fmla="*/ 833 h 871"/>
                <a:gd name="T4" fmla="*/ 40 w 1435"/>
                <a:gd name="T5" fmla="*/ 0 h 871"/>
                <a:gd name="T6" fmla="*/ 1435 w 1435"/>
                <a:gd name="T7" fmla="*/ 40 h 871"/>
                <a:gd name="T8" fmla="*/ 1397 w 1435"/>
                <a:gd name="T9" fmla="*/ 871 h 871"/>
                <a:gd name="T10" fmla="*/ 1256 w 1435"/>
                <a:gd name="T11" fmla="*/ 871 h 871"/>
                <a:gd name="T12" fmla="*/ 1183 w 1435"/>
                <a:gd name="T13" fmla="*/ 769 h 871"/>
                <a:gd name="T14" fmla="*/ 265 w 1435"/>
                <a:gd name="T15" fmla="*/ 768 h 871"/>
                <a:gd name="T16" fmla="*/ 180 w 1435"/>
                <a:gd name="T17" fmla="*/ 870 h 871"/>
                <a:gd name="T18" fmla="*/ 1136 w 1435"/>
                <a:gd name="T19" fmla="*/ 279 h 871"/>
                <a:gd name="T20" fmla="*/ 895 w 1435"/>
                <a:gd name="T21" fmla="*/ 474 h 871"/>
                <a:gd name="T22" fmla="*/ 771 w 1435"/>
                <a:gd name="T23" fmla="*/ 478 h 871"/>
                <a:gd name="T24" fmla="*/ 663 w 1435"/>
                <a:gd name="T25" fmla="*/ 384 h 871"/>
                <a:gd name="T26" fmla="*/ 486 w 1435"/>
                <a:gd name="T27" fmla="*/ 293 h 871"/>
                <a:gd name="T28" fmla="*/ 280 w 1435"/>
                <a:gd name="T29" fmla="*/ 492 h 871"/>
                <a:gd name="T30" fmla="*/ 117 w 1435"/>
                <a:gd name="T31" fmla="*/ 616 h 871"/>
                <a:gd name="T32" fmla="*/ 305 w 1435"/>
                <a:gd name="T33" fmla="*/ 537 h 871"/>
                <a:gd name="T34" fmla="*/ 630 w 1435"/>
                <a:gd name="T35" fmla="*/ 438 h 871"/>
                <a:gd name="T36" fmla="*/ 749 w 1435"/>
                <a:gd name="T37" fmla="*/ 532 h 871"/>
                <a:gd name="T38" fmla="*/ 907 w 1435"/>
                <a:gd name="T39" fmla="*/ 646 h 871"/>
                <a:gd name="T40" fmla="*/ 947 w 1435"/>
                <a:gd name="T41" fmla="*/ 510 h 871"/>
                <a:gd name="T42" fmla="*/ 1171 w 1435"/>
                <a:gd name="T43" fmla="*/ 316 h 871"/>
                <a:gd name="T44" fmla="*/ 1307 w 1435"/>
                <a:gd name="T45" fmla="*/ 163 h 871"/>
                <a:gd name="T46" fmla="*/ 1138 w 1435"/>
                <a:gd name="T47" fmla="*/ 276 h 871"/>
                <a:gd name="T48" fmla="*/ 324 w 1435"/>
                <a:gd name="T49" fmla="*/ 103 h 871"/>
                <a:gd name="T50" fmla="*/ 385 w 1435"/>
                <a:gd name="T51" fmla="*/ 78 h 871"/>
                <a:gd name="T52" fmla="*/ 348 w 1435"/>
                <a:gd name="T53" fmla="*/ 52 h 871"/>
                <a:gd name="T54" fmla="*/ 70 w 1435"/>
                <a:gd name="T55" fmla="*/ 54 h 871"/>
                <a:gd name="T56" fmla="*/ 74 w 1435"/>
                <a:gd name="T57" fmla="*/ 102 h 871"/>
                <a:gd name="T58" fmla="*/ 219 w 1435"/>
                <a:gd name="T59" fmla="*/ 103 h 871"/>
                <a:gd name="T60" fmla="*/ 84 w 1435"/>
                <a:gd name="T61" fmla="*/ 154 h 871"/>
                <a:gd name="T62" fmla="*/ 82 w 1435"/>
                <a:gd name="T63" fmla="*/ 205 h 871"/>
                <a:gd name="T64" fmla="*/ 280 w 1435"/>
                <a:gd name="T65" fmla="*/ 205 h 871"/>
                <a:gd name="T66" fmla="*/ 279 w 1435"/>
                <a:gd name="T67" fmla="*/ 154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5" h="871">
                  <a:moveTo>
                    <a:pt x="180" y="870"/>
                  </a:moveTo>
                  <a:cubicBezTo>
                    <a:pt x="127" y="870"/>
                    <a:pt x="75" y="871"/>
                    <a:pt x="23" y="870"/>
                  </a:cubicBezTo>
                  <a:cubicBezTo>
                    <a:pt x="10" y="870"/>
                    <a:pt x="2" y="861"/>
                    <a:pt x="1" y="848"/>
                  </a:cubicBezTo>
                  <a:cubicBezTo>
                    <a:pt x="0" y="843"/>
                    <a:pt x="0" y="838"/>
                    <a:pt x="0" y="833"/>
                  </a:cubicBezTo>
                  <a:cubicBezTo>
                    <a:pt x="0" y="568"/>
                    <a:pt x="0" y="304"/>
                    <a:pt x="0" y="39"/>
                  </a:cubicBezTo>
                  <a:cubicBezTo>
                    <a:pt x="0" y="7"/>
                    <a:pt x="7" y="0"/>
                    <a:pt x="40" y="0"/>
                  </a:cubicBezTo>
                  <a:cubicBezTo>
                    <a:pt x="492" y="0"/>
                    <a:pt x="943" y="0"/>
                    <a:pt x="1395" y="0"/>
                  </a:cubicBezTo>
                  <a:cubicBezTo>
                    <a:pt x="1428" y="0"/>
                    <a:pt x="1435" y="7"/>
                    <a:pt x="1435" y="40"/>
                  </a:cubicBezTo>
                  <a:cubicBezTo>
                    <a:pt x="1435" y="304"/>
                    <a:pt x="1435" y="569"/>
                    <a:pt x="1435" y="833"/>
                  </a:cubicBezTo>
                  <a:cubicBezTo>
                    <a:pt x="1435" y="864"/>
                    <a:pt x="1428" y="871"/>
                    <a:pt x="1397" y="871"/>
                  </a:cubicBezTo>
                  <a:cubicBezTo>
                    <a:pt x="1356" y="871"/>
                    <a:pt x="1315" y="871"/>
                    <a:pt x="1274" y="871"/>
                  </a:cubicBezTo>
                  <a:cubicBezTo>
                    <a:pt x="1268" y="871"/>
                    <a:pt x="1263" y="871"/>
                    <a:pt x="1256" y="871"/>
                  </a:cubicBezTo>
                  <a:cubicBezTo>
                    <a:pt x="1256" y="861"/>
                    <a:pt x="1256" y="854"/>
                    <a:pt x="1256" y="846"/>
                  </a:cubicBezTo>
                  <a:cubicBezTo>
                    <a:pt x="1255" y="804"/>
                    <a:pt x="1225" y="772"/>
                    <a:pt x="1183" y="769"/>
                  </a:cubicBezTo>
                  <a:cubicBezTo>
                    <a:pt x="1179" y="768"/>
                    <a:pt x="1175" y="768"/>
                    <a:pt x="1171" y="768"/>
                  </a:cubicBezTo>
                  <a:cubicBezTo>
                    <a:pt x="869" y="768"/>
                    <a:pt x="567" y="768"/>
                    <a:pt x="265" y="768"/>
                  </a:cubicBezTo>
                  <a:cubicBezTo>
                    <a:pt x="222" y="768"/>
                    <a:pt x="190" y="792"/>
                    <a:pt x="182" y="830"/>
                  </a:cubicBezTo>
                  <a:cubicBezTo>
                    <a:pt x="180" y="842"/>
                    <a:pt x="181" y="856"/>
                    <a:pt x="180" y="870"/>
                  </a:cubicBezTo>
                  <a:close/>
                  <a:moveTo>
                    <a:pt x="1138" y="276"/>
                  </a:moveTo>
                  <a:cubicBezTo>
                    <a:pt x="1137" y="277"/>
                    <a:pt x="1137" y="278"/>
                    <a:pt x="1136" y="279"/>
                  </a:cubicBezTo>
                  <a:cubicBezTo>
                    <a:pt x="1061" y="344"/>
                    <a:pt x="986" y="409"/>
                    <a:pt x="912" y="474"/>
                  </a:cubicBezTo>
                  <a:cubicBezTo>
                    <a:pt x="905" y="479"/>
                    <a:pt x="901" y="477"/>
                    <a:pt x="895" y="474"/>
                  </a:cubicBezTo>
                  <a:cubicBezTo>
                    <a:pt x="859" y="456"/>
                    <a:pt x="824" y="457"/>
                    <a:pt x="791" y="479"/>
                  </a:cubicBezTo>
                  <a:cubicBezTo>
                    <a:pt x="783" y="484"/>
                    <a:pt x="779" y="483"/>
                    <a:pt x="771" y="478"/>
                  </a:cubicBezTo>
                  <a:cubicBezTo>
                    <a:pt x="738" y="453"/>
                    <a:pt x="705" y="429"/>
                    <a:pt x="671" y="405"/>
                  </a:cubicBezTo>
                  <a:cubicBezTo>
                    <a:pt x="663" y="399"/>
                    <a:pt x="661" y="395"/>
                    <a:pt x="663" y="384"/>
                  </a:cubicBezTo>
                  <a:cubicBezTo>
                    <a:pt x="676" y="337"/>
                    <a:pt x="654" y="289"/>
                    <a:pt x="612" y="268"/>
                  </a:cubicBezTo>
                  <a:cubicBezTo>
                    <a:pt x="569" y="246"/>
                    <a:pt x="518" y="256"/>
                    <a:pt x="486" y="293"/>
                  </a:cubicBezTo>
                  <a:cubicBezTo>
                    <a:pt x="463" y="320"/>
                    <a:pt x="458" y="351"/>
                    <a:pt x="466" y="386"/>
                  </a:cubicBezTo>
                  <a:cubicBezTo>
                    <a:pt x="404" y="422"/>
                    <a:pt x="342" y="457"/>
                    <a:pt x="280" y="492"/>
                  </a:cubicBezTo>
                  <a:cubicBezTo>
                    <a:pt x="230" y="453"/>
                    <a:pt x="178" y="452"/>
                    <a:pt x="138" y="487"/>
                  </a:cubicBezTo>
                  <a:cubicBezTo>
                    <a:pt x="101" y="520"/>
                    <a:pt x="92" y="573"/>
                    <a:pt x="117" y="616"/>
                  </a:cubicBezTo>
                  <a:cubicBezTo>
                    <a:pt x="141" y="658"/>
                    <a:pt x="192" y="677"/>
                    <a:pt x="239" y="661"/>
                  </a:cubicBezTo>
                  <a:cubicBezTo>
                    <a:pt x="289" y="644"/>
                    <a:pt x="314" y="599"/>
                    <a:pt x="305" y="537"/>
                  </a:cubicBezTo>
                  <a:cubicBezTo>
                    <a:pt x="367" y="501"/>
                    <a:pt x="429" y="466"/>
                    <a:pt x="491" y="431"/>
                  </a:cubicBezTo>
                  <a:cubicBezTo>
                    <a:pt x="536" y="469"/>
                    <a:pt x="582" y="471"/>
                    <a:pt x="630" y="438"/>
                  </a:cubicBezTo>
                  <a:cubicBezTo>
                    <a:pt x="671" y="468"/>
                    <a:pt x="711" y="497"/>
                    <a:pt x="751" y="526"/>
                  </a:cubicBezTo>
                  <a:cubicBezTo>
                    <a:pt x="750" y="529"/>
                    <a:pt x="749" y="531"/>
                    <a:pt x="749" y="532"/>
                  </a:cubicBezTo>
                  <a:cubicBezTo>
                    <a:pt x="736" y="579"/>
                    <a:pt x="751" y="623"/>
                    <a:pt x="788" y="649"/>
                  </a:cubicBezTo>
                  <a:cubicBezTo>
                    <a:pt x="825" y="673"/>
                    <a:pt x="873" y="672"/>
                    <a:pt x="907" y="646"/>
                  </a:cubicBezTo>
                  <a:cubicBezTo>
                    <a:pt x="944" y="619"/>
                    <a:pt x="957" y="574"/>
                    <a:pt x="941" y="527"/>
                  </a:cubicBezTo>
                  <a:cubicBezTo>
                    <a:pt x="938" y="518"/>
                    <a:pt x="942" y="515"/>
                    <a:pt x="947" y="510"/>
                  </a:cubicBezTo>
                  <a:cubicBezTo>
                    <a:pt x="996" y="468"/>
                    <a:pt x="1045" y="426"/>
                    <a:pt x="1094" y="383"/>
                  </a:cubicBezTo>
                  <a:cubicBezTo>
                    <a:pt x="1120" y="361"/>
                    <a:pt x="1146" y="338"/>
                    <a:pt x="1171" y="316"/>
                  </a:cubicBezTo>
                  <a:cubicBezTo>
                    <a:pt x="1229" y="344"/>
                    <a:pt x="1280" y="335"/>
                    <a:pt x="1312" y="293"/>
                  </a:cubicBezTo>
                  <a:cubicBezTo>
                    <a:pt x="1342" y="254"/>
                    <a:pt x="1339" y="199"/>
                    <a:pt x="1307" y="163"/>
                  </a:cubicBezTo>
                  <a:cubicBezTo>
                    <a:pt x="1273" y="126"/>
                    <a:pt x="1219" y="118"/>
                    <a:pt x="1177" y="144"/>
                  </a:cubicBezTo>
                  <a:cubicBezTo>
                    <a:pt x="1133" y="171"/>
                    <a:pt x="1118" y="221"/>
                    <a:pt x="1138" y="276"/>
                  </a:cubicBezTo>
                  <a:close/>
                  <a:moveTo>
                    <a:pt x="219" y="103"/>
                  </a:moveTo>
                  <a:cubicBezTo>
                    <a:pt x="254" y="103"/>
                    <a:pt x="289" y="103"/>
                    <a:pt x="324" y="103"/>
                  </a:cubicBezTo>
                  <a:cubicBezTo>
                    <a:pt x="336" y="103"/>
                    <a:pt x="348" y="103"/>
                    <a:pt x="360" y="103"/>
                  </a:cubicBezTo>
                  <a:cubicBezTo>
                    <a:pt x="375" y="102"/>
                    <a:pt x="385" y="92"/>
                    <a:pt x="385" y="78"/>
                  </a:cubicBezTo>
                  <a:cubicBezTo>
                    <a:pt x="386" y="65"/>
                    <a:pt x="376" y="54"/>
                    <a:pt x="362" y="52"/>
                  </a:cubicBezTo>
                  <a:cubicBezTo>
                    <a:pt x="357" y="51"/>
                    <a:pt x="353" y="52"/>
                    <a:pt x="348" y="52"/>
                  </a:cubicBezTo>
                  <a:cubicBezTo>
                    <a:pt x="262" y="52"/>
                    <a:pt x="176" y="52"/>
                    <a:pt x="89" y="52"/>
                  </a:cubicBezTo>
                  <a:cubicBezTo>
                    <a:pt x="83" y="52"/>
                    <a:pt x="76" y="52"/>
                    <a:pt x="70" y="54"/>
                  </a:cubicBezTo>
                  <a:cubicBezTo>
                    <a:pt x="58" y="57"/>
                    <a:pt x="52" y="66"/>
                    <a:pt x="53" y="79"/>
                  </a:cubicBezTo>
                  <a:cubicBezTo>
                    <a:pt x="53" y="91"/>
                    <a:pt x="61" y="100"/>
                    <a:pt x="74" y="102"/>
                  </a:cubicBezTo>
                  <a:cubicBezTo>
                    <a:pt x="79" y="103"/>
                    <a:pt x="84" y="103"/>
                    <a:pt x="89" y="103"/>
                  </a:cubicBezTo>
                  <a:cubicBezTo>
                    <a:pt x="132" y="103"/>
                    <a:pt x="176" y="103"/>
                    <a:pt x="219" y="103"/>
                  </a:cubicBezTo>
                  <a:close/>
                  <a:moveTo>
                    <a:pt x="181" y="154"/>
                  </a:moveTo>
                  <a:cubicBezTo>
                    <a:pt x="149" y="154"/>
                    <a:pt x="117" y="154"/>
                    <a:pt x="84" y="154"/>
                  </a:cubicBezTo>
                  <a:cubicBezTo>
                    <a:pt x="73" y="154"/>
                    <a:pt x="62" y="156"/>
                    <a:pt x="56" y="167"/>
                  </a:cubicBezTo>
                  <a:cubicBezTo>
                    <a:pt x="46" y="185"/>
                    <a:pt x="58" y="205"/>
                    <a:pt x="82" y="205"/>
                  </a:cubicBezTo>
                  <a:cubicBezTo>
                    <a:pt x="120" y="206"/>
                    <a:pt x="158" y="206"/>
                    <a:pt x="196" y="206"/>
                  </a:cubicBezTo>
                  <a:cubicBezTo>
                    <a:pt x="224" y="206"/>
                    <a:pt x="252" y="206"/>
                    <a:pt x="280" y="205"/>
                  </a:cubicBezTo>
                  <a:cubicBezTo>
                    <a:pt x="298" y="205"/>
                    <a:pt x="308" y="195"/>
                    <a:pt x="308" y="179"/>
                  </a:cubicBezTo>
                  <a:cubicBezTo>
                    <a:pt x="308" y="164"/>
                    <a:pt x="297" y="154"/>
                    <a:pt x="279" y="154"/>
                  </a:cubicBezTo>
                  <a:cubicBezTo>
                    <a:pt x="246" y="154"/>
                    <a:pt x="214" y="154"/>
                    <a:pt x="181"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2"/>
            <p:cNvSpPr>
              <a:spLocks/>
            </p:cNvSpPr>
            <p:nvPr/>
          </p:nvSpPr>
          <p:spPr bwMode="auto">
            <a:xfrm>
              <a:off x="2686" y="2768"/>
              <a:ext cx="2311" cy="366"/>
            </a:xfrm>
            <a:custGeom>
              <a:avLst/>
              <a:gdLst>
                <a:gd name="T0" fmla="*/ 485 w 973"/>
                <a:gd name="T1" fmla="*/ 154 h 154"/>
                <a:gd name="T2" fmla="*/ 39 w 973"/>
                <a:gd name="T3" fmla="*/ 154 h 154"/>
                <a:gd name="T4" fmla="*/ 0 w 973"/>
                <a:gd name="T5" fmla="*/ 114 h 154"/>
                <a:gd name="T6" fmla="*/ 0 w 973"/>
                <a:gd name="T7" fmla="*/ 33 h 154"/>
                <a:gd name="T8" fmla="*/ 33 w 973"/>
                <a:gd name="T9" fmla="*/ 0 h 154"/>
                <a:gd name="T10" fmla="*/ 266 w 973"/>
                <a:gd name="T11" fmla="*/ 0 h 154"/>
                <a:gd name="T12" fmla="*/ 933 w 973"/>
                <a:gd name="T13" fmla="*/ 0 h 154"/>
                <a:gd name="T14" fmla="*/ 973 w 973"/>
                <a:gd name="T15" fmla="*/ 39 h 154"/>
                <a:gd name="T16" fmla="*/ 973 w 973"/>
                <a:gd name="T17" fmla="*/ 119 h 154"/>
                <a:gd name="T18" fmla="*/ 938 w 973"/>
                <a:gd name="T19" fmla="*/ 154 h 154"/>
                <a:gd name="T20" fmla="*/ 485 w 973"/>
                <a:gd name="T21"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3" h="154">
                  <a:moveTo>
                    <a:pt x="485" y="154"/>
                  </a:moveTo>
                  <a:cubicBezTo>
                    <a:pt x="336" y="154"/>
                    <a:pt x="188" y="154"/>
                    <a:pt x="39" y="154"/>
                  </a:cubicBezTo>
                  <a:cubicBezTo>
                    <a:pt x="6" y="154"/>
                    <a:pt x="0" y="147"/>
                    <a:pt x="0" y="114"/>
                  </a:cubicBezTo>
                  <a:cubicBezTo>
                    <a:pt x="0" y="87"/>
                    <a:pt x="0" y="60"/>
                    <a:pt x="0" y="33"/>
                  </a:cubicBezTo>
                  <a:cubicBezTo>
                    <a:pt x="0" y="8"/>
                    <a:pt x="8" y="0"/>
                    <a:pt x="33" y="0"/>
                  </a:cubicBezTo>
                  <a:cubicBezTo>
                    <a:pt x="111" y="0"/>
                    <a:pt x="188" y="0"/>
                    <a:pt x="266" y="0"/>
                  </a:cubicBezTo>
                  <a:cubicBezTo>
                    <a:pt x="488" y="0"/>
                    <a:pt x="711" y="0"/>
                    <a:pt x="933" y="0"/>
                  </a:cubicBezTo>
                  <a:cubicBezTo>
                    <a:pt x="966" y="0"/>
                    <a:pt x="973" y="6"/>
                    <a:pt x="973" y="39"/>
                  </a:cubicBezTo>
                  <a:cubicBezTo>
                    <a:pt x="973" y="66"/>
                    <a:pt x="973" y="92"/>
                    <a:pt x="973" y="119"/>
                  </a:cubicBezTo>
                  <a:cubicBezTo>
                    <a:pt x="972" y="146"/>
                    <a:pt x="965" y="154"/>
                    <a:pt x="938" y="154"/>
                  </a:cubicBezTo>
                  <a:cubicBezTo>
                    <a:pt x="787" y="154"/>
                    <a:pt x="636" y="154"/>
                    <a:pt x="485"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3"/>
            <p:cNvSpPr>
              <a:spLocks/>
            </p:cNvSpPr>
            <p:nvPr/>
          </p:nvSpPr>
          <p:spPr bwMode="auto">
            <a:xfrm>
              <a:off x="2436" y="3253"/>
              <a:ext cx="551" cy="615"/>
            </a:xfrm>
            <a:custGeom>
              <a:avLst/>
              <a:gdLst>
                <a:gd name="T0" fmla="*/ 232 w 232"/>
                <a:gd name="T1" fmla="*/ 1 h 259"/>
                <a:gd name="T2" fmla="*/ 222 w 232"/>
                <a:gd name="T3" fmla="*/ 16 h 259"/>
                <a:gd name="T4" fmla="*/ 54 w 232"/>
                <a:gd name="T5" fmla="*/ 238 h 259"/>
                <a:gd name="T6" fmla="*/ 45 w 232"/>
                <a:gd name="T7" fmla="*/ 250 h 259"/>
                <a:gd name="T8" fmla="*/ 12 w 232"/>
                <a:gd name="T9" fmla="*/ 251 h 259"/>
                <a:gd name="T10" fmla="*/ 6 w 232"/>
                <a:gd name="T11" fmla="*/ 218 h 259"/>
                <a:gd name="T12" fmla="*/ 13 w 232"/>
                <a:gd name="T13" fmla="*/ 209 h 259"/>
                <a:gd name="T14" fmla="*/ 160 w 232"/>
                <a:gd name="T15" fmla="*/ 12 h 259"/>
                <a:gd name="T16" fmla="*/ 182 w 232"/>
                <a:gd name="T17" fmla="*/ 1 h 259"/>
                <a:gd name="T18" fmla="*/ 232 w 232"/>
                <a:gd name="T19" fmla="*/ 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59">
                  <a:moveTo>
                    <a:pt x="232" y="1"/>
                  </a:moveTo>
                  <a:cubicBezTo>
                    <a:pt x="227" y="8"/>
                    <a:pt x="224" y="12"/>
                    <a:pt x="222" y="16"/>
                  </a:cubicBezTo>
                  <a:cubicBezTo>
                    <a:pt x="166" y="90"/>
                    <a:pt x="110" y="164"/>
                    <a:pt x="54" y="238"/>
                  </a:cubicBezTo>
                  <a:cubicBezTo>
                    <a:pt x="51" y="242"/>
                    <a:pt x="48" y="247"/>
                    <a:pt x="45" y="250"/>
                  </a:cubicBezTo>
                  <a:cubicBezTo>
                    <a:pt x="35" y="259"/>
                    <a:pt x="22" y="259"/>
                    <a:pt x="12" y="251"/>
                  </a:cubicBezTo>
                  <a:cubicBezTo>
                    <a:pt x="2" y="243"/>
                    <a:pt x="0" y="230"/>
                    <a:pt x="6" y="218"/>
                  </a:cubicBezTo>
                  <a:cubicBezTo>
                    <a:pt x="8" y="215"/>
                    <a:pt x="10" y="212"/>
                    <a:pt x="13" y="209"/>
                  </a:cubicBezTo>
                  <a:cubicBezTo>
                    <a:pt x="62" y="143"/>
                    <a:pt x="111" y="78"/>
                    <a:pt x="160" y="12"/>
                  </a:cubicBezTo>
                  <a:cubicBezTo>
                    <a:pt x="166" y="4"/>
                    <a:pt x="172" y="0"/>
                    <a:pt x="182" y="1"/>
                  </a:cubicBezTo>
                  <a:cubicBezTo>
                    <a:pt x="198" y="2"/>
                    <a:pt x="213" y="1"/>
                    <a:pt x="23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4"/>
            <p:cNvSpPr>
              <a:spLocks/>
            </p:cNvSpPr>
            <p:nvPr/>
          </p:nvSpPr>
          <p:spPr bwMode="auto">
            <a:xfrm>
              <a:off x="4700" y="3255"/>
              <a:ext cx="546" cy="615"/>
            </a:xfrm>
            <a:custGeom>
              <a:avLst/>
              <a:gdLst>
                <a:gd name="T0" fmla="*/ 0 w 230"/>
                <a:gd name="T1" fmla="*/ 0 h 259"/>
                <a:gd name="T2" fmla="*/ 55 w 230"/>
                <a:gd name="T3" fmla="*/ 0 h 259"/>
                <a:gd name="T4" fmla="*/ 66 w 230"/>
                <a:gd name="T5" fmla="*/ 8 h 259"/>
                <a:gd name="T6" fmla="*/ 220 w 230"/>
                <a:gd name="T7" fmla="*/ 212 h 259"/>
                <a:gd name="T8" fmla="*/ 218 w 230"/>
                <a:gd name="T9" fmla="*/ 250 h 259"/>
                <a:gd name="T10" fmla="*/ 181 w 230"/>
                <a:gd name="T11" fmla="*/ 245 h 259"/>
                <a:gd name="T12" fmla="*/ 0 w 230"/>
                <a:gd name="T13" fmla="*/ 4 h 259"/>
                <a:gd name="T14" fmla="*/ 0 w 230"/>
                <a:gd name="T15" fmla="*/ 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259">
                  <a:moveTo>
                    <a:pt x="0" y="0"/>
                  </a:moveTo>
                  <a:cubicBezTo>
                    <a:pt x="19" y="0"/>
                    <a:pt x="37" y="0"/>
                    <a:pt x="55" y="0"/>
                  </a:cubicBezTo>
                  <a:cubicBezTo>
                    <a:pt x="59" y="1"/>
                    <a:pt x="64" y="4"/>
                    <a:pt x="66" y="8"/>
                  </a:cubicBezTo>
                  <a:cubicBezTo>
                    <a:pt x="118" y="76"/>
                    <a:pt x="169" y="144"/>
                    <a:pt x="220" y="212"/>
                  </a:cubicBezTo>
                  <a:cubicBezTo>
                    <a:pt x="230" y="226"/>
                    <a:pt x="229" y="241"/>
                    <a:pt x="218" y="250"/>
                  </a:cubicBezTo>
                  <a:cubicBezTo>
                    <a:pt x="206" y="259"/>
                    <a:pt x="191" y="258"/>
                    <a:pt x="181" y="245"/>
                  </a:cubicBezTo>
                  <a:cubicBezTo>
                    <a:pt x="120" y="164"/>
                    <a:pt x="60" y="84"/>
                    <a:pt x="0" y="4"/>
                  </a:cubicBezTo>
                  <a:cubicBezTo>
                    <a:pt x="0" y="3"/>
                    <a:pt x="0"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5"/>
            <p:cNvSpPr>
              <a:spLocks/>
            </p:cNvSpPr>
            <p:nvPr/>
          </p:nvSpPr>
          <p:spPr bwMode="auto">
            <a:xfrm>
              <a:off x="3781" y="3257"/>
              <a:ext cx="121" cy="606"/>
            </a:xfrm>
            <a:custGeom>
              <a:avLst/>
              <a:gdLst>
                <a:gd name="T0" fmla="*/ 0 w 51"/>
                <a:gd name="T1" fmla="*/ 0 h 255"/>
                <a:gd name="T2" fmla="*/ 51 w 51"/>
                <a:gd name="T3" fmla="*/ 0 h 255"/>
                <a:gd name="T4" fmla="*/ 51 w 51"/>
                <a:gd name="T5" fmla="*/ 15 h 255"/>
                <a:gd name="T6" fmla="*/ 51 w 51"/>
                <a:gd name="T7" fmla="*/ 219 h 255"/>
                <a:gd name="T8" fmla="*/ 50 w 51"/>
                <a:gd name="T9" fmla="*/ 233 h 255"/>
                <a:gd name="T10" fmla="*/ 25 w 51"/>
                <a:gd name="T11" fmla="*/ 255 h 255"/>
                <a:gd name="T12" fmla="*/ 0 w 51"/>
                <a:gd name="T13" fmla="*/ 233 h 255"/>
                <a:gd name="T14" fmla="*/ 0 w 51"/>
                <a:gd name="T15" fmla="*/ 224 h 255"/>
                <a:gd name="T16" fmla="*/ 0 w 51"/>
                <a:gd name="T17" fmla="*/ 9 h 255"/>
                <a:gd name="T18" fmla="*/ 0 w 51"/>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55">
                  <a:moveTo>
                    <a:pt x="0" y="0"/>
                  </a:moveTo>
                  <a:cubicBezTo>
                    <a:pt x="18" y="0"/>
                    <a:pt x="33" y="0"/>
                    <a:pt x="51" y="0"/>
                  </a:cubicBezTo>
                  <a:cubicBezTo>
                    <a:pt x="51" y="6"/>
                    <a:pt x="51" y="11"/>
                    <a:pt x="51" y="15"/>
                  </a:cubicBezTo>
                  <a:cubicBezTo>
                    <a:pt x="51" y="83"/>
                    <a:pt x="51" y="151"/>
                    <a:pt x="51" y="219"/>
                  </a:cubicBezTo>
                  <a:cubicBezTo>
                    <a:pt x="51" y="224"/>
                    <a:pt x="51" y="228"/>
                    <a:pt x="50" y="233"/>
                  </a:cubicBezTo>
                  <a:cubicBezTo>
                    <a:pt x="48" y="247"/>
                    <a:pt x="39" y="254"/>
                    <a:pt x="25" y="255"/>
                  </a:cubicBezTo>
                  <a:cubicBezTo>
                    <a:pt x="13" y="255"/>
                    <a:pt x="3" y="246"/>
                    <a:pt x="0" y="233"/>
                  </a:cubicBezTo>
                  <a:cubicBezTo>
                    <a:pt x="0" y="230"/>
                    <a:pt x="0" y="227"/>
                    <a:pt x="0" y="224"/>
                  </a:cubicBezTo>
                  <a:cubicBezTo>
                    <a:pt x="0" y="152"/>
                    <a:pt x="0" y="81"/>
                    <a:pt x="0" y="9"/>
                  </a:cubicBezTo>
                  <a:cubicBezTo>
                    <a:pt x="0" y="6"/>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6"/>
            <p:cNvSpPr>
              <a:spLocks/>
            </p:cNvSpPr>
            <p:nvPr/>
          </p:nvSpPr>
          <p:spPr bwMode="auto">
            <a:xfrm>
              <a:off x="3781" y="457"/>
              <a:ext cx="121" cy="240"/>
            </a:xfrm>
            <a:custGeom>
              <a:avLst/>
              <a:gdLst>
                <a:gd name="T0" fmla="*/ 50 w 51"/>
                <a:gd name="T1" fmla="*/ 101 h 101"/>
                <a:gd name="T2" fmla="*/ 1 w 51"/>
                <a:gd name="T3" fmla="*/ 101 h 101"/>
                <a:gd name="T4" fmla="*/ 1 w 51"/>
                <a:gd name="T5" fmla="*/ 20 h 101"/>
                <a:gd name="T6" fmla="*/ 25 w 51"/>
                <a:gd name="T7" fmla="*/ 0 h 101"/>
                <a:gd name="T8" fmla="*/ 50 w 51"/>
                <a:gd name="T9" fmla="*/ 22 h 101"/>
                <a:gd name="T10" fmla="*/ 50 w 51"/>
                <a:gd name="T11" fmla="*/ 101 h 101"/>
              </a:gdLst>
              <a:ahLst/>
              <a:cxnLst>
                <a:cxn ang="0">
                  <a:pos x="T0" y="T1"/>
                </a:cxn>
                <a:cxn ang="0">
                  <a:pos x="T2" y="T3"/>
                </a:cxn>
                <a:cxn ang="0">
                  <a:pos x="T4" y="T5"/>
                </a:cxn>
                <a:cxn ang="0">
                  <a:pos x="T6" y="T7"/>
                </a:cxn>
                <a:cxn ang="0">
                  <a:pos x="T8" y="T9"/>
                </a:cxn>
                <a:cxn ang="0">
                  <a:pos x="T10" y="T11"/>
                </a:cxn>
              </a:cxnLst>
              <a:rect l="0" t="0" r="r" b="b"/>
              <a:pathLst>
                <a:path w="51" h="101">
                  <a:moveTo>
                    <a:pt x="50" y="101"/>
                  </a:moveTo>
                  <a:cubicBezTo>
                    <a:pt x="33" y="101"/>
                    <a:pt x="18" y="101"/>
                    <a:pt x="1" y="101"/>
                  </a:cubicBezTo>
                  <a:cubicBezTo>
                    <a:pt x="1" y="74"/>
                    <a:pt x="0" y="47"/>
                    <a:pt x="1" y="20"/>
                  </a:cubicBezTo>
                  <a:cubicBezTo>
                    <a:pt x="2" y="7"/>
                    <a:pt x="13" y="0"/>
                    <a:pt x="25" y="0"/>
                  </a:cubicBezTo>
                  <a:cubicBezTo>
                    <a:pt x="39" y="1"/>
                    <a:pt x="49" y="8"/>
                    <a:pt x="50" y="22"/>
                  </a:cubicBezTo>
                  <a:cubicBezTo>
                    <a:pt x="51" y="48"/>
                    <a:pt x="50" y="74"/>
                    <a:pt x="50"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7"/>
            <p:cNvSpPr>
              <a:spLocks/>
            </p:cNvSpPr>
            <p:nvPr/>
          </p:nvSpPr>
          <p:spPr bwMode="auto">
            <a:xfrm>
              <a:off x="4935" y="1248"/>
              <a:ext cx="245" cy="242"/>
            </a:xfrm>
            <a:custGeom>
              <a:avLst/>
              <a:gdLst>
                <a:gd name="T0" fmla="*/ 52 w 103"/>
                <a:gd name="T1" fmla="*/ 102 h 102"/>
                <a:gd name="T2" fmla="*/ 0 w 103"/>
                <a:gd name="T3" fmla="*/ 51 h 102"/>
                <a:gd name="T4" fmla="*/ 52 w 103"/>
                <a:gd name="T5" fmla="*/ 0 h 102"/>
                <a:gd name="T6" fmla="*/ 103 w 103"/>
                <a:gd name="T7" fmla="*/ 50 h 102"/>
                <a:gd name="T8" fmla="*/ 52 w 103"/>
                <a:gd name="T9" fmla="*/ 102 h 102"/>
              </a:gdLst>
              <a:ahLst/>
              <a:cxnLst>
                <a:cxn ang="0">
                  <a:pos x="T0" y="T1"/>
                </a:cxn>
                <a:cxn ang="0">
                  <a:pos x="T2" y="T3"/>
                </a:cxn>
                <a:cxn ang="0">
                  <a:pos x="T4" y="T5"/>
                </a:cxn>
                <a:cxn ang="0">
                  <a:pos x="T6" y="T7"/>
                </a:cxn>
                <a:cxn ang="0">
                  <a:pos x="T8" y="T9"/>
                </a:cxn>
              </a:cxnLst>
              <a:rect l="0" t="0" r="r" b="b"/>
              <a:pathLst>
                <a:path w="103" h="102">
                  <a:moveTo>
                    <a:pt x="52" y="102"/>
                  </a:moveTo>
                  <a:cubicBezTo>
                    <a:pt x="23" y="102"/>
                    <a:pt x="0" y="80"/>
                    <a:pt x="0" y="51"/>
                  </a:cubicBezTo>
                  <a:cubicBezTo>
                    <a:pt x="1" y="22"/>
                    <a:pt x="23" y="0"/>
                    <a:pt x="52" y="0"/>
                  </a:cubicBezTo>
                  <a:cubicBezTo>
                    <a:pt x="79" y="0"/>
                    <a:pt x="102" y="23"/>
                    <a:pt x="103" y="50"/>
                  </a:cubicBezTo>
                  <a:cubicBezTo>
                    <a:pt x="103" y="78"/>
                    <a:pt x="80" y="102"/>
                    <a:pt x="52"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8"/>
            <p:cNvSpPr>
              <a:spLocks/>
            </p:cNvSpPr>
            <p:nvPr/>
          </p:nvSpPr>
          <p:spPr bwMode="auto">
            <a:xfrm>
              <a:off x="3353" y="1552"/>
              <a:ext cx="245" cy="242"/>
            </a:xfrm>
            <a:custGeom>
              <a:avLst/>
              <a:gdLst>
                <a:gd name="T0" fmla="*/ 1 w 103"/>
                <a:gd name="T1" fmla="*/ 51 h 102"/>
                <a:gd name="T2" fmla="*/ 52 w 103"/>
                <a:gd name="T3" fmla="*/ 0 h 102"/>
                <a:gd name="T4" fmla="*/ 103 w 103"/>
                <a:gd name="T5" fmla="*/ 51 h 102"/>
                <a:gd name="T6" fmla="*/ 51 w 103"/>
                <a:gd name="T7" fmla="*/ 102 h 102"/>
                <a:gd name="T8" fmla="*/ 1 w 103"/>
                <a:gd name="T9" fmla="*/ 51 h 102"/>
              </a:gdLst>
              <a:ahLst/>
              <a:cxnLst>
                <a:cxn ang="0">
                  <a:pos x="T0" y="T1"/>
                </a:cxn>
                <a:cxn ang="0">
                  <a:pos x="T2" y="T3"/>
                </a:cxn>
                <a:cxn ang="0">
                  <a:pos x="T4" y="T5"/>
                </a:cxn>
                <a:cxn ang="0">
                  <a:pos x="T6" y="T7"/>
                </a:cxn>
                <a:cxn ang="0">
                  <a:pos x="T8" y="T9"/>
                </a:cxn>
              </a:cxnLst>
              <a:rect l="0" t="0" r="r" b="b"/>
              <a:pathLst>
                <a:path w="103" h="102">
                  <a:moveTo>
                    <a:pt x="1" y="51"/>
                  </a:moveTo>
                  <a:cubicBezTo>
                    <a:pt x="1" y="22"/>
                    <a:pt x="23" y="0"/>
                    <a:pt x="52" y="0"/>
                  </a:cubicBezTo>
                  <a:cubicBezTo>
                    <a:pt x="80" y="1"/>
                    <a:pt x="103" y="23"/>
                    <a:pt x="103" y="51"/>
                  </a:cubicBezTo>
                  <a:cubicBezTo>
                    <a:pt x="103" y="79"/>
                    <a:pt x="79" y="102"/>
                    <a:pt x="51" y="102"/>
                  </a:cubicBezTo>
                  <a:cubicBezTo>
                    <a:pt x="23" y="102"/>
                    <a:pt x="0" y="79"/>
                    <a:pt x="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9"/>
            <p:cNvSpPr>
              <a:spLocks/>
            </p:cNvSpPr>
            <p:nvPr/>
          </p:nvSpPr>
          <p:spPr bwMode="auto">
            <a:xfrm>
              <a:off x="2500" y="2039"/>
              <a:ext cx="245" cy="242"/>
            </a:xfrm>
            <a:custGeom>
              <a:avLst/>
              <a:gdLst>
                <a:gd name="T0" fmla="*/ 103 w 103"/>
                <a:gd name="T1" fmla="*/ 51 h 102"/>
                <a:gd name="T2" fmla="*/ 51 w 103"/>
                <a:gd name="T3" fmla="*/ 102 h 102"/>
                <a:gd name="T4" fmla="*/ 1 w 103"/>
                <a:gd name="T5" fmla="*/ 51 h 102"/>
                <a:gd name="T6" fmla="*/ 52 w 103"/>
                <a:gd name="T7" fmla="*/ 0 h 102"/>
                <a:gd name="T8" fmla="*/ 103 w 103"/>
                <a:gd name="T9" fmla="*/ 51 h 102"/>
              </a:gdLst>
              <a:ahLst/>
              <a:cxnLst>
                <a:cxn ang="0">
                  <a:pos x="T0" y="T1"/>
                </a:cxn>
                <a:cxn ang="0">
                  <a:pos x="T2" y="T3"/>
                </a:cxn>
                <a:cxn ang="0">
                  <a:pos x="T4" y="T5"/>
                </a:cxn>
                <a:cxn ang="0">
                  <a:pos x="T6" y="T7"/>
                </a:cxn>
                <a:cxn ang="0">
                  <a:pos x="T8" y="T9"/>
                </a:cxn>
              </a:cxnLst>
              <a:rect l="0" t="0" r="r" b="b"/>
              <a:pathLst>
                <a:path w="103" h="102">
                  <a:moveTo>
                    <a:pt x="103" y="51"/>
                  </a:moveTo>
                  <a:cubicBezTo>
                    <a:pt x="103" y="80"/>
                    <a:pt x="80" y="102"/>
                    <a:pt x="51" y="102"/>
                  </a:cubicBezTo>
                  <a:cubicBezTo>
                    <a:pt x="24" y="102"/>
                    <a:pt x="1" y="79"/>
                    <a:pt x="1" y="51"/>
                  </a:cubicBezTo>
                  <a:cubicBezTo>
                    <a:pt x="0" y="23"/>
                    <a:pt x="24" y="0"/>
                    <a:pt x="52" y="0"/>
                  </a:cubicBezTo>
                  <a:cubicBezTo>
                    <a:pt x="81" y="0"/>
                    <a:pt x="103" y="23"/>
                    <a:pt x="103"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30"/>
            <p:cNvSpPr>
              <a:spLocks/>
            </p:cNvSpPr>
            <p:nvPr/>
          </p:nvSpPr>
          <p:spPr bwMode="auto">
            <a:xfrm>
              <a:off x="4025" y="2037"/>
              <a:ext cx="243" cy="244"/>
            </a:xfrm>
            <a:custGeom>
              <a:avLst/>
              <a:gdLst>
                <a:gd name="T0" fmla="*/ 51 w 102"/>
                <a:gd name="T1" fmla="*/ 103 h 103"/>
                <a:gd name="T2" fmla="*/ 0 w 102"/>
                <a:gd name="T3" fmla="*/ 52 h 103"/>
                <a:gd name="T4" fmla="*/ 49 w 102"/>
                <a:gd name="T5" fmla="*/ 1 h 103"/>
                <a:gd name="T6" fmla="*/ 102 w 102"/>
                <a:gd name="T7" fmla="*/ 51 h 103"/>
                <a:gd name="T8" fmla="*/ 51 w 102"/>
                <a:gd name="T9" fmla="*/ 103 h 103"/>
              </a:gdLst>
              <a:ahLst/>
              <a:cxnLst>
                <a:cxn ang="0">
                  <a:pos x="T0" y="T1"/>
                </a:cxn>
                <a:cxn ang="0">
                  <a:pos x="T2" y="T3"/>
                </a:cxn>
                <a:cxn ang="0">
                  <a:pos x="T4" y="T5"/>
                </a:cxn>
                <a:cxn ang="0">
                  <a:pos x="T6" y="T7"/>
                </a:cxn>
                <a:cxn ang="0">
                  <a:pos x="T8" y="T9"/>
                </a:cxn>
              </a:cxnLst>
              <a:rect l="0" t="0" r="r" b="b"/>
              <a:pathLst>
                <a:path w="102" h="103">
                  <a:moveTo>
                    <a:pt x="51" y="103"/>
                  </a:moveTo>
                  <a:cubicBezTo>
                    <a:pt x="22" y="103"/>
                    <a:pt x="0" y="80"/>
                    <a:pt x="0" y="52"/>
                  </a:cubicBezTo>
                  <a:cubicBezTo>
                    <a:pt x="0" y="24"/>
                    <a:pt x="22" y="1"/>
                    <a:pt x="49" y="1"/>
                  </a:cubicBezTo>
                  <a:cubicBezTo>
                    <a:pt x="78" y="0"/>
                    <a:pt x="101" y="23"/>
                    <a:pt x="102" y="51"/>
                  </a:cubicBezTo>
                  <a:cubicBezTo>
                    <a:pt x="102" y="79"/>
                    <a:pt x="79" y="103"/>
                    <a:pt x="51"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12"/>
          <p:cNvGrpSpPr>
            <a:grpSpLocks noChangeAspect="1"/>
          </p:cNvGrpSpPr>
          <p:nvPr/>
        </p:nvGrpSpPr>
        <p:grpSpPr bwMode="auto">
          <a:xfrm>
            <a:off x="7298740" y="5328255"/>
            <a:ext cx="370777" cy="358072"/>
            <a:chOff x="2016" y="363"/>
            <a:chExt cx="3648" cy="3523"/>
          </a:xfrm>
          <a:solidFill>
            <a:schemeClr val="accent1"/>
          </a:solidFill>
        </p:grpSpPr>
        <p:sp>
          <p:nvSpPr>
            <p:cNvPr id="85" name="Freeform 13"/>
            <p:cNvSpPr>
              <a:spLocks/>
            </p:cNvSpPr>
            <p:nvPr/>
          </p:nvSpPr>
          <p:spPr bwMode="auto">
            <a:xfrm>
              <a:off x="2016" y="363"/>
              <a:ext cx="3648" cy="1727"/>
            </a:xfrm>
            <a:custGeom>
              <a:avLst/>
              <a:gdLst>
                <a:gd name="T0" fmla="*/ 0 w 1536"/>
                <a:gd name="T1" fmla="*/ 566 h 727"/>
                <a:gd name="T2" fmla="*/ 8 w 1536"/>
                <a:gd name="T3" fmla="*/ 541 h 727"/>
                <a:gd name="T4" fmla="*/ 179 w 1536"/>
                <a:gd name="T5" fmla="*/ 469 h 727"/>
                <a:gd name="T6" fmla="*/ 205 w 1536"/>
                <a:gd name="T7" fmla="*/ 466 h 727"/>
                <a:gd name="T8" fmla="*/ 426 w 1536"/>
                <a:gd name="T9" fmla="*/ 301 h 727"/>
                <a:gd name="T10" fmla="*/ 432 w 1536"/>
                <a:gd name="T11" fmla="*/ 280 h 727"/>
                <a:gd name="T12" fmla="*/ 471 w 1536"/>
                <a:gd name="T13" fmla="*/ 147 h 727"/>
                <a:gd name="T14" fmla="*/ 604 w 1536"/>
                <a:gd name="T15" fmla="*/ 126 h 727"/>
                <a:gd name="T16" fmla="*/ 681 w 1536"/>
                <a:gd name="T17" fmla="*/ 239 h 727"/>
                <a:gd name="T18" fmla="*/ 704 w 1536"/>
                <a:gd name="T19" fmla="*/ 273 h 727"/>
                <a:gd name="T20" fmla="*/ 869 w 1536"/>
                <a:gd name="T21" fmla="*/ 354 h 727"/>
                <a:gd name="T22" fmla="*/ 965 w 1536"/>
                <a:gd name="T23" fmla="*/ 288 h 727"/>
                <a:gd name="T24" fmla="*/ 1074 w 1536"/>
                <a:gd name="T25" fmla="*/ 326 h 727"/>
                <a:gd name="T26" fmla="*/ 1287 w 1536"/>
                <a:gd name="T27" fmla="*/ 200 h 727"/>
                <a:gd name="T28" fmla="*/ 1328 w 1536"/>
                <a:gd name="T29" fmla="*/ 60 h 727"/>
                <a:gd name="T30" fmla="*/ 1532 w 1536"/>
                <a:gd name="T31" fmla="*/ 129 h 727"/>
                <a:gd name="T32" fmla="*/ 1536 w 1536"/>
                <a:gd name="T33" fmla="*/ 140 h 727"/>
                <a:gd name="T34" fmla="*/ 1536 w 1536"/>
                <a:gd name="T35" fmla="*/ 179 h 727"/>
                <a:gd name="T36" fmla="*/ 1531 w 1536"/>
                <a:gd name="T37" fmla="*/ 194 h 727"/>
                <a:gd name="T38" fmla="*/ 1352 w 1536"/>
                <a:gd name="T39" fmla="*/ 273 h 727"/>
                <a:gd name="T40" fmla="*/ 1329 w 1536"/>
                <a:gd name="T41" fmla="*/ 274 h 727"/>
                <a:gd name="T42" fmla="*/ 1119 w 1536"/>
                <a:gd name="T43" fmla="*/ 399 h 727"/>
                <a:gd name="T44" fmla="*/ 1109 w 1536"/>
                <a:gd name="T45" fmla="*/ 416 h 727"/>
                <a:gd name="T46" fmla="*/ 1001 w 1536"/>
                <a:gd name="T47" fmla="*/ 541 h 727"/>
                <a:gd name="T48" fmla="*/ 860 w 1536"/>
                <a:gd name="T49" fmla="*/ 455 h 727"/>
                <a:gd name="T50" fmla="*/ 844 w 1536"/>
                <a:gd name="T51" fmla="*/ 437 h 727"/>
                <a:gd name="T52" fmla="*/ 653 w 1536"/>
                <a:gd name="T53" fmla="*/ 342 h 727"/>
                <a:gd name="T54" fmla="*/ 634 w 1536"/>
                <a:gd name="T55" fmla="*/ 344 h 727"/>
                <a:gd name="T56" fmla="*/ 503 w 1536"/>
                <a:gd name="T57" fmla="*/ 361 h 727"/>
                <a:gd name="T58" fmla="*/ 486 w 1536"/>
                <a:gd name="T59" fmla="*/ 363 h 727"/>
                <a:gd name="T60" fmla="*/ 257 w 1536"/>
                <a:gd name="T61" fmla="*/ 534 h 727"/>
                <a:gd name="T62" fmla="*/ 251 w 1536"/>
                <a:gd name="T63" fmla="*/ 550 h 727"/>
                <a:gd name="T64" fmla="*/ 158 w 1536"/>
                <a:gd name="T65" fmla="*/ 710 h 727"/>
                <a:gd name="T66" fmla="*/ 3 w 1536"/>
                <a:gd name="T67" fmla="*/ 610 h 727"/>
                <a:gd name="T68" fmla="*/ 0 w 1536"/>
                <a:gd name="T69" fmla="*/ 605 h 727"/>
                <a:gd name="T70" fmla="*/ 0 w 1536"/>
                <a:gd name="T71" fmla="*/ 566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6" h="727">
                  <a:moveTo>
                    <a:pt x="0" y="566"/>
                  </a:moveTo>
                  <a:cubicBezTo>
                    <a:pt x="3" y="557"/>
                    <a:pt x="5" y="549"/>
                    <a:pt x="8" y="541"/>
                  </a:cubicBezTo>
                  <a:cubicBezTo>
                    <a:pt x="34" y="472"/>
                    <a:pt x="113" y="438"/>
                    <a:pt x="179" y="469"/>
                  </a:cubicBezTo>
                  <a:cubicBezTo>
                    <a:pt x="190" y="474"/>
                    <a:pt x="196" y="473"/>
                    <a:pt x="205" y="466"/>
                  </a:cubicBezTo>
                  <a:cubicBezTo>
                    <a:pt x="278" y="411"/>
                    <a:pt x="352" y="356"/>
                    <a:pt x="426" y="301"/>
                  </a:cubicBezTo>
                  <a:cubicBezTo>
                    <a:pt x="434" y="295"/>
                    <a:pt x="435" y="290"/>
                    <a:pt x="432" y="280"/>
                  </a:cubicBezTo>
                  <a:cubicBezTo>
                    <a:pt x="418" y="228"/>
                    <a:pt x="431" y="183"/>
                    <a:pt x="471" y="147"/>
                  </a:cubicBezTo>
                  <a:cubicBezTo>
                    <a:pt x="510" y="113"/>
                    <a:pt x="556" y="106"/>
                    <a:pt x="604" y="126"/>
                  </a:cubicBezTo>
                  <a:cubicBezTo>
                    <a:pt x="653" y="147"/>
                    <a:pt x="681" y="186"/>
                    <a:pt x="681" y="239"/>
                  </a:cubicBezTo>
                  <a:cubicBezTo>
                    <a:pt x="682" y="259"/>
                    <a:pt x="689" y="265"/>
                    <a:pt x="704" y="273"/>
                  </a:cubicBezTo>
                  <a:cubicBezTo>
                    <a:pt x="759" y="299"/>
                    <a:pt x="814" y="326"/>
                    <a:pt x="869" y="354"/>
                  </a:cubicBezTo>
                  <a:cubicBezTo>
                    <a:pt x="891" y="317"/>
                    <a:pt x="922" y="294"/>
                    <a:pt x="965" y="288"/>
                  </a:cubicBezTo>
                  <a:cubicBezTo>
                    <a:pt x="1007" y="282"/>
                    <a:pt x="1043" y="297"/>
                    <a:pt x="1074" y="326"/>
                  </a:cubicBezTo>
                  <a:cubicBezTo>
                    <a:pt x="1145" y="284"/>
                    <a:pt x="1216" y="242"/>
                    <a:pt x="1287" y="200"/>
                  </a:cubicBezTo>
                  <a:cubicBezTo>
                    <a:pt x="1271" y="144"/>
                    <a:pt x="1283" y="96"/>
                    <a:pt x="1328" y="60"/>
                  </a:cubicBezTo>
                  <a:cubicBezTo>
                    <a:pt x="1400" y="0"/>
                    <a:pt x="1509" y="37"/>
                    <a:pt x="1532" y="129"/>
                  </a:cubicBezTo>
                  <a:cubicBezTo>
                    <a:pt x="1533" y="132"/>
                    <a:pt x="1535" y="136"/>
                    <a:pt x="1536" y="140"/>
                  </a:cubicBezTo>
                  <a:cubicBezTo>
                    <a:pt x="1536" y="153"/>
                    <a:pt x="1536" y="166"/>
                    <a:pt x="1536" y="179"/>
                  </a:cubicBezTo>
                  <a:cubicBezTo>
                    <a:pt x="1534" y="184"/>
                    <a:pt x="1532" y="189"/>
                    <a:pt x="1531" y="194"/>
                  </a:cubicBezTo>
                  <a:cubicBezTo>
                    <a:pt x="1508" y="271"/>
                    <a:pt x="1424" y="309"/>
                    <a:pt x="1352" y="273"/>
                  </a:cubicBezTo>
                  <a:cubicBezTo>
                    <a:pt x="1343" y="269"/>
                    <a:pt x="1337" y="269"/>
                    <a:pt x="1329" y="274"/>
                  </a:cubicBezTo>
                  <a:cubicBezTo>
                    <a:pt x="1259" y="316"/>
                    <a:pt x="1189" y="357"/>
                    <a:pt x="1119" y="399"/>
                  </a:cubicBezTo>
                  <a:cubicBezTo>
                    <a:pt x="1112" y="403"/>
                    <a:pt x="1109" y="408"/>
                    <a:pt x="1109" y="416"/>
                  </a:cubicBezTo>
                  <a:cubicBezTo>
                    <a:pt x="1108" y="479"/>
                    <a:pt x="1062" y="532"/>
                    <a:pt x="1001" y="541"/>
                  </a:cubicBezTo>
                  <a:cubicBezTo>
                    <a:pt x="939" y="551"/>
                    <a:pt x="881" y="515"/>
                    <a:pt x="860" y="455"/>
                  </a:cubicBezTo>
                  <a:cubicBezTo>
                    <a:pt x="857" y="448"/>
                    <a:pt x="851" y="441"/>
                    <a:pt x="844" y="437"/>
                  </a:cubicBezTo>
                  <a:cubicBezTo>
                    <a:pt x="781" y="405"/>
                    <a:pt x="716" y="374"/>
                    <a:pt x="653" y="342"/>
                  </a:cubicBezTo>
                  <a:cubicBezTo>
                    <a:pt x="645" y="338"/>
                    <a:pt x="641" y="339"/>
                    <a:pt x="634" y="344"/>
                  </a:cubicBezTo>
                  <a:cubicBezTo>
                    <a:pt x="594" y="375"/>
                    <a:pt x="550" y="380"/>
                    <a:pt x="503" y="361"/>
                  </a:cubicBezTo>
                  <a:cubicBezTo>
                    <a:pt x="498" y="359"/>
                    <a:pt x="490" y="360"/>
                    <a:pt x="486" y="363"/>
                  </a:cubicBezTo>
                  <a:cubicBezTo>
                    <a:pt x="409" y="419"/>
                    <a:pt x="333" y="477"/>
                    <a:pt x="257" y="534"/>
                  </a:cubicBezTo>
                  <a:cubicBezTo>
                    <a:pt x="253" y="537"/>
                    <a:pt x="250" y="545"/>
                    <a:pt x="251" y="550"/>
                  </a:cubicBezTo>
                  <a:cubicBezTo>
                    <a:pt x="269" y="624"/>
                    <a:pt x="229" y="693"/>
                    <a:pt x="158" y="710"/>
                  </a:cubicBezTo>
                  <a:cubicBezTo>
                    <a:pt x="87" y="727"/>
                    <a:pt x="20" y="684"/>
                    <a:pt x="3" y="610"/>
                  </a:cubicBezTo>
                  <a:cubicBezTo>
                    <a:pt x="2" y="608"/>
                    <a:pt x="1" y="607"/>
                    <a:pt x="0" y="605"/>
                  </a:cubicBezTo>
                  <a:cubicBezTo>
                    <a:pt x="0" y="592"/>
                    <a:pt x="0" y="579"/>
                    <a:pt x="0" y="5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4"/>
            <p:cNvSpPr>
              <a:spLocks/>
            </p:cNvSpPr>
            <p:nvPr/>
          </p:nvSpPr>
          <p:spPr bwMode="auto">
            <a:xfrm>
              <a:off x="5056" y="1651"/>
              <a:ext cx="608" cy="2235"/>
            </a:xfrm>
            <a:custGeom>
              <a:avLst/>
              <a:gdLst>
                <a:gd name="T0" fmla="*/ 256 w 256"/>
                <a:gd name="T1" fmla="*/ 909 h 941"/>
                <a:gd name="T2" fmla="*/ 199 w 256"/>
                <a:gd name="T3" fmla="*/ 940 h 941"/>
                <a:gd name="T4" fmla="*/ 50 w 256"/>
                <a:gd name="T5" fmla="*/ 939 h 941"/>
                <a:gd name="T6" fmla="*/ 0 w 256"/>
                <a:gd name="T7" fmla="*/ 889 h 941"/>
                <a:gd name="T8" fmla="*/ 0 w 256"/>
                <a:gd name="T9" fmla="*/ 51 h 941"/>
                <a:gd name="T10" fmla="*/ 50 w 256"/>
                <a:gd name="T11" fmla="*/ 1 h 941"/>
                <a:gd name="T12" fmla="*/ 200 w 256"/>
                <a:gd name="T13" fmla="*/ 0 h 941"/>
                <a:gd name="T14" fmla="*/ 256 w 256"/>
                <a:gd name="T15" fmla="*/ 33 h 941"/>
                <a:gd name="T16" fmla="*/ 256 w 256"/>
                <a:gd name="T17" fmla="*/ 909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941">
                  <a:moveTo>
                    <a:pt x="256" y="909"/>
                  </a:moveTo>
                  <a:cubicBezTo>
                    <a:pt x="244" y="933"/>
                    <a:pt x="225" y="941"/>
                    <a:pt x="199" y="940"/>
                  </a:cubicBezTo>
                  <a:cubicBezTo>
                    <a:pt x="149" y="938"/>
                    <a:pt x="100" y="939"/>
                    <a:pt x="50" y="939"/>
                  </a:cubicBezTo>
                  <a:cubicBezTo>
                    <a:pt x="16" y="939"/>
                    <a:pt x="0" y="924"/>
                    <a:pt x="0" y="889"/>
                  </a:cubicBezTo>
                  <a:cubicBezTo>
                    <a:pt x="0" y="609"/>
                    <a:pt x="0" y="330"/>
                    <a:pt x="0" y="51"/>
                  </a:cubicBezTo>
                  <a:cubicBezTo>
                    <a:pt x="0" y="17"/>
                    <a:pt x="16" y="1"/>
                    <a:pt x="50" y="1"/>
                  </a:cubicBezTo>
                  <a:cubicBezTo>
                    <a:pt x="100" y="0"/>
                    <a:pt x="150" y="1"/>
                    <a:pt x="200" y="0"/>
                  </a:cubicBezTo>
                  <a:cubicBezTo>
                    <a:pt x="226" y="0"/>
                    <a:pt x="245" y="8"/>
                    <a:pt x="256" y="33"/>
                  </a:cubicBezTo>
                  <a:cubicBezTo>
                    <a:pt x="256" y="325"/>
                    <a:pt x="256" y="617"/>
                    <a:pt x="256" y="9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5"/>
            <p:cNvSpPr>
              <a:spLocks/>
            </p:cNvSpPr>
            <p:nvPr/>
          </p:nvSpPr>
          <p:spPr bwMode="auto">
            <a:xfrm>
              <a:off x="2016" y="2665"/>
              <a:ext cx="608" cy="1221"/>
            </a:xfrm>
            <a:custGeom>
              <a:avLst/>
              <a:gdLst>
                <a:gd name="T0" fmla="*/ 0 w 256"/>
                <a:gd name="T1" fmla="*/ 32 h 514"/>
                <a:gd name="T2" fmla="*/ 57 w 256"/>
                <a:gd name="T3" fmla="*/ 0 h 514"/>
                <a:gd name="T4" fmla="*/ 204 w 256"/>
                <a:gd name="T5" fmla="*/ 1 h 514"/>
                <a:gd name="T6" fmla="*/ 256 w 256"/>
                <a:gd name="T7" fmla="*/ 52 h 514"/>
                <a:gd name="T8" fmla="*/ 256 w 256"/>
                <a:gd name="T9" fmla="*/ 460 h 514"/>
                <a:gd name="T10" fmla="*/ 204 w 256"/>
                <a:gd name="T11" fmla="*/ 512 h 514"/>
                <a:gd name="T12" fmla="*/ 57 w 256"/>
                <a:gd name="T13" fmla="*/ 513 h 514"/>
                <a:gd name="T14" fmla="*/ 0 w 256"/>
                <a:gd name="T15" fmla="*/ 482 h 514"/>
                <a:gd name="T16" fmla="*/ 0 w 256"/>
                <a:gd name="T17" fmla="*/ 3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14">
                  <a:moveTo>
                    <a:pt x="0" y="32"/>
                  </a:moveTo>
                  <a:cubicBezTo>
                    <a:pt x="11" y="7"/>
                    <a:pt x="31" y="0"/>
                    <a:pt x="57" y="0"/>
                  </a:cubicBezTo>
                  <a:cubicBezTo>
                    <a:pt x="106" y="1"/>
                    <a:pt x="155" y="1"/>
                    <a:pt x="204" y="1"/>
                  </a:cubicBezTo>
                  <a:cubicBezTo>
                    <a:pt x="241" y="1"/>
                    <a:pt x="256" y="16"/>
                    <a:pt x="256" y="52"/>
                  </a:cubicBezTo>
                  <a:cubicBezTo>
                    <a:pt x="256" y="188"/>
                    <a:pt x="256" y="324"/>
                    <a:pt x="256" y="460"/>
                  </a:cubicBezTo>
                  <a:cubicBezTo>
                    <a:pt x="256" y="497"/>
                    <a:pt x="241" y="512"/>
                    <a:pt x="204" y="512"/>
                  </a:cubicBezTo>
                  <a:cubicBezTo>
                    <a:pt x="155" y="512"/>
                    <a:pt x="106" y="511"/>
                    <a:pt x="57" y="513"/>
                  </a:cubicBezTo>
                  <a:cubicBezTo>
                    <a:pt x="31" y="514"/>
                    <a:pt x="12" y="506"/>
                    <a:pt x="0" y="482"/>
                  </a:cubicBezTo>
                  <a:cubicBezTo>
                    <a:pt x="0" y="332"/>
                    <a:pt x="0" y="18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6"/>
            <p:cNvSpPr>
              <a:spLocks/>
            </p:cNvSpPr>
            <p:nvPr/>
          </p:nvSpPr>
          <p:spPr bwMode="auto">
            <a:xfrm>
              <a:off x="3028" y="1855"/>
              <a:ext cx="610" cy="2029"/>
            </a:xfrm>
            <a:custGeom>
              <a:avLst/>
              <a:gdLst>
                <a:gd name="T0" fmla="*/ 257 w 257"/>
                <a:gd name="T1" fmla="*/ 428 h 854"/>
                <a:gd name="T2" fmla="*/ 257 w 257"/>
                <a:gd name="T3" fmla="*/ 797 h 854"/>
                <a:gd name="T4" fmla="*/ 256 w 257"/>
                <a:gd name="T5" fmla="*/ 815 h 854"/>
                <a:gd name="T6" fmla="*/ 214 w 257"/>
                <a:gd name="T7" fmla="*/ 853 h 854"/>
                <a:gd name="T8" fmla="*/ 43 w 257"/>
                <a:gd name="T9" fmla="*/ 853 h 854"/>
                <a:gd name="T10" fmla="*/ 1 w 257"/>
                <a:gd name="T11" fmla="*/ 816 h 854"/>
                <a:gd name="T12" fmla="*/ 0 w 257"/>
                <a:gd name="T13" fmla="*/ 801 h 854"/>
                <a:gd name="T14" fmla="*/ 1 w 257"/>
                <a:gd name="T15" fmla="*/ 53 h 854"/>
                <a:gd name="T16" fmla="*/ 3 w 257"/>
                <a:gd name="T17" fmla="*/ 29 h 854"/>
                <a:gd name="T18" fmla="*/ 46 w 257"/>
                <a:gd name="T19" fmla="*/ 1 h 854"/>
                <a:gd name="T20" fmla="*/ 205 w 257"/>
                <a:gd name="T21" fmla="*/ 1 h 854"/>
                <a:gd name="T22" fmla="*/ 257 w 257"/>
                <a:gd name="T23" fmla="*/ 53 h 854"/>
                <a:gd name="T24" fmla="*/ 257 w 257"/>
                <a:gd name="T25" fmla="*/ 428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854">
                  <a:moveTo>
                    <a:pt x="257" y="428"/>
                  </a:moveTo>
                  <a:cubicBezTo>
                    <a:pt x="257" y="551"/>
                    <a:pt x="257" y="674"/>
                    <a:pt x="257" y="797"/>
                  </a:cubicBezTo>
                  <a:cubicBezTo>
                    <a:pt x="257" y="803"/>
                    <a:pt x="257" y="809"/>
                    <a:pt x="256" y="815"/>
                  </a:cubicBezTo>
                  <a:cubicBezTo>
                    <a:pt x="253" y="838"/>
                    <a:pt x="237" y="853"/>
                    <a:pt x="214" y="853"/>
                  </a:cubicBezTo>
                  <a:cubicBezTo>
                    <a:pt x="157" y="854"/>
                    <a:pt x="100" y="854"/>
                    <a:pt x="43" y="853"/>
                  </a:cubicBezTo>
                  <a:cubicBezTo>
                    <a:pt x="21" y="853"/>
                    <a:pt x="5" y="838"/>
                    <a:pt x="1" y="816"/>
                  </a:cubicBezTo>
                  <a:cubicBezTo>
                    <a:pt x="0" y="811"/>
                    <a:pt x="0" y="806"/>
                    <a:pt x="0" y="801"/>
                  </a:cubicBezTo>
                  <a:cubicBezTo>
                    <a:pt x="0" y="552"/>
                    <a:pt x="0" y="302"/>
                    <a:pt x="1" y="53"/>
                  </a:cubicBezTo>
                  <a:cubicBezTo>
                    <a:pt x="1" y="45"/>
                    <a:pt x="1" y="37"/>
                    <a:pt x="3" y="29"/>
                  </a:cubicBezTo>
                  <a:cubicBezTo>
                    <a:pt x="9" y="11"/>
                    <a:pt x="25" y="1"/>
                    <a:pt x="46" y="1"/>
                  </a:cubicBezTo>
                  <a:cubicBezTo>
                    <a:pt x="99" y="0"/>
                    <a:pt x="152" y="0"/>
                    <a:pt x="205" y="1"/>
                  </a:cubicBezTo>
                  <a:cubicBezTo>
                    <a:pt x="242" y="1"/>
                    <a:pt x="257" y="16"/>
                    <a:pt x="257" y="53"/>
                  </a:cubicBezTo>
                  <a:cubicBezTo>
                    <a:pt x="257" y="178"/>
                    <a:pt x="257" y="303"/>
                    <a:pt x="257"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7"/>
            <p:cNvSpPr>
              <a:spLocks/>
            </p:cNvSpPr>
            <p:nvPr/>
          </p:nvSpPr>
          <p:spPr bwMode="auto">
            <a:xfrm>
              <a:off x="4042" y="2261"/>
              <a:ext cx="610" cy="1623"/>
            </a:xfrm>
            <a:custGeom>
              <a:avLst/>
              <a:gdLst>
                <a:gd name="T0" fmla="*/ 0 w 257"/>
                <a:gd name="T1" fmla="*/ 341 h 683"/>
                <a:gd name="T2" fmla="*/ 0 w 257"/>
                <a:gd name="T3" fmla="*/ 57 h 683"/>
                <a:gd name="T4" fmla="*/ 1 w 257"/>
                <a:gd name="T5" fmla="*/ 39 h 683"/>
                <a:gd name="T6" fmla="*/ 42 w 257"/>
                <a:gd name="T7" fmla="*/ 0 h 683"/>
                <a:gd name="T8" fmla="*/ 213 w 257"/>
                <a:gd name="T9" fmla="*/ 0 h 683"/>
                <a:gd name="T10" fmla="*/ 256 w 257"/>
                <a:gd name="T11" fmla="*/ 41 h 683"/>
                <a:gd name="T12" fmla="*/ 257 w 257"/>
                <a:gd name="T13" fmla="*/ 53 h 683"/>
                <a:gd name="T14" fmla="*/ 257 w 257"/>
                <a:gd name="T15" fmla="*/ 629 h 683"/>
                <a:gd name="T16" fmla="*/ 255 w 257"/>
                <a:gd name="T17" fmla="*/ 648 h 683"/>
                <a:gd name="T18" fmla="*/ 215 w 257"/>
                <a:gd name="T19" fmla="*/ 682 h 683"/>
                <a:gd name="T20" fmla="*/ 43 w 257"/>
                <a:gd name="T21" fmla="*/ 682 h 683"/>
                <a:gd name="T22" fmla="*/ 1 w 257"/>
                <a:gd name="T23" fmla="*/ 643 h 683"/>
                <a:gd name="T24" fmla="*/ 0 w 257"/>
                <a:gd name="T25" fmla="*/ 625 h 683"/>
                <a:gd name="T26" fmla="*/ 0 w 257"/>
                <a:gd name="T2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683">
                  <a:moveTo>
                    <a:pt x="0" y="341"/>
                  </a:moveTo>
                  <a:cubicBezTo>
                    <a:pt x="0" y="246"/>
                    <a:pt x="0" y="152"/>
                    <a:pt x="0" y="57"/>
                  </a:cubicBezTo>
                  <a:cubicBezTo>
                    <a:pt x="0" y="51"/>
                    <a:pt x="0" y="45"/>
                    <a:pt x="1" y="39"/>
                  </a:cubicBezTo>
                  <a:cubicBezTo>
                    <a:pt x="3" y="16"/>
                    <a:pt x="19" y="1"/>
                    <a:pt x="42" y="0"/>
                  </a:cubicBezTo>
                  <a:cubicBezTo>
                    <a:pt x="99" y="0"/>
                    <a:pt x="156" y="0"/>
                    <a:pt x="213" y="0"/>
                  </a:cubicBezTo>
                  <a:cubicBezTo>
                    <a:pt x="238" y="1"/>
                    <a:pt x="254" y="17"/>
                    <a:pt x="256" y="41"/>
                  </a:cubicBezTo>
                  <a:cubicBezTo>
                    <a:pt x="257" y="45"/>
                    <a:pt x="257" y="49"/>
                    <a:pt x="257" y="53"/>
                  </a:cubicBezTo>
                  <a:cubicBezTo>
                    <a:pt x="257" y="245"/>
                    <a:pt x="257" y="437"/>
                    <a:pt x="257" y="629"/>
                  </a:cubicBezTo>
                  <a:cubicBezTo>
                    <a:pt x="257" y="636"/>
                    <a:pt x="256" y="642"/>
                    <a:pt x="255" y="648"/>
                  </a:cubicBezTo>
                  <a:cubicBezTo>
                    <a:pt x="251" y="669"/>
                    <a:pt x="236" y="682"/>
                    <a:pt x="215" y="682"/>
                  </a:cubicBezTo>
                  <a:cubicBezTo>
                    <a:pt x="157" y="683"/>
                    <a:pt x="100" y="683"/>
                    <a:pt x="43" y="682"/>
                  </a:cubicBezTo>
                  <a:cubicBezTo>
                    <a:pt x="19" y="682"/>
                    <a:pt x="4" y="667"/>
                    <a:pt x="1" y="643"/>
                  </a:cubicBezTo>
                  <a:cubicBezTo>
                    <a:pt x="0" y="637"/>
                    <a:pt x="0" y="631"/>
                    <a:pt x="0" y="625"/>
                  </a:cubicBezTo>
                  <a:cubicBezTo>
                    <a:pt x="0" y="530"/>
                    <a:pt x="0" y="436"/>
                    <a:pt x="0"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xmlns="" id="{C1DEEFC4-A33A-4DA0-B10C-9A982B9E5071}"/>
              </a:ext>
            </a:extLst>
          </p:cNvPr>
          <p:cNvGrpSpPr/>
          <p:nvPr/>
        </p:nvGrpSpPr>
        <p:grpSpPr>
          <a:xfrm>
            <a:off x="7292016" y="4279289"/>
            <a:ext cx="4384014" cy="517192"/>
            <a:chOff x="7339686" y="1624390"/>
            <a:chExt cx="4384014" cy="517192"/>
          </a:xfrm>
        </p:grpSpPr>
        <p:sp>
          <p:nvSpPr>
            <p:cNvPr id="47" name="Content Placeholder 6">
              <a:extLst>
                <a:ext uri="{FF2B5EF4-FFF2-40B4-BE49-F238E27FC236}">
                  <a16:creationId xmlns:a16="http://schemas.microsoft.com/office/drawing/2014/main" xmlns="" id="{6108A006-3DC7-4B9B-9513-8C8C3E118639}"/>
                </a:ext>
              </a:extLst>
            </p:cNvPr>
            <p:cNvSpPr txBox="1">
              <a:spLocks/>
            </p:cNvSpPr>
            <p:nvPr/>
          </p:nvSpPr>
          <p:spPr>
            <a:xfrm>
              <a:off x="7975501" y="1649139"/>
              <a:ext cx="3748199"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spcAft>
                  <a:spcPct val="0"/>
                </a:spcAft>
                <a:buClr>
                  <a:srgbClr val="F69322"/>
                </a:buClr>
                <a:buSzPct val="90000"/>
                <a:defRPr/>
              </a:pPr>
              <a:r>
                <a:rPr lang="en-US" sz="1600" b="1" dirty="0">
                  <a:solidFill>
                    <a:schemeClr val="bg2"/>
                  </a:solidFill>
                  <a:cs typeface="Arial" panose="020B0604020202020204" pitchFamily="34" charset="0"/>
                </a:rPr>
                <a:t>Remote Work: Out of State employees &amp; Impact on productivity and compliance</a:t>
              </a:r>
            </a:p>
          </p:txBody>
        </p:sp>
        <p:grpSp>
          <p:nvGrpSpPr>
            <p:cNvPr id="43" name="Group 42">
              <a:extLst>
                <a:ext uri="{FF2B5EF4-FFF2-40B4-BE49-F238E27FC236}">
                  <a16:creationId xmlns:a16="http://schemas.microsoft.com/office/drawing/2014/main" xmlns="" id="{C65097B4-FBA4-43F4-88A4-97757FB125C2}"/>
                </a:ext>
              </a:extLst>
            </p:cNvPr>
            <p:cNvGrpSpPr/>
            <p:nvPr/>
          </p:nvGrpSpPr>
          <p:grpSpPr>
            <a:xfrm>
              <a:off x="7339686" y="1624390"/>
              <a:ext cx="393936" cy="402718"/>
              <a:chOff x="13989480" y="2446846"/>
              <a:chExt cx="807117" cy="825112"/>
            </a:xfrm>
            <a:solidFill>
              <a:schemeClr val="accent1"/>
            </a:solidFill>
          </p:grpSpPr>
          <p:sp>
            <p:nvSpPr>
              <p:cNvPr id="44" name="Freeform 17">
                <a:extLst>
                  <a:ext uri="{FF2B5EF4-FFF2-40B4-BE49-F238E27FC236}">
                    <a16:creationId xmlns:a16="http://schemas.microsoft.com/office/drawing/2014/main" xmlns="" id="{661E0FA8-60AE-4C2D-A39D-F70CDAE8326F}"/>
                  </a:ext>
                </a:extLst>
              </p:cNvPr>
              <p:cNvSpPr>
                <a:spLocks noEditPoints="1"/>
              </p:cNvSpPr>
              <p:nvPr/>
            </p:nvSpPr>
            <p:spPr bwMode="auto">
              <a:xfrm>
                <a:off x="13989480" y="2544864"/>
                <a:ext cx="630608" cy="727094"/>
              </a:xfrm>
              <a:custGeom>
                <a:avLst/>
                <a:gdLst>
                  <a:gd name="T0" fmla="*/ 0 w 694"/>
                  <a:gd name="T1" fmla="*/ 80 h 800"/>
                  <a:gd name="T2" fmla="*/ 24 w 694"/>
                  <a:gd name="T3" fmla="*/ 35 h 800"/>
                  <a:gd name="T4" fmla="*/ 100 w 694"/>
                  <a:gd name="T5" fmla="*/ 0 h 800"/>
                  <a:gd name="T6" fmla="*/ 220 w 694"/>
                  <a:gd name="T7" fmla="*/ 0 h 800"/>
                  <a:gd name="T8" fmla="*/ 257 w 694"/>
                  <a:gd name="T9" fmla="*/ 36 h 800"/>
                  <a:gd name="T10" fmla="*/ 221 w 694"/>
                  <a:gd name="T11" fmla="*/ 72 h 800"/>
                  <a:gd name="T12" fmla="*/ 117 w 694"/>
                  <a:gd name="T13" fmla="*/ 72 h 800"/>
                  <a:gd name="T14" fmla="*/ 72 w 694"/>
                  <a:gd name="T15" fmla="*/ 115 h 800"/>
                  <a:gd name="T16" fmla="*/ 71 w 694"/>
                  <a:gd name="T17" fmla="*/ 439 h 800"/>
                  <a:gd name="T18" fmla="*/ 87 w 694"/>
                  <a:gd name="T19" fmla="*/ 454 h 800"/>
                  <a:gd name="T20" fmla="*/ 255 w 694"/>
                  <a:gd name="T21" fmla="*/ 454 h 800"/>
                  <a:gd name="T22" fmla="*/ 349 w 694"/>
                  <a:gd name="T23" fmla="*/ 549 h 800"/>
                  <a:gd name="T24" fmla="*/ 349 w 694"/>
                  <a:gd name="T25" fmla="*/ 703 h 800"/>
                  <a:gd name="T26" fmla="*/ 373 w 694"/>
                  <a:gd name="T27" fmla="*/ 727 h 800"/>
                  <a:gd name="T28" fmla="*/ 549 w 694"/>
                  <a:gd name="T29" fmla="*/ 726 h 800"/>
                  <a:gd name="T30" fmla="*/ 575 w 694"/>
                  <a:gd name="T31" fmla="*/ 725 h 800"/>
                  <a:gd name="T32" fmla="*/ 623 w 694"/>
                  <a:gd name="T33" fmla="*/ 671 h 800"/>
                  <a:gd name="T34" fmla="*/ 623 w 694"/>
                  <a:gd name="T35" fmla="*/ 465 h 800"/>
                  <a:gd name="T36" fmla="*/ 626 w 694"/>
                  <a:gd name="T37" fmla="*/ 444 h 800"/>
                  <a:gd name="T38" fmla="*/ 662 w 694"/>
                  <a:gd name="T39" fmla="*/ 420 h 800"/>
                  <a:gd name="T40" fmla="*/ 693 w 694"/>
                  <a:gd name="T41" fmla="*/ 457 h 800"/>
                  <a:gd name="T42" fmla="*/ 692 w 694"/>
                  <a:gd name="T43" fmla="*/ 709 h 800"/>
                  <a:gd name="T44" fmla="*/ 624 w 694"/>
                  <a:gd name="T45" fmla="*/ 800 h 800"/>
                  <a:gd name="T46" fmla="*/ 280 w 694"/>
                  <a:gd name="T47" fmla="*/ 800 h 800"/>
                  <a:gd name="T48" fmla="*/ 159 w 694"/>
                  <a:gd name="T49" fmla="*/ 675 h 800"/>
                  <a:gd name="T50" fmla="*/ 0 w 694"/>
                  <a:gd name="T51" fmla="*/ 516 h 800"/>
                  <a:gd name="T52" fmla="*/ 0 w 694"/>
                  <a:gd name="T53" fmla="*/ 80 h 800"/>
                  <a:gd name="T54" fmla="*/ 283 w 694"/>
                  <a:gd name="T55" fmla="*/ 700 h 800"/>
                  <a:gd name="T56" fmla="*/ 279 w 694"/>
                  <a:gd name="T57" fmla="*/ 563 h 800"/>
                  <a:gd name="T58" fmla="*/ 234 w 694"/>
                  <a:gd name="T59" fmla="*/ 517 h 800"/>
                  <a:gd name="T60" fmla="*/ 100 w 694"/>
                  <a:gd name="T61" fmla="*/ 516 h 800"/>
                  <a:gd name="T62" fmla="*/ 283 w 694"/>
                  <a:gd name="T63" fmla="*/ 7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4" h="800">
                    <a:moveTo>
                      <a:pt x="0" y="80"/>
                    </a:moveTo>
                    <a:cubicBezTo>
                      <a:pt x="7" y="64"/>
                      <a:pt x="12" y="48"/>
                      <a:pt x="24" y="35"/>
                    </a:cubicBezTo>
                    <a:cubicBezTo>
                      <a:pt x="45" y="13"/>
                      <a:pt x="69" y="0"/>
                      <a:pt x="100" y="0"/>
                    </a:cubicBezTo>
                    <a:cubicBezTo>
                      <a:pt x="140" y="0"/>
                      <a:pt x="180" y="0"/>
                      <a:pt x="220" y="0"/>
                    </a:cubicBezTo>
                    <a:cubicBezTo>
                      <a:pt x="241" y="1"/>
                      <a:pt x="257" y="16"/>
                      <a:pt x="257" y="36"/>
                    </a:cubicBezTo>
                    <a:cubicBezTo>
                      <a:pt x="257" y="57"/>
                      <a:pt x="243" y="71"/>
                      <a:pt x="221" y="72"/>
                    </a:cubicBezTo>
                    <a:cubicBezTo>
                      <a:pt x="186" y="72"/>
                      <a:pt x="151" y="71"/>
                      <a:pt x="117" y="72"/>
                    </a:cubicBezTo>
                    <a:cubicBezTo>
                      <a:pt x="86" y="72"/>
                      <a:pt x="72" y="85"/>
                      <a:pt x="72" y="115"/>
                    </a:cubicBezTo>
                    <a:cubicBezTo>
                      <a:pt x="71" y="223"/>
                      <a:pt x="72" y="331"/>
                      <a:pt x="71" y="439"/>
                    </a:cubicBezTo>
                    <a:cubicBezTo>
                      <a:pt x="71" y="452"/>
                      <a:pt x="76" y="454"/>
                      <a:pt x="87" y="454"/>
                    </a:cubicBezTo>
                    <a:cubicBezTo>
                      <a:pt x="143" y="454"/>
                      <a:pt x="200" y="457"/>
                      <a:pt x="255" y="454"/>
                    </a:cubicBezTo>
                    <a:cubicBezTo>
                      <a:pt x="295" y="452"/>
                      <a:pt x="351" y="506"/>
                      <a:pt x="349" y="549"/>
                    </a:cubicBezTo>
                    <a:cubicBezTo>
                      <a:pt x="346" y="600"/>
                      <a:pt x="349" y="652"/>
                      <a:pt x="349" y="703"/>
                    </a:cubicBezTo>
                    <a:cubicBezTo>
                      <a:pt x="349" y="720"/>
                      <a:pt x="353" y="727"/>
                      <a:pt x="373" y="727"/>
                    </a:cubicBezTo>
                    <a:cubicBezTo>
                      <a:pt x="431" y="725"/>
                      <a:pt x="490" y="726"/>
                      <a:pt x="549" y="726"/>
                    </a:cubicBezTo>
                    <a:cubicBezTo>
                      <a:pt x="557" y="726"/>
                      <a:pt x="566" y="725"/>
                      <a:pt x="575" y="725"/>
                    </a:cubicBezTo>
                    <a:cubicBezTo>
                      <a:pt x="609" y="721"/>
                      <a:pt x="623" y="706"/>
                      <a:pt x="623" y="671"/>
                    </a:cubicBezTo>
                    <a:cubicBezTo>
                      <a:pt x="623" y="603"/>
                      <a:pt x="623" y="534"/>
                      <a:pt x="623" y="465"/>
                    </a:cubicBezTo>
                    <a:cubicBezTo>
                      <a:pt x="623" y="458"/>
                      <a:pt x="622" y="451"/>
                      <a:pt x="626" y="444"/>
                    </a:cubicBezTo>
                    <a:cubicBezTo>
                      <a:pt x="634" y="430"/>
                      <a:pt x="644" y="419"/>
                      <a:pt x="662" y="420"/>
                    </a:cubicBezTo>
                    <a:cubicBezTo>
                      <a:pt x="678" y="422"/>
                      <a:pt x="693" y="439"/>
                      <a:pt x="693" y="457"/>
                    </a:cubicBezTo>
                    <a:cubicBezTo>
                      <a:pt x="693" y="541"/>
                      <a:pt x="694" y="625"/>
                      <a:pt x="692" y="709"/>
                    </a:cubicBezTo>
                    <a:cubicBezTo>
                      <a:pt x="691" y="754"/>
                      <a:pt x="665" y="784"/>
                      <a:pt x="624" y="800"/>
                    </a:cubicBezTo>
                    <a:cubicBezTo>
                      <a:pt x="509" y="800"/>
                      <a:pt x="394" y="800"/>
                      <a:pt x="280" y="800"/>
                    </a:cubicBezTo>
                    <a:cubicBezTo>
                      <a:pt x="239" y="758"/>
                      <a:pt x="200" y="716"/>
                      <a:pt x="159" y="675"/>
                    </a:cubicBezTo>
                    <a:cubicBezTo>
                      <a:pt x="106" y="622"/>
                      <a:pt x="55" y="567"/>
                      <a:pt x="0" y="516"/>
                    </a:cubicBezTo>
                    <a:cubicBezTo>
                      <a:pt x="0" y="370"/>
                      <a:pt x="0" y="225"/>
                      <a:pt x="0" y="80"/>
                    </a:cubicBezTo>
                    <a:close/>
                    <a:moveTo>
                      <a:pt x="283" y="700"/>
                    </a:moveTo>
                    <a:cubicBezTo>
                      <a:pt x="281" y="653"/>
                      <a:pt x="286" y="607"/>
                      <a:pt x="279" y="563"/>
                    </a:cubicBezTo>
                    <a:cubicBezTo>
                      <a:pt x="275" y="537"/>
                      <a:pt x="259" y="518"/>
                      <a:pt x="234" y="517"/>
                    </a:cubicBezTo>
                    <a:cubicBezTo>
                      <a:pt x="189" y="515"/>
                      <a:pt x="144" y="516"/>
                      <a:pt x="100" y="516"/>
                    </a:cubicBezTo>
                    <a:cubicBezTo>
                      <a:pt x="160" y="577"/>
                      <a:pt x="220" y="637"/>
                      <a:pt x="283" y="7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
                <a:extLst>
                  <a:ext uri="{FF2B5EF4-FFF2-40B4-BE49-F238E27FC236}">
                    <a16:creationId xmlns:a16="http://schemas.microsoft.com/office/drawing/2014/main" xmlns="" id="{FE2F6312-6E5E-4A77-B6DF-5503D3016C3C}"/>
                  </a:ext>
                </a:extLst>
              </p:cNvPr>
              <p:cNvSpPr>
                <a:spLocks noEditPoints="1"/>
              </p:cNvSpPr>
              <p:nvPr/>
            </p:nvSpPr>
            <p:spPr bwMode="auto">
              <a:xfrm>
                <a:off x="14221124" y="2446846"/>
                <a:ext cx="575473" cy="555180"/>
              </a:xfrm>
              <a:custGeom>
                <a:avLst/>
                <a:gdLst>
                  <a:gd name="T0" fmla="*/ 633 w 633"/>
                  <a:gd name="T1" fmla="*/ 556 h 611"/>
                  <a:gd name="T2" fmla="*/ 532 w 633"/>
                  <a:gd name="T3" fmla="*/ 572 h 611"/>
                  <a:gd name="T4" fmla="*/ 458 w 633"/>
                  <a:gd name="T5" fmla="*/ 496 h 611"/>
                  <a:gd name="T6" fmla="*/ 429 w 633"/>
                  <a:gd name="T7" fmla="*/ 425 h 611"/>
                  <a:gd name="T8" fmla="*/ 412 w 633"/>
                  <a:gd name="T9" fmla="*/ 431 h 611"/>
                  <a:gd name="T10" fmla="*/ 47 w 633"/>
                  <a:gd name="T11" fmla="*/ 313 h 611"/>
                  <a:gd name="T12" fmla="*/ 239 w 633"/>
                  <a:gd name="T13" fmla="*/ 3 h 611"/>
                  <a:gd name="T14" fmla="*/ 249 w 633"/>
                  <a:gd name="T15" fmla="*/ 0 h 611"/>
                  <a:gd name="T16" fmla="*/ 297 w 633"/>
                  <a:gd name="T17" fmla="*/ 0 h 611"/>
                  <a:gd name="T18" fmla="*/ 341 w 633"/>
                  <a:gd name="T19" fmla="*/ 10 h 611"/>
                  <a:gd name="T20" fmla="*/ 465 w 633"/>
                  <a:gd name="T21" fmla="*/ 378 h 611"/>
                  <a:gd name="T22" fmla="*/ 459 w 633"/>
                  <a:gd name="T23" fmla="*/ 392 h 611"/>
                  <a:gd name="T24" fmla="*/ 527 w 633"/>
                  <a:gd name="T25" fmla="*/ 420 h 611"/>
                  <a:gd name="T26" fmla="*/ 599 w 633"/>
                  <a:gd name="T27" fmla="*/ 490 h 611"/>
                  <a:gd name="T28" fmla="*/ 633 w 633"/>
                  <a:gd name="T29" fmla="*/ 536 h 611"/>
                  <a:gd name="T30" fmla="*/ 633 w 633"/>
                  <a:gd name="T31" fmla="*/ 556 h 611"/>
                  <a:gd name="T32" fmla="*/ 272 w 633"/>
                  <a:gd name="T33" fmla="*/ 397 h 611"/>
                  <a:gd name="T34" fmla="*/ 432 w 633"/>
                  <a:gd name="T35" fmla="*/ 240 h 611"/>
                  <a:gd name="T36" fmla="*/ 277 w 633"/>
                  <a:gd name="T37" fmla="*/ 79 h 611"/>
                  <a:gd name="T38" fmla="*/ 113 w 633"/>
                  <a:gd name="T39" fmla="*/ 236 h 611"/>
                  <a:gd name="T40" fmla="*/ 272 w 633"/>
                  <a:gd name="T41" fmla="*/ 39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3" h="611">
                    <a:moveTo>
                      <a:pt x="633" y="556"/>
                    </a:moveTo>
                    <a:cubicBezTo>
                      <a:pt x="610" y="605"/>
                      <a:pt x="570" y="611"/>
                      <a:pt x="532" y="572"/>
                    </a:cubicBezTo>
                    <a:cubicBezTo>
                      <a:pt x="508" y="546"/>
                      <a:pt x="484" y="520"/>
                      <a:pt x="458" y="496"/>
                    </a:cubicBezTo>
                    <a:cubicBezTo>
                      <a:pt x="437" y="476"/>
                      <a:pt x="422" y="455"/>
                      <a:pt x="429" y="425"/>
                    </a:cubicBezTo>
                    <a:cubicBezTo>
                      <a:pt x="420" y="422"/>
                      <a:pt x="417" y="428"/>
                      <a:pt x="412" y="431"/>
                    </a:cubicBezTo>
                    <a:cubicBezTo>
                      <a:pt x="281" y="525"/>
                      <a:pt x="98" y="466"/>
                      <a:pt x="47" y="313"/>
                    </a:cubicBezTo>
                    <a:cubicBezTo>
                      <a:pt x="0" y="172"/>
                      <a:pt x="91" y="25"/>
                      <a:pt x="239" y="3"/>
                    </a:cubicBezTo>
                    <a:cubicBezTo>
                      <a:pt x="242" y="3"/>
                      <a:pt x="245" y="1"/>
                      <a:pt x="249" y="0"/>
                    </a:cubicBezTo>
                    <a:cubicBezTo>
                      <a:pt x="265" y="0"/>
                      <a:pt x="281" y="0"/>
                      <a:pt x="297" y="0"/>
                    </a:cubicBezTo>
                    <a:cubicBezTo>
                      <a:pt x="311" y="3"/>
                      <a:pt x="326" y="6"/>
                      <a:pt x="341" y="10"/>
                    </a:cubicBezTo>
                    <a:cubicBezTo>
                      <a:pt x="499" y="59"/>
                      <a:pt x="561" y="243"/>
                      <a:pt x="465" y="378"/>
                    </a:cubicBezTo>
                    <a:cubicBezTo>
                      <a:pt x="462" y="382"/>
                      <a:pt x="458" y="385"/>
                      <a:pt x="459" y="392"/>
                    </a:cubicBezTo>
                    <a:cubicBezTo>
                      <a:pt x="487" y="388"/>
                      <a:pt x="508" y="400"/>
                      <a:pt x="527" y="420"/>
                    </a:cubicBezTo>
                    <a:cubicBezTo>
                      <a:pt x="550" y="445"/>
                      <a:pt x="575" y="468"/>
                      <a:pt x="599" y="490"/>
                    </a:cubicBezTo>
                    <a:cubicBezTo>
                      <a:pt x="613" y="503"/>
                      <a:pt x="626" y="517"/>
                      <a:pt x="633" y="536"/>
                    </a:cubicBezTo>
                    <a:cubicBezTo>
                      <a:pt x="633" y="542"/>
                      <a:pt x="633" y="549"/>
                      <a:pt x="633" y="556"/>
                    </a:cubicBezTo>
                    <a:close/>
                    <a:moveTo>
                      <a:pt x="272" y="397"/>
                    </a:moveTo>
                    <a:cubicBezTo>
                      <a:pt x="359" y="397"/>
                      <a:pt x="432" y="327"/>
                      <a:pt x="432" y="240"/>
                    </a:cubicBezTo>
                    <a:cubicBezTo>
                      <a:pt x="433" y="153"/>
                      <a:pt x="362" y="82"/>
                      <a:pt x="277" y="79"/>
                    </a:cubicBezTo>
                    <a:cubicBezTo>
                      <a:pt x="197" y="76"/>
                      <a:pt x="115" y="140"/>
                      <a:pt x="113" y="236"/>
                    </a:cubicBezTo>
                    <a:cubicBezTo>
                      <a:pt x="111" y="324"/>
                      <a:pt x="183" y="396"/>
                      <a:pt x="272" y="3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9">
                <a:extLst>
                  <a:ext uri="{FF2B5EF4-FFF2-40B4-BE49-F238E27FC236}">
                    <a16:creationId xmlns:a16="http://schemas.microsoft.com/office/drawing/2014/main" xmlns="" id="{93ED2982-9187-436B-9BAE-81F086914AB5}"/>
                  </a:ext>
                </a:extLst>
              </p:cNvPr>
              <p:cNvSpPr>
                <a:spLocks/>
              </p:cNvSpPr>
              <p:nvPr/>
            </p:nvSpPr>
            <p:spPr bwMode="auto">
              <a:xfrm>
                <a:off x="14096687" y="2820157"/>
                <a:ext cx="172680" cy="53986"/>
              </a:xfrm>
              <a:custGeom>
                <a:avLst/>
                <a:gdLst>
                  <a:gd name="T0" fmla="*/ 93 w 190"/>
                  <a:gd name="T1" fmla="*/ 59 h 59"/>
                  <a:gd name="T2" fmla="*/ 31 w 190"/>
                  <a:gd name="T3" fmla="*/ 59 h 59"/>
                  <a:gd name="T4" fmla="*/ 0 w 190"/>
                  <a:gd name="T5" fmla="*/ 32 h 59"/>
                  <a:gd name="T6" fmla="*/ 30 w 190"/>
                  <a:gd name="T7" fmla="*/ 1 h 59"/>
                  <a:gd name="T8" fmla="*/ 158 w 190"/>
                  <a:gd name="T9" fmla="*/ 1 h 59"/>
                  <a:gd name="T10" fmla="*/ 189 w 190"/>
                  <a:gd name="T11" fmla="*/ 31 h 59"/>
                  <a:gd name="T12" fmla="*/ 159 w 190"/>
                  <a:gd name="T13" fmla="*/ 59 h 59"/>
                  <a:gd name="T14" fmla="*/ 93 w 190"/>
                  <a:gd name="T15" fmla="*/ 59 h 59"/>
                  <a:gd name="T16" fmla="*/ 93 w 19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59">
                    <a:moveTo>
                      <a:pt x="93" y="59"/>
                    </a:moveTo>
                    <a:cubicBezTo>
                      <a:pt x="72" y="59"/>
                      <a:pt x="51" y="59"/>
                      <a:pt x="31" y="59"/>
                    </a:cubicBezTo>
                    <a:cubicBezTo>
                      <a:pt x="11" y="58"/>
                      <a:pt x="1" y="48"/>
                      <a:pt x="0" y="32"/>
                    </a:cubicBezTo>
                    <a:cubicBezTo>
                      <a:pt x="0" y="14"/>
                      <a:pt x="11" y="1"/>
                      <a:pt x="30" y="1"/>
                    </a:cubicBezTo>
                    <a:cubicBezTo>
                      <a:pt x="73" y="0"/>
                      <a:pt x="115" y="1"/>
                      <a:pt x="158" y="1"/>
                    </a:cubicBezTo>
                    <a:cubicBezTo>
                      <a:pt x="176" y="1"/>
                      <a:pt x="190" y="15"/>
                      <a:pt x="189" y="31"/>
                    </a:cubicBezTo>
                    <a:cubicBezTo>
                      <a:pt x="189" y="46"/>
                      <a:pt x="177" y="58"/>
                      <a:pt x="159" y="59"/>
                    </a:cubicBezTo>
                    <a:cubicBezTo>
                      <a:pt x="137" y="59"/>
                      <a:pt x="115" y="59"/>
                      <a:pt x="93" y="59"/>
                    </a:cubicBezTo>
                    <a:cubicBezTo>
                      <a:pt x="93" y="59"/>
                      <a:pt x="93" y="59"/>
                      <a:pt x="9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37890" name="Picture 2" descr="Diversity in the Workplace | Workplace Diversity | Managing Diversity">
            <a:extLst>
              <a:ext uri="{FF2B5EF4-FFF2-40B4-BE49-F238E27FC236}">
                <a16:creationId xmlns:a16="http://schemas.microsoft.com/office/drawing/2014/main" xmlns="" id="{1E637341-BD7B-426F-9BCA-20728C8797E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2687" r="51505"/>
          <a:stretch/>
        </p:blipFill>
        <p:spPr bwMode="auto">
          <a:xfrm>
            <a:off x="3601671" y="-7311"/>
            <a:ext cx="3310117" cy="6878365"/>
          </a:xfrm>
          <a:prstGeom prst="rect">
            <a:avLst/>
          </a:prstGeom>
          <a:noFill/>
          <a:extLst>
            <a:ext uri="{909E8E84-426E-40DD-AFC4-6F175D3DCCD1}">
              <a14:hiddenFill xmlns:a14="http://schemas.microsoft.com/office/drawing/2010/main">
                <a:solidFill>
                  <a:srgbClr val="FFFFFF"/>
                </a:solidFill>
              </a14:hiddenFill>
            </a:ext>
          </a:extLst>
        </p:spPr>
      </p:pic>
      <p:sp>
        <p:nvSpPr>
          <p:cNvPr id="48" name="Slide Number Placeholder 3">
            <a:extLst>
              <a:ext uri="{FF2B5EF4-FFF2-40B4-BE49-F238E27FC236}">
                <a16:creationId xmlns:a16="http://schemas.microsoft.com/office/drawing/2014/main" xmlns="" id="{99BFB9AD-8B93-4EAE-BE37-DDBBE3D82940}"/>
              </a:ext>
            </a:extLst>
          </p:cNvPr>
          <p:cNvSpPr>
            <a:spLocks noGrp="1"/>
          </p:cNvSpPr>
          <p:nvPr>
            <p:ph type="sldNum" sz="quarter" idx="12"/>
          </p:nvPr>
        </p:nvSpPr>
        <p:spPr>
          <a:xfrm>
            <a:off x="7606553" y="6464323"/>
            <a:ext cx="2743200" cy="187367"/>
          </a:xfrm>
        </p:spPr>
        <p:txBody>
          <a:bodyPr/>
          <a:lstStyle/>
          <a:p>
            <a:fld id="{856525B1-14D3-4043-96C3-3E66F944D188}" type="slidenum">
              <a:rPr lang="en-US" smtClean="0"/>
              <a:t>52</a:t>
            </a:fld>
            <a:endParaRPr lang="en-US" dirty="0"/>
          </a:p>
        </p:txBody>
      </p:sp>
    </p:spTree>
    <p:extLst>
      <p:ext uri="{BB962C8B-B14F-4D97-AF65-F5344CB8AC3E}">
        <p14:creationId xmlns:p14="http://schemas.microsoft.com/office/powerpoint/2010/main" val="420430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856590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46" name="think-cell Slide" r:id="rId5" imgW="327" imgH="327" progId="TCLayout.ActiveDocument.1">
                  <p:embed/>
                </p:oleObj>
              </mc:Choice>
              <mc:Fallback>
                <p:oleObj name="think-cell Slide" r:id="rId5" imgW="327" imgH="327"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Title 9"/>
          <p:cNvSpPr>
            <a:spLocks noGrp="1"/>
          </p:cNvSpPr>
          <p:nvPr>
            <p:ph type="ctrTitle"/>
          </p:nvPr>
        </p:nvSpPr>
        <p:spPr/>
        <p:txBody>
          <a:bodyPr vert="horz"/>
          <a:lstStyle/>
          <a:p>
            <a:r>
              <a:rPr lang="en-GB" dirty="0"/>
              <a:t>Thank you!</a:t>
            </a:r>
            <a:br>
              <a:rPr lang="en-GB" dirty="0"/>
            </a:br>
            <a:r>
              <a:rPr lang="en-GB" dirty="0"/>
              <a:t/>
            </a:r>
            <a:br>
              <a:rPr lang="en-GB" dirty="0"/>
            </a:br>
            <a:r>
              <a:rPr lang="en-GB" dirty="0"/>
              <a:t>Questions?</a:t>
            </a:r>
          </a:p>
        </p:txBody>
      </p:sp>
      <p:sp>
        <p:nvSpPr>
          <p:cNvPr id="11" name="Subtitle 10"/>
          <p:cNvSpPr>
            <a:spLocks noGrp="1"/>
          </p:cNvSpPr>
          <p:nvPr>
            <p:ph type="subTitle" idx="1"/>
          </p:nvPr>
        </p:nvSpPr>
        <p:spPr/>
        <p:txBody>
          <a:bodyPr/>
          <a:lstStyle/>
          <a:p>
            <a:r>
              <a:rPr lang="en-US" dirty="0"/>
              <a:t>Please contact us if you would like a copy of this presentation. </a:t>
            </a:r>
          </a:p>
        </p:txBody>
      </p:sp>
    </p:spTree>
    <p:extLst>
      <p:ext uri="{BB962C8B-B14F-4D97-AF65-F5344CB8AC3E}">
        <p14:creationId xmlns:p14="http://schemas.microsoft.com/office/powerpoint/2010/main" val="115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Market Pressures…</a:t>
            </a:r>
          </a:p>
        </p:txBody>
      </p:sp>
      <p:cxnSp>
        <p:nvCxnSpPr>
          <p:cNvPr id="20" name="Straight Connector 19"/>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21" name="Content Placeholder 6"/>
          <p:cNvSpPr txBox="1">
            <a:spLocks/>
          </p:cNvSpPr>
          <p:nvPr/>
        </p:nvSpPr>
        <p:spPr>
          <a:xfrm>
            <a:off x="390608" y="1546429"/>
            <a:ext cx="11420392" cy="99719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Raleway" panose="020B00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Raleway" panose="020B00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2E42"/>
                </a:solidFill>
                <a:latin typeface="Calibri"/>
              </a:rPr>
              <a:t>“While the industry balance sheet is strong enough to meet the commitments to insureds, it is facing emerging challenges from the significant and increasing impact of catastrophic weather events, cyber risk and significant price and social inflation/lawsuit abuse,” Robert Gordon, senior vice president of policy, research, and international for APCIA, said in a statement.”</a:t>
            </a:r>
          </a:p>
        </p:txBody>
      </p:sp>
      <p:sp>
        <p:nvSpPr>
          <p:cNvPr id="13" name="Rectangle 12"/>
          <p:cNvSpPr/>
          <p:nvPr/>
        </p:nvSpPr>
        <p:spPr>
          <a:xfrm>
            <a:off x="393539" y="2754773"/>
            <a:ext cx="2840620"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3252486" y="2754773"/>
            <a:ext cx="2840620"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6111433" y="2754773"/>
            <a:ext cx="2840620"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8970381" y="2754773"/>
            <a:ext cx="2840620"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p:cNvSpPr/>
          <p:nvPr/>
        </p:nvSpPr>
        <p:spPr>
          <a:xfrm>
            <a:off x="393539" y="3931794"/>
            <a:ext cx="2840620"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p:cNvSpPr/>
          <p:nvPr/>
        </p:nvSpPr>
        <p:spPr>
          <a:xfrm>
            <a:off x="3252486" y="3931794"/>
            <a:ext cx="2840620"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111433" y="3931794"/>
            <a:ext cx="2840620"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p:nvPr/>
        </p:nvSpPr>
        <p:spPr>
          <a:xfrm>
            <a:off x="8970381" y="3931794"/>
            <a:ext cx="2840620"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393540" y="5108816"/>
            <a:ext cx="2273461"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p:cNvSpPr/>
          <p:nvPr/>
        </p:nvSpPr>
        <p:spPr>
          <a:xfrm>
            <a:off x="2679540" y="5108816"/>
            <a:ext cx="2273461"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p:nvPr/>
        </p:nvSpPr>
        <p:spPr>
          <a:xfrm>
            <a:off x="4965540" y="5108816"/>
            <a:ext cx="2273461"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p:cNvSpPr/>
          <p:nvPr/>
        </p:nvSpPr>
        <p:spPr>
          <a:xfrm>
            <a:off x="7251540" y="5108816"/>
            <a:ext cx="2273461" cy="1153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p:cNvSpPr/>
          <p:nvPr/>
        </p:nvSpPr>
        <p:spPr>
          <a:xfrm>
            <a:off x="9537539" y="5108816"/>
            <a:ext cx="2273461" cy="1153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ext Placeholder 4">
            <a:extLst>
              <a:ext uri="{FF2B5EF4-FFF2-40B4-BE49-F238E27FC236}">
                <a16:creationId xmlns:a16="http://schemas.microsoft.com/office/drawing/2014/main" xmlns="" id="{4925FC0D-96B9-40F5-AD27-8255CFA33798}"/>
              </a:ext>
            </a:extLst>
          </p:cNvPr>
          <p:cNvSpPr txBox="1">
            <a:spLocks/>
          </p:cNvSpPr>
          <p:nvPr/>
        </p:nvSpPr>
        <p:spPr bwMode="gray">
          <a:xfrm>
            <a:off x="1145898" y="3054710"/>
            <a:ext cx="1347047" cy="553998"/>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Pandemics &amp; Epidemics</a:t>
            </a:r>
          </a:p>
        </p:txBody>
      </p:sp>
      <p:sp>
        <p:nvSpPr>
          <p:cNvPr id="65" name="Text Placeholder 4">
            <a:extLst>
              <a:ext uri="{FF2B5EF4-FFF2-40B4-BE49-F238E27FC236}">
                <a16:creationId xmlns:a16="http://schemas.microsoft.com/office/drawing/2014/main" xmlns="" id="{4925FC0D-96B9-40F5-AD27-8255CFA33798}"/>
              </a:ext>
            </a:extLst>
          </p:cNvPr>
          <p:cNvSpPr txBox="1">
            <a:spLocks/>
          </p:cNvSpPr>
          <p:nvPr/>
        </p:nvSpPr>
        <p:spPr bwMode="gray">
          <a:xfrm>
            <a:off x="4004845" y="2916211"/>
            <a:ext cx="1453104" cy="830997"/>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Great</a:t>
            </a:r>
          </a:p>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Resignation &amp; </a:t>
            </a:r>
            <a:r>
              <a:rPr lang="en-US" sz="1800" dirty="0">
                <a:solidFill>
                  <a:schemeClr val="bg1"/>
                </a:solidFill>
                <a:latin typeface="Calibri"/>
                <a:cs typeface="Arial" panose="020B0604020202020204" pitchFamily="34" charset="0"/>
              </a:rPr>
              <a:t>Quiet</a:t>
            </a:r>
            <a:r>
              <a:rPr lang="en-US" sz="1800" dirty="0">
                <a:solidFill>
                  <a:srgbClr val="FFFFFF"/>
                </a:solidFill>
                <a:latin typeface="Calibri"/>
                <a:cs typeface="Arial" panose="020B0604020202020204" pitchFamily="34" charset="0"/>
              </a:rPr>
              <a:t> Quitting</a:t>
            </a:r>
          </a:p>
        </p:txBody>
      </p:sp>
      <p:sp>
        <p:nvSpPr>
          <p:cNvPr id="66" name="Text Placeholder 4">
            <a:extLst>
              <a:ext uri="{FF2B5EF4-FFF2-40B4-BE49-F238E27FC236}">
                <a16:creationId xmlns:a16="http://schemas.microsoft.com/office/drawing/2014/main" xmlns="" id="{4925FC0D-96B9-40F5-AD27-8255CFA33798}"/>
              </a:ext>
            </a:extLst>
          </p:cNvPr>
          <p:cNvSpPr txBox="1">
            <a:spLocks/>
          </p:cNvSpPr>
          <p:nvPr/>
        </p:nvSpPr>
        <p:spPr bwMode="gray">
          <a:xfrm>
            <a:off x="6863792" y="3054710"/>
            <a:ext cx="1347047" cy="553998"/>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Aging Infrastructure</a:t>
            </a:r>
          </a:p>
        </p:txBody>
      </p:sp>
      <p:sp>
        <p:nvSpPr>
          <p:cNvPr id="67" name="Text Placeholder 4">
            <a:extLst>
              <a:ext uri="{FF2B5EF4-FFF2-40B4-BE49-F238E27FC236}">
                <a16:creationId xmlns:a16="http://schemas.microsoft.com/office/drawing/2014/main" xmlns="" id="{4925FC0D-96B9-40F5-AD27-8255CFA33798}"/>
              </a:ext>
            </a:extLst>
          </p:cNvPr>
          <p:cNvSpPr txBox="1">
            <a:spLocks/>
          </p:cNvSpPr>
          <p:nvPr/>
        </p:nvSpPr>
        <p:spPr bwMode="gray">
          <a:xfrm>
            <a:off x="9722740" y="3193209"/>
            <a:ext cx="1347047"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Geo Political </a:t>
            </a:r>
          </a:p>
        </p:txBody>
      </p:sp>
      <p:sp>
        <p:nvSpPr>
          <p:cNvPr id="68" name="Text Placeholder 4">
            <a:extLst>
              <a:ext uri="{FF2B5EF4-FFF2-40B4-BE49-F238E27FC236}">
                <a16:creationId xmlns:a16="http://schemas.microsoft.com/office/drawing/2014/main" xmlns="" id="{4925FC0D-96B9-40F5-AD27-8255CFA33798}"/>
              </a:ext>
            </a:extLst>
          </p:cNvPr>
          <p:cNvSpPr txBox="1">
            <a:spLocks/>
          </p:cNvSpPr>
          <p:nvPr/>
        </p:nvSpPr>
        <p:spPr bwMode="gray">
          <a:xfrm>
            <a:off x="1145898" y="4231731"/>
            <a:ext cx="1347047" cy="553998"/>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Climate Change</a:t>
            </a:r>
          </a:p>
        </p:txBody>
      </p:sp>
      <p:sp>
        <p:nvSpPr>
          <p:cNvPr id="69" name="Text Placeholder 4">
            <a:extLst>
              <a:ext uri="{FF2B5EF4-FFF2-40B4-BE49-F238E27FC236}">
                <a16:creationId xmlns:a16="http://schemas.microsoft.com/office/drawing/2014/main" xmlns="" id="{4925FC0D-96B9-40F5-AD27-8255CFA33798}"/>
              </a:ext>
            </a:extLst>
          </p:cNvPr>
          <p:cNvSpPr txBox="1">
            <a:spLocks/>
          </p:cNvSpPr>
          <p:nvPr/>
        </p:nvSpPr>
        <p:spPr bwMode="gray">
          <a:xfrm>
            <a:off x="4004845" y="4370230"/>
            <a:ext cx="1347047"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Inflation</a:t>
            </a:r>
          </a:p>
        </p:txBody>
      </p:sp>
      <p:sp>
        <p:nvSpPr>
          <p:cNvPr id="70" name="Text Placeholder 4">
            <a:extLst>
              <a:ext uri="{FF2B5EF4-FFF2-40B4-BE49-F238E27FC236}">
                <a16:creationId xmlns:a16="http://schemas.microsoft.com/office/drawing/2014/main" xmlns="" id="{4925FC0D-96B9-40F5-AD27-8255CFA33798}"/>
              </a:ext>
            </a:extLst>
          </p:cNvPr>
          <p:cNvSpPr txBox="1">
            <a:spLocks/>
          </p:cNvSpPr>
          <p:nvPr/>
        </p:nvSpPr>
        <p:spPr bwMode="gray">
          <a:xfrm>
            <a:off x="6863792" y="4231731"/>
            <a:ext cx="1347047" cy="553998"/>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Mass Shootings</a:t>
            </a:r>
          </a:p>
        </p:txBody>
      </p:sp>
      <p:sp>
        <p:nvSpPr>
          <p:cNvPr id="71" name="Text Placeholder 4">
            <a:extLst>
              <a:ext uri="{FF2B5EF4-FFF2-40B4-BE49-F238E27FC236}">
                <a16:creationId xmlns:a16="http://schemas.microsoft.com/office/drawing/2014/main" xmlns="" id="{4925FC0D-96B9-40F5-AD27-8255CFA33798}"/>
              </a:ext>
            </a:extLst>
          </p:cNvPr>
          <p:cNvSpPr txBox="1">
            <a:spLocks/>
          </p:cNvSpPr>
          <p:nvPr/>
        </p:nvSpPr>
        <p:spPr bwMode="gray">
          <a:xfrm>
            <a:off x="9722740" y="4231731"/>
            <a:ext cx="1347047" cy="553998"/>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Natural Disasters</a:t>
            </a:r>
          </a:p>
        </p:txBody>
      </p:sp>
      <p:sp>
        <p:nvSpPr>
          <p:cNvPr id="72" name="Text Placeholder 4">
            <a:extLst>
              <a:ext uri="{FF2B5EF4-FFF2-40B4-BE49-F238E27FC236}">
                <a16:creationId xmlns:a16="http://schemas.microsoft.com/office/drawing/2014/main" xmlns="" id="{4925FC0D-96B9-40F5-AD27-8255CFA33798}"/>
              </a:ext>
            </a:extLst>
          </p:cNvPr>
          <p:cNvSpPr txBox="1">
            <a:spLocks/>
          </p:cNvSpPr>
          <p:nvPr/>
        </p:nvSpPr>
        <p:spPr bwMode="gray">
          <a:xfrm>
            <a:off x="1145898" y="5270254"/>
            <a:ext cx="1347047" cy="830997"/>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Supply Chain &amp; Labor Shortage</a:t>
            </a:r>
          </a:p>
        </p:txBody>
      </p:sp>
      <p:sp>
        <p:nvSpPr>
          <p:cNvPr id="73" name="Text Placeholder 4">
            <a:extLst>
              <a:ext uri="{FF2B5EF4-FFF2-40B4-BE49-F238E27FC236}">
                <a16:creationId xmlns:a16="http://schemas.microsoft.com/office/drawing/2014/main" xmlns="" id="{4925FC0D-96B9-40F5-AD27-8255CFA33798}"/>
              </a:ext>
            </a:extLst>
          </p:cNvPr>
          <p:cNvSpPr txBox="1">
            <a:spLocks/>
          </p:cNvSpPr>
          <p:nvPr/>
        </p:nvSpPr>
        <p:spPr bwMode="gray">
          <a:xfrm>
            <a:off x="3431900" y="5270255"/>
            <a:ext cx="1521101" cy="830997"/>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Social Inflation &amp; Nuclear Verdicts</a:t>
            </a:r>
          </a:p>
        </p:txBody>
      </p:sp>
      <p:sp>
        <p:nvSpPr>
          <p:cNvPr id="74" name="Text Placeholder 4">
            <a:extLst>
              <a:ext uri="{FF2B5EF4-FFF2-40B4-BE49-F238E27FC236}">
                <a16:creationId xmlns:a16="http://schemas.microsoft.com/office/drawing/2014/main" xmlns="" id="{4925FC0D-96B9-40F5-AD27-8255CFA33798}"/>
              </a:ext>
            </a:extLst>
          </p:cNvPr>
          <p:cNvSpPr txBox="1">
            <a:spLocks/>
          </p:cNvSpPr>
          <p:nvPr/>
        </p:nvSpPr>
        <p:spPr bwMode="gray">
          <a:xfrm>
            <a:off x="5717899" y="5547252"/>
            <a:ext cx="1347047"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Cyber Attacks </a:t>
            </a:r>
          </a:p>
        </p:txBody>
      </p:sp>
      <p:sp>
        <p:nvSpPr>
          <p:cNvPr id="75" name="Text Placeholder 4">
            <a:extLst>
              <a:ext uri="{FF2B5EF4-FFF2-40B4-BE49-F238E27FC236}">
                <a16:creationId xmlns:a16="http://schemas.microsoft.com/office/drawing/2014/main" xmlns="" id="{4925FC0D-96B9-40F5-AD27-8255CFA33798}"/>
              </a:ext>
            </a:extLst>
          </p:cNvPr>
          <p:cNvSpPr txBox="1">
            <a:spLocks/>
          </p:cNvSpPr>
          <p:nvPr/>
        </p:nvSpPr>
        <p:spPr bwMode="gray">
          <a:xfrm>
            <a:off x="8003899" y="5547252"/>
            <a:ext cx="1347047"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Ukraine War </a:t>
            </a:r>
          </a:p>
        </p:txBody>
      </p:sp>
      <p:sp>
        <p:nvSpPr>
          <p:cNvPr id="76" name="Text Placeholder 4">
            <a:extLst>
              <a:ext uri="{FF2B5EF4-FFF2-40B4-BE49-F238E27FC236}">
                <a16:creationId xmlns:a16="http://schemas.microsoft.com/office/drawing/2014/main" xmlns="" id="{4925FC0D-96B9-40F5-AD27-8255CFA33798}"/>
              </a:ext>
            </a:extLst>
          </p:cNvPr>
          <p:cNvSpPr txBox="1">
            <a:spLocks/>
          </p:cNvSpPr>
          <p:nvPr/>
        </p:nvSpPr>
        <p:spPr bwMode="gray">
          <a:xfrm>
            <a:off x="10289898" y="5547252"/>
            <a:ext cx="1347047" cy="276999"/>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800" dirty="0">
                <a:solidFill>
                  <a:srgbClr val="FFFFFF"/>
                </a:solidFill>
                <a:latin typeface="Calibri"/>
                <a:cs typeface="Arial" panose="020B0604020202020204" pitchFamily="34" charset="0"/>
              </a:rPr>
              <a:t>Legislation</a:t>
            </a:r>
          </a:p>
        </p:txBody>
      </p:sp>
      <p:grpSp>
        <p:nvGrpSpPr>
          <p:cNvPr id="77" name="Group 5"/>
          <p:cNvGrpSpPr>
            <a:grpSpLocks noChangeAspect="1"/>
          </p:cNvGrpSpPr>
          <p:nvPr/>
        </p:nvGrpSpPr>
        <p:grpSpPr bwMode="auto">
          <a:xfrm>
            <a:off x="9149193" y="4292662"/>
            <a:ext cx="403505" cy="432136"/>
            <a:chOff x="2380" y="1735"/>
            <a:chExt cx="1508" cy="1615"/>
          </a:xfrm>
          <a:solidFill>
            <a:schemeClr val="bg1"/>
          </a:solidFill>
        </p:grpSpPr>
        <p:sp>
          <p:nvSpPr>
            <p:cNvPr id="78" name="Freeform 6"/>
            <p:cNvSpPr>
              <a:spLocks noEditPoints="1"/>
            </p:cNvSpPr>
            <p:nvPr/>
          </p:nvSpPr>
          <p:spPr bwMode="auto">
            <a:xfrm>
              <a:off x="2430" y="1735"/>
              <a:ext cx="1436" cy="1124"/>
            </a:xfrm>
            <a:custGeom>
              <a:avLst/>
              <a:gdLst>
                <a:gd name="T0" fmla="*/ 301 w 603"/>
                <a:gd name="T1" fmla="*/ 0 h 472"/>
                <a:gd name="T2" fmla="*/ 401 w 603"/>
                <a:gd name="T3" fmla="*/ 93 h 472"/>
                <a:gd name="T4" fmla="*/ 400 w 603"/>
                <a:gd name="T5" fmla="*/ 94 h 472"/>
                <a:gd name="T6" fmla="*/ 404 w 603"/>
                <a:gd name="T7" fmla="*/ 61 h 472"/>
                <a:gd name="T8" fmla="*/ 464 w 603"/>
                <a:gd name="T9" fmla="*/ 59 h 472"/>
                <a:gd name="T10" fmla="*/ 469 w 603"/>
                <a:gd name="T11" fmla="*/ 74 h 472"/>
                <a:gd name="T12" fmla="*/ 469 w 603"/>
                <a:gd name="T13" fmla="*/ 156 h 472"/>
                <a:gd name="T14" fmla="*/ 480 w 603"/>
                <a:gd name="T15" fmla="*/ 182 h 472"/>
                <a:gd name="T16" fmla="*/ 603 w 603"/>
                <a:gd name="T17" fmla="*/ 303 h 472"/>
                <a:gd name="T18" fmla="*/ 532 w 603"/>
                <a:gd name="T19" fmla="*/ 303 h 472"/>
                <a:gd name="T20" fmla="*/ 512 w 603"/>
                <a:gd name="T21" fmla="*/ 322 h 472"/>
                <a:gd name="T22" fmla="*/ 513 w 603"/>
                <a:gd name="T23" fmla="*/ 400 h 472"/>
                <a:gd name="T24" fmla="*/ 496 w 603"/>
                <a:gd name="T25" fmla="*/ 426 h 472"/>
                <a:gd name="T26" fmla="*/ 453 w 603"/>
                <a:gd name="T27" fmla="*/ 451 h 472"/>
                <a:gd name="T28" fmla="*/ 397 w 603"/>
                <a:gd name="T29" fmla="*/ 452 h 472"/>
                <a:gd name="T30" fmla="*/ 304 w 603"/>
                <a:gd name="T31" fmla="*/ 416 h 472"/>
                <a:gd name="T32" fmla="*/ 212 w 603"/>
                <a:gd name="T33" fmla="*/ 444 h 472"/>
                <a:gd name="T34" fmla="*/ 129 w 603"/>
                <a:gd name="T35" fmla="*/ 441 h 472"/>
                <a:gd name="T36" fmla="*/ 109 w 603"/>
                <a:gd name="T37" fmla="*/ 428 h 472"/>
                <a:gd name="T38" fmla="*/ 84 w 603"/>
                <a:gd name="T39" fmla="*/ 389 h 472"/>
                <a:gd name="T40" fmla="*/ 85 w 603"/>
                <a:gd name="T41" fmla="*/ 318 h 472"/>
                <a:gd name="T42" fmla="*/ 70 w 603"/>
                <a:gd name="T43" fmla="*/ 303 h 472"/>
                <a:gd name="T44" fmla="*/ 0 w 603"/>
                <a:gd name="T45" fmla="*/ 303 h 472"/>
                <a:gd name="T46" fmla="*/ 12 w 603"/>
                <a:gd name="T47" fmla="*/ 286 h 472"/>
                <a:gd name="T48" fmla="*/ 282 w 603"/>
                <a:gd name="T49" fmla="*/ 16 h 472"/>
                <a:gd name="T50" fmla="*/ 297 w 603"/>
                <a:gd name="T51" fmla="*/ 0 h 472"/>
                <a:gd name="T52" fmla="*/ 301 w 603"/>
                <a:gd name="T53" fmla="*/ 0 h 472"/>
                <a:gd name="T54" fmla="*/ 292 w 603"/>
                <a:gd name="T55" fmla="*/ 256 h 472"/>
                <a:gd name="T56" fmla="*/ 274 w 603"/>
                <a:gd name="T57" fmla="*/ 231 h 472"/>
                <a:gd name="T58" fmla="*/ 248 w 603"/>
                <a:gd name="T59" fmla="*/ 251 h 472"/>
                <a:gd name="T60" fmla="*/ 268 w 603"/>
                <a:gd name="T61" fmla="*/ 276 h 472"/>
                <a:gd name="T62" fmla="*/ 292 w 603"/>
                <a:gd name="T63" fmla="*/ 256 h 472"/>
                <a:gd name="T64" fmla="*/ 356 w 603"/>
                <a:gd name="T65" fmla="*/ 252 h 472"/>
                <a:gd name="T66" fmla="*/ 336 w 603"/>
                <a:gd name="T67" fmla="*/ 231 h 472"/>
                <a:gd name="T68" fmla="*/ 312 w 603"/>
                <a:gd name="T69" fmla="*/ 253 h 472"/>
                <a:gd name="T70" fmla="*/ 335 w 603"/>
                <a:gd name="T71" fmla="*/ 276 h 472"/>
                <a:gd name="T72" fmla="*/ 356 w 603"/>
                <a:gd name="T73" fmla="*/ 252 h 472"/>
                <a:gd name="T74" fmla="*/ 270 w 603"/>
                <a:gd name="T75" fmla="*/ 339 h 472"/>
                <a:gd name="T76" fmla="*/ 293 w 603"/>
                <a:gd name="T77" fmla="*/ 320 h 472"/>
                <a:gd name="T78" fmla="*/ 272 w 603"/>
                <a:gd name="T79" fmla="*/ 295 h 472"/>
                <a:gd name="T80" fmla="*/ 248 w 603"/>
                <a:gd name="T81" fmla="*/ 317 h 472"/>
                <a:gd name="T82" fmla="*/ 270 w 603"/>
                <a:gd name="T83" fmla="*/ 339 h 472"/>
                <a:gd name="T84" fmla="*/ 356 w 603"/>
                <a:gd name="T85" fmla="*/ 318 h 472"/>
                <a:gd name="T86" fmla="*/ 336 w 603"/>
                <a:gd name="T87" fmla="*/ 295 h 472"/>
                <a:gd name="T88" fmla="*/ 312 w 603"/>
                <a:gd name="T89" fmla="*/ 318 h 472"/>
                <a:gd name="T90" fmla="*/ 335 w 603"/>
                <a:gd name="T91" fmla="*/ 341 h 472"/>
                <a:gd name="T92" fmla="*/ 356 w 603"/>
                <a:gd name="T93" fmla="*/ 31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3" h="472">
                  <a:moveTo>
                    <a:pt x="301" y="0"/>
                  </a:moveTo>
                  <a:cubicBezTo>
                    <a:pt x="334" y="31"/>
                    <a:pt x="367" y="62"/>
                    <a:pt x="401" y="93"/>
                  </a:cubicBezTo>
                  <a:cubicBezTo>
                    <a:pt x="398" y="96"/>
                    <a:pt x="400" y="95"/>
                    <a:pt x="400" y="94"/>
                  </a:cubicBezTo>
                  <a:cubicBezTo>
                    <a:pt x="403" y="83"/>
                    <a:pt x="395" y="63"/>
                    <a:pt x="404" y="61"/>
                  </a:cubicBezTo>
                  <a:cubicBezTo>
                    <a:pt x="423" y="56"/>
                    <a:pt x="444" y="58"/>
                    <a:pt x="464" y="59"/>
                  </a:cubicBezTo>
                  <a:cubicBezTo>
                    <a:pt x="472" y="60"/>
                    <a:pt x="469" y="69"/>
                    <a:pt x="469" y="74"/>
                  </a:cubicBezTo>
                  <a:cubicBezTo>
                    <a:pt x="470" y="101"/>
                    <a:pt x="470" y="128"/>
                    <a:pt x="469" y="156"/>
                  </a:cubicBezTo>
                  <a:cubicBezTo>
                    <a:pt x="469" y="167"/>
                    <a:pt x="473" y="174"/>
                    <a:pt x="480" y="182"/>
                  </a:cubicBezTo>
                  <a:cubicBezTo>
                    <a:pt x="520" y="220"/>
                    <a:pt x="559" y="259"/>
                    <a:pt x="603" y="303"/>
                  </a:cubicBezTo>
                  <a:cubicBezTo>
                    <a:pt x="575" y="303"/>
                    <a:pt x="554" y="304"/>
                    <a:pt x="532" y="303"/>
                  </a:cubicBezTo>
                  <a:cubicBezTo>
                    <a:pt x="517" y="302"/>
                    <a:pt x="511" y="306"/>
                    <a:pt x="512" y="322"/>
                  </a:cubicBezTo>
                  <a:cubicBezTo>
                    <a:pt x="514" y="348"/>
                    <a:pt x="512" y="374"/>
                    <a:pt x="513" y="400"/>
                  </a:cubicBezTo>
                  <a:cubicBezTo>
                    <a:pt x="513" y="414"/>
                    <a:pt x="511" y="422"/>
                    <a:pt x="496" y="426"/>
                  </a:cubicBezTo>
                  <a:cubicBezTo>
                    <a:pt x="480" y="431"/>
                    <a:pt x="466" y="441"/>
                    <a:pt x="453" y="451"/>
                  </a:cubicBezTo>
                  <a:cubicBezTo>
                    <a:pt x="434" y="466"/>
                    <a:pt x="416" y="466"/>
                    <a:pt x="397" y="452"/>
                  </a:cubicBezTo>
                  <a:cubicBezTo>
                    <a:pt x="369" y="432"/>
                    <a:pt x="339" y="417"/>
                    <a:pt x="304" y="416"/>
                  </a:cubicBezTo>
                  <a:cubicBezTo>
                    <a:pt x="270" y="415"/>
                    <a:pt x="240" y="425"/>
                    <a:pt x="212" y="444"/>
                  </a:cubicBezTo>
                  <a:cubicBezTo>
                    <a:pt x="170" y="472"/>
                    <a:pt x="168" y="471"/>
                    <a:pt x="129" y="441"/>
                  </a:cubicBezTo>
                  <a:cubicBezTo>
                    <a:pt x="122" y="436"/>
                    <a:pt x="116" y="430"/>
                    <a:pt x="109" y="428"/>
                  </a:cubicBezTo>
                  <a:cubicBezTo>
                    <a:pt x="86" y="423"/>
                    <a:pt x="82" y="410"/>
                    <a:pt x="84" y="389"/>
                  </a:cubicBezTo>
                  <a:cubicBezTo>
                    <a:pt x="86" y="366"/>
                    <a:pt x="84" y="342"/>
                    <a:pt x="85" y="318"/>
                  </a:cubicBezTo>
                  <a:cubicBezTo>
                    <a:pt x="85" y="306"/>
                    <a:pt x="81" y="303"/>
                    <a:pt x="70" y="303"/>
                  </a:cubicBezTo>
                  <a:cubicBezTo>
                    <a:pt x="47" y="304"/>
                    <a:pt x="24" y="303"/>
                    <a:pt x="0" y="303"/>
                  </a:cubicBezTo>
                  <a:cubicBezTo>
                    <a:pt x="1" y="293"/>
                    <a:pt x="8" y="290"/>
                    <a:pt x="12" y="286"/>
                  </a:cubicBezTo>
                  <a:cubicBezTo>
                    <a:pt x="102" y="196"/>
                    <a:pt x="192" y="106"/>
                    <a:pt x="282" y="16"/>
                  </a:cubicBezTo>
                  <a:cubicBezTo>
                    <a:pt x="287" y="11"/>
                    <a:pt x="292" y="5"/>
                    <a:pt x="297" y="0"/>
                  </a:cubicBezTo>
                  <a:cubicBezTo>
                    <a:pt x="298" y="0"/>
                    <a:pt x="299" y="0"/>
                    <a:pt x="301" y="0"/>
                  </a:cubicBezTo>
                  <a:close/>
                  <a:moveTo>
                    <a:pt x="292" y="256"/>
                  </a:moveTo>
                  <a:cubicBezTo>
                    <a:pt x="293" y="242"/>
                    <a:pt x="295" y="228"/>
                    <a:pt x="274" y="231"/>
                  </a:cubicBezTo>
                  <a:cubicBezTo>
                    <a:pt x="261" y="233"/>
                    <a:pt x="245" y="227"/>
                    <a:pt x="248" y="251"/>
                  </a:cubicBezTo>
                  <a:cubicBezTo>
                    <a:pt x="250" y="264"/>
                    <a:pt x="244" y="279"/>
                    <a:pt x="268" y="276"/>
                  </a:cubicBezTo>
                  <a:cubicBezTo>
                    <a:pt x="282" y="274"/>
                    <a:pt x="298" y="279"/>
                    <a:pt x="292" y="256"/>
                  </a:cubicBezTo>
                  <a:close/>
                  <a:moveTo>
                    <a:pt x="356" y="252"/>
                  </a:moveTo>
                  <a:cubicBezTo>
                    <a:pt x="362" y="233"/>
                    <a:pt x="352" y="231"/>
                    <a:pt x="336" y="231"/>
                  </a:cubicBezTo>
                  <a:cubicBezTo>
                    <a:pt x="318" y="231"/>
                    <a:pt x="312" y="234"/>
                    <a:pt x="312" y="253"/>
                  </a:cubicBezTo>
                  <a:cubicBezTo>
                    <a:pt x="312" y="272"/>
                    <a:pt x="317" y="276"/>
                    <a:pt x="335" y="276"/>
                  </a:cubicBezTo>
                  <a:cubicBezTo>
                    <a:pt x="354" y="276"/>
                    <a:pt x="361" y="271"/>
                    <a:pt x="356" y="252"/>
                  </a:cubicBezTo>
                  <a:close/>
                  <a:moveTo>
                    <a:pt x="270" y="339"/>
                  </a:moveTo>
                  <a:cubicBezTo>
                    <a:pt x="287" y="344"/>
                    <a:pt x="294" y="339"/>
                    <a:pt x="293" y="320"/>
                  </a:cubicBezTo>
                  <a:cubicBezTo>
                    <a:pt x="292" y="305"/>
                    <a:pt x="293" y="293"/>
                    <a:pt x="272" y="295"/>
                  </a:cubicBezTo>
                  <a:cubicBezTo>
                    <a:pt x="256" y="297"/>
                    <a:pt x="246" y="296"/>
                    <a:pt x="248" y="317"/>
                  </a:cubicBezTo>
                  <a:cubicBezTo>
                    <a:pt x="249" y="333"/>
                    <a:pt x="249" y="345"/>
                    <a:pt x="270" y="339"/>
                  </a:cubicBezTo>
                  <a:close/>
                  <a:moveTo>
                    <a:pt x="356" y="318"/>
                  </a:moveTo>
                  <a:cubicBezTo>
                    <a:pt x="361" y="300"/>
                    <a:pt x="354" y="295"/>
                    <a:pt x="336" y="295"/>
                  </a:cubicBezTo>
                  <a:cubicBezTo>
                    <a:pt x="320" y="296"/>
                    <a:pt x="311" y="298"/>
                    <a:pt x="312" y="318"/>
                  </a:cubicBezTo>
                  <a:cubicBezTo>
                    <a:pt x="313" y="335"/>
                    <a:pt x="316" y="341"/>
                    <a:pt x="335" y="341"/>
                  </a:cubicBezTo>
                  <a:cubicBezTo>
                    <a:pt x="353" y="340"/>
                    <a:pt x="362" y="337"/>
                    <a:pt x="356" y="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79" name="Freeform 7"/>
            <p:cNvSpPr>
              <a:spLocks/>
            </p:cNvSpPr>
            <p:nvPr/>
          </p:nvSpPr>
          <p:spPr bwMode="auto">
            <a:xfrm>
              <a:off x="2380" y="2830"/>
              <a:ext cx="1508" cy="281"/>
            </a:xfrm>
            <a:custGeom>
              <a:avLst/>
              <a:gdLst>
                <a:gd name="T0" fmla="*/ 633 w 633"/>
                <a:gd name="T1" fmla="*/ 29 h 118"/>
                <a:gd name="T2" fmla="*/ 614 w 633"/>
                <a:gd name="T3" fmla="*/ 67 h 118"/>
                <a:gd name="T4" fmla="*/ 605 w 633"/>
                <a:gd name="T5" fmla="*/ 68 h 118"/>
                <a:gd name="T6" fmla="*/ 516 w 633"/>
                <a:gd name="T7" fmla="*/ 83 h 118"/>
                <a:gd name="T8" fmla="*/ 418 w 633"/>
                <a:gd name="T9" fmla="*/ 104 h 118"/>
                <a:gd name="T10" fmla="*/ 365 w 633"/>
                <a:gd name="T11" fmla="*/ 77 h 118"/>
                <a:gd name="T12" fmla="*/ 274 w 633"/>
                <a:gd name="T13" fmla="*/ 77 h 118"/>
                <a:gd name="T14" fmla="*/ 115 w 633"/>
                <a:gd name="T15" fmla="*/ 77 h 118"/>
                <a:gd name="T16" fmla="*/ 36 w 633"/>
                <a:gd name="T17" fmla="*/ 67 h 118"/>
                <a:gd name="T18" fmla="*/ 22 w 633"/>
                <a:gd name="T19" fmla="*/ 62 h 118"/>
                <a:gd name="T20" fmla="*/ 45 w 633"/>
                <a:gd name="T21" fmla="*/ 10 h 118"/>
                <a:gd name="T22" fmla="*/ 139 w 633"/>
                <a:gd name="T23" fmla="*/ 34 h 118"/>
                <a:gd name="T24" fmla="*/ 234 w 633"/>
                <a:gd name="T25" fmla="*/ 42 h 118"/>
                <a:gd name="T26" fmla="*/ 265 w 633"/>
                <a:gd name="T27" fmla="*/ 23 h 118"/>
                <a:gd name="T28" fmla="*/ 373 w 633"/>
                <a:gd name="T29" fmla="*/ 22 h 118"/>
                <a:gd name="T30" fmla="*/ 395 w 633"/>
                <a:gd name="T31" fmla="*/ 36 h 118"/>
                <a:gd name="T32" fmla="*/ 497 w 633"/>
                <a:gd name="T33" fmla="*/ 34 h 118"/>
                <a:gd name="T34" fmla="*/ 619 w 633"/>
                <a:gd name="T35" fmla="*/ 17 h 118"/>
                <a:gd name="T36" fmla="*/ 633 w 633"/>
                <a:gd name="T37" fmla="*/ 2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3" h="118">
                  <a:moveTo>
                    <a:pt x="633" y="29"/>
                  </a:moveTo>
                  <a:cubicBezTo>
                    <a:pt x="626" y="41"/>
                    <a:pt x="620" y="54"/>
                    <a:pt x="614" y="67"/>
                  </a:cubicBezTo>
                  <a:cubicBezTo>
                    <a:pt x="611" y="72"/>
                    <a:pt x="607" y="69"/>
                    <a:pt x="605" y="68"/>
                  </a:cubicBezTo>
                  <a:cubicBezTo>
                    <a:pt x="571" y="50"/>
                    <a:pt x="543" y="62"/>
                    <a:pt x="516" y="83"/>
                  </a:cubicBezTo>
                  <a:cubicBezTo>
                    <a:pt x="487" y="105"/>
                    <a:pt x="454" y="112"/>
                    <a:pt x="418" y="104"/>
                  </a:cubicBezTo>
                  <a:cubicBezTo>
                    <a:pt x="398" y="99"/>
                    <a:pt x="382" y="88"/>
                    <a:pt x="365" y="77"/>
                  </a:cubicBezTo>
                  <a:cubicBezTo>
                    <a:pt x="330" y="52"/>
                    <a:pt x="309" y="53"/>
                    <a:pt x="274" y="77"/>
                  </a:cubicBezTo>
                  <a:cubicBezTo>
                    <a:pt x="214" y="117"/>
                    <a:pt x="173" y="118"/>
                    <a:pt x="115" y="77"/>
                  </a:cubicBezTo>
                  <a:cubicBezTo>
                    <a:pt x="90" y="60"/>
                    <a:pt x="65" y="53"/>
                    <a:pt x="36" y="67"/>
                  </a:cubicBezTo>
                  <a:cubicBezTo>
                    <a:pt x="30" y="70"/>
                    <a:pt x="26" y="69"/>
                    <a:pt x="22" y="62"/>
                  </a:cubicBezTo>
                  <a:cubicBezTo>
                    <a:pt x="0" y="26"/>
                    <a:pt x="3" y="18"/>
                    <a:pt x="45" y="10"/>
                  </a:cubicBezTo>
                  <a:cubicBezTo>
                    <a:pt x="80" y="4"/>
                    <a:pt x="112" y="9"/>
                    <a:pt x="139" y="34"/>
                  </a:cubicBezTo>
                  <a:cubicBezTo>
                    <a:pt x="169" y="62"/>
                    <a:pt x="200" y="63"/>
                    <a:pt x="234" y="42"/>
                  </a:cubicBezTo>
                  <a:cubicBezTo>
                    <a:pt x="244" y="36"/>
                    <a:pt x="254" y="29"/>
                    <a:pt x="265" y="23"/>
                  </a:cubicBezTo>
                  <a:cubicBezTo>
                    <a:pt x="301" y="3"/>
                    <a:pt x="337" y="3"/>
                    <a:pt x="373" y="22"/>
                  </a:cubicBezTo>
                  <a:cubicBezTo>
                    <a:pt x="381" y="26"/>
                    <a:pt x="388" y="31"/>
                    <a:pt x="395" y="36"/>
                  </a:cubicBezTo>
                  <a:cubicBezTo>
                    <a:pt x="437" y="63"/>
                    <a:pt x="456" y="64"/>
                    <a:pt x="497" y="34"/>
                  </a:cubicBezTo>
                  <a:cubicBezTo>
                    <a:pt x="535" y="7"/>
                    <a:pt x="575" y="0"/>
                    <a:pt x="619" y="17"/>
                  </a:cubicBezTo>
                  <a:cubicBezTo>
                    <a:pt x="624" y="19"/>
                    <a:pt x="631" y="20"/>
                    <a:pt x="63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0" name="Freeform 8"/>
            <p:cNvSpPr>
              <a:spLocks/>
            </p:cNvSpPr>
            <p:nvPr/>
          </p:nvSpPr>
          <p:spPr bwMode="auto">
            <a:xfrm>
              <a:off x="2490" y="3090"/>
              <a:ext cx="1303" cy="260"/>
            </a:xfrm>
            <a:custGeom>
              <a:avLst/>
              <a:gdLst>
                <a:gd name="T0" fmla="*/ 547 w 547"/>
                <a:gd name="T1" fmla="*/ 4 h 109"/>
                <a:gd name="T2" fmla="*/ 528 w 547"/>
                <a:gd name="T3" fmla="*/ 46 h 109"/>
                <a:gd name="T4" fmla="*/ 520 w 547"/>
                <a:gd name="T5" fmla="*/ 54 h 109"/>
                <a:gd name="T6" fmla="*/ 468 w 547"/>
                <a:gd name="T7" fmla="*/ 79 h 109"/>
                <a:gd name="T8" fmla="*/ 334 w 547"/>
                <a:gd name="T9" fmla="*/ 79 h 109"/>
                <a:gd name="T10" fmla="*/ 325 w 547"/>
                <a:gd name="T11" fmla="*/ 74 h 109"/>
                <a:gd name="T12" fmla="*/ 222 w 547"/>
                <a:gd name="T13" fmla="*/ 74 h 109"/>
                <a:gd name="T14" fmla="*/ 130 w 547"/>
                <a:gd name="T15" fmla="*/ 99 h 109"/>
                <a:gd name="T16" fmla="*/ 72 w 547"/>
                <a:gd name="T17" fmla="*/ 75 h 109"/>
                <a:gd name="T18" fmla="*/ 30 w 547"/>
                <a:gd name="T19" fmla="*/ 54 h 109"/>
                <a:gd name="T20" fmla="*/ 19 w 547"/>
                <a:gd name="T21" fmla="*/ 46 h 109"/>
                <a:gd name="T22" fmla="*/ 0 w 547"/>
                <a:gd name="T23" fmla="*/ 4 h 109"/>
                <a:gd name="T24" fmla="*/ 48 w 547"/>
                <a:gd name="T25" fmla="*/ 6 h 109"/>
                <a:gd name="T26" fmla="*/ 100 w 547"/>
                <a:gd name="T27" fmla="*/ 31 h 109"/>
                <a:gd name="T28" fmla="*/ 194 w 547"/>
                <a:gd name="T29" fmla="*/ 31 h 109"/>
                <a:gd name="T30" fmla="*/ 266 w 547"/>
                <a:gd name="T31" fmla="*/ 2 h 109"/>
                <a:gd name="T32" fmla="*/ 348 w 547"/>
                <a:gd name="T33" fmla="*/ 27 h 109"/>
                <a:gd name="T34" fmla="*/ 452 w 547"/>
                <a:gd name="T35" fmla="*/ 28 h 109"/>
                <a:gd name="T36" fmla="*/ 547 w 547"/>
                <a:gd name="T37" fmla="*/ 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7" h="109">
                  <a:moveTo>
                    <a:pt x="547" y="4"/>
                  </a:moveTo>
                  <a:cubicBezTo>
                    <a:pt x="540" y="20"/>
                    <a:pt x="534" y="33"/>
                    <a:pt x="528" y="46"/>
                  </a:cubicBezTo>
                  <a:cubicBezTo>
                    <a:pt x="526" y="50"/>
                    <a:pt x="524" y="53"/>
                    <a:pt x="520" y="54"/>
                  </a:cubicBezTo>
                  <a:cubicBezTo>
                    <a:pt x="499" y="55"/>
                    <a:pt x="485" y="69"/>
                    <a:pt x="468" y="79"/>
                  </a:cubicBezTo>
                  <a:cubicBezTo>
                    <a:pt x="424" y="108"/>
                    <a:pt x="379" y="109"/>
                    <a:pt x="334" y="79"/>
                  </a:cubicBezTo>
                  <a:cubicBezTo>
                    <a:pt x="331" y="77"/>
                    <a:pt x="328" y="76"/>
                    <a:pt x="325" y="74"/>
                  </a:cubicBezTo>
                  <a:cubicBezTo>
                    <a:pt x="284" y="46"/>
                    <a:pt x="263" y="45"/>
                    <a:pt x="222" y="74"/>
                  </a:cubicBezTo>
                  <a:cubicBezTo>
                    <a:pt x="194" y="93"/>
                    <a:pt x="164" y="104"/>
                    <a:pt x="130" y="99"/>
                  </a:cubicBezTo>
                  <a:cubicBezTo>
                    <a:pt x="108" y="96"/>
                    <a:pt x="90" y="87"/>
                    <a:pt x="72" y="75"/>
                  </a:cubicBezTo>
                  <a:cubicBezTo>
                    <a:pt x="59" y="65"/>
                    <a:pt x="46" y="55"/>
                    <a:pt x="30" y="54"/>
                  </a:cubicBezTo>
                  <a:cubicBezTo>
                    <a:pt x="24" y="54"/>
                    <a:pt x="21" y="51"/>
                    <a:pt x="19" y="46"/>
                  </a:cubicBezTo>
                  <a:cubicBezTo>
                    <a:pt x="13" y="33"/>
                    <a:pt x="7" y="20"/>
                    <a:pt x="0" y="4"/>
                  </a:cubicBezTo>
                  <a:cubicBezTo>
                    <a:pt x="18" y="2"/>
                    <a:pt x="33" y="1"/>
                    <a:pt x="48" y="6"/>
                  </a:cubicBezTo>
                  <a:cubicBezTo>
                    <a:pt x="67" y="11"/>
                    <a:pt x="84" y="20"/>
                    <a:pt x="100" y="31"/>
                  </a:cubicBezTo>
                  <a:cubicBezTo>
                    <a:pt x="138" y="57"/>
                    <a:pt x="156" y="57"/>
                    <a:pt x="194" y="31"/>
                  </a:cubicBezTo>
                  <a:cubicBezTo>
                    <a:pt x="216" y="16"/>
                    <a:pt x="238" y="4"/>
                    <a:pt x="266" y="2"/>
                  </a:cubicBezTo>
                  <a:cubicBezTo>
                    <a:pt x="296" y="1"/>
                    <a:pt x="323" y="10"/>
                    <a:pt x="348" y="27"/>
                  </a:cubicBezTo>
                  <a:cubicBezTo>
                    <a:pt x="393" y="58"/>
                    <a:pt x="407" y="58"/>
                    <a:pt x="452" y="28"/>
                  </a:cubicBezTo>
                  <a:cubicBezTo>
                    <a:pt x="485" y="6"/>
                    <a:pt x="508" y="0"/>
                    <a:pt x="54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grpSp>
        <p:nvGrpSpPr>
          <p:cNvPr id="81" name="Group 45"/>
          <p:cNvGrpSpPr>
            <a:grpSpLocks noChangeAspect="1"/>
          </p:cNvGrpSpPr>
          <p:nvPr/>
        </p:nvGrpSpPr>
        <p:grpSpPr bwMode="auto">
          <a:xfrm>
            <a:off x="5065014" y="5393804"/>
            <a:ext cx="553412" cy="583898"/>
            <a:chOff x="7606" y="2471"/>
            <a:chExt cx="1307" cy="1379"/>
          </a:xfrm>
          <a:solidFill>
            <a:schemeClr val="bg1"/>
          </a:solidFill>
        </p:grpSpPr>
        <p:sp>
          <p:nvSpPr>
            <p:cNvPr id="82" name="Freeform 46"/>
            <p:cNvSpPr>
              <a:spLocks noEditPoints="1"/>
            </p:cNvSpPr>
            <p:nvPr/>
          </p:nvSpPr>
          <p:spPr bwMode="auto">
            <a:xfrm>
              <a:off x="7983" y="2773"/>
              <a:ext cx="551" cy="746"/>
            </a:xfrm>
            <a:custGeom>
              <a:avLst/>
              <a:gdLst>
                <a:gd name="T0" fmla="*/ 116 w 231"/>
                <a:gd name="T1" fmla="*/ 313 h 313"/>
                <a:gd name="T2" fmla="*/ 45 w 231"/>
                <a:gd name="T3" fmla="*/ 312 h 313"/>
                <a:gd name="T4" fmla="*/ 12 w 231"/>
                <a:gd name="T5" fmla="*/ 259 h 313"/>
                <a:gd name="T6" fmla="*/ 20 w 231"/>
                <a:gd name="T7" fmla="*/ 255 h 313"/>
                <a:gd name="T8" fmla="*/ 52 w 231"/>
                <a:gd name="T9" fmla="*/ 255 h 313"/>
                <a:gd name="T10" fmla="*/ 62 w 231"/>
                <a:gd name="T11" fmla="*/ 249 h 313"/>
                <a:gd name="T12" fmla="*/ 51 w 231"/>
                <a:gd name="T13" fmla="*/ 241 h 313"/>
                <a:gd name="T14" fmla="*/ 22 w 231"/>
                <a:gd name="T15" fmla="*/ 241 h 313"/>
                <a:gd name="T16" fmla="*/ 11 w 231"/>
                <a:gd name="T17" fmla="*/ 231 h 313"/>
                <a:gd name="T18" fmla="*/ 11 w 231"/>
                <a:gd name="T19" fmla="*/ 182 h 313"/>
                <a:gd name="T20" fmla="*/ 23 w 231"/>
                <a:gd name="T21" fmla="*/ 172 h 313"/>
                <a:gd name="T22" fmla="*/ 51 w 231"/>
                <a:gd name="T23" fmla="*/ 172 h 313"/>
                <a:gd name="T24" fmla="*/ 62 w 231"/>
                <a:gd name="T25" fmla="*/ 165 h 313"/>
                <a:gd name="T26" fmla="*/ 50 w 231"/>
                <a:gd name="T27" fmla="*/ 158 h 313"/>
                <a:gd name="T28" fmla="*/ 21 w 231"/>
                <a:gd name="T29" fmla="*/ 158 h 313"/>
                <a:gd name="T30" fmla="*/ 11 w 231"/>
                <a:gd name="T31" fmla="*/ 152 h 313"/>
                <a:gd name="T32" fmla="*/ 38 w 231"/>
                <a:gd name="T33" fmla="*/ 103 h 313"/>
                <a:gd name="T34" fmla="*/ 44 w 231"/>
                <a:gd name="T35" fmla="*/ 93 h 313"/>
                <a:gd name="T36" fmla="*/ 44 w 231"/>
                <a:gd name="T37" fmla="*/ 66 h 313"/>
                <a:gd name="T38" fmla="*/ 117 w 231"/>
                <a:gd name="T39" fmla="*/ 0 h 313"/>
                <a:gd name="T40" fmla="*/ 188 w 231"/>
                <a:gd name="T41" fmla="*/ 66 h 313"/>
                <a:gd name="T42" fmla="*/ 188 w 231"/>
                <a:gd name="T43" fmla="*/ 82 h 313"/>
                <a:gd name="T44" fmla="*/ 204 w 231"/>
                <a:gd name="T45" fmla="*/ 106 h 313"/>
                <a:gd name="T46" fmla="*/ 222 w 231"/>
                <a:gd name="T47" fmla="*/ 152 h 313"/>
                <a:gd name="T48" fmla="*/ 213 w 231"/>
                <a:gd name="T49" fmla="*/ 157 h 313"/>
                <a:gd name="T50" fmla="*/ 181 w 231"/>
                <a:gd name="T51" fmla="*/ 157 h 313"/>
                <a:gd name="T52" fmla="*/ 171 w 231"/>
                <a:gd name="T53" fmla="*/ 165 h 313"/>
                <a:gd name="T54" fmla="*/ 181 w 231"/>
                <a:gd name="T55" fmla="*/ 171 h 313"/>
                <a:gd name="T56" fmla="*/ 208 w 231"/>
                <a:gd name="T57" fmla="*/ 171 h 313"/>
                <a:gd name="T58" fmla="*/ 223 w 231"/>
                <a:gd name="T59" fmla="*/ 186 h 313"/>
                <a:gd name="T60" fmla="*/ 223 w 231"/>
                <a:gd name="T61" fmla="*/ 229 h 313"/>
                <a:gd name="T62" fmla="*/ 210 w 231"/>
                <a:gd name="T63" fmla="*/ 241 h 313"/>
                <a:gd name="T64" fmla="*/ 181 w 231"/>
                <a:gd name="T65" fmla="*/ 241 h 313"/>
                <a:gd name="T66" fmla="*/ 171 w 231"/>
                <a:gd name="T67" fmla="*/ 248 h 313"/>
                <a:gd name="T68" fmla="*/ 181 w 231"/>
                <a:gd name="T69" fmla="*/ 255 h 313"/>
                <a:gd name="T70" fmla="*/ 214 w 231"/>
                <a:gd name="T71" fmla="*/ 255 h 313"/>
                <a:gd name="T72" fmla="*/ 222 w 231"/>
                <a:gd name="T73" fmla="*/ 261 h 313"/>
                <a:gd name="T74" fmla="*/ 183 w 231"/>
                <a:gd name="T75" fmla="*/ 313 h 313"/>
                <a:gd name="T76" fmla="*/ 116 w 231"/>
                <a:gd name="T77" fmla="*/ 313 h 313"/>
                <a:gd name="T78" fmla="*/ 116 w 231"/>
                <a:gd name="T79" fmla="*/ 103 h 313"/>
                <a:gd name="T80" fmla="*/ 140 w 231"/>
                <a:gd name="T81" fmla="*/ 103 h 313"/>
                <a:gd name="T82" fmla="*/ 173 w 231"/>
                <a:gd name="T83" fmla="*/ 62 h 313"/>
                <a:gd name="T84" fmla="*/ 119 w 231"/>
                <a:gd name="T85" fmla="*/ 14 h 313"/>
                <a:gd name="T86" fmla="*/ 60 w 231"/>
                <a:gd name="T87" fmla="*/ 55 h 313"/>
                <a:gd name="T88" fmla="*/ 57 w 231"/>
                <a:gd name="T89" fmla="*/ 93 h 313"/>
                <a:gd name="T90" fmla="*/ 68 w 231"/>
                <a:gd name="T91" fmla="*/ 103 h 313"/>
                <a:gd name="T92" fmla="*/ 116 w 231"/>
                <a:gd name="T93" fmla="*/ 103 h 313"/>
                <a:gd name="T94" fmla="*/ 115 w 231"/>
                <a:gd name="T95" fmla="*/ 262 h 313"/>
                <a:gd name="T96" fmla="*/ 126 w 231"/>
                <a:gd name="T97" fmla="*/ 262 h 313"/>
                <a:gd name="T98" fmla="*/ 144 w 231"/>
                <a:gd name="T99" fmla="*/ 242 h 313"/>
                <a:gd name="T100" fmla="*/ 147 w 231"/>
                <a:gd name="T101" fmla="*/ 202 h 313"/>
                <a:gd name="T102" fmla="*/ 137 w 231"/>
                <a:gd name="T103" fmla="*/ 160 h 313"/>
                <a:gd name="T104" fmla="*/ 93 w 231"/>
                <a:gd name="T105" fmla="*/ 162 h 313"/>
                <a:gd name="T106" fmla="*/ 85 w 231"/>
                <a:gd name="T107" fmla="*/ 204 h 313"/>
                <a:gd name="T108" fmla="*/ 89 w 231"/>
                <a:gd name="T109" fmla="*/ 231 h 313"/>
                <a:gd name="T110" fmla="*/ 115 w 231"/>
                <a:gd name="T111" fmla="*/ 26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1" h="313">
                  <a:moveTo>
                    <a:pt x="116" y="313"/>
                  </a:moveTo>
                  <a:cubicBezTo>
                    <a:pt x="92" y="313"/>
                    <a:pt x="68" y="313"/>
                    <a:pt x="45" y="312"/>
                  </a:cubicBezTo>
                  <a:cubicBezTo>
                    <a:pt x="17" y="312"/>
                    <a:pt x="0" y="283"/>
                    <a:pt x="12" y="259"/>
                  </a:cubicBezTo>
                  <a:cubicBezTo>
                    <a:pt x="14" y="254"/>
                    <a:pt x="17" y="255"/>
                    <a:pt x="20" y="255"/>
                  </a:cubicBezTo>
                  <a:cubicBezTo>
                    <a:pt x="31" y="255"/>
                    <a:pt x="41" y="255"/>
                    <a:pt x="52" y="255"/>
                  </a:cubicBezTo>
                  <a:cubicBezTo>
                    <a:pt x="56" y="255"/>
                    <a:pt x="61" y="255"/>
                    <a:pt x="62" y="249"/>
                  </a:cubicBezTo>
                  <a:cubicBezTo>
                    <a:pt x="62" y="242"/>
                    <a:pt x="56" y="242"/>
                    <a:pt x="51" y="241"/>
                  </a:cubicBezTo>
                  <a:cubicBezTo>
                    <a:pt x="41" y="241"/>
                    <a:pt x="32" y="241"/>
                    <a:pt x="22" y="241"/>
                  </a:cubicBezTo>
                  <a:cubicBezTo>
                    <a:pt x="14" y="242"/>
                    <a:pt x="11" y="239"/>
                    <a:pt x="11" y="231"/>
                  </a:cubicBezTo>
                  <a:cubicBezTo>
                    <a:pt x="11" y="215"/>
                    <a:pt x="12" y="198"/>
                    <a:pt x="11" y="182"/>
                  </a:cubicBezTo>
                  <a:cubicBezTo>
                    <a:pt x="11" y="173"/>
                    <a:pt x="15" y="171"/>
                    <a:pt x="23" y="172"/>
                  </a:cubicBezTo>
                  <a:cubicBezTo>
                    <a:pt x="32" y="172"/>
                    <a:pt x="41" y="172"/>
                    <a:pt x="51" y="172"/>
                  </a:cubicBezTo>
                  <a:cubicBezTo>
                    <a:pt x="56" y="172"/>
                    <a:pt x="62" y="172"/>
                    <a:pt x="62" y="165"/>
                  </a:cubicBezTo>
                  <a:cubicBezTo>
                    <a:pt x="62" y="158"/>
                    <a:pt x="55" y="159"/>
                    <a:pt x="50" y="158"/>
                  </a:cubicBezTo>
                  <a:cubicBezTo>
                    <a:pt x="40" y="158"/>
                    <a:pt x="30" y="158"/>
                    <a:pt x="21" y="158"/>
                  </a:cubicBezTo>
                  <a:cubicBezTo>
                    <a:pt x="16" y="158"/>
                    <a:pt x="12" y="158"/>
                    <a:pt x="11" y="152"/>
                  </a:cubicBezTo>
                  <a:cubicBezTo>
                    <a:pt x="6" y="126"/>
                    <a:pt x="13" y="113"/>
                    <a:pt x="38" y="103"/>
                  </a:cubicBezTo>
                  <a:cubicBezTo>
                    <a:pt x="44" y="101"/>
                    <a:pt x="43" y="97"/>
                    <a:pt x="44" y="93"/>
                  </a:cubicBezTo>
                  <a:cubicBezTo>
                    <a:pt x="44" y="84"/>
                    <a:pt x="43" y="75"/>
                    <a:pt x="44" y="66"/>
                  </a:cubicBezTo>
                  <a:cubicBezTo>
                    <a:pt x="46" y="28"/>
                    <a:pt x="77" y="0"/>
                    <a:pt x="117" y="0"/>
                  </a:cubicBezTo>
                  <a:cubicBezTo>
                    <a:pt x="156" y="1"/>
                    <a:pt x="186" y="28"/>
                    <a:pt x="188" y="66"/>
                  </a:cubicBezTo>
                  <a:cubicBezTo>
                    <a:pt x="188" y="71"/>
                    <a:pt x="189" y="77"/>
                    <a:pt x="188" y="82"/>
                  </a:cubicBezTo>
                  <a:cubicBezTo>
                    <a:pt x="187" y="95"/>
                    <a:pt x="189" y="103"/>
                    <a:pt x="204" y="106"/>
                  </a:cubicBezTo>
                  <a:cubicBezTo>
                    <a:pt x="219" y="110"/>
                    <a:pt x="228" y="136"/>
                    <a:pt x="222" y="152"/>
                  </a:cubicBezTo>
                  <a:cubicBezTo>
                    <a:pt x="220" y="158"/>
                    <a:pt x="216" y="157"/>
                    <a:pt x="213" y="157"/>
                  </a:cubicBezTo>
                  <a:cubicBezTo>
                    <a:pt x="202" y="157"/>
                    <a:pt x="192" y="157"/>
                    <a:pt x="181" y="157"/>
                  </a:cubicBezTo>
                  <a:cubicBezTo>
                    <a:pt x="176" y="157"/>
                    <a:pt x="171" y="158"/>
                    <a:pt x="171" y="165"/>
                  </a:cubicBezTo>
                  <a:cubicBezTo>
                    <a:pt x="172" y="170"/>
                    <a:pt x="176" y="171"/>
                    <a:pt x="181" y="171"/>
                  </a:cubicBezTo>
                  <a:cubicBezTo>
                    <a:pt x="190" y="171"/>
                    <a:pt x="199" y="172"/>
                    <a:pt x="208" y="171"/>
                  </a:cubicBezTo>
                  <a:cubicBezTo>
                    <a:pt x="221" y="170"/>
                    <a:pt x="223" y="175"/>
                    <a:pt x="223" y="186"/>
                  </a:cubicBezTo>
                  <a:cubicBezTo>
                    <a:pt x="222" y="201"/>
                    <a:pt x="222" y="215"/>
                    <a:pt x="223" y="229"/>
                  </a:cubicBezTo>
                  <a:cubicBezTo>
                    <a:pt x="223" y="239"/>
                    <a:pt x="219" y="242"/>
                    <a:pt x="210" y="241"/>
                  </a:cubicBezTo>
                  <a:cubicBezTo>
                    <a:pt x="200" y="241"/>
                    <a:pt x="191" y="241"/>
                    <a:pt x="181" y="241"/>
                  </a:cubicBezTo>
                  <a:cubicBezTo>
                    <a:pt x="176" y="241"/>
                    <a:pt x="171" y="243"/>
                    <a:pt x="171" y="248"/>
                  </a:cubicBezTo>
                  <a:cubicBezTo>
                    <a:pt x="171" y="254"/>
                    <a:pt x="176" y="255"/>
                    <a:pt x="181" y="255"/>
                  </a:cubicBezTo>
                  <a:cubicBezTo>
                    <a:pt x="192" y="255"/>
                    <a:pt x="203" y="255"/>
                    <a:pt x="214" y="255"/>
                  </a:cubicBezTo>
                  <a:cubicBezTo>
                    <a:pt x="218" y="255"/>
                    <a:pt x="221" y="255"/>
                    <a:pt x="222" y="261"/>
                  </a:cubicBezTo>
                  <a:cubicBezTo>
                    <a:pt x="231" y="290"/>
                    <a:pt x="214" y="312"/>
                    <a:pt x="183" y="313"/>
                  </a:cubicBezTo>
                  <a:cubicBezTo>
                    <a:pt x="161" y="313"/>
                    <a:pt x="139" y="313"/>
                    <a:pt x="116" y="313"/>
                  </a:cubicBezTo>
                  <a:close/>
                  <a:moveTo>
                    <a:pt x="116" y="103"/>
                  </a:moveTo>
                  <a:cubicBezTo>
                    <a:pt x="124" y="103"/>
                    <a:pt x="132" y="103"/>
                    <a:pt x="140" y="103"/>
                  </a:cubicBezTo>
                  <a:cubicBezTo>
                    <a:pt x="179" y="103"/>
                    <a:pt x="179" y="103"/>
                    <a:pt x="173" y="62"/>
                  </a:cubicBezTo>
                  <a:cubicBezTo>
                    <a:pt x="170" y="35"/>
                    <a:pt x="148" y="16"/>
                    <a:pt x="119" y="14"/>
                  </a:cubicBezTo>
                  <a:cubicBezTo>
                    <a:pt x="92" y="13"/>
                    <a:pt x="67" y="29"/>
                    <a:pt x="60" y="55"/>
                  </a:cubicBezTo>
                  <a:cubicBezTo>
                    <a:pt x="56" y="67"/>
                    <a:pt x="58" y="80"/>
                    <a:pt x="57" y="93"/>
                  </a:cubicBezTo>
                  <a:cubicBezTo>
                    <a:pt x="57" y="101"/>
                    <a:pt x="61" y="103"/>
                    <a:pt x="68" y="103"/>
                  </a:cubicBezTo>
                  <a:cubicBezTo>
                    <a:pt x="84" y="103"/>
                    <a:pt x="100" y="103"/>
                    <a:pt x="116" y="103"/>
                  </a:cubicBezTo>
                  <a:close/>
                  <a:moveTo>
                    <a:pt x="115" y="262"/>
                  </a:moveTo>
                  <a:cubicBezTo>
                    <a:pt x="119" y="262"/>
                    <a:pt x="122" y="262"/>
                    <a:pt x="126" y="262"/>
                  </a:cubicBezTo>
                  <a:cubicBezTo>
                    <a:pt x="148" y="262"/>
                    <a:pt x="148" y="262"/>
                    <a:pt x="144" y="242"/>
                  </a:cubicBezTo>
                  <a:cubicBezTo>
                    <a:pt x="141" y="228"/>
                    <a:pt x="137" y="216"/>
                    <a:pt x="147" y="202"/>
                  </a:cubicBezTo>
                  <a:cubicBezTo>
                    <a:pt x="157" y="189"/>
                    <a:pt x="150" y="170"/>
                    <a:pt x="137" y="160"/>
                  </a:cubicBezTo>
                  <a:cubicBezTo>
                    <a:pt x="123" y="150"/>
                    <a:pt x="106" y="151"/>
                    <a:pt x="93" y="162"/>
                  </a:cubicBezTo>
                  <a:cubicBezTo>
                    <a:pt x="81" y="173"/>
                    <a:pt x="76" y="192"/>
                    <a:pt x="85" y="204"/>
                  </a:cubicBezTo>
                  <a:cubicBezTo>
                    <a:pt x="93" y="213"/>
                    <a:pt x="92" y="221"/>
                    <a:pt x="89" y="231"/>
                  </a:cubicBezTo>
                  <a:cubicBezTo>
                    <a:pt x="82" y="262"/>
                    <a:pt x="82" y="262"/>
                    <a:pt x="115" y="2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5" name="Freeform 47"/>
            <p:cNvSpPr>
              <a:spLocks/>
            </p:cNvSpPr>
            <p:nvPr/>
          </p:nvSpPr>
          <p:spPr bwMode="auto">
            <a:xfrm>
              <a:off x="7718" y="3438"/>
              <a:ext cx="263" cy="312"/>
            </a:xfrm>
            <a:custGeom>
              <a:avLst/>
              <a:gdLst>
                <a:gd name="T0" fmla="*/ 38 w 110"/>
                <a:gd name="T1" fmla="*/ 131 h 131"/>
                <a:gd name="T2" fmla="*/ 5 w 110"/>
                <a:gd name="T3" fmla="*/ 106 h 131"/>
                <a:gd name="T4" fmla="*/ 19 w 110"/>
                <a:gd name="T5" fmla="*/ 69 h 131"/>
                <a:gd name="T6" fmla="*/ 31 w 110"/>
                <a:gd name="T7" fmla="*/ 47 h 131"/>
                <a:gd name="T8" fmla="*/ 79 w 110"/>
                <a:gd name="T9" fmla="*/ 0 h 131"/>
                <a:gd name="T10" fmla="*/ 101 w 110"/>
                <a:gd name="T11" fmla="*/ 0 h 131"/>
                <a:gd name="T12" fmla="*/ 108 w 110"/>
                <a:gd name="T13" fmla="*/ 9 h 131"/>
                <a:gd name="T14" fmla="*/ 101 w 110"/>
                <a:gd name="T15" fmla="*/ 14 h 131"/>
                <a:gd name="T16" fmla="*/ 73 w 110"/>
                <a:gd name="T17" fmla="*/ 15 h 131"/>
                <a:gd name="T18" fmla="*/ 45 w 110"/>
                <a:gd name="T19" fmla="*/ 60 h 131"/>
                <a:gd name="T20" fmla="*/ 56 w 110"/>
                <a:gd name="T21" fmla="*/ 67 h 131"/>
                <a:gd name="T22" fmla="*/ 71 w 110"/>
                <a:gd name="T23" fmla="*/ 106 h 131"/>
                <a:gd name="T24" fmla="*/ 38 w 110"/>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31">
                  <a:moveTo>
                    <a:pt x="38" y="131"/>
                  </a:moveTo>
                  <a:cubicBezTo>
                    <a:pt x="22" y="131"/>
                    <a:pt x="9" y="122"/>
                    <a:pt x="5" y="106"/>
                  </a:cubicBezTo>
                  <a:cubicBezTo>
                    <a:pt x="0" y="93"/>
                    <a:pt x="5" y="76"/>
                    <a:pt x="19" y="69"/>
                  </a:cubicBezTo>
                  <a:cubicBezTo>
                    <a:pt x="29" y="64"/>
                    <a:pt x="31" y="58"/>
                    <a:pt x="31" y="47"/>
                  </a:cubicBezTo>
                  <a:cubicBezTo>
                    <a:pt x="31" y="17"/>
                    <a:pt x="49" y="1"/>
                    <a:pt x="79" y="0"/>
                  </a:cubicBezTo>
                  <a:cubicBezTo>
                    <a:pt x="86" y="0"/>
                    <a:pt x="94" y="1"/>
                    <a:pt x="101" y="0"/>
                  </a:cubicBezTo>
                  <a:cubicBezTo>
                    <a:pt x="108" y="0"/>
                    <a:pt x="108" y="5"/>
                    <a:pt x="108" y="9"/>
                  </a:cubicBezTo>
                  <a:cubicBezTo>
                    <a:pt x="110" y="16"/>
                    <a:pt x="104" y="14"/>
                    <a:pt x="101" y="14"/>
                  </a:cubicBezTo>
                  <a:cubicBezTo>
                    <a:pt x="91" y="15"/>
                    <a:pt x="82" y="14"/>
                    <a:pt x="73" y="15"/>
                  </a:cubicBezTo>
                  <a:cubicBezTo>
                    <a:pt x="52" y="16"/>
                    <a:pt x="37" y="41"/>
                    <a:pt x="45" y="60"/>
                  </a:cubicBezTo>
                  <a:cubicBezTo>
                    <a:pt x="47" y="65"/>
                    <a:pt x="52" y="65"/>
                    <a:pt x="56" y="67"/>
                  </a:cubicBezTo>
                  <a:cubicBezTo>
                    <a:pt x="69" y="76"/>
                    <a:pt x="75" y="91"/>
                    <a:pt x="71" y="106"/>
                  </a:cubicBezTo>
                  <a:cubicBezTo>
                    <a:pt x="68" y="121"/>
                    <a:pt x="54" y="131"/>
                    <a:pt x="38"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7" name="Freeform 48"/>
            <p:cNvSpPr>
              <a:spLocks/>
            </p:cNvSpPr>
            <p:nvPr/>
          </p:nvSpPr>
          <p:spPr bwMode="auto">
            <a:xfrm>
              <a:off x="7721" y="2811"/>
              <a:ext cx="257" cy="317"/>
            </a:xfrm>
            <a:custGeom>
              <a:avLst/>
              <a:gdLst>
                <a:gd name="T0" fmla="*/ 84 w 108"/>
                <a:gd name="T1" fmla="*/ 131 h 133"/>
                <a:gd name="T2" fmla="*/ 30 w 108"/>
                <a:gd name="T3" fmla="*/ 78 h 133"/>
                <a:gd name="T4" fmla="*/ 18 w 108"/>
                <a:gd name="T5" fmla="*/ 62 h 133"/>
                <a:gd name="T6" fmla="*/ 5 w 108"/>
                <a:gd name="T7" fmla="*/ 24 h 133"/>
                <a:gd name="T8" fmla="*/ 38 w 108"/>
                <a:gd name="T9" fmla="*/ 0 h 133"/>
                <a:gd name="T10" fmla="*/ 71 w 108"/>
                <a:gd name="T11" fmla="*/ 23 h 133"/>
                <a:gd name="T12" fmla="*/ 57 w 108"/>
                <a:gd name="T13" fmla="*/ 62 h 133"/>
                <a:gd name="T14" fmla="*/ 45 w 108"/>
                <a:gd name="T15" fmla="*/ 94 h 133"/>
                <a:gd name="T16" fmla="*/ 72 w 108"/>
                <a:gd name="T17" fmla="*/ 116 h 133"/>
                <a:gd name="T18" fmla="*/ 95 w 108"/>
                <a:gd name="T19" fmla="*/ 117 h 133"/>
                <a:gd name="T20" fmla="*/ 107 w 108"/>
                <a:gd name="T21" fmla="*/ 123 h 133"/>
                <a:gd name="T22" fmla="*/ 95 w 108"/>
                <a:gd name="T23" fmla="*/ 131 h 133"/>
                <a:gd name="T24" fmla="*/ 84 w 108"/>
                <a:gd name="T25" fmla="*/ 1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3">
                  <a:moveTo>
                    <a:pt x="84" y="131"/>
                  </a:moveTo>
                  <a:cubicBezTo>
                    <a:pt x="46" y="131"/>
                    <a:pt x="31" y="117"/>
                    <a:pt x="30" y="78"/>
                  </a:cubicBezTo>
                  <a:cubicBezTo>
                    <a:pt x="30" y="69"/>
                    <a:pt x="24" y="66"/>
                    <a:pt x="18" y="62"/>
                  </a:cubicBezTo>
                  <a:cubicBezTo>
                    <a:pt x="5" y="53"/>
                    <a:pt x="0" y="39"/>
                    <a:pt x="5" y="24"/>
                  </a:cubicBezTo>
                  <a:cubicBezTo>
                    <a:pt x="10" y="9"/>
                    <a:pt x="22" y="0"/>
                    <a:pt x="38" y="0"/>
                  </a:cubicBezTo>
                  <a:cubicBezTo>
                    <a:pt x="53" y="0"/>
                    <a:pt x="66" y="9"/>
                    <a:pt x="71" y="23"/>
                  </a:cubicBezTo>
                  <a:cubicBezTo>
                    <a:pt x="75" y="38"/>
                    <a:pt x="71" y="56"/>
                    <a:pt x="57" y="62"/>
                  </a:cubicBezTo>
                  <a:cubicBezTo>
                    <a:pt x="40" y="69"/>
                    <a:pt x="43" y="82"/>
                    <a:pt x="45" y="94"/>
                  </a:cubicBezTo>
                  <a:cubicBezTo>
                    <a:pt x="48" y="108"/>
                    <a:pt x="58" y="115"/>
                    <a:pt x="72" y="116"/>
                  </a:cubicBezTo>
                  <a:cubicBezTo>
                    <a:pt x="80" y="117"/>
                    <a:pt x="88" y="116"/>
                    <a:pt x="95" y="117"/>
                  </a:cubicBezTo>
                  <a:cubicBezTo>
                    <a:pt x="100" y="117"/>
                    <a:pt x="107" y="113"/>
                    <a:pt x="107" y="123"/>
                  </a:cubicBezTo>
                  <a:cubicBezTo>
                    <a:pt x="108" y="133"/>
                    <a:pt x="100" y="130"/>
                    <a:pt x="95" y="131"/>
                  </a:cubicBezTo>
                  <a:cubicBezTo>
                    <a:pt x="91" y="131"/>
                    <a:pt x="88" y="131"/>
                    <a:pt x="84"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8" name="Freeform 49"/>
            <p:cNvSpPr>
              <a:spLocks/>
            </p:cNvSpPr>
            <p:nvPr/>
          </p:nvSpPr>
          <p:spPr bwMode="auto">
            <a:xfrm>
              <a:off x="8539" y="3438"/>
              <a:ext cx="260" cy="312"/>
            </a:xfrm>
            <a:custGeom>
              <a:avLst/>
              <a:gdLst>
                <a:gd name="T0" fmla="*/ 25 w 109"/>
                <a:gd name="T1" fmla="*/ 0 h 131"/>
                <a:gd name="T2" fmla="*/ 79 w 109"/>
                <a:gd name="T3" fmla="*/ 52 h 131"/>
                <a:gd name="T4" fmla="*/ 90 w 109"/>
                <a:gd name="T5" fmla="*/ 69 h 131"/>
                <a:gd name="T6" fmla="*/ 104 w 109"/>
                <a:gd name="T7" fmla="*/ 106 h 131"/>
                <a:gd name="T8" fmla="*/ 71 w 109"/>
                <a:gd name="T9" fmla="*/ 131 h 131"/>
                <a:gd name="T10" fmla="*/ 38 w 109"/>
                <a:gd name="T11" fmla="*/ 108 h 131"/>
                <a:gd name="T12" fmla="*/ 52 w 109"/>
                <a:gd name="T13" fmla="*/ 69 h 131"/>
                <a:gd name="T14" fmla="*/ 63 w 109"/>
                <a:gd name="T15" fmla="*/ 35 h 131"/>
                <a:gd name="T16" fmla="*/ 36 w 109"/>
                <a:gd name="T17" fmla="*/ 15 h 131"/>
                <a:gd name="T18" fmla="*/ 9 w 109"/>
                <a:gd name="T19" fmla="*/ 14 h 131"/>
                <a:gd name="T20" fmla="*/ 2 w 109"/>
                <a:gd name="T21" fmla="*/ 9 h 131"/>
                <a:gd name="T22" fmla="*/ 9 w 109"/>
                <a:gd name="T23" fmla="*/ 0 h 131"/>
                <a:gd name="T24" fmla="*/ 25 w 109"/>
                <a:gd name="T2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1">
                  <a:moveTo>
                    <a:pt x="25" y="0"/>
                  </a:moveTo>
                  <a:cubicBezTo>
                    <a:pt x="63" y="0"/>
                    <a:pt x="78" y="15"/>
                    <a:pt x="79" y="52"/>
                  </a:cubicBezTo>
                  <a:cubicBezTo>
                    <a:pt x="79" y="62"/>
                    <a:pt x="84" y="64"/>
                    <a:pt x="90" y="69"/>
                  </a:cubicBezTo>
                  <a:cubicBezTo>
                    <a:pt x="104" y="77"/>
                    <a:pt x="109" y="91"/>
                    <a:pt x="104" y="106"/>
                  </a:cubicBezTo>
                  <a:cubicBezTo>
                    <a:pt x="100" y="121"/>
                    <a:pt x="87" y="131"/>
                    <a:pt x="71" y="131"/>
                  </a:cubicBezTo>
                  <a:cubicBezTo>
                    <a:pt x="56" y="131"/>
                    <a:pt x="43" y="122"/>
                    <a:pt x="38" y="108"/>
                  </a:cubicBezTo>
                  <a:cubicBezTo>
                    <a:pt x="34" y="93"/>
                    <a:pt x="38" y="75"/>
                    <a:pt x="52" y="69"/>
                  </a:cubicBezTo>
                  <a:cubicBezTo>
                    <a:pt x="70" y="61"/>
                    <a:pt x="66" y="48"/>
                    <a:pt x="63" y="35"/>
                  </a:cubicBezTo>
                  <a:cubicBezTo>
                    <a:pt x="60" y="22"/>
                    <a:pt x="50" y="15"/>
                    <a:pt x="36" y="15"/>
                  </a:cubicBezTo>
                  <a:cubicBezTo>
                    <a:pt x="27" y="14"/>
                    <a:pt x="18" y="15"/>
                    <a:pt x="9" y="14"/>
                  </a:cubicBezTo>
                  <a:cubicBezTo>
                    <a:pt x="5" y="14"/>
                    <a:pt x="0" y="16"/>
                    <a:pt x="2" y="9"/>
                  </a:cubicBezTo>
                  <a:cubicBezTo>
                    <a:pt x="2" y="5"/>
                    <a:pt x="2" y="0"/>
                    <a:pt x="9" y="0"/>
                  </a:cubicBezTo>
                  <a:cubicBezTo>
                    <a:pt x="14" y="1"/>
                    <a:pt x="20"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89" name="Freeform 50"/>
            <p:cNvSpPr>
              <a:spLocks/>
            </p:cNvSpPr>
            <p:nvPr/>
          </p:nvSpPr>
          <p:spPr bwMode="auto">
            <a:xfrm>
              <a:off x="8546" y="2807"/>
              <a:ext cx="255" cy="312"/>
            </a:xfrm>
            <a:custGeom>
              <a:avLst/>
              <a:gdLst>
                <a:gd name="T0" fmla="*/ 22 w 107"/>
                <a:gd name="T1" fmla="*/ 131 h 131"/>
                <a:gd name="T2" fmla="*/ 6 w 107"/>
                <a:gd name="T3" fmla="*/ 131 h 131"/>
                <a:gd name="T4" fmla="*/ 0 w 107"/>
                <a:gd name="T5" fmla="*/ 124 h 131"/>
                <a:gd name="T6" fmla="*/ 6 w 107"/>
                <a:gd name="T7" fmla="*/ 118 h 131"/>
                <a:gd name="T8" fmla="*/ 30 w 107"/>
                <a:gd name="T9" fmla="*/ 117 h 131"/>
                <a:gd name="T10" fmla="*/ 62 w 107"/>
                <a:gd name="T11" fmla="*/ 72 h 131"/>
                <a:gd name="T12" fmla="*/ 55 w 107"/>
                <a:gd name="T13" fmla="*/ 66 h 131"/>
                <a:gd name="T14" fmla="*/ 36 w 107"/>
                <a:gd name="T15" fmla="*/ 26 h 131"/>
                <a:gd name="T16" fmla="*/ 69 w 107"/>
                <a:gd name="T17" fmla="*/ 0 h 131"/>
                <a:gd name="T18" fmla="*/ 103 w 107"/>
                <a:gd name="T19" fmla="*/ 27 h 131"/>
                <a:gd name="T20" fmla="*/ 83 w 107"/>
                <a:gd name="T21" fmla="*/ 66 h 131"/>
                <a:gd name="T22" fmla="*/ 76 w 107"/>
                <a:gd name="T23" fmla="*/ 79 h 131"/>
                <a:gd name="T24" fmla="*/ 22 w 107"/>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31">
                  <a:moveTo>
                    <a:pt x="22" y="131"/>
                  </a:moveTo>
                  <a:cubicBezTo>
                    <a:pt x="17" y="131"/>
                    <a:pt x="11" y="131"/>
                    <a:pt x="6" y="131"/>
                  </a:cubicBezTo>
                  <a:cubicBezTo>
                    <a:pt x="2" y="131"/>
                    <a:pt x="0" y="129"/>
                    <a:pt x="0" y="124"/>
                  </a:cubicBezTo>
                  <a:cubicBezTo>
                    <a:pt x="0" y="120"/>
                    <a:pt x="2" y="118"/>
                    <a:pt x="6" y="118"/>
                  </a:cubicBezTo>
                  <a:cubicBezTo>
                    <a:pt x="14" y="117"/>
                    <a:pt x="22" y="117"/>
                    <a:pt x="30" y="117"/>
                  </a:cubicBezTo>
                  <a:cubicBezTo>
                    <a:pt x="55" y="117"/>
                    <a:pt x="69" y="96"/>
                    <a:pt x="62" y="72"/>
                  </a:cubicBezTo>
                  <a:cubicBezTo>
                    <a:pt x="61" y="68"/>
                    <a:pt x="58" y="68"/>
                    <a:pt x="55" y="66"/>
                  </a:cubicBezTo>
                  <a:cubicBezTo>
                    <a:pt x="38" y="57"/>
                    <a:pt x="31" y="42"/>
                    <a:pt x="36" y="26"/>
                  </a:cubicBezTo>
                  <a:cubicBezTo>
                    <a:pt x="40" y="11"/>
                    <a:pt x="54" y="0"/>
                    <a:pt x="69" y="0"/>
                  </a:cubicBezTo>
                  <a:cubicBezTo>
                    <a:pt x="85" y="1"/>
                    <a:pt x="99" y="12"/>
                    <a:pt x="103" y="27"/>
                  </a:cubicBezTo>
                  <a:cubicBezTo>
                    <a:pt x="107" y="42"/>
                    <a:pt x="100" y="58"/>
                    <a:pt x="83" y="66"/>
                  </a:cubicBezTo>
                  <a:cubicBezTo>
                    <a:pt x="77" y="69"/>
                    <a:pt x="76" y="73"/>
                    <a:pt x="76" y="79"/>
                  </a:cubicBezTo>
                  <a:cubicBezTo>
                    <a:pt x="74" y="118"/>
                    <a:pt x="61" y="131"/>
                    <a:pt x="2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0" name="Freeform 51"/>
            <p:cNvSpPr>
              <a:spLocks/>
            </p:cNvSpPr>
            <p:nvPr/>
          </p:nvSpPr>
          <p:spPr bwMode="auto">
            <a:xfrm>
              <a:off x="8543" y="3192"/>
              <a:ext cx="370" cy="179"/>
            </a:xfrm>
            <a:custGeom>
              <a:avLst/>
              <a:gdLst>
                <a:gd name="T0" fmla="*/ 44 w 155"/>
                <a:gd name="T1" fmla="*/ 31 h 75"/>
                <a:gd name="T2" fmla="*/ 67 w 155"/>
                <a:gd name="T3" fmla="*/ 31 h 75"/>
                <a:gd name="T4" fmla="*/ 92 w 155"/>
                <a:gd name="T5" fmla="*/ 17 h 75"/>
                <a:gd name="T6" fmla="*/ 129 w 155"/>
                <a:gd name="T7" fmla="*/ 4 h 75"/>
                <a:gd name="T8" fmla="*/ 155 w 155"/>
                <a:gd name="T9" fmla="*/ 37 h 75"/>
                <a:gd name="T10" fmla="*/ 130 w 155"/>
                <a:gd name="T11" fmla="*/ 71 h 75"/>
                <a:gd name="T12" fmla="*/ 92 w 155"/>
                <a:gd name="T13" fmla="*/ 57 h 75"/>
                <a:gd name="T14" fmla="*/ 68 w 155"/>
                <a:gd name="T15" fmla="*/ 44 h 75"/>
                <a:gd name="T16" fmla="*/ 11 w 155"/>
                <a:gd name="T17" fmla="*/ 45 h 75"/>
                <a:gd name="T18" fmla="*/ 0 w 155"/>
                <a:gd name="T19" fmla="*/ 38 h 75"/>
                <a:gd name="T20" fmla="*/ 11 w 155"/>
                <a:gd name="T21" fmla="*/ 31 h 75"/>
                <a:gd name="T22" fmla="*/ 44 w 155"/>
                <a:gd name="T23"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75">
                  <a:moveTo>
                    <a:pt x="44" y="31"/>
                  </a:moveTo>
                  <a:cubicBezTo>
                    <a:pt x="52" y="31"/>
                    <a:pt x="59" y="30"/>
                    <a:pt x="67" y="31"/>
                  </a:cubicBezTo>
                  <a:cubicBezTo>
                    <a:pt x="78" y="31"/>
                    <a:pt x="86" y="31"/>
                    <a:pt x="92" y="17"/>
                  </a:cubicBezTo>
                  <a:cubicBezTo>
                    <a:pt x="98" y="4"/>
                    <a:pt x="115" y="0"/>
                    <a:pt x="129" y="4"/>
                  </a:cubicBezTo>
                  <a:cubicBezTo>
                    <a:pt x="144" y="8"/>
                    <a:pt x="154" y="22"/>
                    <a:pt x="155" y="37"/>
                  </a:cubicBezTo>
                  <a:cubicBezTo>
                    <a:pt x="155" y="52"/>
                    <a:pt x="145" y="66"/>
                    <a:pt x="130" y="71"/>
                  </a:cubicBezTo>
                  <a:cubicBezTo>
                    <a:pt x="116" y="75"/>
                    <a:pt x="99" y="71"/>
                    <a:pt x="92" y="57"/>
                  </a:cubicBezTo>
                  <a:cubicBezTo>
                    <a:pt x="87" y="45"/>
                    <a:pt x="79" y="44"/>
                    <a:pt x="68" y="44"/>
                  </a:cubicBezTo>
                  <a:cubicBezTo>
                    <a:pt x="49" y="45"/>
                    <a:pt x="30" y="45"/>
                    <a:pt x="11" y="45"/>
                  </a:cubicBezTo>
                  <a:cubicBezTo>
                    <a:pt x="6" y="45"/>
                    <a:pt x="1" y="46"/>
                    <a:pt x="0" y="38"/>
                  </a:cubicBezTo>
                  <a:cubicBezTo>
                    <a:pt x="0" y="29"/>
                    <a:pt x="6" y="31"/>
                    <a:pt x="11" y="31"/>
                  </a:cubicBezTo>
                  <a:cubicBezTo>
                    <a:pt x="22" y="31"/>
                    <a:pt x="33" y="31"/>
                    <a:pt x="4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1" name="Freeform 52"/>
            <p:cNvSpPr>
              <a:spLocks/>
            </p:cNvSpPr>
            <p:nvPr/>
          </p:nvSpPr>
          <p:spPr bwMode="auto">
            <a:xfrm>
              <a:off x="7606" y="3190"/>
              <a:ext cx="370" cy="179"/>
            </a:xfrm>
            <a:custGeom>
              <a:avLst/>
              <a:gdLst>
                <a:gd name="T0" fmla="*/ 111 w 155"/>
                <a:gd name="T1" fmla="*/ 44 h 75"/>
                <a:gd name="T2" fmla="*/ 90 w 155"/>
                <a:gd name="T3" fmla="*/ 44 h 75"/>
                <a:gd name="T4" fmla="*/ 62 w 155"/>
                <a:gd name="T5" fmla="*/ 58 h 75"/>
                <a:gd name="T6" fmla="*/ 24 w 155"/>
                <a:gd name="T7" fmla="*/ 70 h 75"/>
                <a:gd name="T8" fmla="*/ 0 w 155"/>
                <a:gd name="T9" fmla="*/ 36 h 75"/>
                <a:gd name="T10" fmla="*/ 27 w 155"/>
                <a:gd name="T11" fmla="*/ 3 h 75"/>
                <a:gd name="T12" fmla="*/ 64 w 155"/>
                <a:gd name="T13" fmla="*/ 19 h 75"/>
                <a:gd name="T14" fmla="*/ 85 w 155"/>
                <a:gd name="T15" fmla="*/ 30 h 75"/>
                <a:gd name="T16" fmla="*/ 144 w 155"/>
                <a:gd name="T17" fmla="*/ 30 h 75"/>
                <a:gd name="T18" fmla="*/ 155 w 155"/>
                <a:gd name="T19" fmla="*/ 38 h 75"/>
                <a:gd name="T20" fmla="*/ 144 w 155"/>
                <a:gd name="T21" fmla="*/ 44 h 75"/>
                <a:gd name="T22" fmla="*/ 111 w 155"/>
                <a:gd name="T2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75">
                  <a:moveTo>
                    <a:pt x="111" y="44"/>
                  </a:moveTo>
                  <a:cubicBezTo>
                    <a:pt x="104" y="44"/>
                    <a:pt x="97" y="44"/>
                    <a:pt x="90" y="44"/>
                  </a:cubicBezTo>
                  <a:cubicBezTo>
                    <a:pt x="78" y="44"/>
                    <a:pt x="68" y="43"/>
                    <a:pt x="62" y="58"/>
                  </a:cubicBezTo>
                  <a:cubicBezTo>
                    <a:pt x="57" y="71"/>
                    <a:pt x="39" y="75"/>
                    <a:pt x="24" y="70"/>
                  </a:cubicBezTo>
                  <a:cubicBezTo>
                    <a:pt x="10" y="65"/>
                    <a:pt x="0" y="50"/>
                    <a:pt x="0" y="36"/>
                  </a:cubicBezTo>
                  <a:cubicBezTo>
                    <a:pt x="1" y="21"/>
                    <a:pt x="12" y="7"/>
                    <a:pt x="27" y="3"/>
                  </a:cubicBezTo>
                  <a:cubicBezTo>
                    <a:pt x="41" y="0"/>
                    <a:pt x="58" y="5"/>
                    <a:pt x="64" y="19"/>
                  </a:cubicBezTo>
                  <a:cubicBezTo>
                    <a:pt x="69" y="29"/>
                    <a:pt x="75" y="30"/>
                    <a:pt x="85" y="30"/>
                  </a:cubicBezTo>
                  <a:cubicBezTo>
                    <a:pt x="104" y="30"/>
                    <a:pt x="124" y="30"/>
                    <a:pt x="144" y="30"/>
                  </a:cubicBezTo>
                  <a:cubicBezTo>
                    <a:pt x="150" y="30"/>
                    <a:pt x="155" y="30"/>
                    <a:pt x="155" y="38"/>
                  </a:cubicBezTo>
                  <a:cubicBezTo>
                    <a:pt x="154" y="47"/>
                    <a:pt x="148" y="44"/>
                    <a:pt x="144" y="44"/>
                  </a:cubicBezTo>
                  <a:cubicBezTo>
                    <a:pt x="133" y="44"/>
                    <a:pt x="122" y="44"/>
                    <a:pt x="11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2" name="Freeform 53"/>
            <p:cNvSpPr>
              <a:spLocks/>
            </p:cNvSpPr>
            <p:nvPr/>
          </p:nvSpPr>
          <p:spPr bwMode="auto">
            <a:xfrm>
              <a:off x="8295" y="3540"/>
              <a:ext cx="179" cy="310"/>
            </a:xfrm>
            <a:custGeom>
              <a:avLst/>
              <a:gdLst>
                <a:gd name="T0" fmla="*/ 75 w 75"/>
                <a:gd name="T1" fmla="*/ 41 h 130"/>
                <a:gd name="T2" fmla="*/ 56 w 75"/>
                <a:gd name="T3" fmla="*/ 68 h 130"/>
                <a:gd name="T4" fmla="*/ 47 w 75"/>
                <a:gd name="T5" fmla="*/ 82 h 130"/>
                <a:gd name="T6" fmla="*/ 47 w 75"/>
                <a:gd name="T7" fmla="*/ 118 h 130"/>
                <a:gd name="T8" fmla="*/ 40 w 75"/>
                <a:gd name="T9" fmla="*/ 129 h 130"/>
                <a:gd name="T10" fmla="*/ 32 w 75"/>
                <a:gd name="T11" fmla="*/ 118 h 130"/>
                <a:gd name="T12" fmla="*/ 32 w 75"/>
                <a:gd name="T13" fmla="*/ 97 h 130"/>
                <a:gd name="T14" fmla="*/ 17 w 75"/>
                <a:gd name="T15" fmla="*/ 63 h 130"/>
                <a:gd name="T16" fmla="*/ 7 w 75"/>
                <a:gd name="T17" fmla="*/ 22 h 130"/>
                <a:gd name="T18" fmla="*/ 46 w 75"/>
                <a:gd name="T19" fmla="*/ 4 h 130"/>
                <a:gd name="T20" fmla="*/ 75 w 75"/>
                <a:gd name="T21" fmla="*/ 4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30">
                  <a:moveTo>
                    <a:pt x="75" y="41"/>
                  </a:moveTo>
                  <a:cubicBezTo>
                    <a:pt x="74" y="52"/>
                    <a:pt x="68" y="62"/>
                    <a:pt x="56" y="68"/>
                  </a:cubicBezTo>
                  <a:cubicBezTo>
                    <a:pt x="48" y="71"/>
                    <a:pt x="47" y="75"/>
                    <a:pt x="47" y="82"/>
                  </a:cubicBezTo>
                  <a:cubicBezTo>
                    <a:pt x="47" y="94"/>
                    <a:pt x="47" y="106"/>
                    <a:pt x="47" y="118"/>
                  </a:cubicBezTo>
                  <a:cubicBezTo>
                    <a:pt x="47" y="123"/>
                    <a:pt x="46" y="129"/>
                    <a:pt x="40" y="129"/>
                  </a:cubicBezTo>
                  <a:cubicBezTo>
                    <a:pt x="32" y="130"/>
                    <a:pt x="32" y="123"/>
                    <a:pt x="32" y="118"/>
                  </a:cubicBezTo>
                  <a:cubicBezTo>
                    <a:pt x="32" y="111"/>
                    <a:pt x="32" y="104"/>
                    <a:pt x="32" y="97"/>
                  </a:cubicBezTo>
                  <a:cubicBezTo>
                    <a:pt x="32" y="83"/>
                    <a:pt x="34" y="71"/>
                    <a:pt x="17" y="63"/>
                  </a:cubicBezTo>
                  <a:cubicBezTo>
                    <a:pt x="2" y="57"/>
                    <a:pt x="0" y="37"/>
                    <a:pt x="7" y="22"/>
                  </a:cubicBezTo>
                  <a:cubicBezTo>
                    <a:pt x="14" y="8"/>
                    <a:pt x="30" y="0"/>
                    <a:pt x="46" y="4"/>
                  </a:cubicBezTo>
                  <a:cubicBezTo>
                    <a:pt x="62" y="8"/>
                    <a:pt x="74" y="22"/>
                    <a:pt x="7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3" name="Freeform 54"/>
            <p:cNvSpPr>
              <a:spLocks/>
            </p:cNvSpPr>
            <p:nvPr/>
          </p:nvSpPr>
          <p:spPr bwMode="auto">
            <a:xfrm>
              <a:off x="8038" y="2471"/>
              <a:ext cx="176" cy="307"/>
            </a:xfrm>
            <a:custGeom>
              <a:avLst/>
              <a:gdLst>
                <a:gd name="T0" fmla="*/ 74 w 74"/>
                <a:gd name="T1" fmla="*/ 91 h 129"/>
                <a:gd name="T2" fmla="*/ 46 w 74"/>
                <a:gd name="T3" fmla="*/ 126 h 129"/>
                <a:gd name="T4" fmla="*/ 6 w 74"/>
                <a:gd name="T5" fmla="*/ 104 h 129"/>
                <a:gd name="T6" fmla="*/ 19 w 74"/>
                <a:gd name="T7" fmla="*/ 64 h 129"/>
                <a:gd name="T8" fmla="*/ 31 w 74"/>
                <a:gd name="T9" fmla="*/ 42 h 129"/>
                <a:gd name="T10" fmla="*/ 31 w 74"/>
                <a:gd name="T11" fmla="*/ 16 h 129"/>
                <a:gd name="T12" fmla="*/ 39 w 74"/>
                <a:gd name="T13" fmla="*/ 0 h 129"/>
                <a:gd name="T14" fmla="*/ 46 w 74"/>
                <a:gd name="T15" fmla="*/ 17 h 129"/>
                <a:gd name="T16" fmla="*/ 46 w 74"/>
                <a:gd name="T17" fmla="*/ 30 h 129"/>
                <a:gd name="T18" fmla="*/ 62 w 74"/>
                <a:gd name="T19" fmla="*/ 67 h 129"/>
                <a:gd name="T20" fmla="*/ 74 w 74"/>
                <a:gd name="T21"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29">
                  <a:moveTo>
                    <a:pt x="74" y="91"/>
                  </a:moveTo>
                  <a:cubicBezTo>
                    <a:pt x="74" y="109"/>
                    <a:pt x="62" y="123"/>
                    <a:pt x="46" y="126"/>
                  </a:cubicBezTo>
                  <a:cubicBezTo>
                    <a:pt x="29" y="129"/>
                    <a:pt x="13" y="120"/>
                    <a:pt x="6" y="104"/>
                  </a:cubicBezTo>
                  <a:cubicBezTo>
                    <a:pt x="0" y="89"/>
                    <a:pt x="4" y="71"/>
                    <a:pt x="19" y="64"/>
                  </a:cubicBezTo>
                  <a:cubicBezTo>
                    <a:pt x="30" y="58"/>
                    <a:pt x="32" y="52"/>
                    <a:pt x="31" y="42"/>
                  </a:cubicBezTo>
                  <a:cubicBezTo>
                    <a:pt x="30" y="33"/>
                    <a:pt x="31" y="25"/>
                    <a:pt x="31" y="16"/>
                  </a:cubicBezTo>
                  <a:cubicBezTo>
                    <a:pt x="31" y="10"/>
                    <a:pt x="29" y="0"/>
                    <a:pt x="39" y="0"/>
                  </a:cubicBezTo>
                  <a:cubicBezTo>
                    <a:pt x="49" y="1"/>
                    <a:pt x="45" y="11"/>
                    <a:pt x="46" y="17"/>
                  </a:cubicBezTo>
                  <a:cubicBezTo>
                    <a:pt x="46" y="21"/>
                    <a:pt x="46" y="26"/>
                    <a:pt x="46" y="30"/>
                  </a:cubicBezTo>
                  <a:cubicBezTo>
                    <a:pt x="46" y="45"/>
                    <a:pt x="43" y="59"/>
                    <a:pt x="62" y="67"/>
                  </a:cubicBezTo>
                  <a:cubicBezTo>
                    <a:pt x="71" y="70"/>
                    <a:pt x="74" y="82"/>
                    <a:pt x="7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4" name="Freeform 55"/>
            <p:cNvSpPr>
              <a:spLocks/>
            </p:cNvSpPr>
            <p:nvPr/>
          </p:nvSpPr>
          <p:spPr bwMode="auto">
            <a:xfrm>
              <a:off x="8300" y="2471"/>
              <a:ext cx="177" cy="307"/>
            </a:xfrm>
            <a:custGeom>
              <a:avLst/>
              <a:gdLst>
                <a:gd name="T0" fmla="*/ 0 w 74"/>
                <a:gd name="T1" fmla="*/ 91 h 129"/>
                <a:gd name="T2" fmla="*/ 19 w 74"/>
                <a:gd name="T3" fmla="*/ 62 h 129"/>
                <a:gd name="T4" fmla="*/ 28 w 74"/>
                <a:gd name="T5" fmla="*/ 47 h 129"/>
                <a:gd name="T6" fmla="*/ 28 w 74"/>
                <a:gd name="T7" fmla="*/ 10 h 129"/>
                <a:gd name="T8" fmla="*/ 36 w 74"/>
                <a:gd name="T9" fmla="*/ 0 h 129"/>
                <a:gd name="T10" fmla="*/ 43 w 74"/>
                <a:gd name="T11" fmla="*/ 10 h 129"/>
                <a:gd name="T12" fmla="*/ 43 w 74"/>
                <a:gd name="T13" fmla="*/ 31 h 129"/>
                <a:gd name="T14" fmla="*/ 59 w 74"/>
                <a:gd name="T15" fmla="*/ 67 h 129"/>
                <a:gd name="T16" fmla="*/ 67 w 74"/>
                <a:gd name="T17" fmla="*/ 108 h 129"/>
                <a:gd name="T18" fmla="*/ 28 w 74"/>
                <a:gd name="T19" fmla="*/ 125 h 129"/>
                <a:gd name="T20" fmla="*/ 0 w 74"/>
                <a:gd name="T21"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29">
                  <a:moveTo>
                    <a:pt x="0" y="91"/>
                  </a:moveTo>
                  <a:cubicBezTo>
                    <a:pt x="1" y="77"/>
                    <a:pt x="7" y="67"/>
                    <a:pt x="19" y="62"/>
                  </a:cubicBezTo>
                  <a:cubicBezTo>
                    <a:pt x="27" y="58"/>
                    <a:pt x="28" y="54"/>
                    <a:pt x="28" y="47"/>
                  </a:cubicBezTo>
                  <a:cubicBezTo>
                    <a:pt x="28" y="35"/>
                    <a:pt x="28" y="22"/>
                    <a:pt x="28" y="10"/>
                  </a:cubicBezTo>
                  <a:cubicBezTo>
                    <a:pt x="28" y="4"/>
                    <a:pt x="29" y="0"/>
                    <a:pt x="36" y="0"/>
                  </a:cubicBezTo>
                  <a:cubicBezTo>
                    <a:pt x="42" y="1"/>
                    <a:pt x="43" y="5"/>
                    <a:pt x="43" y="10"/>
                  </a:cubicBezTo>
                  <a:cubicBezTo>
                    <a:pt x="43" y="17"/>
                    <a:pt x="43" y="24"/>
                    <a:pt x="43" y="31"/>
                  </a:cubicBezTo>
                  <a:cubicBezTo>
                    <a:pt x="43" y="45"/>
                    <a:pt x="40" y="59"/>
                    <a:pt x="59" y="67"/>
                  </a:cubicBezTo>
                  <a:cubicBezTo>
                    <a:pt x="72" y="73"/>
                    <a:pt x="74" y="94"/>
                    <a:pt x="67" y="108"/>
                  </a:cubicBezTo>
                  <a:cubicBezTo>
                    <a:pt x="60" y="122"/>
                    <a:pt x="44" y="129"/>
                    <a:pt x="28" y="125"/>
                  </a:cubicBezTo>
                  <a:cubicBezTo>
                    <a:pt x="12" y="121"/>
                    <a:pt x="0" y="107"/>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5" name="Freeform 56"/>
            <p:cNvSpPr>
              <a:spLocks/>
            </p:cNvSpPr>
            <p:nvPr/>
          </p:nvSpPr>
          <p:spPr bwMode="auto">
            <a:xfrm>
              <a:off x="8043" y="3540"/>
              <a:ext cx="176" cy="310"/>
            </a:xfrm>
            <a:custGeom>
              <a:avLst/>
              <a:gdLst>
                <a:gd name="T0" fmla="*/ 74 w 74"/>
                <a:gd name="T1" fmla="*/ 38 h 130"/>
                <a:gd name="T2" fmla="*/ 55 w 74"/>
                <a:gd name="T3" fmla="*/ 67 h 130"/>
                <a:gd name="T4" fmla="*/ 46 w 74"/>
                <a:gd name="T5" fmla="*/ 84 h 130"/>
                <a:gd name="T6" fmla="*/ 46 w 74"/>
                <a:gd name="T7" fmla="*/ 117 h 130"/>
                <a:gd name="T8" fmla="*/ 39 w 74"/>
                <a:gd name="T9" fmla="*/ 129 h 130"/>
                <a:gd name="T10" fmla="*/ 31 w 74"/>
                <a:gd name="T11" fmla="*/ 116 h 130"/>
                <a:gd name="T12" fmla="*/ 31 w 74"/>
                <a:gd name="T13" fmla="*/ 95 h 130"/>
                <a:gd name="T14" fmla="*/ 16 w 74"/>
                <a:gd name="T15" fmla="*/ 64 h 130"/>
                <a:gd name="T16" fmla="*/ 6 w 74"/>
                <a:gd name="T17" fmla="*/ 23 h 130"/>
                <a:gd name="T18" fmla="*/ 44 w 74"/>
                <a:gd name="T19" fmla="*/ 4 h 130"/>
                <a:gd name="T20" fmla="*/ 74 w 74"/>
                <a:gd name="T21" fmla="*/ 3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30">
                  <a:moveTo>
                    <a:pt x="74" y="38"/>
                  </a:moveTo>
                  <a:cubicBezTo>
                    <a:pt x="73" y="52"/>
                    <a:pt x="67" y="62"/>
                    <a:pt x="55" y="67"/>
                  </a:cubicBezTo>
                  <a:cubicBezTo>
                    <a:pt x="46" y="71"/>
                    <a:pt x="46" y="76"/>
                    <a:pt x="46" y="84"/>
                  </a:cubicBezTo>
                  <a:cubicBezTo>
                    <a:pt x="46" y="95"/>
                    <a:pt x="46" y="106"/>
                    <a:pt x="46" y="117"/>
                  </a:cubicBezTo>
                  <a:cubicBezTo>
                    <a:pt x="46" y="122"/>
                    <a:pt x="47" y="129"/>
                    <a:pt x="39" y="129"/>
                  </a:cubicBezTo>
                  <a:cubicBezTo>
                    <a:pt x="30" y="130"/>
                    <a:pt x="32" y="122"/>
                    <a:pt x="31" y="116"/>
                  </a:cubicBezTo>
                  <a:cubicBezTo>
                    <a:pt x="31" y="109"/>
                    <a:pt x="31" y="102"/>
                    <a:pt x="31" y="95"/>
                  </a:cubicBezTo>
                  <a:cubicBezTo>
                    <a:pt x="32" y="82"/>
                    <a:pt x="32" y="71"/>
                    <a:pt x="16" y="64"/>
                  </a:cubicBezTo>
                  <a:cubicBezTo>
                    <a:pt x="2" y="57"/>
                    <a:pt x="0" y="37"/>
                    <a:pt x="6" y="23"/>
                  </a:cubicBezTo>
                  <a:cubicBezTo>
                    <a:pt x="13" y="8"/>
                    <a:pt x="29" y="0"/>
                    <a:pt x="44" y="4"/>
                  </a:cubicBezTo>
                  <a:cubicBezTo>
                    <a:pt x="61" y="7"/>
                    <a:pt x="74" y="22"/>
                    <a:pt x="7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96" name="Freeform 57"/>
            <p:cNvSpPr>
              <a:spLocks/>
            </p:cNvSpPr>
            <p:nvPr/>
          </p:nvSpPr>
          <p:spPr bwMode="auto">
            <a:xfrm>
              <a:off x="8198" y="3159"/>
              <a:ext cx="124" cy="217"/>
            </a:xfrm>
            <a:custGeom>
              <a:avLst/>
              <a:gdLst>
                <a:gd name="T0" fmla="*/ 25 w 52"/>
                <a:gd name="T1" fmla="*/ 86 h 91"/>
                <a:gd name="T2" fmla="*/ 11 w 52"/>
                <a:gd name="T3" fmla="*/ 70 h 91"/>
                <a:gd name="T4" fmla="*/ 15 w 52"/>
                <a:gd name="T5" fmla="*/ 54 h 91"/>
                <a:gd name="T6" fmla="*/ 11 w 52"/>
                <a:gd name="T7" fmla="*/ 39 h 91"/>
                <a:gd name="T8" fmla="*/ 8 w 52"/>
                <a:gd name="T9" fmla="*/ 12 h 91"/>
                <a:gd name="T10" fmla="*/ 37 w 52"/>
                <a:gd name="T11" fmla="*/ 7 h 91"/>
                <a:gd name="T12" fmla="*/ 44 w 52"/>
                <a:gd name="T13" fmla="*/ 35 h 91"/>
                <a:gd name="T14" fmla="*/ 38 w 52"/>
                <a:gd name="T15" fmla="*/ 71 h 91"/>
                <a:gd name="T16" fmla="*/ 25 w 52"/>
                <a:gd name="T17"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91">
                  <a:moveTo>
                    <a:pt x="25" y="86"/>
                  </a:moveTo>
                  <a:cubicBezTo>
                    <a:pt x="8" y="91"/>
                    <a:pt x="7" y="82"/>
                    <a:pt x="11" y="70"/>
                  </a:cubicBezTo>
                  <a:cubicBezTo>
                    <a:pt x="13" y="65"/>
                    <a:pt x="13" y="59"/>
                    <a:pt x="15" y="54"/>
                  </a:cubicBezTo>
                  <a:cubicBezTo>
                    <a:pt x="18" y="47"/>
                    <a:pt x="17" y="43"/>
                    <a:pt x="11" y="39"/>
                  </a:cubicBezTo>
                  <a:cubicBezTo>
                    <a:pt x="0" y="31"/>
                    <a:pt x="1" y="21"/>
                    <a:pt x="8" y="12"/>
                  </a:cubicBezTo>
                  <a:cubicBezTo>
                    <a:pt x="15" y="2"/>
                    <a:pt x="28" y="0"/>
                    <a:pt x="37" y="7"/>
                  </a:cubicBezTo>
                  <a:cubicBezTo>
                    <a:pt x="47" y="13"/>
                    <a:pt x="52" y="27"/>
                    <a:pt x="44" y="35"/>
                  </a:cubicBezTo>
                  <a:cubicBezTo>
                    <a:pt x="31" y="47"/>
                    <a:pt x="33" y="58"/>
                    <a:pt x="38" y="71"/>
                  </a:cubicBezTo>
                  <a:cubicBezTo>
                    <a:pt x="42" y="84"/>
                    <a:pt x="39" y="91"/>
                    <a:pt x="2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5" name="Freeform 5"/>
          <p:cNvSpPr>
            <a:spLocks noEditPoints="1"/>
          </p:cNvSpPr>
          <p:nvPr/>
        </p:nvSpPr>
        <p:spPr bwMode="auto">
          <a:xfrm>
            <a:off x="529986" y="3085286"/>
            <a:ext cx="492698" cy="492846"/>
          </a:xfrm>
          <a:custGeom>
            <a:avLst/>
            <a:gdLst>
              <a:gd name="T0" fmla="*/ 2204 w 4209"/>
              <a:gd name="T1" fmla="*/ 1872 h 4210"/>
              <a:gd name="T2" fmla="*/ 1598 w 4209"/>
              <a:gd name="T3" fmla="*/ 1307 h 4210"/>
              <a:gd name="T4" fmla="*/ 1173 w 4209"/>
              <a:gd name="T5" fmla="*/ 1103 h 4210"/>
              <a:gd name="T6" fmla="*/ 601 w 4209"/>
              <a:gd name="T7" fmla="*/ 877 h 4210"/>
              <a:gd name="T8" fmla="*/ 1316 w 4209"/>
              <a:gd name="T9" fmla="*/ 1386 h 4210"/>
              <a:gd name="T10" fmla="*/ 1138 w 4209"/>
              <a:gd name="T11" fmla="*/ 1651 h 4210"/>
              <a:gd name="T12" fmla="*/ 959 w 4209"/>
              <a:gd name="T13" fmla="*/ 1457 h 4210"/>
              <a:gd name="T14" fmla="*/ 1092 w 4209"/>
              <a:gd name="T15" fmla="*/ 1739 h 4210"/>
              <a:gd name="T16" fmla="*/ 1173 w 4209"/>
              <a:gd name="T17" fmla="*/ 1942 h 4210"/>
              <a:gd name="T18" fmla="*/ 615 w 4209"/>
              <a:gd name="T19" fmla="*/ 1980 h 4210"/>
              <a:gd name="T20" fmla="*/ 615 w 4209"/>
              <a:gd name="T21" fmla="*/ 2230 h 4210"/>
              <a:gd name="T22" fmla="*/ 1173 w 4209"/>
              <a:gd name="T23" fmla="*/ 2268 h 4210"/>
              <a:gd name="T24" fmla="*/ 1092 w 4209"/>
              <a:gd name="T25" fmla="*/ 2471 h 4210"/>
              <a:gd name="T26" fmla="*/ 836 w 4209"/>
              <a:gd name="T27" fmla="*/ 2753 h 4210"/>
              <a:gd name="T28" fmla="*/ 1138 w 4209"/>
              <a:gd name="T29" fmla="*/ 2559 h 4210"/>
              <a:gd name="T30" fmla="*/ 1316 w 4209"/>
              <a:gd name="T31" fmla="*/ 2824 h 4210"/>
              <a:gd name="T32" fmla="*/ 682 w 4209"/>
              <a:gd name="T33" fmla="*/ 3137 h 4210"/>
              <a:gd name="T34" fmla="*/ 1174 w 4209"/>
              <a:gd name="T35" fmla="*/ 3106 h 4210"/>
              <a:gd name="T36" fmla="*/ 1598 w 4209"/>
              <a:gd name="T37" fmla="*/ 2903 h 4210"/>
              <a:gd name="T38" fmla="*/ 1560 w 4209"/>
              <a:gd name="T39" fmla="*/ 3158 h 4210"/>
              <a:gd name="T40" fmla="*/ 1745 w 4209"/>
              <a:gd name="T41" fmla="*/ 3236 h 4210"/>
              <a:gd name="T42" fmla="*/ 1898 w 4209"/>
              <a:gd name="T43" fmla="*/ 3028 h 4210"/>
              <a:gd name="T44" fmla="*/ 2055 w 4209"/>
              <a:gd name="T45" fmla="*/ 3472 h 4210"/>
              <a:gd name="T46" fmla="*/ 2300 w 4209"/>
              <a:gd name="T47" fmla="*/ 4036 h 4210"/>
              <a:gd name="T48" fmla="*/ 2154 w 4209"/>
              <a:gd name="T49" fmla="*/ 3171 h 4210"/>
              <a:gd name="T50" fmla="*/ 2467 w 4209"/>
              <a:gd name="T51" fmla="*/ 3109 h 4210"/>
              <a:gd name="T52" fmla="*/ 2457 w 4209"/>
              <a:gd name="T53" fmla="*/ 3374 h 4210"/>
              <a:gd name="T54" fmla="*/ 2562 w 4209"/>
              <a:gd name="T55" fmla="*/ 3079 h 4210"/>
              <a:gd name="T56" fmla="*/ 2648 w 4209"/>
              <a:gd name="T57" fmla="*/ 2879 h 4210"/>
              <a:gd name="T58" fmla="*/ 3069 w 4209"/>
              <a:gd name="T59" fmla="*/ 3248 h 4210"/>
              <a:gd name="T60" fmla="*/ 3246 w 4209"/>
              <a:gd name="T61" fmla="*/ 3070 h 4210"/>
              <a:gd name="T62" fmla="*/ 2878 w 4209"/>
              <a:gd name="T63" fmla="*/ 2649 h 4210"/>
              <a:gd name="T64" fmla="*/ 3079 w 4209"/>
              <a:gd name="T65" fmla="*/ 2562 h 4210"/>
              <a:gd name="T66" fmla="*/ 3460 w 4209"/>
              <a:gd name="T67" fmla="*/ 2544 h 4210"/>
              <a:gd name="T68" fmla="*/ 3108 w 4209"/>
              <a:gd name="T69" fmla="*/ 2467 h 4210"/>
              <a:gd name="T70" fmla="*/ 3171 w 4209"/>
              <a:gd name="T71" fmla="*/ 2155 h 4210"/>
              <a:gd name="T72" fmla="*/ 3841 w 4209"/>
              <a:gd name="T73" fmla="*/ 2381 h 4210"/>
              <a:gd name="T74" fmla="*/ 3470 w 4209"/>
              <a:gd name="T75" fmla="*/ 2055 h 4210"/>
              <a:gd name="T76" fmla="*/ 3027 w 4209"/>
              <a:gd name="T77" fmla="*/ 1899 h 4210"/>
              <a:gd name="T78" fmla="*/ 3234 w 4209"/>
              <a:gd name="T79" fmla="*/ 1745 h 4210"/>
              <a:gd name="T80" fmla="*/ 3158 w 4209"/>
              <a:gd name="T81" fmla="*/ 1559 h 4210"/>
              <a:gd name="T82" fmla="*/ 2903 w 4209"/>
              <a:gd name="T83" fmla="*/ 1598 h 4210"/>
              <a:gd name="T84" fmla="*/ 3107 w 4209"/>
              <a:gd name="T85" fmla="*/ 1173 h 4210"/>
              <a:gd name="T86" fmla="*/ 3332 w 4209"/>
              <a:gd name="T87" fmla="*/ 601 h 4210"/>
              <a:gd name="T88" fmla="*/ 2823 w 4209"/>
              <a:gd name="T89" fmla="*/ 1316 h 4210"/>
              <a:gd name="T90" fmla="*/ 2558 w 4209"/>
              <a:gd name="T91" fmla="*/ 1139 h 4210"/>
              <a:gd name="T92" fmla="*/ 2753 w 4209"/>
              <a:gd name="T93" fmla="*/ 959 h 4210"/>
              <a:gd name="T94" fmla="*/ 2470 w 4209"/>
              <a:gd name="T95" fmla="*/ 1093 h 4210"/>
              <a:gd name="T96" fmla="*/ 2268 w 4209"/>
              <a:gd name="T97" fmla="*/ 1174 h 4210"/>
              <a:gd name="T98" fmla="*/ 2229 w 4209"/>
              <a:gd name="T99" fmla="*/ 615 h 4210"/>
              <a:gd name="T100" fmla="*/ 1980 w 4209"/>
              <a:gd name="T101" fmla="*/ 616 h 4210"/>
              <a:gd name="T102" fmla="*/ 1941 w 4209"/>
              <a:gd name="T103" fmla="*/ 1174 h 4210"/>
              <a:gd name="T104" fmla="*/ 1739 w 4209"/>
              <a:gd name="T105" fmla="*/ 1093 h 4210"/>
              <a:gd name="T106" fmla="*/ 1457 w 4209"/>
              <a:gd name="T107" fmla="*/ 836 h 4210"/>
              <a:gd name="T108" fmla="*/ 1651 w 4209"/>
              <a:gd name="T109" fmla="*/ 1139 h 4210"/>
              <a:gd name="T110" fmla="*/ 2468 w 4209"/>
              <a:gd name="T111" fmla="*/ 2417 h 4210"/>
              <a:gd name="T112" fmla="*/ 2239 w 4209"/>
              <a:gd name="T113" fmla="*/ 2376 h 4210"/>
              <a:gd name="T114" fmla="*/ 1827 w 4209"/>
              <a:gd name="T115" fmla="*/ 2262 h 4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9" h="4210">
                <a:moveTo>
                  <a:pt x="2444" y="1632"/>
                </a:moveTo>
                <a:cubicBezTo>
                  <a:pt x="2511" y="1698"/>
                  <a:pt x="2511" y="1806"/>
                  <a:pt x="2444" y="1872"/>
                </a:cubicBezTo>
                <a:cubicBezTo>
                  <a:pt x="2378" y="1939"/>
                  <a:pt x="2270" y="1939"/>
                  <a:pt x="2204" y="1872"/>
                </a:cubicBezTo>
                <a:cubicBezTo>
                  <a:pt x="2137" y="1806"/>
                  <a:pt x="2137" y="1698"/>
                  <a:pt x="2204" y="1632"/>
                </a:cubicBezTo>
                <a:cubicBezTo>
                  <a:pt x="2270" y="1566"/>
                  <a:pt x="2378" y="1566"/>
                  <a:pt x="2444" y="1632"/>
                </a:cubicBezTo>
                <a:close/>
                <a:moveTo>
                  <a:pt x="1598" y="1307"/>
                </a:moveTo>
                <a:cubicBezTo>
                  <a:pt x="1585" y="1315"/>
                  <a:pt x="1573" y="1323"/>
                  <a:pt x="1561" y="1331"/>
                </a:cubicBezTo>
                <a:cubicBezTo>
                  <a:pt x="1507" y="1370"/>
                  <a:pt x="1433" y="1363"/>
                  <a:pt x="1386" y="1316"/>
                </a:cubicBezTo>
                <a:cubicBezTo>
                  <a:pt x="1173" y="1103"/>
                  <a:pt x="1173" y="1103"/>
                  <a:pt x="1173" y="1103"/>
                </a:cubicBezTo>
                <a:cubicBezTo>
                  <a:pt x="1136" y="1066"/>
                  <a:pt x="1124" y="1012"/>
                  <a:pt x="1140" y="962"/>
                </a:cubicBezTo>
                <a:cubicBezTo>
                  <a:pt x="1171" y="866"/>
                  <a:pt x="1147" y="758"/>
                  <a:pt x="1072" y="682"/>
                </a:cubicBezTo>
                <a:cubicBezTo>
                  <a:pt x="899" y="509"/>
                  <a:pt x="601" y="632"/>
                  <a:pt x="601" y="877"/>
                </a:cubicBezTo>
                <a:cubicBezTo>
                  <a:pt x="601" y="1073"/>
                  <a:pt x="794" y="1196"/>
                  <a:pt x="963" y="1140"/>
                </a:cubicBezTo>
                <a:cubicBezTo>
                  <a:pt x="1013" y="1124"/>
                  <a:pt x="1067" y="1138"/>
                  <a:pt x="1104" y="1174"/>
                </a:cubicBezTo>
                <a:cubicBezTo>
                  <a:pt x="1316" y="1386"/>
                  <a:pt x="1316" y="1386"/>
                  <a:pt x="1316" y="1386"/>
                </a:cubicBezTo>
                <a:cubicBezTo>
                  <a:pt x="1362" y="1433"/>
                  <a:pt x="1369" y="1507"/>
                  <a:pt x="1331" y="1562"/>
                </a:cubicBezTo>
                <a:cubicBezTo>
                  <a:pt x="1322" y="1574"/>
                  <a:pt x="1314" y="1586"/>
                  <a:pt x="1306" y="1598"/>
                </a:cubicBezTo>
                <a:cubicBezTo>
                  <a:pt x="1271" y="1654"/>
                  <a:pt x="1200" y="1677"/>
                  <a:pt x="1138" y="1651"/>
                </a:cubicBezTo>
                <a:cubicBezTo>
                  <a:pt x="1130" y="1648"/>
                  <a:pt x="1130" y="1648"/>
                  <a:pt x="1130" y="1648"/>
                </a:cubicBezTo>
                <a:cubicBezTo>
                  <a:pt x="1092" y="1632"/>
                  <a:pt x="1063" y="1600"/>
                  <a:pt x="1051" y="1560"/>
                </a:cubicBezTo>
                <a:cubicBezTo>
                  <a:pt x="1038" y="1515"/>
                  <a:pt x="1005" y="1476"/>
                  <a:pt x="959" y="1457"/>
                </a:cubicBezTo>
                <a:cubicBezTo>
                  <a:pt x="827" y="1403"/>
                  <a:pt x="695" y="1535"/>
                  <a:pt x="749" y="1666"/>
                </a:cubicBezTo>
                <a:cubicBezTo>
                  <a:pt x="788" y="1758"/>
                  <a:pt x="895" y="1789"/>
                  <a:pt x="974" y="1746"/>
                </a:cubicBezTo>
                <a:cubicBezTo>
                  <a:pt x="1011" y="1726"/>
                  <a:pt x="1054" y="1723"/>
                  <a:pt x="1092" y="1739"/>
                </a:cubicBezTo>
                <a:cubicBezTo>
                  <a:pt x="1101" y="1743"/>
                  <a:pt x="1101" y="1743"/>
                  <a:pt x="1101" y="1743"/>
                </a:cubicBezTo>
                <a:cubicBezTo>
                  <a:pt x="1162" y="1768"/>
                  <a:pt x="1196" y="1834"/>
                  <a:pt x="1182" y="1899"/>
                </a:cubicBezTo>
                <a:cubicBezTo>
                  <a:pt x="1179" y="1913"/>
                  <a:pt x="1176" y="1927"/>
                  <a:pt x="1173" y="1942"/>
                </a:cubicBezTo>
                <a:cubicBezTo>
                  <a:pt x="1162" y="2007"/>
                  <a:pt x="1105" y="2055"/>
                  <a:pt x="1038" y="2055"/>
                </a:cubicBezTo>
                <a:cubicBezTo>
                  <a:pt x="737" y="2055"/>
                  <a:pt x="737" y="2055"/>
                  <a:pt x="737" y="2055"/>
                </a:cubicBezTo>
                <a:cubicBezTo>
                  <a:pt x="685" y="2055"/>
                  <a:pt x="638" y="2026"/>
                  <a:pt x="615" y="1980"/>
                </a:cubicBezTo>
                <a:cubicBezTo>
                  <a:pt x="569" y="1890"/>
                  <a:pt x="475" y="1829"/>
                  <a:pt x="369" y="1829"/>
                </a:cubicBezTo>
                <a:cubicBezTo>
                  <a:pt x="123" y="1829"/>
                  <a:pt x="0" y="2127"/>
                  <a:pt x="173" y="2300"/>
                </a:cubicBezTo>
                <a:cubicBezTo>
                  <a:pt x="312" y="2438"/>
                  <a:pt x="535" y="2390"/>
                  <a:pt x="615" y="2230"/>
                </a:cubicBezTo>
                <a:cubicBezTo>
                  <a:pt x="639" y="2183"/>
                  <a:pt x="687" y="2155"/>
                  <a:pt x="739" y="2155"/>
                </a:cubicBezTo>
                <a:cubicBezTo>
                  <a:pt x="1038" y="2155"/>
                  <a:pt x="1038" y="2155"/>
                  <a:pt x="1038" y="2155"/>
                </a:cubicBezTo>
                <a:cubicBezTo>
                  <a:pt x="1105" y="2155"/>
                  <a:pt x="1162" y="2203"/>
                  <a:pt x="1173" y="2268"/>
                </a:cubicBezTo>
                <a:cubicBezTo>
                  <a:pt x="1176" y="2283"/>
                  <a:pt x="1179" y="2297"/>
                  <a:pt x="1182" y="2311"/>
                </a:cubicBezTo>
                <a:cubicBezTo>
                  <a:pt x="1196" y="2376"/>
                  <a:pt x="1162" y="2442"/>
                  <a:pt x="1101" y="2467"/>
                </a:cubicBezTo>
                <a:cubicBezTo>
                  <a:pt x="1092" y="2471"/>
                  <a:pt x="1092" y="2471"/>
                  <a:pt x="1092" y="2471"/>
                </a:cubicBezTo>
                <a:cubicBezTo>
                  <a:pt x="1054" y="2487"/>
                  <a:pt x="1011" y="2485"/>
                  <a:pt x="975" y="2465"/>
                </a:cubicBezTo>
                <a:cubicBezTo>
                  <a:pt x="933" y="2442"/>
                  <a:pt x="882" y="2438"/>
                  <a:pt x="836" y="2457"/>
                </a:cubicBezTo>
                <a:cubicBezTo>
                  <a:pt x="705" y="2511"/>
                  <a:pt x="705" y="2699"/>
                  <a:pt x="836" y="2753"/>
                </a:cubicBezTo>
                <a:cubicBezTo>
                  <a:pt x="928" y="2791"/>
                  <a:pt x="1025" y="2737"/>
                  <a:pt x="1051" y="2651"/>
                </a:cubicBezTo>
                <a:cubicBezTo>
                  <a:pt x="1063" y="2611"/>
                  <a:pt x="1092" y="2578"/>
                  <a:pt x="1130" y="2562"/>
                </a:cubicBezTo>
                <a:cubicBezTo>
                  <a:pt x="1138" y="2559"/>
                  <a:pt x="1138" y="2559"/>
                  <a:pt x="1138" y="2559"/>
                </a:cubicBezTo>
                <a:cubicBezTo>
                  <a:pt x="1200" y="2533"/>
                  <a:pt x="1271" y="2556"/>
                  <a:pt x="1306" y="2612"/>
                </a:cubicBezTo>
                <a:cubicBezTo>
                  <a:pt x="1314" y="2624"/>
                  <a:pt x="1322" y="2636"/>
                  <a:pt x="1331" y="2649"/>
                </a:cubicBezTo>
                <a:cubicBezTo>
                  <a:pt x="1369" y="2703"/>
                  <a:pt x="1362" y="2777"/>
                  <a:pt x="1316" y="2824"/>
                </a:cubicBezTo>
                <a:cubicBezTo>
                  <a:pt x="1102" y="3037"/>
                  <a:pt x="1102" y="3037"/>
                  <a:pt x="1102" y="3037"/>
                </a:cubicBezTo>
                <a:cubicBezTo>
                  <a:pt x="1066" y="3074"/>
                  <a:pt x="1011" y="3086"/>
                  <a:pt x="962" y="3070"/>
                </a:cubicBezTo>
                <a:cubicBezTo>
                  <a:pt x="866" y="3039"/>
                  <a:pt x="757" y="3062"/>
                  <a:pt x="682" y="3137"/>
                </a:cubicBezTo>
                <a:cubicBezTo>
                  <a:pt x="509" y="3311"/>
                  <a:pt x="632" y="3609"/>
                  <a:pt x="877" y="3609"/>
                </a:cubicBezTo>
                <a:cubicBezTo>
                  <a:pt x="1072" y="3609"/>
                  <a:pt x="1196" y="3416"/>
                  <a:pt x="1140" y="3246"/>
                </a:cubicBezTo>
                <a:cubicBezTo>
                  <a:pt x="1123" y="3197"/>
                  <a:pt x="1137" y="3143"/>
                  <a:pt x="1174" y="3106"/>
                </a:cubicBezTo>
                <a:cubicBezTo>
                  <a:pt x="1386" y="2894"/>
                  <a:pt x="1386" y="2894"/>
                  <a:pt x="1386" y="2894"/>
                </a:cubicBezTo>
                <a:cubicBezTo>
                  <a:pt x="1433" y="2847"/>
                  <a:pt x="1507" y="2840"/>
                  <a:pt x="1561" y="2879"/>
                </a:cubicBezTo>
                <a:cubicBezTo>
                  <a:pt x="1573" y="2887"/>
                  <a:pt x="1585" y="2895"/>
                  <a:pt x="1598" y="2903"/>
                </a:cubicBezTo>
                <a:cubicBezTo>
                  <a:pt x="1654" y="2939"/>
                  <a:pt x="1676" y="3010"/>
                  <a:pt x="1651" y="3071"/>
                </a:cubicBezTo>
                <a:cubicBezTo>
                  <a:pt x="1647" y="3080"/>
                  <a:pt x="1647" y="3080"/>
                  <a:pt x="1647" y="3080"/>
                </a:cubicBezTo>
                <a:cubicBezTo>
                  <a:pt x="1632" y="3118"/>
                  <a:pt x="1599" y="3147"/>
                  <a:pt x="1560" y="3158"/>
                </a:cubicBezTo>
                <a:cubicBezTo>
                  <a:pt x="1515" y="3172"/>
                  <a:pt x="1476" y="3204"/>
                  <a:pt x="1457" y="3251"/>
                </a:cubicBezTo>
                <a:cubicBezTo>
                  <a:pt x="1402" y="3382"/>
                  <a:pt x="1534" y="3515"/>
                  <a:pt x="1666" y="3460"/>
                </a:cubicBezTo>
                <a:cubicBezTo>
                  <a:pt x="1758" y="3422"/>
                  <a:pt x="1789" y="3315"/>
                  <a:pt x="1745" y="3236"/>
                </a:cubicBezTo>
                <a:cubicBezTo>
                  <a:pt x="1726" y="3199"/>
                  <a:pt x="1723" y="3156"/>
                  <a:pt x="1739" y="3117"/>
                </a:cubicBezTo>
                <a:cubicBezTo>
                  <a:pt x="1742" y="3109"/>
                  <a:pt x="1742" y="3109"/>
                  <a:pt x="1742" y="3109"/>
                </a:cubicBezTo>
                <a:cubicBezTo>
                  <a:pt x="1768" y="3048"/>
                  <a:pt x="1833" y="3013"/>
                  <a:pt x="1898" y="3028"/>
                </a:cubicBezTo>
                <a:cubicBezTo>
                  <a:pt x="1912" y="3031"/>
                  <a:pt x="1927" y="3034"/>
                  <a:pt x="1941" y="3036"/>
                </a:cubicBezTo>
                <a:cubicBezTo>
                  <a:pt x="2007" y="3048"/>
                  <a:pt x="2055" y="3104"/>
                  <a:pt x="2055" y="3171"/>
                </a:cubicBezTo>
                <a:cubicBezTo>
                  <a:pt x="2055" y="3472"/>
                  <a:pt x="2055" y="3472"/>
                  <a:pt x="2055" y="3472"/>
                </a:cubicBezTo>
                <a:cubicBezTo>
                  <a:pt x="2055" y="3524"/>
                  <a:pt x="2026" y="3571"/>
                  <a:pt x="1980" y="3595"/>
                </a:cubicBezTo>
                <a:cubicBezTo>
                  <a:pt x="1890" y="3640"/>
                  <a:pt x="1829" y="3734"/>
                  <a:pt x="1829" y="3841"/>
                </a:cubicBezTo>
                <a:cubicBezTo>
                  <a:pt x="1829" y="4086"/>
                  <a:pt x="2126" y="4210"/>
                  <a:pt x="2300" y="4036"/>
                </a:cubicBezTo>
                <a:cubicBezTo>
                  <a:pt x="2438" y="3898"/>
                  <a:pt x="2389" y="3675"/>
                  <a:pt x="2229" y="3594"/>
                </a:cubicBezTo>
                <a:cubicBezTo>
                  <a:pt x="2183" y="3571"/>
                  <a:pt x="2154" y="3523"/>
                  <a:pt x="2154" y="3471"/>
                </a:cubicBezTo>
                <a:cubicBezTo>
                  <a:pt x="2154" y="3171"/>
                  <a:pt x="2154" y="3171"/>
                  <a:pt x="2154" y="3171"/>
                </a:cubicBezTo>
                <a:cubicBezTo>
                  <a:pt x="2154" y="3104"/>
                  <a:pt x="2202" y="3048"/>
                  <a:pt x="2268" y="3036"/>
                </a:cubicBezTo>
                <a:cubicBezTo>
                  <a:pt x="2282" y="3034"/>
                  <a:pt x="2297" y="3031"/>
                  <a:pt x="2311" y="3028"/>
                </a:cubicBezTo>
                <a:cubicBezTo>
                  <a:pt x="2376" y="3013"/>
                  <a:pt x="2442" y="3048"/>
                  <a:pt x="2467" y="3109"/>
                </a:cubicBezTo>
                <a:cubicBezTo>
                  <a:pt x="2470" y="3117"/>
                  <a:pt x="2470" y="3117"/>
                  <a:pt x="2470" y="3117"/>
                </a:cubicBezTo>
                <a:cubicBezTo>
                  <a:pt x="2486" y="3155"/>
                  <a:pt x="2484" y="3199"/>
                  <a:pt x="2464" y="3235"/>
                </a:cubicBezTo>
                <a:cubicBezTo>
                  <a:pt x="2441" y="3276"/>
                  <a:pt x="2438" y="3327"/>
                  <a:pt x="2457" y="3374"/>
                </a:cubicBezTo>
                <a:cubicBezTo>
                  <a:pt x="2511" y="3505"/>
                  <a:pt x="2698" y="3505"/>
                  <a:pt x="2753" y="3374"/>
                </a:cubicBezTo>
                <a:cubicBezTo>
                  <a:pt x="2791" y="3282"/>
                  <a:pt x="2737" y="3184"/>
                  <a:pt x="2650" y="3158"/>
                </a:cubicBezTo>
                <a:cubicBezTo>
                  <a:pt x="2610" y="3147"/>
                  <a:pt x="2578" y="3118"/>
                  <a:pt x="2562" y="3079"/>
                </a:cubicBezTo>
                <a:cubicBezTo>
                  <a:pt x="2558" y="3071"/>
                  <a:pt x="2558" y="3071"/>
                  <a:pt x="2558" y="3071"/>
                </a:cubicBezTo>
                <a:cubicBezTo>
                  <a:pt x="2533" y="3010"/>
                  <a:pt x="2555" y="2939"/>
                  <a:pt x="2612" y="2903"/>
                </a:cubicBezTo>
                <a:cubicBezTo>
                  <a:pt x="2624" y="2895"/>
                  <a:pt x="2636" y="2887"/>
                  <a:pt x="2648" y="2879"/>
                </a:cubicBezTo>
                <a:cubicBezTo>
                  <a:pt x="2702" y="2840"/>
                  <a:pt x="2776" y="2847"/>
                  <a:pt x="2823" y="2894"/>
                </a:cubicBezTo>
                <a:cubicBezTo>
                  <a:pt x="3036" y="3107"/>
                  <a:pt x="3036" y="3107"/>
                  <a:pt x="3036" y="3107"/>
                </a:cubicBezTo>
                <a:cubicBezTo>
                  <a:pt x="3073" y="3144"/>
                  <a:pt x="3085" y="3198"/>
                  <a:pt x="3069" y="3248"/>
                </a:cubicBezTo>
                <a:cubicBezTo>
                  <a:pt x="3038" y="3344"/>
                  <a:pt x="3062" y="3452"/>
                  <a:pt x="3137" y="3528"/>
                </a:cubicBezTo>
                <a:cubicBezTo>
                  <a:pt x="3310" y="3701"/>
                  <a:pt x="3608" y="3578"/>
                  <a:pt x="3608" y="3333"/>
                </a:cubicBezTo>
                <a:cubicBezTo>
                  <a:pt x="3608" y="3137"/>
                  <a:pt x="3416" y="3014"/>
                  <a:pt x="3246" y="3070"/>
                </a:cubicBezTo>
                <a:cubicBezTo>
                  <a:pt x="3197" y="3086"/>
                  <a:pt x="3142" y="3072"/>
                  <a:pt x="3105" y="3036"/>
                </a:cubicBezTo>
                <a:cubicBezTo>
                  <a:pt x="2894" y="2824"/>
                  <a:pt x="2894" y="2824"/>
                  <a:pt x="2894" y="2824"/>
                </a:cubicBezTo>
                <a:cubicBezTo>
                  <a:pt x="2847" y="2777"/>
                  <a:pt x="2840" y="2703"/>
                  <a:pt x="2878" y="2649"/>
                </a:cubicBezTo>
                <a:cubicBezTo>
                  <a:pt x="2887" y="2636"/>
                  <a:pt x="2895" y="2624"/>
                  <a:pt x="2903" y="2612"/>
                </a:cubicBezTo>
                <a:cubicBezTo>
                  <a:pt x="2938" y="2556"/>
                  <a:pt x="3009" y="2533"/>
                  <a:pt x="3071" y="2559"/>
                </a:cubicBezTo>
                <a:cubicBezTo>
                  <a:pt x="3079" y="2562"/>
                  <a:pt x="3079" y="2562"/>
                  <a:pt x="3079" y="2562"/>
                </a:cubicBezTo>
                <a:cubicBezTo>
                  <a:pt x="3117" y="2578"/>
                  <a:pt x="3146" y="2610"/>
                  <a:pt x="3158" y="2650"/>
                </a:cubicBezTo>
                <a:cubicBezTo>
                  <a:pt x="3171" y="2695"/>
                  <a:pt x="3204" y="2734"/>
                  <a:pt x="3250" y="2753"/>
                </a:cubicBezTo>
                <a:cubicBezTo>
                  <a:pt x="3382" y="2807"/>
                  <a:pt x="3514" y="2675"/>
                  <a:pt x="3460" y="2544"/>
                </a:cubicBezTo>
                <a:cubicBezTo>
                  <a:pt x="3422" y="2452"/>
                  <a:pt x="3315" y="2421"/>
                  <a:pt x="3235" y="2464"/>
                </a:cubicBezTo>
                <a:cubicBezTo>
                  <a:pt x="3199" y="2484"/>
                  <a:pt x="3155" y="2487"/>
                  <a:pt x="3117" y="2471"/>
                </a:cubicBezTo>
                <a:cubicBezTo>
                  <a:pt x="3108" y="2467"/>
                  <a:pt x="3108" y="2467"/>
                  <a:pt x="3108" y="2467"/>
                </a:cubicBezTo>
                <a:cubicBezTo>
                  <a:pt x="3047" y="2442"/>
                  <a:pt x="3013" y="2376"/>
                  <a:pt x="3027" y="2311"/>
                </a:cubicBezTo>
                <a:cubicBezTo>
                  <a:pt x="3030" y="2297"/>
                  <a:pt x="3033" y="2283"/>
                  <a:pt x="3036" y="2268"/>
                </a:cubicBezTo>
                <a:cubicBezTo>
                  <a:pt x="3047" y="2203"/>
                  <a:pt x="3104" y="2155"/>
                  <a:pt x="3171" y="2155"/>
                </a:cubicBezTo>
                <a:cubicBezTo>
                  <a:pt x="3472" y="2155"/>
                  <a:pt x="3472" y="2155"/>
                  <a:pt x="3472" y="2155"/>
                </a:cubicBezTo>
                <a:cubicBezTo>
                  <a:pt x="3524" y="2155"/>
                  <a:pt x="3571" y="2183"/>
                  <a:pt x="3594" y="2229"/>
                </a:cubicBezTo>
                <a:cubicBezTo>
                  <a:pt x="3640" y="2320"/>
                  <a:pt x="3734" y="2381"/>
                  <a:pt x="3841" y="2381"/>
                </a:cubicBezTo>
                <a:cubicBezTo>
                  <a:pt x="4086" y="2381"/>
                  <a:pt x="4209" y="2083"/>
                  <a:pt x="4036" y="1910"/>
                </a:cubicBezTo>
                <a:cubicBezTo>
                  <a:pt x="3898" y="1772"/>
                  <a:pt x="3674" y="1820"/>
                  <a:pt x="3594" y="1980"/>
                </a:cubicBezTo>
                <a:cubicBezTo>
                  <a:pt x="3571" y="2027"/>
                  <a:pt x="3522" y="2055"/>
                  <a:pt x="3470" y="2055"/>
                </a:cubicBezTo>
                <a:cubicBezTo>
                  <a:pt x="3171" y="2055"/>
                  <a:pt x="3171" y="2055"/>
                  <a:pt x="3171" y="2055"/>
                </a:cubicBezTo>
                <a:cubicBezTo>
                  <a:pt x="3104" y="2055"/>
                  <a:pt x="3047" y="2007"/>
                  <a:pt x="3036" y="1942"/>
                </a:cubicBezTo>
                <a:cubicBezTo>
                  <a:pt x="3033" y="1927"/>
                  <a:pt x="3030" y="1913"/>
                  <a:pt x="3027" y="1899"/>
                </a:cubicBezTo>
                <a:cubicBezTo>
                  <a:pt x="3013" y="1834"/>
                  <a:pt x="3047" y="1768"/>
                  <a:pt x="3108" y="1743"/>
                </a:cubicBezTo>
                <a:cubicBezTo>
                  <a:pt x="3117" y="1739"/>
                  <a:pt x="3117" y="1739"/>
                  <a:pt x="3117" y="1739"/>
                </a:cubicBezTo>
                <a:cubicBezTo>
                  <a:pt x="3155" y="1723"/>
                  <a:pt x="3198" y="1725"/>
                  <a:pt x="3234" y="1745"/>
                </a:cubicBezTo>
                <a:cubicBezTo>
                  <a:pt x="3276" y="1768"/>
                  <a:pt x="3327" y="1772"/>
                  <a:pt x="3373" y="1753"/>
                </a:cubicBezTo>
                <a:cubicBezTo>
                  <a:pt x="3504" y="1699"/>
                  <a:pt x="3504" y="1511"/>
                  <a:pt x="3373" y="1457"/>
                </a:cubicBezTo>
                <a:cubicBezTo>
                  <a:pt x="3281" y="1419"/>
                  <a:pt x="3184" y="1473"/>
                  <a:pt x="3158" y="1559"/>
                </a:cubicBezTo>
                <a:cubicBezTo>
                  <a:pt x="3146" y="1599"/>
                  <a:pt x="3117" y="1632"/>
                  <a:pt x="3079" y="1648"/>
                </a:cubicBezTo>
                <a:cubicBezTo>
                  <a:pt x="3071" y="1651"/>
                  <a:pt x="3071" y="1651"/>
                  <a:pt x="3071" y="1651"/>
                </a:cubicBezTo>
                <a:cubicBezTo>
                  <a:pt x="3009" y="1677"/>
                  <a:pt x="2938" y="1654"/>
                  <a:pt x="2903" y="1598"/>
                </a:cubicBezTo>
                <a:cubicBezTo>
                  <a:pt x="2895" y="1586"/>
                  <a:pt x="2887" y="1574"/>
                  <a:pt x="2878" y="1561"/>
                </a:cubicBezTo>
                <a:cubicBezTo>
                  <a:pt x="2840" y="1507"/>
                  <a:pt x="2847" y="1433"/>
                  <a:pt x="2894" y="1386"/>
                </a:cubicBezTo>
                <a:cubicBezTo>
                  <a:pt x="3107" y="1173"/>
                  <a:pt x="3107" y="1173"/>
                  <a:pt x="3107" y="1173"/>
                </a:cubicBezTo>
                <a:cubicBezTo>
                  <a:pt x="3143" y="1136"/>
                  <a:pt x="3198" y="1124"/>
                  <a:pt x="3247" y="1140"/>
                </a:cubicBezTo>
                <a:cubicBezTo>
                  <a:pt x="3343" y="1171"/>
                  <a:pt x="3452" y="1148"/>
                  <a:pt x="3527" y="1073"/>
                </a:cubicBezTo>
                <a:cubicBezTo>
                  <a:pt x="3701" y="899"/>
                  <a:pt x="3577" y="601"/>
                  <a:pt x="3332" y="601"/>
                </a:cubicBezTo>
                <a:cubicBezTo>
                  <a:pt x="3137" y="601"/>
                  <a:pt x="3013" y="794"/>
                  <a:pt x="3069" y="964"/>
                </a:cubicBezTo>
                <a:cubicBezTo>
                  <a:pt x="3086" y="1013"/>
                  <a:pt x="3072" y="1067"/>
                  <a:pt x="3035" y="1104"/>
                </a:cubicBezTo>
                <a:cubicBezTo>
                  <a:pt x="2823" y="1316"/>
                  <a:pt x="2823" y="1316"/>
                  <a:pt x="2823" y="1316"/>
                </a:cubicBezTo>
                <a:cubicBezTo>
                  <a:pt x="2776" y="1363"/>
                  <a:pt x="2702" y="1370"/>
                  <a:pt x="2648" y="1331"/>
                </a:cubicBezTo>
                <a:cubicBezTo>
                  <a:pt x="2636" y="1323"/>
                  <a:pt x="2624" y="1315"/>
                  <a:pt x="2611" y="1307"/>
                </a:cubicBezTo>
                <a:cubicBezTo>
                  <a:pt x="2555" y="1271"/>
                  <a:pt x="2533" y="1200"/>
                  <a:pt x="2558" y="1139"/>
                </a:cubicBezTo>
                <a:cubicBezTo>
                  <a:pt x="2562" y="1131"/>
                  <a:pt x="2562" y="1131"/>
                  <a:pt x="2562" y="1131"/>
                </a:cubicBezTo>
                <a:cubicBezTo>
                  <a:pt x="2578" y="1092"/>
                  <a:pt x="2610" y="1063"/>
                  <a:pt x="2649" y="1052"/>
                </a:cubicBezTo>
                <a:cubicBezTo>
                  <a:pt x="2695" y="1038"/>
                  <a:pt x="2733" y="1006"/>
                  <a:pt x="2753" y="959"/>
                </a:cubicBezTo>
                <a:cubicBezTo>
                  <a:pt x="2807" y="828"/>
                  <a:pt x="2675" y="695"/>
                  <a:pt x="2543" y="750"/>
                </a:cubicBezTo>
                <a:cubicBezTo>
                  <a:pt x="2451" y="788"/>
                  <a:pt x="2421" y="895"/>
                  <a:pt x="2464" y="974"/>
                </a:cubicBezTo>
                <a:cubicBezTo>
                  <a:pt x="2483" y="1011"/>
                  <a:pt x="2486" y="1054"/>
                  <a:pt x="2470" y="1093"/>
                </a:cubicBezTo>
                <a:cubicBezTo>
                  <a:pt x="2467" y="1101"/>
                  <a:pt x="2467" y="1101"/>
                  <a:pt x="2467" y="1101"/>
                </a:cubicBezTo>
                <a:cubicBezTo>
                  <a:pt x="2442" y="1162"/>
                  <a:pt x="2376" y="1197"/>
                  <a:pt x="2311" y="1182"/>
                </a:cubicBezTo>
                <a:cubicBezTo>
                  <a:pt x="2297" y="1179"/>
                  <a:pt x="2282" y="1176"/>
                  <a:pt x="2268" y="1174"/>
                </a:cubicBezTo>
                <a:cubicBezTo>
                  <a:pt x="2202" y="1162"/>
                  <a:pt x="2154" y="1106"/>
                  <a:pt x="2154" y="1039"/>
                </a:cubicBezTo>
                <a:cubicBezTo>
                  <a:pt x="2154" y="737"/>
                  <a:pt x="2154" y="737"/>
                  <a:pt x="2154" y="737"/>
                </a:cubicBezTo>
                <a:cubicBezTo>
                  <a:pt x="2154" y="686"/>
                  <a:pt x="2183" y="639"/>
                  <a:pt x="2229" y="615"/>
                </a:cubicBezTo>
                <a:cubicBezTo>
                  <a:pt x="2319" y="570"/>
                  <a:pt x="2381" y="476"/>
                  <a:pt x="2381" y="369"/>
                </a:cubicBezTo>
                <a:cubicBezTo>
                  <a:pt x="2381" y="124"/>
                  <a:pt x="2083" y="0"/>
                  <a:pt x="1909" y="174"/>
                </a:cubicBezTo>
                <a:cubicBezTo>
                  <a:pt x="1771" y="312"/>
                  <a:pt x="1820" y="535"/>
                  <a:pt x="1980" y="616"/>
                </a:cubicBezTo>
                <a:cubicBezTo>
                  <a:pt x="2026" y="639"/>
                  <a:pt x="2055" y="687"/>
                  <a:pt x="2055" y="739"/>
                </a:cubicBezTo>
                <a:cubicBezTo>
                  <a:pt x="2055" y="1039"/>
                  <a:pt x="2055" y="1039"/>
                  <a:pt x="2055" y="1039"/>
                </a:cubicBezTo>
                <a:cubicBezTo>
                  <a:pt x="2055" y="1106"/>
                  <a:pt x="2007" y="1162"/>
                  <a:pt x="1941" y="1174"/>
                </a:cubicBezTo>
                <a:cubicBezTo>
                  <a:pt x="1927" y="1176"/>
                  <a:pt x="1912" y="1179"/>
                  <a:pt x="1898" y="1182"/>
                </a:cubicBezTo>
                <a:cubicBezTo>
                  <a:pt x="1833" y="1197"/>
                  <a:pt x="1768" y="1162"/>
                  <a:pt x="1742" y="1101"/>
                </a:cubicBezTo>
                <a:cubicBezTo>
                  <a:pt x="1739" y="1093"/>
                  <a:pt x="1739" y="1093"/>
                  <a:pt x="1739" y="1093"/>
                </a:cubicBezTo>
                <a:cubicBezTo>
                  <a:pt x="1723" y="1055"/>
                  <a:pt x="1725" y="1011"/>
                  <a:pt x="1745" y="975"/>
                </a:cubicBezTo>
                <a:cubicBezTo>
                  <a:pt x="1768" y="934"/>
                  <a:pt x="1772" y="883"/>
                  <a:pt x="1753" y="836"/>
                </a:cubicBezTo>
                <a:cubicBezTo>
                  <a:pt x="1698" y="705"/>
                  <a:pt x="1511" y="705"/>
                  <a:pt x="1457" y="836"/>
                </a:cubicBezTo>
                <a:cubicBezTo>
                  <a:pt x="1419" y="928"/>
                  <a:pt x="1472" y="1026"/>
                  <a:pt x="1559" y="1052"/>
                </a:cubicBezTo>
                <a:cubicBezTo>
                  <a:pt x="1599" y="1063"/>
                  <a:pt x="1632" y="1092"/>
                  <a:pt x="1647" y="1131"/>
                </a:cubicBezTo>
                <a:cubicBezTo>
                  <a:pt x="1651" y="1139"/>
                  <a:pt x="1651" y="1139"/>
                  <a:pt x="1651" y="1139"/>
                </a:cubicBezTo>
                <a:cubicBezTo>
                  <a:pt x="1676" y="1200"/>
                  <a:pt x="1654" y="1271"/>
                  <a:pt x="1598" y="1307"/>
                </a:cubicBezTo>
                <a:close/>
                <a:moveTo>
                  <a:pt x="2239" y="2376"/>
                </a:moveTo>
                <a:cubicBezTo>
                  <a:pt x="2305" y="2309"/>
                  <a:pt x="2422" y="2323"/>
                  <a:pt x="2468" y="2417"/>
                </a:cubicBezTo>
                <a:cubicBezTo>
                  <a:pt x="2486" y="2454"/>
                  <a:pt x="2486" y="2498"/>
                  <a:pt x="2468" y="2535"/>
                </a:cubicBezTo>
                <a:cubicBezTo>
                  <a:pt x="2422" y="2629"/>
                  <a:pt x="2305" y="2642"/>
                  <a:pt x="2239" y="2576"/>
                </a:cubicBezTo>
                <a:cubicBezTo>
                  <a:pt x="2183" y="2520"/>
                  <a:pt x="2183" y="2431"/>
                  <a:pt x="2239" y="2376"/>
                </a:cubicBezTo>
                <a:close/>
                <a:moveTo>
                  <a:pt x="1520" y="1955"/>
                </a:moveTo>
                <a:cubicBezTo>
                  <a:pt x="1605" y="1870"/>
                  <a:pt x="1742" y="1870"/>
                  <a:pt x="1827" y="1955"/>
                </a:cubicBezTo>
                <a:cubicBezTo>
                  <a:pt x="1912" y="2040"/>
                  <a:pt x="1912" y="2178"/>
                  <a:pt x="1827" y="2262"/>
                </a:cubicBezTo>
                <a:cubicBezTo>
                  <a:pt x="1742" y="2347"/>
                  <a:pt x="1605" y="2347"/>
                  <a:pt x="1520" y="2262"/>
                </a:cubicBezTo>
                <a:cubicBezTo>
                  <a:pt x="1435" y="2178"/>
                  <a:pt x="1435" y="2040"/>
                  <a:pt x="1520" y="195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52" name="Group 60"/>
          <p:cNvGrpSpPr>
            <a:grpSpLocks noChangeAspect="1"/>
          </p:cNvGrpSpPr>
          <p:nvPr/>
        </p:nvGrpSpPr>
        <p:grpSpPr bwMode="auto">
          <a:xfrm>
            <a:off x="9109306" y="3101082"/>
            <a:ext cx="437506" cy="461255"/>
            <a:chOff x="3724" y="-214"/>
            <a:chExt cx="1787" cy="1884"/>
          </a:xfrm>
          <a:solidFill>
            <a:schemeClr val="bg1"/>
          </a:solidFill>
        </p:grpSpPr>
        <p:sp>
          <p:nvSpPr>
            <p:cNvPr id="53" name="Freeform 63"/>
            <p:cNvSpPr>
              <a:spLocks/>
            </p:cNvSpPr>
            <p:nvPr/>
          </p:nvSpPr>
          <p:spPr bwMode="auto">
            <a:xfrm>
              <a:off x="4830" y="1554"/>
              <a:ext cx="591" cy="116"/>
            </a:xfrm>
            <a:custGeom>
              <a:avLst/>
              <a:gdLst>
                <a:gd name="T0" fmla="*/ 14 w 248"/>
                <a:gd name="T1" fmla="*/ 49 h 49"/>
                <a:gd name="T2" fmla="*/ 5 w 248"/>
                <a:gd name="T3" fmla="*/ 1 h 49"/>
                <a:gd name="T4" fmla="*/ 241 w 248"/>
                <a:gd name="T5" fmla="*/ 0 h 49"/>
                <a:gd name="T6" fmla="*/ 230 w 248"/>
                <a:gd name="T7" fmla="*/ 49 h 49"/>
                <a:gd name="T8" fmla="*/ 14 w 248"/>
                <a:gd name="T9" fmla="*/ 49 h 49"/>
              </a:gdLst>
              <a:ahLst/>
              <a:cxnLst>
                <a:cxn ang="0">
                  <a:pos x="T0" y="T1"/>
                </a:cxn>
                <a:cxn ang="0">
                  <a:pos x="T2" y="T3"/>
                </a:cxn>
                <a:cxn ang="0">
                  <a:pos x="T4" y="T5"/>
                </a:cxn>
                <a:cxn ang="0">
                  <a:pos x="T6" y="T7"/>
                </a:cxn>
                <a:cxn ang="0">
                  <a:pos x="T8" y="T9"/>
                </a:cxn>
              </a:cxnLst>
              <a:rect l="0" t="0" r="r" b="b"/>
              <a:pathLst>
                <a:path w="248" h="49">
                  <a:moveTo>
                    <a:pt x="14" y="49"/>
                  </a:moveTo>
                  <a:cubicBezTo>
                    <a:pt x="0" y="35"/>
                    <a:pt x="6" y="18"/>
                    <a:pt x="5" y="1"/>
                  </a:cubicBezTo>
                  <a:cubicBezTo>
                    <a:pt x="44" y="17"/>
                    <a:pt x="212" y="16"/>
                    <a:pt x="241" y="0"/>
                  </a:cubicBezTo>
                  <a:cubicBezTo>
                    <a:pt x="240" y="18"/>
                    <a:pt x="248" y="36"/>
                    <a:pt x="230" y="49"/>
                  </a:cubicBezTo>
                  <a:cubicBezTo>
                    <a:pt x="158" y="49"/>
                    <a:pt x="86" y="49"/>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4" name="Freeform 64"/>
            <p:cNvSpPr>
              <a:spLocks/>
            </p:cNvSpPr>
            <p:nvPr/>
          </p:nvSpPr>
          <p:spPr bwMode="auto">
            <a:xfrm>
              <a:off x="4295" y="-214"/>
              <a:ext cx="1104" cy="1549"/>
            </a:xfrm>
            <a:custGeom>
              <a:avLst/>
              <a:gdLst>
                <a:gd name="T0" fmla="*/ 189 w 464"/>
                <a:gd name="T1" fmla="*/ 78 h 651"/>
                <a:gd name="T2" fmla="*/ 105 w 464"/>
                <a:gd name="T3" fmla="*/ 67 h 651"/>
                <a:gd name="T4" fmla="*/ 95 w 464"/>
                <a:gd name="T5" fmla="*/ 84 h 651"/>
                <a:gd name="T6" fmla="*/ 60 w 464"/>
                <a:gd name="T7" fmla="*/ 129 h 651"/>
                <a:gd name="T8" fmla="*/ 67 w 464"/>
                <a:gd name="T9" fmla="*/ 96 h 651"/>
                <a:gd name="T10" fmla="*/ 68 w 464"/>
                <a:gd name="T11" fmla="*/ 74 h 651"/>
                <a:gd name="T12" fmla="*/ 50 w 464"/>
                <a:gd name="T13" fmla="*/ 72 h 651"/>
                <a:gd name="T14" fmla="*/ 18 w 464"/>
                <a:gd name="T15" fmla="*/ 76 h 651"/>
                <a:gd name="T16" fmla="*/ 2 w 464"/>
                <a:gd name="T17" fmla="*/ 65 h 651"/>
                <a:gd name="T18" fmla="*/ 16 w 464"/>
                <a:gd name="T19" fmla="*/ 55 h 651"/>
                <a:gd name="T20" fmla="*/ 450 w 464"/>
                <a:gd name="T21" fmla="*/ 308 h 651"/>
                <a:gd name="T22" fmla="*/ 449 w 464"/>
                <a:gd name="T23" fmla="*/ 476 h 651"/>
                <a:gd name="T24" fmla="*/ 433 w 464"/>
                <a:gd name="T25" fmla="*/ 432 h 651"/>
                <a:gd name="T26" fmla="*/ 433 w 464"/>
                <a:gd name="T27" fmla="*/ 350 h 651"/>
                <a:gd name="T28" fmla="*/ 396 w 464"/>
                <a:gd name="T29" fmla="*/ 325 h 651"/>
                <a:gd name="T30" fmla="*/ 339 w 464"/>
                <a:gd name="T31" fmla="*/ 319 h 651"/>
                <a:gd name="T32" fmla="*/ 318 w 464"/>
                <a:gd name="T33" fmla="*/ 318 h 651"/>
                <a:gd name="T34" fmla="*/ 317 w 464"/>
                <a:gd name="T35" fmla="*/ 334 h 651"/>
                <a:gd name="T36" fmla="*/ 317 w 464"/>
                <a:gd name="T37" fmla="*/ 369 h 651"/>
                <a:gd name="T38" fmla="*/ 274 w 464"/>
                <a:gd name="T39" fmla="*/ 376 h 651"/>
                <a:gd name="T40" fmla="*/ 259 w 464"/>
                <a:gd name="T41" fmla="*/ 369 h 651"/>
                <a:gd name="T42" fmla="*/ 280 w 464"/>
                <a:gd name="T43" fmla="*/ 405 h 651"/>
                <a:gd name="T44" fmla="*/ 291 w 464"/>
                <a:gd name="T45" fmla="*/ 425 h 651"/>
                <a:gd name="T46" fmla="*/ 277 w 464"/>
                <a:gd name="T47" fmla="*/ 439 h 651"/>
                <a:gd name="T48" fmla="*/ 241 w 464"/>
                <a:gd name="T49" fmla="*/ 468 h 651"/>
                <a:gd name="T50" fmla="*/ 205 w 464"/>
                <a:gd name="T51" fmla="*/ 495 h 651"/>
                <a:gd name="T52" fmla="*/ 186 w 464"/>
                <a:gd name="T53" fmla="*/ 555 h 651"/>
                <a:gd name="T54" fmla="*/ 228 w 464"/>
                <a:gd name="T55" fmla="*/ 612 h 651"/>
                <a:gd name="T56" fmla="*/ 182 w 464"/>
                <a:gd name="T57" fmla="*/ 646 h 651"/>
                <a:gd name="T58" fmla="*/ 142 w 464"/>
                <a:gd name="T59" fmla="*/ 635 h 651"/>
                <a:gd name="T60" fmla="*/ 119 w 464"/>
                <a:gd name="T61" fmla="*/ 581 h 651"/>
                <a:gd name="T62" fmla="*/ 102 w 464"/>
                <a:gd name="T63" fmla="*/ 489 h 651"/>
                <a:gd name="T64" fmla="*/ 69 w 464"/>
                <a:gd name="T65" fmla="*/ 472 h 651"/>
                <a:gd name="T66" fmla="*/ 0 w 464"/>
                <a:gd name="T67" fmla="*/ 454 h 651"/>
                <a:gd name="T68" fmla="*/ 27 w 464"/>
                <a:gd name="T69" fmla="*/ 341 h 651"/>
                <a:gd name="T70" fmla="*/ 21 w 464"/>
                <a:gd name="T71" fmla="*/ 320 h 651"/>
                <a:gd name="T72" fmla="*/ 36 w 464"/>
                <a:gd name="T73" fmla="*/ 293 h 651"/>
                <a:gd name="T74" fmla="*/ 122 w 464"/>
                <a:gd name="T75" fmla="*/ 297 h 651"/>
                <a:gd name="T76" fmla="*/ 187 w 464"/>
                <a:gd name="T77" fmla="*/ 305 h 651"/>
                <a:gd name="T78" fmla="*/ 207 w 464"/>
                <a:gd name="T79" fmla="*/ 297 h 651"/>
                <a:gd name="T80" fmla="*/ 197 w 464"/>
                <a:gd name="T81" fmla="*/ 272 h 651"/>
                <a:gd name="T82" fmla="*/ 164 w 464"/>
                <a:gd name="T83" fmla="*/ 264 h 651"/>
                <a:gd name="T84" fmla="*/ 98 w 464"/>
                <a:gd name="T85" fmla="*/ 264 h 651"/>
                <a:gd name="T86" fmla="*/ 68 w 464"/>
                <a:gd name="T87" fmla="*/ 246 h 651"/>
                <a:gd name="T88" fmla="*/ 82 w 464"/>
                <a:gd name="T89" fmla="*/ 210 h 651"/>
                <a:gd name="T90" fmla="*/ 101 w 464"/>
                <a:gd name="T91" fmla="*/ 180 h 651"/>
                <a:gd name="T92" fmla="*/ 132 w 464"/>
                <a:gd name="T93" fmla="*/ 148 h 651"/>
                <a:gd name="T94" fmla="*/ 166 w 464"/>
                <a:gd name="T95" fmla="*/ 144 h 651"/>
                <a:gd name="T96" fmla="*/ 179 w 464"/>
                <a:gd name="T97" fmla="*/ 130 h 651"/>
                <a:gd name="T98" fmla="*/ 189 w 464"/>
                <a:gd name="T99" fmla="*/ 78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4" h="651">
                  <a:moveTo>
                    <a:pt x="189" y="78"/>
                  </a:moveTo>
                  <a:cubicBezTo>
                    <a:pt x="161" y="68"/>
                    <a:pt x="133" y="67"/>
                    <a:pt x="105" y="67"/>
                  </a:cubicBezTo>
                  <a:cubicBezTo>
                    <a:pt x="91" y="67"/>
                    <a:pt x="95" y="76"/>
                    <a:pt x="95" y="84"/>
                  </a:cubicBezTo>
                  <a:cubicBezTo>
                    <a:pt x="94" y="111"/>
                    <a:pt x="87" y="120"/>
                    <a:pt x="60" y="129"/>
                  </a:cubicBezTo>
                  <a:cubicBezTo>
                    <a:pt x="60" y="117"/>
                    <a:pt x="57" y="106"/>
                    <a:pt x="67" y="96"/>
                  </a:cubicBezTo>
                  <a:cubicBezTo>
                    <a:pt x="73" y="90"/>
                    <a:pt x="73" y="80"/>
                    <a:pt x="68" y="74"/>
                  </a:cubicBezTo>
                  <a:cubicBezTo>
                    <a:pt x="64" y="67"/>
                    <a:pt x="56" y="71"/>
                    <a:pt x="50" y="72"/>
                  </a:cubicBezTo>
                  <a:cubicBezTo>
                    <a:pt x="39" y="74"/>
                    <a:pt x="29" y="77"/>
                    <a:pt x="18" y="76"/>
                  </a:cubicBezTo>
                  <a:cubicBezTo>
                    <a:pt x="10" y="75"/>
                    <a:pt x="3" y="74"/>
                    <a:pt x="2" y="65"/>
                  </a:cubicBezTo>
                  <a:cubicBezTo>
                    <a:pt x="1" y="55"/>
                    <a:pt x="10" y="57"/>
                    <a:pt x="16" y="55"/>
                  </a:cubicBezTo>
                  <a:cubicBezTo>
                    <a:pt x="203" y="0"/>
                    <a:pt x="404" y="117"/>
                    <a:pt x="450" y="308"/>
                  </a:cubicBezTo>
                  <a:cubicBezTo>
                    <a:pt x="464" y="363"/>
                    <a:pt x="463" y="429"/>
                    <a:pt x="449" y="476"/>
                  </a:cubicBezTo>
                  <a:cubicBezTo>
                    <a:pt x="434" y="464"/>
                    <a:pt x="429" y="451"/>
                    <a:pt x="433" y="432"/>
                  </a:cubicBezTo>
                  <a:cubicBezTo>
                    <a:pt x="438" y="405"/>
                    <a:pt x="437" y="377"/>
                    <a:pt x="433" y="350"/>
                  </a:cubicBezTo>
                  <a:cubicBezTo>
                    <a:pt x="429" y="325"/>
                    <a:pt x="419" y="318"/>
                    <a:pt x="396" y="325"/>
                  </a:cubicBezTo>
                  <a:cubicBezTo>
                    <a:pt x="375" y="332"/>
                    <a:pt x="357" y="337"/>
                    <a:pt x="339" y="319"/>
                  </a:cubicBezTo>
                  <a:cubicBezTo>
                    <a:pt x="334" y="314"/>
                    <a:pt x="325" y="313"/>
                    <a:pt x="318" y="318"/>
                  </a:cubicBezTo>
                  <a:cubicBezTo>
                    <a:pt x="312" y="322"/>
                    <a:pt x="314" y="328"/>
                    <a:pt x="317" y="334"/>
                  </a:cubicBezTo>
                  <a:cubicBezTo>
                    <a:pt x="322" y="345"/>
                    <a:pt x="328" y="357"/>
                    <a:pt x="317" y="369"/>
                  </a:cubicBezTo>
                  <a:cubicBezTo>
                    <a:pt x="304" y="381"/>
                    <a:pt x="289" y="381"/>
                    <a:pt x="274" y="376"/>
                  </a:cubicBezTo>
                  <a:cubicBezTo>
                    <a:pt x="269" y="374"/>
                    <a:pt x="265" y="371"/>
                    <a:pt x="259" y="369"/>
                  </a:cubicBezTo>
                  <a:cubicBezTo>
                    <a:pt x="258" y="387"/>
                    <a:pt x="265" y="399"/>
                    <a:pt x="280" y="405"/>
                  </a:cubicBezTo>
                  <a:cubicBezTo>
                    <a:pt x="290" y="409"/>
                    <a:pt x="290" y="416"/>
                    <a:pt x="291" y="425"/>
                  </a:cubicBezTo>
                  <a:cubicBezTo>
                    <a:pt x="291" y="436"/>
                    <a:pt x="284" y="437"/>
                    <a:pt x="277" y="439"/>
                  </a:cubicBezTo>
                  <a:cubicBezTo>
                    <a:pt x="261" y="443"/>
                    <a:pt x="249" y="452"/>
                    <a:pt x="241" y="468"/>
                  </a:cubicBezTo>
                  <a:cubicBezTo>
                    <a:pt x="234" y="482"/>
                    <a:pt x="218" y="487"/>
                    <a:pt x="205" y="495"/>
                  </a:cubicBezTo>
                  <a:cubicBezTo>
                    <a:pt x="178" y="512"/>
                    <a:pt x="173" y="525"/>
                    <a:pt x="186" y="555"/>
                  </a:cubicBezTo>
                  <a:cubicBezTo>
                    <a:pt x="196" y="576"/>
                    <a:pt x="199" y="602"/>
                    <a:pt x="228" y="612"/>
                  </a:cubicBezTo>
                  <a:cubicBezTo>
                    <a:pt x="214" y="628"/>
                    <a:pt x="200" y="639"/>
                    <a:pt x="182" y="646"/>
                  </a:cubicBezTo>
                  <a:cubicBezTo>
                    <a:pt x="166" y="651"/>
                    <a:pt x="153" y="647"/>
                    <a:pt x="142" y="635"/>
                  </a:cubicBezTo>
                  <a:cubicBezTo>
                    <a:pt x="129" y="619"/>
                    <a:pt x="118" y="601"/>
                    <a:pt x="119" y="581"/>
                  </a:cubicBezTo>
                  <a:cubicBezTo>
                    <a:pt x="121" y="549"/>
                    <a:pt x="104" y="520"/>
                    <a:pt x="102" y="489"/>
                  </a:cubicBezTo>
                  <a:cubicBezTo>
                    <a:pt x="101" y="472"/>
                    <a:pt x="83" y="471"/>
                    <a:pt x="69" y="472"/>
                  </a:cubicBezTo>
                  <a:cubicBezTo>
                    <a:pt x="44" y="475"/>
                    <a:pt x="21" y="468"/>
                    <a:pt x="0" y="454"/>
                  </a:cubicBezTo>
                  <a:cubicBezTo>
                    <a:pt x="46" y="425"/>
                    <a:pt x="28" y="381"/>
                    <a:pt x="27" y="341"/>
                  </a:cubicBezTo>
                  <a:cubicBezTo>
                    <a:pt x="26" y="334"/>
                    <a:pt x="24" y="326"/>
                    <a:pt x="21" y="320"/>
                  </a:cubicBezTo>
                  <a:cubicBezTo>
                    <a:pt x="9" y="301"/>
                    <a:pt x="23" y="298"/>
                    <a:pt x="36" y="293"/>
                  </a:cubicBezTo>
                  <a:cubicBezTo>
                    <a:pt x="65" y="283"/>
                    <a:pt x="94" y="288"/>
                    <a:pt x="122" y="297"/>
                  </a:cubicBezTo>
                  <a:cubicBezTo>
                    <a:pt x="144" y="304"/>
                    <a:pt x="165" y="304"/>
                    <a:pt x="187" y="305"/>
                  </a:cubicBezTo>
                  <a:cubicBezTo>
                    <a:pt x="195" y="306"/>
                    <a:pt x="205" y="308"/>
                    <a:pt x="207" y="297"/>
                  </a:cubicBezTo>
                  <a:cubicBezTo>
                    <a:pt x="210" y="287"/>
                    <a:pt x="206" y="278"/>
                    <a:pt x="197" y="272"/>
                  </a:cubicBezTo>
                  <a:cubicBezTo>
                    <a:pt x="187" y="266"/>
                    <a:pt x="176" y="264"/>
                    <a:pt x="164" y="264"/>
                  </a:cubicBezTo>
                  <a:cubicBezTo>
                    <a:pt x="142" y="264"/>
                    <a:pt x="120" y="264"/>
                    <a:pt x="98" y="264"/>
                  </a:cubicBezTo>
                  <a:cubicBezTo>
                    <a:pt x="85" y="264"/>
                    <a:pt x="72" y="261"/>
                    <a:pt x="68" y="246"/>
                  </a:cubicBezTo>
                  <a:cubicBezTo>
                    <a:pt x="63" y="231"/>
                    <a:pt x="69" y="217"/>
                    <a:pt x="82" y="210"/>
                  </a:cubicBezTo>
                  <a:cubicBezTo>
                    <a:pt x="95" y="203"/>
                    <a:pt x="99" y="193"/>
                    <a:pt x="101" y="180"/>
                  </a:cubicBezTo>
                  <a:cubicBezTo>
                    <a:pt x="103" y="161"/>
                    <a:pt x="116" y="152"/>
                    <a:pt x="132" y="148"/>
                  </a:cubicBezTo>
                  <a:cubicBezTo>
                    <a:pt x="143" y="146"/>
                    <a:pt x="155" y="144"/>
                    <a:pt x="166" y="144"/>
                  </a:cubicBezTo>
                  <a:cubicBezTo>
                    <a:pt x="177" y="144"/>
                    <a:pt x="182" y="142"/>
                    <a:pt x="179" y="130"/>
                  </a:cubicBezTo>
                  <a:cubicBezTo>
                    <a:pt x="175" y="111"/>
                    <a:pt x="176" y="94"/>
                    <a:pt x="18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5" name="Freeform 65"/>
            <p:cNvSpPr>
              <a:spLocks/>
            </p:cNvSpPr>
            <p:nvPr/>
          </p:nvSpPr>
          <p:spPr bwMode="auto">
            <a:xfrm>
              <a:off x="3736" y="861"/>
              <a:ext cx="1083" cy="735"/>
            </a:xfrm>
            <a:custGeom>
              <a:avLst/>
              <a:gdLst>
                <a:gd name="T0" fmla="*/ 455 w 455"/>
                <a:gd name="T1" fmla="*/ 247 h 309"/>
                <a:gd name="T2" fmla="*/ 389 w 455"/>
                <a:gd name="T3" fmla="*/ 287 h 309"/>
                <a:gd name="T4" fmla="*/ 4 w 455"/>
                <a:gd name="T5" fmla="*/ 17 h 309"/>
                <a:gd name="T6" fmla="*/ 18 w 455"/>
                <a:gd name="T7" fmla="*/ 2 h 309"/>
                <a:gd name="T8" fmla="*/ 102 w 455"/>
                <a:gd name="T9" fmla="*/ 3 h 309"/>
                <a:gd name="T10" fmla="*/ 151 w 455"/>
                <a:gd name="T11" fmla="*/ 57 h 309"/>
                <a:gd name="T12" fmla="*/ 145 w 455"/>
                <a:gd name="T13" fmla="*/ 82 h 309"/>
                <a:gd name="T14" fmla="*/ 139 w 455"/>
                <a:gd name="T15" fmla="*/ 127 h 309"/>
                <a:gd name="T16" fmla="*/ 132 w 455"/>
                <a:gd name="T17" fmla="*/ 161 h 309"/>
                <a:gd name="T18" fmla="*/ 136 w 455"/>
                <a:gd name="T19" fmla="*/ 188 h 309"/>
                <a:gd name="T20" fmla="*/ 168 w 455"/>
                <a:gd name="T21" fmla="*/ 212 h 309"/>
                <a:gd name="T22" fmla="*/ 253 w 455"/>
                <a:gd name="T23" fmla="*/ 222 h 309"/>
                <a:gd name="T24" fmla="*/ 396 w 455"/>
                <a:gd name="T25" fmla="*/ 252 h 309"/>
                <a:gd name="T26" fmla="*/ 415 w 455"/>
                <a:gd name="T27" fmla="*/ 257 h 309"/>
                <a:gd name="T28" fmla="*/ 455 w 455"/>
                <a:gd name="T29" fmla="*/ 24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5" h="309">
                  <a:moveTo>
                    <a:pt x="455" y="247"/>
                  </a:moveTo>
                  <a:cubicBezTo>
                    <a:pt x="447" y="285"/>
                    <a:pt x="415" y="284"/>
                    <a:pt x="389" y="287"/>
                  </a:cubicBezTo>
                  <a:cubicBezTo>
                    <a:pt x="210" y="309"/>
                    <a:pt x="45" y="193"/>
                    <a:pt x="4" y="17"/>
                  </a:cubicBezTo>
                  <a:cubicBezTo>
                    <a:pt x="1" y="3"/>
                    <a:pt x="0" y="0"/>
                    <a:pt x="18" y="2"/>
                  </a:cubicBezTo>
                  <a:cubicBezTo>
                    <a:pt x="46" y="5"/>
                    <a:pt x="74" y="3"/>
                    <a:pt x="102" y="3"/>
                  </a:cubicBezTo>
                  <a:cubicBezTo>
                    <a:pt x="134" y="3"/>
                    <a:pt x="154" y="25"/>
                    <a:pt x="151" y="57"/>
                  </a:cubicBezTo>
                  <a:cubicBezTo>
                    <a:pt x="150" y="66"/>
                    <a:pt x="147" y="74"/>
                    <a:pt x="145" y="82"/>
                  </a:cubicBezTo>
                  <a:cubicBezTo>
                    <a:pt x="140" y="97"/>
                    <a:pt x="136" y="111"/>
                    <a:pt x="139" y="127"/>
                  </a:cubicBezTo>
                  <a:cubicBezTo>
                    <a:pt x="141" y="139"/>
                    <a:pt x="141" y="153"/>
                    <a:pt x="132" y="161"/>
                  </a:cubicBezTo>
                  <a:cubicBezTo>
                    <a:pt x="117" y="175"/>
                    <a:pt x="127" y="181"/>
                    <a:pt x="136" y="188"/>
                  </a:cubicBezTo>
                  <a:cubicBezTo>
                    <a:pt x="147" y="196"/>
                    <a:pt x="157" y="205"/>
                    <a:pt x="168" y="212"/>
                  </a:cubicBezTo>
                  <a:cubicBezTo>
                    <a:pt x="195" y="229"/>
                    <a:pt x="217" y="242"/>
                    <a:pt x="253" y="222"/>
                  </a:cubicBezTo>
                  <a:cubicBezTo>
                    <a:pt x="306" y="193"/>
                    <a:pt x="359" y="206"/>
                    <a:pt x="396" y="252"/>
                  </a:cubicBezTo>
                  <a:cubicBezTo>
                    <a:pt x="401" y="259"/>
                    <a:pt x="407" y="260"/>
                    <a:pt x="415" y="257"/>
                  </a:cubicBezTo>
                  <a:cubicBezTo>
                    <a:pt x="428" y="253"/>
                    <a:pt x="441" y="250"/>
                    <a:pt x="455" y="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6" name="Freeform 66"/>
            <p:cNvSpPr>
              <a:spLocks/>
            </p:cNvSpPr>
            <p:nvPr/>
          </p:nvSpPr>
          <p:spPr bwMode="auto">
            <a:xfrm>
              <a:off x="4759" y="735"/>
              <a:ext cx="512" cy="578"/>
            </a:xfrm>
            <a:custGeom>
              <a:avLst/>
              <a:gdLst>
                <a:gd name="T0" fmla="*/ 215 w 215"/>
                <a:gd name="T1" fmla="*/ 70 h 243"/>
                <a:gd name="T2" fmla="*/ 169 w 215"/>
                <a:gd name="T3" fmla="*/ 242 h 243"/>
                <a:gd name="T4" fmla="*/ 84 w 215"/>
                <a:gd name="T5" fmla="*/ 242 h 243"/>
                <a:gd name="T6" fmla="*/ 80 w 215"/>
                <a:gd name="T7" fmla="*/ 231 h 243"/>
                <a:gd name="T8" fmla="*/ 102 w 215"/>
                <a:gd name="T9" fmla="*/ 193 h 243"/>
                <a:gd name="T10" fmla="*/ 106 w 215"/>
                <a:gd name="T11" fmla="*/ 177 h 243"/>
                <a:gd name="T12" fmla="*/ 89 w 215"/>
                <a:gd name="T13" fmla="*/ 174 h 243"/>
                <a:gd name="T14" fmla="*/ 51 w 215"/>
                <a:gd name="T15" fmla="*/ 185 h 243"/>
                <a:gd name="T16" fmla="*/ 24 w 215"/>
                <a:gd name="T17" fmla="*/ 172 h 243"/>
                <a:gd name="T18" fmla="*/ 44 w 215"/>
                <a:gd name="T19" fmla="*/ 104 h 243"/>
                <a:gd name="T20" fmla="*/ 56 w 215"/>
                <a:gd name="T21" fmla="*/ 97 h 243"/>
                <a:gd name="T22" fmla="*/ 115 w 215"/>
                <a:gd name="T23" fmla="*/ 54 h 243"/>
                <a:gd name="T24" fmla="*/ 120 w 215"/>
                <a:gd name="T25" fmla="*/ 31 h 243"/>
                <a:gd name="T26" fmla="*/ 151 w 215"/>
                <a:gd name="T27" fmla="*/ 12 h 243"/>
                <a:gd name="T28" fmla="*/ 215 w 215"/>
                <a:gd name="T29" fmla="*/ 7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5" h="243">
                  <a:moveTo>
                    <a:pt x="215" y="70"/>
                  </a:moveTo>
                  <a:cubicBezTo>
                    <a:pt x="144" y="96"/>
                    <a:pt x="123" y="176"/>
                    <a:pt x="169" y="242"/>
                  </a:cubicBezTo>
                  <a:cubicBezTo>
                    <a:pt x="139" y="242"/>
                    <a:pt x="112" y="243"/>
                    <a:pt x="84" y="242"/>
                  </a:cubicBezTo>
                  <a:cubicBezTo>
                    <a:pt x="75" y="242"/>
                    <a:pt x="78" y="235"/>
                    <a:pt x="80" y="231"/>
                  </a:cubicBezTo>
                  <a:cubicBezTo>
                    <a:pt x="85" y="217"/>
                    <a:pt x="94" y="205"/>
                    <a:pt x="102" y="193"/>
                  </a:cubicBezTo>
                  <a:cubicBezTo>
                    <a:pt x="105" y="188"/>
                    <a:pt x="111" y="182"/>
                    <a:pt x="106" y="177"/>
                  </a:cubicBezTo>
                  <a:cubicBezTo>
                    <a:pt x="102" y="173"/>
                    <a:pt x="95" y="173"/>
                    <a:pt x="89" y="174"/>
                  </a:cubicBezTo>
                  <a:cubicBezTo>
                    <a:pt x="76" y="178"/>
                    <a:pt x="63" y="181"/>
                    <a:pt x="51" y="185"/>
                  </a:cubicBezTo>
                  <a:cubicBezTo>
                    <a:pt x="37" y="189"/>
                    <a:pt x="30" y="185"/>
                    <a:pt x="24" y="172"/>
                  </a:cubicBezTo>
                  <a:cubicBezTo>
                    <a:pt x="5" y="122"/>
                    <a:pt x="0" y="132"/>
                    <a:pt x="44" y="104"/>
                  </a:cubicBezTo>
                  <a:cubicBezTo>
                    <a:pt x="48" y="102"/>
                    <a:pt x="54" y="100"/>
                    <a:pt x="56" y="97"/>
                  </a:cubicBezTo>
                  <a:cubicBezTo>
                    <a:pt x="69" y="73"/>
                    <a:pt x="90" y="62"/>
                    <a:pt x="115" y="54"/>
                  </a:cubicBezTo>
                  <a:cubicBezTo>
                    <a:pt x="125" y="51"/>
                    <a:pt x="120" y="39"/>
                    <a:pt x="120" y="31"/>
                  </a:cubicBezTo>
                  <a:cubicBezTo>
                    <a:pt x="121" y="4"/>
                    <a:pt x="127" y="0"/>
                    <a:pt x="151" y="12"/>
                  </a:cubicBezTo>
                  <a:cubicBezTo>
                    <a:pt x="178" y="26"/>
                    <a:pt x="189" y="55"/>
                    <a:pt x="21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7" name="Freeform 67"/>
            <p:cNvSpPr>
              <a:spLocks/>
            </p:cNvSpPr>
            <p:nvPr/>
          </p:nvSpPr>
          <p:spPr bwMode="auto">
            <a:xfrm>
              <a:off x="3755" y="495"/>
              <a:ext cx="554" cy="150"/>
            </a:xfrm>
            <a:custGeom>
              <a:avLst/>
              <a:gdLst>
                <a:gd name="T0" fmla="*/ 112 w 233"/>
                <a:gd name="T1" fmla="*/ 62 h 63"/>
                <a:gd name="T2" fmla="*/ 20 w 233"/>
                <a:gd name="T3" fmla="*/ 62 h 63"/>
                <a:gd name="T4" fmla="*/ 0 w 233"/>
                <a:gd name="T5" fmla="*/ 44 h 63"/>
                <a:gd name="T6" fmla="*/ 41 w 233"/>
                <a:gd name="T7" fmla="*/ 1 h 63"/>
                <a:gd name="T8" fmla="*/ 185 w 233"/>
                <a:gd name="T9" fmla="*/ 0 h 63"/>
                <a:gd name="T10" fmla="*/ 222 w 233"/>
                <a:gd name="T11" fmla="*/ 25 h 63"/>
                <a:gd name="T12" fmla="*/ 197 w 233"/>
                <a:gd name="T13" fmla="*/ 62 h 63"/>
                <a:gd name="T14" fmla="*/ 112 w 233"/>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63">
                  <a:moveTo>
                    <a:pt x="112" y="62"/>
                  </a:moveTo>
                  <a:cubicBezTo>
                    <a:pt x="81" y="62"/>
                    <a:pt x="50" y="62"/>
                    <a:pt x="20" y="62"/>
                  </a:cubicBezTo>
                  <a:cubicBezTo>
                    <a:pt x="6" y="63"/>
                    <a:pt x="1" y="57"/>
                    <a:pt x="0" y="44"/>
                  </a:cubicBezTo>
                  <a:cubicBezTo>
                    <a:pt x="0" y="16"/>
                    <a:pt x="13" y="1"/>
                    <a:pt x="41" y="1"/>
                  </a:cubicBezTo>
                  <a:cubicBezTo>
                    <a:pt x="89" y="0"/>
                    <a:pt x="137" y="1"/>
                    <a:pt x="185" y="0"/>
                  </a:cubicBezTo>
                  <a:cubicBezTo>
                    <a:pt x="202" y="0"/>
                    <a:pt x="215" y="8"/>
                    <a:pt x="222" y="25"/>
                  </a:cubicBezTo>
                  <a:cubicBezTo>
                    <a:pt x="233" y="51"/>
                    <a:pt x="225" y="62"/>
                    <a:pt x="197" y="62"/>
                  </a:cubicBezTo>
                  <a:cubicBezTo>
                    <a:pt x="169" y="62"/>
                    <a:pt x="140" y="62"/>
                    <a:pt x="11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8" name="Freeform 68"/>
            <p:cNvSpPr>
              <a:spLocks/>
            </p:cNvSpPr>
            <p:nvPr/>
          </p:nvSpPr>
          <p:spPr bwMode="auto">
            <a:xfrm>
              <a:off x="4883" y="1363"/>
              <a:ext cx="480" cy="157"/>
            </a:xfrm>
            <a:custGeom>
              <a:avLst/>
              <a:gdLst>
                <a:gd name="T0" fmla="*/ 101 w 202"/>
                <a:gd name="T1" fmla="*/ 66 h 66"/>
                <a:gd name="T2" fmla="*/ 21 w 202"/>
                <a:gd name="T3" fmla="*/ 66 h 66"/>
                <a:gd name="T4" fmla="*/ 1 w 202"/>
                <a:gd name="T5" fmla="*/ 46 h 66"/>
                <a:gd name="T6" fmla="*/ 1 w 202"/>
                <a:gd name="T7" fmla="*/ 26 h 66"/>
                <a:gd name="T8" fmla="*/ 23 w 202"/>
                <a:gd name="T9" fmla="*/ 4 h 66"/>
                <a:gd name="T10" fmla="*/ 186 w 202"/>
                <a:gd name="T11" fmla="*/ 9 h 66"/>
                <a:gd name="T12" fmla="*/ 200 w 202"/>
                <a:gd name="T13" fmla="*/ 24 h 66"/>
                <a:gd name="T14" fmla="*/ 200 w 202"/>
                <a:gd name="T15" fmla="*/ 28 h 66"/>
                <a:gd name="T16" fmla="*/ 165 w 202"/>
                <a:gd name="T17" fmla="*/ 66 h 66"/>
                <a:gd name="T18" fmla="*/ 101 w 202"/>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66">
                  <a:moveTo>
                    <a:pt x="101" y="66"/>
                  </a:moveTo>
                  <a:cubicBezTo>
                    <a:pt x="74" y="66"/>
                    <a:pt x="48" y="65"/>
                    <a:pt x="21" y="66"/>
                  </a:cubicBezTo>
                  <a:cubicBezTo>
                    <a:pt x="7" y="66"/>
                    <a:pt x="0" y="61"/>
                    <a:pt x="1" y="46"/>
                  </a:cubicBezTo>
                  <a:cubicBezTo>
                    <a:pt x="1" y="40"/>
                    <a:pt x="0" y="33"/>
                    <a:pt x="1" y="26"/>
                  </a:cubicBezTo>
                  <a:cubicBezTo>
                    <a:pt x="1" y="12"/>
                    <a:pt x="8" y="4"/>
                    <a:pt x="23" y="4"/>
                  </a:cubicBezTo>
                  <a:cubicBezTo>
                    <a:pt x="77" y="6"/>
                    <a:pt x="132" y="0"/>
                    <a:pt x="186" y="9"/>
                  </a:cubicBezTo>
                  <a:cubicBezTo>
                    <a:pt x="196" y="11"/>
                    <a:pt x="200" y="14"/>
                    <a:pt x="200" y="24"/>
                  </a:cubicBezTo>
                  <a:cubicBezTo>
                    <a:pt x="200" y="25"/>
                    <a:pt x="200" y="27"/>
                    <a:pt x="200" y="28"/>
                  </a:cubicBezTo>
                  <a:cubicBezTo>
                    <a:pt x="202" y="66"/>
                    <a:pt x="202" y="66"/>
                    <a:pt x="165" y="66"/>
                  </a:cubicBezTo>
                  <a:cubicBezTo>
                    <a:pt x="144" y="66"/>
                    <a:pt x="122" y="66"/>
                    <a:pt x="10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59" name="Freeform 69"/>
            <p:cNvSpPr>
              <a:spLocks noEditPoints="1"/>
            </p:cNvSpPr>
            <p:nvPr/>
          </p:nvSpPr>
          <p:spPr bwMode="auto">
            <a:xfrm>
              <a:off x="4012" y="-86"/>
              <a:ext cx="373" cy="367"/>
            </a:xfrm>
            <a:custGeom>
              <a:avLst/>
              <a:gdLst>
                <a:gd name="T0" fmla="*/ 30 w 157"/>
                <a:gd name="T1" fmla="*/ 127 h 154"/>
                <a:gd name="T2" fmla="*/ 11 w 157"/>
                <a:gd name="T3" fmla="*/ 72 h 154"/>
                <a:gd name="T4" fmla="*/ 19 w 157"/>
                <a:gd name="T5" fmla="*/ 48 h 154"/>
                <a:gd name="T6" fmla="*/ 27 w 157"/>
                <a:gd name="T7" fmla="*/ 46 h 154"/>
                <a:gd name="T8" fmla="*/ 63 w 157"/>
                <a:gd name="T9" fmla="*/ 20 h 154"/>
                <a:gd name="T10" fmla="*/ 80 w 157"/>
                <a:gd name="T11" fmla="*/ 1 h 154"/>
                <a:gd name="T12" fmla="*/ 96 w 157"/>
                <a:gd name="T13" fmla="*/ 20 h 154"/>
                <a:gd name="T14" fmla="*/ 132 w 157"/>
                <a:gd name="T15" fmla="*/ 46 h 154"/>
                <a:gd name="T16" fmla="*/ 153 w 157"/>
                <a:gd name="T17" fmla="*/ 56 h 154"/>
                <a:gd name="T18" fmla="*/ 142 w 157"/>
                <a:gd name="T19" fmla="*/ 78 h 154"/>
                <a:gd name="T20" fmla="*/ 128 w 157"/>
                <a:gd name="T21" fmla="*/ 123 h 154"/>
                <a:gd name="T22" fmla="*/ 125 w 157"/>
                <a:gd name="T23" fmla="*/ 147 h 154"/>
                <a:gd name="T24" fmla="*/ 102 w 157"/>
                <a:gd name="T25" fmla="*/ 143 h 154"/>
                <a:gd name="T26" fmla="*/ 52 w 157"/>
                <a:gd name="T27" fmla="*/ 145 h 154"/>
                <a:gd name="T28" fmla="*/ 30 w 157"/>
                <a:gd name="T29" fmla="*/ 127 h 154"/>
                <a:gd name="T30" fmla="*/ 58 w 157"/>
                <a:gd name="T31" fmla="*/ 116 h 154"/>
                <a:gd name="T32" fmla="*/ 102 w 157"/>
                <a:gd name="T33" fmla="*/ 112 h 154"/>
                <a:gd name="T34" fmla="*/ 114 w 157"/>
                <a:gd name="T35" fmla="*/ 69 h 154"/>
                <a:gd name="T36" fmla="*/ 78 w 157"/>
                <a:gd name="T37" fmla="*/ 42 h 154"/>
                <a:gd name="T38" fmla="*/ 46 w 157"/>
                <a:gd name="T39" fmla="*/ 71 h 154"/>
                <a:gd name="T40" fmla="*/ 58 w 157"/>
                <a:gd name="T41"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54">
                  <a:moveTo>
                    <a:pt x="30" y="127"/>
                  </a:moveTo>
                  <a:cubicBezTo>
                    <a:pt x="41" y="106"/>
                    <a:pt x="30" y="88"/>
                    <a:pt x="11" y="72"/>
                  </a:cubicBezTo>
                  <a:cubicBezTo>
                    <a:pt x="0" y="62"/>
                    <a:pt x="4" y="52"/>
                    <a:pt x="19" y="48"/>
                  </a:cubicBezTo>
                  <a:cubicBezTo>
                    <a:pt x="21" y="47"/>
                    <a:pt x="24" y="46"/>
                    <a:pt x="27" y="46"/>
                  </a:cubicBezTo>
                  <a:cubicBezTo>
                    <a:pt x="46" y="47"/>
                    <a:pt x="57" y="38"/>
                    <a:pt x="63" y="20"/>
                  </a:cubicBezTo>
                  <a:cubicBezTo>
                    <a:pt x="65" y="12"/>
                    <a:pt x="68" y="0"/>
                    <a:pt x="80" y="1"/>
                  </a:cubicBezTo>
                  <a:cubicBezTo>
                    <a:pt x="92" y="2"/>
                    <a:pt x="94" y="12"/>
                    <a:pt x="96" y="20"/>
                  </a:cubicBezTo>
                  <a:cubicBezTo>
                    <a:pt x="102" y="38"/>
                    <a:pt x="113" y="47"/>
                    <a:pt x="132" y="46"/>
                  </a:cubicBezTo>
                  <a:cubicBezTo>
                    <a:pt x="140" y="46"/>
                    <a:pt x="149" y="47"/>
                    <a:pt x="153" y="56"/>
                  </a:cubicBezTo>
                  <a:cubicBezTo>
                    <a:pt x="157" y="66"/>
                    <a:pt x="149" y="73"/>
                    <a:pt x="142" y="78"/>
                  </a:cubicBezTo>
                  <a:cubicBezTo>
                    <a:pt x="127" y="90"/>
                    <a:pt x="122" y="104"/>
                    <a:pt x="128" y="123"/>
                  </a:cubicBezTo>
                  <a:cubicBezTo>
                    <a:pt x="131" y="130"/>
                    <a:pt x="134" y="141"/>
                    <a:pt x="125" y="147"/>
                  </a:cubicBezTo>
                  <a:cubicBezTo>
                    <a:pt x="116" y="154"/>
                    <a:pt x="108" y="148"/>
                    <a:pt x="102" y="143"/>
                  </a:cubicBezTo>
                  <a:cubicBezTo>
                    <a:pt x="84" y="127"/>
                    <a:pt x="68" y="136"/>
                    <a:pt x="52" y="145"/>
                  </a:cubicBezTo>
                  <a:cubicBezTo>
                    <a:pt x="36" y="154"/>
                    <a:pt x="29" y="149"/>
                    <a:pt x="30" y="127"/>
                  </a:cubicBezTo>
                  <a:close/>
                  <a:moveTo>
                    <a:pt x="58" y="116"/>
                  </a:moveTo>
                  <a:cubicBezTo>
                    <a:pt x="73" y="101"/>
                    <a:pt x="86" y="104"/>
                    <a:pt x="102" y="112"/>
                  </a:cubicBezTo>
                  <a:cubicBezTo>
                    <a:pt x="91" y="93"/>
                    <a:pt x="103" y="82"/>
                    <a:pt x="114" y="69"/>
                  </a:cubicBezTo>
                  <a:cubicBezTo>
                    <a:pt x="96" y="69"/>
                    <a:pt x="86" y="60"/>
                    <a:pt x="78" y="42"/>
                  </a:cubicBezTo>
                  <a:cubicBezTo>
                    <a:pt x="75" y="63"/>
                    <a:pt x="60" y="66"/>
                    <a:pt x="46" y="71"/>
                  </a:cubicBezTo>
                  <a:cubicBezTo>
                    <a:pt x="61" y="89"/>
                    <a:pt x="61" y="89"/>
                    <a:pt x="5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60" name="Freeform 70"/>
            <p:cNvSpPr>
              <a:spLocks/>
            </p:cNvSpPr>
            <p:nvPr/>
          </p:nvSpPr>
          <p:spPr bwMode="auto">
            <a:xfrm>
              <a:off x="3724" y="685"/>
              <a:ext cx="592" cy="121"/>
            </a:xfrm>
            <a:custGeom>
              <a:avLst/>
              <a:gdLst>
                <a:gd name="T0" fmla="*/ 124 w 249"/>
                <a:gd name="T1" fmla="*/ 7 h 51"/>
                <a:gd name="T2" fmla="*/ 226 w 249"/>
                <a:gd name="T3" fmla="*/ 7 h 51"/>
                <a:gd name="T4" fmla="*/ 244 w 249"/>
                <a:gd name="T5" fmla="*/ 14 h 51"/>
                <a:gd name="T6" fmla="*/ 230 w 249"/>
                <a:gd name="T7" fmla="*/ 50 h 51"/>
                <a:gd name="T8" fmla="*/ 214 w 249"/>
                <a:gd name="T9" fmla="*/ 51 h 51"/>
                <a:gd name="T10" fmla="*/ 37 w 249"/>
                <a:gd name="T11" fmla="*/ 51 h 51"/>
                <a:gd name="T12" fmla="*/ 6 w 249"/>
                <a:gd name="T13" fmla="*/ 11 h 51"/>
                <a:gd name="T14" fmla="*/ 17 w 249"/>
                <a:gd name="T15" fmla="*/ 6 h 51"/>
                <a:gd name="T16" fmla="*/ 124 w 249"/>
                <a:gd name="T17" fmla="*/ 6 h 51"/>
                <a:gd name="T18" fmla="*/ 124 w 249"/>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51">
                  <a:moveTo>
                    <a:pt x="124" y="7"/>
                  </a:moveTo>
                  <a:cubicBezTo>
                    <a:pt x="158" y="7"/>
                    <a:pt x="192" y="7"/>
                    <a:pt x="226" y="7"/>
                  </a:cubicBezTo>
                  <a:cubicBezTo>
                    <a:pt x="232" y="7"/>
                    <a:pt x="244" y="0"/>
                    <a:pt x="244" y="14"/>
                  </a:cubicBezTo>
                  <a:cubicBezTo>
                    <a:pt x="243" y="28"/>
                    <a:pt x="249" y="44"/>
                    <a:pt x="230" y="50"/>
                  </a:cubicBezTo>
                  <a:cubicBezTo>
                    <a:pt x="225" y="51"/>
                    <a:pt x="220" y="51"/>
                    <a:pt x="214" y="51"/>
                  </a:cubicBezTo>
                  <a:cubicBezTo>
                    <a:pt x="155" y="51"/>
                    <a:pt x="96" y="51"/>
                    <a:pt x="37" y="51"/>
                  </a:cubicBezTo>
                  <a:cubicBezTo>
                    <a:pt x="10" y="51"/>
                    <a:pt x="0" y="36"/>
                    <a:pt x="6" y="11"/>
                  </a:cubicBezTo>
                  <a:cubicBezTo>
                    <a:pt x="8" y="4"/>
                    <a:pt x="12" y="6"/>
                    <a:pt x="17" y="6"/>
                  </a:cubicBezTo>
                  <a:cubicBezTo>
                    <a:pt x="53" y="6"/>
                    <a:pt x="88" y="6"/>
                    <a:pt x="124" y="6"/>
                  </a:cubicBezTo>
                  <a:cubicBezTo>
                    <a:pt x="124" y="6"/>
                    <a:pt x="124" y="7"/>
                    <a:pt x="1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61" name="Freeform 71"/>
            <p:cNvSpPr>
              <a:spLocks noEditPoints="1"/>
            </p:cNvSpPr>
            <p:nvPr/>
          </p:nvSpPr>
          <p:spPr bwMode="auto">
            <a:xfrm>
              <a:off x="5145" y="968"/>
              <a:ext cx="366" cy="360"/>
            </a:xfrm>
            <a:custGeom>
              <a:avLst/>
              <a:gdLst>
                <a:gd name="T0" fmla="*/ 82 w 154"/>
                <a:gd name="T1" fmla="*/ 151 h 151"/>
                <a:gd name="T2" fmla="*/ 10 w 154"/>
                <a:gd name="T3" fmla="*/ 97 h 151"/>
                <a:gd name="T4" fmla="*/ 39 w 154"/>
                <a:gd name="T5" fmla="*/ 6 h 151"/>
                <a:gd name="T6" fmla="*/ 67 w 154"/>
                <a:gd name="T7" fmla="*/ 5 h 151"/>
                <a:gd name="T8" fmla="*/ 78 w 154"/>
                <a:gd name="T9" fmla="*/ 31 h 151"/>
                <a:gd name="T10" fmla="*/ 76 w 154"/>
                <a:gd name="T11" fmla="*/ 58 h 151"/>
                <a:gd name="T12" fmla="*/ 110 w 154"/>
                <a:gd name="T13" fmla="*/ 74 h 151"/>
                <a:gd name="T14" fmla="*/ 144 w 154"/>
                <a:gd name="T15" fmla="*/ 79 h 151"/>
                <a:gd name="T16" fmla="*/ 144 w 154"/>
                <a:gd name="T17" fmla="*/ 114 h 151"/>
                <a:gd name="T18" fmla="*/ 82 w 154"/>
                <a:gd name="T19" fmla="*/ 151 h 151"/>
                <a:gd name="T20" fmla="*/ 121 w 154"/>
                <a:gd name="T21" fmla="*/ 100 h 151"/>
                <a:gd name="T22" fmla="*/ 49 w 154"/>
                <a:gd name="T23" fmla="*/ 30 h 151"/>
                <a:gd name="T24" fmla="*/ 36 w 154"/>
                <a:gd name="T25" fmla="*/ 93 h 151"/>
                <a:gd name="T26" fmla="*/ 79 w 154"/>
                <a:gd name="T27" fmla="*/ 126 h 151"/>
                <a:gd name="T28" fmla="*/ 121 w 154"/>
                <a:gd name="T29" fmla="*/ 10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51">
                  <a:moveTo>
                    <a:pt x="82" y="151"/>
                  </a:moveTo>
                  <a:cubicBezTo>
                    <a:pt x="49" y="151"/>
                    <a:pt x="20" y="129"/>
                    <a:pt x="10" y="97"/>
                  </a:cubicBezTo>
                  <a:cubicBezTo>
                    <a:pt x="0" y="63"/>
                    <a:pt x="13" y="24"/>
                    <a:pt x="39" y="6"/>
                  </a:cubicBezTo>
                  <a:cubicBezTo>
                    <a:pt x="48" y="0"/>
                    <a:pt x="58" y="0"/>
                    <a:pt x="67" y="5"/>
                  </a:cubicBezTo>
                  <a:cubicBezTo>
                    <a:pt x="77" y="11"/>
                    <a:pt x="79" y="20"/>
                    <a:pt x="78" y="31"/>
                  </a:cubicBezTo>
                  <a:cubicBezTo>
                    <a:pt x="77" y="40"/>
                    <a:pt x="72" y="49"/>
                    <a:pt x="76" y="58"/>
                  </a:cubicBezTo>
                  <a:cubicBezTo>
                    <a:pt x="82" y="75"/>
                    <a:pt x="94" y="81"/>
                    <a:pt x="110" y="74"/>
                  </a:cubicBezTo>
                  <a:cubicBezTo>
                    <a:pt x="123" y="69"/>
                    <a:pt x="134" y="67"/>
                    <a:pt x="144" y="79"/>
                  </a:cubicBezTo>
                  <a:cubicBezTo>
                    <a:pt x="154" y="90"/>
                    <a:pt x="150" y="102"/>
                    <a:pt x="144" y="114"/>
                  </a:cubicBezTo>
                  <a:cubicBezTo>
                    <a:pt x="131" y="136"/>
                    <a:pt x="106" y="151"/>
                    <a:pt x="82" y="151"/>
                  </a:cubicBezTo>
                  <a:close/>
                  <a:moveTo>
                    <a:pt x="121" y="100"/>
                  </a:moveTo>
                  <a:cubicBezTo>
                    <a:pt x="70" y="110"/>
                    <a:pt x="47" y="83"/>
                    <a:pt x="49" y="30"/>
                  </a:cubicBezTo>
                  <a:cubicBezTo>
                    <a:pt x="31" y="49"/>
                    <a:pt x="28" y="71"/>
                    <a:pt x="36" y="93"/>
                  </a:cubicBezTo>
                  <a:cubicBezTo>
                    <a:pt x="43" y="113"/>
                    <a:pt x="59" y="125"/>
                    <a:pt x="79" y="126"/>
                  </a:cubicBezTo>
                  <a:cubicBezTo>
                    <a:pt x="98" y="127"/>
                    <a:pt x="112" y="118"/>
                    <a:pt x="121"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62" name="Freeform 72"/>
            <p:cNvSpPr>
              <a:spLocks/>
            </p:cNvSpPr>
            <p:nvPr/>
          </p:nvSpPr>
          <p:spPr bwMode="auto">
            <a:xfrm>
              <a:off x="3769" y="302"/>
              <a:ext cx="69" cy="155"/>
            </a:xfrm>
            <a:custGeom>
              <a:avLst/>
              <a:gdLst>
                <a:gd name="T0" fmla="*/ 0 w 29"/>
                <a:gd name="T1" fmla="*/ 65 h 65"/>
                <a:gd name="T2" fmla="*/ 29 w 29"/>
                <a:gd name="T3" fmla="*/ 0 h 65"/>
                <a:gd name="T4" fmla="*/ 0 w 29"/>
                <a:gd name="T5" fmla="*/ 65 h 65"/>
              </a:gdLst>
              <a:ahLst/>
              <a:cxnLst>
                <a:cxn ang="0">
                  <a:pos x="T0" y="T1"/>
                </a:cxn>
                <a:cxn ang="0">
                  <a:pos x="T2" y="T3"/>
                </a:cxn>
                <a:cxn ang="0">
                  <a:pos x="T4" y="T5"/>
                </a:cxn>
              </a:cxnLst>
              <a:rect l="0" t="0" r="r" b="b"/>
              <a:pathLst>
                <a:path w="29" h="65">
                  <a:moveTo>
                    <a:pt x="0" y="65"/>
                  </a:moveTo>
                  <a:cubicBezTo>
                    <a:pt x="8" y="39"/>
                    <a:pt x="17" y="20"/>
                    <a:pt x="29" y="0"/>
                  </a:cubicBezTo>
                  <a:cubicBezTo>
                    <a:pt x="28" y="24"/>
                    <a:pt x="20" y="45"/>
                    <a:pt x="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grpSp>
        <p:nvGrpSpPr>
          <p:cNvPr id="86" name="Group 39"/>
          <p:cNvGrpSpPr>
            <a:grpSpLocks noChangeAspect="1"/>
          </p:cNvGrpSpPr>
          <p:nvPr/>
        </p:nvGrpSpPr>
        <p:grpSpPr bwMode="auto">
          <a:xfrm>
            <a:off x="524029" y="4298769"/>
            <a:ext cx="479272" cy="419922"/>
            <a:chOff x="-523" y="2244"/>
            <a:chExt cx="428" cy="375"/>
          </a:xfrm>
          <a:solidFill>
            <a:schemeClr val="bg1"/>
          </a:solidFill>
        </p:grpSpPr>
        <p:sp>
          <p:nvSpPr>
            <p:cNvPr id="99" name="Freeform 41"/>
            <p:cNvSpPr>
              <a:spLocks/>
            </p:cNvSpPr>
            <p:nvPr/>
          </p:nvSpPr>
          <p:spPr bwMode="auto">
            <a:xfrm>
              <a:off x="-367" y="2250"/>
              <a:ext cx="245" cy="317"/>
            </a:xfrm>
            <a:custGeom>
              <a:avLst/>
              <a:gdLst>
                <a:gd name="T0" fmla="*/ 260 w 8261"/>
                <a:gd name="T1" fmla="*/ 572 h 10715"/>
                <a:gd name="T2" fmla="*/ 2848 w 8261"/>
                <a:gd name="T3" fmla="*/ 0 h 10715"/>
                <a:gd name="T4" fmla="*/ 8261 w 8261"/>
                <a:gd name="T5" fmla="*/ 3256 h 10715"/>
                <a:gd name="T6" fmla="*/ 6574 w 8261"/>
                <a:gd name="T7" fmla="*/ 4820 h 10715"/>
                <a:gd name="T8" fmla="*/ 5546 w 8261"/>
                <a:gd name="T9" fmla="*/ 5067 h 10715"/>
                <a:gd name="T10" fmla="*/ 6095 w 8261"/>
                <a:gd name="T11" fmla="*/ 7549 h 10715"/>
                <a:gd name="T12" fmla="*/ 3362 w 8261"/>
                <a:gd name="T13" fmla="*/ 10698 h 10715"/>
                <a:gd name="T14" fmla="*/ 2376 w 8261"/>
                <a:gd name="T15" fmla="*/ 7351 h 10715"/>
                <a:gd name="T16" fmla="*/ 329 w 8261"/>
                <a:gd name="T17" fmla="*/ 6788 h 10715"/>
                <a:gd name="T18" fmla="*/ 756 w 8261"/>
                <a:gd name="T19" fmla="*/ 4292 h 10715"/>
                <a:gd name="T20" fmla="*/ 3197 w 8261"/>
                <a:gd name="T21" fmla="*/ 3976 h 10715"/>
                <a:gd name="T22" fmla="*/ 2154 w 8261"/>
                <a:gd name="T23" fmla="*/ 3123 h 10715"/>
                <a:gd name="T24" fmla="*/ 260 w 8261"/>
                <a:gd name="T25" fmla="*/ 572 h 10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61" h="10715">
                  <a:moveTo>
                    <a:pt x="260" y="572"/>
                  </a:moveTo>
                  <a:cubicBezTo>
                    <a:pt x="1047" y="205"/>
                    <a:pt x="1924" y="0"/>
                    <a:pt x="2848" y="0"/>
                  </a:cubicBezTo>
                  <a:cubicBezTo>
                    <a:pt x="5193" y="0"/>
                    <a:pt x="7231" y="1319"/>
                    <a:pt x="8261" y="3256"/>
                  </a:cubicBezTo>
                  <a:cubicBezTo>
                    <a:pt x="7921" y="4007"/>
                    <a:pt x="7283" y="5112"/>
                    <a:pt x="6574" y="4820"/>
                  </a:cubicBezTo>
                  <a:cubicBezTo>
                    <a:pt x="5288" y="4289"/>
                    <a:pt x="5546" y="5067"/>
                    <a:pt x="5546" y="5067"/>
                  </a:cubicBezTo>
                  <a:cubicBezTo>
                    <a:pt x="6177" y="5820"/>
                    <a:pt x="6154" y="7008"/>
                    <a:pt x="6095" y="7549"/>
                  </a:cubicBezTo>
                  <a:cubicBezTo>
                    <a:pt x="6007" y="8364"/>
                    <a:pt x="4445" y="10668"/>
                    <a:pt x="3362" y="10698"/>
                  </a:cubicBezTo>
                  <a:cubicBezTo>
                    <a:pt x="2707" y="10715"/>
                    <a:pt x="2934" y="7910"/>
                    <a:pt x="2376" y="7351"/>
                  </a:cubicBezTo>
                  <a:cubicBezTo>
                    <a:pt x="1718" y="6693"/>
                    <a:pt x="1085" y="7192"/>
                    <a:pt x="329" y="6788"/>
                  </a:cubicBezTo>
                  <a:cubicBezTo>
                    <a:pt x="0" y="6612"/>
                    <a:pt x="130" y="5293"/>
                    <a:pt x="756" y="4292"/>
                  </a:cubicBezTo>
                  <a:cubicBezTo>
                    <a:pt x="1089" y="3759"/>
                    <a:pt x="1933" y="3938"/>
                    <a:pt x="3197" y="3976"/>
                  </a:cubicBezTo>
                  <a:cubicBezTo>
                    <a:pt x="3197" y="3976"/>
                    <a:pt x="3445" y="3340"/>
                    <a:pt x="2154" y="3123"/>
                  </a:cubicBezTo>
                  <a:cubicBezTo>
                    <a:pt x="291" y="2809"/>
                    <a:pt x="543" y="1915"/>
                    <a:pt x="260" y="5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42"/>
            <p:cNvSpPr>
              <a:spLocks/>
            </p:cNvSpPr>
            <p:nvPr/>
          </p:nvSpPr>
          <p:spPr bwMode="auto">
            <a:xfrm>
              <a:off x="-517" y="2264"/>
              <a:ext cx="106" cy="335"/>
            </a:xfrm>
            <a:custGeom>
              <a:avLst/>
              <a:gdLst>
                <a:gd name="T0" fmla="*/ 2797 w 3581"/>
                <a:gd name="T1" fmla="*/ 8024 h 11296"/>
                <a:gd name="T2" fmla="*/ 3581 w 3581"/>
                <a:gd name="T3" fmla="*/ 9505 h 11296"/>
                <a:gd name="T4" fmla="*/ 1790 w 3581"/>
                <a:gd name="T5" fmla="*/ 11296 h 11296"/>
                <a:gd name="T6" fmla="*/ 0 w 3581"/>
                <a:gd name="T7" fmla="*/ 9505 h 11296"/>
                <a:gd name="T8" fmla="*/ 784 w 3581"/>
                <a:gd name="T9" fmla="*/ 8024 h 11296"/>
                <a:gd name="T10" fmla="*/ 784 w 3581"/>
                <a:gd name="T11" fmla="*/ 1005 h 11296"/>
                <a:gd name="T12" fmla="*/ 1790 w 3581"/>
                <a:gd name="T13" fmla="*/ 0 h 11296"/>
                <a:gd name="T14" fmla="*/ 1791 w 3581"/>
                <a:gd name="T15" fmla="*/ 0 h 11296"/>
                <a:gd name="T16" fmla="*/ 2797 w 3581"/>
                <a:gd name="T17" fmla="*/ 1005 h 11296"/>
                <a:gd name="T18" fmla="*/ 2797 w 3581"/>
                <a:gd name="T19" fmla="*/ 8024 h 1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1" h="11296">
                  <a:moveTo>
                    <a:pt x="2797" y="8024"/>
                  </a:moveTo>
                  <a:cubicBezTo>
                    <a:pt x="3270" y="8346"/>
                    <a:pt x="3581" y="8890"/>
                    <a:pt x="3581" y="9505"/>
                  </a:cubicBezTo>
                  <a:cubicBezTo>
                    <a:pt x="3581" y="10494"/>
                    <a:pt x="2779" y="11296"/>
                    <a:pt x="1790" y="11296"/>
                  </a:cubicBezTo>
                  <a:cubicBezTo>
                    <a:pt x="802" y="11296"/>
                    <a:pt x="0" y="10494"/>
                    <a:pt x="0" y="9505"/>
                  </a:cubicBezTo>
                  <a:cubicBezTo>
                    <a:pt x="0" y="8890"/>
                    <a:pt x="311" y="8346"/>
                    <a:pt x="784" y="8024"/>
                  </a:cubicBezTo>
                  <a:cubicBezTo>
                    <a:pt x="784" y="1005"/>
                    <a:pt x="784" y="1005"/>
                    <a:pt x="784" y="1005"/>
                  </a:cubicBezTo>
                  <a:cubicBezTo>
                    <a:pt x="784" y="450"/>
                    <a:pt x="1235" y="0"/>
                    <a:pt x="1790" y="0"/>
                  </a:cubicBezTo>
                  <a:cubicBezTo>
                    <a:pt x="1790" y="0"/>
                    <a:pt x="1791" y="0"/>
                    <a:pt x="1791" y="0"/>
                  </a:cubicBezTo>
                  <a:cubicBezTo>
                    <a:pt x="2346" y="0"/>
                    <a:pt x="2797" y="450"/>
                    <a:pt x="2797" y="1005"/>
                  </a:cubicBezTo>
                  <a:cubicBezTo>
                    <a:pt x="2797" y="3159"/>
                    <a:pt x="2797" y="8024"/>
                    <a:pt x="2797" y="80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Oval 43"/>
            <p:cNvSpPr>
              <a:spLocks noChangeArrowheads="1"/>
            </p:cNvSpPr>
            <p:nvPr/>
          </p:nvSpPr>
          <p:spPr bwMode="auto">
            <a:xfrm>
              <a:off x="-476" y="2533"/>
              <a:ext cx="25" cy="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44"/>
            <p:cNvSpPr>
              <a:spLocks noEditPoints="1"/>
            </p:cNvSpPr>
            <p:nvPr/>
          </p:nvSpPr>
          <p:spPr bwMode="auto">
            <a:xfrm>
              <a:off x="-523" y="2258"/>
              <a:ext cx="119" cy="347"/>
            </a:xfrm>
            <a:custGeom>
              <a:avLst/>
              <a:gdLst>
                <a:gd name="T0" fmla="*/ 3218 w 4003"/>
                <a:gd name="T1" fmla="*/ 8127 h 11718"/>
                <a:gd name="T2" fmla="*/ 3218 w 4003"/>
                <a:gd name="T3" fmla="*/ 1216 h 11718"/>
                <a:gd name="T4" fmla="*/ 2002 w 4003"/>
                <a:gd name="T5" fmla="*/ 0 h 11718"/>
                <a:gd name="T6" fmla="*/ 2001 w 4003"/>
                <a:gd name="T7" fmla="*/ 0 h 11718"/>
                <a:gd name="T8" fmla="*/ 785 w 4003"/>
                <a:gd name="T9" fmla="*/ 1216 h 11718"/>
                <a:gd name="T10" fmla="*/ 785 w 4003"/>
                <a:gd name="T11" fmla="*/ 8128 h 11718"/>
                <a:gd name="T12" fmla="*/ 0 w 4003"/>
                <a:gd name="T13" fmla="*/ 9716 h 11718"/>
                <a:gd name="T14" fmla="*/ 2001 w 4003"/>
                <a:gd name="T15" fmla="*/ 11718 h 11718"/>
                <a:gd name="T16" fmla="*/ 4003 w 4003"/>
                <a:gd name="T17" fmla="*/ 9716 h 11718"/>
                <a:gd name="T18" fmla="*/ 3218 w 4003"/>
                <a:gd name="T19" fmla="*/ 8127 h 11718"/>
                <a:gd name="T20" fmla="*/ 2797 w 4003"/>
                <a:gd name="T21" fmla="*/ 8235 h 11718"/>
                <a:gd name="T22" fmla="*/ 2889 w 4003"/>
                <a:gd name="T23" fmla="*/ 8409 h 11718"/>
                <a:gd name="T24" fmla="*/ 3581 w 4003"/>
                <a:gd name="T25" fmla="*/ 9716 h 11718"/>
                <a:gd name="T26" fmla="*/ 2001 w 4003"/>
                <a:gd name="T27" fmla="*/ 11296 h 11718"/>
                <a:gd name="T28" fmla="*/ 422 w 4003"/>
                <a:gd name="T29" fmla="*/ 9716 h 11718"/>
                <a:gd name="T30" fmla="*/ 1114 w 4003"/>
                <a:gd name="T31" fmla="*/ 8409 h 11718"/>
                <a:gd name="T32" fmla="*/ 1206 w 4003"/>
                <a:gd name="T33" fmla="*/ 8235 h 11718"/>
                <a:gd name="T34" fmla="*/ 1206 w 4003"/>
                <a:gd name="T35" fmla="*/ 1216 h 11718"/>
                <a:gd name="T36" fmla="*/ 2001 w 4003"/>
                <a:gd name="T37" fmla="*/ 421 h 11718"/>
                <a:gd name="T38" fmla="*/ 2002 w 4003"/>
                <a:gd name="T39" fmla="*/ 421 h 11718"/>
                <a:gd name="T40" fmla="*/ 2797 w 4003"/>
                <a:gd name="T41" fmla="*/ 1216 h 11718"/>
                <a:gd name="T42" fmla="*/ 2797 w 4003"/>
                <a:gd name="T43" fmla="*/ 8235 h 1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3" h="11718">
                  <a:moveTo>
                    <a:pt x="3218" y="8127"/>
                  </a:moveTo>
                  <a:cubicBezTo>
                    <a:pt x="3218" y="1216"/>
                    <a:pt x="3218" y="1216"/>
                    <a:pt x="3218" y="1216"/>
                  </a:cubicBezTo>
                  <a:cubicBezTo>
                    <a:pt x="3218" y="545"/>
                    <a:pt x="2674" y="0"/>
                    <a:pt x="2002" y="0"/>
                  </a:cubicBezTo>
                  <a:cubicBezTo>
                    <a:pt x="2001" y="0"/>
                    <a:pt x="2001" y="0"/>
                    <a:pt x="2001" y="0"/>
                  </a:cubicBezTo>
                  <a:cubicBezTo>
                    <a:pt x="1329" y="0"/>
                    <a:pt x="785" y="545"/>
                    <a:pt x="785" y="1216"/>
                  </a:cubicBezTo>
                  <a:cubicBezTo>
                    <a:pt x="785" y="8128"/>
                    <a:pt x="785" y="8128"/>
                    <a:pt x="785" y="8128"/>
                  </a:cubicBezTo>
                  <a:cubicBezTo>
                    <a:pt x="308" y="8493"/>
                    <a:pt x="0" y="9069"/>
                    <a:pt x="0" y="9716"/>
                  </a:cubicBezTo>
                  <a:cubicBezTo>
                    <a:pt x="0" y="10821"/>
                    <a:pt x="897" y="11718"/>
                    <a:pt x="2001" y="11718"/>
                  </a:cubicBezTo>
                  <a:cubicBezTo>
                    <a:pt x="3106" y="11718"/>
                    <a:pt x="4003" y="10821"/>
                    <a:pt x="4003" y="9716"/>
                  </a:cubicBezTo>
                  <a:cubicBezTo>
                    <a:pt x="4003" y="9069"/>
                    <a:pt x="3695" y="8493"/>
                    <a:pt x="3218" y="8127"/>
                  </a:cubicBezTo>
                  <a:close/>
                  <a:moveTo>
                    <a:pt x="2797" y="8235"/>
                  </a:moveTo>
                  <a:cubicBezTo>
                    <a:pt x="2797" y="8305"/>
                    <a:pt x="2831" y="8370"/>
                    <a:pt x="2889" y="8409"/>
                  </a:cubicBezTo>
                  <a:cubicBezTo>
                    <a:pt x="3307" y="8694"/>
                    <a:pt x="3581" y="9173"/>
                    <a:pt x="3581" y="9716"/>
                  </a:cubicBezTo>
                  <a:cubicBezTo>
                    <a:pt x="3581" y="10588"/>
                    <a:pt x="2874" y="11296"/>
                    <a:pt x="2001" y="11296"/>
                  </a:cubicBezTo>
                  <a:cubicBezTo>
                    <a:pt x="1129" y="11296"/>
                    <a:pt x="422" y="10588"/>
                    <a:pt x="422" y="9716"/>
                  </a:cubicBezTo>
                  <a:cubicBezTo>
                    <a:pt x="422" y="9173"/>
                    <a:pt x="696" y="8694"/>
                    <a:pt x="1114" y="8409"/>
                  </a:cubicBezTo>
                  <a:cubicBezTo>
                    <a:pt x="1172" y="8370"/>
                    <a:pt x="1206" y="8305"/>
                    <a:pt x="1206" y="8235"/>
                  </a:cubicBezTo>
                  <a:cubicBezTo>
                    <a:pt x="1206" y="1216"/>
                    <a:pt x="1206" y="1216"/>
                    <a:pt x="1206" y="1216"/>
                  </a:cubicBezTo>
                  <a:cubicBezTo>
                    <a:pt x="1206" y="777"/>
                    <a:pt x="1562" y="421"/>
                    <a:pt x="2001" y="421"/>
                  </a:cubicBezTo>
                  <a:cubicBezTo>
                    <a:pt x="2002" y="421"/>
                    <a:pt x="2002" y="421"/>
                    <a:pt x="2002" y="421"/>
                  </a:cubicBezTo>
                  <a:cubicBezTo>
                    <a:pt x="2441" y="421"/>
                    <a:pt x="2797" y="777"/>
                    <a:pt x="2797" y="1216"/>
                  </a:cubicBezTo>
                  <a:cubicBezTo>
                    <a:pt x="2797" y="3370"/>
                    <a:pt x="2797" y="8235"/>
                    <a:pt x="2797" y="8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45"/>
            <p:cNvSpPr>
              <a:spLocks/>
            </p:cNvSpPr>
            <p:nvPr/>
          </p:nvSpPr>
          <p:spPr bwMode="auto">
            <a:xfrm>
              <a:off x="-470" y="2354"/>
              <a:ext cx="13" cy="198"/>
            </a:xfrm>
            <a:custGeom>
              <a:avLst/>
              <a:gdLst>
                <a:gd name="T0" fmla="*/ 0 w 421"/>
                <a:gd name="T1" fmla="*/ 6486 h 6697"/>
                <a:gd name="T2" fmla="*/ 210 w 421"/>
                <a:gd name="T3" fmla="*/ 6697 h 6697"/>
                <a:gd name="T4" fmla="*/ 421 w 421"/>
                <a:gd name="T5" fmla="*/ 6486 h 6697"/>
                <a:gd name="T6" fmla="*/ 421 w 421"/>
                <a:gd name="T7" fmla="*/ 211 h 6697"/>
                <a:gd name="T8" fmla="*/ 210 w 421"/>
                <a:gd name="T9" fmla="*/ 0 h 6697"/>
                <a:gd name="T10" fmla="*/ 0 w 421"/>
                <a:gd name="T11" fmla="*/ 211 h 6697"/>
              </a:gdLst>
              <a:ahLst/>
              <a:cxnLst>
                <a:cxn ang="0">
                  <a:pos x="T0" y="T1"/>
                </a:cxn>
                <a:cxn ang="0">
                  <a:pos x="T2" y="T3"/>
                </a:cxn>
                <a:cxn ang="0">
                  <a:pos x="T4" y="T5"/>
                </a:cxn>
                <a:cxn ang="0">
                  <a:pos x="T6" y="T7"/>
                </a:cxn>
                <a:cxn ang="0">
                  <a:pos x="T8" y="T9"/>
                </a:cxn>
                <a:cxn ang="0">
                  <a:pos x="T10" y="T11"/>
                </a:cxn>
              </a:cxnLst>
              <a:rect l="0" t="0" r="r" b="b"/>
              <a:pathLst>
                <a:path w="421" h="6697">
                  <a:moveTo>
                    <a:pt x="0" y="6486"/>
                  </a:moveTo>
                  <a:cubicBezTo>
                    <a:pt x="0" y="6602"/>
                    <a:pt x="94" y="6697"/>
                    <a:pt x="210" y="6697"/>
                  </a:cubicBezTo>
                  <a:cubicBezTo>
                    <a:pt x="327" y="6697"/>
                    <a:pt x="421" y="6602"/>
                    <a:pt x="421" y="6486"/>
                  </a:cubicBezTo>
                  <a:cubicBezTo>
                    <a:pt x="421" y="211"/>
                    <a:pt x="421" y="211"/>
                    <a:pt x="421" y="211"/>
                  </a:cubicBezTo>
                  <a:cubicBezTo>
                    <a:pt x="421" y="94"/>
                    <a:pt x="327" y="0"/>
                    <a:pt x="210" y="0"/>
                  </a:cubicBezTo>
                  <a:cubicBezTo>
                    <a:pt x="94" y="0"/>
                    <a:pt x="0" y="94"/>
                    <a:pt x="0" y="21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46"/>
            <p:cNvSpPr>
              <a:spLocks/>
            </p:cNvSpPr>
            <p:nvPr/>
          </p:nvSpPr>
          <p:spPr bwMode="auto">
            <a:xfrm>
              <a:off x="-439" y="2244"/>
              <a:ext cx="344" cy="375"/>
            </a:xfrm>
            <a:custGeom>
              <a:avLst/>
              <a:gdLst>
                <a:gd name="T0" fmla="*/ 413 w 11630"/>
                <a:gd name="T1" fmla="*/ 2992 h 12676"/>
                <a:gd name="T2" fmla="*/ 5292 w 11630"/>
                <a:gd name="T3" fmla="*/ 421 h 12676"/>
                <a:gd name="T4" fmla="*/ 11209 w 11630"/>
                <a:gd name="T5" fmla="*/ 6338 h 12676"/>
                <a:gd name="T6" fmla="*/ 5292 w 11630"/>
                <a:gd name="T7" fmla="*/ 12254 h 12676"/>
                <a:gd name="T8" fmla="*/ 1725 w 11630"/>
                <a:gd name="T9" fmla="*/ 11057 h 12676"/>
                <a:gd name="T10" fmla="*/ 1430 w 11630"/>
                <a:gd name="T11" fmla="*/ 11097 h 12676"/>
                <a:gd name="T12" fmla="*/ 1470 w 11630"/>
                <a:gd name="T13" fmla="*/ 11393 h 12676"/>
                <a:gd name="T14" fmla="*/ 5292 w 11630"/>
                <a:gd name="T15" fmla="*/ 12676 h 12676"/>
                <a:gd name="T16" fmla="*/ 11630 w 11630"/>
                <a:gd name="T17" fmla="*/ 6338 h 12676"/>
                <a:gd name="T18" fmla="*/ 5292 w 11630"/>
                <a:gd name="T19" fmla="*/ 0 h 12676"/>
                <a:gd name="T20" fmla="*/ 66 w 11630"/>
                <a:gd name="T21" fmla="*/ 2753 h 12676"/>
                <a:gd name="T22" fmla="*/ 120 w 11630"/>
                <a:gd name="T23" fmla="*/ 3046 h 12676"/>
                <a:gd name="T24" fmla="*/ 413 w 11630"/>
                <a:gd name="T25" fmla="*/ 2992 h 1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30" h="12676">
                  <a:moveTo>
                    <a:pt x="413" y="2992"/>
                  </a:moveTo>
                  <a:cubicBezTo>
                    <a:pt x="1480" y="1440"/>
                    <a:pt x="3268" y="421"/>
                    <a:pt x="5292" y="421"/>
                  </a:cubicBezTo>
                  <a:cubicBezTo>
                    <a:pt x="8558" y="421"/>
                    <a:pt x="11209" y="3072"/>
                    <a:pt x="11209" y="6338"/>
                  </a:cubicBezTo>
                  <a:cubicBezTo>
                    <a:pt x="11209" y="9603"/>
                    <a:pt x="8558" y="12254"/>
                    <a:pt x="5292" y="12254"/>
                  </a:cubicBezTo>
                  <a:cubicBezTo>
                    <a:pt x="3953" y="12254"/>
                    <a:pt x="2717" y="11808"/>
                    <a:pt x="1725" y="11057"/>
                  </a:cubicBezTo>
                  <a:cubicBezTo>
                    <a:pt x="1632" y="10987"/>
                    <a:pt x="1500" y="11005"/>
                    <a:pt x="1430" y="11097"/>
                  </a:cubicBezTo>
                  <a:cubicBezTo>
                    <a:pt x="1359" y="11190"/>
                    <a:pt x="1378" y="11322"/>
                    <a:pt x="1470" y="11393"/>
                  </a:cubicBezTo>
                  <a:cubicBezTo>
                    <a:pt x="2533" y="12198"/>
                    <a:pt x="3857" y="12676"/>
                    <a:pt x="5292" y="12676"/>
                  </a:cubicBezTo>
                  <a:cubicBezTo>
                    <a:pt x="8790" y="12676"/>
                    <a:pt x="11630" y="9836"/>
                    <a:pt x="11630" y="6338"/>
                  </a:cubicBezTo>
                  <a:cubicBezTo>
                    <a:pt x="11630" y="2840"/>
                    <a:pt x="8790" y="0"/>
                    <a:pt x="5292" y="0"/>
                  </a:cubicBezTo>
                  <a:cubicBezTo>
                    <a:pt x="3124" y="0"/>
                    <a:pt x="1209" y="1091"/>
                    <a:pt x="66" y="2753"/>
                  </a:cubicBezTo>
                  <a:cubicBezTo>
                    <a:pt x="0" y="2849"/>
                    <a:pt x="24" y="2980"/>
                    <a:pt x="120" y="3046"/>
                  </a:cubicBezTo>
                  <a:cubicBezTo>
                    <a:pt x="216" y="3112"/>
                    <a:pt x="347" y="3088"/>
                    <a:pt x="413" y="29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47"/>
            <p:cNvSpPr>
              <a:spLocks noEditPoints="1"/>
            </p:cNvSpPr>
            <p:nvPr/>
          </p:nvSpPr>
          <p:spPr bwMode="auto">
            <a:xfrm>
              <a:off x="-369" y="2244"/>
              <a:ext cx="253" cy="329"/>
            </a:xfrm>
            <a:custGeom>
              <a:avLst/>
              <a:gdLst>
                <a:gd name="T0" fmla="*/ 5828 w 8569"/>
                <a:gd name="T1" fmla="*/ 5182 h 11123"/>
                <a:gd name="T2" fmla="*/ 5835 w 8569"/>
                <a:gd name="T3" fmla="*/ 5082 h 11123"/>
                <a:gd name="T4" fmla="*/ 5958 w 8569"/>
                <a:gd name="T5" fmla="*/ 5056 h 11123"/>
                <a:gd name="T6" fmla="*/ 6583 w 8569"/>
                <a:gd name="T7" fmla="*/ 5225 h 11123"/>
                <a:gd name="T8" fmla="*/ 7605 w 8569"/>
                <a:gd name="T9" fmla="*/ 4981 h 11123"/>
                <a:gd name="T10" fmla="*/ 8542 w 8569"/>
                <a:gd name="T11" fmla="*/ 3554 h 11123"/>
                <a:gd name="T12" fmla="*/ 8536 w 8569"/>
                <a:gd name="T13" fmla="*/ 3368 h 11123"/>
                <a:gd name="T14" fmla="*/ 2937 w 8569"/>
                <a:gd name="T15" fmla="*/ 0 h 11123"/>
                <a:gd name="T16" fmla="*/ 260 w 8569"/>
                <a:gd name="T17" fmla="*/ 592 h 11123"/>
                <a:gd name="T18" fmla="*/ 143 w 8569"/>
                <a:gd name="T19" fmla="*/ 827 h 11123"/>
                <a:gd name="T20" fmla="*/ 358 w 8569"/>
                <a:gd name="T21" fmla="*/ 2070 h 11123"/>
                <a:gd name="T22" fmla="*/ 936 w 8569"/>
                <a:gd name="T23" fmla="*/ 3064 h 11123"/>
                <a:gd name="T24" fmla="*/ 2208 w 8569"/>
                <a:gd name="T25" fmla="*/ 3541 h 11123"/>
                <a:gd name="T26" fmla="*/ 3073 w 8569"/>
                <a:gd name="T27" fmla="*/ 3968 h 11123"/>
                <a:gd name="T28" fmla="*/ 1455 w 8569"/>
                <a:gd name="T29" fmla="*/ 3942 h 11123"/>
                <a:gd name="T30" fmla="*/ 666 w 8569"/>
                <a:gd name="T31" fmla="*/ 4392 h 11123"/>
                <a:gd name="T32" fmla="*/ 37 w 8569"/>
                <a:gd name="T33" fmla="*/ 6586 h 11123"/>
                <a:gd name="T34" fmla="*/ 319 w 8569"/>
                <a:gd name="T35" fmla="*/ 7185 h 11123"/>
                <a:gd name="T36" fmla="*/ 1473 w 8569"/>
                <a:gd name="T37" fmla="*/ 7396 h 11123"/>
                <a:gd name="T38" fmla="*/ 2316 w 8569"/>
                <a:gd name="T39" fmla="*/ 7711 h 11123"/>
                <a:gd name="T40" fmla="*/ 2578 w 8569"/>
                <a:gd name="T41" fmla="*/ 8485 h 11123"/>
                <a:gd name="T42" fmla="*/ 2849 w 8569"/>
                <a:gd name="T43" fmla="*/ 10346 h 11123"/>
                <a:gd name="T44" fmla="*/ 3085 w 8569"/>
                <a:gd name="T45" fmla="*/ 10933 h 11123"/>
                <a:gd name="T46" fmla="*/ 3456 w 8569"/>
                <a:gd name="T47" fmla="*/ 11119 h 11123"/>
                <a:gd name="T48" fmla="*/ 5010 w 8569"/>
                <a:gd name="T49" fmla="*/ 10165 h 11123"/>
                <a:gd name="T50" fmla="*/ 6394 w 8569"/>
                <a:gd name="T51" fmla="*/ 7782 h 11123"/>
                <a:gd name="T52" fmla="*/ 5828 w 8569"/>
                <a:gd name="T53" fmla="*/ 5182 h 11123"/>
                <a:gd name="T54" fmla="*/ 522 w 8569"/>
                <a:gd name="T55" fmla="*/ 6815 h 11123"/>
                <a:gd name="T56" fmla="*/ 497 w 8569"/>
                <a:gd name="T57" fmla="*/ 6771 h 11123"/>
                <a:gd name="T58" fmla="*/ 457 w 8569"/>
                <a:gd name="T59" fmla="*/ 6557 h 11123"/>
                <a:gd name="T60" fmla="*/ 1023 w 8569"/>
                <a:gd name="T61" fmla="*/ 4615 h 11123"/>
                <a:gd name="T62" fmla="*/ 1725 w 8569"/>
                <a:gd name="T63" fmla="*/ 4341 h 11123"/>
                <a:gd name="T64" fmla="*/ 3279 w 8569"/>
                <a:gd name="T65" fmla="*/ 4397 h 11123"/>
                <a:gd name="T66" fmla="*/ 3482 w 8569"/>
                <a:gd name="T67" fmla="*/ 4263 h 11123"/>
                <a:gd name="T68" fmla="*/ 3434 w 8569"/>
                <a:gd name="T69" fmla="*/ 3742 h 11123"/>
                <a:gd name="T70" fmla="*/ 2278 w 8569"/>
                <a:gd name="T71" fmla="*/ 3126 h 11123"/>
                <a:gd name="T72" fmla="*/ 1196 w 8569"/>
                <a:gd name="T73" fmla="*/ 2732 h 11123"/>
                <a:gd name="T74" fmla="*/ 769 w 8569"/>
                <a:gd name="T75" fmla="*/ 1975 h 11123"/>
                <a:gd name="T76" fmla="*/ 588 w 8569"/>
                <a:gd name="T77" fmla="*/ 906 h 11123"/>
                <a:gd name="T78" fmla="*/ 588 w 8569"/>
                <a:gd name="T79" fmla="*/ 906 h 11123"/>
                <a:gd name="T80" fmla="*/ 2937 w 8569"/>
                <a:gd name="T81" fmla="*/ 421 h 11123"/>
                <a:gd name="T82" fmla="*/ 8115 w 8569"/>
                <a:gd name="T83" fmla="*/ 3474 h 11123"/>
                <a:gd name="T84" fmla="*/ 7326 w 8569"/>
                <a:gd name="T85" fmla="*/ 4665 h 11123"/>
                <a:gd name="T86" fmla="*/ 6744 w 8569"/>
                <a:gd name="T87" fmla="*/ 4836 h 11123"/>
                <a:gd name="T88" fmla="*/ 5847 w 8569"/>
                <a:gd name="T89" fmla="*/ 4641 h 11123"/>
                <a:gd name="T90" fmla="*/ 5488 w 8569"/>
                <a:gd name="T91" fmla="*/ 4843 h 11123"/>
                <a:gd name="T92" fmla="*/ 5435 w 8569"/>
                <a:gd name="T93" fmla="*/ 5344 h 11123"/>
                <a:gd name="T94" fmla="*/ 5473 w 8569"/>
                <a:gd name="T95" fmla="*/ 5413 h 11123"/>
                <a:gd name="T96" fmla="*/ 5975 w 8569"/>
                <a:gd name="T97" fmla="*/ 7737 h 11123"/>
                <a:gd name="T98" fmla="*/ 4701 w 8569"/>
                <a:gd name="T99" fmla="*/ 9879 h 11123"/>
                <a:gd name="T100" fmla="*/ 3445 w 8569"/>
                <a:gd name="T101" fmla="*/ 10698 h 11123"/>
                <a:gd name="T102" fmla="*/ 3425 w 8569"/>
                <a:gd name="T103" fmla="*/ 10682 h 11123"/>
                <a:gd name="T104" fmla="*/ 3391 w 8569"/>
                <a:gd name="T105" fmla="*/ 10635 h 11123"/>
                <a:gd name="T106" fmla="*/ 3260 w 8569"/>
                <a:gd name="T107" fmla="*/ 10253 h 11123"/>
                <a:gd name="T108" fmla="*/ 2933 w 8569"/>
                <a:gd name="T109" fmla="*/ 8116 h 11123"/>
                <a:gd name="T110" fmla="*/ 2614 w 8569"/>
                <a:gd name="T111" fmla="*/ 7413 h 11123"/>
                <a:gd name="T112" fmla="*/ 1483 w 8569"/>
                <a:gd name="T113" fmla="*/ 6975 h 11123"/>
                <a:gd name="T114" fmla="*/ 522 w 8569"/>
                <a:gd name="T115" fmla="*/ 6815 h 1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69" h="11123">
                  <a:moveTo>
                    <a:pt x="5828" y="5182"/>
                  </a:moveTo>
                  <a:cubicBezTo>
                    <a:pt x="5827" y="5173"/>
                    <a:pt x="5819" y="5103"/>
                    <a:pt x="5835" y="5082"/>
                  </a:cubicBezTo>
                  <a:cubicBezTo>
                    <a:pt x="5854" y="5056"/>
                    <a:pt x="5895" y="5055"/>
                    <a:pt x="5958" y="5056"/>
                  </a:cubicBezTo>
                  <a:cubicBezTo>
                    <a:pt x="6097" y="5057"/>
                    <a:pt x="6297" y="5107"/>
                    <a:pt x="6583" y="5225"/>
                  </a:cubicBezTo>
                  <a:cubicBezTo>
                    <a:pt x="6943" y="5374"/>
                    <a:pt x="7293" y="5257"/>
                    <a:pt x="7605" y="4981"/>
                  </a:cubicBezTo>
                  <a:cubicBezTo>
                    <a:pt x="7995" y="4636"/>
                    <a:pt x="8327" y="4029"/>
                    <a:pt x="8542" y="3554"/>
                  </a:cubicBezTo>
                  <a:cubicBezTo>
                    <a:pt x="8569" y="3494"/>
                    <a:pt x="8567" y="3425"/>
                    <a:pt x="8536" y="3368"/>
                  </a:cubicBezTo>
                  <a:cubicBezTo>
                    <a:pt x="7471" y="1365"/>
                    <a:pt x="5362" y="0"/>
                    <a:pt x="2937" y="0"/>
                  </a:cubicBezTo>
                  <a:cubicBezTo>
                    <a:pt x="1981" y="0"/>
                    <a:pt x="1074" y="212"/>
                    <a:pt x="260" y="592"/>
                  </a:cubicBezTo>
                  <a:cubicBezTo>
                    <a:pt x="171" y="634"/>
                    <a:pt x="123" y="731"/>
                    <a:pt x="143" y="827"/>
                  </a:cubicBezTo>
                  <a:cubicBezTo>
                    <a:pt x="242" y="1298"/>
                    <a:pt x="276" y="1714"/>
                    <a:pt x="358" y="2070"/>
                  </a:cubicBezTo>
                  <a:cubicBezTo>
                    <a:pt x="451" y="2474"/>
                    <a:pt x="604" y="2805"/>
                    <a:pt x="936" y="3064"/>
                  </a:cubicBezTo>
                  <a:cubicBezTo>
                    <a:pt x="1206" y="3275"/>
                    <a:pt x="1603" y="3440"/>
                    <a:pt x="2208" y="3541"/>
                  </a:cubicBezTo>
                  <a:cubicBezTo>
                    <a:pt x="2826" y="3646"/>
                    <a:pt x="3017" y="3837"/>
                    <a:pt x="3073" y="3968"/>
                  </a:cubicBezTo>
                  <a:cubicBezTo>
                    <a:pt x="2401" y="3940"/>
                    <a:pt x="1857" y="3887"/>
                    <a:pt x="1455" y="3942"/>
                  </a:cubicBezTo>
                  <a:cubicBezTo>
                    <a:pt x="1093" y="3992"/>
                    <a:pt x="832" y="4126"/>
                    <a:pt x="666" y="4392"/>
                  </a:cubicBezTo>
                  <a:cubicBezTo>
                    <a:pt x="202" y="5134"/>
                    <a:pt x="0" y="6044"/>
                    <a:pt x="37" y="6586"/>
                  </a:cubicBezTo>
                  <a:cubicBezTo>
                    <a:pt x="59" y="6901"/>
                    <a:pt x="177" y="7109"/>
                    <a:pt x="319" y="7185"/>
                  </a:cubicBezTo>
                  <a:cubicBezTo>
                    <a:pt x="731" y="7405"/>
                    <a:pt x="1108" y="7387"/>
                    <a:pt x="1473" y="7396"/>
                  </a:cubicBezTo>
                  <a:cubicBezTo>
                    <a:pt x="1759" y="7403"/>
                    <a:pt x="2036" y="7431"/>
                    <a:pt x="2316" y="7711"/>
                  </a:cubicBezTo>
                  <a:cubicBezTo>
                    <a:pt x="2452" y="7847"/>
                    <a:pt x="2518" y="8141"/>
                    <a:pt x="2578" y="8485"/>
                  </a:cubicBezTo>
                  <a:cubicBezTo>
                    <a:pt x="2683" y="9084"/>
                    <a:pt x="2733" y="9830"/>
                    <a:pt x="2849" y="10346"/>
                  </a:cubicBezTo>
                  <a:cubicBezTo>
                    <a:pt x="2907" y="10603"/>
                    <a:pt x="2987" y="10809"/>
                    <a:pt x="3085" y="10933"/>
                  </a:cubicBezTo>
                  <a:cubicBezTo>
                    <a:pt x="3188" y="11062"/>
                    <a:pt x="3313" y="11123"/>
                    <a:pt x="3456" y="11119"/>
                  </a:cubicBezTo>
                  <a:cubicBezTo>
                    <a:pt x="3932" y="11106"/>
                    <a:pt x="4503" y="10713"/>
                    <a:pt x="5010" y="10165"/>
                  </a:cubicBezTo>
                  <a:cubicBezTo>
                    <a:pt x="5737" y="9380"/>
                    <a:pt x="6338" y="8296"/>
                    <a:pt x="6394" y="7782"/>
                  </a:cubicBezTo>
                  <a:cubicBezTo>
                    <a:pt x="6455" y="7216"/>
                    <a:pt x="6468" y="5985"/>
                    <a:pt x="5828" y="5182"/>
                  </a:cubicBezTo>
                  <a:close/>
                  <a:moveTo>
                    <a:pt x="522" y="6815"/>
                  </a:moveTo>
                  <a:cubicBezTo>
                    <a:pt x="519" y="6810"/>
                    <a:pt x="504" y="6787"/>
                    <a:pt x="497" y="6771"/>
                  </a:cubicBezTo>
                  <a:cubicBezTo>
                    <a:pt x="475" y="6714"/>
                    <a:pt x="463" y="6642"/>
                    <a:pt x="457" y="6557"/>
                  </a:cubicBezTo>
                  <a:cubicBezTo>
                    <a:pt x="424" y="6077"/>
                    <a:pt x="612" y="5273"/>
                    <a:pt x="1023" y="4615"/>
                  </a:cubicBezTo>
                  <a:cubicBezTo>
                    <a:pt x="1156" y="4403"/>
                    <a:pt x="1399" y="4355"/>
                    <a:pt x="1725" y="4341"/>
                  </a:cubicBezTo>
                  <a:cubicBezTo>
                    <a:pt x="2132" y="4324"/>
                    <a:pt x="2653" y="4379"/>
                    <a:pt x="3279" y="4397"/>
                  </a:cubicBezTo>
                  <a:cubicBezTo>
                    <a:pt x="3368" y="4400"/>
                    <a:pt x="3450" y="4346"/>
                    <a:pt x="3482" y="4263"/>
                  </a:cubicBezTo>
                  <a:cubicBezTo>
                    <a:pt x="3482" y="4263"/>
                    <a:pt x="3584" y="4023"/>
                    <a:pt x="3434" y="3742"/>
                  </a:cubicBezTo>
                  <a:cubicBezTo>
                    <a:pt x="3319" y="3526"/>
                    <a:pt x="3029" y="3252"/>
                    <a:pt x="2278" y="3126"/>
                  </a:cubicBezTo>
                  <a:cubicBezTo>
                    <a:pt x="1765" y="3040"/>
                    <a:pt x="1425" y="2911"/>
                    <a:pt x="1196" y="2732"/>
                  </a:cubicBezTo>
                  <a:cubicBezTo>
                    <a:pt x="945" y="2536"/>
                    <a:pt x="839" y="2280"/>
                    <a:pt x="769" y="1975"/>
                  </a:cubicBezTo>
                  <a:cubicBezTo>
                    <a:pt x="697" y="1664"/>
                    <a:pt x="663" y="1307"/>
                    <a:pt x="588" y="906"/>
                  </a:cubicBezTo>
                  <a:cubicBezTo>
                    <a:pt x="588" y="906"/>
                    <a:pt x="588" y="906"/>
                    <a:pt x="588" y="906"/>
                  </a:cubicBezTo>
                  <a:cubicBezTo>
                    <a:pt x="1309" y="594"/>
                    <a:pt x="2103" y="421"/>
                    <a:pt x="2937" y="421"/>
                  </a:cubicBezTo>
                  <a:cubicBezTo>
                    <a:pt x="5164" y="421"/>
                    <a:pt x="7105" y="1654"/>
                    <a:pt x="8115" y="3474"/>
                  </a:cubicBezTo>
                  <a:cubicBezTo>
                    <a:pt x="7923" y="3885"/>
                    <a:pt x="7650" y="4378"/>
                    <a:pt x="7326" y="4665"/>
                  </a:cubicBezTo>
                  <a:cubicBezTo>
                    <a:pt x="7145" y="4825"/>
                    <a:pt x="6951" y="4922"/>
                    <a:pt x="6744" y="4836"/>
                  </a:cubicBezTo>
                  <a:cubicBezTo>
                    <a:pt x="6307" y="4655"/>
                    <a:pt x="6025" y="4618"/>
                    <a:pt x="5847" y="4641"/>
                  </a:cubicBezTo>
                  <a:cubicBezTo>
                    <a:pt x="5659" y="4665"/>
                    <a:pt x="5552" y="4749"/>
                    <a:pt x="5488" y="4843"/>
                  </a:cubicBezTo>
                  <a:cubicBezTo>
                    <a:pt x="5347" y="5048"/>
                    <a:pt x="5435" y="5344"/>
                    <a:pt x="5435" y="5344"/>
                  </a:cubicBezTo>
                  <a:cubicBezTo>
                    <a:pt x="5443" y="5369"/>
                    <a:pt x="5456" y="5393"/>
                    <a:pt x="5473" y="5413"/>
                  </a:cubicBezTo>
                  <a:cubicBezTo>
                    <a:pt x="6064" y="6117"/>
                    <a:pt x="6029" y="7231"/>
                    <a:pt x="5975" y="7737"/>
                  </a:cubicBezTo>
                  <a:cubicBezTo>
                    <a:pt x="5925" y="8202"/>
                    <a:pt x="5358" y="9168"/>
                    <a:pt x="4701" y="9879"/>
                  </a:cubicBezTo>
                  <a:cubicBezTo>
                    <a:pt x="4284" y="10329"/>
                    <a:pt x="3836" y="10687"/>
                    <a:pt x="3445" y="10698"/>
                  </a:cubicBezTo>
                  <a:cubicBezTo>
                    <a:pt x="3436" y="10698"/>
                    <a:pt x="3432" y="10689"/>
                    <a:pt x="3425" y="10682"/>
                  </a:cubicBezTo>
                  <a:cubicBezTo>
                    <a:pt x="3413" y="10669"/>
                    <a:pt x="3402" y="10653"/>
                    <a:pt x="3391" y="10635"/>
                  </a:cubicBezTo>
                  <a:cubicBezTo>
                    <a:pt x="3336" y="10543"/>
                    <a:pt x="3296" y="10410"/>
                    <a:pt x="3260" y="10253"/>
                  </a:cubicBezTo>
                  <a:cubicBezTo>
                    <a:pt x="3125" y="9654"/>
                    <a:pt x="3081" y="8743"/>
                    <a:pt x="2933" y="8116"/>
                  </a:cubicBezTo>
                  <a:cubicBezTo>
                    <a:pt x="2859" y="7801"/>
                    <a:pt x="2752" y="7551"/>
                    <a:pt x="2614" y="7413"/>
                  </a:cubicBezTo>
                  <a:cubicBezTo>
                    <a:pt x="2236" y="7035"/>
                    <a:pt x="1868" y="6984"/>
                    <a:pt x="1483" y="6975"/>
                  </a:cubicBezTo>
                  <a:cubicBezTo>
                    <a:pt x="1180" y="6967"/>
                    <a:pt x="864" y="6997"/>
                    <a:pt x="522" y="68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6" name="Group 15"/>
          <p:cNvGrpSpPr>
            <a:grpSpLocks noChangeAspect="1"/>
          </p:cNvGrpSpPr>
          <p:nvPr/>
        </p:nvGrpSpPr>
        <p:grpSpPr bwMode="auto">
          <a:xfrm>
            <a:off x="3349613" y="4231414"/>
            <a:ext cx="470034" cy="554632"/>
            <a:chOff x="7349" y="1966"/>
            <a:chExt cx="1489" cy="1757"/>
          </a:xfrm>
          <a:solidFill>
            <a:schemeClr val="bg1"/>
          </a:solidFill>
        </p:grpSpPr>
        <p:sp>
          <p:nvSpPr>
            <p:cNvPr id="107" name="Freeform 16"/>
            <p:cNvSpPr>
              <a:spLocks/>
            </p:cNvSpPr>
            <p:nvPr/>
          </p:nvSpPr>
          <p:spPr bwMode="auto">
            <a:xfrm flipV="1">
              <a:off x="7928" y="1966"/>
              <a:ext cx="553" cy="626"/>
            </a:xfrm>
            <a:custGeom>
              <a:avLst/>
              <a:gdLst>
                <a:gd name="T0" fmla="*/ 164 w 232"/>
                <a:gd name="T1" fmla="*/ 65 h 263"/>
                <a:gd name="T2" fmla="*/ 164 w 232"/>
                <a:gd name="T3" fmla="*/ 67 h 263"/>
                <a:gd name="T4" fmla="*/ 167 w 232"/>
                <a:gd name="T5" fmla="*/ 114 h 263"/>
                <a:gd name="T6" fmla="*/ 212 w 232"/>
                <a:gd name="T7" fmla="*/ 119 h 263"/>
                <a:gd name="T8" fmla="*/ 228 w 232"/>
                <a:gd name="T9" fmla="*/ 128 h 263"/>
                <a:gd name="T10" fmla="*/ 224 w 232"/>
                <a:gd name="T11" fmla="*/ 148 h 263"/>
                <a:gd name="T12" fmla="*/ 139 w 232"/>
                <a:gd name="T13" fmla="*/ 248 h 263"/>
                <a:gd name="T14" fmla="*/ 97 w 232"/>
                <a:gd name="T15" fmla="*/ 249 h 263"/>
                <a:gd name="T16" fmla="*/ 11 w 232"/>
                <a:gd name="T17" fmla="*/ 147 h 263"/>
                <a:gd name="T18" fmla="*/ 23 w 232"/>
                <a:gd name="T19" fmla="*/ 120 h 263"/>
                <a:gd name="T20" fmla="*/ 29 w 232"/>
                <a:gd name="T21" fmla="*/ 119 h 263"/>
                <a:gd name="T22" fmla="*/ 72 w 232"/>
                <a:gd name="T23" fmla="*/ 76 h 263"/>
                <a:gd name="T24" fmla="*/ 72 w 232"/>
                <a:gd name="T25" fmla="*/ 28 h 263"/>
                <a:gd name="T26" fmla="*/ 99 w 232"/>
                <a:gd name="T27" fmla="*/ 0 h 263"/>
                <a:gd name="T28" fmla="*/ 137 w 232"/>
                <a:gd name="T29" fmla="*/ 0 h 263"/>
                <a:gd name="T30" fmla="*/ 164 w 232"/>
                <a:gd name="T31" fmla="*/ 27 h 263"/>
                <a:gd name="T32" fmla="*/ 164 w 232"/>
                <a:gd name="T33" fmla="*/ 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63">
                  <a:moveTo>
                    <a:pt x="164" y="65"/>
                  </a:moveTo>
                  <a:cubicBezTo>
                    <a:pt x="164" y="66"/>
                    <a:pt x="164" y="67"/>
                    <a:pt x="164" y="67"/>
                  </a:cubicBezTo>
                  <a:cubicBezTo>
                    <a:pt x="164" y="83"/>
                    <a:pt x="159" y="103"/>
                    <a:pt x="167" y="114"/>
                  </a:cubicBezTo>
                  <a:cubicBezTo>
                    <a:pt x="175" y="127"/>
                    <a:pt x="196" y="118"/>
                    <a:pt x="212" y="119"/>
                  </a:cubicBezTo>
                  <a:cubicBezTo>
                    <a:pt x="218" y="120"/>
                    <a:pt x="225" y="120"/>
                    <a:pt x="228" y="128"/>
                  </a:cubicBezTo>
                  <a:cubicBezTo>
                    <a:pt x="232" y="135"/>
                    <a:pt x="229" y="142"/>
                    <a:pt x="224" y="148"/>
                  </a:cubicBezTo>
                  <a:cubicBezTo>
                    <a:pt x="196" y="181"/>
                    <a:pt x="168" y="215"/>
                    <a:pt x="139" y="248"/>
                  </a:cubicBezTo>
                  <a:cubicBezTo>
                    <a:pt x="126" y="263"/>
                    <a:pt x="109" y="263"/>
                    <a:pt x="97" y="249"/>
                  </a:cubicBezTo>
                  <a:cubicBezTo>
                    <a:pt x="68" y="216"/>
                    <a:pt x="39" y="181"/>
                    <a:pt x="11" y="147"/>
                  </a:cubicBezTo>
                  <a:cubicBezTo>
                    <a:pt x="0" y="134"/>
                    <a:pt x="6" y="121"/>
                    <a:pt x="23" y="120"/>
                  </a:cubicBezTo>
                  <a:cubicBezTo>
                    <a:pt x="25" y="119"/>
                    <a:pt x="27" y="120"/>
                    <a:pt x="29" y="119"/>
                  </a:cubicBezTo>
                  <a:cubicBezTo>
                    <a:pt x="72" y="119"/>
                    <a:pt x="72" y="119"/>
                    <a:pt x="72" y="76"/>
                  </a:cubicBezTo>
                  <a:cubicBezTo>
                    <a:pt x="72" y="60"/>
                    <a:pt x="72" y="44"/>
                    <a:pt x="72" y="28"/>
                  </a:cubicBezTo>
                  <a:cubicBezTo>
                    <a:pt x="73" y="7"/>
                    <a:pt x="79" y="1"/>
                    <a:pt x="99" y="0"/>
                  </a:cubicBezTo>
                  <a:cubicBezTo>
                    <a:pt x="112" y="0"/>
                    <a:pt x="125" y="0"/>
                    <a:pt x="137" y="0"/>
                  </a:cubicBezTo>
                  <a:cubicBezTo>
                    <a:pt x="156" y="0"/>
                    <a:pt x="164" y="10"/>
                    <a:pt x="164" y="27"/>
                  </a:cubicBezTo>
                  <a:cubicBezTo>
                    <a:pt x="164" y="40"/>
                    <a:pt x="164" y="53"/>
                    <a:pt x="164"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08" name="Freeform 17"/>
            <p:cNvSpPr>
              <a:spLocks/>
            </p:cNvSpPr>
            <p:nvPr/>
          </p:nvSpPr>
          <p:spPr bwMode="auto">
            <a:xfrm>
              <a:off x="7745" y="3149"/>
              <a:ext cx="703" cy="284"/>
            </a:xfrm>
            <a:custGeom>
              <a:avLst/>
              <a:gdLst>
                <a:gd name="T0" fmla="*/ 157 w 295"/>
                <a:gd name="T1" fmla="*/ 119 h 119"/>
                <a:gd name="T2" fmla="*/ 49 w 295"/>
                <a:gd name="T3" fmla="*/ 103 h 119"/>
                <a:gd name="T4" fmla="*/ 21 w 295"/>
                <a:gd name="T5" fmla="*/ 88 h 119"/>
                <a:gd name="T6" fmla="*/ 22 w 295"/>
                <a:gd name="T7" fmla="*/ 34 h 119"/>
                <a:gd name="T8" fmla="*/ 82 w 295"/>
                <a:gd name="T9" fmla="*/ 10 h 119"/>
                <a:gd name="T10" fmla="*/ 230 w 295"/>
                <a:gd name="T11" fmla="*/ 14 h 119"/>
                <a:gd name="T12" fmla="*/ 266 w 295"/>
                <a:gd name="T13" fmla="*/ 30 h 119"/>
                <a:gd name="T14" fmla="*/ 266 w 295"/>
                <a:gd name="T15" fmla="*/ 92 h 119"/>
                <a:gd name="T16" fmla="*/ 157 w 295"/>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119">
                  <a:moveTo>
                    <a:pt x="157" y="119"/>
                  </a:moveTo>
                  <a:cubicBezTo>
                    <a:pt x="112" y="119"/>
                    <a:pt x="80" y="115"/>
                    <a:pt x="49" y="103"/>
                  </a:cubicBezTo>
                  <a:cubicBezTo>
                    <a:pt x="39" y="99"/>
                    <a:pt x="30" y="94"/>
                    <a:pt x="21" y="88"/>
                  </a:cubicBezTo>
                  <a:cubicBezTo>
                    <a:pt x="1" y="71"/>
                    <a:pt x="0" y="51"/>
                    <a:pt x="22" y="34"/>
                  </a:cubicBezTo>
                  <a:cubicBezTo>
                    <a:pt x="39" y="21"/>
                    <a:pt x="60" y="14"/>
                    <a:pt x="82" y="10"/>
                  </a:cubicBezTo>
                  <a:cubicBezTo>
                    <a:pt x="132" y="0"/>
                    <a:pt x="181" y="1"/>
                    <a:pt x="230" y="14"/>
                  </a:cubicBezTo>
                  <a:cubicBezTo>
                    <a:pt x="243" y="18"/>
                    <a:pt x="255" y="23"/>
                    <a:pt x="266" y="30"/>
                  </a:cubicBezTo>
                  <a:cubicBezTo>
                    <a:pt x="295" y="49"/>
                    <a:pt x="295" y="74"/>
                    <a:pt x="266" y="92"/>
                  </a:cubicBezTo>
                  <a:cubicBezTo>
                    <a:pt x="229" y="114"/>
                    <a:pt x="187" y="118"/>
                    <a:pt x="157"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09" name="Freeform 18"/>
            <p:cNvSpPr>
              <a:spLocks/>
            </p:cNvSpPr>
            <p:nvPr/>
          </p:nvSpPr>
          <p:spPr bwMode="auto">
            <a:xfrm>
              <a:off x="8140" y="2723"/>
              <a:ext cx="686" cy="286"/>
            </a:xfrm>
            <a:custGeom>
              <a:avLst/>
              <a:gdLst>
                <a:gd name="T0" fmla="*/ 148 w 288"/>
                <a:gd name="T1" fmla="*/ 120 h 120"/>
                <a:gd name="T2" fmla="*/ 52 w 288"/>
                <a:gd name="T3" fmla="*/ 105 h 120"/>
                <a:gd name="T4" fmla="*/ 22 w 288"/>
                <a:gd name="T5" fmla="*/ 89 h 120"/>
                <a:gd name="T6" fmla="*/ 23 w 288"/>
                <a:gd name="T7" fmla="*/ 34 h 120"/>
                <a:gd name="T8" fmla="*/ 90 w 288"/>
                <a:gd name="T9" fmla="*/ 9 h 120"/>
                <a:gd name="T10" fmla="*/ 245 w 288"/>
                <a:gd name="T11" fmla="*/ 20 h 120"/>
                <a:gd name="T12" fmla="*/ 287 w 288"/>
                <a:gd name="T13" fmla="*/ 62 h 120"/>
                <a:gd name="T14" fmla="*/ 244 w 288"/>
                <a:gd name="T15" fmla="*/ 104 h 120"/>
                <a:gd name="T16" fmla="*/ 148 w 288"/>
                <a:gd name="T1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120">
                  <a:moveTo>
                    <a:pt x="148" y="120"/>
                  </a:moveTo>
                  <a:cubicBezTo>
                    <a:pt x="115" y="119"/>
                    <a:pt x="83" y="116"/>
                    <a:pt x="52" y="105"/>
                  </a:cubicBezTo>
                  <a:cubicBezTo>
                    <a:pt x="41" y="100"/>
                    <a:pt x="31" y="96"/>
                    <a:pt x="22" y="89"/>
                  </a:cubicBezTo>
                  <a:cubicBezTo>
                    <a:pt x="0" y="71"/>
                    <a:pt x="1" y="51"/>
                    <a:pt x="23" y="34"/>
                  </a:cubicBezTo>
                  <a:cubicBezTo>
                    <a:pt x="43" y="20"/>
                    <a:pt x="66" y="13"/>
                    <a:pt x="90" y="9"/>
                  </a:cubicBezTo>
                  <a:cubicBezTo>
                    <a:pt x="142" y="0"/>
                    <a:pt x="194" y="1"/>
                    <a:pt x="245" y="20"/>
                  </a:cubicBezTo>
                  <a:cubicBezTo>
                    <a:pt x="265" y="28"/>
                    <a:pt x="288" y="37"/>
                    <a:pt x="287" y="62"/>
                  </a:cubicBezTo>
                  <a:cubicBezTo>
                    <a:pt x="287" y="87"/>
                    <a:pt x="264" y="96"/>
                    <a:pt x="244" y="104"/>
                  </a:cubicBezTo>
                  <a:cubicBezTo>
                    <a:pt x="213" y="116"/>
                    <a:pt x="181" y="119"/>
                    <a:pt x="14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0" name="Freeform 19"/>
            <p:cNvSpPr>
              <a:spLocks/>
            </p:cNvSpPr>
            <p:nvPr/>
          </p:nvSpPr>
          <p:spPr bwMode="auto">
            <a:xfrm>
              <a:off x="7349" y="2585"/>
              <a:ext cx="684" cy="283"/>
            </a:xfrm>
            <a:custGeom>
              <a:avLst/>
              <a:gdLst>
                <a:gd name="T0" fmla="*/ 147 w 287"/>
                <a:gd name="T1" fmla="*/ 119 h 119"/>
                <a:gd name="T2" fmla="*/ 45 w 287"/>
                <a:gd name="T3" fmla="*/ 100 h 119"/>
                <a:gd name="T4" fmla="*/ 19 w 287"/>
                <a:gd name="T5" fmla="*/ 85 h 119"/>
                <a:gd name="T6" fmla="*/ 18 w 287"/>
                <a:gd name="T7" fmla="*/ 36 h 119"/>
                <a:gd name="T8" fmla="*/ 94 w 287"/>
                <a:gd name="T9" fmla="*/ 7 h 119"/>
                <a:gd name="T10" fmla="*/ 249 w 287"/>
                <a:gd name="T11" fmla="*/ 21 h 119"/>
                <a:gd name="T12" fmla="*/ 287 w 287"/>
                <a:gd name="T13" fmla="*/ 60 h 119"/>
                <a:gd name="T14" fmla="*/ 250 w 287"/>
                <a:gd name="T15" fmla="*/ 99 h 119"/>
                <a:gd name="T16" fmla="*/ 147 w 287"/>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7" h="119">
                  <a:moveTo>
                    <a:pt x="147" y="119"/>
                  </a:moveTo>
                  <a:cubicBezTo>
                    <a:pt x="112" y="117"/>
                    <a:pt x="77" y="114"/>
                    <a:pt x="45" y="100"/>
                  </a:cubicBezTo>
                  <a:cubicBezTo>
                    <a:pt x="36" y="96"/>
                    <a:pt x="27" y="91"/>
                    <a:pt x="19" y="85"/>
                  </a:cubicBezTo>
                  <a:cubicBezTo>
                    <a:pt x="1" y="70"/>
                    <a:pt x="0" y="52"/>
                    <a:pt x="18" y="36"/>
                  </a:cubicBezTo>
                  <a:cubicBezTo>
                    <a:pt x="40" y="18"/>
                    <a:pt x="66" y="11"/>
                    <a:pt x="94" y="7"/>
                  </a:cubicBezTo>
                  <a:cubicBezTo>
                    <a:pt x="146" y="0"/>
                    <a:pt x="198" y="0"/>
                    <a:pt x="249" y="21"/>
                  </a:cubicBezTo>
                  <a:cubicBezTo>
                    <a:pt x="267" y="28"/>
                    <a:pt x="286" y="37"/>
                    <a:pt x="287" y="60"/>
                  </a:cubicBezTo>
                  <a:cubicBezTo>
                    <a:pt x="287" y="83"/>
                    <a:pt x="267" y="91"/>
                    <a:pt x="250" y="99"/>
                  </a:cubicBezTo>
                  <a:cubicBezTo>
                    <a:pt x="217" y="114"/>
                    <a:pt x="182" y="117"/>
                    <a:pt x="147"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1" name="Freeform 20"/>
            <p:cNvSpPr>
              <a:spLocks/>
            </p:cNvSpPr>
            <p:nvPr/>
          </p:nvSpPr>
          <p:spPr bwMode="auto">
            <a:xfrm>
              <a:off x="7750" y="3533"/>
              <a:ext cx="686" cy="190"/>
            </a:xfrm>
            <a:custGeom>
              <a:avLst/>
              <a:gdLst>
                <a:gd name="T0" fmla="*/ 5 w 288"/>
                <a:gd name="T1" fmla="*/ 0 h 80"/>
                <a:gd name="T2" fmla="*/ 283 w 288"/>
                <a:gd name="T3" fmla="*/ 3 h 80"/>
                <a:gd name="T4" fmla="*/ 259 w 288"/>
                <a:gd name="T5" fmla="*/ 53 h 80"/>
                <a:gd name="T6" fmla="*/ 115 w 288"/>
                <a:gd name="T7" fmla="*/ 75 h 80"/>
                <a:gd name="T8" fmla="*/ 26 w 288"/>
                <a:gd name="T9" fmla="*/ 50 h 80"/>
                <a:gd name="T10" fmla="*/ 5 w 288"/>
                <a:gd name="T11" fmla="*/ 0 h 80"/>
              </a:gdLst>
              <a:ahLst/>
              <a:cxnLst>
                <a:cxn ang="0">
                  <a:pos x="T0" y="T1"/>
                </a:cxn>
                <a:cxn ang="0">
                  <a:pos x="T2" y="T3"/>
                </a:cxn>
                <a:cxn ang="0">
                  <a:pos x="T4" y="T5"/>
                </a:cxn>
                <a:cxn ang="0">
                  <a:pos x="T6" y="T7"/>
                </a:cxn>
                <a:cxn ang="0">
                  <a:pos x="T8" y="T9"/>
                </a:cxn>
                <a:cxn ang="0">
                  <a:pos x="T10" y="T11"/>
                </a:cxn>
              </a:cxnLst>
              <a:rect l="0" t="0" r="r" b="b"/>
              <a:pathLst>
                <a:path w="288" h="80">
                  <a:moveTo>
                    <a:pt x="5" y="0"/>
                  </a:moveTo>
                  <a:cubicBezTo>
                    <a:pt x="51" y="54"/>
                    <a:pt x="222" y="62"/>
                    <a:pt x="283" y="3"/>
                  </a:cubicBezTo>
                  <a:cubicBezTo>
                    <a:pt x="288" y="29"/>
                    <a:pt x="283" y="40"/>
                    <a:pt x="259" y="53"/>
                  </a:cubicBezTo>
                  <a:cubicBezTo>
                    <a:pt x="214" y="76"/>
                    <a:pt x="165" y="80"/>
                    <a:pt x="115" y="75"/>
                  </a:cubicBezTo>
                  <a:cubicBezTo>
                    <a:pt x="84" y="73"/>
                    <a:pt x="53" y="67"/>
                    <a:pt x="26" y="50"/>
                  </a:cubicBezTo>
                  <a:cubicBezTo>
                    <a:pt x="8" y="39"/>
                    <a:pt x="0" y="24"/>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2" name="Freeform 21"/>
            <p:cNvSpPr>
              <a:spLocks/>
            </p:cNvSpPr>
            <p:nvPr/>
          </p:nvSpPr>
          <p:spPr bwMode="auto">
            <a:xfrm>
              <a:off x="7359" y="2828"/>
              <a:ext cx="684" cy="181"/>
            </a:xfrm>
            <a:custGeom>
              <a:avLst/>
              <a:gdLst>
                <a:gd name="T0" fmla="*/ 3 w 287"/>
                <a:gd name="T1" fmla="*/ 2 h 76"/>
                <a:gd name="T2" fmla="*/ 281 w 287"/>
                <a:gd name="T3" fmla="*/ 0 h 76"/>
                <a:gd name="T4" fmla="*/ 254 w 287"/>
                <a:gd name="T5" fmla="*/ 53 h 76"/>
                <a:gd name="T6" fmla="*/ 149 w 287"/>
                <a:gd name="T7" fmla="*/ 76 h 76"/>
                <a:gd name="T8" fmla="*/ 30 w 287"/>
                <a:gd name="T9" fmla="*/ 53 h 76"/>
                <a:gd name="T10" fmla="*/ 3 w 287"/>
                <a:gd name="T11" fmla="*/ 2 h 76"/>
              </a:gdLst>
              <a:ahLst/>
              <a:cxnLst>
                <a:cxn ang="0">
                  <a:pos x="T0" y="T1"/>
                </a:cxn>
                <a:cxn ang="0">
                  <a:pos x="T2" y="T3"/>
                </a:cxn>
                <a:cxn ang="0">
                  <a:pos x="T4" y="T5"/>
                </a:cxn>
                <a:cxn ang="0">
                  <a:pos x="T6" y="T7"/>
                </a:cxn>
                <a:cxn ang="0">
                  <a:pos x="T8" y="T9"/>
                </a:cxn>
                <a:cxn ang="0">
                  <a:pos x="T10" y="T11"/>
                </a:cxn>
              </a:cxnLst>
              <a:rect l="0" t="0" r="r" b="b"/>
              <a:pathLst>
                <a:path w="287" h="76">
                  <a:moveTo>
                    <a:pt x="3" y="2"/>
                  </a:moveTo>
                  <a:cubicBezTo>
                    <a:pt x="85" y="58"/>
                    <a:pt x="222" y="57"/>
                    <a:pt x="281" y="0"/>
                  </a:cubicBezTo>
                  <a:cubicBezTo>
                    <a:pt x="287" y="26"/>
                    <a:pt x="280" y="40"/>
                    <a:pt x="254" y="53"/>
                  </a:cubicBezTo>
                  <a:cubicBezTo>
                    <a:pt x="221" y="70"/>
                    <a:pt x="185" y="75"/>
                    <a:pt x="149" y="76"/>
                  </a:cubicBezTo>
                  <a:cubicBezTo>
                    <a:pt x="108" y="76"/>
                    <a:pt x="68" y="72"/>
                    <a:pt x="30" y="53"/>
                  </a:cubicBezTo>
                  <a:cubicBezTo>
                    <a:pt x="6" y="40"/>
                    <a:pt x="0" y="29"/>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3" name="Freeform 22"/>
            <p:cNvSpPr>
              <a:spLocks/>
            </p:cNvSpPr>
            <p:nvPr/>
          </p:nvSpPr>
          <p:spPr bwMode="auto">
            <a:xfrm>
              <a:off x="8155" y="2966"/>
              <a:ext cx="683" cy="190"/>
            </a:xfrm>
            <a:custGeom>
              <a:avLst/>
              <a:gdLst>
                <a:gd name="T0" fmla="*/ 1 w 287"/>
                <a:gd name="T1" fmla="*/ 0 h 80"/>
                <a:gd name="T2" fmla="*/ 281 w 287"/>
                <a:gd name="T3" fmla="*/ 2 h 80"/>
                <a:gd name="T4" fmla="*/ 255 w 287"/>
                <a:gd name="T5" fmla="*/ 53 h 80"/>
                <a:gd name="T6" fmla="*/ 193 w 287"/>
                <a:gd name="T7" fmla="*/ 73 h 80"/>
                <a:gd name="T8" fmla="*/ 39 w 287"/>
                <a:gd name="T9" fmla="*/ 59 h 80"/>
                <a:gd name="T10" fmla="*/ 1 w 287"/>
                <a:gd name="T11" fmla="*/ 0 h 80"/>
              </a:gdLst>
              <a:ahLst/>
              <a:cxnLst>
                <a:cxn ang="0">
                  <a:pos x="T0" y="T1"/>
                </a:cxn>
                <a:cxn ang="0">
                  <a:pos x="T2" y="T3"/>
                </a:cxn>
                <a:cxn ang="0">
                  <a:pos x="T4" y="T5"/>
                </a:cxn>
                <a:cxn ang="0">
                  <a:pos x="T6" y="T7"/>
                </a:cxn>
                <a:cxn ang="0">
                  <a:pos x="T8" y="T9"/>
                </a:cxn>
                <a:cxn ang="0">
                  <a:pos x="T10" y="T11"/>
                </a:cxn>
              </a:cxnLst>
              <a:rect l="0" t="0" r="r" b="b"/>
              <a:pathLst>
                <a:path w="287" h="80">
                  <a:moveTo>
                    <a:pt x="1" y="0"/>
                  </a:moveTo>
                  <a:cubicBezTo>
                    <a:pt x="52" y="57"/>
                    <a:pt x="224" y="61"/>
                    <a:pt x="281" y="2"/>
                  </a:cubicBezTo>
                  <a:cubicBezTo>
                    <a:pt x="287" y="26"/>
                    <a:pt x="275" y="42"/>
                    <a:pt x="255" y="53"/>
                  </a:cubicBezTo>
                  <a:cubicBezTo>
                    <a:pt x="236" y="64"/>
                    <a:pt x="215" y="70"/>
                    <a:pt x="193" y="73"/>
                  </a:cubicBezTo>
                  <a:cubicBezTo>
                    <a:pt x="141" y="80"/>
                    <a:pt x="89" y="79"/>
                    <a:pt x="39" y="59"/>
                  </a:cubicBezTo>
                  <a:cubicBezTo>
                    <a:pt x="8" y="46"/>
                    <a:pt x="0" y="34"/>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4" name="Freeform 23"/>
            <p:cNvSpPr>
              <a:spLocks/>
            </p:cNvSpPr>
            <p:nvPr/>
          </p:nvSpPr>
          <p:spPr bwMode="auto">
            <a:xfrm>
              <a:off x="7750" y="3392"/>
              <a:ext cx="683" cy="188"/>
            </a:xfrm>
            <a:custGeom>
              <a:avLst/>
              <a:gdLst>
                <a:gd name="T0" fmla="*/ 5 w 287"/>
                <a:gd name="T1" fmla="*/ 0 h 79"/>
                <a:gd name="T2" fmla="*/ 284 w 287"/>
                <a:gd name="T3" fmla="*/ 2 h 79"/>
                <a:gd name="T4" fmla="*/ 259 w 287"/>
                <a:gd name="T5" fmla="*/ 52 h 79"/>
                <a:gd name="T6" fmla="*/ 109 w 287"/>
                <a:gd name="T7" fmla="*/ 74 h 79"/>
                <a:gd name="T8" fmla="*/ 29 w 287"/>
                <a:gd name="T9" fmla="*/ 52 h 79"/>
                <a:gd name="T10" fmla="*/ 5 w 287"/>
                <a:gd name="T11" fmla="*/ 0 h 79"/>
              </a:gdLst>
              <a:ahLst/>
              <a:cxnLst>
                <a:cxn ang="0">
                  <a:pos x="T0" y="T1"/>
                </a:cxn>
                <a:cxn ang="0">
                  <a:pos x="T2" y="T3"/>
                </a:cxn>
                <a:cxn ang="0">
                  <a:pos x="T4" y="T5"/>
                </a:cxn>
                <a:cxn ang="0">
                  <a:pos x="T6" y="T7"/>
                </a:cxn>
                <a:cxn ang="0">
                  <a:pos x="T8" y="T9"/>
                </a:cxn>
                <a:cxn ang="0">
                  <a:pos x="T10" y="T11"/>
                </a:cxn>
              </a:cxnLst>
              <a:rect l="0" t="0" r="r" b="b"/>
              <a:pathLst>
                <a:path w="287" h="79">
                  <a:moveTo>
                    <a:pt x="5" y="0"/>
                  </a:moveTo>
                  <a:cubicBezTo>
                    <a:pt x="57" y="56"/>
                    <a:pt x="224" y="60"/>
                    <a:pt x="284" y="2"/>
                  </a:cubicBezTo>
                  <a:cubicBezTo>
                    <a:pt x="287" y="29"/>
                    <a:pt x="283" y="39"/>
                    <a:pt x="259" y="52"/>
                  </a:cubicBezTo>
                  <a:cubicBezTo>
                    <a:pt x="212" y="77"/>
                    <a:pt x="161" y="79"/>
                    <a:pt x="109" y="74"/>
                  </a:cubicBezTo>
                  <a:cubicBezTo>
                    <a:pt x="81" y="72"/>
                    <a:pt x="54" y="66"/>
                    <a:pt x="29" y="52"/>
                  </a:cubicBezTo>
                  <a:cubicBezTo>
                    <a:pt x="10" y="41"/>
                    <a:pt x="0" y="26"/>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5" name="Freeform 24"/>
            <p:cNvSpPr>
              <a:spLocks/>
            </p:cNvSpPr>
            <p:nvPr/>
          </p:nvSpPr>
          <p:spPr bwMode="auto">
            <a:xfrm>
              <a:off x="7361" y="2968"/>
              <a:ext cx="684" cy="188"/>
            </a:xfrm>
            <a:custGeom>
              <a:avLst/>
              <a:gdLst>
                <a:gd name="T0" fmla="*/ 281 w 287"/>
                <a:gd name="T1" fmla="*/ 0 h 79"/>
                <a:gd name="T2" fmla="*/ 258 w 287"/>
                <a:gd name="T3" fmla="*/ 51 h 79"/>
                <a:gd name="T4" fmla="*/ 192 w 287"/>
                <a:gd name="T5" fmla="*/ 72 h 79"/>
                <a:gd name="T6" fmla="*/ 32 w 287"/>
                <a:gd name="T7" fmla="*/ 54 h 79"/>
                <a:gd name="T8" fmla="*/ 2 w 287"/>
                <a:gd name="T9" fmla="*/ 1 h 79"/>
                <a:gd name="T10" fmla="*/ 142 w 287"/>
                <a:gd name="T11" fmla="*/ 43 h 79"/>
                <a:gd name="T12" fmla="*/ 281 w 287"/>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287" h="79">
                  <a:moveTo>
                    <a:pt x="281" y="0"/>
                  </a:moveTo>
                  <a:cubicBezTo>
                    <a:pt x="287" y="24"/>
                    <a:pt x="277" y="39"/>
                    <a:pt x="258" y="51"/>
                  </a:cubicBezTo>
                  <a:cubicBezTo>
                    <a:pt x="238" y="63"/>
                    <a:pt x="215" y="69"/>
                    <a:pt x="192" y="72"/>
                  </a:cubicBezTo>
                  <a:cubicBezTo>
                    <a:pt x="138" y="79"/>
                    <a:pt x="83" y="79"/>
                    <a:pt x="32" y="54"/>
                  </a:cubicBezTo>
                  <a:cubicBezTo>
                    <a:pt x="5" y="42"/>
                    <a:pt x="0" y="31"/>
                    <a:pt x="2" y="1"/>
                  </a:cubicBezTo>
                  <a:cubicBezTo>
                    <a:pt x="42" y="37"/>
                    <a:pt x="91" y="43"/>
                    <a:pt x="142" y="43"/>
                  </a:cubicBezTo>
                  <a:cubicBezTo>
                    <a:pt x="192" y="43"/>
                    <a:pt x="241" y="37"/>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6" name="Freeform 25"/>
            <p:cNvSpPr>
              <a:spLocks/>
            </p:cNvSpPr>
            <p:nvPr/>
          </p:nvSpPr>
          <p:spPr bwMode="auto">
            <a:xfrm>
              <a:off x="8471" y="3109"/>
              <a:ext cx="367" cy="181"/>
            </a:xfrm>
            <a:custGeom>
              <a:avLst/>
              <a:gdLst>
                <a:gd name="T0" fmla="*/ 148 w 154"/>
                <a:gd name="T1" fmla="*/ 0 h 76"/>
                <a:gd name="T2" fmla="*/ 123 w 154"/>
                <a:gd name="T3" fmla="*/ 52 h 76"/>
                <a:gd name="T4" fmla="*/ 21 w 154"/>
                <a:gd name="T5" fmla="*/ 76 h 76"/>
                <a:gd name="T6" fmla="*/ 0 w 154"/>
                <a:gd name="T7" fmla="*/ 47 h 76"/>
                <a:gd name="T8" fmla="*/ 148 w 154"/>
                <a:gd name="T9" fmla="*/ 0 h 76"/>
              </a:gdLst>
              <a:ahLst/>
              <a:cxnLst>
                <a:cxn ang="0">
                  <a:pos x="T0" y="T1"/>
                </a:cxn>
                <a:cxn ang="0">
                  <a:pos x="T2" y="T3"/>
                </a:cxn>
                <a:cxn ang="0">
                  <a:pos x="T4" y="T5"/>
                </a:cxn>
                <a:cxn ang="0">
                  <a:pos x="T6" y="T7"/>
                </a:cxn>
                <a:cxn ang="0">
                  <a:pos x="T8" y="T9"/>
                </a:cxn>
              </a:cxnLst>
              <a:rect l="0" t="0" r="r" b="b"/>
              <a:pathLst>
                <a:path w="154" h="76">
                  <a:moveTo>
                    <a:pt x="148" y="0"/>
                  </a:moveTo>
                  <a:cubicBezTo>
                    <a:pt x="154" y="25"/>
                    <a:pt x="143" y="41"/>
                    <a:pt x="123" y="52"/>
                  </a:cubicBezTo>
                  <a:cubicBezTo>
                    <a:pt x="91" y="69"/>
                    <a:pt x="57" y="75"/>
                    <a:pt x="21" y="76"/>
                  </a:cubicBezTo>
                  <a:cubicBezTo>
                    <a:pt x="0" y="76"/>
                    <a:pt x="12" y="54"/>
                    <a:pt x="0" y="47"/>
                  </a:cubicBezTo>
                  <a:cubicBezTo>
                    <a:pt x="54" y="42"/>
                    <a:pt x="107" y="40"/>
                    <a:pt x="1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7" name="Freeform 26"/>
            <p:cNvSpPr>
              <a:spLocks/>
            </p:cNvSpPr>
            <p:nvPr/>
          </p:nvSpPr>
          <p:spPr bwMode="auto">
            <a:xfrm>
              <a:off x="7352" y="3114"/>
              <a:ext cx="364" cy="183"/>
            </a:xfrm>
            <a:custGeom>
              <a:avLst/>
              <a:gdLst>
                <a:gd name="T0" fmla="*/ 153 w 153"/>
                <a:gd name="T1" fmla="*/ 43 h 77"/>
                <a:gd name="T2" fmla="*/ 108 w 153"/>
                <a:gd name="T3" fmla="*/ 73 h 77"/>
                <a:gd name="T4" fmla="*/ 29 w 153"/>
                <a:gd name="T5" fmla="*/ 49 h 77"/>
                <a:gd name="T6" fmla="*/ 6 w 153"/>
                <a:gd name="T7" fmla="*/ 0 h 77"/>
                <a:gd name="T8" fmla="*/ 153 w 153"/>
                <a:gd name="T9" fmla="*/ 43 h 77"/>
              </a:gdLst>
              <a:ahLst/>
              <a:cxnLst>
                <a:cxn ang="0">
                  <a:pos x="T0" y="T1"/>
                </a:cxn>
                <a:cxn ang="0">
                  <a:pos x="T2" y="T3"/>
                </a:cxn>
                <a:cxn ang="0">
                  <a:pos x="T4" y="T5"/>
                </a:cxn>
                <a:cxn ang="0">
                  <a:pos x="T6" y="T7"/>
                </a:cxn>
                <a:cxn ang="0">
                  <a:pos x="T8" y="T9"/>
                </a:cxn>
              </a:cxnLst>
              <a:rect l="0" t="0" r="r" b="b"/>
              <a:pathLst>
                <a:path w="153" h="77">
                  <a:moveTo>
                    <a:pt x="153" y="43"/>
                  </a:moveTo>
                  <a:cubicBezTo>
                    <a:pt x="140" y="76"/>
                    <a:pt x="140" y="77"/>
                    <a:pt x="108" y="73"/>
                  </a:cubicBezTo>
                  <a:cubicBezTo>
                    <a:pt x="81" y="69"/>
                    <a:pt x="53" y="64"/>
                    <a:pt x="29" y="49"/>
                  </a:cubicBezTo>
                  <a:cubicBezTo>
                    <a:pt x="10" y="38"/>
                    <a:pt x="0" y="24"/>
                    <a:pt x="6" y="0"/>
                  </a:cubicBezTo>
                  <a:cubicBezTo>
                    <a:pt x="48" y="37"/>
                    <a:pt x="100" y="40"/>
                    <a:pt x="15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8" name="Freeform 27"/>
            <p:cNvSpPr>
              <a:spLocks/>
            </p:cNvSpPr>
            <p:nvPr/>
          </p:nvSpPr>
          <p:spPr bwMode="auto">
            <a:xfrm>
              <a:off x="8488" y="3249"/>
              <a:ext cx="350" cy="184"/>
            </a:xfrm>
            <a:custGeom>
              <a:avLst/>
              <a:gdLst>
                <a:gd name="T0" fmla="*/ 141 w 147"/>
                <a:gd name="T1" fmla="*/ 0 h 77"/>
                <a:gd name="T2" fmla="*/ 112 w 147"/>
                <a:gd name="T3" fmla="*/ 55 h 77"/>
                <a:gd name="T4" fmla="*/ 17 w 147"/>
                <a:gd name="T5" fmla="*/ 77 h 77"/>
                <a:gd name="T6" fmla="*/ 3 w 147"/>
                <a:gd name="T7" fmla="*/ 64 h 77"/>
                <a:gd name="T8" fmla="*/ 15 w 147"/>
                <a:gd name="T9" fmla="*/ 44 h 77"/>
                <a:gd name="T10" fmla="*/ 90 w 147"/>
                <a:gd name="T11" fmla="*/ 32 h 77"/>
                <a:gd name="T12" fmla="*/ 141 w 14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47" h="77">
                  <a:moveTo>
                    <a:pt x="141" y="0"/>
                  </a:moveTo>
                  <a:cubicBezTo>
                    <a:pt x="147" y="29"/>
                    <a:pt x="134" y="44"/>
                    <a:pt x="112" y="55"/>
                  </a:cubicBezTo>
                  <a:cubicBezTo>
                    <a:pt x="82" y="70"/>
                    <a:pt x="50" y="75"/>
                    <a:pt x="17" y="77"/>
                  </a:cubicBezTo>
                  <a:cubicBezTo>
                    <a:pt x="7" y="77"/>
                    <a:pt x="2" y="75"/>
                    <a:pt x="3" y="64"/>
                  </a:cubicBezTo>
                  <a:cubicBezTo>
                    <a:pt x="4" y="55"/>
                    <a:pt x="0" y="45"/>
                    <a:pt x="15" y="44"/>
                  </a:cubicBezTo>
                  <a:cubicBezTo>
                    <a:pt x="41" y="43"/>
                    <a:pt x="66" y="40"/>
                    <a:pt x="90" y="32"/>
                  </a:cubicBezTo>
                  <a:cubicBezTo>
                    <a:pt x="109" y="25"/>
                    <a:pt x="126" y="16"/>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19" name="Freeform 28"/>
            <p:cNvSpPr>
              <a:spLocks/>
            </p:cNvSpPr>
            <p:nvPr/>
          </p:nvSpPr>
          <p:spPr bwMode="auto">
            <a:xfrm>
              <a:off x="7359" y="3254"/>
              <a:ext cx="338" cy="183"/>
            </a:xfrm>
            <a:custGeom>
              <a:avLst/>
              <a:gdLst>
                <a:gd name="T0" fmla="*/ 3 w 142"/>
                <a:gd name="T1" fmla="*/ 0 h 77"/>
                <a:gd name="T2" fmla="*/ 126 w 142"/>
                <a:gd name="T3" fmla="*/ 42 h 77"/>
                <a:gd name="T4" fmla="*/ 141 w 142"/>
                <a:gd name="T5" fmla="*/ 63 h 77"/>
                <a:gd name="T6" fmla="*/ 124 w 142"/>
                <a:gd name="T7" fmla="*/ 74 h 77"/>
                <a:gd name="T8" fmla="*/ 26 w 142"/>
                <a:gd name="T9" fmla="*/ 50 h 77"/>
                <a:gd name="T10" fmla="*/ 3 w 142"/>
                <a:gd name="T11" fmla="*/ 0 h 77"/>
              </a:gdLst>
              <a:ahLst/>
              <a:cxnLst>
                <a:cxn ang="0">
                  <a:pos x="T0" y="T1"/>
                </a:cxn>
                <a:cxn ang="0">
                  <a:pos x="T2" y="T3"/>
                </a:cxn>
                <a:cxn ang="0">
                  <a:pos x="T4" y="T5"/>
                </a:cxn>
                <a:cxn ang="0">
                  <a:pos x="T6" y="T7"/>
                </a:cxn>
                <a:cxn ang="0">
                  <a:pos x="T8" y="T9"/>
                </a:cxn>
                <a:cxn ang="0">
                  <a:pos x="T10" y="T11"/>
                </a:cxn>
              </a:cxnLst>
              <a:rect l="0" t="0" r="r" b="b"/>
              <a:pathLst>
                <a:path w="142" h="77">
                  <a:moveTo>
                    <a:pt x="3" y="0"/>
                  </a:moveTo>
                  <a:cubicBezTo>
                    <a:pt x="39" y="33"/>
                    <a:pt x="82" y="39"/>
                    <a:pt x="126" y="42"/>
                  </a:cubicBezTo>
                  <a:cubicBezTo>
                    <a:pt x="142" y="43"/>
                    <a:pt x="141" y="51"/>
                    <a:pt x="141" y="63"/>
                  </a:cubicBezTo>
                  <a:cubicBezTo>
                    <a:pt x="142" y="77"/>
                    <a:pt x="132" y="75"/>
                    <a:pt x="124" y="74"/>
                  </a:cubicBezTo>
                  <a:cubicBezTo>
                    <a:pt x="90" y="73"/>
                    <a:pt x="56" y="67"/>
                    <a:pt x="26" y="50"/>
                  </a:cubicBezTo>
                  <a:cubicBezTo>
                    <a:pt x="5" y="38"/>
                    <a:pt x="0" y="28"/>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grpSp>
        <p:nvGrpSpPr>
          <p:cNvPr id="121" name="Group 50"/>
          <p:cNvGrpSpPr>
            <a:grpSpLocks noChangeAspect="1"/>
          </p:cNvGrpSpPr>
          <p:nvPr/>
        </p:nvGrpSpPr>
        <p:grpSpPr bwMode="auto">
          <a:xfrm>
            <a:off x="6196482" y="4250313"/>
            <a:ext cx="516834" cy="516834"/>
            <a:chOff x="3118" y="1438"/>
            <a:chExt cx="1444" cy="1444"/>
          </a:xfrm>
          <a:solidFill>
            <a:schemeClr val="bg1"/>
          </a:solidFill>
        </p:grpSpPr>
        <p:sp>
          <p:nvSpPr>
            <p:cNvPr id="123" name="Oval 51"/>
            <p:cNvSpPr>
              <a:spLocks noChangeArrowheads="1"/>
            </p:cNvSpPr>
            <p:nvPr/>
          </p:nvSpPr>
          <p:spPr bwMode="auto">
            <a:xfrm>
              <a:off x="3684" y="1805"/>
              <a:ext cx="311" cy="3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52"/>
            <p:cNvSpPr>
              <a:spLocks/>
            </p:cNvSpPr>
            <p:nvPr/>
          </p:nvSpPr>
          <p:spPr bwMode="auto">
            <a:xfrm>
              <a:off x="3530" y="2182"/>
              <a:ext cx="619" cy="333"/>
            </a:xfrm>
            <a:custGeom>
              <a:avLst/>
              <a:gdLst>
                <a:gd name="T0" fmla="*/ 2571 w 2571"/>
                <a:gd name="T1" fmla="*/ 947 h 1385"/>
                <a:gd name="T2" fmla="*/ 2570 w 2571"/>
                <a:gd name="T3" fmla="*/ 932 h 1385"/>
                <a:gd name="T4" fmla="*/ 2569 w 2571"/>
                <a:gd name="T5" fmla="*/ 912 h 1385"/>
                <a:gd name="T6" fmla="*/ 1756 w 2571"/>
                <a:gd name="T7" fmla="*/ 63 h 1385"/>
                <a:gd name="T8" fmla="*/ 1286 w 2571"/>
                <a:gd name="T9" fmla="*/ 0 h 1385"/>
                <a:gd name="T10" fmla="*/ 815 w 2571"/>
                <a:gd name="T11" fmla="*/ 63 h 1385"/>
                <a:gd name="T12" fmla="*/ 2 w 2571"/>
                <a:gd name="T13" fmla="*/ 912 h 1385"/>
                <a:gd name="T14" fmla="*/ 1 w 2571"/>
                <a:gd name="T15" fmla="*/ 947 h 1385"/>
                <a:gd name="T16" fmla="*/ 1 w 2571"/>
                <a:gd name="T17" fmla="*/ 949 h 1385"/>
                <a:gd name="T18" fmla="*/ 0 w 2571"/>
                <a:gd name="T19" fmla="*/ 1172 h 1385"/>
                <a:gd name="T20" fmla="*/ 198 w 2571"/>
                <a:gd name="T21" fmla="*/ 1385 h 1385"/>
                <a:gd name="T22" fmla="*/ 2373 w 2571"/>
                <a:gd name="T23" fmla="*/ 1385 h 1385"/>
                <a:gd name="T24" fmla="*/ 2571 w 2571"/>
                <a:gd name="T25" fmla="*/ 1173 h 1385"/>
                <a:gd name="T26" fmla="*/ 2571 w 2571"/>
                <a:gd name="T27" fmla="*/ 1172 h 1385"/>
                <a:gd name="T28" fmla="*/ 2571 w 2571"/>
                <a:gd name="T29" fmla="*/ 947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1" h="1385">
                  <a:moveTo>
                    <a:pt x="2571" y="947"/>
                  </a:moveTo>
                  <a:cubicBezTo>
                    <a:pt x="2571" y="944"/>
                    <a:pt x="2570" y="932"/>
                    <a:pt x="2570" y="932"/>
                  </a:cubicBezTo>
                  <a:cubicBezTo>
                    <a:pt x="2570" y="923"/>
                    <a:pt x="2570" y="915"/>
                    <a:pt x="2569" y="912"/>
                  </a:cubicBezTo>
                  <a:cubicBezTo>
                    <a:pt x="2540" y="550"/>
                    <a:pt x="2211" y="190"/>
                    <a:pt x="1756" y="63"/>
                  </a:cubicBezTo>
                  <a:cubicBezTo>
                    <a:pt x="1610" y="23"/>
                    <a:pt x="1452" y="0"/>
                    <a:pt x="1286" y="0"/>
                  </a:cubicBezTo>
                  <a:cubicBezTo>
                    <a:pt x="1120" y="0"/>
                    <a:pt x="961" y="23"/>
                    <a:pt x="815" y="63"/>
                  </a:cubicBezTo>
                  <a:cubicBezTo>
                    <a:pt x="360" y="190"/>
                    <a:pt x="32" y="551"/>
                    <a:pt x="2" y="912"/>
                  </a:cubicBezTo>
                  <a:cubicBezTo>
                    <a:pt x="2" y="916"/>
                    <a:pt x="1" y="940"/>
                    <a:pt x="1" y="947"/>
                  </a:cubicBezTo>
                  <a:cubicBezTo>
                    <a:pt x="1" y="949"/>
                    <a:pt x="1" y="949"/>
                    <a:pt x="1" y="949"/>
                  </a:cubicBezTo>
                  <a:cubicBezTo>
                    <a:pt x="1" y="989"/>
                    <a:pt x="0" y="1172"/>
                    <a:pt x="0" y="1172"/>
                  </a:cubicBezTo>
                  <a:cubicBezTo>
                    <a:pt x="0" y="1289"/>
                    <a:pt x="89" y="1385"/>
                    <a:pt x="198" y="1385"/>
                  </a:cubicBezTo>
                  <a:cubicBezTo>
                    <a:pt x="2373" y="1385"/>
                    <a:pt x="2373" y="1385"/>
                    <a:pt x="2373" y="1385"/>
                  </a:cubicBezTo>
                  <a:cubicBezTo>
                    <a:pt x="2482" y="1385"/>
                    <a:pt x="2570" y="1289"/>
                    <a:pt x="2571" y="1173"/>
                  </a:cubicBezTo>
                  <a:cubicBezTo>
                    <a:pt x="2571" y="1172"/>
                    <a:pt x="2571" y="1172"/>
                    <a:pt x="2571" y="1172"/>
                  </a:cubicBezTo>
                  <a:cubicBezTo>
                    <a:pt x="2571" y="1172"/>
                    <a:pt x="2571" y="950"/>
                    <a:pt x="2571" y="9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53"/>
            <p:cNvSpPr>
              <a:spLocks noEditPoints="1"/>
            </p:cNvSpPr>
            <p:nvPr/>
          </p:nvSpPr>
          <p:spPr bwMode="auto">
            <a:xfrm>
              <a:off x="3118" y="1438"/>
              <a:ext cx="1444" cy="1444"/>
            </a:xfrm>
            <a:custGeom>
              <a:avLst/>
              <a:gdLst>
                <a:gd name="T0" fmla="*/ 5906 w 6000"/>
                <a:gd name="T1" fmla="*/ 2906 h 6000"/>
                <a:gd name="T2" fmla="*/ 5482 w 6000"/>
                <a:gd name="T3" fmla="*/ 2906 h 6000"/>
                <a:gd name="T4" fmla="*/ 3094 w 6000"/>
                <a:gd name="T5" fmla="*/ 518 h 6000"/>
                <a:gd name="T6" fmla="*/ 3094 w 6000"/>
                <a:gd name="T7" fmla="*/ 94 h 6000"/>
                <a:gd name="T8" fmla="*/ 3000 w 6000"/>
                <a:gd name="T9" fmla="*/ 0 h 6000"/>
                <a:gd name="T10" fmla="*/ 2906 w 6000"/>
                <a:gd name="T11" fmla="*/ 94 h 6000"/>
                <a:gd name="T12" fmla="*/ 2906 w 6000"/>
                <a:gd name="T13" fmla="*/ 518 h 6000"/>
                <a:gd name="T14" fmla="*/ 518 w 6000"/>
                <a:gd name="T15" fmla="*/ 2906 h 6000"/>
                <a:gd name="T16" fmla="*/ 94 w 6000"/>
                <a:gd name="T17" fmla="*/ 2906 h 6000"/>
                <a:gd name="T18" fmla="*/ 0 w 6000"/>
                <a:gd name="T19" fmla="*/ 3000 h 6000"/>
                <a:gd name="T20" fmla="*/ 94 w 6000"/>
                <a:gd name="T21" fmla="*/ 3094 h 6000"/>
                <a:gd name="T22" fmla="*/ 518 w 6000"/>
                <a:gd name="T23" fmla="*/ 3094 h 6000"/>
                <a:gd name="T24" fmla="*/ 2906 w 6000"/>
                <a:gd name="T25" fmla="*/ 5482 h 6000"/>
                <a:gd name="T26" fmla="*/ 2906 w 6000"/>
                <a:gd name="T27" fmla="*/ 5906 h 6000"/>
                <a:gd name="T28" fmla="*/ 3000 w 6000"/>
                <a:gd name="T29" fmla="*/ 6000 h 6000"/>
                <a:gd name="T30" fmla="*/ 3094 w 6000"/>
                <a:gd name="T31" fmla="*/ 5906 h 6000"/>
                <a:gd name="T32" fmla="*/ 3094 w 6000"/>
                <a:gd name="T33" fmla="*/ 5482 h 6000"/>
                <a:gd name="T34" fmla="*/ 5482 w 6000"/>
                <a:gd name="T35" fmla="*/ 3094 h 6000"/>
                <a:gd name="T36" fmla="*/ 5906 w 6000"/>
                <a:gd name="T37" fmla="*/ 3094 h 6000"/>
                <a:gd name="T38" fmla="*/ 6000 w 6000"/>
                <a:gd name="T39" fmla="*/ 3000 h 6000"/>
                <a:gd name="T40" fmla="*/ 5906 w 6000"/>
                <a:gd name="T41" fmla="*/ 2906 h 6000"/>
                <a:gd name="T42" fmla="*/ 3094 w 6000"/>
                <a:gd name="T43" fmla="*/ 5294 h 6000"/>
                <a:gd name="T44" fmla="*/ 3094 w 6000"/>
                <a:gd name="T45" fmla="*/ 4875 h 6000"/>
                <a:gd name="T46" fmla="*/ 3000 w 6000"/>
                <a:gd name="T47" fmla="*/ 4781 h 6000"/>
                <a:gd name="T48" fmla="*/ 2906 w 6000"/>
                <a:gd name="T49" fmla="*/ 4875 h 6000"/>
                <a:gd name="T50" fmla="*/ 2906 w 6000"/>
                <a:gd name="T51" fmla="*/ 5294 h 6000"/>
                <a:gd name="T52" fmla="*/ 706 w 6000"/>
                <a:gd name="T53" fmla="*/ 3094 h 6000"/>
                <a:gd name="T54" fmla="*/ 1125 w 6000"/>
                <a:gd name="T55" fmla="*/ 3094 h 6000"/>
                <a:gd name="T56" fmla="*/ 1219 w 6000"/>
                <a:gd name="T57" fmla="*/ 3000 h 6000"/>
                <a:gd name="T58" fmla="*/ 1125 w 6000"/>
                <a:gd name="T59" fmla="*/ 2906 h 6000"/>
                <a:gd name="T60" fmla="*/ 706 w 6000"/>
                <a:gd name="T61" fmla="*/ 2906 h 6000"/>
                <a:gd name="T62" fmla="*/ 2906 w 6000"/>
                <a:gd name="T63" fmla="*/ 706 h 6000"/>
                <a:gd name="T64" fmla="*/ 2906 w 6000"/>
                <a:gd name="T65" fmla="*/ 1125 h 6000"/>
                <a:gd name="T66" fmla="*/ 3000 w 6000"/>
                <a:gd name="T67" fmla="*/ 1219 h 6000"/>
                <a:gd name="T68" fmla="*/ 3094 w 6000"/>
                <a:gd name="T69" fmla="*/ 1125 h 6000"/>
                <a:gd name="T70" fmla="*/ 3094 w 6000"/>
                <a:gd name="T71" fmla="*/ 706 h 6000"/>
                <a:gd name="T72" fmla="*/ 5294 w 6000"/>
                <a:gd name="T73" fmla="*/ 2906 h 6000"/>
                <a:gd name="T74" fmla="*/ 4875 w 6000"/>
                <a:gd name="T75" fmla="*/ 2906 h 6000"/>
                <a:gd name="T76" fmla="*/ 4781 w 6000"/>
                <a:gd name="T77" fmla="*/ 3000 h 6000"/>
                <a:gd name="T78" fmla="*/ 4875 w 6000"/>
                <a:gd name="T79" fmla="*/ 3094 h 6000"/>
                <a:gd name="T80" fmla="*/ 5294 w 6000"/>
                <a:gd name="T81" fmla="*/ 3094 h 6000"/>
                <a:gd name="T82" fmla="*/ 3094 w 6000"/>
                <a:gd name="T83" fmla="*/ 5294 h 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00" h="6000">
                  <a:moveTo>
                    <a:pt x="5906" y="2906"/>
                  </a:moveTo>
                  <a:cubicBezTo>
                    <a:pt x="5482" y="2906"/>
                    <a:pt x="5482" y="2906"/>
                    <a:pt x="5482" y="2906"/>
                  </a:cubicBezTo>
                  <a:cubicBezTo>
                    <a:pt x="5434" y="1611"/>
                    <a:pt x="4389" y="566"/>
                    <a:pt x="3094" y="518"/>
                  </a:cubicBezTo>
                  <a:cubicBezTo>
                    <a:pt x="3094" y="94"/>
                    <a:pt x="3094" y="94"/>
                    <a:pt x="3094" y="94"/>
                  </a:cubicBezTo>
                  <a:cubicBezTo>
                    <a:pt x="3094" y="42"/>
                    <a:pt x="3052" y="0"/>
                    <a:pt x="3000" y="0"/>
                  </a:cubicBezTo>
                  <a:cubicBezTo>
                    <a:pt x="2948" y="0"/>
                    <a:pt x="2906" y="42"/>
                    <a:pt x="2906" y="94"/>
                  </a:cubicBezTo>
                  <a:cubicBezTo>
                    <a:pt x="2906" y="518"/>
                    <a:pt x="2906" y="518"/>
                    <a:pt x="2906" y="518"/>
                  </a:cubicBezTo>
                  <a:cubicBezTo>
                    <a:pt x="1611" y="566"/>
                    <a:pt x="566" y="1611"/>
                    <a:pt x="518" y="2906"/>
                  </a:cubicBezTo>
                  <a:cubicBezTo>
                    <a:pt x="94" y="2906"/>
                    <a:pt x="94" y="2906"/>
                    <a:pt x="94" y="2906"/>
                  </a:cubicBezTo>
                  <a:cubicBezTo>
                    <a:pt x="42" y="2906"/>
                    <a:pt x="0" y="2948"/>
                    <a:pt x="0" y="3000"/>
                  </a:cubicBezTo>
                  <a:cubicBezTo>
                    <a:pt x="0" y="3052"/>
                    <a:pt x="42" y="3094"/>
                    <a:pt x="94" y="3094"/>
                  </a:cubicBezTo>
                  <a:cubicBezTo>
                    <a:pt x="518" y="3094"/>
                    <a:pt x="518" y="3094"/>
                    <a:pt x="518" y="3094"/>
                  </a:cubicBezTo>
                  <a:cubicBezTo>
                    <a:pt x="566" y="4389"/>
                    <a:pt x="1611" y="5434"/>
                    <a:pt x="2906" y="5482"/>
                  </a:cubicBezTo>
                  <a:cubicBezTo>
                    <a:pt x="2906" y="5906"/>
                    <a:pt x="2906" y="5906"/>
                    <a:pt x="2906" y="5906"/>
                  </a:cubicBezTo>
                  <a:cubicBezTo>
                    <a:pt x="2906" y="5958"/>
                    <a:pt x="2948" y="6000"/>
                    <a:pt x="3000" y="6000"/>
                  </a:cubicBezTo>
                  <a:cubicBezTo>
                    <a:pt x="3052" y="6000"/>
                    <a:pt x="3094" y="5958"/>
                    <a:pt x="3094" y="5906"/>
                  </a:cubicBezTo>
                  <a:cubicBezTo>
                    <a:pt x="3094" y="5482"/>
                    <a:pt x="3094" y="5482"/>
                    <a:pt x="3094" y="5482"/>
                  </a:cubicBezTo>
                  <a:cubicBezTo>
                    <a:pt x="4389" y="5434"/>
                    <a:pt x="5434" y="4389"/>
                    <a:pt x="5482" y="3094"/>
                  </a:cubicBezTo>
                  <a:cubicBezTo>
                    <a:pt x="5906" y="3094"/>
                    <a:pt x="5906" y="3094"/>
                    <a:pt x="5906" y="3094"/>
                  </a:cubicBezTo>
                  <a:cubicBezTo>
                    <a:pt x="5958" y="3094"/>
                    <a:pt x="6000" y="3052"/>
                    <a:pt x="6000" y="3000"/>
                  </a:cubicBezTo>
                  <a:cubicBezTo>
                    <a:pt x="6000" y="2948"/>
                    <a:pt x="5958" y="2906"/>
                    <a:pt x="5906" y="2906"/>
                  </a:cubicBezTo>
                  <a:close/>
                  <a:moveTo>
                    <a:pt x="3094" y="5294"/>
                  </a:moveTo>
                  <a:cubicBezTo>
                    <a:pt x="3094" y="4875"/>
                    <a:pt x="3094" y="4875"/>
                    <a:pt x="3094" y="4875"/>
                  </a:cubicBezTo>
                  <a:cubicBezTo>
                    <a:pt x="3094" y="4823"/>
                    <a:pt x="3052" y="4781"/>
                    <a:pt x="3000" y="4781"/>
                  </a:cubicBezTo>
                  <a:cubicBezTo>
                    <a:pt x="2948" y="4781"/>
                    <a:pt x="2906" y="4823"/>
                    <a:pt x="2906" y="4875"/>
                  </a:cubicBezTo>
                  <a:cubicBezTo>
                    <a:pt x="2906" y="5294"/>
                    <a:pt x="2906" y="5294"/>
                    <a:pt x="2906" y="5294"/>
                  </a:cubicBezTo>
                  <a:cubicBezTo>
                    <a:pt x="1714" y="5246"/>
                    <a:pt x="754" y="4286"/>
                    <a:pt x="706" y="3094"/>
                  </a:cubicBezTo>
                  <a:cubicBezTo>
                    <a:pt x="1125" y="3094"/>
                    <a:pt x="1125" y="3094"/>
                    <a:pt x="1125" y="3094"/>
                  </a:cubicBezTo>
                  <a:cubicBezTo>
                    <a:pt x="1177" y="3094"/>
                    <a:pt x="1219" y="3052"/>
                    <a:pt x="1219" y="3000"/>
                  </a:cubicBezTo>
                  <a:cubicBezTo>
                    <a:pt x="1219" y="2948"/>
                    <a:pt x="1177" y="2906"/>
                    <a:pt x="1125" y="2906"/>
                  </a:cubicBezTo>
                  <a:cubicBezTo>
                    <a:pt x="706" y="2906"/>
                    <a:pt x="706" y="2906"/>
                    <a:pt x="706" y="2906"/>
                  </a:cubicBezTo>
                  <a:cubicBezTo>
                    <a:pt x="754" y="1714"/>
                    <a:pt x="1714" y="754"/>
                    <a:pt x="2906" y="706"/>
                  </a:cubicBezTo>
                  <a:cubicBezTo>
                    <a:pt x="2906" y="1125"/>
                    <a:pt x="2906" y="1125"/>
                    <a:pt x="2906" y="1125"/>
                  </a:cubicBezTo>
                  <a:cubicBezTo>
                    <a:pt x="2906" y="1177"/>
                    <a:pt x="2948" y="1219"/>
                    <a:pt x="3000" y="1219"/>
                  </a:cubicBezTo>
                  <a:cubicBezTo>
                    <a:pt x="3052" y="1219"/>
                    <a:pt x="3094" y="1177"/>
                    <a:pt x="3094" y="1125"/>
                  </a:cubicBezTo>
                  <a:cubicBezTo>
                    <a:pt x="3094" y="706"/>
                    <a:pt x="3094" y="706"/>
                    <a:pt x="3094" y="706"/>
                  </a:cubicBezTo>
                  <a:cubicBezTo>
                    <a:pt x="4286" y="754"/>
                    <a:pt x="5246" y="1714"/>
                    <a:pt x="5294" y="2906"/>
                  </a:cubicBezTo>
                  <a:cubicBezTo>
                    <a:pt x="4875" y="2906"/>
                    <a:pt x="4875" y="2906"/>
                    <a:pt x="4875" y="2906"/>
                  </a:cubicBezTo>
                  <a:cubicBezTo>
                    <a:pt x="4823" y="2906"/>
                    <a:pt x="4781" y="2948"/>
                    <a:pt x="4781" y="3000"/>
                  </a:cubicBezTo>
                  <a:cubicBezTo>
                    <a:pt x="4781" y="3052"/>
                    <a:pt x="4823" y="3094"/>
                    <a:pt x="4875" y="3094"/>
                  </a:cubicBezTo>
                  <a:cubicBezTo>
                    <a:pt x="5294" y="3094"/>
                    <a:pt x="5294" y="3094"/>
                    <a:pt x="5294" y="3094"/>
                  </a:cubicBezTo>
                  <a:cubicBezTo>
                    <a:pt x="5246" y="4286"/>
                    <a:pt x="4286" y="5246"/>
                    <a:pt x="3094" y="5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27" name="Group 56"/>
          <p:cNvGrpSpPr>
            <a:grpSpLocks noChangeAspect="1"/>
          </p:cNvGrpSpPr>
          <p:nvPr/>
        </p:nvGrpSpPr>
        <p:grpSpPr bwMode="auto">
          <a:xfrm>
            <a:off x="6255753" y="3030021"/>
            <a:ext cx="450439" cy="603376"/>
            <a:chOff x="-21417" y="-2346"/>
            <a:chExt cx="9952" cy="13331"/>
          </a:xfrm>
          <a:solidFill>
            <a:schemeClr val="bg1"/>
          </a:solidFill>
        </p:grpSpPr>
        <p:sp>
          <p:nvSpPr>
            <p:cNvPr id="129" name="Freeform 57"/>
            <p:cNvSpPr>
              <a:spLocks noEditPoints="1"/>
            </p:cNvSpPr>
            <p:nvPr/>
          </p:nvSpPr>
          <p:spPr bwMode="auto">
            <a:xfrm>
              <a:off x="-20957" y="-1674"/>
              <a:ext cx="9025" cy="12659"/>
            </a:xfrm>
            <a:custGeom>
              <a:avLst/>
              <a:gdLst>
                <a:gd name="T0" fmla="*/ 2387 w 3805"/>
                <a:gd name="T1" fmla="*/ 4241 h 5338"/>
                <a:gd name="T2" fmla="*/ 2243 w 3805"/>
                <a:gd name="T3" fmla="*/ 3375 h 5338"/>
                <a:gd name="T4" fmla="*/ 1892 w 3805"/>
                <a:gd name="T5" fmla="*/ 4104 h 5338"/>
                <a:gd name="T6" fmla="*/ 1564 w 3805"/>
                <a:gd name="T7" fmla="*/ 5233 h 5338"/>
                <a:gd name="T8" fmla="*/ 0 w 3805"/>
                <a:gd name="T9" fmla="*/ 5205 h 5338"/>
                <a:gd name="T10" fmla="*/ 122 w 3805"/>
                <a:gd name="T11" fmla="*/ 1 h 5338"/>
                <a:gd name="T12" fmla="*/ 3804 w 3805"/>
                <a:gd name="T13" fmla="*/ 5220 h 5338"/>
                <a:gd name="T14" fmla="*/ 2384 w 3805"/>
                <a:gd name="T15" fmla="*/ 5219 h 5338"/>
                <a:gd name="T16" fmla="*/ 2766 w 3805"/>
                <a:gd name="T17" fmla="*/ 4850 h 5338"/>
                <a:gd name="T18" fmla="*/ 1323 w 3805"/>
                <a:gd name="T19" fmla="*/ 2137 h 5338"/>
                <a:gd name="T20" fmla="*/ 1335 w 3805"/>
                <a:gd name="T21" fmla="*/ 1314 h 5338"/>
                <a:gd name="T22" fmla="*/ 966 w 3805"/>
                <a:gd name="T23" fmla="*/ 487 h 5338"/>
                <a:gd name="T24" fmla="*/ 1140 w 3805"/>
                <a:gd name="T25" fmla="*/ 381 h 5338"/>
                <a:gd name="T26" fmla="*/ 803 w 3805"/>
                <a:gd name="T27" fmla="*/ 408 h 5338"/>
                <a:gd name="T28" fmla="*/ 386 w 3805"/>
                <a:gd name="T29" fmla="*/ 572 h 5338"/>
                <a:gd name="T30" fmla="*/ 805 w 3805"/>
                <a:gd name="T31" fmla="*/ 1518 h 5338"/>
                <a:gd name="T32" fmla="*/ 3609 w 3805"/>
                <a:gd name="T33" fmla="*/ 275 h 5338"/>
                <a:gd name="T34" fmla="*/ 3035 w 3805"/>
                <a:gd name="T35" fmla="*/ 488 h 5338"/>
                <a:gd name="T36" fmla="*/ 2728 w 3805"/>
                <a:gd name="T37" fmla="*/ 1436 h 5338"/>
                <a:gd name="T38" fmla="*/ 3223 w 3805"/>
                <a:gd name="T39" fmla="*/ 1561 h 5338"/>
                <a:gd name="T40" fmla="*/ 3425 w 3805"/>
                <a:gd name="T41" fmla="*/ 1665 h 5338"/>
                <a:gd name="T42" fmla="*/ 3418 w 3805"/>
                <a:gd name="T43" fmla="*/ 1445 h 5338"/>
                <a:gd name="T44" fmla="*/ 3288 w 3805"/>
                <a:gd name="T45" fmla="*/ 446 h 5338"/>
                <a:gd name="T46" fmla="*/ 2567 w 3805"/>
                <a:gd name="T47" fmla="*/ 1325 h 5338"/>
                <a:gd name="T48" fmla="*/ 2505 w 3805"/>
                <a:gd name="T49" fmla="*/ 1877 h 5338"/>
                <a:gd name="T50" fmla="*/ 1560 w 3805"/>
                <a:gd name="T51" fmla="*/ 2086 h 5338"/>
                <a:gd name="T52" fmla="*/ 1973 w 3805"/>
                <a:gd name="T53" fmla="*/ 3036 h 5338"/>
                <a:gd name="T54" fmla="*/ 2594 w 3805"/>
                <a:gd name="T55" fmla="*/ 1751 h 5338"/>
                <a:gd name="T56" fmla="*/ 621 w 3805"/>
                <a:gd name="T57" fmla="*/ 3334 h 5338"/>
                <a:gd name="T58" fmla="*/ 478 w 3805"/>
                <a:gd name="T59" fmla="*/ 3530 h 5338"/>
                <a:gd name="T60" fmla="*/ 485 w 3805"/>
                <a:gd name="T61" fmla="*/ 4558 h 5338"/>
                <a:gd name="T62" fmla="*/ 1077 w 3805"/>
                <a:gd name="T63" fmla="*/ 3641 h 5338"/>
                <a:gd name="T64" fmla="*/ 803 w 3805"/>
                <a:gd name="T65" fmla="*/ 3341 h 5338"/>
                <a:gd name="T66" fmla="*/ 3417 w 3805"/>
                <a:gd name="T67" fmla="*/ 4038 h 5338"/>
                <a:gd name="T68" fmla="*/ 2818 w 3805"/>
                <a:gd name="T69" fmla="*/ 3530 h 5338"/>
                <a:gd name="T70" fmla="*/ 2816 w 3805"/>
                <a:gd name="T71" fmla="*/ 4558 h 5338"/>
                <a:gd name="T72" fmla="*/ 3417 w 3805"/>
                <a:gd name="T73" fmla="*/ 4038 h 5338"/>
                <a:gd name="T74" fmla="*/ 2815 w 3805"/>
                <a:gd name="T75" fmla="*/ 3037 h 5338"/>
                <a:gd name="T76" fmla="*/ 3418 w 3805"/>
                <a:gd name="T77" fmla="*/ 2097 h 5338"/>
                <a:gd name="T78" fmla="*/ 2728 w 3805"/>
                <a:gd name="T79" fmla="*/ 2095 h 5338"/>
                <a:gd name="T80" fmla="*/ 2247 w 3805"/>
                <a:gd name="T81" fmla="*/ 573 h 5338"/>
                <a:gd name="T82" fmla="*/ 1560 w 3805"/>
                <a:gd name="T83" fmla="*/ 573 h 5338"/>
                <a:gd name="T84" fmla="*/ 2155 w 3805"/>
                <a:gd name="T85" fmla="*/ 1520 h 5338"/>
                <a:gd name="T86" fmla="*/ 388 w 3805"/>
                <a:gd name="T87" fmla="*/ 2521 h 5338"/>
                <a:gd name="T88" fmla="*/ 995 w 3805"/>
                <a:gd name="T89" fmla="*/ 3037 h 5338"/>
                <a:gd name="T90" fmla="*/ 989 w 3805"/>
                <a:gd name="T91" fmla="*/ 2010 h 5338"/>
                <a:gd name="T92" fmla="*/ 388 w 3805"/>
                <a:gd name="T93" fmla="*/ 2521 h 5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5" h="5338">
                  <a:moveTo>
                    <a:pt x="2766" y="4850"/>
                  </a:moveTo>
                  <a:cubicBezTo>
                    <a:pt x="2647" y="4813"/>
                    <a:pt x="2542" y="4701"/>
                    <a:pt x="2386" y="4796"/>
                  </a:cubicBezTo>
                  <a:cubicBezTo>
                    <a:pt x="2386" y="4603"/>
                    <a:pt x="2383" y="4422"/>
                    <a:pt x="2387" y="4241"/>
                  </a:cubicBezTo>
                  <a:cubicBezTo>
                    <a:pt x="2388" y="4157"/>
                    <a:pt x="2396" y="4076"/>
                    <a:pt x="2246" y="4097"/>
                  </a:cubicBezTo>
                  <a:cubicBezTo>
                    <a:pt x="2410" y="3991"/>
                    <a:pt x="2336" y="3893"/>
                    <a:pt x="2268" y="3804"/>
                  </a:cubicBezTo>
                  <a:cubicBezTo>
                    <a:pt x="2164" y="3667"/>
                    <a:pt x="2132" y="3529"/>
                    <a:pt x="2243" y="3375"/>
                  </a:cubicBezTo>
                  <a:cubicBezTo>
                    <a:pt x="2066" y="3532"/>
                    <a:pt x="2048" y="3607"/>
                    <a:pt x="2126" y="3811"/>
                  </a:cubicBezTo>
                  <a:cubicBezTo>
                    <a:pt x="2178" y="3946"/>
                    <a:pt x="2075" y="4098"/>
                    <a:pt x="1928" y="4103"/>
                  </a:cubicBezTo>
                  <a:cubicBezTo>
                    <a:pt x="1916" y="4104"/>
                    <a:pt x="1904" y="4103"/>
                    <a:pt x="1892" y="4104"/>
                  </a:cubicBezTo>
                  <a:cubicBezTo>
                    <a:pt x="1786" y="4112"/>
                    <a:pt x="1650" y="4057"/>
                    <a:pt x="1582" y="4128"/>
                  </a:cubicBezTo>
                  <a:cubicBezTo>
                    <a:pt x="1520" y="4193"/>
                    <a:pt x="1564" y="4326"/>
                    <a:pt x="1563" y="4429"/>
                  </a:cubicBezTo>
                  <a:cubicBezTo>
                    <a:pt x="1561" y="4697"/>
                    <a:pt x="1560" y="4965"/>
                    <a:pt x="1564" y="5233"/>
                  </a:cubicBezTo>
                  <a:cubicBezTo>
                    <a:pt x="1565" y="5310"/>
                    <a:pt x="1545" y="5336"/>
                    <a:pt x="1464" y="5335"/>
                  </a:cubicBezTo>
                  <a:cubicBezTo>
                    <a:pt x="1016" y="5331"/>
                    <a:pt x="568" y="5329"/>
                    <a:pt x="121" y="5336"/>
                  </a:cubicBezTo>
                  <a:cubicBezTo>
                    <a:pt x="12" y="5338"/>
                    <a:pt x="0" y="5297"/>
                    <a:pt x="0" y="5205"/>
                  </a:cubicBezTo>
                  <a:cubicBezTo>
                    <a:pt x="3" y="4121"/>
                    <a:pt x="2" y="3037"/>
                    <a:pt x="2" y="1953"/>
                  </a:cubicBezTo>
                  <a:cubicBezTo>
                    <a:pt x="2" y="1346"/>
                    <a:pt x="4" y="738"/>
                    <a:pt x="0" y="130"/>
                  </a:cubicBezTo>
                  <a:cubicBezTo>
                    <a:pt x="0" y="35"/>
                    <a:pt x="17" y="0"/>
                    <a:pt x="122" y="1"/>
                  </a:cubicBezTo>
                  <a:cubicBezTo>
                    <a:pt x="1310" y="5"/>
                    <a:pt x="2498" y="4"/>
                    <a:pt x="3686" y="1"/>
                  </a:cubicBezTo>
                  <a:cubicBezTo>
                    <a:pt x="3781" y="1"/>
                    <a:pt x="3805" y="27"/>
                    <a:pt x="3804" y="121"/>
                  </a:cubicBezTo>
                  <a:cubicBezTo>
                    <a:pt x="3802" y="1821"/>
                    <a:pt x="3802" y="3520"/>
                    <a:pt x="3804" y="5220"/>
                  </a:cubicBezTo>
                  <a:cubicBezTo>
                    <a:pt x="3805" y="5307"/>
                    <a:pt x="3786" y="5337"/>
                    <a:pt x="3693" y="5336"/>
                  </a:cubicBezTo>
                  <a:cubicBezTo>
                    <a:pt x="3293" y="5330"/>
                    <a:pt x="2893" y="5330"/>
                    <a:pt x="2493" y="5336"/>
                  </a:cubicBezTo>
                  <a:cubicBezTo>
                    <a:pt x="2398" y="5337"/>
                    <a:pt x="2375" y="5304"/>
                    <a:pt x="2384" y="5219"/>
                  </a:cubicBezTo>
                  <a:cubicBezTo>
                    <a:pt x="2390" y="5160"/>
                    <a:pt x="2385" y="5099"/>
                    <a:pt x="2385" y="5039"/>
                  </a:cubicBezTo>
                  <a:cubicBezTo>
                    <a:pt x="2386" y="4906"/>
                    <a:pt x="2445" y="4849"/>
                    <a:pt x="2582" y="4850"/>
                  </a:cubicBezTo>
                  <a:cubicBezTo>
                    <a:pt x="2643" y="4851"/>
                    <a:pt x="2705" y="4850"/>
                    <a:pt x="2766" y="4850"/>
                  </a:cubicBezTo>
                  <a:close/>
                  <a:moveTo>
                    <a:pt x="1089" y="1283"/>
                  </a:moveTo>
                  <a:cubicBezTo>
                    <a:pt x="1284" y="1397"/>
                    <a:pt x="1284" y="1397"/>
                    <a:pt x="1222" y="1594"/>
                  </a:cubicBezTo>
                  <a:cubicBezTo>
                    <a:pt x="1178" y="1737"/>
                    <a:pt x="1223" y="1978"/>
                    <a:pt x="1323" y="2137"/>
                  </a:cubicBezTo>
                  <a:cubicBezTo>
                    <a:pt x="1324" y="2129"/>
                    <a:pt x="1328" y="2121"/>
                    <a:pt x="1327" y="2114"/>
                  </a:cubicBezTo>
                  <a:cubicBezTo>
                    <a:pt x="1269" y="1878"/>
                    <a:pt x="1233" y="1644"/>
                    <a:pt x="1377" y="1423"/>
                  </a:cubicBezTo>
                  <a:cubicBezTo>
                    <a:pt x="1411" y="1370"/>
                    <a:pt x="1370" y="1337"/>
                    <a:pt x="1335" y="1314"/>
                  </a:cubicBezTo>
                  <a:cubicBezTo>
                    <a:pt x="1101" y="1160"/>
                    <a:pt x="1032" y="941"/>
                    <a:pt x="1075" y="675"/>
                  </a:cubicBezTo>
                  <a:cubicBezTo>
                    <a:pt x="1079" y="652"/>
                    <a:pt x="1073" y="627"/>
                    <a:pt x="1076" y="603"/>
                  </a:cubicBezTo>
                  <a:cubicBezTo>
                    <a:pt x="1086" y="519"/>
                    <a:pt x="1062" y="472"/>
                    <a:pt x="966" y="487"/>
                  </a:cubicBezTo>
                  <a:cubicBezTo>
                    <a:pt x="946" y="490"/>
                    <a:pt x="914" y="496"/>
                    <a:pt x="911" y="460"/>
                  </a:cubicBezTo>
                  <a:cubicBezTo>
                    <a:pt x="908" y="425"/>
                    <a:pt x="931" y="413"/>
                    <a:pt x="963" y="408"/>
                  </a:cubicBezTo>
                  <a:cubicBezTo>
                    <a:pt x="1022" y="400"/>
                    <a:pt x="1081" y="390"/>
                    <a:pt x="1140" y="381"/>
                  </a:cubicBezTo>
                  <a:cubicBezTo>
                    <a:pt x="1197" y="372"/>
                    <a:pt x="1238" y="351"/>
                    <a:pt x="1221" y="283"/>
                  </a:cubicBezTo>
                  <a:cubicBezTo>
                    <a:pt x="1125" y="343"/>
                    <a:pt x="1019" y="330"/>
                    <a:pt x="918" y="346"/>
                  </a:cubicBezTo>
                  <a:cubicBezTo>
                    <a:pt x="873" y="353"/>
                    <a:pt x="811" y="344"/>
                    <a:pt x="803" y="408"/>
                  </a:cubicBezTo>
                  <a:cubicBezTo>
                    <a:pt x="791" y="495"/>
                    <a:pt x="732" y="490"/>
                    <a:pt x="671" y="489"/>
                  </a:cubicBezTo>
                  <a:cubicBezTo>
                    <a:pt x="607" y="487"/>
                    <a:pt x="543" y="491"/>
                    <a:pt x="479" y="487"/>
                  </a:cubicBezTo>
                  <a:cubicBezTo>
                    <a:pt x="415" y="483"/>
                    <a:pt x="385" y="500"/>
                    <a:pt x="386" y="572"/>
                  </a:cubicBezTo>
                  <a:cubicBezTo>
                    <a:pt x="390" y="860"/>
                    <a:pt x="389" y="1148"/>
                    <a:pt x="387" y="1436"/>
                  </a:cubicBezTo>
                  <a:cubicBezTo>
                    <a:pt x="386" y="1498"/>
                    <a:pt x="405" y="1522"/>
                    <a:pt x="469" y="1519"/>
                  </a:cubicBezTo>
                  <a:cubicBezTo>
                    <a:pt x="581" y="1515"/>
                    <a:pt x="693" y="1520"/>
                    <a:pt x="805" y="1518"/>
                  </a:cubicBezTo>
                  <a:cubicBezTo>
                    <a:pt x="888" y="1517"/>
                    <a:pt x="985" y="1538"/>
                    <a:pt x="1051" y="1502"/>
                  </a:cubicBezTo>
                  <a:cubicBezTo>
                    <a:pt x="1115" y="1468"/>
                    <a:pt x="1055" y="1361"/>
                    <a:pt x="1089" y="1283"/>
                  </a:cubicBezTo>
                  <a:close/>
                  <a:moveTo>
                    <a:pt x="3609" y="275"/>
                  </a:moveTo>
                  <a:cubicBezTo>
                    <a:pt x="3503" y="330"/>
                    <a:pt x="3392" y="330"/>
                    <a:pt x="3281" y="335"/>
                  </a:cubicBezTo>
                  <a:cubicBezTo>
                    <a:pt x="3243" y="337"/>
                    <a:pt x="3189" y="327"/>
                    <a:pt x="3189" y="384"/>
                  </a:cubicBezTo>
                  <a:cubicBezTo>
                    <a:pt x="3189" y="502"/>
                    <a:pt x="3112" y="490"/>
                    <a:pt x="3035" y="488"/>
                  </a:cubicBezTo>
                  <a:cubicBezTo>
                    <a:pt x="2963" y="487"/>
                    <a:pt x="2891" y="491"/>
                    <a:pt x="2820" y="487"/>
                  </a:cubicBezTo>
                  <a:cubicBezTo>
                    <a:pt x="2754" y="483"/>
                    <a:pt x="2727" y="504"/>
                    <a:pt x="2727" y="574"/>
                  </a:cubicBezTo>
                  <a:cubicBezTo>
                    <a:pt x="2730" y="861"/>
                    <a:pt x="2730" y="1149"/>
                    <a:pt x="2728" y="1436"/>
                  </a:cubicBezTo>
                  <a:cubicBezTo>
                    <a:pt x="2727" y="1497"/>
                    <a:pt x="2747" y="1521"/>
                    <a:pt x="2811" y="1519"/>
                  </a:cubicBezTo>
                  <a:cubicBezTo>
                    <a:pt x="2926" y="1515"/>
                    <a:pt x="3042" y="1518"/>
                    <a:pt x="3158" y="1519"/>
                  </a:cubicBezTo>
                  <a:cubicBezTo>
                    <a:pt x="3188" y="1519"/>
                    <a:pt x="3235" y="1512"/>
                    <a:pt x="3223" y="1561"/>
                  </a:cubicBezTo>
                  <a:cubicBezTo>
                    <a:pt x="3197" y="1670"/>
                    <a:pt x="3271" y="1689"/>
                    <a:pt x="3345" y="1711"/>
                  </a:cubicBezTo>
                  <a:cubicBezTo>
                    <a:pt x="3440" y="1738"/>
                    <a:pt x="3528" y="1775"/>
                    <a:pt x="3560" y="1921"/>
                  </a:cubicBezTo>
                  <a:cubicBezTo>
                    <a:pt x="3582" y="1764"/>
                    <a:pt x="3533" y="1696"/>
                    <a:pt x="3425" y="1665"/>
                  </a:cubicBezTo>
                  <a:cubicBezTo>
                    <a:pt x="3399" y="1657"/>
                    <a:pt x="3373" y="1644"/>
                    <a:pt x="3350" y="1630"/>
                  </a:cubicBezTo>
                  <a:cubicBezTo>
                    <a:pt x="3291" y="1592"/>
                    <a:pt x="3300" y="1542"/>
                    <a:pt x="3355" y="1524"/>
                  </a:cubicBezTo>
                  <a:cubicBezTo>
                    <a:pt x="3404" y="1509"/>
                    <a:pt x="3418" y="1491"/>
                    <a:pt x="3418" y="1445"/>
                  </a:cubicBezTo>
                  <a:cubicBezTo>
                    <a:pt x="3417" y="1149"/>
                    <a:pt x="3417" y="853"/>
                    <a:pt x="3417" y="558"/>
                  </a:cubicBezTo>
                  <a:cubicBezTo>
                    <a:pt x="3417" y="519"/>
                    <a:pt x="3414" y="489"/>
                    <a:pt x="3362" y="486"/>
                  </a:cubicBezTo>
                  <a:cubicBezTo>
                    <a:pt x="3336" y="485"/>
                    <a:pt x="3280" y="515"/>
                    <a:pt x="3288" y="446"/>
                  </a:cubicBezTo>
                  <a:cubicBezTo>
                    <a:pt x="3295" y="388"/>
                    <a:pt x="3344" y="394"/>
                    <a:pt x="3381" y="397"/>
                  </a:cubicBezTo>
                  <a:cubicBezTo>
                    <a:pt x="3484" y="407"/>
                    <a:pt x="3557" y="363"/>
                    <a:pt x="3609" y="275"/>
                  </a:cubicBezTo>
                  <a:close/>
                  <a:moveTo>
                    <a:pt x="2567" y="1325"/>
                  </a:moveTo>
                  <a:cubicBezTo>
                    <a:pt x="2434" y="1443"/>
                    <a:pt x="2434" y="1443"/>
                    <a:pt x="2466" y="1598"/>
                  </a:cubicBezTo>
                  <a:cubicBezTo>
                    <a:pt x="2481" y="1669"/>
                    <a:pt x="2495" y="1739"/>
                    <a:pt x="2508" y="1810"/>
                  </a:cubicBezTo>
                  <a:cubicBezTo>
                    <a:pt x="2512" y="1832"/>
                    <a:pt x="2530" y="1864"/>
                    <a:pt x="2505" y="1877"/>
                  </a:cubicBezTo>
                  <a:cubicBezTo>
                    <a:pt x="2411" y="1927"/>
                    <a:pt x="2345" y="2024"/>
                    <a:pt x="2215" y="2016"/>
                  </a:cubicBezTo>
                  <a:cubicBezTo>
                    <a:pt x="2024" y="2004"/>
                    <a:pt x="1831" y="2013"/>
                    <a:pt x="1639" y="2011"/>
                  </a:cubicBezTo>
                  <a:cubicBezTo>
                    <a:pt x="1585" y="2010"/>
                    <a:pt x="1560" y="2027"/>
                    <a:pt x="1560" y="2086"/>
                  </a:cubicBezTo>
                  <a:cubicBezTo>
                    <a:pt x="1562" y="2377"/>
                    <a:pt x="1562" y="2669"/>
                    <a:pt x="1560" y="2961"/>
                  </a:cubicBezTo>
                  <a:cubicBezTo>
                    <a:pt x="1560" y="3018"/>
                    <a:pt x="1581" y="3038"/>
                    <a:pt x="1637" y="3037"/>
                  </a:cubicBezTo>
                  <a:cubicBezTo>
                    <a:pt x="1749" y="3034"/>
                    <a:pt x="1861" y="3036"/>
                    <a:pt x="1973" y="3036"/>
                  </a:cubicBezTo>
                  <a:cubicBezTo>
                    <a:pt x="2246" y="3036"/>
                    <a:pt x="2267" y="3034"/>
                    <a:pt x="2241" y="2762"/>
                  </a:cubicBezTo>
                  <a:cubicBezTo>
                    <a:pt x="2210" y="2435"/>
                    <a:pt x="2289" y="2167"/>
                    <a:pt x="2549" y="1962"/>
                  </a:cubicBezTo>
                  <a:cubicBezTo>
                    <a:pt x="2626" y="1902"/>
                    <a:pt x="2619" y="1835"/>
                    <a:pt x="2594" y="1751"/>
                  </a:cubicBezTo>
                  <a:cubicBezTo>
                    <a:pt x="2553" y="1614"/>
                    <a:pt x="2464" y="1477"/>
                    <a:pt x="2567" y="1325"/>
                  </a:cubicBezTo>
                  <a:close/>
                  <a:moveTo>
                    <a:pt x="366" y="3214"/>
                  </a:moveTo>
                  <a:cubicBezTo>
                    <a:pt x="416" y="3374"/>
                    <a:pt x="524" y="3348"/>
                    <a:pt x="621" y="3334"/>
                  </a:cubicBezTo>
                  <a:cubicBezTo>
                    <a:pt x="694" y="3325"/>
                    <a:pt x="717" y="3343"/>
                    <a:pt x="721" y="3419"/>
                  </a:cubicBezTo>
                  <a:cubicBezTo>
                    <a:pt x="727" y="3511"/>
                    <a:pt x="699" y="3544"/>
                    <a:pt x="609" y="3532"/>
                  </a:cubicBezTo>
                  <a:cubicBezTo>
                    <a:pt x="566" y="3526"/>
                    <a:pt x="521" y="3534"/>
                    <a:pt x="478" y="3530"/>
                  </a:cubicBezTo>
                  <a:cubicBezTo>
                    <a:pt x="413" y="3525"/>
                    <a:pt x="385" y="3544"/>
                    <a:pt x="386" y="3615"/>
                  </a:cubicBezTo>
                  <a:cubicBezTo>
                    <a:pt x="390" y="3899"/>
                    <a:pt x="390" y="4182"/>
                    <a:pt x="386" y="4466"/>
                  </a:cubicBezTo>
                  <a:cubicBezTo>
                    <a:pt x="385" y="4543"/>
                    <a:pt x="416" y="4559"/>
                    <a:pt x="485" y="4558"/>
                  </a:cubicBezTo>
                  <a:cubicBezTo>
                    <a:pt x="649" y="4554"/>
                    <a:pt x="812" y="4553"/>
                    <a:pt x="976" y="4558"/>
                  </a:cubicBezTo>
                  <a:cubicBezTo>
                    <a:pt x="1056" y="4561"/>
                    <a:pt x="1078" y="4534"/>
                    <a:pt x="1077" y="4456"/>
                  </a:cubicBezTo>
                  <a:cubicBezTo>
                    <a:pt x="1073" y="4185"/>
                    <a:pt x="1071" y="3913"/>
                    <a:pt x="1077" y="3641"/>
                  </a:cubicBezTo>
                  <a:cubicBezTo>
                    <a:pt x="1079" y="3550"/>
                    <a:pt x="1050" y="3516"/>
                    <a:pt x="962" y="3531"/>
                  </a:cubicBezTo>
                  <a:cubicBezTo>
                    <a:pt x="867" y="3547"/>
                    <a:pt x="820" y="3508"/>
                    <a:pt x="818" y="3411"/>
                  </a:cubicBezTo>
                  <a:cubicBezTo>
                    <a:pt x="817" y="3388"/>
                    <a:pt x="803" y="3365"/>
                    <a:pt x="803" y="3341"/>
                  </a:cubicBezTo>
                  <a:cubicBezTo>
                    <a:pt x="800" y="3254"/>
                    <a:pt x="751" y="3242"/>
                    <a:pt x="675" y="3249"/>
                  </a:cubicBezTo>
                  <a:cubicBezTo>
                    <a:pt x="576" y="3257"/>
                    <a:pt x="473" y="3300"/>
                    <a:pt x="366" y="3214"/>
                  </a:cubicBezTo>
                  <a:close/>
                  <a:moveTo>
                    <a:pt x="3417" y="4038"/>
                  </a:moveTo>
                  <a:cubicBezTo>
                    <a:pt x="3417" y="3899"/>
                    <a:pt x="3415" y="3759"/>
                    <a:pt x="3419" y="3620"/>
                  </a:cubicBezTo>
                  <a:cubicBezTo>
                    <a:pt x="3421" y="3554"/>
                    <a:pt x="3402" y="3528"/>
                    <a:pt x="3332" y="3530"/>
                  </a:cubicBezTo>
                  <a:cubicBezTo>
                    <a:pt x="3161" y="3534"/>
                    <a:pt x="2989" y="3533"/>
                    <a:pt x="2818" y="3530"/>
                  </a:cubicBezTo>
                  <a:cubicBezTo>
                    <a:pt x="2752" y="3529"/>
                    <a:pt x="2726" y="3548"/>
                    <a:pt x="2727" y="3617"/>
                  </a:cubicBezTo>
                  <a:cubicBezTo>
                    <a:pt x="2730" y="3900"/>
                    <a:pt x="2730" y="4183"/>
                    <a:pt x="2727" y="4466"/>
                  </a:cubicBezTo>
                  <a:cubicBezTo>
                    <a:pt x="2727" y="4532"/>
                    <a:pt x="2747" y="4559"/>
                    <a:pt x="2816" y="4558"/>
                  </a:cubicBezTo>
                  <a:cubicBezTo>
                    <a:pt x="2987" y="4554"/>
                    <a:pt x="3158" y="4554"/>
                    <a:pt x="3330" y="4558"/>
                  </a:cubicBezTo>
                  <a:cubicBezTo>
                    <a:pt x="3397" y="4559"/>
                    <a:pt x="3421" y="4537"/>
                    <a:pt x="3419" y="4469"/>
                  </a:cubicBezTo>
                  <a:cubicBezTo>
                    <a:pt x="3415" y="4325"/>
                    <a:pt x="3417" y="4182"/>
                    <a:pt x="3417" y="4038"/>
                  </a:cubicBezTo>
                  <a:close/>
                  <a:moveTo>
                    <a:pt x="2729" y="2526"/>
                  </a:moveTo>
                  <a:cubicBezTo>
                    <a:pt x="2729" y="2666"/>
                    <a:pt x="2731" y="2806"/>
                    <a:pt x="2728" y="2945"/>
                  </a:cubicBezTo>
                  <a:cubicBezTo>
                    <a:pt x="2726" y="3011"/>
                    <a:pt x="2745" y="3039"/>
                    <a:pt x="2815" y="3037"/>
                  </a:cubicBezTo>
                  <a:cubicBezTo>
                    <a:pt x="2987" y="3033"/>
                    <a:pt x="3159" y="3033"/>
                    <a:pt x="3331" y="3037"/>
                  </a:cubicBezTo>
                  <a:cubicBezTo>
                    <a:pt x="3399" y="3039"/>
                    <a:pt x="3419" y="3015"/>
                    <a:pt x="3419" y="2948"/>
                  </a:cubicBezTo>
                  <a:cubicBezTo>
                    <a:pt x="3416" y="2664"/>
                    <a:pt x="3416" y="2381"/>
                    <a:pt x="3418" y="2097"/>
                  </a:cubicBezTo>
                  <a:cubicBezTo>
                    <a:pt x="3419" y="2038"/>
                    <a:pt x="3405" y="2009"/>
                    <a:pt x="3339" y="2011"/>
                  </a:cubicBezTo>
                  <a:cubicBezTo>
                    <a:pt x="3163" y="2014"/>
                    <a:pt x="2988" y="2013"/>
                    <a:pt x="2812" y="2011"/>
                  </a:cubicBezTo>
                  <a:cubicBezTo>
                    <a:pt x="2750" y="2010"/>
                    <a:pt x="2727" y="2033"/>
                    <a:pt x="2728" y="2095"/>
                  </a:cubicBezTo>
                  <a:cubicBezTo>
                    <a:pt x="2731" y="2238"/>
                    <a:pt x="2729" y="2382"/>
                    <a:pt x="2729" y="2526"/>
                  </a:cubicBezTo>
                  <a:close/>
                  <a:moveTo>
                    <a:pt x="2246" y="1004"/>
                  </a:moveTo>
                  <a:cubicBezTo>
                    <a:pt x="2246" y="860"/>
                    <a:pt x="2245" y="716"/>
                    <a:pt x="2247" y="573"/>
                  </a:cubicBezTo>
                  <a:cubicBezTo>
                    <a:pt x="2248" y="514"/>
                    <a:pt x="2232" y="486"/>
                    <a:pt x="2167" y="487"/>
                  </a:cubicBezTo>
                  <a:cubicBezTo>
                    <a:pt x="1991" y="490"/>
                    <a:pt x="1816" y="490"/>
                    <a:pt x="1640" y="487"/>
                  </a:cubicBezTo>
                  <a:cubicBezTo>
                    <a:pt x="1574" y="486"/>
                    <a:pt x="1560" y="514"/>
                    <a:pt x="1560" y="573"/>
                  </a:cubicBezTo>
                  <a:cubicBezTo>
                    <a:pt x="1562" y="860"/>
                    <a:pt x="1563" y="1148"/>
                    <a:pt x="1559" y="1435"/>
                  </a:cubicBezTo>
                  <a:cubicBezTo>
                    <a:pt x="1559" y="1507"/>
                    <a:pt x="1589" y="1521"/>
                    <a:pt x="1652" y="1519"/>
                  </a:cubicBezTo>
                  <a:cubicBezTo>
                    <a:pt x="1820" y="1516"/>
                    <a:pt x="1988" y="1515"/>
                    <a:pt x="2155" y="1520"/>
                  </a:cubicBezTo>
                  <a:cubicBezTo>
                    <a:pt x="2232" y="1522"/>
                    <a:pt x="2249" y="1492"/>
                    <a:pt x="2247" y="1422"/>
                  </a:cubicBezTo>
                  <a:cubicBezTo>
                    <a:pt x="2243" y="1283"/>
                    <a:pt x="2246" y="1143"/>
                    <a:pt x="2246" y="1004"/>
                  </a:cubicBezTo>
                  <a:close/>
                  <a:moveTo>
                    <a:pt x="388" y="2521"/>
                  </a:moveTo>
                  <a:cubicBezTo>
                    <a:pt x="388" y="2665"/>
                    <a:pt x="390" y="2809"/>
                    <a:pt x="387" y="2953"/>
                  </a:cubicBezTo>
                  <a:cubicBezTo>
                    <a:pt x="385" y="3013"/>
                    <a:pt x="403" y="3038"/>
                    <a:pt x="467" y="3037"/>
                  </a:cubicBezTo>
                  <a:cubicBezTo>
                    <a:pt x="643" y="3033"/>
                    <a:pt x="819" y="3034"/>
                    <a:pt x="995" y="3037"/>
                  </a:cubicBezTo>
                  <a:cubicBezTo>
                    <a:pt x="1059" y="3038"/>
                    <a:pt x="1077" y="3013"/>
                    <a:pt x="1076" y="2953"/>
                  </a:cubicBezTo>
                  <a:cubicBezTo>
                    <a:pt x="1074" y="2669"/>
                    <a:pt x="1074" y="2385"/>
                    <a:pt x="1076" y="2101"/>
                  </a:cubicBezTo>
                  <a:cubicBezTo>
                    <a:pt x="1077" y="2036"/>
                    <a:pt x="1060" y="2008"/>
                    <a:pt x="989" y="2010"/>
                  </a:cubicBezTo>
                  <a:cubicBezTo>
                    <a:pt x="817" y="2014"/>
                    <a:pt x="645" y="2014"/>
                    <a:pt x="474" y="2010"/>
                  </a:cubicBezTo>
                  <a:cubicBezTo>
                    <a:pt x="404" y="2008"/>
                    <a:pt x="385" y="2036"/>
                    <a:pt x="387" y="2101"/>
                  </a:cubicBezTo>
                  <a:cubicBezTo>
                    <a:pt x="390" y="2241"/>
                    <a:pt x="388" y="2381"/>
                    <a:pt x="388" y="25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58"/>
            <p:cNvSpPr>
              <a:spLocks/>
            </p:cNvSpPr>
            <p:nvPr/>
          </p:nvSpPr>
          <p:spPr bwMode="auto">
            <a:xfrm>
              <a:off x="-21417" y="-2346"/>
              <a:ext cx="9952" cy="520"/>
            </a:xfrm>
            <a:custGeom>
              <a:avLst/>
              <a:gdLst>
                <a:gd name="T0" fmla="*/ 2097 w 4196"/>
                <a:gd name="T1" fmla="*/ 2 h 219"/>
                <a:gd name="T2" fmla="*/ 4077 w 4196"/>
                <a:gd name="T3" fmla="*/ 0 h 219"/>
                <a:gd name="T4" fmla="*/ 4195 w 4196"/>
                <a:gd name="T5" fmla="*/ 109 h 219"/>
                <a:gd name="T6" fmla="*/ 4078 w 4196"/>
                <a:gd name="T7" fmla="*/ 219 h 219"/>
                <a:gd name="T8" fmla="*/ 119 w 4196"/>
                <a:gd name="T9" fmla="*/ 219 h 219"/>
                <a:gd name="T10" fmla="*/ 0 w 4196"/>
                <a:gd name="T11" fmla="*/ 110 h 219"/>
                <a:gd name="T12" fmla="*/ 118 w 4196"/>
                <a:gd name="T13" fmla="*/ 0 h 219"/>
                <a:gd name="T14" fmla="*/ 2097 w 4196"/>
                <a:gd name="T15" fmla="*/ 2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9">
                  <a:moveTo>
                    <a:pt x="2097" y="2"/>
                  </a:moveTo>
                  <a:cubicBezTo>
                    <a:pt x="2757" y="2"/>
                    <a:pt x="3417" y="3"/>
                    <a:pt x="4077" y="0"/>
                  </a:cubicBezTo>
                  <a:cubicBezTo>
                    <a:pt x="4161" y="0"/>
                    <a:pt x="4196" y="14"/>
                    <a:pt x="4195" y="109"/>
                  </a:cubicBezTo>
                  <a:cubicBezTo>
                    <a:pt x="4195" y="203"/>
                    <a:pt x="4163" y="219"/>
                    <a:pt x="4078" y="219"/>
                  </a:cubicBezTo>
                  <a:cubicBezTo>
                    <a:pt x="2758" y="216"/>
                    <a:pt x="1438" y="217"/>
                    <a:pt x="119" y="219"/>
                  </a:cubicBezTo>
                  <a:cubicBezTo>
                    <a:pt x="35" y="219"/>
                    <a:pt x="0" y="206"/>
                    <a:pt x="0" y="110"/>
                  </a:cubicBezTo>
                  <a:cubicBezTo>
                    <a:pt x="0" y="16"/>
                    <a:pt x="33" y="0"/>
                    <a:pt x="118" y="0"/>
                  </a:cubicBezTo>
                  <a:cubicBezTo>
                    <a:pt x="777" y="3"/>
                    <a:pt x="1437" y="2"/>
                    <a:pt x="209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6" name="Group 61"/>
          <p:cNvGrpSpPr>
            <a:grpSpLocks noChangeAspect="1"/>
          </p:cNvGrpSpPr>
          <p:nvPr/>
        </p:nvGrpSpPr>
        <p:grpSpPr bwMode="auto">
          <a:xfrm>
            <a:off x="2785938" y="5459533"/>
            <a:ext cx="406400" cy="452438"/>
            <a:chOff x="-1094" y="2152"/>
            <a:chExt cx="256" cy="285"/>
          </a:xfrm>
          <a:solidFill>
            <a:schemeClr val="bg1"/>
          </a:solidFill>
        </p:grpSpPr>
        <p:sp>
          <p:nvSpPr>
            <p:cNvPr id="148" name="Freeform 62"/>
            <p:cNvSpPr>
              <a:spLocks noEditPoints="1"/>
            </p:cNvSpPr>
            <p:nvPr/>
          </p:nvSpPr>
          <p:spPr bwMode="auto">
            <a:xfrm>
              <a:off x="-970" y="2152"/>
              <a:ext cx="88" cy="195"/>
            </a:xfrm>
            <a:custGeom>
              <a:avLst/>
              <a:gdLst>
                <a:gd name="T0" fmla="*/ 18 w 36"/>
                <a:gd name="T1" fmla="*/ 0 h 80"/>
                <a:gd name="T2" fmla="*/ 10 w 36"/>
                <a:gd name="T3" fmla="*/ 4 h 80"/>
                <a:gd name="T4" fmla="*/ 5 w 36"/>
                <a:gd name="T5" fmla="*/ 12 h 80"/>
                <a:gd name="T6" fmla="*/ 0 w 36"/>
                <a:gd name="T7" fmla="*/ 40 h 80"/>
                <a:gd name="T8" fmla="*/ 5 w 36"/>
                <a:gd name="T9" fmla="*/ 68 h 80"/>
                <a:gd name="T10" fmla="*/ 10 w 36"/>
                <a:gd name="T11" fmla="*/ 76 h 80"/>
                <a:gd name="T12" fmla="*/ 18 w 36"/>
                <a:gd name="T13" fmla="*/ 80 h 80"/>
                <a:gd name="T14" fmla="*/ 26 w 36"/>
                <a:gd name="T15" fmla="*/ 76 h 80"/>
                <a:gd name="T16" fmla="*/ 31 w 36"/>
                <a:gd name="T17" fmla="*/ 68 h 80"/>
                <a:gd name="T18" fmla="*/ 36 w 36"/>
                <a:gd name="T19" fmla="*/ 40 h 80"/>
                <a:gd name="T20" fmla="*/ 31 w 36"/>
                <a:gd name="T21" fmla="*/ 12 h 80"/>
                <a:gd name="T22" fmla="*/ 26 w 36"/>
                <a:gd name="T23" fmla="*/ 4 h 80"/>
                <a:gd name="T24" fmla="*/ 18 w 36"/>
                <a:gd name="T25" fmla="*/ 0 h 80"/>
                <a:gd name="T26" fmla="*/ 18 w 36"/>
                <a:gd name="T27" fmla="*/ 4 h 80"/>
                <a:gd name="T28" fmla="*/ 23 w 36"/>
                <a:gd name="T29" fmla="*/ 6 h 80"/>
                <a:gd name="T30" fmla="*/ 28 w 36"/>
                <a:gd name="T31" fmla="*/ 14 h 80"/>
                <a:gd name="T32" fmla="*/ 32 w 36"/>
                <a:gd name="T33" fmla="*/ 40 h 80"/>
                <a:gd name="T34" fmla="*/ 27 w 36"/>
                <a:gd name="T35" fmla="*/ 66 h 80"/>
                <a:gd name="T36" fmla="*/ 23 w 36"/>
                <a:gd name="T37" fmla="*/ 74 h 80"/>
                <a:gd name="T38" fmla="*/ 18 w 36"/>
                <a:gd name="T39" fmla="*/ 76 h 80"/>
                <a:gd name="T40" fmla="*/ 13 w 36"/>
                <a:gd name="T41" fmla="*/ 74 h 80"/>
                <a:gd name="T42" fmla="*/ 8 w 36"/>
                <a:gd name="T43" fmla="*/ 66 h 80"/>
                <a:gd name="T44" fmla="*/ 4 w 36"/>
                <a:gd name="T45" fmla="*/ 40 h 80"/>
                <a:gd name="T46" fmla="*/ 9 w 36"/>
                <a:gd name="T47" fmla="*/ 14 h 80"/>
                <a:gd name="T48" fmla="*/ 13 w 36"/>
                <a:gd name="T49" fmla="*/ 6 h 80"/>
                <a:gd name="T50" fmla="*/ 18 w 36"/>
                <a:gd name="T51"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80">
                  <a:moveTo>
                    <a:pt x="18" y="0"/>
                  </a:moveTo>
                  <a:cubicBezTo>
                    <a:pt x="15" y="0"/>
                    <a:pt x="13" y="1"/>
                    <a:pt x="10" y="4"/>
                  </a:cubicBezTo>
                  <a:cubicBezTo>
                    <a:pt x="8" y="6"/>
                    <a:pt x="6" y="9"/>
                    <a:pt x="5" y="12"/>
                  </a:cubicBezTo>
                  <a:cubicBezTo>
                    <a:pt x="2" y="20"/>
                    <a:pt x="0" y="29"/>
                    <a:pt x="0" y="40"/>
                  </a:cubicBezTo>
                  <a:cubicBezTo>
                    <a:pt x="0" y="51"/>
                    <a:pt x="2" y="60"/>
                    <a:pt x="5" y="68"/>
                  </a:cubicBezTo>
                  <a:cubicBezTo>
                    <a:pt x="6" y="71"/>
                    <a:pt x="8" y="74"/>
                    <a:pt x="10" y="76"/>
                  </a:cubicBezTo>
                  <a:cubicBezTo>
                    <a:pt x="12" y="79"/>
                    <a:pt x="15" y="80"/>
                    <a:pt x="18" y="80"/>
                  </a:cubicBezTo>
                  <a:cubicBezTo>
                    <a:pt x="21" y="80"/>
                    <a:pt x="23" y="79"/>
                    <a:pt x="26" y="76"/>
                  </a:cubicBezTo>
                  <a:cubicBezTo>
                    <a:pt x="28" y="74"/>
                    <a:pt x="30" y="71"/>
                    <a:pt x="31" y="68"/>
                  </a:cubicBezTo>
                  <a:cubicBezTo>
                    <a:pt x="34" y="60"/>
                    <a:pt x="36" y="51"/>
                    <a:pt x="36" y="40"/>
                  </a:cubicBezTo>
                  <a:cubicBezTo>
                    <a:pt x="36" y="29"/>
                    <a:pt x="34" y="20"/>
                    <a:pt x="31" y="12"/>
                  </a:cubicBezTo>
                  <a:cubicBezTo>
                    <a:pt x="30" y="9"/>
                    <a:pt x="28" y="6"/>
                    <a:pt x="26" y="4"/>
                  </a:cubicBezTo>
                  <a:cubicBezTo>
                    <a:pt x="24" y="1"/>
                    <a:pt x="21" y="0"/>
                    <a:pt x="18" y="0"/>
                  </a:cubicBezTo>
                  <a:close/>
                  <a:moveTo>
                    <a:pt x="18" y="4"/>
                  </a:moveTo>
                  <a:cubicBezTo>
                    <a:pt x="20" y="4"/>
                    <a:pt x="21" y="5"/>
                    <a:pt x="23" y="6"/>
                  </a:cubicBezTo>
                  <a:cubicBezTo>
                    <a:pt x="25" y="8"/>
                    <a:pt x="26" y="11"/>
                    <a:pt x="28" y="14"/>
                  </a:cubicBezTo>
                  <a:cubicBezTo>
                    <a:pt x="30" y="20"/>
                    <a:pt x="32" y="30"/>
                    <a:pt x="32" y="40"/>
                  </a:cubicBezTo>
                  <a:cubicBezTo>
                    <a:pt x="32" y="50"/>
                    <a:pt x="30" y="60"/>
                    <a:pt x="27" y="66"/>
                  </a:cubicBezTo>
                  <a:cubicBezTo>
                    <a:pt x="26" y="69"/>
                    <a:pt x="24" y="72"/>
                    <a:pt x="23" y="74"/>
                  </a:cubicBezTo>
                  <a:cubicBezTo>
                    <a:pt x="21" y="75"/>
                    <a:pt x="19" y="76"/>
                    <a:pt x="18" y="76"/>
                  </a:cubicBezTo>
                  <a:cubicBezTo>
                    <a:pt x="16" y="76"/>
                    <a:pt x="15" y="75"/>
                    <a:pt x="13" y="74"/>
                  </a:cubicBezTo>
                  <a:cubicBezTo>
                    <a:pt x="11" y="72"/>
                    <a:pt x="10" y="69"/>
                    <a:pt x="8" y="66"/>
                  </a:cubicBezTo>
                  <a:cubicBezTo>
                    <a:pt x="6" y="60"/>
                    <a:pt x="4" y="50"/>
                    <a:pt x="4" y="40"/>
                  </a:cubicBezTo>
                  <a:cubicBezTo>
                    <a:pt x="4" y="30"/>
                    <a:pt x="6" y="20"/>
                    <a:pt x="9" y="14"/>
                  </a:cubicBezTo>
                  <a:cubicBezTo>
                    <a:pt x="10" y="11"/>
                    <a:pt x="12" y="8"/>
                    <a:pt x="13" y="6"/>
                  </a:cubicBezTo>
                  <a:cubicBezTo>
                    <a:pt x="15" y="5"/>
                    <a:pt x="17"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9" name="Freeform 63"/>
            <p:cNvSpPr>
              <a:spLocks noEditPoints="1"/>
            </p:cNvSpPr>
            <p:nvPr/>
          </p:nvSpPr>
          <p:spPr bwMode="auto">
            <a:xfrm>
              <a:off x="-1011" y="2188"/>
              <a:ext cx="171" cy="122"/>
            </a:xfrm>
            <a:custGeom>
              <a:avLst/>
              <a:gdLst>
                <a:gd name="T0" fmla="*/ 52 w 70"/>
                <a:gd name="T1" fmla="*/ 0 h 50"/>
                <a:gd name="T2" fmla="*/ 26 w 70"/>
                <a:gd name="T3" fmla="*/ 10 h 50"/>
                <a:gd name="T4" fmla="*/ 5 w 70"/>
                <a:gd name="T5" fmla="*/ 27 h 50"/>
                <a:gd name="T6" fmla="*/ 0 w 70"/>
                <a:gd name="T7" fmla="*/ 36 h 50"/>
                <a:gd name="T8" fmla="*/ 1 w 70"/>
                <a:gd name="T9" fmla="*/ 45 h 50"/>
                <a:gd name="T10" fmla="*/ 8 w 70"/>
                <a:gd name="T11" fmla="*/ 49 h 50"/>
                <a:gd name="T12" fmla="*/ 18 w 70"/>
                <a:gd name="T13" fmla="*/ 50 h 50"/>
                <a:gd name="T14" fmla="*/ 44 w 70"/>
                <a:gd name="T15" fmla="*/ 40 h 50"/>
                <a:gd name="T16" fmla="*/ 65 w 70"/>
                <a:gd name="T17" fmla="*/ 23 h 50"/>
                <a:gd name="T18" fmla="*/ 70 w 70"/>
                <a:gd name="T19" fmla="*/ 14 h 50"/>
                <a:gd name="T20" fmla="*/ 69 w 70"/>
                <a:gd name="T21" fmla="*/ 5 h 50"/>
                <a:gd name="T22" fmla="*/ 62 w 70"/>
                <a:gd name="T23" fmla="*/ 1 h 50"/>
                <a:gd name="T24" fmla="*/ 52 w 70"/>
                <a:gd name="T25" fmla="*/ 0 h 50"/>
                <a:gd name="T26" fmla="*/ 52 w 70"/>
                <a:gd name="T27" fmla="*/ 4 h 50"/>
                <a:gd name="T28" fmla="*/ 61 w 70"/>
                <a:gd name="T29" fmla="*/ 5 h 50"/>
                <a:gd name="T30" fmla="*/ 65 w 70"/>
                <a:gd name="T31" fmla="*/ 7 h 50"/>
                <a:gd name="T32" fmla="*/ 66 w 70"/>
                <a:gd name="T33" fmla="*/ 13 h 50"/>
                <a:gd name="T34" fmla="*/ 62 w 70"/>
                <a:gd name="T35" fmla="*/ 20 h 50"/>
                <a:gd name="T36" fmla="*/ 42 w 70"/>
                <a:gd name="T37" fmla="*/ 37 h 50"/>
                <a:gd name="T38" fmla="*/ 18 w 70"/>
                <a:gd name="T39" fmla="*/ 46 h 50"/>
                <a:gd name="T40" fmla="*/ 9 w 70"/>
                <a:gd name="T41" fmla="*/ 45 h 50"/>
                <a:gd name="T42" fmla="*/ 5 w 70"/>
                <a:gd name="T43" fmla="*/ 43 h 50"/>
                <a:gd name="T44" fmla="*/ 4 w 70"/>
                <a:gd name="T45" fmla="*/ 37 h 50"/>
                <a:gd name="T46" fmla="*/ 8 w 70"/>
                <a:gd name="T47" fmla="*/ 30 h 50"/>
                <a:gd name="T48" fmla="*/ 28 w 70"/>
                <a:gd name="T49" fmla="*/ 13 h 50"/>
                <a:gd name="T50" fmla="*/ 52 w 70"/>
                <a:gd name="T51"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50">
                  <a:moveTo>
                    <a:pt x="52" y="0"/>
                  </a:moveTo>
                  <a:cubicBezTo>
                    <a:pt x="44" y="1"/>
                    <a:pt x="35" y="5"/>
                    <a:pt x="26" y="10"/>
                  </a:cubicBezTo>
                  <a:cubicBezTo>
                    <a:pt x="17" y="15"/>
                    <a:pt x="10" y="21"/>
                    <a:pt x="5" y="27"/>
                  </a:cubicBezTo>
                  <a:cubicBezTo>
                    <a:pt x="3" y="30"/>
                    <a:pt x="1" y="33"/>
                    <a:pt x="0" y="36"/>
                  </a:cubicBezTo>
                  <a:cubicBezTo>
                    <a:pt x="0" y="39"/>
                    <a:pt x="0" y="42"/>
                    <a:pt x="1" y="45"/>
                  </a:cubicBezTo>
                  <a:cubicBezTo>
                    <a:pt x="3" y="47"/>
                    <a:pt x="5" y="49"/>
                    <a:pt x="8" y="49"/>
                  </a:cubicBezTo>
                  <a:cubicBezTo>
                    <a:pt x="11" y="50"/>
                    <a:pt x="14" y="50"/>
                    <a:pt x="18" y="50"/>
                  </a:cubicBezTo>
                  <a:cubicBezTo>
                    <a:pt x="26" y="49"/>
                    <a:pt x="35" y="45"/>
                    <a:pt x="44" y="40"/>
                  </a:cubicBezTo>
                  <a:cubicBezTo>
                    <a:pt x="53" y="35"/>
                    <a:pt x="60" y="29"/>
                    <a:pt x="65" y="23"/>
                  </a:cubicBezTo>
                  <a:cubicBezTo>
                    <a:pt x="67" y="20"/>
                    <a:pt x="69" y="17"/>
                    <a:pt x="70" y="14"/>
                  </a:cubicBezTo>
                  <a:cubicBezTo>
                    <a:pt x="70" y="11"/>
                    <a:pt x="70" y="8"/>
                    <a:pt x="69" y="5"/>
                  </a:cubicBezTo>
                  <a:cubicBezTo>
                    <a:pt x="67" y="3"/>
                    <a:pt x="65" y="1"/>
                    <a:pt x="62" y="1"/>
                  </a:cubicBezTo>
                  <a:cubicBezTo>
                    <a:pt x="59" y="0"/>
                    <a:pt x="56" y="0"/>
                    <a:pt x="52" y="0"/>
                  </a:cubicBezTo>
                  <a:close/>
                  <a:moveTo>
                    <a:pt x="52" y="4"/>
                  </a:moveTo>
                  <a:cubicBezTo>
                    <a:pt x="56" y="4"/>
                    <a:pt x="59" y="4"/>
                    <a:pt x="61" y="5"/>
                  </a:cubicBezTo>
                  <a:cubicBezTo>
                    <a:pt x="63" y="5"/>
                    <a:pt x="65" y="6"/>
                    <a:pt x="65" y="7"/>
                  </a:cubicBezTo>
                  <a:cubicBezTo>
                    <a:pt x="66" y="9"/>
                    <a:pt x="66" y="10"/>
                    <a:pt x="66" y="13"/>
                  </a:cubicBezTo>
                  <a:cubicBezTo>
                    <a:pt x="65" y="15"/>
                    <a:pt x="64" y="17"/>
                    <a:pt x="62" y="20"/>
                  </a:cubicBezTo>
                  <a:cubicBezTo>
                    <a:pt x="57" y="26"/>
                    <a:pt x="50" y="32"/>
                    <a:pt x="42" y="37"/>
                  </a:cubicBezTo>
                  <a:cubicBezTo>
                    <a:pt x="33" y="42"/>
                    <a:pt x="24" y="45"/>
                    <a:pt x="18" y="46"/>
                  </a:cubicBezTo>
                  <a:cubicBezTo>
                    <a:pt x="14" y="46"/>
                    <a:pt x="11" y="46"/>
                    <a:pt x="9" y="45"/>
                  </a:cubicBezTo>
                  <a:cubicBezTo>
                    <a:pt x="7" y="45"/>
                    <a:pt x="5" y="44"/>
                    <a:pt x="5" y="43"/>
                  </a:cubicBezTo>
                  <a:cubicBezTo>
                    <a:pt x="4" y="41"/>
                    <a:pt x="4" y="40"/>
                    <a:pt x="4" y="37"/>
                  </a:cubicBezTo>
                  <a:cubicBezTo>
                    <a:pt x="5" y="35"/>
                    <a:pt x="6" y="33"/>
                    <a:pt x="8" y="30"/>
                  </a:cubicBezTo>
                  <a:cubicBezTo>
                    <a:pt x="13" y="24"/>
                    <a:pt x="20" y="18"/>
                    <a:pt x="28" y="13"/>
                  </a:cubicBezTo>
                  <a:cubicBezTo>
                    <a:pt x="37" y="8"/>
                    <a:pt x="46" y="5"/>
                    <a:pt x="5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0" name="Freeform 64"/>
            <p:cNvSpPr>
              <a:spLocks noEditPoints="1"/>
            </p:cNvSpPr>
            <p:nvPr/>
          </p:nvSpPr>
          <p:spPr bwMode="auto">
            <a:xfrm>
              <a:off x="-1011" y="2188"/>
              <a:ext cx="171" cy="122"/>
            </a:xfrm>
            <a:custGeom>
              <a:avLst/>
              <a:gdLst>
                <a:gd name="T0" fmla="*/ 18 w 70"/>
                <a:gd name="T1" fmla="*/ 0 h 50"/>
                <a:gd name="T2" fmla="*/ 8 w 70"/>
                <a:gd name="T3" fmla="*/ 1 h 50"/>
                <a:gd name="T4" fmla="*/ 1 w 70"/>
                <a:gd name="T5" fmla="*/ 5 h 50"/>
                <a:gd name="T6" fmla="*/ 0 w 70"/>
                <a:gd name="T7" fmla="*/ 14 h 50"/>
                <a:gd name="T8" fmla="*/ 5 w 70"/>
                <a:gd name="T9" fmla="*/ 23 h 50"/>
                <a:gd name="T10" fmla="*/ 26 w 70"/>
                <a:gd name="T11" fmla="*/ 40 h 50"/>
                <a:gd name="T12" fmla="*/ 52 w 70"/>
                <a:gd name="T13" fmla="*/ 50 h 50"/>
                <a:gd name="T14" fmla="*/ 62 w 70"/>
                <a:gd name="T15" fmla="*/ 49 h 50"/>
                <a:gd name="T16" fmla="*/ 69 w 70"/>
                <a:gd name="T17" fmla="*/ 45 h 50"/>
                <a:gd name="T18" fmla="*/ 70 w 70"/>
                <a:gd name="T19" fmla="*/ 36 h 50"/>
                <a:gd name="T20" fmla="*/ 65 w 70"/>
                <a:gd name="T21" fmla="*/ 27 h 50"/>
                <a:gd name="T22" fmla="*/ 44 w 70"/>
                <a:gd name="T23" fmla="*/ 10 h 50"/>
                <a:gd name="T24" fmla="*/ 18 w 70"/>
                <a:gd name="T25" fmla="*/ 0 h 50"/>
                <a:gd name="T26" fmla="*/ 18 w 70"/>
                <a:gd name="T27" fmla="*/ 4 h 50"/>
                <a:gd name="T28" fmla="*/ 42 w 70"/>
                <a:gd name="T29" fmla="*/ 13 h 50"/>
                <a:gd name="T30" fmla="*/ 62 w 70"/>
                <a:gd name="T31" fmla="*/ 30 h 50"/>
                <a:gd name="T32" fmla="*/ 66 w 70"/>
                <a:gd name="T33" fmla="*/ 37 h 50"/>
                <a:gd name="T34" fmla="*/ 65 w 70"/>
                <a:gd name="T35" fmla="*/ 43 h 50"/>
                <a:gd name="T36" fmla="*/ 61 w 70"/>
                <a:gd name="T37" fmla="*/ 45 h 50"/>
                <a:gd name="T38" fmla="*/ 52 w 70"/>
                <a:gd name="T39" fmla="*/ 46 h 50"/>
                <a:gd name="T40" fmla="*/ 28 w 70"/>
                <a:gd name="T41" fmla="*/ 37 h 50"/>
                <a:gd name="T42" fmla="*/ 8 w 70"/>
                <a:gd name="T43" fmla="*/ 20 h 50"/>
                <a:gd name="T44" fmla="*/ 4 w 70"/>
                <a:gd name="T45" fmla="*/ 13 h 50"/>
                <a:gd name="T46" fmla="*/ 5 w 70"/>
                <a:gd name="T47" fmla="*/ 7 h 50"/>
                <a:gd name="T48" fmla="*/ 9 w 70"/>
                <a:gd name="T49" fmla="*/ 5 h 50"/>
                <a:gd name="T50" fmla="*/ 18 w 70"/>
                <a:gd name="T51"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50">
                  <a:moveTo>
                    <a:pt x="18" y="0"/>
                  </a:moveTo>
                  <a:cubicBezTo>
                    <a:pt x="14" y="0"/>
                    <a:pt x="11" y="0"/>
                    <a:pt x="8" y="1"/>
                  </a:cubicBezTo>
                  <a:cubicBezTo>
                    <a:pt x="5" y="1"/>
                    <a:pt x="3" y="3"/>
                    <a:pt x="1" y="5"/>
                  </a:cubicBezTo>
                  <a:cubicBezTo>
                    <a:pt x="0" y="8"/>
                    <a:pt x="0" y="11"/>
                    <a:pt x="0" y="14"/>
                  </a:cubicBezTo>
                  <a:cubicBezTo>
                    <a:pt x="1" y="17"/>
                    <a:pt x="3" y="20"/>
                    <a:pt x="5" y="23"/>
                  </a:cubicBezTo>
                  <a:cubicBezTo>
                    <a:pt x="10" y="29"/>
                    <a:pt x="17" y="35"/>
                    <a:pt x="26" y="40"/>
                  </a:cubicBezTo>
                  <a:cubicBezTo>
                    <a:pt x="35" y="45"/>
                    <a:pt x="44" y="49"/>
                    <a:pt x="52" y="50"/>
                  </a:cubicBezTo>
                  <a:cubicBezTo>
                    <a:pt x="56" y="50"/>
                    <a:pt x="59" y="50"/>
                    <a:pt x="62" y="49"/>
                  </a:cubicBezTo>
                  <a:cubicBezTo>
                    <a:pt x="65" y="49"/>
                    <a:pt x="67" y="47"/>
                    <a:pt x="69" y="45"/>
                  </a:cubicBezTo>
                  <a:cubicBezTo>
                    <a:pt x="70" y="42"/>
                    <a:pt x="70" y="39"/>
                    <a:pt x="70" y="36"/>
                  </a:cubicBezTo>
                  <a:cubicBezTo>
                    <a:pt x="69" y="33"/>
                    <a:pt x="67" y="30"/>
                    <a:pt x="65" y="27"/>
                  </a:cubicBezTo>
                  <a:cubicBezTo>
                    <a:pt x="60" y="21"/>
                    <a:pt x="53" y="15"/>
                    <a:pt x="44" y="10"/>
                  </a:cubicBezTo>
                  <a:cubicBezTo>
                    <a:pt x="35" y="5"/>
                    <a:pt x="26" y="1"/>
                    <a:pt x="18" y="0"/>
                  </a:cubicBezTo>
                  <a:close/>
                  <a:moveTo>
                    <a:pt x="18" y="4"/>
                  </a:moveTo>
                  <a:cubicBezTo>
                    <a:pt x="24" y="5"/>
                    <a:pt x="33" y="8"/>
                    <a:pt x="42" y="13"/>
                  </a:cubicBezTo>
                  <a:cubicBezTo>
                    <a:pt x="50" y="18"/>
                    <a:pt x="57" y="24"/>
                    <a:pt x="62" y="30"/>
                  </a:cubicBezTo>
                  <a:cubicBezTo>
                    <a:pt x="64" y="33"/>
                    <a:pt x="65" y="35"/>
                    <a:pt x="66" y="37"/>
                  </a:cubicBezTo>
                  <a:cubicBezTo>
                    <a:pt x="66" y="40"/>
                    <a:pt x="66" y="41"/>
                    <a:pt x="65" y="43"/>
                  </a:cubicBezTo>
                  <a:cubicBezTo>
                    <a:pt x="65" y="44"/>
                    <a:pt x="63" y="45"/>
                    <a:pt x="61" y="45"/>
                  </a:cubicBezTo>
                  <a:cubicBezTo>
                    <a:pt x="59" y="46"/>
                    <a:pt x="56" y="46"/>
                    <a:pt x="52" y="46"/>
                  </a:cubicBezTo>
                  <a:cubicBezTo>
                    <a:pt x="46" y="45"/>
                    <a:pt x="37" y="42"/>
                    <a:pt x="28" y="37"/>
                  </a:cubicBezTo>
                  <a:cubicBezTo>
                    <a:pt x="20" y="32"/>
                    <a:pt x="13" y="26"/>
                    <a:pt x="8" y="20"/>
                  </a:cubicBezTo>
                  <a:cubicBezTo>
                    <a:pt x="6" y="17"/>
                    <a:pt x="5" y="15"/>
                    <a:pt x="4" y="13"/>
                  </a:cubicBezTo>
                  <a:cubicBezTo>
                    <a:pt x="4" y="10"/>
                    <a:pt x="4" y="9"/>
                    <a:pt x="5" y="7"/>
                  </a:cubicBezTo>
                  <a:cubicBezTo>
                    <a:pt x="5" y="6"/>
                    <a:pt x="7" y="5"/>
                    <a:pt x="9" y="5"/>
                  </a:cubicBezTo>
                  <a:cubicBezTo>
                    <a:pt x="11" y="4"/>
                    <a:pt x="14"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1" name="Rectangle 65"/>
            <p:cNvSpPr>
              <a:spLocks noChangeArrowheads="1"/>
            </p:cNvSpPr>
            <p:nvPr/>
          </p:nvSpPr>
          <p:spPr bwMode="auto">
            <a:xfrm>
              <a:off x="-1094" y="2342"/>
              <a:ext cx="34" cy="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Freeform 66"/>
            <p:cNvSpPr>
              <a:spLocks/>
            </p:cNvSpPr>
            <p:nvPr/>
          </p:nvSpPr>
          <p:spPr bwMode="auto">
            <a:xfrm>
              <a:off x="-1050" y="2347"/>
              <a:ext cx="212" cy="90"/>
            </a:xfrm>
            <a:custGeom>
              <a:avLst/>
              <a:gdLst>
                <a:gd name="T0" fmla="*/ 13 w 87"/>
                <a:gd name="T1" fmla="*/ 1 h 37"/>
                <a:gd name="T2" fmla="*/ 24 w 87"/>
                <a:gd name="T3" fmla="*/ 3 h 37"/>
                <a:gd name="T4" fmla="*/ 37 w 87"/>
                <a:gd name="T5" fmla="*/ 10 h 37"/>
                <a:gd name="T6" fmla="*/ 53 w 87"/>
                <a:gd name="T7" fmla="*/ 10 h 37"/>
                <a:gd name="T8" fmla="*/ 57 w 87"/>
                <a:gd name="T9" fmla="*/ 14 h 37"/>
                <a:gd name="T10" fmla="*/ 57 w 87"/>
                <a:gd name="T11" fmla="*/ 16 h 37"/>
                <a:gd name="T12" fmla="*/ 53 w 87"/>
                <a:gd name="T13" fmla="*/ 20 h 37"/>
                <a:gd name="T14" fmla="*/ 35 w 87"/>
                <a:gd name="T15" fmla="*/ 22 h 37"/>
                <a:gd name="T16" fmla="*/ 51 w 87"/>
                <a:gd name="T17" fmla="*/ 22 h 37"/>
                <a:gd name="T18" fmla="*/ 81 w 87"/>
                <a:gd name="T19" fmla="*/ 12 h 37"/>
                <a:gd name="T20" fmla="*/ 86 w 87"/>
                <a:gd name="T21" fmla="*/ 14 h 37"/>
                <a:gd name="T22" fmla="*/ 86 w 87"/>
                <a:gd name="T23" fmla="*/ 14 h 37"/>
                <a:gd name="T24" fmla="*/ 84 w 87"/>
                <a:gd name="T25" fmla="*/ 20 h 37"/>
                <a:gd name="T26" fmla="*/ 54 w 87"/>
                <a:gd name="T27" fmla="*/ 33 h 37"/>
                <a:gd name="T28" fmla="*/ 30 w 87"/>
                <a:gd name="T29" fmla="*/ 35 h 37"/>
                <a:gd name="T30" fmla="*/ 0 w 87"/>
                <a:gd name="T31" fmla="*/ 28 h 37"/>
                <a:gd name="T32" fmla="*/ 0 w 87"/>
                <a:gd name="T33" fmla="*/ 2 h 37"/>
                <a:gd name="T34" fmla="*/ 13 w 87"/>
                <a:gd name="T35"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37">
                  <a:moveTo>
                    <a:pt x="13" y="1"/>
                  </a:moveTo>
                  <a:cubicBezTo>
                    <a:pt x="17" y="0"/>
                    <a:pt x="21" y="1"/>
                    <a:pt x="24" y="3"/>
                  </a:cubicBezTo>
                  <a:cubicBezTo>
                    <a:pt x="37" y="10"/>
                    <a:pt x="37" y="10"/>
                    <a:pt x="37" y="10"/>
                  </a:cubicBezTo>
                  <a:cubicBezTo>
                    <a:pt x="53" y="10"/>
                    <a:pt x="53" y="10"/>
                    <a:pt x="53" y="10"/>
                  </a:cubicBezTo>
                  <a:cubicBezTo>
                    <a:pt x="55" y="10"/>
                    <a:pt x="57" y="12"/>
                    <a:pt x="57" y="14"/>
                  </a:cubicBezTo>
                  <a:cubicBezTo>
                    <a:pt x="57" y="16"/>
                    <a:pt x="57" y="16"/>
                    <a:pt x="57" y="16"/>
                  </a:cubicBezTo>
                  <a:cubicBezTo>
                    <a:pt x="57" y="18"/>
                    <a:pt x="55" y="20"/>
                    <a:pt x="53" y="20"/>
                  </a:cubicBezTo>
                  <a:cubicBezTo>
                    <a:pt x="35" y="22"/>
                    <a:pt x="35" y="22"/>
                    <a:pt x="35" y="22"/>
                  </a:cubicBezTo>
                  <a:cubicBezTo>
                    <a:pt x="51" y="22"/>
                    <a:pt x="51" y="22"/>
                    <a:pt x="51" y="22"/>
                  </a:cubicBezTo>
                  <a:cubicBezTo>
                    <a:pt x="51" y="22"/>
                    <a:pt x="71" y="16"/>
                    <a:pt x="81" y="12"/>
                  </a:cubicBezTo>
                  <a:cubicBezTo>
                    <a:pt x="83" y="12"/>
                    <a:pt x="85" y="12"/>
                    <a:pt x="86" y="14"/>
                  </a:cubicBezTo>
                  <a:cubicBezTo>
                    <a:pt x="86" y="14"/>
                    <a:pt x="86" y="14"/>
                    <a:pt x="86" y="14"/>
                  </a:cubicBezTo>
                  <a:cubicBezTo>
                    <a:pt x="87" y="16"/>
                    <a:pt x="86" y="19"/>
                    <a:pt x="84" y="20"/>
                  </a:cubicBezTo>
                  <a:cubicBezTo>
                    <a:pt x="54" y="33"/>
                    <a:pt x="54" y="33"/>
                    <a:pt x="54" y="33"/>
                  </a:cubicBezTo>
                  <a:cubicBezTo>
                    <a:pt x="47" y="36"/>
                    <a:pt x="38" y="37"/>
                    <a:pt x="30" y="35"/>
                  </a:cubicBezTo>
                  <a:cubicBezTo>
                    <a:pt x="0" y="28"/>
                    <a:pt x="0" y="28"/>
                    <a:pt x="0" y="28"/>
                  </a:cubicBezTo>
                  <a:cubicBezTo>
                    <a:pt x="0" y="2"/>
                    <a:pt x="0" y="2"/>
                    <a:pt x="0" y="2"/>
                  </a:cubicBezTo>
                  <a:lnTo>
                    <a:pt x="1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3" name="Oval 67"/>
            <p:cNvSpPr>
              <a:spLocks noChangeArrowheads="1"/>
            </p:cNvSpPr>
            <p:nvPr/>
          </p:nvSpPr>
          <p:spPr bwMode="auto">
            <a:xfrm>
              <a:off x="-940" y="2234"/>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5" name="Group 70"/>
          <p:cNvGrpSpPr>
            <a:grpSpLocks noChangeAspect="1"/>
          </p:cNvGrpSpPr>
          <p:nvPr/>
        </p:nvGrpSpPr>
        <p:grpSpPr bwMode="auto">
          <a:xfrm>
            <a:off x="7412138" y="5478514"/>
            <a:ext cx="541122" cy="414476"/>
            <a:chOff x="3700" y="2051"/>
            <a:chExt cx="282" cy="216"/>
          </a:xfrm>
          <a:solidFill>
            <a:schemeClr val="bg1"/>
          </a:solidFill>
        </p:grpSpPr>
        <p:sp>
          <p:nvSpPr>
            <p:cNvPr id="157" name="Freeform 71"/>
            <p:cNvSpPr>
              <a:spLocks noEditPoints="1"/>
            </p:cNvSpPr>
            <p:nvPr/>
          </p:nvSpPr>
          <p:spPr bwMode="auto">
            <a:xfrm>
              <a:off x="3742" y="2112"/>
              <a:ext cx="174" cy="59"/>
            </a:xfrm>
            <a:custGeom>
              <a:avLst/>
              <a:gdLst>
                <a:gd name="T0" fmla="*/ 10 w 72"/>
                <a:gd name="T1" fmla="*/ 0 h 24"/>
                <a:gd name="T2" fmla="*/ 0 w 72"/>
                <a:gd name="T3" fmla="*/ 10 h 24"/>
                <a:gd name="T4" fmla="*/ 12 w 72"/>
                <a:gd name="T5" fmla="*/ 10 h 24"/>
                <a:gd name="T6" fmla="*/ 12 w 72"/>
                <a:gd name="T7" fmla="*/ 14 h 24"/>
                <a:gd name="T8" fmla="*/ 0 w 72"/>
                <a:gd name="T9" fmla="*/ 14 h 24"/>
                <a:gd name="T10" fmla="*/ 0 w 72"/>
                <a:gd name="T11" fmla="*/ 24 h 24"/>
                <a:gd name="T12" fmla="*/ 72 w 72"/>
                <a:gd name="T13" fmla="*/ 24 h 24"/>
                <a:gd name="T14" fmla="*/ 72 w 72"/>
                <a:gd name="T15" fmla="*/ 10 h 24"/>
                <a:gd name="T16" fmla="*/ 62 w 72"/>
                <a:gd name="T17" fmla="*/ 0 h 24"/>
                <a:gd name="T18" fmla="*/ 10 w 72"/>
                <a:gd name="T19" fmla="*/ 0 h 24"/>
                <a:gd name="T20" fmla="*/ 42 w 72"/>
                <a:gd name="T21" fmla="*/ 8 h 24"/>
                <a:gd name="T22" fmla="*/ 46 w 72"/>
                <a:gd name="T23" fmla="*/ 12 h 24"/>
                <a:gd name="T24" fmla="*/ 42 w 72"/>
                <a:gd name="T25" fmla="*/ 16 h 24"/>
                <a:gd name="T26" fmla="*/ 38 w 72"/>
                <a:gd name="T27" fmla="*/ 12 h 24"/>
                <a:gd name="T28" fmla="*/ 42 w 72"/>
                <a:gd name="T29" fmla="*/ 8 h 24"/>
                <a:gd name="T30" fmla="*/ 58 w 72"/>
                <a:gd name="T31" fmla="*/ 8 h 24"/>
                <a:gd name="T32" fmla="*/ 62 w 72"/>
                <a:gd name="T33" fmla="*/ 12 h 24"/>
                <a:gd name="T34" fmla="*/ 58 w 72"/>
                <a:gd name="T35" fmla="*/ 16 h 24"/>
                <a:gd name="T36" fmla="*/ 54 w 72"/>
                <a:gd name="T37" fmla="*/ 12 h 24"/>
                <a:gd name="T38" fmla="*/ 58 w 72"/>
                <a:gd name="T3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24">
                  <a:moveTo>
                    <a:pt x="10" y="0"/>
                  </a:moveTo>
                  <a:cubicBezTo>
                    <a:pt x="4" y="0"/>
                    <a:pt x="0" y="4"/>
                    <a:pt x="0" y="10"/>
                  </a:cubicBezTo>
                  <a:cubicBezTo>
                    <a:pt x="12" y="10"/>
                    <a:pt x="12" y="10"/>
                    <a:pt x="12" y="10"/>
                  </a:cubicBezTo>
                  <a:cubicBezTo>
                    <a:pt x="12" y="14"/>
                    <a:pt x="12" y="14"/>
                    <a:pt x="12" y="14"/>
                  </a:cubicBezTo>
                  <a:cubicBezTo>
                    <a:pt x="0" y="14"/>
                    <a:pt x="0" y="14"/>
                    <a:pt x="0" y="14"/>
                  </a:cubicBezTo>
                  <a:cubicBezTo>
                    <a:pt x="0" y="24"/>
                    <a:pt x="0" y="24"/>
                    <a:pt x="0" y="24"/>
                  </a:cubicBezTo>
                  <a:cubicBezTo>
                    <a:pt x="72" y="24"/>
                    <a:pt x="72" y="24"/>
                    <a:pt x="72" y="24"/>
                  </a:cubicBezTo>
                  <a:cubicBezTo>
                    <a:pt x="72" y="10"/>
                    <a:pt x="72" y="10"/>
                    <a:pt x="72" y="10"/>
                  </a:cubicBezTo>
                  <a:cubicBezTo>
                    <a:pt x="72" y="4"/>
                    <a:pt x="67" y="0"/>
                    <a:pt x="62" y="0"/>
                  </a:cubicBezTo>
                  <a:lnTo>
                    <a:pt x="10" y="0"/>
                  </a:lnTo>
                  <a:close/>
                  <a:moveTo>
                    <a:pt x="42" y="8"/>
                  </a:moveTo>
                  <a:cubicBezTo>
                    <a:pt x="44" y="8"/>
                    <a:pt x="46" y="10"/>
                    <a:pt x="46" y="12"/>
                  </a:cubicBezTo>
                  <a:cubicBezTo>
                    <a:pt x="46" y="14"/>
                    <a:pt x="44" y="16"/>
                    <a:pt x="42" y="16"/>
                  </a:cubicBezTo>
                  <a:cubicBezTo>
                    <a:pt x="39" y="16"/>
                    <a:pt x="38" y="14"/>
                    <a:pt x="38" y="12"/>
                  </a:cubicBezTo>
                  <a:cubicBezTo>
                    <a:pt x="38" y="10"/>
                    <a:pt x="39" y="8"/>
                    <a:pt x="42" y="8"/>
                  </a:cubicBezTo>
                  <a:close/>
                  <a:moveTo>
                    <a:pt x="58" y="8"/>
                  </a:moveTo>
                  <a:cubicBezTo>
                    <a:pt x="60" y="8"/>
                    <a:pt x="62" y="10"/>
                    <a:pt x="62" y="12"/>
                  </a:cubicBezTo>
                  <a:cubicBezTo>
                    <a:pt x="62" y="14"/>
                    <a:pt x="60" y="16"/>
                    <a:pt x="58" y="16"/>
                  </a:cubicBezTo>
                  <a:cubicBezTo>
                    <a:pt x="55" y="16"/>
                    <a:pt x="54" y="14"/>
                    <a:pt x="54" y="12"/>
                  </a:cubicBezTo>
                  <a:cubicBezTo>
                    <a:pt x="54" y="10"/>
                    <a:pt x="55" y="8"/>
                    <a:pt x="5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8" name="Freeform 72"/>
            <p:cNvSpPr>
              <a:spLocks/>
            </p:cNvSpPr>
            <p:nvPr/>
          </p:nvSpPr>
          <p:spPr bwMode="auto">
            <a:xfrm>
              <a:off x="3766" y="2051"/>
              <a:ext cx="216" cy="54"/>
            </a:xfrm>
            <a:custGeom>
              <a:avLst/>
              <a:gdLst>
                <a:gd name="T0" fmla="*/ 24 w 89"/>
                <a:gd name="T1" fmla="*/ 0 h 22"/>
                <a:gd name="T2" fmla="*/ 20 w 89"/>
                <a:gd name="T3" fmla="*/ 4 h 22"/>
                <a:gd name="T4" fmla="*/ 18 w 89"/>
                <a:gd name="T5" fmla="*/ 6 h 22"/>
                <a:gd name="T6" fmla="*/ 14 w 89"/>
                <a:gd name="T7" fmla="*/ 6 h 22"/>
                <a:gd name="T8" fmla="*/ 6 w 89"/>
                <a:gd name="T9" fmla="*/ 13 h 22"/>
                <a:gd name="T10" fmla="*/ 5 w 89"/>
                <a:gd name="T11" fmla="*/ 14 h 22"/>
                <a:gd name="T12" fmla="*/ 4 w 89"/>
                <a:gd name="T13" fmla="*/ 14 h 22"/>
                <a:gd name="T14" fmla="*/ 0 w 89"/>
                <a:gd name="T15" fmla="*/ 18 h 22"/>
                <a:gd name="T16" fmla="*/ 0 w 89"/>
                <a:gd name="T17" fmla="*/ 22 h 22"/>
                <a:gd name="T18" fmla="*/ 52 w 89"/>
                <a:gd name="T19" fmla="*/ 22 h 22"/>
                <a:gd name="T20" fmla="*/ 52 w 89"/>
                <a:gd name="T21" fmla="*/ 18 h 22"/>
                <a:gd name="T22" fmla="*/ 48 w 89"/>
                <a:gd name="T23" fmla="*/ 14 h 22"/>
                <a:gd name="T24" fmla="*/ 44 w 89"/>
                <a:gd name="T25" fmla="*/ 14 h 22"/>
                <a:gd name="T26" fmla="*/ 44 w 89"/>
                <a:gd name="T27" fmla="*/ 8 h 22"/>
                <a:gd name="T28" fmla="*/ 50 w 89"/>
                <a:gd name="T29" fmla="*/ 8 h 22"/>
                <a:gd name="T30" fmla="*/ 89 w 89"/>
                <a:gd name="T31" fmla="*/ 8 h 22"/>
                <a:gd name="T32" fmla="*/ 89 w 89"/>
                <a:gd name="T33" fmla="*/ 4 h 22"/>
                <a:gd name="T34" fmla="*/ 50 w 89"/>
                <a:gd name="T35" fmla="*/ 4 h 22"/>
                <a:gd name="T36" fmla="*/ 38 w 89"/>
                <a:gd name="T37" fmla="*/ 4 h 22"/>
                <a:gd name="T38" fmla="*/ 34 w 89"/>
                <a:gd name="T39" fmla="*/ 0 h 22"/>
                <a:gd name="T40" fmla="*/ 24 w 89"/>
                <a:gd name="T4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22">
                  <a:moveTo>
                    <a:pt x="24" y="0"/>
                  </a:moveTo>
                  <a:cubicBezTo>
                    <a:pt x="21" y="0"/>
                    <a:pt x="20" y="2"/>
                    <a:pt x="20" y="4"/>
                  </a:cubicBezTo>
                  <a:cubicBezTo>
                    <a:pt x="20" y="5"/>
                    <a:pt x="19" y="6"/>
                    <a:pt x="18" y="6"/>
                  </a:cubicBezTo>
                  <a:cubicBezTo>
                    <a:pt x="14" y="6"/>
                    <a:pt x="14" y="6"/>
                    <a:pt x="14" y="6"/>
                  </a:cubicBezTo>
                  <a:cubicBezTo>
                    <a:pt x="9" y="6"/>
                    <a:pt x="6" y="9"/>
                    <a:pt x="6" y="13"/>
                  </a:cubicBezTo>
                  <a:cubicBezTo>
                    <a:pt x="6" y="14"/>
                    <a:pt x="5" y="14"/>
                    <a:pt x="5" y="14"/>
                  </a:cubicBezTo>
                  <a:cubicBezTo>
                    <a:pt x="4" y="14"/>
                    <a:pt x="4" y="14"/>
                    <a:pt x="4" y="14"/>
                  </a:cubicBezTo>
                  <a:cubicBezTo>
                    <a:pt x="1" y="14"/>
                    <a:pt x="0" y="16"/>
                    <a:pt x="0" y="18"/>
                  </a:cubicBezTo>
                  <a:cubicBezTo>
                    <a:pt x="0" y="22"/>
                    <a:pt x="0" y="22"/>
                    <a:pt x="0" y="22"/>
                  </a:cubicBezTo>
                  <a:cubicBezTo>
                    <a:pt x="52" y="22"/>
                    <a:pt x="52" y="22"/>
                    <a:pt x="52" y="22"/>
                  </a:cubicBezTo>
                  <a:cubicBezTo>
                    <a:pt x="52" y="18"/>
                    <a:pt x="52" y="18"/>
                    <a:pt x="52" y="18"/>
                  </a:cubicBezTo>
                  <a:cubicBezTo>
                    <a:pt x="52" y="16"/>
                    <a:pt x="50" y="14"/>
                    <a:pt x="48" y="14"/>
                  </a:cubicBezTo>
                  <a:cubicBezTo>
                    <a:pt x="44" y="14"/>
                    <a:pt x="44" y="14"/>
                    <a:pt x="44" y="14"/>
                  </a:cubicBezTo>
                  <a:cubicBezTo>
                    <a:pt x="44" y="8"/>
                    <a:pt x="44" y="8"/>
                    <a:pt x="44" y="8"/>
                  </a:cubicBezTo>
                  <a:cubicBezTo>
                    <a:pt x="50" y="8"/>
                    <a:pt x="50" y="8"/>
                    <a:pt x="50" y="8"/>
                  </a:cubicBezTo>
                  <a:cubicBezTo>
                    <a:pt x="89" y="8"/>
                    <a:pt x="89" y="8"/>
                    <a:pt x="89" y="8"/>
                  </a:cubicBezTo>
                  <a:cubicBezTo>
                    <a:pt x="89" y="4"/>
                    <a:pt x="89" y="4"/>
                    <a:pt x="89" y="4"/>
                  </a:cubicBezTo>
                  <a:cubicBezTo>
                    <a:pt x="50" y="4"/>
                    <a:pt x="50" y="4"/>
                    <a:pt x="50" y="4"/>
                  </a:cubicBezTo>
                  <a:cubicBezTo>
                    <a:pt x="38" y="4"/>
                    <a:pt x="38" y="4"/>
                    <a:pt x="38" y="4"/>
                  </a:cubicBezTo>
                  <a:cubicBezTo>
                    <a:pt x="38" y="2"/>
                    <a:pt x="36" y="0"/>
                    <a:pt x="34" y="0"/>
                  </a:cubicBez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9" name="Freeform 73"/>
            <p:cNvSpPr>
              <a:spLocks noEditPoints="1"/>
            </p:cNvSpPr>
            <p:nvPr/>
          </p:nvSpPr>
          <p:spPr bwMode="auto">
            <a:xfrm>
              <a:off x="3700" y="2178"/>
              <a:ext cx="255" cy="89"/>
            </a:xfrm>
            <a:custGeom>
              <a:avLst/>
              <a:gdLst>
                <a:gd name="T0" fmla="*/ 18 w 105"/>
                <a:gd name="T1" fmla="*/ 0 h 36"/>
                <a:gd name="T2" fmla="*/ 0 w 105"/>
                <a:gd name="T3" fmla="*/ 18 h 36"/>
                <a:gd name="T4" fmla="*/ 18 w 105"/>
                <a:gd name="T5" fmla="*/ 36 h 36"/>
                <a:gd name="T6" fmla="*/ 87 w 105"/>
                <a:gd name="T7" fmla="*/ 36 h 36"/>
                <a:gd name="T8" fmla="*/ 105 w 105"/>
                <a:gd name="T9" fmla="*/ 18 h 36"/>
                <a:gd name="T10" fmla="*/ 87 w 105"/>
                <a:gd name="T11" fmla="*/ 0 h 36"/>
                <a:gd name="T12" fmla="*/ 18 w 105"/>
                <a:gd name="T13" fmla="*/ 0 h 36"/>
                <a:gd name="T14" fmla="*/ 18 w 105"/>
                <a:gd name="T15" fmla="*/ 4 h 36"/>
                <a:gd name="T16" fmla="*/ 87 w 105"/>
                <a:gd name="T17" fmla="*/ 4 h 36"/>
                <a:gd name="T18" fmla="*/ 101 w 105"/>
                <a:gd name="T19" fmla="*/ 18 h 36"/>
                <a:gd name="T20" fmla="*/ 87 w 105"/>
                <a:gd name="T21" fmla="*/ 32 h 36"/>
                <a:gd name="T22" fmla="*/ 18 w 105"/>
                <a:gd name="T23" fmla="*/ 32 h 36"/>
                <a:gd name="T24" fmla="*/ 4 w 105"/>
                <a:gd name="T25" fmla="*/ 18 h 36"/>
                <a:gd name="T26" fmla="*/ 18 w 105"/>
                <a:gd name="T27"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36">
                  <a:moveTo>
                    <a:pt x="18" y="0"/>
                  </a:moveTo>
                  <a:cubicBezTo>
                    <a:pt x="8" y="0"/>
                    <a:pt x="0" y="8"/>
                    <a:pt x="0" y="18"/>
                  </a:cubicBezTo>
                  <a:cubicBezTo>
                    <a:pt x="0" y="28"/>
                    <a:pt x="8" y="36"/>
                    <a:pt x="18" y="36"/>
                  </a:cubicBezTo>
                  <a:cubicBezTo>
                    <a:pt x="87" y="36"/>
                    <a:pt x="87" y="36"/>
                    <a:pt x="87" y="36"/>
                  </a:cubicBezTo>
                  <a:cubicBezTo>
                    <a:pt x="97" y="36"/>
                    <a:pt x="105" y="28"/>
                    <a:pt x="105" y="18"/>
                  </a:cubicBezTo>
                  <a:cubicBezTo>
                    <a:pt x="105" y="8"/>
                    <a:pt x="97" y="0"/>
                    <a:pt x="87" y="0"/>
                  </a:cubicBezTo>
                  <a:lnTo>
                    <a:pt x="18" y="0"/>
                  </a:lnTo>
                  <a:close/>
                  <a:moveTo>
                    <a:pt x="18" y="4"/>
                  </a:moveTo>
                  <a:cubicBezTo>
                    <a:pt x="87" y="4"/>
                    <a:pt x="87" y="4"/>
                    <a:pt x="87" y="4"/>
                  </a:cubicBezTo>
                  <a:cubicBezTo>
                    <a:pt x="95" y="4"/>
                    <a:pt x="101" y="10"/>
                    <a:pt x="101" y="18"/>
                  </a:cubicBezTo>
                  <a:cubicBezTo>
                    <a:pt x="101" y="26"/>
                    <a:pt x="95" y="32"/>
                    <a:pt x="87" y="32"/>
                  </a:cubicBezTo>
                  <a:cubicBezTo>
                    <a:pt x="18" y="32"/>
                    <a:pt x="18" y="32"/>
                    <a:pt x="18" y="32"/>
                  </a:cubicBezTo>
                  <a:cubicBezTo>
                    <a:pt x="10" y="32"/>
                    <a:pt x="4" y="26"/>
                    <a:pt x="4" y="18"/>
                  </a:cubicBezTo>
                  <a:cubicBezTo>
                    <a:pt x="4" y="10"/>
                    <a:pt x="10"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0" name="Freeform 74"/>
            <p:cNvSpPr>
              <a:spLocks noEditPoints="1"/>
            </p:cNvSpPr>
            <p:nvPr/>
          </p:nvSpPr>
          <p:spPr bwMode="auto">
            <a:xfrm>
              <a:off x="3720" y="2198"/>
              <a:ext cx="48" cy="4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6 h 20"/>
                <a:gd name="T12" fmla="*/ 14 w 20"/>
                <a:gd name="T13" fmla="*/ 10 h 20"/>
                <a:gd name="T14" fmla="*/ 10 w 20"/>
                <a:gd name="T15" fmla="*/ 14 h 20"/>
                <a:gd name="T16" fmla="*/ 6 w 20"/>
                <a:gd name="T17" fmla="*/ 10 h 20"/>
                <a:gd name="T18" fmla="*/ 10 w 20"/>
                <a:gd name="T1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5" y="0"/>
                    <a:pt x="0" y="4"/>
                    <a:pt x="0" y="10"/>
                  </a:cubicBezTo>
                  <a:cubicBezTo>
                    <a:pt x="0" y="16"/>
                    <a:pt x="5" y="20"/>
                    <a:pt x="10" y="20"/>
                  </a:cubicBezTo>
                  <a:cubicBezTo>
                    <a:pt x="16" y="20"/>
                    <a:pt x="20" y="16"/>
                    <a:pt x="20" y="10"/>
                  </a:cubicBezTo>
                  <a:cubicBezTo>
                    <a:pt x="20" y="4"/>
                    <a:pt x="16" y="0"/>
                    <a:pt x="10" y="0"/>
                  </a:cubicBezTo>
                  <a:close/>
                  <a:moveTo>
                    <a:pt x="10" y="6"/>
                  </a:moveTo>
                  <a:cubicBezTo>
                    <a:pt x="12" y="6"/>
                    <a:pt x="14" y="8"/>
                    <a:pt x="14" y="10"/>
                  </a:cubicBezTo>
                  <a:cubicBezTo>
                    <a:pt x="14" y="12"/>
                    <a:pt x="12" y="14"/>
                    <a:pt x="10" y="14"/>
                  </a:cubicBezTo>
                  <a:cubicBezTo>
                    <a:pt x="8" y="14"/>
                    <a:pt x="6" y="12"/>
                    <a:pt x="6" y="10"/>
                  </a:cubicBezTo>
                  <a:cubicBezTo>
                    <a:pt x="6" y="8"/>
                    <a:pt x="8"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75"/>
            <p:cNvSpPr>
              <a:spLocks noEditPoints="1"/>
            </p:cNvSpPr>
            <p:nvPr/>
          </p:nvSpPr>
          <p:spPr bwMode="auto">
            <a:xfrm>
              <a:off x="3776" y="2198"/>
              <a:ext cx="48" cy="4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6 h 20"/>
                <a:gd name="T12" fmla="*/ 14 w 20"/>
                <a:gd name="T13" fmla="*/ 10 h 20"/>
                <a:gd name="T14" fmla="*/ 10 w 20"/>
                <a:gd name="T15" fmla="*/ 14 h 20"/>
                <a:gd name="T16" fmla="*/ 6 w 20"/>
                <a:gd name="T17" fmla="*/ 10 h 20"/>
                <a:gd name="T18" fmla="*/ 10 w 20"/>
                <a:gd name="T1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5" y="0"/>
                    <a:pt x="0" y="4"/>
                    <a:pt x="0" y="10"/>
                  </a:cubicBezTo>
                  <a:cubicBezTo>
                    <a:pt x="0" y="16"/>
                    <a:pt x="5" y="20"/>
                    <a:pt x="10" y="20"/>
                  </a:cubicBezTo>
                  <a:cubicBezTo>
                    <a:pt x="16" y="20"/>
                    <a:pt x="20" y="16"/>
                    <a:pt x="20" y="10"/>
                  </a:cubicBezTo>
                  <a:cubicBezTo>
                    <a:pt x="20" y="4"/>
                    <a:pt x="16" y="0"/>
                    <a:pt x="10" y="0"/>
                  </a:cubicBezTo>
                  <a:close/>
                  <a:moveTo>
                    <a:pt x="10" y="6"/>
                  </a:moveTo>
                  <a:cubicBezTo>
                    <a:pt x="12" y="6"/>
                    <a:pt x="14" y="8"/>
                    <a:pt x="14" y="10"/>
                  </a:cubicBezTo>
                  <a:cubicBezTo>
                    <a:pt x="14" y="12"/>
                    <a:pt x="12" y="14"/>
                    <a:pt x="10" y="14"/>
                  </a:cubicBezTo>
                  <a:cubicBezTo>
                    <a:pt x="8" y="14"/>
                    <a:pt x="6" y="12"/>
                    <a:pt x="6" y="10"/>
                  </a:cubicBezTo>
                  <a:cubicBezTo>
                    <a:pt x="6" y="8"/>
                    <a:pt x="8"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2" name="Freeform 76"/>
            <p:cNvSpPr>
              <a:spLocks noEditPoints="1"/>
            </p:cNvSpPr>
            <p:nvPr/>
          </p:nvSpPr>
          <p:spPr bwMode="auto">
            <a:xfrm>
              <a:off x="3832" y="2198"/>
              <a:ext cx="48" cy="4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6 h 20"/>
                <a:gd name="T12" fmla="*/ 14 w 20"/>
                <a:gd name="T13" fmla="*/ 10 h 20"/>
                <a:gd name="T14" fmla="*/ 10 w 20"/>
                <a:gd name="T15" fmla="*/ 14 h 20"/>
                <a:gd name="T16" fmla="*/ 6 w 20"/>
                <a:gd name="T17" fmla="*/ 10 h 20"/>
                <a:gd name="T18" fmla="*/ 10 w 20"/>
                <a:gd name="T1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5" y="0"/>
                    <a:pt x="0" y="4"/>
                    <a:pt x="0" y="10"/>
                  </a:cubicBezTo>
                  <a:cubicBezTo>
                    <a:pt x="0" y="16"/>
                    <a:pt x="5" y="20"/>
                    <a:pt x="10" y="20"/>
                  </a:cubicBezTo>
                  <a:cubicBezTo>
                    <a:pt x="16" y="20"/>
                    <a:pt x="20" y="16"/>
                    <a:pt x="20" y="10"/>
                  </a:cubicBezTo>
                  <a:cubicBezTo>
                    <a:pt x="20" y="4"/>
                    <a:pt x="16" y="0"/>
                    <a:pt x="10" y="0"/>
                  </a:cubicBezTo>
                  <a:close/>
                  <a:moveTo>
                    <a:pt x="10" y="6"/>
                  </a:moveTo>
                  <a:cubicBezTo>
                    <a:pt x="12" y="6"/>
                    <a:pt x="14" y="8"/>
                    <a:pt x="14" y="10"/>
                  </a:cubicBezTo>
                  <a:cubicBezTo>
                    <a:pt x="14" y="12"/>
                    <a:pt x="12" y="14"/>
                    <a:pt x="10" y="14"/>
                  </a:cubicBezTo>
                  <a:cubicBezTo>
                    <a:pt x="8" y="14"/>
                    <a:pt x="6" y="12"/>
                    <a:pt x="6" y="10"/>
                  </a:cubicBezTo>
                  <a:cubicBezTo>
                    <a:pt x="6" y="8"/>
                    <a:pt x="8"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77"/>
            <p:cNvSpPr>
              <a:spLocks noEditPoints="1"/>
            </p:cNvSpPr>
            <p:nvPr/>
          </p:nvSpPr>
          <p:spPr bwMode="auto">
            <a:xfrm>
              <a:off x="3887" y="2198"/>
              <a:ext cx="49" cy="4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6 h 20"/>
                <a:gd name="T12" fmla="*/ 14 w 20"/>
                <a:gd name="T13" fmla="*/ 10 h 20"/>
                <a:gd name="T14" fmla="*/ 10 w 20"/>
                <a:gd name="T15" fmla="*/ 14 h 20"/>
                <a:gd name="T16" fmla="*/ 6 w 20"/>
                <a:gd name="T17" fmla="*/ 10 h 20"/>
                <a:gd name="T18" fmla="*/ 10 w 20"/>
                <a:gd name="T1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5" y="0"/>
                    <a:pt x="0" y="4"/>
                    <a:pt x="0" y="10"/>
                  </a:cubicBezTo>
                  <a:cubicBezTo>
                    <a:pt x="0" y="16"/>
                    <a:pt x="5" y="20"/>
                    <a:pt x="10" y="20"/>
                  </a:cubicBezTo>
                  <a:cubicBezTo>
                    <a:pt x="16" y="20"/>
                    <a:pt x="20" y="16"/>
                    <a:pt x="20" y="10"/>
                  </a:cubicBezTo>
                  <a:cubicBezTo>
                    <a:pt x="20" y="4"/>
                    <a:pt x="16" y="0"/>
                    <a:pt x="10" y="0"/>
                  </a:cubicBezTo>
                  <a:close/>
                  <a:moveTo>
                    <a:pt x="10" y="6"/>
                  </a:moveTo>
                  <a:cubicBezTo>
                    <a:pt x="12" y="6"/>
                    <a:pt x="14" y="8"/>
                    <a:pt x="14" y="10"/>
                  </a:cubicBezTo>
                  <a:cubicBezTo>
                    <a:pt x="14" y="12"/>
                    <a:pt x="12" y="14"/>
                    <a:pt x="10" y="14"/>
                  </a:cubicBezTo>
                  <a:cubicBezTo>
                    <a:pt x="8" y="14"/>
                    <a:pt x="6" y="12"/>
                    <a:pt x="6" y="10"/>
                  </a:cubicBezTo>
                  <a:cubicBezTo>
                    <a:pt x="6" y="8"/>
                    <a:pt x="8" y="6"/>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5" name="Group 80"/>
          <p:cNvGrpSpPr>
            <a:grpSpLocks noChangeAspect="1"/>
          </p:cNvGrpSpPr>
          <p:nvPr/>
        </p:nvGrpSpPr>
        <p:grpSpPr bwMode="auto">
          <a:xfrm flipH="1">
            <a:off x="9670765" y="5443538"/>
            <a:ext cx="517798" cy="484428"/>
            <a:chOff x="-2532" y="809"/>
            <a:chExt cx="2405" cy="2250"/>
          </a:xfrm>
          <a:solidFill>
            <a:schemeClr val="bg1"/>
          </a:solidFill>
        </p:grpSpPr>
        <p:sp>
          <p:nvSpPr>
            <p:cNvPr id="167" name="Freeform 81"/>
            <p:cNvSpPr>
              <a:spLocks/>
            </p:cNvSpPr>
            <p:nvPr/>
          </p:nvSpPr>
          <p:spPr bwMode="auto">
            <a:xfrm>
              <a:off x="-1210" y="1727"/>
              <a:ext cx="1083" cy="1083"/>
            </a:xfrm>
            <a:custGeom>
              <a:avLst/>
              <a:gdLst>
                <a:gd name="T0" fmla="*/ 2934 w 3071"/>
                <a:gd name="T1" fmla="*/ 2440 h 3071"/>
                <a:gd name="T2" fmla="*/ 2934 w 3071"/>
                <a:gd name="T3" fmla="*/ 2934 h 3071"/>
                <a:gd name="T4" fmla="*/ 2934 w 3071"/>
                <a:gd name="T5" fmla="*/ 2934 h 3071"/>
                <a:gd name="T6" fmla="*/ 2440 w 3071"/>
                <a:gd name="T7" fmla="*/ 2934 h 3071"/>
                <a:gd name="T8" fmla="*/ 136 w 3071"/>
                <a:gd name="T9" fmla="*/ 631 h 3071"/>
                <a:gd name="T10" fmla="*/ 136 w 3071"/>
                <a:gd name="T11" fmla="*/ 136 h 3071"/>
                <a:gd name="T12" fmla="*/ 136 w 3071"/>
                <a:gd name="T13" fmla="*/ 136 h 3071"/>
                <a:gd name="T14" fmla="*/ 631 w 3071"/>
                <a:gd name="T15" fmla="*/ 136 h 3071"/>
                <a:gd name="T16" fmla="*/ 2934 w 3071"/>
                <a:gd name="T17" fmla="*/ 2440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1" h="3071">
                  <a:moveTo>
                    <a:pt x="2934" y="2440"/>
                  </a:moveTo>
                  <a:cubicBezTo>
                    <a:pt x="3071" y="2576"/>
                    <a:pt x="3071" y="2798"/>
                    <a:pt x="2934" y="2934"/>
                  </a:cubicBezTo>
                  <a:cubicBezTo>
                    <a:pt x="2934" y="2934"/>
                    <a:pt x="2934" y="2934"/>
                    <a:pt x="2934" y="2934"/>
                  </a:cubicBezTo>
                  <a:cubicBezTo>
                    <a:pt x="2798" y="3071"/>
                    <a:pt x="2576" y="3071"/>
                    <a:pt x="2440" y="2934"/>
                  </a:cubicBezTo>
                  <a:cubicBezTo>
                    <a:pt x="136" y="631"/>
                    <a:pt x="136" y="631"/>
                    <a:pt x="136" y="631"/>
                  </a:cubicBezTo>
                  <a:cubicBezTo>
                    <a:pt x="0" y="494"/>
                    <a:pt x="0" y="273"/>
                    <a:pt x="136" y="136"/>
                  </a:cubicBezTo>
                  <a:cubicBezTo>
                    <a:pt x="136" y="136"/>
                    <a:pt x="136" y="136"/>
                    <a:pt x="136" y="136"/>
                  </a:cubicBezTo>
                  <a:cubicBezTo>
                    <a:pt x="273" y="0"/>
                    <a:pt x="494" y="0"/>
                    <a:pt x="631" y="136"/>
                  </a:cubicBezTo>
                  <a:lnTo>
                    <a:pt x="2934" y="2440"/>
                  </a:lnTo>
                  <a:close/>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8" name="Freeform 82"/>
            <p:cNvSpPr>
              <a:spLocks/>
            </p:cNvSpPr>
            <p:nvPr/>
          </p:nvSpPr>
          <p:spPr bwMode="auto">
            <a:xfrm>
              <a:off x="-1747" y="1124"/>
              <a:ext cx="1057" cy="1058"/>
            </a:xfrm>
            <a:custGeom>
              <a:avLst/>
              <a:gdLst>
                <a:gd name="T0" fmla="*/ 1057 w 1057"/>
                <a:gd name="T1" fmla="*/ 477 h 1058"/>
                <a:gd name="T2" fmla="*/ 477 w 1057"/>
                <a:gd name="T3" fmla="*/ 1058 h 1058"/>
                <a:gd name="T4" fmla="*/ 135 w 1057"/>
                <a:gd name="T5" fmla="*/ 716 h 1058"/>
                <a:gd name="T6" fmla="*/ 0 w 1057"/>
                <a:gd name="T7" fmla="*/ 581 h 1058"/>
                <a:gd name="T8" fmla="*/ 580 w 1057"/>
                <a:gd name="T9" fmla="*/ 0 h 1058"/>
                <a:gd name="T10" fmla="*/ 1057 w 1057"/>
                <a:gd name="T11" fmla="*/ 477 h 1058"/>
              </a:gdLst>
              <a:ahLst/>
              <a:cxnLst>
                <a:cxn ang="0">
                  <a:pos x="T0" y="T1"/>
                </a:cxn>
                <a:cxn ang="0">
                  <a:pos x="T2" y="T3"/>
                </a:cxn>
                <a:cxn ang="0">
                  <a:pos x="T4" y="T5"/>
                </a:cxn>
                <a:cxn ang="0">
                  <a:pos x="T6" y="T7"/>
                </a:cxn>
                <a:cxn ang="0">
                  <a:pos x="T8" y="T9"/>
                </a:cxn>
                <a:cxn ang="0">
                  <a:pos x="T10" y="T11"/>
                </a:cxn>
              </a:cxnLst>
              <a:rect l="0" t="0" r="r" b="b"/>
              <a:pathLst>
                <a:path w="1057" h="1058">
                  <a:moveTo>
                    <a:pt x="1057" y="477"/>
                  </a:moveTo>
                  <a:lnTo>
                    <a:pt x="477" y="1058"/>
                  </a:lnTo>
                  <a:lnTo>
                    <a:pt x="135" y="716"/>
                  </a:lnTo>
                  <a:lnTo>
                    <a:pt x="0" y="581"/>
                  </a:lnTo>
                  <a:lnTo>
                    <a:pt x="580" y="0"/>
                  </a:lnTo>
                  <a:lnTo>
                    <a:pt x="1057" y="477"/>
                  </a:lnTo>
                  <a:close/>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9" name="Freeform 83"/>
            <p:cNvSpPr>
              <a:spLocks/>
            </p:cNvSpPr>
            <p:nvPr/>
          </p:nvSpPr>
          <p:spPr bwMode="auto">
            <a:xfrm>
              <a:off x="-2084" y="1580"/>
              <a:ext cx="938" cy="939"/>
            </a:xfrm>
            <a:custGeom>
              <a:avLst/>
              <a:gdLst>
                <a:gd name="T0" fmla="*/ 2435 w 2661"/>
                <a:gd name="T1" fmla="*/ 1616 h 2661"/>
                <a:gd name="T2" fmla="*/ 2435 w 2661"/>
                <a:gd name="T3" fmla="*/ 2435 h 2661"/>
                <a:gd name="T4" fmla="*/ 2435 w 2661"/>
                <a:gd name="T5" fmla="*/ 2435 h 2661"/>
                <a:gd name="T6" fmla="*/ 1616 w 2661"/>
                <a:gd name="T7" fmla="*/ 2435 h 2661"/>
                <a:gd name="T8" fmla="*/ 226 w 2661"/>
                <a:gd name="T9" fmla="*/ 1044 h 2661"/>
                <a:gd name="T10" fmla="*/ 226 w 2661"/>
                <a:gd name="T11" fmla="*/ 226 h 2661"/>
                <a:gd name="T12" fmla="*/ 226 w 2661"/>
                <a:gd name="T13" fmla="*/ 226 h 2661"/>
                <a:gd name="T14" fmla="*/ 1044 w 2661"/>
                <a:gd name="T15" fmla="*/ 226 h 2661"/>
                <a:gd name="T16" fmla="*/ 2435 w 2661"/>
                <a:gd name="T17" fmla="*/ 1616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1" h="2661">
                  <a:moveTo>
                    <a:pt x="2435" y="1616"/>
                  </a:moveTo>
                  <a:cubicBezTo>
                    <a:pt x="2661" y="1842"/>
                    <a:pt x="2661" y="2209"/>
                    <a:pt x="2435" y="2435"/>
                  </a:cubicBezTo>
                  <a:cubicBezTo>
                    <a:pt x="2435" y="2435"/>
                    <a:pt x="2435" y="2435"/>
                    <a:pt x="2435" y="2435"/>
                  </a:cubicBezTo>
                  <a:cubicBezTo>
                    <a:pt x="2209" y="2661"/>
                    <a:pt x="1842" y="2661"/>
                    <a:pt x="1616" y="2435"/>
                  </a:cubicBezTo>
                  <a:cubicBezTo>
                    <a:pt x="226" y="1044"/>
                    <a:pt x="226" y="1044"/>
                    <a:pt x="226" y="1044"/>
                  </a:cubicBezTo>
                  <a:cubicBezTo>
                    <a:pt x="0" y="818"/>
                    <a:pt x="0" y="452"/>
                    <a:pt x="226" y="226"/>
                  </a:cubicBezTo>
                  <a:cubicBezTo>
                    <a:pt x="226" y="226"/>
                    <a:pt x="226" y="226"/>
                    <a:pt x="226" y="226"/>
                  </a:cubicBezTo>
                  <a:cubicBezTo>
                    <a:pt x="452" y="0"/>
                    <a:pt x="818" y="0"/>
                    <a:pt x="1044" y="226"/>
                  </a:cubicBezTo>
                  <a:lnTo>
                    <a:pt x="2435" y="1616"/>
                  </a:lnTo>
                  <a:close/>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84"/>
            <p:cNvSpPr>
              <a:spLocks/>
            </p:cNvSpPr>
            <p:nvPr/>
          </p:nvSpPr>
          <p:spPr bwMode="auto">
            <a:xfrm>
              <a:off x="-1313" y="809"/>
              <a:ext cx="938" cy="938"/>
            </a:xfrm>
            <a:custGeom>
              <a:avLst/>
              <a:gdLst>
                <a:gd name="T0" fmla="*/ 2435 w 2661"/>
                <a:gd name="T1" fmla="*/ 1616 h 2661"/>
                <a:gd name="T2" fmla="*/ 2435 w 2661"/>
                <a:gd name="T3" fmla="*/ 2435 h 2661"/>
                <a:gd name="T4" fmla="*/ 2435 w 2661"/>
                <a:gd name="T5" fmla="*/ 2435 h 2661"/>
                <a:gd name="T6" fmla="*/ 1616 w 2661"/>
                <a:gd name="T7" fmla="*/ 2435 h 2661"/>
                <a:gd name="T8" fmla="*/ 226 w 2661"/>
                <a:gd name="T9" fmla="*/ 1044 h 2661"/>
                <a:gd name="T10" fmla="*/ 226 w 2661"/>
                <a:gd name="T11" fmla="*/ 226 h 2661"/>
                <a:gd name="T12" fmla="*/ 226 w 2661"/>
                <a:gd name="T13" fmla="*/ 226 h 2661"/>
                <a:gd name="T14" fmla="*/ 1044 w 2661"/>
                <a:gd name="T15" fmla="*/ 226 h 2661"/>
                <a:gd name="T16" fmla="*/ 2435 w 2661"/>
                <a:gd name="T17" fmla="*/ 1616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1" h="2661">
                  <a:moveTo>
                    <a:pt x="2435" y="1616"/>
                  </a:moveTo>
                  <a:cubicBezTo>
                    <a:pt x="2661" y="1842"/>
                    <a:pt x="2661" y="2209"/>
                    <a:pt x="2435" y="2435"/>
                  </a:cubicBezTo>
                  <a:cubicBezTo>
                    <a:pt x="2435" y="2435"/>
                    <a:pt x="2435" y="2435"/>
                    <a:pt x="2435" y="2435"/>
                  </a:cubicBezTo>
                  <a:cubicBezTo>
                    <a:pt x="2209" y="2661"/>
                    <a:pt x="1842" y="2661"/>
                    <a:pt x="1616" y="2435"/>
                  </a:cubicBezTo>
                  <a:cubicBezTo>
                    <a:pt x="226" y="1044"/>
                    <a:pt x="226" y="1044"/>
                    <a:pt x="226" y="1044"/>
                  </a:cubicBezTo>
                  <a:cubicBezTo>
                    <a:pt x="0" y="818"/>
                    <a:pt x="0" y="452"/>
                    <a:pt x="226" y="226"/>
                  </a:cubicBezTo>
                  <a:cubicBezTo>
                    <a:pt x="226" y="226"/>
                    <a:pt x="226" y="226"/>
                    <a:pt x="226" y="226"/>
                  </a:cubicBezTo>
                  <a:cubicBezTo>
                    <a:pt x="452" y="0"/>
                    <a:pt x="818" y="0"/>
                    <a:pt x="1044" y="226"/>
                  </a:cubicBezTo>
                  <a:lnTo>
                    <a:pt x="2435" y="1616"/>
                  </a:lnTo>
                  <a:close/>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1" name="Freeform 85"/>
            <p:cNvSpPr>
              <a:spLocks/>
            </p:cNvSpPr>
            <p:nvPr/>
          </p:nvSpPr>
          <p:spPr bwMode="auto">
            <a:xfrm>
              <a:off x="-2204" y="2606"/>
              <a:ext cx="1101" cy="182"/>
            </a:xfrm>
            <a:custGeom>
              <a:avLst/>
              <a:gdLst>
                <a:gd name="T0" fmla="*/ 3124 w 3124"/>
                <a:gd name="T1" fmla="*/ 258 h 517"/>
                <a:gd name="T2" fmla="*/ 2923 w 3124"/>
                <a:gd name="T3" fmla="*/ 517 h 517"/>
                <a:gd name="T4" fmla="*/ 202 w 3124"/>
                <a:gd name="T5" fmla="*/ 517 h 517"/>
                <a:gd name="T6" fmla="*/ 0 w 3124"/>
                <a:gd name="T7" fmla="*/ 258 h 517"/>
                <a:gd name="T8" fmla="*/ 0 w 3124"/>
                <a:gd name="T9" fmla="*/ 258 h 517"/>
                <a:gd name="T10" fmla="*/ 202 w 3124"/>
                <a:gd name="T11" fmla="*/ 0 h 517"/>
                <a:gd name="T12" fmla="*/ 2923 w 3124"/>
                <a:gd name="T13" fmla="*/ 0 h 517"/>
                <a:gd name="T14" fmla="*/ 3124 w 3124"/>
                <a:gd name="T15" fmla="*/ 258 h 5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24" h="517">
                  <a:moveTo>
                    <a:pt x="3124" y="258"/>
                  </a:moveTo>
                  <a:cubicBezTo>
                    <a:pt x="3124" y="401"/>
                    <a:pt x="3034" y="517"/>
                    <a:pt x="2923" y="517"/>
                  </a:cubicBezTo>
                  <a:cubicBezTo>
                    <a:pt x="202" y="517"/>
                    <a:pt x="202" y="517"/>
                    <a:pt x="202" y="517"/>
                  </a:cubicBezTo>
                  <a:cubicBezTo>
                    <a:pt x="90" y="517"/>
                    <a:pt x="0" y="401"/>
                    <a:pt x="0" y="258"/>
                  </a:cubicBezTo>
                  <a:cubicBezTo>
                    <a:pt x="0" y="258"/>
                    <a:pt x="0" y="258"/>
                    <a:pt x="0" y="258"/>
                  </a:cubicBezTo>
                  <a:cubicBezTo>
                    <a:pt x="0" y="116"/>
                    <a:pt x="90" y="0"/>
                    <a:pt x="202" y="0"/>
                  </a:cubicBezTo>
                  <a:cubicBezTo>
                    <a:pt x="2923" y="0"/>
                    <a:pt x="2923" y="0"/>
                    <a:pt x="2923" y="0"/>
                  </a:cubicBezTo>
                  <a:cubicBezTo>
                    <a:pt x="3034" y="0"/>
                    <a:pt x="3124" y="116"/>
                    <a:pt x="3124" y="258"/>
                  </a:cubicBezTo>
                  <a:close/>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2" name="Freeform 86"/>
            <p:cNvSpPr>
              <a:spLocks/>
            </p:cNvSpPr>
            <p:nvPr/>
          </p:nvSpPr>
          <p:spPr bwMode="auto">
            <a:xfrm>
              <a:off x="-2532" y="2876"/>
              <a:ext cx="1758" cy="183"/>
            </a:xfrm>
            <a:custGeom>
              <a:avLst/>
              <a:gdLst>
                <a:gd name="T0" fmla="*/ 321 w 4987"/>
                <a:gd name="T1" fmla="*/ 518 h 518"/>
                <a:gd name="T2" fmla="*/ 0 w 4987"/>
                <a:gd name="T3" fmla="*/ 259 h 518"/>
                <a:gd name="T4" fmla="*/ 0 w 4987"/>
                <a:gd name="T5" fmla="*/ 259 h 518"/>
                <a:gd name="T6" fmla="*/ 321 w 4987"/>
                <a:gd name="T7" fmla="*/ 0 h 518"/>
                <a:gd name="T8" fmla="*/ 4666 w 4987"/>
                <a:gd name="T9" fmla="*/ 0 h 518"/>
                <a:gd name="T10" fmla="*/ 4987 w 4987"/>
                <a:gd name="T11" fmla="*/ 259 h 518"/>
                <a:gd name="T12" fmla="*/ 4987 w 4987"/>
                <a:gd name="T13" fmla="*/ 259 h 518"/>
                <a:gd name="T14" fmla="*/ 4666 w 498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7" h="518">
                  <a:moveTo>
                    <a:pt x="321" y="518"/>
                  </a:moveTo>
                  <a:cubicBezTo>
                    <a:pt x="143" y="518"/>
                    <a:pt x="0" y="402"/>
                    <a:pt x="0" y="259"/>
                  </a:cubicBezTo>
                  <a:cubicBezTo>
                    <a:pt x="0" y="259"/>
                    <a:pt x="0" y="259"/>
                    <a:pt x="0" y="259"/>
                  </a:cubicBezTo>
                  <a:cubicBezTo>
                    <a:pt x="0" y="116"/>
                    <a:pt x="143" y="0"/>
                    <a:pt x="321" y="0"/>
                  </a:cubicBezTo>
                  <a:cubicBezTo>
                    <a:pt x="4666" y="0"/>
                    <a:pt x="4666" y="0"/>
                    <a:pt x="4666" y="0"/>
                  </a:cubicBezTo>
                  <a:cubicBezTo>
                    <a:pt x="4843" y="0"/>
                    <a:pt x="4987" y="116"/>
                    <a:pt x="4987" y="259"/>
                  </a:cubicBezTo>
                  <a:cubicBezTo>
                    <a:pt x="4987" y="259"/>
                    <a:pt x="4987" y="259"/>
                    <a:pt x="4987" y="259"/>
                  </a:cubicBezTo>
                  <a:cubicBezTo>
                    <a:pt x="4987" y="402"/>
                    <a:pt x="4843" y="518"/>
                    <a:pt x="4666" y="518"/>
                  </a:cubicBezTo>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3" name="Freeform 87"/>
            <p:cNvSpPr>
              <a:spLocks/>
            </p:cNvSpPr>
            <p:nvPr/>
          </p:nvSpPr>
          <p:spPr bwMode="auto">
            <a:xfrm>
              <a:off x="-2532" y="2876"/>
              <a:ext cx="1758" cy="183"/>
            </a:xfrm>
            <a:custGeom>
              <a:avLst/>
              <a:gdLst>
                <a:gd name="T0" fmla="*/ 321 w 4987"/>
                <a:gd name="T1" fmla="*/ 518 h 518"/>
                <a:gd name="T2" fmla="*/ 0 w 4987"/>
                <a:gd name="T3" fmla="*/ 259 h 518"/>
                <a:gd name="T4" fmla="*/ 0 w 4987"/>
                <a:gd name="T5" fmla="*/ 259 h 518"/>
                <a:gd name="T6" fmla="*/ 321 w 4987"/>
                <a:gd name="T7" fmla="*/ 0 h 518"/>
                <a:gd name="T8" fmla="*/ 4666 w 4987"/>
                <a:gd name="T9" fmla="*/ 0 h 518"/>
                <a:gd name="T10" fmla="*/ 4987 w 4987"/>
                <a:gd name="T11" fmla="*/ 259 h 518"/>
                <a:gd name="T12" fmla="*/ 4987 w 4987"/>
                <a:gd name="T13" fmla="*/ 259 h 518"/>
                <a:gd name="T14" fmla="*/ 4666 w 4987"/>
                <a:gd name="T15" fmla="*/ 518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7" h="518">
                  <a:moveTo>
                    <a:pt x="321" y="518"/>
                  </a:moveTo>
                  <a:cubicBezTo>
                    <a:pt x="143" y="518"/>
                    <a:pt x="0" y="402"/>
                    <a:pt x="0" y="259"/>
                  </a:cubicBezTo>
                  <a:cubicBezTo>
                    <a:pt x="0" y="259"/>
                    <a:pt x="0" y="259"/>
                    <a:pt x="0" y="259"/>
                  </a:cubicBezTo>
                  <a:cubicBezTo>
                    <a:pt x="0" y="116"/>
                    <a:pt x="143" y="0"/>
                    <a:pt x="321" y="0"/>
                  </a:cubicBezTo>
                  <a:cubicBezTo>
                    <a:pt x="4666" y="0"/>
                    <a:pt x="4666" y="0"/>
                    <a:pt x="4666" y="0"/>
                  </a:cubicBezTo>
                  <a:cubicBezTo>
                    <a:pt x="4843" y="0"/>
                    <a:pt x="4987" y="116"/>
                    <a:pt x="4987" y="259"/>
                  </a:cubicBezTo>
                  <a:cubicBezTo>
                    <a:pt x="4987" y="259"/>
                    <a:pt x="4987" y="259"/>
                    <a:pt x="4987" y="259"/>
                  </a:cubicBezTo>
                  <a:cubicBezTo>
                    <a:pt x="4987" y="402"/>
                    <a:pt x="4843" y="518"/>
                    <a:pt x="4666" y="518"/>
                  </a:cubicBezTo>
                </a:path>
              </a:pathLst>
            </a:custGeom>
            <a:grpFill/>
            <a:ln w="111125" cap="rnd">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78" name="Freeform 91"/>
          <p:cNvSpPr>
            <a:spLocks noEditPoints="1"/>
          </p:cNvSpPr>
          <p:nvPr/>
        </p:nvSpPr>
        <p:spPr bwMode="auto">
          <a:xfrm>
            <a:off x="481060" y="5456937"/>
            <a:ext cx="457631" cy="457631"/>
          </a:xfrm>
          <a:custGeom>
            <a:avLst/>
            <a:gdLst>
              <a:gd name="T0" fmla="*/ 5831 w 6558"/>
              <a:gd name="T1" fmla="*/ 2525 h 6558"/>
              <a:gd name="T2" fmla="*/ 5917 w 6558"/>
              <a:gd name="T3" fmla="*/ 1436 h 6558"/>
              <a:gd name="T4" fmla="*/ 5239 w 6558"/>
              <a:gd name="T5" fmla="*/ 650 h 6558"/>
              <a:gd name="T6" fmla="*/ 4549 w 6558"/>
              <a:gd name="T7" fmla="*/ 941 h 6558"/>
              <a:gd name="T8" fmla="*/ 3840 w 6558"/>
              <a:gd name="T9" fmla="*/ 111 h 6558"/>
              <a:gd name="T10" fmla="*/ 3279 w 6558"/>
              <a:gd name="T11" fmla="*/ 0 h 6558"/>
              <a:gd name="T12" fmla="*/ 2717 w 6558"/>
              <a:gd name="T13" fmla="*/ 111 h 6558"/>
              <a:gd name="T14" fmla="*/ 2008 w 6558"/>
              <a:gd name="T15" fmla="*/ 941 h 6558"/>
              <a:gd name="T16" fmla="*/ 1319 w 6558"/>
              <a:gd name="T17" fmla="*/ 650 h 6558"/>
              <a:gd name="T18" fmla="*/ 640 w 6558"/>
              <a:gd name="T19" fmla="*/ 1436 h 6558"/>
              <a:gd name="T20" fmla="*/ 726 w 6558"/>
              <a:gd name="T21" fmla="*/ 2525 h 6558"/>
              <a:gd name="T22" fmla="*/ 34 w 6558"/>
              <a:gd name="T23" fmla="*/ 2807 h 6558"/>
              <a:gd name="T24" fmla="*/ 34 w 6558"/>
              <a:gd name="T25" fmla="*/ 3752 h 6558"/>
              <a:gd name="T26" fmla="*/ 726 w 6558"/>
              <a:gd name="T27" fmla="*/ 4033 h 6558"/>
              <a:gd name="T28" fmla="*/ 640 w 6558"/>
              <a:gd name="T29" fmla="*/ 5122 h 6558"/>
              <a:gd name="T30" fmla="*/ 1319 w 6558"/>
              <a:gd name="T31" fmla="*/ 5908 h 6558"/>
              <a:gd name="T32" fmla="*/ 2008 w 6558"/>
              <a:gd name="T33" fmla="*/ 5617 h 6558"/>
              <a:gd name="T34" fmla="*/ 2717 w 6558"/>
              <a:gd name="T35" fmla="*/ 6448 h 6558"/>
              <a:gd name="T36" fmla="*/ 3279 w 6558"/>
              <a:gd name="T37" fmla="*/ 6558 h 6558"/>
              <a:gd name="T38" fmla="*/ 3840 w 6558"/>
              <a:gd name="T39" fmla="*/ 6448 h 6558"/>
              <a:gd name="T40" fmla="*/ 4549 w 6558"/>
              <a:gd name="T41" fmla="*/ 5617 h 6558"/>
              <a:gd name="T42" fmla="*/ 5239 w 6558"/>
              <a:gd name="T43" fmla="*/ 5908 h 6558"/>
              <a:gd name="T44" fmla="*/ 5917 w 6558"/>
              <a:gd name="T45" fmla="*/ 5122 h 6558"/>
              <a:gd name="T46" fmla="*/ 5831 w 6558"/>
              <a:gd name="T47" fmla="*/ 4033 h 6558"/>
              <a:gd name="T48" fmla="*/ 6523 w 6558"/>
              <a:gd name="T49" fmla="*/ 3752 h 6558"/>
              <a:gd name="T50" fmla="*/ 6523 w 6558"/>
              <a:gd name="T51" fmla="*/ 2807 h 6558"/>
              <a:gd name="T52" fmla="*/ 4908 w 6558"/>
              <a:gd name="T53" fmla="*/ 2735 h 6558"/>
              <a:gd name="T54" fmla="*/ 4137 w 6558"/>
              <a:gd name="T55" fmla="*/ 3351 h 6558"/>
              <a:gd name="T56" fmla="*/ 4752 w 6558"/>
              <a:gd name="T57" fmla="*/ 2580 h 6558"/>
              <a:gd name="T58" fmla="*/ 4752 w 6558"/>
              <a:gd name="T59" fmla="*/ 1914 h 6558"/>
              <a:gd name="T60" fmla="*/ 4644 w 6558"/>
              <a:gd name="T61" fmla="*/ 1805 h 6558"/>
              <a:gd name="T62" fmla="*/ 3978 w 6558"/>
              <a:gd name="T63" fmla="*/ 1805 h 6558"/>
              <a:gd name="T64" fmla="*/ 2979 w 6558"/>
              <a:gd name="T65" fmla="*/ 3000 h 6558"/>
              <a:gd name="T66" fmla="*/ 3117 w 6558"/>
              <a:gd name="T67" fmla="*/ 3332 h 6558"/>
              <a:gd name="T68" fmla="*/ 2962 w 6558"/>
              <a:gd name="T69" fmla="*/ 3488 h 6558"/>
              <a:gd name="T70" fmla="*/ 2962 w 6558"/>
              <a:gd name="T71" fmla="*/ 2511 h 6558"/>
              <a:gd name="T72" fmla="*/ 4311 w 6558"/>
              <a:gd name="T73" fmla="*/ 1447 h 6558"/>
              <a:gd name="T74" fmla="*/ 4800 w 6558"/>
              <a:gd name="T75" fmla="*/ 1650 h 6558"/>
              <a:gd name="T76" fmla="*/ 4908 w 6558"/>
              <a:gd name="T77" fmla="*/ 1758 h 6558"/>
              <a:gd name="T78" fmla="*/ 4908 w 6558"/>
              <a:gd name="T79" fmla="*/ 2735 h 6558"/>
              <a:gd name="T80" fmla="*/ 1649 w 6558"/>
              <a:gd name="T81" fmla="*/ 4800 h 6558"/>
              <a:gd name="T82" fmla="*/ 1649 w 6558"/>
              <a:gd name="T83" fmla="*/ 3823 h 6558"/>
              <a:gd name="T84" fmla="*/ 2436 w 6558"/>
              <a:gd name="T85" fmla="*/ 3192 h 6558"/>
              <a:gd name="T86" fmla="*/ 1805 w 6558"/>
              <a:gd name="T87" fmla="*/ 3979 h 6558"/>
              <a:gd name="T88" fmla="*/ 1805 w 6558"/>
              <a:gd name="T89" fmla="*/ 4645 h 6558"/>
              <a:gd name="T90" fmla="*/ 2246 w 6558"/>
              <a:gd name="T91" fmla="*/ 4891 h 6558"/>
              <a:gd name="T92" fmla="*/ 3440 w 6558"/>
              <a:gd name="T93" fmla="*/ 3892 h 6558"/>
              <a:gd name="T94" fmla="*/ 3440 w 6558"/>
              <a:gd name="T95" fmla="*/ 3226 h 6558"/>
              <a:gd name="T96" fmla="*/ 3440 w 6558"/>
              <a:gd name="T97" fmla="*/ 3070 h 6558"/>
              <a:gd name="T98" fmla="*/ 3798 w 6558"/>
              <a:gd name="T99" fmla="*/ 3559 h 6558"/>
              <a:gd name="T100" fmla="*/ 2735 w 6558"/>
              <a:gd name="T101" fmla="*/ 4909 h 6558"/>
              <a:gd name="T102" fmla="*/ 1757 w 6558"/>
              <a:gd name="T103" fmla="*/ 4909 h 6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58" h="6558">
                <a:moveTo>
                  <a:pt x="6447" y="2717"/>
                </a:moveTo>
                <a:cubicBezTo>
                  <a:pt x="5831" y="2525"/>
                  <a:pt x="5831" y="2525"/>
                  <a:pt x="5831" y="2525"/>
                </a:cubicBezTo>
                <a:cubicBezTo>
                  <a:pt x="5778" y="2344"/>
                  <a:pt x="5705" y="2171"/>
                  <a:pt x="5617" y="2009"/>
                </a:cubicBezTo>
                <a:cubicBezTo>
                  <a:pt x="5917" y="1436"/>
                  <a:pt x="5917" y="1436"/>
                  <a:pt x="5917" y="1436"/>
                </a:cubicBezTo>
                <a:cubicBezTo>
                  <a:pt x="5937" y="1399"/>
                  <a:pt x="5933" y="1353"/>
                  <a:pt x="5908" y="1319"/>
                </a:cubicBezTo>
                <a:cubicBezTo>
                  <a:pt x="5718" y="1065"/>
                  <a:pt x="5493" y="840"/>
                  <a:pt x="5239" y="650"/>
                </a:cubicBezTo>
                <a:cubicBezTo>
                  <a:pt x="5205" y="625"/>
                  <a:pt x="5159" y="621"/>
                  <a:pt x="5122" y="641"/>
                </a:cubicBezTo>
                <a:cubicBezTo>
                  <a:pt x="4549" y="941"/>
                  <a:pt x="4549" y="941"/>
                  <a:pt x="4549" y="941"/>
                </a:cubicBezTo>
                <a:cubicBezTo>
                  <a:pt x="4387" y="852"/>
                  <a:pt x="4214" y="780"/>
                  <a:pt x="4033" y="727"/>
                </a:cubicBezTo>
                <a:cubicBezTo>
                  <a:pt x="3840" y="111"/>
                  <a:pt x="3840" y="111"/>
                  <a:pt x="3840" y="111"/>
                </a:cubicBezTo>
                <a:cubicBezTo>
                  <a:pt x="3828" y="70"/>
                  <a:pt x="3793" y="41"/>
                  <a:pt x="3751" y="35"/>
                </a:cubicBezTo>
                <a:cubicBezTo>
                  <a:pt x="3597" y="12"/>
                  <a:pt x="3439" y="0"/>
                  <a:pt x="3279" y="0"/>
                </a:cubicBezTo>
                <a:cubicBezTo>
                  <a:pt x="3118" y="0"/>
                  <a:pt x="2960" y="12"/>
                  <a:pt x="2806" y="35"/>
                </a:cubicBezTo>
                <a:cubicBezTo>
                  <a:pt x="2764" y="41"/>
                  <a:pt x="2729" y="70"/>
                  <a:pt x="2717" y="111"/>
                </a:cubicBezTo>
                <a:cubicBezTo>
                  <a:pt x="2525" y="727"/>
                  <a:pt x="2525" y="727"/>
                  <a:pt x="2525" y="727"/>
                </a:cubicBezTo>
                <a:cubicBezTo>
                  <a:pt x="2343" y="780"/>
                  <a:pt x="2171" y="852"/>
                  <a:pt x="2008" y="941"/>
                </a:cubicBezTo>
                <a:cubicBezTo>
                  <a:pt x="1435" y="641"/>
                  <a:pt x="1435" y="641"/>
                  <a:pt x="1435" y="641"/>
                </a:cubicBezTo>
                <a:cubicBezTo>
                  <a:pt x="1398" y="621"/>
                  <a:pt x="1353" y="625"/>
                  <a:pt x="1319" y="650"/>
                </a:cubicBezTo>
                <a:cubicBezTo>
                  <a:pt x="1065" y="840"/>
                  <a:pt x="839" y="1065"/>
                  <a:pt x="650" y="1319"/>
                </a:cubicBezTo>
                <a:cubicBezTo>
                  <a:pt x="624" y="1353"/>
                  <a:pt x="621" y="1399"/>
                  <a:pt x="640" y="1436"/>
                </a:cubicBezTo>
                <a:cubicBezTo>
                  <a:pt x="940" y="2009"/>
                  <a:pt x="940" y="2009"/>
                  <a:pt x="940" y="2009"/>
                </a:cubicBezTo>
                <a:cubicBezTo>
                  <a:pt x="852" y="2171"/>
                  <a:pt x="780" y="2344"/>
                  <a:pt x="726" y="2525"/>
                </a:cubicBezTo>
                <a:cubicBezTo>
                  <a:pt x="110" y="2717"/>
                  <a:pt x="110" y="2717"/>
                  <a:pt x="110" y="2717"/>
                </a:cubicBezTo>
                <a:cubicBezTo>
                  <a:pt x="70" y="2730"/>
                  <a:pt x="40" y="2765"/>
                  <a:pt x="34" y="2807"/>
                </a:cubicBezTo>
                <a:cubicBezTo>
                  <a:pt x="12" y="2961"/>
                  <a:pt x="0" y="3119"/>
                  <a:pt x="0" y="3279"/>
                </a:cubicBezTo>
                <a:cubicBezTo>
                  <a:pt x="0" y="3440"/>
                  <a:pt x="12" y="3598"/>
                  <a:pt x="34" y="3752"/>
                </a:cubicBezTo>
                <a:cubicBezTo>
                  <a:pt x="40" y="3794"/>
                  <a:pt x="70" y="3828"/>
                  <a:pt x="110" y="3841"/>
                </a:cubicBezTo>
                <a:cubicBezTo>
                  <a:pt x="726" y="4033"/>
                  <a:pt x="726" y="4033"/>
                  <a:pt x="726" y="4033"/>
                </a:cubicBezTo>
                <a:cubicBezTo>
                  <a:pt x="780" y="4214"/>
                  <a:pt x="852" y="4387"/>
                  <a:pt x="940" y="4550"/>
                </a:cubicBezTo>
                <a:cubicBezTo>
                  <a:pt x="640" y="5122"/>
                  <a:pt x="640" y="5122"/>
                  <a:pt x="640" y="5122"/>
                </a:cubicBezTo>
                <a:cubicBezTo>
                  <a:pt x="621" y="5160"/>
                  <a:pt x="624" y="5205"/>
                  <a:pt x="650" y="5239"/>
                </a:cubicBezTo>
                <a:cubicBezTo>
                  <a:pt x="839" y="5493"/>
                  <a:pt x="1065" y="5718"/>
                  <a:pt x="1319" y="5908"/>
                </a:cubicBezTo>
                <a:cubicBezTo>
                  <a:pt x="1353" y="5933"/>
                  <a:pt x="1398" y="5937"/>
                  <a:pt x="1435" y="5917"/>
                </a:cubicBezTo>
                <a:cubicBezTo>
                  <a:pt x="2008" y="5617"/>
                  <a:pt x="2008" y="5617"/>
                  <a:pt x="2008" y="5617"/>
                </a:cubicBezTo>
                <a:cubicBezTo>
                  <a:pt x="2171" y="5706"/>
                  <a:pt x="2343" y="5778"/>
                  <a:pt x="2525" y="5832"/>
                </a:cubicBezTo>
                <a:cubicBezTo>
                  <a:pt x="2717" y="6448"/>
                  <a:pt x="2717" y="6448"/>
                  <a:pt x="2717" y="6448"/>
                </a:cubicBezTo>
                <a:cubicBezTo>
                  <a:pt x="2729" y="6488"/>
                  <a:pt x="2764" y="6518"/>
                  <a:pt x="2806" y="6524"/>
                </a:cubicBezTo>
                <a:cubicBezTo>
                  <a:pt x="2960" y="6546"/>
                  <a:pt x="3118" y="6558"/>
                  <a:pt x="3279" y="6558"/>
                </a:cubicBezTo>
                <a:cubicBezTo>
                  <a:pt x="3439" y="6558"/>
                  <a:pt x="3597" y="6546"/>
                  <a:pt x="3751" y="6524"/>
                </a:cubicBezTo>
                <a:cubicBezTo>
                  <a:pt x="3793" y="6518"/>
                  <a:pt x="3828" y="6488"/>
                  <a:pt x="3840" y="6448"/>
                </a:cubicBezTo>
                <a:cubicBezTo>
                  <a:pt x="4033" y="5832"/>
                  <a:pt x="4033" y="5832"/>
                  <a:pt x="4033" y="5832"/>
                </a:cubicBezTo>
                <a:cubicBezTo>
                  <a:pt x="4214" y="5778"/>
                  <a:pt x="4387" y="5706"/>
                  <a:pt x="4549" y="5617"/>
                </a:cubicBezTo>
                <a:cubicBezTo>
                  <a:pt x="5122" y="5917"/>
                  <a:pt x="5122" y="5917"/>
                  <a:pt x="5122" y="5917"/>
                </a:cubicBezTo>
                <a:cubicBezTo>
                  <a:pt x="5159" y="5937"/>
                  <a:pt x="5205" y="5934"/>
                  <a:pt x="5239" y="5908"/>
                </a:cubicBezTo>
                <a:cubicBezTo>
                  <a:pt x="5492" y="5719"/>
                  <a:pt x="5718" y="5493"/>
                  <a:pt x="5907" y="5239"/>
                </a:cubicBezTo>
                <a:cubicBezTo>
                  <a:pt x="5933" y="5205"/>
                  <a:pt x="5936" y="5160"/>
                  <a:pt x="5917" y="5122"/>
                </a:cubicBezTo>
                <a:cubicBezTo>
                  <a:pt x="5617" y="4550"/>
                  <a:pt x="5617" y="4550"/>
                  <a:pt x="5617" y="4550"/>
                </a:cubicBezTo>
                <a:cubicBezTo>
                  <a:pt x="5705" y="4387"/>
                  <a:pt x="5778" y="4214"/>
                  <a:pt x="5831" y="4033"/>
                </a:cubicBezTo>
                <a:cubicBezTo>
                  <a:pt x="6447" y="3841"/>
                  <a:pt x="6447" y="3841"/>
                  <a:pt x="6447" y="3841"/>
                </a:cubicBezTo>
                <a:cubicBezTo>
                  <a:pt x="6488" y="3828"/>
                  <a:pt x="6517" y="3794"/>
                  <a:pt x="6523" y="3752"/>
                </a:cubicBezTo>
                <a:cubicBezTo>
                  <a:pt x="6546" y="3598"/>
                  <a:pt x="6558" y="3440"/>
                  <a:pt x="6558" y="3279"/>
                </a:cubicBezTo>
                <a:cubicBezTo>
                  <a:pt x="6558" y="3119"/>
                  <a:pt x="6546" y="2961"/>
                  <a:pt x="6523" y="2807"/>
                </a:cubicBezTo>
                <a:cubicBezTo>
                  <a:pt x="6517" y="2765"/>
                  <a:pt x="6488" y="2730"/>
                  <a:pt x="6447" y="2717"/>
                </a:cubicBezTo>
                <a:close/>
                <a:moveTo>
                  <a:pt x="4908" y="2735"/>
                </a:moveTo>
                <a:cubicBezTo>
                  <a:pt x="4292" y="3351"/>
                  <a:pt x="4292" y="3351"/>
                  <a:pt x="4292" y="3351"/>
                </a:cubicBezTo>
                <a:cubicBezTo>
                  <a:pt x="4249" y="3394"/>
                  <a:pt x="4180" y="3394"/>
                  <a:pt x="4137" y="3351"/>
                </a:cubicBezTo>
                <a:cubicBezTo>
                  <a:pt x="4094" y="3308"/>
                  <a:pt x="4094" y="3238"/>
                  <a:pt x="4137" y="3195"/>
                </a:cubicBezTo>
                <a:cubicBezTo>
                  <a:pt x="4752" y="2580"/>
                  <a:pt x="4752" y="2580"/>
                  <a:pt x="4752" y="2580"/>
                </a:cubicBezTo>
                <a:cubicBezTo>
                  <a:pt x="4845" y="2487"/>
                  <a:pt x="4890" y="2367"/>
                  <a:pt x="4890" y="2246"/>
                </a:cubicBezTo>
                <a:cubicBezTo>
                  <a:pt x="4890" y="2126"/>
                  <a:pt x="4844" y="2006"/>
                  <a:pt x="4752" y="1914"/>
                </a:cubicBezTo>
                <a:cubicBezTo>
                  <a:pt x="4644" y="1806"/>
                  <a:pt x="4644" y="1806"/>
                  <a:pt x="4644" y="1806"/>
                </a:cubicBezTo>
                <a:cubicBezTo>
                  <a:pt x="4644" y="1805"/>
                  <a:pt x="4644" y="1805"/>
                  <a:pt x="4644" y="1805"/>
                </a:cubicBezTo>
                <a:cubicBezTo>
                  <a:pt x="4552" y="1713"/>
                  <a:pt x="4432" y="1668"/>
                  <a:pt x="4311" y="1668"/>
                </a:cubicBezTo>
                <a:cubicBezTo>
                  <a:pt x="4190" y="1668"/>
                  <a:pt x="4070" y="1713"/>
                  <a:pt x="3978" y="1805"/>
                </a:cubicBezTo>
                <a:cubicBezTo>
                  <a:pt x="3117" y="2667"/>
                  <a:pt x="3117" y="2667"/>
                  <a:pt x="3117" y="2667"/>
                </a:cubicBezTo>
                <a:cubicBezTo>
                  <a:pt x="3025" y="2759"/>
                  <a:pt x="2979" y="2879"/>
                  <a:pt x="2979" y="3000"/>
                </a:cubicBezTo>
                <a:cubicBezTo>
                  <a:pt x="2979" y="3120"/>
                  <a:pt x="3025" y="3240"/>
                  <a:pt x="3117" y="3332"/>
                </a:cubicBezTo>
                <a:cubicBezTo>
                  <a:pt x="3117" y="3332"/>
                  <a:pt x="3117" y="3332"/>
                  <a:pt x="3117" y="3332"/>
                </a:cubicBezTo>
                <a:cubicBezTo>
                  <a:pt x="3160" y="3375"/>
                  <a:pt x="3160" y="3445"/>
                  <a:pt x="3117" y="3488"/>
                </a:cubicBezTo>
                <a:cubicBezTo>
                  <a:pt x="3074" y="3531"/>
                  <a:pt x="3005" y="3531"/>
                  <a:pt x="2962" y="3488"/>
                </a:cubicBezTo>
                <a:cubicBezTo>
                  <a:pt x="2827" y="3353"/>
                  <a:pt x="2759" y="3176"/>
                  <a:pt x="2759" y="3000"/>
                </a:cubicBezTo>
                <a:cubicBezTo>
                  <a:pt x="2759" y="2823"/>
                  <a:pt x="2827" y="2645"/>
                  <a:pt x="2962" y="2511"/>
                </a:cubicBezTo>
                <a:cubicBezTo>
                  <a:pt x="3823" y="1650"/>
                  <a:pt x="3823" y="1650"/>
                  <a:pt x="3823" y="1650"/>
                </a:cubicBezTo>
                <a:cubicBezTo>
                  <a:pt x="3957" y="1515"/>
                  <a:pt x="4135" y="1447"/>
                  <a:pt x="4311" y="1447"/>
                </a:cubicBezTo>
                <a:cubicBezTo>
                  <a:pt x="4488" y="1447"/>
                  <a:pt x="4665" y="1515"/>
                  <a:pt x="4800" y="1650"/>
                </a:cubicBezTo>
                <a:cubicBezTo>
                  <a:pt x="4800" y="1650"/>
                  <a:pt x="4800" y="1650"/>
                  <a:pt x="4800" y="1650"/>
                </a:cubicBezTo>
                <a:cubicBezTo>
                  <a:pt x="4908" y="1758"/>
                  <a:pt x="4908" y="1758"/>
                  <a:pt x="4908" y="1758"/>
                </a:cubicBezTo>
                <a:cubicBezTo>
                  <a:pt x="4908" y="1758"/>
                  <a:pt x="4908" y="1758"/>
                  <a:pt x="4908" y="1758"/>
                </a:cubicBezTo>
                <a:cubicBezTo>
                  <a:pt x="5043" y="1893"/>
                  <a:pt x="5111" y="2070"/>
                  <a:pt x="5110" y="2246"/>
                </a:cubicBezTo>
                <a:cubicBezTo>
                  <a:pt x="5111" y="2423"/>
                  <a:pt x="5043" y="2600"/>
                  <a:pt x="4908" y="2735"/>
                </a:cubicBezTo>
                <a:close/>
                <a:moveTo>
                  <a:pt x="1757" y="4909"/>
                </a:moveTo>
                <a:cubicBezTo>
                  <a:pt x="1649" y="4800"/>
                  <a:pt x="1649" y="4800"/>
                  <a:pt x="1649" y="4800"/>
                </a:cubicBezTo>
                <a:cubicBezTo>
                  <a:pt x="1514" y="4666"/>
                  <a:pt x="1447" y="4488"/>
                  <a:pt x="1447" y="4312"/>
                </a:cubicBezTo>
                <a:cubicBezTo>
                  <a:pt x="1447" y="4135"/>
                  <a:pt x="1514" y="3958"/>
                  <a:pt x="1649" y="3823"/>
                </a:cubicBezTo>
                <a:cubicBezTo>
                  <a:pt x="2281" y="3192"/>
                  <a:pt x="2281" y="3192"/>
                  <a:pt x="2281" y="3192"/>
                </a:cubicBezTo>
                <a:cubicBezTo>
                  <a:pt x="2324" y="3149"/>
                  <a:pt x="2393" y="3149"/>
                  <a:pt x="2436" y="3192"/>
                </a:cubicBezTo>
                <a:cubicBezTo>
                  <a:pt x="2479" y="3235"/>
                  <a:pt x="2479" y="3304"/>
                  <a:pt x="2436" y="3347"/>
                </a:cubicBezTo>
                <a:cubicBezTo>
                  <a:pt x="1805" y="3979"/>
                  <a:pt x="1805" y="3979"/>
                  <a:pt x="1805" y="3979"/>
                </a:cubicBezTo>
                <a:cubicBezTo>
                  <a:pt x="1713" y="4071"/>
                  <a:pt x="1667" y="4191"/>
                  <a:pt x="1667" y="4312"/>
                </a:cubicBezTo>
                <a:cubicBezTo>
                  <a:pt x="1667" y="4433"/>
                  <a:pt x="1713" y="4552"/>
                  <a:pt x="1805" y="4645"/>
                </a:cubicBezTo>
                <a:cubicBezTo>
                  <a:pt x="1913" y="4753"/>
                  <a:pt x="1913" y="4753"/>
                  <a:pt x="1913" y="4753"/>
                </a:cubicBezTo>
                <a:cubicBezTo>
                  <a:pt x="2005" y="4845"/>
                  <a:pt x="2125" y="4891"/>
                  <a:pt x="2246" y="4891"/>
                </a:cubicBezTo>
                <a:cubicBezTo>
                  <a:pt x="2367" y="4891"/>
                  <a:pt x="2487" y="4845"/>
                  <a:pt x="2579" y="4753"/>
                </a:cubicBezTo>
                <a:cubicBezTo>
                  <a:pt x="3440" y="3892"/>
                  <a:pt x="3440" y="3892"/>
                  <a:pt x="3440" y="3892"/>
                </a:cubicBezTo>
                <a:cubicBezTo>
                  <a:pt x="3532" y="3800"/>
                  <a:pt x="3578" y="3680"/>
                  <a:pt x="3578" y="3559"/>
                </a:cubicBezTo>
                <a:cubicBezTo>
                  <a:pt x="3578" y="3438"/>
                  <a:pt x="3532" y="3318"/>
                  <a:pt x="3440" y="3226"/>
                </a:cubicBezTo>
                <a:cubicBezTo>
                  <a:pt x="3440" y="3226"/>
                  <a:pt x="3440" y="3226"/>
                  <a:pt x="3440" y="3226"/>
                </a:cubicBezTo>
                <a:cubicBezTo>
                  <a:pt x="3397" y="3183"/>
                  <a:pt x="3397" y="3113"/>
                  <a:pt x="3440" y="3070"/>
                </a:cubicBezTo>
                <a:cubicBezTo>
                  <a:pt x="3483" y="3027"/>
                  <a:pt x="3553" y="3027"/>
                  <a:pt x="3596" y="3070"/>
                </a:cubicBezTo>
                <a:cubicBezTo>
                  <a:pt x="3730" y="3205"/>
                  <a:pt x="3798" y="3383"/>
                  <a:pt x="3798" y="3559"/>
                </a:cubicBezTo>
                <a:cubicBezTo>
                  <a:pt x="3798" y="3736"/>
                  <a:pt x="3730" y="3913"/>
                  <a:pt x="3596" y="4048"/>
                </a:cubicBezTo>
                <a:cubicBezTo>
                  <a:pt x="2735" y="4909"/>
                  <a:pt x="2735" y="4909"/>
                  <a:pt x="2735" y="4909"/>
                </a:cubicBezTo>
                <a:cubicBezTo>
                  <a:pt x="2600" y="5044"/>
                  <a:pt x="2422" y="5111"/>
                  <a:pt x="2246" y="5111"/>
                </a:cubicBezTo>
                <a:cubicBezTo>
                  <a:pt x="2069" y="5111"/>
                  <a:pt x="1892" y="5043"/>
                  <a:pt x="1757" y="49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80" name="Group 94"/>
          <p:cNvGrpSpPr>
            <a:grpSpLocks noChangeAspect="1"/>
          </p:cNvGrpSpPr>
          <p:nvPr/>
        </p:nvGrpSpPr>
        <p:grpSpPr bwMode="auto">
          <a:xfrm>
            <a:off x="3461315" y="3064130"/>
            <a:ext cx="333756" cy="535158"/>
            <a:chOff x="2924" y="693"/>
            <a:chExt cx="1861" cy="2984"/>
          </a:xfrm>
          <a:solidFill>
            <a:schemeClr val="bg1"/>
          </a:solidFill>
        </p:grpSpPr>
        <p:sp>
          <p:nvSpPr>
            <p:cNvPr id="182" name="Freeform 95"/>
            <p:cNvSpPr>
              <a:spLocks/>
            </p:cNvSpPr>
            <p:nvPr/>
          </p:nvSpPr>
          <p:spPr bwMode="auto">
            <a:xfrm>
              <a:off x="3776" y="2033"/>
              <a:ext cx="1009" cy="1644"/>
            </a:xfrm>
            <a:custGeom>
              <a:avLst/>
              <a:gdLst>
                <a:gd name="T0" fmla="*/ 163 w 424"/>
                <a:gd name="T1" fmla="*/ 352 h 692"/>
                <a:gd name="T2" fmla="*/ 167 w 424"/>
                <a:gd name="T3" fmla="*/ 85 h 692"/>
                <a:gd name="T4" fmla="*/ 42 w 424"/>
                <a:gd name="T5" fmla="*/ 85 h 692"/>
                <a:gd name="T6" fmla="*/ 38 w 424"/>
                <a:gd name="T7" fmla="*/ 327 h 692"/>
                <a:gd name="T8" fmla="*/ 79 w 424"/>
                <a:gd name="T9" fmla="*/ 663 h 692"/>
                <a:gd name="T10" fmla="*/ 332 w 424"/>
                <a:gd name="T11" fmla="*/ 635 h 692"/>
                <a:gd name="T12" fmla="*/ 409 w 424"/>
                <a:gd name="T13" fmla="*/ 316 h 692"/>
                <a:gd name="T14" fmla="*/ 283 w 424"/>
                <a:gd name="T15" fmla="*/ 13 h 692"/>
                <a:gd name="T16" fmla="*/ 283 w 424"/>
                <a:gd name="T17" fmla="*/ 278 h 692"/>
                <a:gd name="T18" fmla="*/ 209 w 424"/>
                <a:gd name="T19" fmla="*/ 352 h 692"/>
                <a:gd name="T20" fmla="*/ 163 w 424"/>
                <a:gd name="T21" fmla="*/ 35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692">
                  <a:moveTo>
                    <a:pt x="163" y="352"/>
                  </a:moveTo>
                  <a:cubicBezTo>
                    <a:pt x="167" y="85"/>
                    <a:pt x="167" y="85"/>
                    <a:pt x="167" y="85"/>
                  </a:cubicBezTo>
                  <a:cubicBezTo>
                    <a:pt x="169" y="4"/>
                    <a:pt x="43" y="0"/>
                    <a:pt x="42" y="85"/>
                  </a:cubicBezTo>
                  <a:cubicBezTo>
                    <a:pt x="38" y="327"/>
                    <a:pt x="38" y="327"/>
                    <a:pt x="38" y="327"/>
                  </a:cubicBezTo>
                  <a:cubicBezTo>
                    <a:pt x="37" y="383"/>
                    <a:pt x="0" y="663"/>
                    <a:pt x="79" y="663"/>
                  </a:cubicBezTo>
                  <a:cubicBezTo>
                    <a:pt x="132" y="663"/>
                    <a:pt x="330" y="692"/>
                    <a:pt x="332" y="635"/>
                  </a:cubicBezTo>
                  <a:cubicBezTo>
                    <a:pt x="336" y="522"/>
                    <a:pt x="397" y="438"/>
                    <a:pt x="409" y="316"/>
                  </a:cubicBezTo>
                  <a:cubicBezTo>
                    <a:pt x="424" y="148"/>
                    <a:pt x="283" y="13"/>
                    <a:pt x="283" y="13"/>
                  </a:cubicBezTo>
                  <a:cubicBezTo>
                    <a:pt x="283" y="278"/>
                    <a:pt x="283" y="278"/>
                    <a:pt x="283" y="278"/>
                  </a:cubicBezTo>
                  <a:cubicBezTo>
                    <a:pt x="283" y="318"/>
                    <a:pt x="249" y="352"/>
                    <a:pt x="209" y="352"/>
                  </a:cubicBezTo>
                  <a:cubicBezTo>
                    <a:pt x="163" y="352"/>
                    <a:pt x="163" y="352"/>
                    <a:pt x="163"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96"/>
            <p:cNvSpPr>
              <a:spLocks noEditPoints="1"/>
            </p:cNvSpPr>
            <p:nvPr/>
          </p:nvSpPr>
          <p:spPr bwMode="auto">
            <a:xfrm>
              <a:off x="2924" y="693"/>
              <a:ext cx="1459" cy="2176"/>
            </a:xfrm>
            <a:custGeom>
              <a:avLst/>
              <a:gdLst>
                <a:gd name="T0" fmla="*/ 613 w 613"/>
                <a:gd name="T1" fmla="*/ 577 h 916"/>
                <a:gd name="T2" fmla="*/ 613 w 613"/>
                <a:gd name="T3" fmla="*/ 73 h 916"/>
                <a:gd name="T4" fmla="*/ 540 w 613"/>
                <a:gd name="T5" fmla="*/ 0 h 916"/>
                <a:gd name="T6" fmla="*/ 74 w 613"/>
                <a:gd name="T7" fmla="*/ 0 h 916"/>
                <a:gd name="T8" fmla="*/ 0 w 613"/>
                <a:gd name="T9" fmla="*/ 73 h 916"/>
                <a:gd name="T10" fmla="*/ 0 w 613"/>
                <a:gd name="T11" fmla="*/ 842 h 916"/>
                <a:gd name="T12" fmla="*/ 74 w 613"/>
                <a:gd name="T13" fmla="*/ 916 h 916"/>
                <a:gd name="T14" fmla="*/ 367 w 613"/>
                <a:gd name="T15" fmla="*/ 916 h 916"/>
                <a:gd name="T16" fmla="*/ 368 w 613"/>
                <a:gd name="T17" fmla="*/ 893 h 916"/>
                <a:gd name="T18" fmla="*/ 368 w 613"/>
                <a:gd name="T19" fmla="*/ 891 h 916"/>
                <a:gd name="T20" fmla="*/ 370 w 613"/>
                <a:gd name="T21" fmla="*/ 788 h 916"/>
                <a:gd name="T22" fmla="*/ 109 w 613"/>
                <a:gd name="T23" fmla="*/ 788 h 916"/>
                <a:gd name="T24" fmla="*/ 109 w 613"/>
                <a:gd name="T25" fmla="*/ 761 h 916"/>
                <a:gd name="T26" fmla="*/ 371 w 613"/>
                <a:gd name="T27" fmla="*/ 761 h 916"/>
                <a:gd name="T28" fmla="*/ 373 w 613"/>
                <a:gd name="T29" fmla="*/ 648 h 916"/>
                <a:gd name="T30" fmla="*/ 374 w 613"/>
                <a:gd name="T31" fmla="*/ 631 h 916"/>
                <a:gd name="T32" fmla="*/ 109 w 613"/>
                <a:gd name="T33" fmla="*/ 631 h 916"/>
                <a:gd name="T34" fmla="*/ 109 w 613"/>
                <a:gd name="T35" fmla="*/ 604 h 916"/>
                <a:gd name="T36" fmla="*/ 384 w 613"/>
                <a:gd name="T37" fmla="*/ 604 h 916"/>
                <a:gd name="T38" fmla="*/ 424 w 613"/>
                <a:gd name="T39" fmla="*/ 567 h 916"/>
                <a:gd name="T40" fmla="*/ 463 w 613"/>
                <a:gd name="T41" fmla="*/ 559 h 916"/>
                <a:gd name="T42" fmla="*/ 553 w 613"/>
                <a:gd name="T43" fmla="*/ 649 h 916"/>
                <a:gd name="T44" fmla="*/ 548 w 613"/>
                <a:gd name="T45" fmla="*/ 888 h 916"/>
                <a:gd name="T46" fmla="*/ 567 w 613"/>
                <a:gd name="T47" fmla="*/ 888 h 916"/>
                <a:gd name="T48" fmla="*/ 613 w 613"/>
                <a:gd name="T49" fmla="*/ 843 h 916"/>
                <a:gd name="T50" fmla="*/ 613 w 613"/>
                <a:gd name="T51" fmla="*/ 842 h 916"/>
                <a:gd name="T52" fmla="*/ 613 w 613"/>
                <a:gd name="T53" fmla="*/ 577 h 916"/>
                <a:gd name="T54" fmla="*/ 109 w 613"/>
                <a:gd name="T55" fmla="*/ 133 h 916"/>
                <a:gd name="T56" fmla="*/ 504 w 613"/>
                <a:gd name="T57" fmla="*/ 133 h 916"/>
                <a:gd name="T58" fmla="*/ 504 w 613"/>
                <a:gd name="T59" fmla="*/ 160 h 916"/>
                <a:gd name="T60" fmla="*/ 109 w 613"/>
                <a:gd name="T61" fmla="*/ 160 h 916"/>
                <a:gd name="T62" fmla="*/ 109 w 613"/>
                <a:gd name="T63" fmla="*/ 133 h 916"/>
                <a:gd name="T64" fmla="*/ 109 w 613"/>
                <a:gd name="T65" fmla="*/ 290 h 916"/>
                <a:gd name="T66" fmla="*/ 504 w 613"/>
                <a:gd name="T67" fmla="*/ 290 h 916"/>
                <a:gd name="T68" fmla="*/ 504 w 613"/>
                <a:gd name="T69" fmla="*/ 317 h 916"/>
                <a:gd name="T70" fmla="*/ 109 w 613"/>
                <a:gd name="T71" fmla="*/ 317 h 916"/>
                <a:gd name="T72" fmla="*/ 109 w 613"/>
                <a:gd name="T73" fmla="*/ 290 h 916"/>
                <a:gd name="T74" fmla="*/ 109 w 613"/>
                <a:gd name="T75" fmla="*/ 447 h 916"/>
                <a:gd name="T76" fmla="*/ 504 w 613"/>
                <a:gd name="T77" fmla="*/ 447 h 916"/>
                <a:gd name="T78" fmla="*/ 504 w 613"/>
                <a:gd name="T79" fmla="*/ 474 h 916"/>
                <a:gd name="T80" fmla="*/ 109 w 613"/>
                <a:gd name="T81" fmla="*/ 474 h 916"/>
                <a:gd name="T82" fmla="*/ 109 w 613"/>
                <a:gd name="T83" fmla="*/ 4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3" h="916">
                  <a:moveTo>
                    <a:pt x="613" y="577"/>
                  </a:moveTo>
                  <a:cubicBezTo>
                    <a:pt x="613" y="73"/>
                    <a:pt x="613" y="73"/>
                    <a:pt x="613" y="73"/>
                  </a:cubicBezTo>
                  <a:cubicBezTo>
                    <a:pt x="613" y="33"/>
                    <a:pt x="580" y="0"/>
                    <a:pt x="540" y="0"/>
                  </a:cubicBezTo>
                  <a:cubicBezTo>
                    <a:pt x="74" y="0"/>
                    <a:pt x="74" y="0"/>
                    <a:pt x="74" y="0"/>
                  </a:cubicBezTo>
                  <a:cubicBezTo>
                    <a:pt x="33" y="0"/>
                    <a:pt x="0" y="33"/>
                    <a:pt x="0" y="73"/>
                  </a:cubicBezTo>
                  <a:cubicBezTo>
                    <a:pt x="0" y="842"/>
                    <a:pt x="0" y="842"/>
                    <a:pt x="0" y="842"/>
                  </a:cubicBezTo>
                  <a:cubicBezTo>
                    <a:pt x="0" y="882"/>
                    <a:pt x="33" y="916"/>
                    <a:pt x="74" y="916"/>
                  </a:cubicBezTo>
                  <a:cubicBezTo>
                    <a:pt x="367" y="916"/>
                    <a:pt x="367" y="916"/>
                    <a:pt x="367" y="916"/>
                  </a:cubicBezTo>
                  <a:cubicBezTo>
                    <a:pt x="368" y="906"/>
                    <a:pt x="368" y="899"/>
                    <a:pt x="368" y="893"/>
                  </a:cubicBezTo>
                  <a:cubicBezTo>
                    <a:pt x="368" y="892"/>
                    <a:pt x="368" y="892"/>
                    <a:pt x="368" y="891"/>
                  </a:cubicBezTo>
                  <a:cubicBezTo>
                    <a:pt x="370" y="788"/>
                    <a:pt x="370" y="788"/>
                    <a:pt x="370" y="788"/>
                  </a:cubicBezTo>
                  <a:cubicBezTo>
                    <a:pt x="109" y="788"/>
                    <a:pt x="109" y="788"/>
                    <a:pt x="109" y="788"/>
                  </a:cubicBezTo>
                  <a:cubicBezTo>
                    <a:pt x="109" y="761"/>
                    <a:pt x="109" y="761"/>
                    <a:pt x="109" y="761"/>
                  </a:cubicBezTo>
                  <a:cubicBezTo>
                    <a:pt x="371" y="761"/>
                    <a:pt x="371" y="761"/>
                    <a:pt x="371" y="761"/>
                  </a:cubicBezTo>
                  <a:cubicBezTo>
                    <a:pt x="373" y="648"/>
                    <a:pt x="373" y="648"/>
                    <a:pt x="373" y="648"/>
                  </a:cubicBezTo>
                  <a:cubicBezTo>
                    <a:pt x="373" y="642"/>
                    <a:pt x="373" y="637"/>
                    <a:pt x="374" y="631"/>
                  </a:cubicBezTo>
                  <a:cubicBezTo>
                    <a:pt x="109" y="631"/>
                    <a:pt x="109" y="631"/>
                    <a:pt x="109" y="631"/>
                  </a:cubicBezTo>
                  <a:cubicBezTo>
                    <a:pt x="109" y="604"/>
                    <a:pt x="109" y="604"/>
                    <a:pt x="109" y="604"/>
                  </a:cubicBezTo>
                  <a:cubicBezTo>
                    <a:pt x="384" y="604"/>
                    <a:pt x="384" y="604"/>
                    <a:pt x="384" y="604"/>
                  </a:cubicBezTo>
                  <a:cubicBezTo>
                    <a:pt x="393" y="588"/>
                    <a:pt x="406" y="575"/>
                    <a:pt x="424" y="567"/>
                  </a:cubicBezTo>
                  <a:cubicBezTo>
                    <a:pt x="436" y="562"/>
                    <a:pt x="449" y="559"/>
                    <a:pt x="463" y="559"/>
                  </a:cubicBezTo>
                  <a:cubicBezTo>
                    <a:pt x="514" y="559"/>
                    <a:pt x="554" y="597"/>
                    <a:pt x="553" y="649"/>
                  </a:cubicBezTo>
                  <a:cubicBezTo>
                    <a:pt x="548" y="888"/>
                    <a:pt x="548" y="888"/>
                    <a:pt x="548" y="888"/>
                  </a:cubicBezTo>
                  <a:cubicBezTo>
                    <a:pt x="567" y="888"/>
                    <a:pt x="567" y="888"/>
                    <a:pt x="567" y="888"/>
                  </a:cubicBezTo>
                  <a:cubicBezTo>
                    <a:pt x="592" y="888"/>
                    <a:pt x="612" y="868"/>
                    <a:pt x="613" y="843"/>
                  </a:cubicBezTo>
                  <a:cubicBezTo>
                    <a:pt x="613" y="843"/>
                    <a:pt x="613" y="842"/>
                    <a:pt x="613" y="842"/>
                  </a:cubicBezTo>
                  <a:cubicBezTo>
                    <a:pt x="613" y="577"/>
                    <a:pt x="613" y="577"/>
                    <a:pt x="613" y="577"/>
                  </a:cubicBezTo>
                  <a:close/>
                  <a:moveTo>
                    <a:pt x="109" y="133"/>
                  </a:moveTo>
                  <a:cubicBezTo>
                    <a:pt x="504" y="133"/>
                    <a:pt x="504" y="133"/>
                    <a:pt x="504" y="133"/>
                  </a:cubicBezTo>
                  <a:cubicBezTo>
                    <a:pt x="504" y="160"/>
                    <a:pt x="504" y="160"/>
                    <a:pt x="504" y="160"/>
                  </a:cubicBezTo>
                  <a:cubicBezTo>
                    <a:pt x="109" y="160"/>
                    <a:pt x="109" y="160"/>
                    <a:pt x="109" y="160"/>
                  </a:cubicBezTo>
                  <a:lnTo>
                    <a:pt x="109" y="133"/>
                  </a:lnTo>
                  <a:close/>
                  <a:moveTo>
                    <a:pt x="109" y="290"/>
                  </a:moveTo>
                  <a:cubicBezTo>
                    <a:pt x="504" y="290"/>
                    <a:pt x="504" y="290"/>
                    <a:pt x="504" y="290"/>
                  </a:cubicBezTo>
                  <a:cubicBezTo>
                    <a:pt x="504" y="317"/>
                    <a:pt x="504" y="317"/>
                    <a:pt x="504" y="317"/>
                  </a:cubicBezTo>
                  <a:cubicBezTo>
                    <a:pt x="109" y="317"/>
                    <a:pt x="109" y="317"/>
                    <a:pt x="109" y="317"/>
                  </a:cubicBezTo>
                  <a:lnTo>
                    <a:pt x="109" y="290"/>
                  </a:lnTo>
                  <a:close/>
                  <a:moveTo>
                    <a:pt x="109" y="447"/>
                  </a:moveTo>
                  <a:cubicBezTo>
                    <a:pt x="504" y="447"/>
                    <a:pt x="504" y="447"/>
                    <a:pt x="504" y="447"/>
                  </a:cubicBezTo>
                  <a:cubicBezTo>
                    <a:pt x="504" y="474"/>
                    <a:pt x="504" y="474"/>
                    <a:pt x="504" y="474"/>
                  </a:cubicBezTo>
                  <a:cubicBezTo>
                    <a:pt x="109" y="474"/>
                    <a:pt x="109" y="474"/>
                    <a:pt x="109" y="474"/>
                  </a:cubicBezTo>
                  <a:lnTo>
                    <a:pt x="109" y="4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20" name="Slide Number Placeholder 3">
            <a:extLst>
              <a:ext uri="{FF2B5EF4-FFF2-40B4-BE49-F238E27FC236}">
                <a16:creationId xmlns:a16="http://schemas.microsoft.com/office/drawing/2014/main" xmlns="" id="{C423CF6F-5BD4-B6D0-FA3B-5FB956AF5A09}"/>
              </a:ext>
            </a:extLst>
          </p:cNvPr>
          <p:cNvSpPr>
            <a:spLocks noGrp="1"/>
          </p:cNvSpPr>
          <p:nvPr>
            <p:ph type="sldNum" sz="quarter" idx="12"/>
          </p:nvPr>
        </p:nvSpPr>
        <p:spPr>
          <a:xfrm>
            <a:off x="4755336" y="6472712"/>
            <a:ext cx="2743200" cy="187367"/>
          </a:xfrm>
        </p:spPr>
        <p:txBody>
          <a:bodyPr/>
          <a:lstStyle/>
          <a:p>
            <a:fld id="{856525B1-14D3-4043-96C3-3E66F944D188}" type="slidenum">
              <a:rPr lang="en-US" smtClean="0"/>
              <a:pPr/>
              <a:t>6</a:t>
            </a:fld>
            <a:endParaRPr lang="en-US" dirty="0"/>
          </a:p>
        </p:txBody>
      </p:sp>
    </p:spTree>
    <p:extLst>
      <p:ext uri="{BB962C8B-B14F-4D97-AF65-F5344CB8AC3E}">
        <p14:creationId xmlns:p14="http://schemas.microsoft.com/office/powerpoint/2010/main" val="93934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552321105"/>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8223" name="think-cell Slide" r:id="rId4" imgW="327" imgH="327" progId="TCLayout.ActiveDocument.1">
                  <p:embed/>
                </p:oleObj>
              </mc:Choice>
              <mc:Fallback>
                <p:oleObj name="think-cell Slide" r:id="rId4" imgW="327" imgH="327" progId="TCLayout.ActiveDocument.1">
                  <p:embed/>
                  <p:pic>
                    <p:nvPicPr>
                      <p:cNvPr id="4" name="Object 3" hidden="1"/>
                      <p:cNvPicPr/>
                      <p:nvPr/>
                    </p:nvPicPr>
                    <p:blipFill>
                      <a:blip r:embed="rId5"/>
                      <a:stretch>
                        <a:fillRect/>
                      </a:stretch>
                    </p:blipFill>
                    <p:spPr>
                      <a:xfrm>
                        <a:off x="1525588" y="1588"/>
                        <a:ext cx="1588" cy="1588"/>
                      </a:xfrm>
                      <a:prstGeom prst="rect">
                        <a:avLst/>
                      </a:prstGeom>
                    </p:spPr>
                  </p:pic>
                </p:oleObj>
              </mc:Fallback>
            </mc:AlternateContent>
          </a:graphicData>
        </a:graphic>
      </p:graphicFrame>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l="51056" r="10572"/>
          <a:stretch/>
        </p:blipFill>
        <p:spPr>
          <a:xfrm>
            <a:off x="390606" y="1572300"/>
            <a:ext cx="2698757" cy="4690188"/>
          </a:xfrm>
          <a:prstGeom prst="rect">
            <a:avLst/>
          </a:prstGeom>
        </p:spPr>
      </p:pic>
      <p:sp>
        <p:nvSpPr>
          <p:cNvPr id="99" name="Rectangle 98"/>
          <p:cNvSpPr/>
          <p:nvPr/>
        </p:nvSpPr>
        <p:spPr>
          <a:xfrm>
            <a:off x="390608" y="1572300"/>
            <a:ext cx="2698756" cy="4690188"/>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9"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7" y="1235175"/>
            <a:ext cx="2560202" cy="230832"/>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500" dirty="0">
                <a:solidFill>
                  <a:schemeClr val="accent1"/>
                </a:solidFill>
                <a:latin typeface="Calibri"/>
                <a:cs typeface="Arial" panose="020B0604020202020204" pitchFamily="34" charset="0"/>
              </a:rPr>
              <a:t>Impactful issues for insureds: </a:t>
            </a:r>
          </a:p>
        </p:txBody>
      </p:sp>
      <p:sp>
        <p:nvSpPr>
          <p:cNvPr id="97" name="Content Placeholder 6"/>
          <p:cNvSpPr txBox="1">
            <a:spLocks/>
          </p:cNvSpPr>
          <p:nvPr/>
        </p:nvSpPr>
        <p:spPr>
          <a:xfrm>
            <a:off x="4764899" y="1670625"/>
            <a:ext cx="7145019" cy="4488408"/>
          </a:xfrm>
          <a:prstGeom prst="rect">
            <a:avLst/>
          </a:prstGeom>
        </p:spPr>
        <p:txBody>
          <a:bodyPr vert="horz" wrap="square" lIns="0" tIns="0" rIns="0" bIns="0" rtlCol="0">
            <a:sp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2"/>
                </a:solidFill>
                <a:latin typeface="+mn-lt"/>
                <a:ea typeface="+mn-ea"/>
                <a:cs typeface="Segoe UI" panose="020B05020402040202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Raleway" panose="020B0003030101060003"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Raleway" panose="020B0003030101060003"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Raleway" panose="020B00030301010600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Liability capacity pull back </a:t>
            </a:r>
            <a:r>
              <a:rPr lang="en-US" sz="1500" dirty="0">
                <a:solidFill>
                  <a:prstClr val="black"/>
                </a:solidFill>
                <a:latin typeface="Calibri"/>
              </a:rPr>
              <a:t>and withdrawals have been significant over the past two years</a:t>
            </a:r>
          </a:p>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Property capacity reductions</a:t>
            </a:r>
            <a:r>
              <a:rPr lang="en-US" sz="1500" dirty="0">
                <a:solidFill>
                  <a:prstClr val="black"/>
                </a:solidFill>
                <a:latin typeface="Calibri"/>
              </a:rPr>
              <a:t>:</a:t>
            </a:r>
          </a:p>
          <a:p>
            <a:pPr marL="347472" indent="-173736">
              <a:lnSpc>
                <a:spcPct val="100000"/>
              </a:lnSpc>
              <a:spcBef>
                <a:spcPts val="0"/>
              </a:spcBef>
              <a:spcAft>
                <a:spcPts val="200"/>
              </a:spcAft>
              <a:buFont typeface="Arial" panose="020B0604020202020204" pitchFamily="34" charset="0"/>
              <a:buChar char="•"/>
            </a:pPr>
            <a:r>
              <a:rPr lang="en-US" sz="1500" dirty="0">
                <a:solidFill>
                  <a:prstClr val="black"/>
                </a:solidFill>
                <a:latin typeface="Calibri"/>
              </a:rPr>
              <a:t>15% to 30% reduction in capacity from incumbents</a:t>
            </a:r>
          </a:p>
          <a:p>
            <a:pPr marL="347472" indent="-173736">
              <a:lnSpc>
                <a:spcPct val="100000"/>
              </a:lnSpc>
              <a:spcBef>
                <a:spcPts val="0"/>
              </a:spcBef>
              <a:spcAft>
                <a:spcPts val="200"/>
              </a:spcAft>
              <a:buFont typeface="Arial" panose="020B0604020202020204" pitchFamily="34" charset="0"/>
              <a:buChar char="•"/>
            </a:pPr>
            <a:r>
              <a:rPr lang="en-US" sz="1500" dirty="0">
                <a:solidFill>
                  <a:prstClr val="black"/>
                </a:solidFill>
                <a:latin typeface="Calibri"/>
              </a:rPr>
              <a:t>Coastal and wildfire capacity continues to be especially difficult</a:t>
            </a:r>
          </a:p>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Cyber capacity is shrinking </a:t>
            </a:r>
            <a:r>
              <a:rPr lang="en-US" sz="1500" dirty="0">
                <a:solidFill>
                  <a:prstClr val="black"/>
                </a:solidFill>
                <a:latin typeface="Calibri"/>
              </a:rPr>
              <a:t>and particularly acute for certain industries (Public Entity) </a:t>
            </a:r>
          </a:p>
          <a:p>
            <a:pPr marL="173736" indent="-173736">
              <a:lnSpc>
                <a:spcPct val="100000"/>
              </a:lnSpc>
              <a:spcBef>
                <a:spcPts val="200"/>
              </a:spcBef>
              <a:spcAft>
                <a:spcPts val="200"/>
              </a:spcAft>
              <a:buFont typeface="Arial" panose="020B0604020202020204" pitchFamily="34" charset="0"/>
              <a:buChar char="•"/>
            </a:pPr>
            <a:r>
              <a:rPr lang="en-US" sz="1500" dirty="0">
                <a:solidFill>
                  <a:prstClr val="black"/>
                </a:solidFill>
                <a:latin typeface="Calibri"/>
              </a:rPr>
              <a:t>Insurers produced </a:t>
            </a:r>
            <a:r>
              <a:rPr lang="en-US" sz="1500" b="1" dirty="0">
                <a:solidFill>
                  <a:srgbClr val="47C5CA"/>
                </a:solidFill>
                <a:latin typeface="Calibri"/>
              </a:rPr>
              <a:t>negligible profit in 2021</a:t>
            </a:r>
            <a:r>
              <a:rPr lang="en-US" sz="1500" dirty="0">
                <a:solidFill>
                  <a:prstClr val="black"/>
                </a:solidFill>
                <a:latin typeface="Calibri"/>
              </a:rPr>
              <a:t> – $112b in Global Insured CAT losses in 2021 – </a:t>
            </a:r>
            <a:r>
              <a:rPr lang="en-US" sz="1500" b="1" dirty="0">
                <a:solidFill>
                  <a:srgbClr val="47C5CA"/>
                </a:solidFill>
                <a:latin typeface="Calibri"/>
              </a:rPr>
              <a:t>4th Worst Loss Year on Record.</a:t>
            </a:r>
          </a:p>
          <a:p>
            <a:pPr marL="173736" indent="-173736">
              <a:lnSpc>
                <a:spcPct val="100000"/>
              </a:lnSpc>
              <a:spcBef>
                <a:spcPts val="200"/>
              </a:spcBef>
              <a:spcAft>
                <a:spcPts val="200"/>
              </a:spcAft>
              <a:buFont typeface="Arial" panose="020B0604020202020204" pitchFamily="34" charset="0"/>
              <a:buChar char="•"/>
            </a:pPr>
            <a:r>
              <a:rPr lang="en-US" sz="1500" dirty="0">
                <a:solidFill>
                  <a:prstClr val="black"/>
                </a:solidFill>
                <a:latin typeface="Calibri"/>
              </a:rPr>
              <a:t>Workers Compensation </a:t>
            </a:r>
            <a:r>
              <a:rPr lang="en-US" sz="1500" b="1" dirty="0">
                <a:solidFill>
                  <a:srgbClr val="47C5CA"/>
                </a:solidFill>
                <a:latin typeface="Calibri"/>
              </a:rPr>
              <a:t>remains stable</a:t>
            </a:r>
            <a:r>
              <a:rPr lang="en-US" sz="1500" dirty="0">
                <a:solidFill>
                  <a:prstClr val="black"/>
                </a:solidFill>
                <a:latin typeface="Calibri"/>
              </a:rPr>
              <a:t>.</a:t>
            </a:r>
          </a:p>
          <a:p>
            <a:pPr marL="173736" indent="-173736">
              <a:lnSpc>
                <a:spcPct val="100000"/>
              </a:lnSpc>
              <a:spcBef>
                <a:spcPts val="200"/>
              </a:spcBef>
              <a:spcAft>
                <a:spcPts val="200"/>
              </a:spcAft>
              <a:buFont typeface="Arial" panose="020B0604020202020204" pitchFamily="34" charset="0"/>
              <a:buChar char="•"/>
            </a:pPr>
            <a:r>
              <a:rPr lang="en-US" sz="1500" dirty="0">
                <a:solidFill>
                  <a:prstClr val="black"/>
                </a:solidFill>
                <a:latin typeface="Calibri"/>
              </a:rPr>
              <a:t>Historically </a:t>
            </a:r>
            <a:r>
              <a:rPr lang="en-US" sz="1500" b="1" dirty="0">
                <a:solidFill>
                  <a:srgbClr val="47C5CA"/>
                </a:solidFill>
                <a:latin typeface="Calibri"/>
              </a:rPr>
              <a:t>low interest rates </a:t>
            </a:r>
            <a:r>
              <a:rPr lang="en-US" sz="1500" dirty="0">
                <a:solidFill>
                  <a:schemeClr val="tx1"/>
                </a:solidFill>
                <a:latin typeface="Calibri"/>
              </a:rPr>
              <a:t>have hampered carrier investment returns</a:t>
            </a:r>
            <a:r>
              <a:rPr lang="en-US" sz="1500" dirty="0">
                <a:solidFill>
                  <a:prstClr val="black"/>
                </a:solidFill>
                <a:latin typeface="Calibri"/>
              </a:rPr>
              <a:t>.</a:t>
            </a:r>
          </a:p>
          <a:p>
            <a:pPr marL="173736" indent="-173736">
              <a:lnSpc>
                <a:spcPct val="100000"/>
              </a:lnSpc>
              <a:spcBef>
                <a:spcPts val="200"/>
              </a:spcBef>
              <a:spcAft>
                <a:spcPts val="200"/>
              </a:spcAft>
              <a:buFont typeface="Arial" panose="020B0604020202020204" pitchFamily="34" charset="0"/>
              <a:buChar char="•"/>
            </a:pPr>
            <a:r>
              <a:rPr lang="en-US" sz="1500" dirty="0">
                <a:solidFill>
                  <a:prstClr val="black"/>
                </a:solidFill>
                <a:latin typeface="Calibri"/>
              </a:rPr>
              <a:t>An </a:t>
            </a:r>
            <a:r>
              <a:rPr lang="en-US" sz="1500" b="1" dirty="0">
                <a:solidFill>
                  <a:srgbClr val="47C5CA"/>
                </a:solidFill>
                <a:latin typeface="Calibri"/>
              </a:rPr>
              <a:t>increased pattern of major property catastrophes </a:t>
            </a:r>
            <a:r>
              <a:rPr lang="en-US" sz="1500" dirty="0">
                <a:solidFill>
                  <a:prstClr val="black"/>
                </a:solidFill>
                <a:latin typeface="Calibri"/>
              </a:rPr>
              <a:t>such as hurricanes, typhoons, wildfires, etc. over the past 5 years. Is this the new normal? </a:t>
            </a:r>
          </a:p>
          <a:p>
            <a:pPr marL="173736" indent="-173736">
              <a:lnSpc>
                <a:spcPct val="100000"/>
              </a:lnSpc>
              <a:spcBef>
                <a:spcPts val="200"/>
              </a:spcBef>
              <a:spcAft>
                <a:spcPts val="200"/>
              </a:spcAft>
              <a:buFont typeface="Arial" panose="020B0604020202020204" pitchFamily="34" charset="0"/>
              <a:buChar char="•"/>
            </a:pPr>
            <a:r>
              <a:rPr lang="en-US" sz="1500" dirty="0">
                <a:solidFill>
                  <a:prstClr val="black"/>
                </a:solidFill>
                <a:latin typeface="Calibri"/>
              </a:rPr>
              <a:t>Consistent </a:t>
            </a:r>
            <a:r>
              <a:rPr lang="en-US" sz="1500" b="1" dirty="0">
                <a:solidFill>
                  <a:srgbClr val="47C5CA"/>
                </a:solidFill>
                <a:latin typeface="Calibri"/>
              </a:rPr>
              <a:t>increases in attritional property losses </a:t>
            </a:r>
            <a:r>
              <a:rPr lang="en-US" sz="1500" dirty="0">
                <a:solidFill>
                  <a:prstClr val="black"/>
                </a:solidFill>
                <a:latin typeface="Calibri"/>
              </a:rPr>
              <a:t>(fires, water damage, tornados, hail, wildfires). </a:t>
            </a:r>
          </a:p>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Increased inflation </a:t>
            </a:r>
            <a:r>
              <a:rPr lang="en-US" sz="1500" dirty="0">
                <a:solidFill>
                  <a:prstClr val="black"/>
                </a:solidFill>
                <a:latin typeface="Calibri"/>
              </a:rPr>
              <a:t>has added to the issue of </a:t>
            </a:r>
            <a:r>
              <a:rPr lang="en-US" sz="1500" b="1" dirty="0">
                <a:solidFill>
                  <a:srgbClr val="47C5CA"/>
                </a:solidFill>
                <a:latin typeface="Calibri"/>
              </a:rPr>
              <a:t>valuation across all property classes</a:t>
            </a:r>
            <a:r>
              <a:rPr lang="en-US" sz="1500" dirty="0">
                <a:solidFill>
                  <a:prstClr val="black"/>
                </a:solidFill>
                <a:latin typeface="Calibri"/>
              </a:rPr>
              <a:t>.</a:t>
            </a:r>
          </a:p>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Social inflation &amp; Litigation Financing </a:t>
            </a:r>
            <a:r>
              <a:rPr lang="en-US" sz="1500" dirty="0">
                <a:solidFill>
                  <a:prstClr val="black"/>
                </a:solidFill>
                <a:latin typeface="Calibri"/>
              </a:rPr>
              <a:t>driving up liability verdicts and settlements.</a:t>
            </a:r>
          </a:p>
          <a:p>
            <a:pPr marL="173736" indent="-173736">
              <a:lnSpc>
                <a:spcPct val="100000"/>
              </a:lnSpc>
              <a:spcBef>
                <a:spcPts val="200"/>
              </a:spcBef>
              <a:spcAft>
                <a:spcPts val="200"/>
              </a:spcAft>
              <a:buFont typeface="Arial" panose="020B0604020202020204" pitchFamily="34" charset="0"/>
              <a:buChar char="•"/>
            </a:pPr>
            <a:r>
              <a:rPr lang="en-US" sz="1500" b="1" dirty="0">
                <a:solidFill>
                  <a:srgbClr val="47C5CA"/>
                </a:solidFill>
                <a:latin typeface="Calibri"/>
              </a:rPr>
              <a:t>Ransomware cyber losses </a:t>
            </a:r>
            <a:r>
              <a:rPr lang="en-US" sz="1500" dirty="0">
                <a:solidFill>
                  <a:prstClr val="black"/>
                </a:solidFill>
                <a:latin typeface="Calibri"/>
              </a:rPr>
              <a:t>are systemic - $6 Trillion Impact in 2021 – </a:t>
            </a:r>
            <a:r>
              <a:rPr lang="en-US" sz="1500" b="1" dirty="0">
                <a:solidFill>
                  <a:srgbClr val="47C5CA"/>
                </a:solidFill>
                <a:latin typeface="Calibri"/>
              </a:rPr>
              <a:t>Expecting $10 Trillion by 2025</a:t>
            </a:r>
            <a:r>
              <a:rPr lang="en-US" sz="1500" dirty="0">
                <a:solidFill>
                  <a:prstClr val="black"/>
                </a:solidFill>
                <a:latin typeface="Calibri"/>
              </a:rPr>
              <a:t> – 2019 was $2 Trillion</a:t>
            </a:r>
          </a:p>
        </p:txBody>
      </p:sp>
      <p:sp>
        <p:nvSpPr>
          <p:cNvPr id="104" name="Rectangle 103"/>
          <p:cNvSpPr/>
          <p:nvPr/>
        </p:nvSpPr>
        <p:spPr>
          <a:xfrm>
            <a:off x="3094984" y="1572301"/>
            <a:ext cx="1480523" cy="15633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4" name="Rectangle 143"/>
          <p:cNvSpPr/>
          <p:nvPr/>
        </p:nvSpPr>
        <p:spPr>
          <a:xfrm>
            <a:off x="3094984" y="3135698"/>
            <a:ext cx="1480523" cy="15633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5" name="Rectangle 144"/>
          <p:cNvSpPr/>
          <p:nvPr/>
        </p:nvSpPr>
        <p:spPr>
          <a:xfrm>
            <a:off x="3094984" y="4699092"/>
            <a:ext cx="1480523" cy="1563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6" name="Text Placeholder 4">
            <a:extLst>
              <a:ext uri="{FF2B5EF4-FFF2-40B4-BE49-F238E27FC236}">
                <a16:creationId xmlns:a16="http://schemas.microsoft.com/office/drawing/2014/main" xmlns="" id="{EAB35853-8A01-42A2-B88A-F1B5DA2F77D6}"/>
              </a:ext>
            </a:extLst>
          </p:cNvPr>
          <p:cNvSpPr txBox="1">
            <a:spLocks/>
          </p:cNvSpPr>
          <p:nvPr/>
        </p:nvSpPr>
        <p:spPr bwMode="gray">
          <a:xfrm>
            <a:off x="3509322" y="2480232"/>
            <a:ext cx="651845" cy="215444"/>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Property</a:t>
            </a:r>
          </a:p>
        </p:txBody>
      </p:sp>
      <p:grpSp>
        <p:nvGrpSpPr>
          <p:cNvPr id="150" name="Group 149"/>
          <p:cNvGrpSpPr/>
          <p:nvPr/>
        </p:nvGrpSpPr>
        <p:grpSpPr>
          <a:xfrm>
            <a:off x="3641207" y="2012322"/>
            <a:ext cx="388074" cy="413173"/>
            <a:chOff x="8101014" y="255296"/>
            <a:chExt cx="713036" cy="759153"/>
          </a:xfrm>
          <a:solidFill>
            <a:schemeClr val="bg1"/>
          </a:solidFill>
        </p:grpSpPr>
        <p:sp>
          <p:nvSpPr>
            <p:cNvPr id="151" name="Freeform 6"/>
            <p:cNvSpPr>
              <a:spLocks noEditPoints="1"/>
            </p:cNvSpPr>
            <p:nvPr/>
          </p:nvSpPr>
          <p:spPr bwMode="auto">
            <a:xfrm>
              <a:off x="8101014" y="255296"/>
              <a:ext cx="713036" cy="759153"/>
            </a:xfrm>
            <a:custGeom>
              <a:avLst/>
              <a:gdLst>
                <a:gd name="T0" fmla="*/ 21 w 845"/>
                <a:gd name="T1" fmla="*/ 900 h 900"/>
                <a:gd name="T2" fmla="*/ 0 w 845"/>
                <a:gd name="T3" fmla="*/ 860 h 900"/>
                <a:gd name="T4" fmla="*/ 1 w 845"/>
                <a:gd name="T5" fmla="*/ 544 h 900"/>
                <a:gd name="T6" fmla="*/ 33 w 845"/>
                <a:gd name="T7" fmla="*/ 505 h 900"/>
                <a:gd name="T8" fmla="*/ 309 w 845"/>
                <a:gd name="T9" fmla="*/ 460 h 900"/>
                <a:gd name="T10" fmla="*/ 339 w 845"/>
                <a:gd name="T11" fmla="*/ 426 h 900"/>
                <a:gd name="T12" fmla="*/ 339 w 845"/>
                <a:gd name="T13" fmla="*/ 211 h 900"/>
                <a:gd name="T14" fmla="*/ 370 w 845"/>
                <a:gd name="T15" fmla="*/ 165 h 900"/>
                <a:gd name="T16" fmla="*/ 802 w 845"/>
                <a:gd name="T17" fmla="*/ 4 h 900"/>
                <a:gd name="T18" fmla="*/ 809 w 845"/>
                <a:gd name="T19" fmla="*/ 0 h 900"/>
                <a:gd name="T20" fmla="*/ 825 w 845"/>
                <a:gd name="T21" fmla="*/ 0 h 900"/>
                <a:gd name="T22" fmla="*/ 845 w 845"/>
                <a:gd name="T23" fmla="*/ 40 h 900"/>
                <a:gd name="T24" fmla="*/ 845 w 845"/>
                <a:gd name="T25" fmla="*/ 860 h 900"/>
                <a:gd name="T26" fmla="*/ 825 w 845"/>
                <a:gd name="T27" fmla="*/ 900 h 900"/>
                <a:gd name="T28" fmla="*/ 641 w 845"/>
                <a:gd name="T29" fmla="*/ 900 h 900"/>
                <a:gd name="T30" fmla="*/ 620 w 845"/>
                <a:gd name="T31" fmla="*/ 863 h 900"/>
                <a:gd name="T32" fmla="*/ 620 w 845"/>
                <a:gd name="T33" fmla="*/ 799 h 900"/>
                <a:gd name="T34" fmla="*/ 611 w 845"/>
                <a:gd name="T35" fmla="*/ 787 h 900"/>
                <a:gd name="T36" fmla="*/ 571 w 845"/>
                <a:gd name="T37" fmla="*/ 787 h 900"/>
                <a:gd name="T38" fmla="*/ 563 w 845"/>
                <a:gd name="T39" fmla="*/ 799 h 900"/>
                <a:gd name="T40" fmla="*/ 563 w 845"/>
                <a:gd name="T41" fmla="*/ 861 h 900"/>
                <a:gd name="T42" fmla="*/ 545 w 845"/>
                <a:gd name="T43" fmla="*/ 900 h 900"/>
                <a:gd name="T44" fmla="*/ 21 w 845"/>
                <a:gd name="T45" fmla="*/ 900 h 900"/>
                <a:gd name="T46" fmla="*/ 789 w 845"/>
                <a:gd name="T47" fmla="*/ 457 h 900"/>
                <a:gd name="T48" fmla="*/ 789 w 845"/>
                <a:gd name="T49" fmla="*/ 85 h 900"/>
                <a:gd name="T50" fmla="*/ 773 w 845"/>
                <a:gd name="T51" fmla="*/ 73 h 900"/>
                <a:gd name="T52" fmla="*/ 408 w 845"/>
                <a:gd name="T53" fmla="*/ 210 h 900"/>
                <a:gd name="T54" fmla="*/ 393 w 845"/>
                <a:gd name="T55" fmla="*/ 232 h 900"/>
                <a:gd name="T56" fmla="*/ 393 w 845"/>
                <a:gd name="T57" fmla="*/ 376 h 900"/>
                <a:gd name="T58" fmla="*/ 393 w 845"/>
                <a:gd name="T59" fmla="*/ 822 h 900"/>
                <a:gd name="T60" fmla="*/ 416 w 845"/>
                <a:gd name="T61" fmla="*/ 844 h 900"/>
                <a:gd name="T62" fmla="*/ 492 w 845"/>
                <a:gd name="T63" fmla="*/ 844 h 900"/>
                <a:gd name="T64" fmla="*/ 508 w 845"/>
                <a:gd name="T65" fmla="*/ 829 h 900"/>
                <a:gd name="T66" fmla="*/ 508 w 845"/>
                <a:gd name="T67" fmla="*/ 769 h 900"/>
                <a:gd name="T68" fmla="*/ 544 w 845"/>
                <a:gd name="T69" fmla="*/ 732 h 900"/>
                <a:gd name="T70" fmla="*/ 640 w 845"/>
                <a:gd name="T71" fmla="*/ 732 h 900"/>
                <a:gd name="T72" fmla="*/ 676 w 845"/>
                <a:gd name="T73" fmla="*/ 766 h 900"/>
                <a:gd name="T74" fmla="*/ 675 w 845"/>
                <a:gd name="T75" fmla="*/ 828 h 900"/>
                <a:gd name="T76" fmla="*/ 691 w 845"/>
                <a:gd name="T77" fmla="*/ 844 h 900"/>
                <a:gd name="T78" fmla="*/ 767 w 845"/>
                <a:gd name="T79" fmla="*/ 844 h 900"/>
                <a:gd name="T80" fmla="*/ 789 w 845"/>
                <a:gd name="T81" fmla="*/ 823 h 900"/>
                <a:gd name="T82" fmla="*/ 789 w 845"/>
                <a:gd name="T83" fmla="*/ 457 h 900"/>
                <a:gd name="T84" fmla="*/ 339 w 845"/>
                <a:gd name="T85" fmla="*/ 679 h 900"/>
                <a:gd name="T86" fmla="*/ 339 w 845"/>
                <a:gd name="T87" fmla="*/ 527 h 900"/>
                <a:gd name="T88" fmla="*/ 324 w 845"/>
                <a:gd name="T89" fmla="*/ 512 h 900"/>
                <a:gd name="T90" fmla="*/ 72 w 845"/>
                <a:gd name="T91" fmla="*/ 555 h 900"/>
                <a:gd name="T92" fmla="*/ 56 w 845"/>
                <a:gd name="T93" fmla="*/ 573 h 900"/>
                <a:gd name="T94" fmla="*/ 56 w 845"/>
                <a:gd name="T95" fmla="*/ 827 h 900"/>
                <a:gd name="T96" fmla="*/ 73 w 845"/>
                <a:gd name="T97" fmla="*/ 844 h 900"/>
                <a:gd name="T98" fmla="*/ 323 w 845"/>
                <a:gd name="T99" fmla="*/ 844 h 900"/>
                <a:gd name="T100" fmla="*/ 339 w 845"/>
                <a:gd name="T101" fmla="*/ 827 h 900"/>
                <a:gd name="T102" fmla="*/ 339 w 845"/>
                <a:gd name="T103" fmla="*/ 679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5" h="900">
                  <a:moveTo>
                    <a:pt x="21" y="900"/>
                  </a:moveTo>
                  <a:cubicBezTo>
                    <a:pt x="5" y="891"/>
                    <a:pt x="0" y="878"/>
                    <a:pt x="0" y="860"/>
                  </a:cubicBezTo>
                  <a:cubicBezTo>
                    <a:pt x="1" y="755"/>
                    <a:pt x="1" y="650"/>
                    <a:pt x="1" y="544"/>
                  </a:cubicBezTo>
                  <a:cubicBezTo>
                    <a:pt x="1" y="518"/>
                    <a:pt x="7" y="509"/>
                    <a:pt x="33" y="505"/>
                  </a:cubicBezTo>
                  <a:cubicBezTo>
                    <a:pt x="125" y="490"/>
                    <a:pt x="217" y="475"/>
                    <a:pt x="309" y="460"/>
                  </a:cubicBezTo>
                  <a:cubicBezTo>
                    <a:pt x="339" y="455"/>
                    <a:pt x="339" y="456"/>
                    <a:pt x="339" y="426"/>
                  </a:cubicBezTo>
                  <a:cubicBezTo>
                    <a:pt x="339" y="355"/>
                    <a:pt x="339" y="283"/>
                    <a:pt x="339" y="211"/>
                  </a:cubicBezTo>
                  <a:cubicBezTo>
                    <a:pt x="339" y="179"/>
                    <a:pt x="341" y="176"/>
                    <a:pt x="370" y="165"/>
                  </a:cubicBezTo>
                  <a:cubicBezTo>
                    <a:pt x="514" y="112"/>
                    <a:pt x="658" y="58"/>
                    <a:pt x="802" y="4"/>
                  </a:cubicBezTo>
                  <a:cubicBezTo>
                    <a:pt x="804" y="3"/>
                    <a:pt x="806" y="1"/>
                    <a:pt x="809" y="0"/>
                  </a:cubicBezTo>
                  <a:cubicBezTo>
                    <a:pt x="814" y="0"/>
                    <a:pt x="819" y="0"/>
                    <a:pt x="825" y="0"/>
                  </a:cubicBezTo>
                  <a:cubicBezTo>
                    <a:pt x="839" y="9"/>
                    <a:pt x="845" y="22"/>
                    <a:pt x="845" y="40"/>
                  </a:cubicBezTo>
                  <a:cubicBezTo>
                    <a:pt x="844" y="313"/>
                    <a:pt x="844" y="587"/>
                    <a:pt x="845" y="860"/>
                  </a:cubicBezTo>
                  <a:cubicBezTo>
                    <a:pt x="845" y="878"/>
                    <a:pt x="840" y="891"/>
                    <a:pt x="825" y="900"/>
                  </a:cubicBezTo>
                  <a:cubicBezTo>
                    <a:pt x="763" y="900"/>
                    <a:pt x="702" y="900"/>
                    <a:pt x="641" y="900"/>
                  </a:cubicBezTo>
                  <a:cubicBezTo>
                    <a:pt x="625" y="892"/>
                    <a:pt x="619" y="881"/>
                    <a:pt x="620" y="863"/>
                  </a:cubicBezTo>
                  <a:cubicBezTo>
                    <a:pt x="621" y="842"/>
                    <a:pt x="620" y="821"/>
                    <a:pt x="620" y="799"/>
                  </a:cubicBezTo>
                  <a:cubicBezTo>
                    <a:pt x="620" y="793"/>
                    <a:pt x="620" y="787"/>
                    <a:pt x="611" y="787"/>
                  </a:cubicBezTo>
                  <a:cubicBezTo>
                    <a:pt x="598" y="788"/>
                    <a:pt x="585" y="788"/>
                    <a:pt x="571" y="787"/>
                  </a:cubicBezTo>
                  <a:cubicBezTo>
                    <a:pt x="562" y="787"/>
                    <a:pt x="563" y="793"/>
                    <a:pt x="563" y="799"/>
                  </a:cubicBezTo>
                  <a:cubicBezTo>
                    <a:pt x="563" y="820"/>
                    <a:pt x="562" y="841"/>
                    <a:pt x="563" y="861"/>
                  </a:cubicBezTo>
                  <a:cubicBezTo>
                    <a:pt x="563" y="878"/>
                    <a:pt x="558" y="891"/>
                    <a:pt x="545" y="900"/>
                  </a:cubicBezTo>
                  <a:cubicBezTo>
                    <a:pt x="370" y="900"/>
                    <a:pt x="195" y="900"/>
                    <a:pt x="21" y="900"/>
                  </a:cubicBezTo>
                  <a:close/>
                  <a:moveTo>
                    <a:pt x="789" y="457"/>
                  </a:moveTo>
                  <a:cubicBezTo>
                    <a:pt x="789" y="333"/>
                    <a:pt x="788" y="209"/>
                    <a:pt x="789" y="85"/>
                  </a:cubicBezTo>
                  <a:cubicBezTo>
                    <a:pt x="789" y="72"/>
                    <a:pt x="787" y="68"/>
                    <a:pt x="773" y="73"/>
                  </a:cubicBezTo>
                  <a:cubicBezTo>
                    <a:pt x="651" y="120"/>
                    <a:pt x="530" y="165"/>
                    <a:pt x="408" y="210"/>
                  </a:cubicBezTo>
                  <a:cubicBezTo>
                    <a:pt x="396" y="215"/>
                    <a:pt x="393" y="220"/>
                    <a:pt x="393" y="232"/>
                  </a:cubicBezTo>
                  <a:cubicBezTo>
                    <a:pt x="394" y="280"/>
                    <a:pt x="393" y="328"/>
                    <a:pt x="393" y="376"/>
                  </a:cubicBezTo>
                  <a:cubicBezTo>
                    <a:pt x="393" y="524"/>
                    <a:pt x="394" y="673"/>
                    <a:pt x="393" y="822"/>
                  </a:cubicBezTo>
                  <a:cubicBezTo>
                    <a:pt x="393" y="841"/>
                    <a:pt x="399" y="845"/>
                    <a:pt x="416" y="844"/>
                  </a:cubicBezTo>
                  <a:cubicBezTo>
                    <a:pt x="441" y="843"/>
                    <a:pt x="467" y="843"/>
                    <a:pt x="492" y="844"/>
                  </a:cubicBezTo>
                  <a:cubicBezTo>
                    <a:pt x="504" y="844"/>
                    <a:pt x="509" y="841"/>
                    <a:pt x="508" y="829"/>
                  </a:cubicBezTo>
                  <a:cubicBezTo>
                    <a:pt x="507" y="809"/>
                    <a:pt x="508" y="789"/>
                    <a:pt x="508" y="769"/>
                  </a:cubicBezTo>
                  <a:cubicBezTo>
                    <a:pt x="508" y="739"/>
                    <a:pt x="515" y="732"/>
                    <a:pt x="544" y="732"/>
                  </a:cubicBezTo>
                  <a:cubicBezTo>
                    <a:pt x="576" y="732"/>
                    <a:pt x="608" y="732"/>
                    <a:pt x="640" y="732"/>
                  </a:cubicBezTo>
                  <a:cubicBezTo>
                    <a:pt x="665" y="732"/>
                    <a:pt x="675" y="741"/>
                    <a:pt x="676" y="766"/>
                  </a:cubicBezTo>
                  <a:cubicBezTo>
                    <a:pt x="676" y="787"/>
                    <a:pt x="676" y="808"/>
                    <a:pt x="675" y="828"/>
                  </a:cubicBezTo>
                  <a:cubicBezTo>
                    <a:pt x="675" y="840"/>
                    <a:pt x="678" y="845"/>
                    <a:pt x="691" y="844"/>
                  </a:cubicBezTo>
                  <a:cubicBezTo>
                    <a:pt x="716" y="843"/>
                    <a:pt x="742" y="843"/>
                    <a:pt x="767" y="844"/>
                  </a:cubicBezTo>
                  <a:cubicBezTo>
                    <a:pt x="784" y="845"/>
                    <a:pt x="789" y="841"/>
                    <a:pt x="789" y="823"/>
                  </a:cubicBezTo>
                  <a:cubicBezTo>
                    <a:pt x="788" y="701"/>
                    <a:pt x="789" y="579"/>
                    <a:pt x="789" y="457"/>
                  </a:cubicBezTo>
                  <a:close/>
                  <a:moveTo>
                    <a:pt x="339" y="679"/>
                  </a:moveTo>
                  <a:cubicBezTo>
                    <a:pt x="339" y="628"/>
                    <a:pt x="339" y="578"/>
                    <a:pt x="339" y="527"/>
                  </a:cubicBezTo>
                  <a:cubicBezTo>
                    <a:pt x="339" y="515"/>
                    <a:pt x="337" y="510"/>
                    <a:pt x="324" y="512"/>
                  </a:cubicBezTo>
                  <a:cubicBezTo>
                    <a:pt x="240" y="527"/>
                    <a:pt x="156" y="542"/>
                    <a:pt x="72" y="555"/>
                  </a:cubicBezTo>
                  <a:cubicBezTo>
                    <a:pt x="59" y="557"/>
                    <a:pt x="56" y="561"/>
                    <a:pt x="56" y="573"/>
                  </a:cubicBezTo>
                  <a:cubicBezTo>
                    <a:pt x="57" y="658"/>
                    <a:pt x="57" y="743"/>
                    <a:pt x="56" y="827"/>
                  </a:cubicBezTo>
                  <a:cubicBezTo>
                    <a:pt x="56" y="840"/>
                    <a:pt x="59" y="844"/>
                    <a:pt x="73" y="844"/>
                  </a:cubicBezTo>
                  <a:cubicBezTo>
                    <a:pt x="156" y="844"/>
                    <a:pt x="239" y="844"/>
                    <a:pt x="323" y="844"/>
                  </a:cubicBezTo>
                  <a:cubicBezTo>
                    <a:pt x="336" y="844"/>
                    <a:pt x="340" y="840"/>
                    <a:pt x="339" y="827"/>
                  </a:cubicBezTo>
                  <a:cubicBezTo>
                    <a:pt x="339" y="778"/>
                    <a:pt x="339" y="728"/>
                    <a:pt x="339" y="6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2" name="Freeform 7"/>
            <p:cNvSpPr>
              <a:spLocks/>
            </p:cNvSpPr>
            <p:nvPr/>
          </p:nvSpPr>
          <p:spPr bwMode="auto">
            <a:xfrm>
              <a:off x="8671443" y="395420"/>
              <a:ext cx="50728" cy="48955"/>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3" name="Freeform 8"/>
            <p:cNvSpPr>
              <a:spLocks/>
            </p:cNvSpPr>
            <p:nvPr/>
          </p:nvSpPr>
          <p:spPr bwMode="auto">
            <a:xfrm>
              <a:off x="8668250" y="774997"/>
              <a:ext cx="53921"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4" name="Freeform 9"/>
            <p:cNvSpPr>
              <a:spLocks/>
            </p:cNvSpPr>
            <p:nvPr/>
          </p:nvSpPr>
          <p:spPr bwMode="auto">
            <a:xfrm>
              <a:off x="8573533" y="393646"/>
              <a:ext cx="52502" cy="539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5" name="Freeform 10"/>
            <p:cNvSpPr>
              <a:spLocks/>
            </p:cNvSpPr>
            <p:nvPr/>
          </p:nvSpPr>
          <p:spPr bwMode="auto">
            <a:xfrm>
              <a:off x="8573533" y="489782"/>
              <a:ext cx="53212"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6" name="Freeform 11"/>
            <p:cNvSpPr>
              <a:spLocks/>
            </p:cNvSpPr>
            <p:nvPr/>
          </p:nvSpPr>
          <p:spPr bwMode="auto">
            <a:xfrm>
              <a:off x="8671443" y="490492"/>
              <a:ext cx="51438" cy="5143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7" name="Freeform 12"/>
            <p:cNvSpPr>
              <a:spLocks/>
            </p:cNvSpPr>
            <p:nvPr/>
          </p:nvSpPr>
          <p:spPr bwMode="auto">
            <a:xfrm>
              <a:off x="8573533" y="773932"/>
              <a:ext cx="53212" cy="5072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8" name="Freeform 13"/>
            <p:cNvSpPr>
              <a:spLocks/>
            </p:cNvSpPr>
            <p:nvPr/>
          </p:nvSpPr>
          <p:spPr bwMode="auto">
            <a:xfrm>
              <a:off x="8573533" y="679570"/>
              <a:ext cx="53212"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59" name="Freeform 14"/>
            <p:cNvSpPr>
              <a:spLocks/>
            </p:cNvSpPr>
            <p:nvPr/>
          </p:nvSpPr>
          <p:spPr bwMode="auto">
            <a:xfrm>
              <a:off x="8671443" y="679570"/>
              <a:ext cx="51438" cy="5143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0" name="Freeform 15"/>
            <p:cNvSpPr>
              <a:spLocks/>
            </p:cNvSpPr>
            <p:nvPr/>
          </p:nvSpPr>
          <p:spPr bwMode="auto">
            <a:xfrm>
              <a:off x="8479171" y="489782"/>
              <a:ext cx="51438" cy="53212"/>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1" name="Freeform 16"/>
            <p:cNvSpPr>
              <a:spLocks/>
            </p:cNvSpPr>
            <p:nvPr/>
          </p:nvSpPr>
          <p:spPr bwMode="auto">
            <a:xfrm>
              <a:off x="8573533" y="585208"/>
              <a:ext cx="53212"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2" name="Freeform 17"/>
            <p:cNvSpPr>
              <a:spLocks/>
            </p:cNvSpPr>
            <p:nvPr/>
          </p:nvSpPr>
          <p:spPr bwMode="auto">
            <a:xfrm>
              <a:off x="8668250" y="585208"/>
              <a:ext cx="54631"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3" name="Freeform 18"/>
            <p:cNvSpPr>
              <a:spLocks/>
            </p:cNvSpPr>
            <p:nvPr/>
          </p:nvSpPr>
          <p:spPr bwMode="auto">
            <a:xfrm>
              <a:off x="8479881" y="778189"/>
              <a:ext cx="49664" cy="49664"/>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4" name="Freeform 19"/>
            <p:cNvSpPr>
              <a:spLocks/>
            </p:cNvSpPr>
            <p:nvPr/>
          </p:nvSpPr>
          <p:spPr bwMode="auto">
            <a:xfrm>
              <a:off x="8479171" y="585208"/>
              <a:ext cx="51438"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5" name="Freeform 20"/>
            <p:cNvSpPr>
              <a:spLocks/>
            </p:cNvSpPr>
            <p:nvPr/>
          </p:nvSpPr>
          <p:spPr bwMode="auto">
            <a:xfrm>
              <a:off x="8479171" y="679570"/>
              <a:ext cx="51438" cy="5214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6" name="Freeform 21"/>
            <p:cNvSpPr>
              <a:spLocks/>
            </p:cNvSpPr>
            <p:nvPr/>
          </p:nvSpPr>
          <p:spPr bwMode="auto">
            <a:xfrm>
              <a:off x="8192183" y="778189"/>
              <a:ext cx="54631" cy="48955"/>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7" name="Freeform 22"/>
            <p:cNvSpPr>
              <a:spLocks/>
            </p:cNvSpPr>
            <p:nvPr/>
          </p:nvSpPr>
          <p:spPr bwMode="auto">
            <a:xfrm>
              <a:off x="8192183" y="869359"/>
              <a:ext cx="51438" cy="5392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8" name="Freeform 23"/>
            <p:cNvSpPr>
              <a:spLocks/>
            </p:cNvSpPr>
            <p:nvPr/>
          </p:nvSpPr>
          <p:spPr bwMode="auto">
            <a:xfrm>
              <a:off x="8287609" y="868649"/>
              <a:ext cx="50374" cy="5463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69" name="Freeform 24"/>
            <p:cNvSpPr>
              <a:spLocks/>
            </p:cNvSpPr>
            <p:nvPr/>
          </p:nvSpPr>
          <p:spPr bwMode="auto">
            <a:xfrm>
              <a:off x="8288319" y="774997"/>
              <a:ext cx="53212" cy="52857"/>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
        <p:nvSpPr>
          <p:cNvPr id="148" name="Text Placeholder 4">
            <a:extLst>
              <a:ext uri="{FF2B5EF4-FFF2-40B4-BE49-F238E27FC236}">
                <a16:creationId xmlns:a16="http://schemas.microsoft.com/office/drawing/2014/main" xmlns="" id="{5437ADA3-8BEB-4FC6-A4F8-9B84CD0170DC}"/>
              </a:ext>
            </a:extLst>
          </p:cNvPr>
          <p:cNvSpPr txBox="1">
            <a:spLocks/>
          </p:cNvSpPr>
          <p:nvPr/>
        </p:nvSpPr>
        <p:spPr bwMode="gray">
          <a:xfrm>
            <a:off x="3284260" y="4115884"/>
            <a:ext cx="1101968" cy="215444"/>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Excess Liability</a:t>
            </a:r>
          </a:p>
        </p:txBody>
      </p:sp>
      <p:grpSp>
        <p:nvGrpSpPr>
          <p:cNvPr id="170" name="Group 27"/>
          <p:cNvGrpSpPr>
            <a:grpSpLocks noChangeAspect="1"/>
          </p:cNvGrpSpPr>
          <p:nvPr/>
        </p:nvGrpSpPr>
        <p:grpSpPr bwMode="auto">
          <a:xfrm>
            <a:off x="3614824" y="3503463"/>
            <a:ext cx="440843" cy="493154"/>
            <a:chOff x="2882" y="1090"/>
            <a:chExt cx="1913" cy="2140"/>
          </a:xfrm>
          <a:solidFill>
            <a:schemeClr val="bg1"/>
          </a:solidFill>
        </p:grpSpPr>
        <p:sp>
          <p:nvSpPr>
            <p:cNvPr id="171" name="Freeform 28"/>
            <p:cNvSpPr>
              <a:spLocks noEditPoints="1"/>
            </p:cNvSpPr>
            <p:nvPr/>
          </p:nvSpPr>
          <p:spPr bwMode="auto">
            <a:xfrm>
              <a:off x="2882" y="1090"/>
              <a:ext cx="1913" cy="2140"/>
            </a:xfrm>
            <a:custGeom>
              <a:avLst/>
              <a:gdLst>
                <a:gd name="T0" fmla="*/ 393 w 804"/>
                <a:gd name="T1" fmla="*/ 0 h 900"/>
                <a:gd name="T2" fmla="*/ 413 w 804"/>
                <a:gd name="T3" fmla="*/ 0 h 900"/>
                <a:gd name="T4" fmla="*/ 439 w 804"/>
                <a:gd name="T5" fmla="*/ 11 h 900"/>
                <a:gd name="T6" fmla="*/ 769 w 804"/>
                <a:gd name="T7" fmla="*/ 131 h 900"/>
                <a:gd name="T8" fmla="*/ 796 w 804"/>
                <a:gd name="T9" fmla="*/ 168 h 900"/>
                <a:gd name="T10" fmla="*/ 800 w 804"/>
                <a:gd name="T11" fmla="*/ 217 h 900"/>
                <a:gd name="T12" fmla="*/ 793 w 804"/>
                <a:gd name="T13" fmla="*/ 453 h 900"/>
                <a:gd name="T14" fmla="*/ 716 w 804"/>
                <a:gd name="T15" fmla="*/ 686 h 900"/>
                <a:gd name="T16" fmla="*/ 481 w 804"/>
                <a:gd name="T17" fmla="*/ 882 h 900"/>
                <a:gd name="T18" fmla="*/ 417 w 804"/>
                <a:gd name="T19" fmla="*/ 900 h 900"/>
                <a:gd name="T20" fmla="*/ 389 w 804"/>
                <a:gd name="T21" fmla="*/ 900 h 900"/>
                <a:gd name="T22" fmla="*/ 364 w 804"/>
                <a:gd name="T23" fmla="*/ 894 h 900"/>
                <a:gd name="T24" fmla="*/ 116 w 804"/>
                <a:gd name="T25" fmla="*/ 727 h 900"/>
                <a:gd name="T26" fmla="*/ 4 w 804"/>
                <a:gd name="T27" fmla="*/ 379 h 900"/>
                <a:gd name="T28" fmla="*/ 8 w 804"/>
                <a:gd name="T29" fmla="*/ 175 h 900"/>
                <a:gd name="T30" fmla="*/ 42 w 804"/>
                <a:gd name="T31" fmla="*/ 129 h 900"/>
                <a:gd name="T32" fmla="*/ 332 w 804"/>
                <a:gd name="T33" fmla="*/ 24 h 900"/>
                <a:gd name="T34" fmla="*/ 393 w 804"/>
                <a:gd name="T35" fmla="*/ 0 h 900"/>
                <a:gd name="T36" fmla="*/ 748 w 804"/>
                <a:gd name="T37" fmla="*/ 294 h 900"/>
                <a:gd name="T38" fmla="*/ 742 w 804"/>
                <a:gd name="T39" fmla="*/ 195 h 900"/>
                <a:gd name="T40" fmla="*/ 726 w 804"/>
                <a:gd name="T41" fmla="*/ 174 h 900"/>
                <a:gd name="T42" fmla="*/ 419 w 804"/>
                <a:gd name="T43" fmla="*/ 63 h 900"/>
                <a:gd name="T44" fmla="*/ 384 w 804"/>
                <a:gd name="T45" fmla="*/ 64 h 900"/>
                <a:gd name="T46" fmla="*/ 91 w 804"/>
                <a:gd name="T47" fmla="*/ 170 h 900"/>
                <a:gd name="T48" fmla="*/ 61 w 804"/>
                <a:gd name="T49" fmla="*/ 211 h 900"/>
                <a:gd name="T50" fmla="*/ 60 w 804"/>
                <a:gd name="T51" fmla="*/ 381 h 900"/>
                <a:gd name="T52" fmla="*/ 129 w 804"/>
                <a:gd name="T53" fmla="*/ 645 h 900"/>
                <a:gd name="T54" fmla="*/ 369 w 804"/>
                <a:gd name="T55" fmla="*/ 837 h 900"/>
                <a:gd name="T56" fmla="*/ 410 w 804"/>
                <a:gd name="T57" fmla="*/ 843 h 900"/>
                <a:gd name="T58" fmla="*/ 475 w 804"/>
                <a:gd name="T59" fmla="*/ 825 h 900"/>
                <a:gd name="T60" fmla="*/ 696 w 804"/>
                <a:gd name="T61" fmla="*/ 602 h 900"/>
                <a:gd name="T62" fmla="*/ 748 w 804"/>
                <a:gd name="T63" fmla="*/ 29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4" h="900">
                  <a:moveTo>
                    <a:pt x="393" y="0"/>
                  </a:moveTo>
                  <a:cubicBezTo>
                    <a:pt x="399" y="0"/>
                    <a:pt x="406" y="0"/>
                    <a:pt x="413" y="0"/>
                  </a:cubicBezTo>
                  <a:cubicBezTo>
                    <a:pt x="420" y="7"/>
                    <a:pt x="430" y="8"/>
                    <a:pt x="439" y="11"/>
                  </a:cubicBezTo>
                  <a:cubicBezTo>
                    <a:pt x="549" y="52"/>
                    <a:pt x="659" y="92"/>
                    <a:pt x="769" y="131"/>
                  </a:cubicBezTo>
                  <a:cubicBezTo>
                    <a:pt x="787" y="138"/>
                    <a:pt x="795" y="149"/>
                    <a:pt x="796" y="168"/>
                  </a:cubicBezTo>
                  <a:cubicBezTo>
                    <a:pt x="797" y="184"/>
                    <a:pt x="799" y="201"/>
                    <a:pt x="800" y="217"/>
                  </a:cubicBezTo>
                  <a:cubicBezTo>
                    <a:pt x="804" y="296"/>
                    <a:pt x="804" y="374"/>
                    <a:pt x="793" y="453"/>
                  </a:cubicBezTo>
                  <a:cubicBezTo>
                    <a:pt x="781" y="535"/>
                    <a:pt x="759" y="614"/>
                    <a:pt x="716" y="686"/>
                  </a:cubicBezTo>
                  <a:cubicBezTo>
                    <a:pt x="662" y="779"/>
                    <a:pt x="585" y="847"/>
                    <a:pt x="481" y="882"/>
                  </a:cubicBezTo>
                  <a:cubicBezTo>
                    <a:pt x="460" y="889"/>
                    <a:pt x="438" y="894"/>
                    <a:pt x="417" y="900"/>
                  </a:cubicBezTo>
                  <a:cubicBezTo>
                    <a:pt x="407" y="900"/>
                    <a:pt x="398" y="900"/>
                    <a:pt x="389" y="900"/>
                  </a:cubicBezTo>
                  <a:cubicBezTo>
                    <a:pt x="381" y="893"/>
                    <a:pt x="372" y="896"/>
                    <a:pt x="364" y="894"/>
                  </a:cubicBezTo>
                  <a:cubicBezTo>
                    <a:pt x="260" y="869"/>
                    <a:pt x="178" y="813"/>
                    <a:pt x="116" y="727"/>
                  </a:cubicBezTo>
                  <a:cubicBezTo>
                    <a:pt x="40" y="624"/>
                    <a:pt x="13" y="504"/>
                    <a:pt x="4" y="379"/>
                  </a:cubicBezTo>
                  <a:cubicBezTo>
                    <a:pt x="0" y="311"/>
                    <a:pt x="3" y="243"/>
                    <a:pt x="8" y="175"/>
                  </a:cubicBezTo>
                  <a:cubicBezTo>
                    <a:pt x="11" y="145"/>
                    <a:pt x="14" y="139"/>
                    <a:pt x="42" y="129"/>
                  </a:cubicBezTo>
                  <a:cubicBezTo>
                    <a:pt x="139" y="94"/>
                    <a:pt x="236" y="59"/>
                    <a:pt x="332" y="24"/>
                  </a:cubicBezTo>
                  <a:cubicBezTo>
                    <a:pt x="352" y="16"/>
                    <a:pt x="374" y="12"/>
                    <a:pt x="393" y="0"/>
                  </a:cubicBezTo>
                  <a:close/>
                  <a:moveTo>
                    <a:pt x="748" y="294"/>
                  </a:moveTo>
                  <a:cubicBezTo>
                    <a:pt x="747" y="267"/>
                    <a:pt x="744" y="231"/>
                    <a:pt x="742" y="195"/>
                  </a:cubicBezTo>
                  <a:cubicBezTo>
                    <a:pt x="742" y="184"/>
                    <a:pt x="737" y="178"/>
                    <a:pt x="726" y="174"/>
                  </a:cubicBezTo>
                  <a:cubicBezTo>
                    <a:pt x="623" y="138"/>
                    <a:pt x="521" y="101"/>
                    <a:pt x="419" y="63"/>
                  </a:cubicBezTo>
                  <a:cubicBezTo>
                    <a:pt x="407" y="59"/>
                    <a:pt x="396" y="60"/>
                    <a:pt x="384" y="64"/>
                  </a:cubicBezTo>
                  <a:cubicBezTo>
                    <a:pt x="287" y="100"/>
                    <a:pt x="189" y="136"/>
                    <a:pt x="91" y="170"/>
                  </a:cubicBezTo>
                  <a:cubicBezTo>
                    <a:pt x="68" y="178"/>
                    <a:pt x="61" y="189"/>
                    <a:pt x="61" y="211"/>
                  </a:cubicBezTo>
                  <a:cubicBezTo>
                    <a:pt x="59" y="268"/>
                    <a:pt x="56" y="324"/>
                    <a:pt x="60" y="381"/>
                  </a:cubicBezTo>
                  <a:cubicBezTo>
                    <a:pt x="67" y="473"/>
                    <a:pt x="85" y="562"/>
                    <a:pt x="129" y="645"/>
                  </a:cubicBezTo>
                  <a:cubicBezTo>
                    <a:pt x="182" y="742"/>
                    <a:pt x="260" y="809"/>
                    <a:pt x="369" y="837"/>
                  </a:cubicBezTo>
                  <a:cubicBezTo>
                    <a:pt x="382" y="841"/>
                    <a:pt x="396" y="846"/>
                    <a:pt x="410" y="843"/>
                  </a:cubicBezTo>
                  <a:cubicBezTo>
                    <a:pt x="432" y="839"/>
                    <a:pt x="454" y="833"/>
                    <a:pt x="475" y="825"/>
                  </a:cubicBezTo>
                  <a:cubicBezTo>
                    <a:pt x="582" y="784"/>
                    <a:pt x="652" y="705"/>
                    <a:pt x="696" y="602"/>
                  </a:cubicBezTo>
                  <a:cubicBezTo>
                    <a:pt x="736" y="506"/>
                    <a:pt x="747" y="405"/>
                    <a:pt x="748"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2" name="Freeform 29"/>
            <p:cNvSpPr>
              <a:spLocks noEditPoints="1"/>
            </p:cNvSpPr>
            <p:nvPr/>
          </p:nvSpPr>
          <p:spPr bwMode="auto">
            <a:xfrm>
              <a:off x="3439" y="1592"/>
              <a:ext cx="802" cy="1001"/>
            </a:xfrm>
            <a:custGeom>
              <a:avLst/>
              <a:gdLst>
                <a:gd name="T0" fmla="*/ 167 w 337"/>
                <a:gd name="T1" fmla="*/ 421 h 421"/>
                <a:gd name="T2" fmla="*/ 47 w 337"/>
                <a:gd name="T3" fmla="*/ 421 h 421"/>
                <a:gd name="T4" fmla="*/ 0 w 337"/>
                <a:gd name="T5" fmla="*/ 374 h 421"/>
                <a:gd name="T6" fmla="*/ 0 w 337"/>
                <a:gd name="T7" fmla="*/ 216 h 421"/>
                <a:gd name="T8" fmla="*/ 43 w 337"/>
                <a:gd name="T9" fmla="*/ 169 h 421"/>
                <a:gd name="T10" fmla="*/ 54 w 337"/>
                <a:gd name="T11" fmla="*/ 155 h 421"/>
                <a:gd name="T12" fmla="*/ 54 w 337"/>
                <a:gd name="T13" fmla="*/ 83 h 421"/>
                <a:gd name="T14" fmla="*/ 138 w 337"/>
                <a:gd name="T15" fmla="*/ 1 h 421"/>
                <a:gd name="T16" fmla="*/ 202 w 337"/>
                <a:gd name="T17" fmla="*/ 1 h 421"/>
                <a:gd name="T18" fmla="*/ 283 w 337"/>
                <a:gd name="T19" fmla="*/ 80 h 421"/>
                <a:gd name="T20" fmla="*/ 283 w 337"/>
                <a:gd name="T21" fmla="*/ 154 h 421"/>
                <a:gd name="T22" fmla="*/ 295 w 337"/>
                <a:gd name="T23" fmla="*/ 169 h 421"/>
                <a:gd name="T24" fmla="*/ 337 w 337"/>
                <a:gd name="T25" fmla="*/ 213 h 421"/>
                <a:gd name="T26" fmla="*/ 337 w 337"/>
                <a:gd name="T27" fmla="*/ 375 h 421"/>
                <a:gd name="T28" fmla="*/ 291 w 337"/>
                <a:gd name="T29" fmla="*/ 421 h 421"/>
                <a:gd name="T30" fmla="*/ 167 w 337"/>
                <a:gd name="T31" fmla="*/ 421 h 421"/>
                <a:gd name="T32" fmla="*/ 168 w 337"/>
                <a:gd name="T33" fmla="*/ 169 h 421"/>
                <a:gd name="T34" fmla="*/ 168 w 337"/>
                <a:gd name="T35" fmla="*/ 169 h 421"/>
                <a:gd name="T36" fmla="*/ 214 w 337"/>
                <a:gd name="T37" fmla="*/ 169 h 421"/>
                <a:gd name="T38" fmla="*/ 227 w 337"/>
                <a:gd name="T39" fmla="*/ 157 h 421"/>
                <a:gd name="T40" fmla="*/ 227 w 337"/>
                <a:gd name="T41" fmla="*/ 83 h 421"/>
                <a:gd name="T42" fmla="*/ 199 w 337"/>
                <a:gd name="T43" fmla="*/ 56 h 421"/>
                <a:gd name="T44" fmla="*/ 138 w 337"/>
                <a:gd name="T45" fmla="*/ 56 h 421"/>
                <a:gd name="T46" fmla="*/ 110 w 337"/>
                <a:gd name="T47" fmla="*/ 83 h 421"/>
                <a:gd name="T48" fmla="*/ 110 w 337"/>
                <a:gd name="T49" fmla="*/ 157 h 421"/>
                <a:gd name="T50" fmla="*/ 123 w 337"/>
                <a:gd name="T51" fmla="*/ 169 h 421"/>
                <a:gd name="T52" fmla="*/ 168 w 337"/>
                <a:gd name="T53" fmla="*/ 169 h 421"/>
                <a:gd name="T54" fmla="*/ 151 w 337"/>
                <a:gd name="T55" fmla="*/ 326 h 421"/>
                <a:gd name="T56" fmla="*/ 150 w 337"/>
                <a:gd name="T57" fmla="*/ 351 h 421"/>
                <a:gd name="T58" fmla="*/ 165 w 337"/>
                <a:gd name="T59" fmla="*/ 365 h 421"/>
                <a:gd name="T60" fmla="*/ 187 w 337"/>
                <a:gd name="T61" fmla="*/ 346 h 421"/>
                <a:gd name="T62" fmla="*/ 187 w 337"/>
                <a:gd name="T63" fmla="*/ 330 h 421"/>
                <a:gd name="T64" fmla="*/ 200 w 337"/>
                <a:gd name="T65" fmla="*/ 275 h 421"/>
                <a:gd name="T66" fmla="*/ 190 w 337"/>
                <a:gd name="T67" fmla="*/ 232 h 421"/>
                <a:gd name="T68" fmla="*/ 145 w 337"/>
                <a:gd name="T69" fmla="*/ 234 h 421"/>
                <a:gd name="T70" fmla="*/ 139 w 337"/>
                <a:gd name="T71" fmla="*/ 277 h 421"/>
                <a:gd name="T72" fmla="*/ 151 w 337"/>
                <a:gd name="T73" fmla="*/ 32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7" h="421">
                  <a:moveTo>
                    <a:pt x="167" y="421"/>
                  </a:moveTo>
                  <a:cubicBezTo>
                    <a:pt x="127" y="421"/>
                    <a:pt x="87" y="421"/>
                    <a:pt x="47" y="421"/>
                  </a:cubicBezTo>
                  <a:cubicBezTo>
                    <a:pt x="16" y="421"/>
                    <a:pt x="0" y="405"/>
                    <a:pt x="0" y="374"/>
                  </a:cubicBezTo>
                  <a:cubicBezTo>
                    <a:pt x="0" y="321"/>
                    <a:pt x="0" y="269"/>
                    <a:pt x="0" y="216"/>
                  </a:cubicBezTo>
                  <a:cubicBezTo>
                    <a:pt x="0" y="187"/>
                    <a:pt x="13" y="172"/>
                    <a:pt x="43" y="169"/>
                  </a:cubicBezTo>
                  <a:cubicBezTo>
                    <a:pt x="54" y="168"/>
                    <a:pt x="54" y="163"/>
                    <a:pt x="54" y="155"/>
                  </a:cubicBezTo>
                  <a:cubicBezTo>
                    <a:pt x="54" y="131"/>
                    <a:pt x="54" y="107"/>
                    <a:pt x="54" y="83"/>
                  </a:cubicBezTo>
                  <a:cubicBezTo>
                    <a:pt x="55" y="35"/>
                    <a:pt x="89" y="1"/>
                    <a:pt x="138" y="1"/>
                  </a:cubicBezTo>
                  <a:cubicBezTo>
                    <a:pt x="159" y="0"/>
                    <a:pt x="181" y="0"/>
                    <a:pt x="202" y="1"/>
                  </a:cubicBezTo>
                  <a:cubicBezTo>
                    <a:pt x="246" y="1"/>
                    <a:pt x="282" y="36"/>
                    <a:pt x="283" y="80"/>
                  </a:cubicBezTo>
                  <a:cubicBezTo>
                    <a:pt x="283" y="105"/>
                    <a:pt x="283" y="130"/>
                    <a:pt x="283" y="154"/>
                  </a:cubicBezTo>
                  <a:cubicBezTo>
                    <a:pt x="283" y="163"/>
                    <a:pt x="283" y="169"/>
                    <a:pt x="295" y="169"/>
                  </a:cubicBezTo>
                  <a:cubicBezTo>
                    <a:pt x="323" y="171"/>
                    <a:pt x="336" y="186"/>
                    <a:pt x="337" y="213"/>
                  </a:cubicBezTo>
                  <a:cubicBezTo>
                    <a:pt x="337" y="267"/>
                    <a:pt x="337" y="321"/>
                    <a:pt x="337" y="375"/>
                  </a:cubicBezTo>
                  <a:cubicBezTo>
                    <a:pt x="337" y="405"/>
                    <a:pt x="321" y="421"/>
                    <a:pt x="291" y="421"/>
                  </a:cubicBezTo>
                  <a:cubicBezTo>
                    <a:pt x="250" y="421"/>
                    <a:pt x="208" y="421"/>
                    <a:pt x="167" y="421"/>
                  </a:cubicBezTo>
                  <a:close/>
                  <a:moveTo>
                    <a:pt x="168" y="169"/>
                  </a:moveTo>
                  <a:cubicBezTo>
                    <a:pt x="168" y="169"/>
                    <a:pt x="168" y="169"/>
                    <a:pt x="168" y="169"/>
                  </a:cubicBezTo>
                  <a:cubicBezTo>
                    <a:pt x="184" y="169"/>
                    <a:pt x="199" y="168"/>
                    <a:pt x="214" y="169"/>
                  </a:cubicBezTo>
                  <a:cubicBezTo>
                    <a:pt x="223" y="169"/>
                    <a:pt x="228" y="167"/>
                    <a:pt x="227" y="157"/>
                  </a:cubicBezTo>
                  <a:cubicBezTo>
                    <a:pt x="227" y="132"/>
                    <a:pt x="228" y="108"/>
                    <a:pt x="227" y="83"/>
                  </a:cubicBezTo>
                  <a:cubicBezTo>
                    <a:pt x="226" y="66"/>
                    <a:pt x="217" y="57"/>
                    <a:pt x="199" y="56"/>
                  </a:cubicBezTo>
                  <a:cubicBezTo>
                    <a:pt x="179" y="56"/>
                    <a:pt x="158" y="56"/>
                    <a:pt x="138" y="56"/>
                  </a:cubicBezTo>
                  <a:cubicBezTo>
                    <a:pt x="120" y="57"/>
                    <a:pt x="111" y="65"/>
                    <a:pt x="110" y="83"/>
                  </a:cubicBezTo>
                  <a:cubicBezTo>
                    <a:pt x="109" y="108"/>
                    <a:pt x="110" y="132"/>
                    <a:pt x="110" y="157"/>
                  </a:cubicBezTo>
                  <a:cubicBezTo>
                    <a:pt x="109" y="167"/>
                    <a:pt x="114" y="169"/>
                    <a:pt x="123" y="169"/>
                  </a:cubicBezTo>
                  <a:cubicBezTo>
                    <a:pt x="138" y="169"/>
                    <a:pt x="153" y="169"/>
                    <a:pt x="168" y="169"/>
                  </a:cubicBezTo>
                  <a:close/>
                  <a:moveTo>
                    <a:pt x="151" y="326"/>
                  </a:moveTo>
                  <a:cubicBezTo>
                    <a:pt x="151" y="332"/>
                    <a:pt x="151" y="342"/>
                    <a:pt x="150" y="351"/>
                  </a:cubicBezTo>
                  <a:cubicBezTo>
                    <a:pt x="150" y="361"/>
                    <a:pt x="155" y="365"/>
                    <a:pt x="165" y="365"/>
                  </a:cubicBezTo>
                  <a:cubicBezTo>
                    <a:pt x="183" y="366"/>
                    <a:pt x="186" y="364"/>
                    <a:pt x="187" y="346"/>
                  </a:cubicBezTo>
                  <a:cubicBezTo>
                    <a:pt x="187" y="341"/>
                    <a:pt x="187" y="336"/>
                    <a:pt x="187" y="330"/>
                  </a:cubicBezTo>
                  <a:cubicBezTo>
                    <a:pt x="187" y="311"/>
                    <a:pt x="184" y="292"/>
                    <a:pt x="200" y="275"/>
                  </a:cubicBezTo>
                  <a:cubicBezTo>
                    <a:pt x="210" y="264"/>
                    <a:pt x="203" y="242"/>
                    <a:pt x="190" y="232"/>
                  </a:cubicBezTo>
                  <a:cubicBezTo>
                    <a:pt x="177" y="221"/>
                    <a:pt x="158" y="222"/>
                    <a:pt x="145" y="234"/>
                  </a:cubicBezTo>
                  <a:cubicBezTo>
                    <a:pt x="133" y="245"/>
                    <a:pt x="128" y="266"/>
                    <a:pt x="139" y="277"/>
                  </a:cubicBezTo>
                  <a:cubicBezTo>
                    <a:pt x="153" y="291"/>
                    <a:pt x="150" y="307"/>
                    <a:pt x="151"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
        <p:nvSpPr>
          <p:cNvPr id="147" name="Text Placeholder 4">
            <a:extLst>
              <a:ext uri="{FF2B5EF4-FFF2-40B4-BE49-F238E27FC236}">
                <a16:creationId xmlns:a16="http://schemas.microsoft.com/office/drawing/2014/main" xmlns="" id="{294862B9-3B28-4947-B06A-038E537CB1CE}"/>
              </a:ext>
            </a:extLst>
          </p:cNvPr>
          <p:cNvSpPr txBox="1">
            <a:spLocks/>
          </p:cNvSpPr>
          <p:nvPr/>
        </p:nvSpPr>
        <p:spPr bwMode="gray">
          <a:xfrm>
            <a:off x="3620442" y="5719523"/>
            <a:ext cx="429605" cy="215444"/>
          </a:xfrm>
          <a:prstGeom prst="rect">
            <a:avLst/>
          </a:prstGeom>
          <a:noFill/>
          <a:ln w="28575" cap="flat" cmpd="sng" algn="ctr">
            <a:noFill/>
            <a:prstDash val="solid"/>
            <a:miter lim="800000"/>
            <a:headEnd type="none" w="med" len="med"/>
            <a:tailEnd type="none" w="med" len="med"/>
          </a:ln>
          <a:effectLst/>
        </p:spPr>
        <p:txBody>
          <a:bodyPr vert="horz" wrap="non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nSpc>
                <a:spcPct val="100000"/>
              </a:lnSpc>
              <a:spcBef>
                <a:spcPts val="0"/>
              </a:spcBef>
              <a:buClr>
                <a:srgbClr val="F69322"/>
              </a:buClr>
              <a:defRPr/>
            </a:pPr>
            <a:r>
              <a:rPr lang="en-US" sz="1400" dirty="0">
                <a:solidFill>
                  <a:srgbClr val="FFFFFF"/>
                </a:solidFill>
                <a:latin typeface="Calibri"/>
                <a:cs typeface="Arial" panose="020B0604020202020204" pitchFamily="34" charset="0"/>
              </a:rPr>
              <a:t>Cyber</a:t>
            </a:r>
          </a:p>
        </p:txBody>
      </p:sp>
      <p:grpSp>
        <p:nvGrpSpPr>
          <p:cNvPr id="173" name="Group 45"/>
          <p:cNvGrpSpPr>
            <a:grpSpLocks noChangeAspect="1"/>
          </p:cNvGrpSpPr>
          <p:nvPr/>
        </p:nvGrpSpPr>
        <p:grpSpPr bwMode="auto">
          <a:xfrm>
            <a:off x="3541008" y="5026614"/>
            <a:ext cx="588472" cy="620890"/>
            <a:chOff x="7606" y="2471"/>
            <a:chExt cx="1307" cy="1379"/>
          </a:xfrm>
          <a:solidFill>
            <a:schemeClr val="bg1"/>
          </a:solidFill>
        </p:grpSpPr>
        <p:sp>
          <p:nvSpPr>
            <p:cNvPr id="174" name="Freeform 46"/>
            <p:cNvSpPr>
              <a:spLocks noEditPoints="1"/>
            </p:cNvSpPr>
            <p:nvPr/>
          </p:nvSpPr>
          <p:spPr bwMode="auto">
            <a:xfrm>
              <a:off x="7983" y="2773"/>
              <a:ext cx="551" cy="746"/>
            </a:xfrm>
            <a:custGeom>
              <a:avLst/>
              <a:gdLst>
                <a:gd name="T0" fmla="*/ 116 w 231"/>
                <a:gd name="T1" fmla="*/ 313 h 313"/>
                <a:gd name="T2" fmla="*/ 45 w 231"/>
                <a:gd name="T3" fmla="*/ 312 h 313"/>
                <a:gd name="T4" fmla="*/ 12 w 231"/>
                <a:gd name="T5" fmla="*/ 259 h 313"/>
                <a:gd name="T6" fmla="*/ 20 w 231"/>
                <a:gd name="T7" fmla="*/ 255 h 313"/>
                <a:gd name="T8" fmla="*/ 52 w 231"/>
                <a:gd name="T9" fmla="*/ 255 h 313"/>
                <a:gd name="T10" fmla="*/ 62 w 231"/>
                <a:gd name="T11" fmla="*/ 249 h 313"/>
                <a:gd name="T12" fmla="*/ 51 w 231"/>
                <a:gd name="T13" fmla="*/ 241 h 313"/>
                <a:gd name="T14" fmla="*/ 22 w 231"/>
                <a:gd name="T15" fmla="*/ 241 h 313"/>
                <a:gd name="T16" fmla="*/ 11 w 231"/>
                <a:gd name="T17" fmla="*/ 231 h 313"/>
                <a:gd name="T18" fmla="*/ 11 w 231"/>
                <a:gd name="T19" fmla="*/ 182 h 313"/>
                <a:gd name="T20" fmla="*/ 23 w 231"/>
                <a:gd name="T21" fmla="*/ 172 h 313"/>
                <a:gd name="T22" fmla="*/ 51 w 231"/>
                <a:gd name="T23" fmla="*/ 172 h 313"/>
                <a:gd name="T24" fmla="*/ 62 w 231"/>
                <a:gd name="T25" fmla="*/ 165 h 313"/>
                <a:gd name="T26" fmla="*/ 50 w 231"/>
                <a:gd name="T27" fmla="*/ 158 h 313"/>
                <a:gd name="T28" fmla="*/ 21 w 231"/>
                <a:gd name="T29" fmla="*/ 158 h 313"/>
                <a:gd name="T30" fmla="*/ 11 w 231"/>
                <a:gd name="T31" fmla="*/ 152 h 313"/>
                <a:gd name="T32" fmla="*/ 38 w 231"/>
                <a:gd name="T33" fmla="*/ 103 h 313"/>
                <a:gd name="T34" fmla="*/ 44 w 231"/>
                <a:gd name="T35" fmla="*/ 93 h 313"/>
                <a:gd name="T36" fmla="*/ 44 w 231"/>
                <a:gd name="T37" fmla="*/ 66 h 313"/>
                <a:gd name="T38" fmla="*/ 117 w 231"/>
                <a:gd name="T39" fmla="*/ 0 h 313"/>
                <a:gd name="T40" fmla="*/ 188 w 231"/>
                <a:gd name="T41" fmla="*/ 66 h 313"/>
                <a:gd name="T42" fmla="*/ 188 w 231"/>
                <a:gd name="T43" fmla="*/ 82 h 313"/>
                <a:gd name="T44" fmla="*/ 204 w 231"/>
                <a:gd name="T45" fmla="*/ 106 h 313"/>
                <a:gd name="T46" fmla="*/ 222 w 231"/>
                <a:gd name="T47" fmla="*/ 152 h 313"/>
                <a:gd name="T48" fmla="*/ 213 w 231"/>
                <a:gd name="T49" fmla="*/ 157 h 313"/>
                <a:gd name="T50" fmla="*/ 181 w 231"/>
                <a:gd name="T51" fmla="*/ 157 h 313"/>
                <a:gd name="T52" fmla="*/ 171 w 231"/>
                <a:gd name="T53" fmla="*/ 165 h 313"/>
                <a:gd name="T54" fmla="*/ 181 w 231"/>
                <a:gd name="T55" fmla="*/ 171 h 313"/>
                <a:gd name="T56" fmla="*/ 208 w 231"/>
                <a:gd name="T57" fmla="*/ 171 h 313"/>
                <a:gd name="T58" fmla="*/ 223 w 231"/>
                <a:gd name="T59" fmla="*/ 186 h 313"/>
                <a:gd name="T60" fmla="*/ 223 w 231"/>
                <a:gd name="T61" fmla="*/ 229 h 313"/>
                <a:gd name="T62" fmla="*/ 210 w 231"/>
                <a:gd name="T63" fmla="*/ 241 h 313"/>
                <a:gd name="T64" fmla="*/ 181 w 231"/>
                <a:gd name="T65" fmla="*/ 241 h 313"/>
                <a:gd name="T66" fmla="*/ 171 w 231"/>
                <a:gd name="T67" fmla="*/ 248 h 313"/>
                <a:gd name="T68" fmla="*/ 181 w 231"/>
                <a:gd name="T69" fmla="*/ 255 h 313"/>
                <a:gd name="T70" fmla="*/ 214 w 231"/>
                <a:gd name="T71" fmla="*/ 255 h 313"/>
                <a:gd name="T72" fmla="*/ 222 w 231"/>
                <a:gd name="T73" fmla="*/ 261 h 313"/>
                <a:gd name="T74" fmla="*/ 183 w 231"/>
                <a:gd name="T75" fmla="*/ 313 h 313"/>
                <a:gd name="T76" fmla="*/ 116 w 231"/>
                <a:gd name="T77" fmla="*/ 313 h 313"/>
                <a:gd name="T78" fmla="*/ 116 w 231"/>
                <a:gd name="T79" fmla="*/ 103 h 313"/>
                <a:gd name="T80" fmla="*/ 140 w 231"/>
                <a:gd name="T81" fmla="*/ 103 h 313"/>
                <a:gd name="T82" fmla="*/ 173 w 231"/>
                <a:gd name="T83" fmla="*/ 62 h 313"/>
                <a:gd name="T84" fmla="*/ 119 w 231"/>
                <a:gd name="T85" fmla="*/ 14 h 313"/>
                <a:gd name="T86" fmla="*/ 60 w 231"/>
                <a:gd name="T87" fmla="*/ 55 h 313"/>
                <a:gd name="T88" fmla="*/ 57 w 231"/>
                <a:gd name="T89" fmla="*/ 93 h 313"/>
                <a:gd name="T90" fmla="*/ 68 w 231"/>
                <a:gd name="T91" fmla="*/ 103 h 313"/>
                <a:gd name="T92" fmla="*/ 116 w 231"/>
                <a:gd name="T93" fmla="*/ 103 h 313"/>
                <a:gd name="T94" fmla="*/ 115 w 231"/>
                <a:gd name="T95" fmla="*/ 262 h 313"/>
                <a:gd name="T96" fmla="*/ 126 w 231"/>
                <a:gd name="T97" fmla="*/ 262 h 313"/>
                <a:gd name="T98" fmla="*/ 144 w 231"/>
                <a:gd name="T99" fmla="*/ 242 h 313"/>
                <a:gd name="T100" fmla="*/ 147 w 231"/>
                <a:gd name="T101" fmla="*/ 202 h 313"/>
                <a:gd name="T102" fmla="*/ 137 w 231"/>
                <a:gd name="T103" fmla="*/ 160 h 313"/>
                <a:gd name="T104" fmla="*/ 93 w 231"/>
                <a:gd name="T105" fmla="*/ 162 h 313"/>
                <a:gd name="T106" fmla="*/ 85 w 231"/>
                <a:gd name="T107" fmla="*/ 204 h 313"/>
                <a:gd name="T108" fmla="*/ 89 w 231"/>
                <a:gd name="T109" fmla="*/ 231 h 313"/>
                <a:gd name="T110" fmla="*/ 115 w 231"/>
                <a:gd name="T111" fmla="*/ 26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1" h="313">
                  <a:moveTo>
                    <a:pt x="116" y="313"/>
                  </a:moveTo>
                  <a:cubicBezTo>
                    <a:pt x="92" y="313"/>
                    <a:pt x="68" y="313"/>
                    <a:pt x="45" y="312"/>
                  </a:cubicBezTo>
                  <a:cubicBezTo>
                    <a:pt x="17" y="312"/>
                    <a:pt x="0" y="283"/>
                    <a:pt x="12" y="259"/>
                  </a:cubicBezTo>
                  <a:cubicBezTo>
                    <a:pt x="14" y="254"/>
                    <a:pt x="17" y="255"/>
                    <a:pt x="20" y="255"/>
                  </a:cubicBezTo>
                  <a:cubicBezTo>
                    <a:pt x="31" y="255"/>
                    <a:pt x="41" y="255"/>
                    <a:pt x="52" y="255"/>
                  </a:cubicBezTo>
                  <a:cubicBezTo>
                    <a:pt x="56" y="255"/>
                    <a:pt x="61" y="255"/>
                    <a:pt x="62" y="249"/>
                  </a:cubicBezTo>
                  <a:cubicBezTo>
                    <a:pt x="62" y="242"/>
                    <a:pt x="56" y="242"/>
                    <a:pt x="51" y="241"/>
                  </a:cubicBezTo>
                  <a:cubicBezTo>
                    <a:pt x="41" y="241"/>
                    <a:pt x="32" y="241"/>
                    <a:pt x="22" y="241"/>
                  </a:cubicBezTo>
                  <a:cubicBezTo>
                    <a:pt x="14" y="242"/>
                    <a:pt x="11" y="239"/>
                    <a:pt x="11" y="231"/>
                  </a:cubicBezTo>
                  <a:cubicBezTo>
                    <a:pt x="11" y="215"/>
                    <a:pt x="12" y="198"/>
                    <a:pt x="11" y="182"/>
                  </a:cubicBezTo>
                  <a:cubicBezTo>
                    <a:pt x="11" y="173"/>
                    <a:pt x="15" y="171"/>
                    <a:pt x="23" y="172"/>
                  </a:cubicBezTo>
                  <a:cubicBezTo>
                    <a:pt x="32" y="172"/>
                    <a:pt x="41" y="172"/>
                    <a:pt x="51" y="172"/>
                  </a:cubicBezTo>
                  <a:cubicBezTo>
                    <a:pt x="56" y="172"/>
                    <a:pt x="62" y="172"/>
                    <a:pt x="62" y="165"/>
                  </a:cubicBezTo>
                  <a:cubicBezTo>
                    <a:pt x="62" y="158"/>
                    <a:pt x="55" y="159"/>
                    <a:pt x="50" y="158"/>
                  </a:cubicBezTo>
                  <a:cubicBezTo>
                    <a:pt x="40" y="158"/>
                    <a:pt x="30" y="158"/>
                    <a:pt x="21" y="158"/>
                  </a:cubicBezTo>
                  <a:cubicBezTo>
                    <a:pt x="16" y="158"/>
                    <a:pt x="12" y="158"/>
                    <a:pt x="11" y="152"/>
                  </a:cubicBezTo>
                  <a:cubicBezTo>
                    <a:pt x="6" y="126"/>
                    <a:pt x="13" y="113"/>
                    <a:pt x="38" y="103"/>
                  </a:cubicBezTo>
                  <a:cubicBezTo>
                    <a:pt x="44" y="101"/>
                    <a:pt x="43" y="97"/>
                    <a:pt x="44" y="93"/>
                  </a:cubicBezTo>
                  <a:cubicBezTo>
                    <a:pt x="44" y="84"/>
                    <a:pt x="43" y="75"/>
                    <a:pt x="44" y="66"/>
                  </a:cubicBezTo>
                  <a:cubicBezTo>
                    <a:pt x="46" y="28"/>
                    <a:pt x="77" y="0"/>
                    <a:pt x="117" y="0"/>
                  </a:cubicBezTo>
                  <a:cubicBezTo>
                    <a:pt x="156" y="1"/>
                    <a:pt x="186" y="28"/>
                    <a:pt x="188" y="66"/>
                  </a:cubicBezTo>
                  <a:cubicBezTo>
                    <a:pt x="188" y="71"/>
                    <a:pt x="189" y="77"/>
                    <a:pt x="188" y="82"/>
                  </a:cubicBezTo>
                  <a:cubicBezTo>
                    <a:pt x="187" y="95"/>
                    <a:pt x="189" y="103"/>
                    <a:pt x="204" y="106"/>
                  </a:cubicBezTo>
                  <a:cubicBezTo>
                    <a:pt x="219" y="110"/>
                    <a:pt x="228" y="136"/>
                    <a:pt x="222" y="152"/>
                  </a:cubicBezTo>
                  <a:cubicBezTo>
                    <a:pt x="220" y="158"/>
                    <a:pt x="216" y="157"/>
                    <a:pt x="213" y="157"/>
                  </a:cubicBezTo>
                  <a:cubicBezTo>
                    <a:pt x="202" y="157"/>
                    <a:pt x="192" y="157"/>
                    <a:pt x="181" y="157"/>
                  </a:cubicBezTo>
                  <a:cubicBezTo>
                    <a:pt x="176" y="157"/>
                    <a:pt x="171" y="158"/>
                    <a:pt x="171" y="165"/>
                  </a:cubicBezTo>
                  <a:cubicBezTo>
                    <a:pt x="172" y="170"/>
                    <a:pt x="176" y="171"/>
                    <a:pt x="181" y="171"/>
                  </a:cubicBezTo>
                  <a:cubicBezTo>
                    <a:pt x="190" y="171"/>
                    <a:pt x="199" y="172"/>
                    <a:pt x="208" y="171"/>
                  </a:cubicBezTo>
                  <a:cubicBezTo>
                    <a:pt x="221" y="170"/>
                    <a:pt x="223" y="175"/>
                    <a:pt x="223" y="186"/>
                  </a:cubicBezTo>
                  <a:cubicBezTo>
                    <a:pt x="222" y="201"/>
                    <a:pt x="222" y="215"/>
                    <a:pt x="223" y="229"/>
                  </a:cubicBezTo>
                  <a:cubicBezTo>
                    <a:pt x="223" y="239"/>
                    <a:pt x="219" y="242"/>
                    <a:pt x="210" y="241"/>
                  </a:cubicBezTo>
                  <a:cubicBezTo>
                    <a:pt x="200" y="241"/>
                    <a:pt x="191" y="241"/>
                    <a:pt x="181" y="241"/>
                  </a:cubicBezTo>
                  <a:cubicBezTo>
                    <a:pt x="176" y="241"/>
                    <a:pt x="171" y="243"/>
                    <a:pt x="171" y="248"/>
                  </a:cubicBezTo>
                  <a:cubicBezTo>
                    <a:pt x="171" y="254"/>
                    <a:pt x="176" y="255"/>
                    <a:pt x="181" y="255"/>
                  </a:cubicBezTo>
                  <a:cubicBezTo>
                    <a:pt x="192" y="255"/>
                    <a:pt x="203" y="255"/>
                    <a:pt x="214" y="255"/>
                  </a:cubicBezTo>
                  <a:cubicBezTo>
                    <a:pt x="218" y="255"/>
                    <a:pt x="221" y="255"/>
                    <a:pt x="222" y="261"/>
                  </a:cubicBezTo>
                  <a:cubicBezTo>
                    <a:pt x="231" y="290"/>
                    <a:pt x="214" y="312"/>
                    <a:pt x="183" y="313"/>
                  </a:cubicBezTo>
                  <a:cubicBezTo>
                    <a:pt x="161" y="313"/>
                    <a:pt x="139" y="313"/>
                    <a:pt x="116" y="313"/>
                  </a:cubicBezTo>
                  <a:close/>
                  <a:moveTo>
                    <a:pt x="116" y="103"/>
                  </a:moveTo>
                  <a:cubicBezTo>
                    <a:pt x="124" y="103"/>
                    <a:pt x="132" y="103"/>
                    <a:pt x="140" y="103"/>
                  </a:cubicBezTo>
                  <a:cubicBezTo>
                    <a:pt x="179" y="103"/>
                    <a:pt x="179" y="103"/>
                    <a:pt x="173" y="62"/>
                  </a:cubicBezTo>
                  <a:cubicBezTo>
                    <a:pt x="170" y="35"/>
                    <a:pt x="148" y="16"/>
                    <a:pt x="119" y="14"/>
                  </a:cubicBezTo>
                  <a:cubicBezTo>
                    <a:pt x="92" y="13"/>
                    <a:pt x="67" y="29"/>
                    <a:pt x="60" y="55"/>
                  </a:cubicBezTo>
                  <a:cubicBezTo>
                    <a:pt x="56" y="67"/>
                    <a:pt x="58" y="80"/>
                    <a:pt x="57" y="93"/>
                  </a:cubicBezTo>
                  <a:cubicBezTo>
                    <a:pt x="57" y="101"/>
                    <a:pt x="61" y="103"/>
                    <a:pt x="68" y="103"/>
                  </a:cubicBezTo>
                  <a:cubicBezTo>
                    <a:pt x="84" y="103"/>
                    <a:pt x="100" y="103"/>
                    <a:pt x="116" y="103"/>
                  </a:cubicBezTo>
                  <a:close/>
                  <a:moveTo>
                    <a:pt x="115" y="262"/>
                  </a:moveTo>
                  <a:cubicBezTo>
                    <a:pt x="119" y="262"/>
                    <a:pt x="122" y="262"/>
                    <a:pt x="126" y="262"/>
                  </a:cubicBezTo>
                  <a:cubicBezTo>
                    <a:pt x="148" y="262"/>
                    <a:pt x="148" y="262"/>
                    <a:pt x="144" y="242"/>
                  </a:cubicBezTo>
                  <a:cubicBezTo>
                    <a:pt x="141" y="228"/>
                    <a:pt x="137" y="216"/>
                    <a:pt x="147" y="202"/>
                  </a:cubicBezTo>
                  <a:cubicBezTo>
                    <a:pt x="157" y="189"/>
                    <a:pt x="150" y="170"/>
                    <a:pt x="137" y="160"/>
                  </a:cubicBezTo>
                  <a:cubicBezTo>
                    <a:pt x="123" y="150"/>
                    <a:pt x="106" y="151"/>
                    <a:pt x="93" y="162"/>
                  </a:cubicBezTo>
                  <a:cubicBezTo>
                    <a:pt x="81" y="173"/>
                    <a:pt x="76" y="192"/>
                    <a:pt x="85" y="204"/>
                  </a:cubicBezTo>
                  <a:cubicBezTo>
                    <a:pt x="93" y="213"/>
                    <a:pt x="92" y="221"/>
                    <a:pt x="89" y="231"/>
                  </a:cubicBezTo>
                  <a:cubicBezTo>
                    <a:pt x="82" y="262"/>
                    <a:pt x="82" y="262"/>
                    <a:pt x="115" y="2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5" name="Freeform 47"/>
            <p:cNvSpPr>
              <a:spLocks/>
            </p:cNvSpPr>
            <p:nvPr/>
          </p:nvSpPr>
          <p:spPr bwMode="auto">
            <a:xfrm>
              <a:off x="7718" y="3438"/>
              <a:ext cx="263" cy="312"/>
            </a:xfrm>
            <a:custGeom>
              <a:avLst/>
              <a:gdLst>
                <a:gd name="T0" fmla="*/ 38 w 110"/>
                <a:gd name="T1" fmla="*/ 131 h 131"/>
                <a:gd name="T2" fmla="*/ 5 w 110"/>
                <a:gd name="T3" fmla="*/ 106 h 131"/>
                <a:gd name="T4" fmla="*/ 19 w 110"/>
                <a:gd name="T5" fmla="*/ 69 h 131"/>
                <a:gd name="T6" fmla="*/ 31 w 110"/>
                <a:gd name="T7" fmla="*/ 47 h 131"/>
                <a:gd name="T8" fmla="*/ 79 w 110"/>
                <a:gd name="T9" fmla="*/ 0 h 131"/>
                <a:gd name="T10" fmla="*/ 101 w 110"/>
                <a:gd name="T11" fmla="*/ 0 h 131"/>
                <a:gd name="T12" fmla="*/ 108 w 110"/>
                <a:gd name="T13" fmla="*/ 9 h 131"/>
                <a:gd name="T14" fmla="*/ 101 w 110"/>
                <a:gd name="T15" fmla="*/ 14 h 131"/>
                <a:gd name="T16" fmla="*/ 73 w 110"/>
                <a:gd name="T17" fmla="*/ 15 h 131"/>
                <a:gd name="T18" fmla="*/ 45 w 110"/>
                <a:gd name="T19" fmla="*/ 60 h 131"/>
                <a:gd name="T20" fmla="*/ 56 w 110"/>
                <a:gd name="T21" fmla="*/ 67 h 131"/>
                <a:gd name="T22" fmla="*/ 71 w 110"/>
                <a:gd name="T23" fmla="*/ 106 h 131"/>
                <a:gd name="T24" fmla="*/ 38 w 110"/>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31">
                  <a:moveTo>
                    <a:pt x="38" y="131"/>
                  </a:moveTo>
                  <a:cubicBezTo>
                    <a:pt x="22" y="131"/>
                    <a:pt x="9" y="122"/>
                    <a:pt x="5" y="106"/>
                  </a:cubicBezTo>
                  <a:cubicBezTo>
                    <a:pt x="0" y="93"/>
                    <a:pt x="5" y="76"/>
                    <a:pt x="19" y="69"/>
                  </a:cubicBezTo>
                  <a:cubicBezTo>
                    <a:pt x="29" y="64"/>
                    <a:pt x="31" y="58"/>
                    <a:pt x="31" y="47"/>
                  </a:cubicBezTo>
                  <a:cubicBezTo>
                    <a:pt x="31" y="17"/>
                    <a:pt x="49" y="1"/>
                    <a:pt x="79" y="0"/>
                  </a:cubicBezTo>
                  <a:cubicBezTo>
                    <a:pt x="86" y="0"/>
                    <a:pt x="94" y="1"/>
                    <a:pt x="101" y="0"/>
                  </a:cubicBezTo>
                  <a:cubicBezTo>
                    <a:pt x="108" y="0"/>
                    <a:pt x="108" y="5"/>
                    <a:pt x="108" y="9"/>
                  </a:cubicBezTo>
                  <a:cubicBezTo>
                    <a:pt x="110" y="16"/>
                    <a:pt x="104" y="14"/>
                    <a:pt x="101" y="14"/>
                  </a:cubicBezTo>
                  <a:cubicBezTo>
                    <a:pt x="91" y="15"/>
                    <a:pt x="82" y="14"/>
                    <a:pt x="73" y="15"/>
                  </a:cubicBezTo>
                  <a:cubicBezTo>
                    <a:pt x="52" y="16"/>
                    <a:pt x="37" y="41"/>
                    <a:pt x="45" y="60"/>
                  </a:cubicBezTo>
                  <a:cubicBezTo>
                    <a:pt x="47" y="65"/>
                    <a:pt x="52" y="65"/>
                    <a:pt x="56" y="67"/>
                  </a:cubicBezTo>
                  <a:cubicBezTo>
                    <a:pt x="69" y="76"/>
                    <a:pt x="75" y="91"/>
                    <a:pt x="71" y="106"/>
                  </a:cubicBezTo>
                  <a:cubicBezTo>
                    <a:pt x="68" y="121"/>
                    <a:pt x="54" y="131"/>
                    <a:pt x="38"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6" name="Freeform 48"/>
            <p:cNvSpPr>
              <a:spLocks/>
            </p:cNvSpPr>
            <p:nvPr/>
          </p:nvSpPr>
          <p:spPr bwMode="auto">
            <a:xfrm>
              <a:off x="7721" y="2811"/>
              <a:ext cx="257" cy="317"/>
            </a:xfrm>
            <a:custGeom>
              <a:avLst/>
              <a:gdLst>
                <a:gd name="T0" fmla="*/ 84 w 108"/>
                <a:gd name="T1" fmla="*/ 131 h 133"/>
                <a:gd name="T2" fmla="*/ 30 w 108"/>
                <a:gd name="T3" fmla="*/ 78 h 133"/>
                <a:gd name="T4" fmla="*/ 18 w 108"/>
                <a:gd name="T5" fmla="*/ 62 h 133"/>
                <a:gd name="T6" fmla="*/ 5 w 108"/>
                <a:gd name="T7" fmla="*/ 24 h 133"/>
                <a:gd name="T8" fmla="*/ 38 w 108"/>
                <a:gd name="T9" fmla="*/ 0 h 133"/>
                <a:gd name="T10" fmla="*/ 71 w 108"/>
                <a:gd name="T11" fmla="*/ 23 h 133"/>
                <a:gd name="T12" fmla="*/ 57 w 108"/>
                <a:gd name="T13" fmla="*/ 62 h 133"/>
                <a:gd name="T14" fmla="*/ 45 w 108"/>
                <a:gd name="T15" fmla="*/ 94 h 133"/>
                <a:gd name="T16" fmla="*/ 72 w 108"/>
                <a:gd name="T17" fmla="*/ 116 h 133"/>
                <a:gd name="T18" fmla="*/ 95 w 108"/>
                <a:gd name="T19" fmla="*/ 117 h 133"/>
                <a:gd name="T20" fmla="*/ 107 w 108"/>
                <a:gd name="T21" fmla="*/ 123 h 133"/>
                <a:gd name="T22" fmla="*/ 95 w 108"/>
                <a:gd name="T23" fmla="*/ 131 h 133"/>
                <a:gd name="T24" fmla="*/ 84 w 108"/>
                <a:gd name="T25" fmla="*/ 1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33">
                  <a:moveTo>
                    <a:pt x="84" y="131"/>
                  </a:moveTo>
                  <a:cubicBezTo>
                    <a:pt x="46" y="131"/>
                    <a:pt x="31" y="117"/>
                    <a:pt x="30" y="78"/>
                  </a:cubicBezTo>
                  <a:cubicBezTo>
                    <a:pt x="30" y="69"/>
                    <a:pt x="24" y="66"/>
                    <a:pt x="18" y="62"/>
                  </a:cubicBezTo>
                  <a:cubicBezTo>
                    <a:pt x="5" y="53"/>
                    <a:pt x="0" y="39"/>
                    <a:pt x="5" y="24"/>
                  </a:cubicBezTo>
                  <a:cubicBezTo>
                    <a:pt x="10" y="9"/>
                    <a:pt x="22" y="0"/>
                    <a:pt x="38" y="0"/>
                  </a:cubicBezTo>
                  <a:cubicBezTo>
                    <a:pt x="53" y="0"/>
                    <a:pt x="66" y="9"/>
                    <a:pt x="71" y="23"/>
                  </a:cubicBezTo>
                  <a:cubicBezTo>
                    <a:pt x="75" y="38"/>
                    <a:pt x="71" y="56"/>
                    <a:pt x="57" y="62"/>
                  </a:cubicBezTo>
                  <a:cubicBezTo>
                    <a:pt x="40" y="69"/>
                    <a:pt x="43" y="82"/>
                    <a:pt x="45" y="94"/>
                  </a:cubicBezTo>
                  <a:cubicBezTo>
                    <a:pt x="48" y="108"/>
                    <a:pt x="58" y="115"/>
                    <a:pt x="72" y="116"/>
                  </a:cubicBezTo>
                  <a:cubicBezTo>
                    <a:pt x="80" y="117"/>
                    <a:pt x="88" y="116"/>
                    <a:pt x="95" y="117"/>
                  </a:cubicBezTo>
                  <a:cubicBezTo>
                    <a:pt x="100" y="117"/>
                    <a:pt x="107" y="113"/>
                    <a:pt x="107" y="123"/>
                  </a:cubicBezTo>
                  <a:cubicBezTo>
                    <a:pt x="108" y="133"/>
                    <a:pt x="100" y="130"/>
                    <a:pt x="95" y="131"/>
                  </a:cubicBezTo>
                  <a:cubicBezTo>
                    <a:pt x="91" y="131"/>
                    <a:pt x="88" y="131"/>
                    <a:pt x="84"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7" name="Freeform 49"/>
            <p:cNvSpPr>
              <a:spLocks/>
            </p:cNvSpPr>
            <p:nvPr/>
          </p:nvSpPr>
          <p:spPr bwMode="auto">
            <a:xfrm>
              <a:off x="8539" y="3438"/>
              <a:ext cx="260" cy="312"/>
            </a:xfrm>
            <a:custGeom>
              <a:avLst/>
              <a:gdLst>
                <a:gd name="T0" fmla="*/ 25 w 109"/>
                <a:gd name="T1" fmla="*/ 0 h 131"/>
                <a:gd name="T2" fmla="*/ 79 w 109"/>
                <a:gd name="T3" fmla="*/ 52 h 131"/>
                <a:gd name="T4" fmla="*/ 90 w 109"/>
                <a:gd name="T5" fmla="*/ 69 h 131"/>
                <a:gd name="T6" fmla="*/ 104 w 109"/>
                <a:gd name="T7" fmla="*/ 106 h 131"/>
                <a:gd name="T8" fmla="*/ 71 w 109"/>
                <a:gd name="T9" fmla="*/ 131 h 131"/>
                <a:gd name="T10" fmla="*/ 38 w 109"/>
                <a:gd name="T11" fmla="*/ 108 h 131"/>
                <a:gd name="T12" fmla="*/ 52 w 109"/>
                <a:gd name="T13" fmla="*/ 69 h 131"/>
                <a:gd name="T14" fmla="*/ 63 w 109"/>
                <a:gd name="T15" fmla="*/ 35 h 131"/>
                <a:gd name="T16" fmla="*/ 36 w 109"/>
                <a:gd name="T17" fmla="*/ 15 h 131"/>
                <a:gd name="T18" fmla="*/ 9 w 109"/>
                <a:gd name="T19" fmla="*/ 14 h 131"/>
                <a:gd name="T20" fmla="*/ 2 w 109"/>
                <a:gd name="T21" fmla="*/ 9 h 131"/>
                <a:gd name="T22" fmla="*/ 9 w 109"/>
                <a:gd name="T23" fmla="*/ 0 h 131"/>
                <a:gd name="T24" fmla="*/ 25 w 109"/>
                <a:gd name="T2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1">
                  <a:moveTo>
                    <a:pt x="25" y="0"/>
                  </a:moveTo>
                  <a:cubicBezTo>
                    <a:pt x="63" y="0"/>
                    <a:pt x="78" y="15"/>
                    <a:pt x="79" y="52"/>
                  </a:cubicBezTo>
                  <a:cubicBezTo>
                    <a:pt x="79" y="62"/>
                    <a:pt x="84" y="64"/>
                    <a:pt x="90" y="69"/>
                  </a:cubicBezTo>
                  <a:cubicBezTo>
                    <a:pt x="104" y="77"/>
                    <a:pt x="109" y="91"/>
                    <a:pt x="104" y="106"/>
                  </a:cubicBezTo>
                  <a:cubicBezTo>
                    <a:pt x="100" y="121"/>
                    <a:pt x="87" y="131"/>
                    <a:pt x="71" y="131"/>
                  </a:cubicBezTo>
                  <a:cubicBezTo>
                    <a:pt x="56" y="131"/>
                    <a:pt x="43" y="122"/>
                    <a:pt x="38" y="108"/>
                  </a:cubicBezTo>
                  <a:cubicBezTo>
                    <a:pt x="34" y="93"/>
                    <a:pt x="38" y="75"/>
                    <a:pt x="52" y="69"/>
                  </a:cubicBezTo>
                  <a:cubicBezTo>
                    <a:pt x="70" y="61"/>
                    <a:pt x="66" y="48"/>
                    <a:pt x="63" y="35"/>
                  </a:cubicBezTo>
                  <a:cubicBezTo>
                    <a:pt x="60" y="22"/>
                    <a:pt x="50" y="15"/>
                    <a:pt x="36" y="15"/>
                  </a:cubicBezTo>
                  <a:cubicBezTo>
                    <a:pt x="27" y="14"/>
                    <a:pt x="18" y="15"/>
                    <a:pt x="9" y="14"/>
                  </a:cubicBezTo>
                  <a:cubicBezTo>
                    <a:pt x="5" y="14"/>
                    <a:pt x="0" y="16"/>
                    <a:pt x="2" y="9"/>
                  </a:cubicBezTo>
                  <a:cubicBezTo>
                    <a:pt x="2" y="5"/>
                    <a:pt x="2" y="0"/>
                    <a:pt x="9" y="0"/>
                  </a:cubicBezTo>
                  <a:cubicBezTo>
                    <a:pt x="14" y="1"/>
                    <a:pt x="20"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8" name="Freeform 50"/>
            <p:cNvSpPr>
              <a:spLocks/>
            </p:cNvSpPr>
            <p:nvPr/>
          </p:nvSpPr>
          <p:spPr bwMode="auto">
            <a:xfrm>
              <a:off x="8546" y="2807"/>
              <a:ext cx="255" cy="312"/>
            </a:xfrm>
            <a:custGeom>
              <a:avLst/>
              <a:gdLst>
                <a:gd name="T0" fmla="*/ 22 w 107"/>
                <a:gd name="T1" fmla="*/ 131 h 131"/>
                <a:gd name="T2" fmla="*/ 6 w 107"/>
                <a:gd name="T3" fmla="*/ 131 h 131"/>
                <a:gd name="T4" fmla="*/ 0 w 107"/>
                <a:gd name="T5" fmla="*/ 124 h 131"/>
                <a:gd name="T6" fmla="*/ 6 w 107"/>
                <a:gd name="T7" fmla="*/ 118 h 131"/>
                <a:gd name="T8" fmla="*/ 30 w 107"/>
                <a:gd name="T9" fmla="*/ 117 h 131"/>
                <a:gd name="T10" fmla="*/ 62 w 107"/>
                <a:gd name="T11" fmla="*/ 72 h 131"/>
                <a:gd name="T12" fmla="*/ 55 w 107"/>
                <a:gd name="T13" fmla="*/ 66 h 131"/>
                <a:gd name="T14" fmla="*/ 36 w 107"/>
                <a:gd name="T15" fmla="*/ 26 h 131"/>
                <a:gd name="T16" fmla="*/ 69 w 107"/>
                <a:gd name="T17" fmla="*/ 0 h 131"/>
                <a:gd name="T18" fmla="*/ 103 w 107"/>
                <a:gd name="T19" fmla="*/ 27 h 131"/>
                <a:gd name="T20" fmla="*/ 83 w 107"/>
                <a:gd name="T21" fmla="*/ 66 h 131"/>
                <a:gd name="T22" fmla="*/ 76 w 107"/>
                <a:gd name="T23" fmla="*/ 79 h 131"/>
                <a:gd name="T24" fmla="*/ 22 w 107"/>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31">
                  <a:moveTo>
                    <a:pt x="22" y="131"/>
                  </a:moveTo>
                  <a:cubicBezTo>
                    <a:pt x="17" y="131"/>
                    <a:pt x="11" y="131"/>
                    <a:pt x="6" y="131"/>
                  </a:cubicBezTo>
                  <a:cubicBezTo>
                    <a:pt x="2" y="131"/>
                    <a:pt x="0" y="129"/>
                    <a:pt x="0" y="124"/>
                  </a:cubicBezTo>
                  <a:cubicBezTo>
                    <a:pt x="0" y="120"/>
                    <a:pt x="2" y="118"/>
                    <a:pt x="6" y="118"/>
                  </a:cubicBezTo>
                  <a:cubicBezTo>
                    <a:pt x="14" y="117"/>
                    <a:pt x="22" y="117"/>
                    <a:pt x="30" y="117"/>
                  </a:cubicBezTo>
                  <a:cubicBezTo>
                    <a:pt x="55" y="117"/>
                    <a:pt x="69" y="96"/>
                    <a:pt x="62" y="72"/>
                  </a:cubicBezTo>
                  <a:cubicBezTo>
                    <a:pt x="61" y="68"/>
                    <a:pt x="58" y="68"/>
                    <a:pt x="55" y="66"/>
                  </a:cubicBezTo>
                  <a:cubicBezTo>
                    <a:pt x="38" y="57"/>
                    <a:pt x="31" y="42"/>
                    <a:pt x="36" y="26"/>
                  </a:cubicBezTo>
                  <a:cubicBezTo>
                    <a:pt x="40" y="11"/>
                    <a:pt x="54" y="0"/>
                    <a:pt x="69" y="0"/>
                  </a:cubicBezTo>
                  <a:cubicBezTo>
                    <a:pt x="85" y="1"/>
                    <a:pt x="99" y="12"/>
                    <a:pt x="103" y="27"/>
                  </a:cubicBezTo>
                  <a:cubicBezTo>
                    <a:pt x="107" y="42"/>
                    <a:pt x="100" y="58"/>
                    <a:pt x="83" y="66"/>
                  </a:cubicBezTo>
                  <a:cubicBezTo>
                    <a:pt x="77" y="69"/>
                    <a:pt x="76" y="73"/>
                    <a:pt x="76" y="79"/>
                  </a:cubicBezTo>
                  <a:cubicBezTo>
                    <a:pt x="74" y="118"/>
                    <a:pt x="61" y="131"/>
                    <a:pt x="22"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79" name="Freeform 51"/>
            <p:cNvSpPr>
              <a:spLocks/>
            </p:cNvSpPr>
            <p:nvPr/>
          </p:nvSpPr>
          <p:spPr bwMode="auto">
            <a:xfrm>
              <a:off x="8543" y="3192"/>
              <a:ext cx="370" cy="179"/>
            </a:xfrm>
            <a:custGeom>
              <a:avLst/>
              <a:gdLst>
                <a:gd name="T0" fmla="*/ 44 w 155"/>
                <a:gd name="T1" fmla="*/ 31 h 75"/>
                <a:gd name="T2" fmla="*/ 67 w 155"/>
                <a:gd name="T3" fmla="*/ 31 h 75"/>
                <a:gd name="T4" fmla="*/ 92 w 155"/>
                <a:gd name="T5" fmla="*/ 17 h 75"/>
                <a:gd name="T6" fmla="*/ 129 w 155"/>
                <a:gd name="T7" fmla="*/ 4 h 75"/>
                <a:gd name="T8" fmla="*/ 155 w 155"/>
                <a:gd name="T9" fmla="*/ 37 h 75"/>
                <a:gd name="T10" fmla="*/ 130 w 155"/>
                <a:gd name="T11" fmla="*/ 71 h 75"/>
                <a:gd name="T12" fmla="*/ 92 w 155"/>
                <a:gd name="T13" fmla="*/ 57 h 75"/>
                <a:gd name="T14" fmla="*/ 68 w 155"/>
                <a:gd name="T15" fmla="*/ 44 h 75"/>
                <a:gd name="T16" fmla="*/ 11 w 155"/>
                <a:gd name="T17" fmla="*/ 45 h 75"/>
                <a:gd name="T18" fmla="*/ 0 w 155"/>
                <a:gd name="T19" fmla="*/ 38 h 75"/>
                <a:gd name="T20" fmla="*/ 11 w 155"/>
                <a:gd name="T21" fmla="*/ 31 h 75"/>
                <a:gd name="T22" fmla="*/ 44 w 155"/>
                <a:gd name="T23"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75">
                  <a:moveTo>
                    <a:pt x="44" y="31"/>
                  </a:moveTo>
                  <a:cubicBezTo>
                    <a:pt x="52" y="31"/>
                    <a:pt x="59" y="30"/>
                    <a:pt x="67" y="31"/>
                  </a:cubicBezTo>
                  <a:cubicBezTo>
                    <a:pt x="78" y="31"/>
                    <a:pt x="86" y="31"/>
                    <a:pt x="92" y="17"/>
                  </a:cubicBezTo>
                  <a:cubicBezTo>
                    <a:pt x="98" y="4"/>
                    <a:pt x="115" y="0"/>
                    <a:pt x="129" y="4"/>
                  </a:cubicBezTo>
                  <a:cubicBezTo>
                    <a:pt x="144" y="8"/>
                    <a:pt x="154" y="22"/>
                    <a:pt x="155" y="37"/>
                  </a:cubicBezTo>
                  <a:cubicBezTo>
                    <a:pt x="155" y="52"/>
                    <a:pt x="145" y="66"/>
                    <a:pt x="130" y="71"/>
                  </a:cubicBezTo>
                  <a:cubicBezTo>
                    <a:pt x="116" y="75"/>
                    <a:pt x="99" y="71"/>
                    <a:pt x="92" y="57"/>
                  </a:cubicBezTo>
                  <a:cubicBezTo>
                    <a:pt x="87" y="45"/>
                    <a:pt x="79" y="44"/>
                    <a:pt x="68" y="44"/>
                  </a:cubicBezTo>
                  <a:cubicBezTo>
                    <a:pt x="49" y="45"/>
                    <a:pt x="30" y="45"/>
                    <a:pt x="11" y="45"/>
                  </a:cubicBezTo>
                  <a:cubicBezTo>
                    <a:pt x="6" y="45"/>
                    <a:pt x="1" y="46"/>
                    <a:pt x="0" y="38"/>
                  </a:cubicBezTo>
                  <a:cubicBezTo>
                    <a:pt x="0" y="29"/>
                    <a:pt x="6" y="31"/>
                    <a:pt x="11" y="31"/>
                  </a:cubicBezTo>
                  <a:cubicBezTo>
                    <a:pt x="22" y="31"/>
                    <a:pt x="33" y="31"/>
                    <a:pt x="4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0" name="Freeform 52"/>
            <p:cNvSpPr>
              <a:spLocks/>
            </p:cNvSpPr>
            <p:nvPr/>
          </p:nvSpPr>
          <p:spPr bwMode="auto">
            <a:xfrm>
              <a:off x="7606" y="3190"/>
              <a:ext cx="370" cy="179"/>
            </a:xfrm>
            <a:custGeom>
              <a:avLst/>
              <a:gdLst>
                <a:gd name="T0" fmla="*/ 111 w 155"/>
                <a:gd name="T1" fmla="*/ 44 h 75"/>
                <a:gd name="T2" fmla="*/ 90 w 155"/>
                <a:gd name="T3" fmla="*/ 44 h 75"/>
                <a:gd name="T4" fmla="*/ 62 w 155"/>
                <a:gd name="T5" fmla="*/ 58 h 75"/>
                <a:gd name="T6" fmla="*/ 24 w 155"/>
                <a:gd name="T7" fmla="*/ 70 h 75"/>
                <a:gd name="T8" fmla="*/ 0 w 155"/>
                <a:gd name="T9" fmla="*/ 36 h 75"/>
                <a:gd name="T10" fmla="*/ 27 w 155"/>
                <a:gd name="T11" fmla="*/ 3 h 75"/>
                <a:gd name="T12" fmla="*/ 64 w 155"/>
                <a:gd name="T13" fmla="*/ 19 h 75"/>
                <a:gd name="T14" fmla="*/ 85 w 155"/>
                <a:gd name="T15" fmla="*/ 30 h 75"/>
                <a:gd name="T16" fmla="*/ 144 w 155"/>
                <a:gd name="T17" fmla="*/ 30 h 75"/>
                <a:gd name="T18" fmla="*/ 155 w 155"/>
                <a:gd name="T19" fmla="*/ 38 h 75"/>
                <a:gd name="T20" fmla="*/ 144 w 155"/>
                <a:gd name="T21" fmla="*/ 44 h 75"/>
                <a:gd name="T22" fmla="*/ 111 w 155"/>
                <a:gd name="T23"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75">
                  <a:moveTo>
                    <a:pt x="111" y="44"/>
                  </a:moveTo>
                  <a:cubicBezTo>
                    <a:pt x="104" y="44"/>
                    <a:pt x="97" y="44"/>
                    <a:pt x="90" y="44"/>
                  </a:cubicBezTo>
                  <a:cubicBezTo>
                    <a:pt x="78" y="44"/>
                    <a:pt x="68" y="43"/>
                    <a:pt x="62" y="58"/>
                  </a:cubicBezTo>
                  <a:cubicBezTo>
                    <a:pt x="57" y="71"/>
                    <a:pt x="39" y="75"/>
                    <a:pt x="24" y="70"/>
                  </a:cubicBezTo>
                  <a:cubicBezTo>
                    <a:pt x="10" y="65"/>
                    <a:pt x="0" y="50"/>
                    <a:pt x="0" y="36"/>
                  </a:cubicBezTo>
                  <a:cubicBezTo>
                    <a:pt x="1" y="21"/>
                    <a:pt x="12" y="7"/>
                    <a:pt x="27" y="3"/>
                  </a:cubicBezTo>
                  <a:cubicBezTo>
                    <a:pt x="41" y="0"/>
                    <a:pt x="58" y="5"/>
                    <a:pt x="64" y="19"/>
                  </a:cubicBezTo>
                  <a:cubicBezTo>
                    <a:pt x="69" y="29"/>
                    <a:pt x="75" y="30"/>
                    <a:pt x="85" y="30"/>
                  </a:cubicBezTo>
                  <a:cubicBezTo>
                    <a:pt x="104" y="30"/>
                    <a:pt x="124" y="30"/>
                    <a:pt x="144" y="30"/>
                  </a:cubicBezTo>
                  <a:cubicBezTo>
                    <a:pt x="150" y="30"/>
                    <a:pt x="155" y="30"/>
                    <a:pt x="155" y="38"/>
                  </a:cubicBezTo>
                  <a:cubicBezTo>
                    <a:pt x="154" y="47"/>
                    <a:pt x="148" y="44"/>
                    <a:pt x="144" y="44"/>
                  </a:cubicBezTo>
                  <a:cubicBezTo>
                    <a:pt x="133" y="44"/>
                    <a:pt x="122" y="44"/>
                    <a:pt x="11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1" name="Freeform 53"/>
            <p:cNvSpPr>
              <a:spLocks/>
            </p:cNvSpPr>
            <p:nvPr/>
          </p:nvSpPr>
          <p:spPr bwMode="auto">
            <a:xfrm>
              <a:off x="8295" y="3540"/>
              <a:ext cx="179" cy="310"/>
            </a:xfrm>
            <a:custGeom>
              <a:avLst/>
              <a:gdLst>
                <a:gd name="T0" fmla="*/ 75 w 75"/>
                <a:gd name="T1" fmla="*/ 41 h 130"/>
                <a:gd name="T2" fmla="*/ 56 w 75"/>
                <a:gd name="T3" fmla="*/ 68 h 130"/>
                <a:gd name="T4" fmla="*/ 47 w 75"/>
                <a:gd name="T5" fmla="*/ 82 h 130"/>
                <a:gd name="T6" fmla="*/ 47 w 75"/>
                <a:gd name="T7" fmla="*/ 118 h 130"/>
                <a:gd name="T8" fmla="*/ 40 w 75"/>
                <a:gd name="T9" fmla="*/ 129 h 130"/>
                <a:gd name="T10" fmla="*/ 32 w 75"/>
                <a:gd name="T11" fmla="*/ 118 h 130"/>
                <a:gd name="T12" fmla="*/ 32 w 75"/>
                <a:gd name="T13" fmla="*/ 97 h 130"/>
                <a:gd name="T14" fmla="*/ 17 w 75"/>
                <a:gd name="T15" fmla="*/ 63 h 130"/>
                <a:gd name="T16" fmla="*/ 7 w 75"/>
                <a:gd name="T17" fmla="*/ 22 h 130"/>
                <a:gd name="T18" fmla="*/ 46 w 75"/>
                <a:gd name="T19" fmla="*/ 4 h 130"/>
                <a:gd name="T20" fmla="*/ 75 w 75"/>
                <a:gd name="T21" fmla="*/ 4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30">
                  <a:moveTo>
                    <a:pt x="75" y="41"/>
                  </a:moveTo>
                  <a:cubicBezTo>
                    <a:pt x="74" y="52"/>
                    <a:pt x="68" y="62"/>
                    <a:pt x="56" y="68"/>
                  </a:cubicBezTo>
                  <a:cubicBezTo>
                    <a:pt x="48" y="71"/>
                    <a:pt x="47" y="75"/>
                    <a:pt x="47" y="82"/>
                  </a:cubicBezTo>
                  <a:cubicBezTo>
                    <a:pt x="47" y="94"/>
                    <a:pt x="47" y="106"/>
                    <a:pt x="47" y="118"/>
                  </a:cubicBezTo>
                  <a:cubicBezTo>
                    <a:pt x="47" y="123"/>
                    <a:pt x="46" y="129"/>
                    <a:pt x="40" y="129"/>
                  </a:cubicBezTo>
                  <a:cubicBezTo>
                    <a:pt x="32" y="130"/>
                    <a:pt x="32" y="123"/>
                    <a:pt x="32" y="118"/>
                  </a:cubicBezTo>
                  <a:cubicBezTo>
                    <a:pt x="32" y="111"/>
                    <a:pt x="32" y="104"/>
                    <a:pt x="32" y="97"/>
                  </a:cubicBezTo>
                  <a:cubicBezTo>
                    <a:pt x="32" y="83"/>
                    <a:pt x="34" y="71"/>
                    <a:pt x="17" y="63"/>
                  </a:cubicBezTo>
                  <a:cubicBezTo>
                    <a:pt x="2" y="57"/>
                    <a:pt x="0" y="37"/>
                    <a:pt x="7" y="22"/>
                  </a:cubicBezTo>
                  <a:cubicBezTo>
                    <a:pt x="14" y="8"/>
                    <a:pt x="30" y="0"/>
                    <a:pt x="46" y="4"/>
                  </a:cubicBezTo>
                  <a:cubicBezTo>
                    <a:pt x="62" y="8"/>
                    <a:pt x="74" y="22"/>
                    <a:pt x="7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2" name="Freeform 54"/>
            <p:cNvSpPr>
              <a:spLocks/>
            </p:cNvSpPr>
            <p:nvPr/>
          </p:nvSpPr>
          <p:spPr bwMode="auto">
            <a:xfrm>
              <a:off x="8038" y="2471"/>
              <a:ext cx="176" cy="307"/>
            </a:xfrm>
            <a:custGeom>
              <a:avLst/>
              <a:gdLst>
                <a:gd name="T0" fmla="*/ 74 w 74"/>
                <a:gd name="T1" fmla="*/ 91 h 129"/>
                <a:gd name="T2" fmla="*/ 46 w 74"/>
                <a:gd name="T3" fmla="*/ 126 h 129"/>
                <a:gd name="T4" fmla="*/ 6 w 74"/>
                <a:gd name="T5" fmla="*/ 104 h 129"/>
                <a:gd name="T6" fmla="*/ 19 w 74"/>
                <a:gd name="T7" fmla="*/ 64 h 129"/>
                <a:gd name="T8" fmla="*/ 31 w 74"/>
                <a:gd name="T9" fmla="*/ 42 h 129"/>
                <a:gd name="T10" fmla="*/ 31 w 74"/>
                <a:gd name="T11" fmla="*/ 16 h 129"/>
                <a:gd name="T12" fmla="*/ 39 w 74"/>
                <a:gd name="T13" fmla="*/ 0 h 129"/>
                <a:gd name="T14" fmla="*/ 46 w 74"/>
                <a:gd name="T15" fmla="*/ 17 h 129"/>
                <a:gd name="T16" fmla="*/ 46 w 74"/>
                <a:gd name="T17" fmla="*/ 30 h 129"/>
                <a:gd name="T18" fmla="*/ 62 w 74"/>
                <a:gd name="T19" fmla="*/ 67 h 129"/>
                <a:gd name="T20" fmla="*/ 74 w 74"/>
                <a:gd name="T21"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29">
                  <a:moveTo>
                    <a:pt x="74" y="91"/>
                  </a:moveTo>
                  <a:cubicBezTo>
                    <a:pt x="74" y="109"/>
                    <a:pt x="62" y="123"/>
                    <a:pt x="46" y="126"/>
                  </a:cubicBezTo>
                  <a:cubicBezTo>
                    <a:pt x="29" y="129"/>
                    <a:pt x="13" y="120"/>
                    <a:pt x="6" y="104"/>
                  </a:cubicBezTo>
                  <a:cubicBezTo>
                    <a:pt x="0" y="89"/>
                    <a:pt x="4" y="71"/>
                    <a:pt x="19" y="64"/>
                  </a:cubicBezTo>
                  <a:cubicBezTo>
                    <a:pt x="30" y="58"/>
                    <a:pt x="32" y="52"/>
                    <a:pt x="31" y="42"/>
                  </a:cubicBezTo>
                  <a:cubicBezTo>
                    <a:pt x="30" y="33"/>
                    <a:pt x="31" y="25"/>
                    <a:pt x="31" y="16"/>
                  </a:cubicBezTo>
                  <a:cubicBezTo>
                    <a:pt x="31" y="10"/>
                    <a:pt x="29" y="0"/>
                    <a:pt x="39" y="0"/>
                  </a:cubicBezTo>
                  <a:cubicBezTo>
                    <a:pt x="49" y="1"/>
                    <a:pt x="45" y="11"/>
                    <a:pt x="46" y="17"/>
                  </a:cubicBezTo>
                  <a:cubicBezTo>
                    <a:pt x="46" y="21"/>
                    <a:pt x="46" y="26"/>
                    <a:pt x="46" y="30"/>
                  </a:cubicBezTo>
                  <a:cubicBezTo>
                    <a:pt x="46" y="45"/>
                    <a:pt x="43" y="59"/>
                    <a:pt x="62" y="67"/>
                  </a:cubicBezTo>
                  <a:cubicBezTo>
                    <a:pt x="71" y="70"/>
                    <a:pt x="74" y="82"/>
                    <a:pt x="7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3" name="Freeform 55"/>
            <p:cNvSpPr>
              <a:spLocks/>
            </p:cNvSpPr>
            <p:nvPr/>
          </p:nvSpPr>
          <p:spPr bwMode="auto">
            <a:xfrm>
              <a:off x="8300" y="2471"/>
              <a:ext cx="177" cy="307"/>
            </a:xfrm>
            <a:custGeom>
              <a:avLst/>
              <a:gdLst>
                <a:gd name="T0" fmla="*/ 0 w 74"/>
                <a:gd name="T1" fmla="*/ 91 h 129"/>
                <a:gd name="T2" fmla="*/ 19 w 74"/>
                <a:gd name="T3" fmla="*/ 62 h 129"/>
                <a:gd name="T4" fmla="*/ 28 w 74"/>
                <a:gd name="T5" fmla="*/ 47 h 129"/>
                <a:gd name="T6" fmla="*/ 28 w 74"/>
                <a:gd name="T7" fmla="*/ 10 h 129"/>
                <a:gd name="T8" fmla="*/ 36 w 74"/>
                <a:gd name="T9" fmla="*/ 0 h 129"/>
                <a:gd name="T10" fmla="*/ 43 w 74"/>
                <a:gd name="T11" fmla="*/ 10 h 129"/>
                <a:gd name="T12" fmla="*/ 43 w 74"/>
                <a:gd name="T13" fmla="*/ 31 h 129"/>
                <a:gd name="T14" fmla="*/ 59 w 74"/>
                <a:gd name="T15" fmla="*/ 67 h 129"/>
                <a:gd name="T16" fmla="*/ 67 w 74"/>
                <a:gd name="T17" fmla="*/ 108 h 129"/>
                <a:gd name="T18" fmla="*/ 28 w 74"/>
                <a:gd name="T19" fmla="*/ 125 h 129"/>
                <a:gd name="T20" fmla="*/ 0 w 74"/>
                <a:gd name="T21"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29">
                  <a:moveTo>
                    <a:pt x="0" y="91"/>
                  </a:moveTo>
                  <a:cubicBezTo>
                    <a:pt x="1" y="77"/>
                    <a:pt x="7" y="67"/>
                    <a:pt x="19" y="62"/>
                  </a:cubicBezTo>
                  <a:cubicBezTo>
                    <a:pt x="27" y="58"/>
                    <a:pt x="28" y="54"/>
                    <a:pt x="28" y="47"/>
                  </a:cubicBezTo>
                  <a:cubicBezTo>
                    <a:pt x="28" y="35"/>
                    <a:pt x="28" y="22"/>
                    <a:pt x="28" y="10"/>
                  </a:cubicBezTo>
                  <a:cubicBezTo>
                    <a:pt x="28" y="4"/>
                    <a:pt x="29" y="0"/>
                    <a:pt x="36" y="0"/>
                  </a:cubicBezTo>
                  <a:cubicBezTo>
                    <a:pt x="42" y="1"/>
                    <a:pt x="43" y="5"/>
                    <a:pt x="43" y="10"/>
                  </a:cubicBezTo>
                  <a:cubicBezTo>
                    <a:pt x="43" y="17"/>
                    <a:pt x="43" y="24"/>
                    <a:pt x="43" y="31"/>
                  </a:cubicBezTo>
                  <a:cubicBezTo>
                    <a:pt x="43" y="45"/>
                    <a:pt x="40" y="59"/>
                    <a:pt x="59" y="67"/>
                  </a:cubicBezTo>
                  <a:cubicBezTo>
                    <a:pt x="72" y="73"/>
                    <a:pt x="74" y="94"/>
                    <a:pt x="67" y="108"/>
                  </a:cubicBezTo>
                  <a:cubicBezTo>
                    <a:pt x="60" y="122"/>
                    <a:pt x="44" y="129"/>
                    <a:pt x="28" y="125"/>
                  </a:cubicBezTo>
                  <a:cubicBezTo>
                    <a:pt x="12" y="121"/>
                    <a:pt x="0" y="107"/>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4" name="Freeform 56"/>
            <p:cNvSpPr>
              <a:spLocks/>
            </p:cNvSpPr>
            <p:nvPr/>
          </p:nvSpPr>
          <p:spPr bwMode="auto">
            <a:xfrm>
              <a:off x="8043" y="3540"/>
              <a:ext cx="176" cy="310"/>
            </a:xfrm>
            <a:custGeom>
              <a:avLst/>
              <a:gdLst>
                <a:gd name="T0" fmla="*/ 74 w 74"/>
                <a:gd name="T1" fmla="*/ 38 h 130"/>
                <a:gd name="T2" fmla="*/ 55 w 74"/>
                <a:gd name="T3" fmla="*/ 67 h 130"/>
                <a:gd name="T4" fmla="*/ 46 w 74"/>
                <a:gd name="T5" fmla="*/ 84 h 130"/>
                <a:gd name="T6" fmla="*/ 46 w 74"/>
                <a:gd name="T7" fmla="*/ 117 h 130"/>
                <a:gd name="T8" fmla="*/ 39 w 74"/>
                <a:gd name="T9" fmla="*/ 129 h 130"/>
                <a:gd name="T10" fmla="*/ 31 w 74"/>
                <a:gd name="T11" fmla="*/ 116 h 130"/>
                <a:gd name="T12" fmla="*/ 31 w 74"/>
                <a:gd name="T13" fmla="*/ 95 h 130"/>
                <a:gd name="T14" fmla="*/ 16 w 74"/>
                <a:gd name="T15" fmla="*/ 64 h 130"/>
                <a:gd name="T16" fmla="*/ 6 w 74"/>
                <a:gd name="T17" fmla="*/ 23 h 130"/>
                <a:gd name="T18" fmla="*/ 44 w 74"/>
                <a:gd name="T19" fmla="*/ 4 h 130"/>
                <a:gd name="T20" fmla="*/ 74 w 74"/>
                <a:gd name="T21" fmla="*/ 3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130">
                  <a:moveTo>
                    <a:pt x="74" y="38"/>
                  </a:moveTo>
                  <a:cubicBezTo>
                    <a:pt x="73" y="52"/>
                    <a:pt x="67" y="62"/>
                    <a:pt x="55" y="67"/>
                  </a:cubicBezTo>
                  <a:cubicBezTo>
                    <a:pt x="46" y="71"/>
                    <a:pt x="46" y="76"/>
                    <a:pt x="46" y="84"/>
                  </a:cubicBezTo>
                  <a:cubicBezTo>
                    <a:pt x="46" y="95"/>
                    <a:pt x="46" y="106"/>
                    <a:pt x="46" y="117"/>
                  </a:cubicBezTo>
                  <a:cubicBezTo>
                    <a:pt x="46" y="122"/>
                    <a:pt x="47" y="129"/>
                    <a:pt x="39" y="129"/>
                  </a:cubicBezTo>
                  <a:cubicBezTo>
                    <a:pt x="30" y="130"/>
                    <a:pt x="32" y="122"/>
                    <a:pt x="31" y="116"/>
                  </a:cubicBezTo>
                  <a:cubicBezTo>
                    <a:pt x="31" y="109"/>
                    <a:pt x="31" y="102"/>
                    <a:pt x="31" y="95"/>
                  </a:cubicBezTo>
                  <a:cubicBezTo>
                    <a:pt x="32" y="82"/>
                    <a:pt x="32" y="71"/>
                    <a:pt x="16" y="64"/>
                  </a:cubicBezTo>
                  <a:cubicBezTo>
                    <a:pt x="2" y="57"/>
                    <a:pt x="0" y="37"/>
                    <a:pt x="6" y="23"/>
                  </a:cubicBezTo>
                  <a:cubicBezTo>
                    <a:pt x="13" y="8"/>
                    <a:pt x="29" y="0"/>
                    <a:pt x="44" y="4"/>
                  </a:cubicBezTo>
                  <a:cubicBezTo>
                    <a:pt x="61" y="7"/>
                    <a:pt x="74" y="22"/>
                    <a:pt x="7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85" name="Freeform 57"/>
            <p:cNvSpPr>
              <a:spLocks/>
            </p:cNvSpPr>
            <p:nvPr/>
          </p:nvSpPr>
          <p:spPr bwMode="auto">
            <a:xfrm>
              <a:off x="8198" y="3159"/>
              <a:ext cx="124" cy="217"/>
            </a:xfrm>
            <a:custGeom>
              <a:avLst/>
              <a:gdLst>
                <a:gd name="T0" fmla="*/ 25 w 52"/>
                <a:gd name="T1" fmla="*/ 86 h 91"/>
                <a:gd name="T2" fmla="*/ 11 w 52"/>
                <a:gd name="T3" fmla="*/ 70 h 91"/>
                <a:gd name="T4" fmla="*/ 15 w 52"/>
                <a:gd name="T5" fmla="*/ 54 h 91"/>
                <a:gd name="T6" fmla="*/ 11 w 52"/>
                <a:gd name="T7" fmla="*/ 39 h 91"/>
                <a:gd name="T8" fmla="*/ 8 w 52"/>
                <a:gd name="T9" fmla="*/ 12 h 91"/>
                <a:gd name="T10" fmla="*/ 37 w 52"/>
                <a:gd name="T11" fmla="*/ 7 h 91"/>
                <a:gd name="T12" fmla="*/ 44 w 52"/>
                <a:gd name="T13" fmla="*/ 35 h 91"/>
                <a:gd name="T14" fmla="*/ 38 w 52"/>
                <a:gd name="T15" fmla="*/ 71 h 91"/>
                <a:gd name="T16" fmla="*/ 25 w 52"/>
                <a:gd name="T17"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91">
                  <a:moveTo>
                    <a:pt x="25" y="86"/>
                  </a:moveTo>
                  <a:cubicBezTo>
                    <a:pt x="8" y="91"/>
                    <a:pt x="7" y="82"/>
                    <a:pt x="11" y="70"/>
                  </a:cubicBezTo>
                  <a:cubicBezTo>
                    <a:pt x="13" y="65"/>
                    <a:pt x="13" y="59"/>
                    <a:pt x="15" y="54"/>
                  </a:cubicBezTo>
                  <a:cubicBezTo>
                    <a:pt x="18" y="47"/>
                    <a:pt x="17" y="43"/>
                    <a:pt x="11" y="39"/>
                  </a:cubicBezTo>
                  <a:cubicBezTo>
                    <a:pt x="0" y="31"/>
                    <a:pt x="1" y="21"/>
                    <a:pt x="8" y="12"/>
                  </a:cubicBezTo>
                  <a:cubicBezTo>
                    <a:pt x="15" y="2"/>
                    <a:pt x="28" y="0"/>
                    <a:pt x="37" y="7"/>
                  </a:cubicBezTo>
                  <a:cubicBezTo>
                    <a:pt x="47" y="13"/>
                    <a:pt x="52" y="27"/>
                    <a:pt x="44" y="35"/>
                  </a:cubicBezTo>
                  <a:cubicBezTo>
                    <a:pt x="31" y="47"/>
                    <a:pt x="33" y="58"/>
                    <a:pt x="38" y="71"/>
                  </a:cubicBezTo>
                  <a:cubicBezTo>
                    <a:pt x="42" y="84"/>
                    <a:pt x="39" y="91"/>
                    <a:pt x="25"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grpSp>
      <p:sp>
        <p:nvSpPr>
          <p:cNvPr id="52"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Market Conditions</a:t>
            </a:r>
          </a:p>
        </p:txBody>
      </p:sp>
      <p:cxnSp>
        <p:nvCxnSpPr>
          <p:cNvPr id="53" name="Straight Connector 52"/>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54" name="Slide Number Placeholder 5"/>
          <p:cNvSpPr>
            <a:spLocks noGrp="1"/>
          </p:cNvSpPr>
          <p:nvPr>
            <p:ph type="sldNum" sz="quarter" idx="12"/>
          </p:nvPr>
        </p:nvSpPr>
        <p:spPr>
          <a:xfrm>
            <a:off x="4755336" y="6472712"/>
            <a:ext cx="2743200" cy="187367"/>
          </a:xfrm>
        </p:spPr>
        <p:txBody>
          <a:bodyPr/>
          <a:lstStyle/>
          <a:p>
            <a:pPr>
              <a:defRPr/>
            </a:pPr>
            <a:fld id="{79649112-2361-4913-9798-B6AEBB59A8D4}" type="slidenum">
              <a:rPr lang="en-US">
                <a:solidFill>
                  <a:prstClr val="black">
                    <a:tint val="75000"/>
                  </a:prstClr>
                </a:solidFill>
                <a:latin typeface="Calibri"/>
              </a:rPr>
              <a:pPr>
                <a:defRPr/>
              </a:pPr>
              <a:t>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4944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90607" y="1918829"/>
            <a:ext cx="11420393" cy="3193243"/>
            <a:chOff x="1981200" y="1918829"/>
            <a:chExt cx="8211312" cy="3193243"/>
          </a:xfrm>
        </p:grpSpPr>
        <p:sp>
          <p:nvSpPr>
            <p:cNvPr id="47112" name="PPTShape_0"/>
            <p:cNvSpPr>
              <a:spLocks noChangeArrowheads="1"/>
            </p:cNvSpPr>
            <p:nvPr/>
          </p:nvSpPr>
          <p:spPr bwMode="black">
            <a:xfrm>
              <a:off x="1981201" y="1918829"/>
              <a:ext cx="947057" cy="152349"/>
            </a:xfrm>
            <a:prstGeom prst="rect">
              <a:avLst/>
            </a:prstGeom>
            <a:noFill/>
            <a:ln w="9525" algn="ctr">
              <a:noFill/>
              <a:miter lim="800000"/>
              <a:headEnd/>
              <a:tailEnd/>
            </a:ln>
          </p:spPr>
          <p:txBody>
            <a:bodyPr wrap="square" lIns="0" tIns="0" rIns="0" bIns="0">
              <a:spAutoFit/>
            </a:bodyPr>
            <a:lstStyle/>
            <a:p>
              <a:pPr defTabSz="85725" eaLnBrk="0" fontAlgn="base" hangingPunct="0">
                <a:lnSpc>
                  <a:spcPct val="90000"/>
                </a:lnSpc>
                <a:spcBef>
                  <a:spcPct val="20000"/>
                </a:spcBef>
                <a:spcAft>
                  <a:spcPct val="0"/>
                </a:spcAft>
                <a:defRPr/>
              </a:pPr>
              <a:r>
                <a:rPr lang="en-US" sz="1100" b="1" dirty="0">
                  <a:solidFill>
                    <a:prstClr val="black"/>
                  </a:solidFill>
                  <a:latin typeface="Calibri"/>
                  <a:cs typeface="Arial" charset="0"/>
                </a:rPr>
                <a:t>($ Billions)</a:t>
              </a:r>
            </a:p>
          </p:txBody>
        </p:sp>
        <p:graphicFrame>
          <p:nvGraphicFramePr>
            <p:cNvPr id="2" name="Object 3"/>
            <p:cNvGraphicFramePr>
              <a:graphicFrameLocks/>
            </p:cNvGraphicFramePr>
            <p:nvPr>
              <p:extLst>
                <p:ext uri="{D42A27DB-BD31-4B8C-83A1-F6EECF244321}">
                  <p14:modId xmlns:p14="http://schemas.microsoft.com/office/powerpoint/2010/main" val="1379036558"/>
                </p:ext>
              </p:extLst>
            </p:nvPr>
          </p:nvGraphicFramePr>
          <p:xfrm>
            <a:off x="1981200" y="2080048"/>
            <a:ext cx="8211312" cy="3032024"/>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3056691" y="2963295"/>
              <a:ext cx="1250342" cy="138499"/>
            </a:xfrm>
            <a:prstGeom prst="rect">
              <a:avLst/>
            </a:prstGeom>
          </p:spPr>
          <p:txBody>
            <a:bodyPr wrap="none" lIns="0" tIns="0" rIns="0" bIns="0">
              <a:spAutoFit/>
            </a:bodyPr>
            <a:lstStyle/>
            <a:p>
              <a:pPr algn="ctr" defTabSz="685800" eaLnBrk="0" fontAlgn="base" hangingPunct="0">
                <a:lnSpc>
                  <a:spcPct val="90000"/>
                </a:lnSpc>
                <a:spcBef>
                  <a:spcPct val="50000"/>
                </a:spcBef>
                <a:spcAft>
                  <a:spcPct val="0"/>
                </a:spcAft>
                <a:buClr>
                  <a:srgbClr val="FFFFFF"/>
                </a:buClr>
                <a:defRPr/>
              </a:pPr>
              <a:r>
                <a:rPr lang="en-US" sz="1000" b="1" dirty="0">
                  <a:solidFill>
                    <a:prstClr val="black"/>
                  </a:solidFill>
                  <a:latin typeface="Calibri"/>
                  <a:cs typeface="Arial" charset="0"/>
                </a:rPr>
                <a:t>Financial Crisis (-16.2%)</a:t>
              </a:r>
            </a:p>
          </p:txBody>
        </p:sp>
        <p:cxnSp>
          <p:nvCxnSpPr>
            <p:cNvPr id="20" name="Straight Arrow Connector 19">
              <a:extLst>
                <a:ext uri="{FF2B5EF4-FFF2-40B4-BE49-F238E27FC236}">
                  <a16:creationId xmlns:a16="http://schemas.microsoft.com/office/drawing/2014/main" xmlns="" id="{A7C63B01-75D3-4709-AC16-C4F1FBEC1ECC}"/>
                </a:ext>
              </a:extLst>
            </p:cNvPr>
            <p:cNvCxnSpPr/>
            <p:nvPr/>
          </p:nvCxnSpPr>
          <p:spPr bwMode="gray">
            <a:xfrm flipH="1" flipV="1">
              <a:off x="3681862" y="3240263"/>
              <a:ext cx="0" cy="884827"/>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754335" y="2528691"/>
              <a:ext cx="1310805" cy="276999"/>
            </a:xfrm>
            <a:prstGeom prst="rect">
              <a:avLst/>
            </a:prstGeom>
          </p:spPr>
          <p:txBody>
            <a:bodyPr wrap="square" lIns="0" tIns="0" rIns="0" bIns="0">
              <a:spAutoFit/>
            </a:bodyPr>
            <a:lstStyle/>
            <a:p>
              <a:pPr algn="ctr" defTabSz="685800" eaLnBrk="0" fontAlgn="base" hangingPunct="0">
                <a:lnSpc>
                  <a:spcPct val="90000"/>
                </a:lnSpc>
                <a:spcBef>
                  <a:spcPct val="50000"/>
                </a:spcBef>
                <a:spcAft>
                  <a:spcPct val="0"/>
                </a:spcAft>
                <a:buClr>
                  <a:srgbClr val="FFFFFF"/>
                </a:buClr>
                <a:defRPr/>
              </a:pPr>
              <a:r>
                <a:rPr lang="en-US" sz="1000" b="1" dirty="0">
                  <a:solidFill>
                    <a:prstClr val="black"/>
                  </a:solidFill>
                  <a:latin typeface="Calibri"/>
                  <a:cs typeface="Arial" charset="0"/>
                </a:rPr>
                <a:t>Drop due to near-record 2011 CAT losses (-4.9%)</a:t>
              </a:r>
            </a:p>
          </p:txBody>
        </p:sp>
        <p:cxnSp>
          <p:nvCxnSpPr>
            <p:cNvPr id="21" name="Straight Arrow Connector 20">
              <a:extLst>
                <a:ext uri="{FF2B5EF4-FFF2-40B4-BE49-F238E27FC236}">
                  <a16:creationId xmlns:a16="http://schemas.microsoft.com/office/drawing/2014/main" xmlns="" id="{A7C63B01-75D3-4709-AC16-C4F1FBEC1ECC}"/>
                </a:ext>
              </a:extLst>
            </p:cNvPr>
            <p:cNvCxnSpPr/>
            <p:nvPr/>
          </p:nvCxnSpPr>
          <p:spPr bwMode="gray">
            <a:xfrm flipH="1" flipV="1">
              <a:off x="5409738" y="2916400"/>
              <a:ext cx="0" cy="884827"/>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22" name="PPTShape_1"/>
          <p:cNvSpPr>
            <a:spLocks noChangeArrowheads="1"/>
          </p:cNvSpPr>
          <p:nvPr/>
        </p:nvSpPr>
        <p:spPr bwMode="gray">
          <a:xfrm>
            <a:off x="390607" y="5776378"/>
            <a:ext cx="11420393" cy="488901"/>
          </a:xfrm>
          <a:prstGeom prst="rect">
            <a:avLst/>
          </a:prstGeom>
          <a:solidFill>
            <a:schemeClr val="tx2"/>
          </a:solidFill>
          <a:ln w="28575" algn="ctr">
            <a:noFill/>
            <a:miter lim="800000"/>
            <a:headEnd/>
            <a:tailEnd/>
          </a:ln>
        </p:spPr>
        <p:txBody>
          <a:bodyPr tIns="45720" bIns="4572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Policyholder Surplus is the industry’s financial cushion against large insured events, periods of economic stress and financial market volatility.  </a:t>
            </a:r>
            <a:br>
              <a:rPr lang="en-US" sz="1200" b="1" dirty="0">
                <a:solidFill>
                  <a:srgbClr val="FFFFFF"/>
                </a:solidFill>
                <a:latin typeface="Arial" panose="020B0604020202020204" pitchFamily="34" charset="0"/>
                <a:cs typeface="Arial" panose="020B0604020202020204" pitchFamily="34" charset="0"/>
              </a:rPr>
            </a:br>
            <a:r>
              <a:rPr lang="en-US" sz="1200" b="1" dirty="0">
                <a:solidFill>
                  <a:srgbClr val="FFFFFF"/>
                </a:solidFill>
                <a:latin typeface="Arial" panose="020B0604020202020204" pitchFamily="34" charset="0"/>
                <a:cs typeface="Arial" panose="020B0604020202020204" pitchFamily="34" charset="0"/>
              </a:rPr>
              <a:t>It is also a source of capital to underwrite new risks.</a:t>
            </a:r>
          </a:p>
        </p:txBody>
      </p:sp>
      <p:sp>
        <p:nvSpPr>
          <p:cNvPr id="5" name="Rectangle 4"/>
          <p:cNvSpPr/>
          <p:nvPr/>
        </p:nvSpPr>
        <p:spPr>
          <a:xfrm>
            <a:off x="390607" y="5318174"/>
            <a:ext cx="11420393" cy="184666"/>
          </a:xfrm>
          <a:prstGeom prst="rect">
            <a:avLst/>
          </a:prstGeom>
        </p:spPr>
        <p:txBody>
          <a:bodyPr wrap="square" lIns="0" tIns="0" rIns="0" bIns="0">
            <a:spAutoFit/>
          </a:bodyPr>
          <a:lstStyle/>
          <a:p>
            <a:r>
              <a:rPr lang="en-US" sz="1200" b="1" dirty="0">
                <a:solidFill>
                  <a:srgbClr val="000000"/>
                </a:solidFill>
                <a:latin typeface="Arial" charset="0"/>
                <a:cs typeface="Arial" charset="0"/>
              </a:rPr>
              <a:t>2010:</a:t>
            </a:r>
            <a:r>
              <a:rPr lang="en-US" sz="1200" dirty="0">
                <a:solidFill>
                  <a:srgbClr val="000000"/>
                </a:solidFill>
                <a:latin typeface="Arial" charset="0"/>
                <a:cs typeface="Arial" charset="0"/>
              </a:rPr>
              <a:t> Q1 data includes $22.5B of paid-in capital from a holding company parent for one insurer’s investment in a non-insurance business</a:t>
            </a:r>
            <a:endParaRPr lang="en-US" sz="1200" dirty="0">
              <a:solidFill>
                <a:prstClr val="black"/>
              </a:solidFill>
              <a:latin typeface="Calibri"/>
            </a:endParaRPr>
          </a:p>
        </p:txBody>
      </p:sp>
      <p:sp>
        <p:nvSpPr>
          <p:cNvPr id="6" name="Slide Number Placeholder 5"/>
          <p:cNvSpPr>
            <a:spLocks noGrp="1"/>
          </p:cNvSpPr>
          <p:nvPr>
            <p:ph type="sldNum" sz="quarter" idx="12"/>
          </p:nvPr>
        </p:nvSpPr>
        <p:spPr/>
        <p:txBody>
          <a:bodyPr/>
          <a:lstStyle/>
          <a:p>
            <a:pPr>
              <a:defRPr/>
            </a:pPr>
            <a:fld id="{79649112-2361-4913-9798-B6AEBB59A8D4}" type="slidenum">
              <a:rPr lang="en-US">
                <a:solidFill>
                  <a:prstClr val="black">
                    <a:tint val="75000"/>
                  </a:prstClr>
                </a:solidFill>
                <a:latin typeface="Calibri"/>
              </a:rPr>
              <a:pPr>
                <a:defRPr/>
              </a:pPr>
              <a:t>8</a:t>
            </a:fld>
            <a:endParaRPr lang="en-US" dirty="0">
              <a:solidFill>
                <a:prstClr val="black">
                  <a:tint val="75000"/>
                </a:prstClr>
              </a:solidFill>
              <a:latin typeface="Calibri"/>
            </a:endParaRPr>
          </a:p>
        </p:txBody>
      </p:sp>
      <p:sp>
        <p:nvSpPr>
          <p:cNvPr id="27" name="PPTShape_2"/>
          <p:cNvSpPr>
            <a:spLocks noChangeArrowheads="1"/>
          </p:cNvSpPr>
          <p:nvPr/>
        </p:nvSpPr>
        <p:spPr bwMode="blackWhite">
          <a:xfrm>
            <a:off x="6429655" y="1143102"/>
            <a:ext cx="4607161" cy="1079398"/>
          </a:xfrm>
          <a:prstGeom prst="wedgeRectCallout">
            <a:avLst>
              <a:gd name="adj1" fmla="val 62494"/>
              <a:gd name="adj2" fmla="val 44941"/>
            </a:avLst>
          </a:prstGeom>
          <a:solidFill>
            <a:schemeClr val="bg1">
              <a:lumMod val="95000"/>
            </a:schemeClr>
          </a:solidFill>
          <a:ln w="28575" algn="ctr">
            <a:noFill/>
            <a:miter lim="800000"/>
            <a:headEnd/>
            <a:tailEnd/>
          </a:ln>
        </p:spPr>
        <p:txBody>
          <a:bodyPr tIns="68580" bIns="68580" anchor="ctr"/>
          <a:lstStyle/>
          <a:p>
            <a:pPr algn="ctr" defTabSz="685800" eaLnBrk="0" fontAlgn="base" hangingPunct="0">
              <a:lnSpc>
                <a:spcPct val="90000"/>
              </a:lnSpc>
              <a:spcBef>
                <a:spcPct val="50000"/>
              </a:spcBef>
              <a:spcAft>
                <a:spcPct val="0"/>
              </a:spcAft>
              <a:buClr>
                <a:srgbClr val="FFFFFF"/>
              </a:buClr>
              <a:defRPr/>
            </a:pPr>
            <a:r>
              <a:rPr lang="en-US" sz="1200" dirty="0">
                <a:solidFill>
                  <a:prstClr val="black"/>
                </a:solidFill>
                <a:latin typeface="Arial" charset="0"/>
                <a:cs typeface="Arial" charset="0"/>
              </a:rPr>
              <a:t>The P/C insurance industry entered the COVID-19 pandemic from a position of strength and was able to withstand the 9.0% surplus decline in Q1 2020 (far less than during the Financial Crisis). 2020 ended with record surplus. 2021 will likely set another new record, reaching $1 trillion for the first time.</a:t>
            </a:r>
          </a:p>
        </p:txBody>
      </p:sp>
      <p:sp>
        <p:nvSpPr>
          <p:cNvPr id="16"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Policyholder Surplus (Capacity), 2006:Q4–2020:Q4E and 2021F*</a:t>
            </a:r>
          </a:p>
        </p:txBody>
      </p:sp>
      <p:cxnSp>
        <p:nvCxnSpPr>
          <p:cNvPr id="17" name="Straight Connector 16"/>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24" name="Footer Placeholder 37"/>
          <p:cNvSpPr>
            <a:spLocks noGrp="1"/>
          </p:cNvSpPr>
          <p:nvPr>
            <p:ph type="ftr" sz="quarter" idx="4294967295"/>
          </p:nvPr>
        </p:nvSpPr>
        <p:spPr>
          <a:xfrm>
            <a:off x="390607" y="6278058"/>
            <a:ext cx="6864552" cy="196977"/>
          </a:xfrm>
          <a:prstGeom prst="rect">
            <a:avLst/>
          </a:prstGeom>
        </p:spPr>
        <p:txBody>
          <a:bodyPr wrap="square" lIns="0">
            <a:spAutoFit/>
          </a:bodyPr>
          <a:lstStyle>
            <a:lvl1pPr>
              <a:defRPr lang="en-US">
                <a:solidFill>
                  <a:schemeClr val="tx1">
                    <a:lumMod val="50000"/>
                    <a:lumOff val="50000"/>
                  </a:schemeClr>
                </a:solidFill>
              </a:defRPr>
            </a:lvl1pPr>
          </a:lstStyle>
          <a:p>
            <a:pPr defTabSz="685800" eaLnBrk="0" fontAlgn="base" hangingPunct="0">
              <a:lnSpc>
                <a:spcPct val="85000"/>
              </a:lnSpc>
              <a:spcBef>
                <a:spcPct val="25000"/>
              </a:spcBef>
              <a:spcAft>
                <a:spcPct val="0"/>
              </a:spcAft>
              <a:buClr>
                <a:srgbClr val="FF6801"/>
              </a:buClr>
              <a:defRPr/>
            </a:pPr>
            <a:r>
              <a:rPr lang="en-US" sz="800" dirty="0">
                <a:solidFill>
                  <a:prstClr val="black">
                    <a:lumMod val="50000"/>
                    <a:lumOff val="50000"/>
                  </a:prstClr>
                </a:solidFill>
                <a:cs typeface="Arial" charset="0"/>
              </a:rPr>
              <a:t>Sources: NAIC data sourced through S&amp;P Global Intelligence; Insurance Information Institute.</a:t>
            </a:r>
          </a:p>
        </p:txBody>
      </p:sp>
    </p:spTree>
    <p:custDataLst>
      <p:tags r:id="rId1"/>
    </p:custDataLst>
    <p:extLst>
      <p:ext uri="{BB962C8B-B14F-4D97-AF65-F5344CB8AC3E}">
        <p14:creationId xmlns:p14="http://schemas.microsoft.com/office/powerpoint/2010/main" val="63521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56525B1-14D3-4043-96C3-3E66F944D188}" type="slidenum">
              <a:rPr lang="en-US">
                <a:solidFill>
                  <a:prstClr val="black">
                    <a:tint val="75000"/>
                  </a:prstClr>
                </a:solidFill>
                <a:latin typeface="Calibri"/>
              </a:rPr>
              <a:pPr/>
              <a:t>9</a:t>
            </a:fld>
            <a:endParaRPr lang="en-US" dirty="0">
              <a:solidFill>
                <a:prstClr val="black">
                  <a:tint val="75000"/>
                </a:prstClr>
              </a:solidFill>
              <a:latin typeface="Calibri"/>
            </a:endParaRPr>
          </a:p>
        </p:txBody>
      </p:sp>
      <p:graphicFrame>
        <p:nvGraphicFramePr>
          <p:cNvPr id="26" name="Object 3"/>
          <p:cNvGraphicFramePr>
            <a:graphicFrameLocks/>
          </p:cNvGraphicFramePr>
          <p:nvPr>
            <p:extLst>
              <p:ext uri="{D42A27DB-BD31-4B8C-83A1-F6EECF244321}">
                <p14:modId xmlns:p14="http://schemas.microsoft.com/office/powerpoint/2010/main" val="634548902"/>
              </p:ext>
            </p:extLst>
          </p:nvPr>
        </p:nvGraphicFramePr>
        <p:xfrm>
          <a:off x="390607" y="1950783"/>
          <a:ext cx="11420393" cy="3694768"/>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11"/>
          <p:cNvSpPr txBox="1"/>
          <p:nvPr/>
        </p:nvSpPr>
        <p:spPr>
          <a:xfrm>
            <a:off x="407562" y="1807450"/>
            <a:ext cx="530593" cy="152349"/>
          </a:xfrm>
          <a:prstGeom prst="rect">
            <a:avLst/>
          </a:prstGeom>
          <a:noFill/>
        </p:spPr>
        <p:txBody>
          <a:bodyPr wrap="none" lIns="0" tIns="0" rIns="0" bIns="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b="1" dirty="0">
                <a:solidFill>
                  <a:prstClr val="black"/>
                </a:solidFill>
                <a:latin typeface="Calibri"/>
              </a:rPr>
              <a:t>$ Billions</a:t>
            </a:r>
          </a:p>
        </p:txBody>
      </p:sp>
      <p:cxnSp>
        <p:nvCxnSpPr>
          <p:cNvPr id="29" name="Straight Arrow Connector 28">
            <a:extLst>
              <a:ext uri="{FF2B5EF4-FFF2-40B4-BE49-F238E27FC236}">
                <a16:creationId xmlns:a16="http://schemas.microsoft.com/office/drawing/2014/main" xmlns="" id="{09693686-3817-7A44-A9D0-2A0812D52B26}"/>
              </a:ext>
            </a:extLst>
          </p:cNvPr>
          <p:cNvCxnSpPr/>
          <p:nvPr/>
        </p:nvCxnSpPr>
        <p:spPr bwMode="gray">
          <a:xfrm flipV="1">
            <a:off x="11428171" y="2081704"/>
            <a:ext cx="0" cy="407053"/>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1" name="AutoShape 7">
            <a:extLst>
              <a:ext uri="{FF2B5EF4-FFF2-40B4-BE49-F238E27FC236}">
                <a16:creationId xmlns:a16="http://schemas.microsoft.com/office/drawing/2014/main" xmlns="" id="{E732EE32-88A3-B040-A65D-5882C66624D9}"/>
              </a:ext>
            </a:extLst>
          </p:cNvPr>
          <p:cNvSpPr>
            <a:spLocks noChangeArrowheads="1"/>
          </p:cNvSpPr>
          <p:nvPr/>
        </p:nvSpPr>
        <p:spPr bwMode="gray">
          <a:xfrm>
            <a:off x="8966952" y="4306314"/>
            <a:ext cx="1785930" cy="290849"/>
          </a:xfrm>
          <a:prstGeom prst="rect">
            <a:avLst/>
          </a:prstGeom>
          <a:solidFill>
            <a:schemeClr val="bg1"/>
          </a:solidFill>
          <a:ln w="3175" algn="ctr">
            <a:noFill/>
            <a:miter lim="800000"/>
            <a:headEnd/>
            <a:tailEnd/>
          </a:ln>
        </p:spPr>
        <p:txBody>
          <a:bodyPr wrap="square" lIns="0" tIns="0" rIns="0" bIns="0" anchor="ctr">
            <a:spAutoFit/>
          </a:bodyPr>
          <a:lstStyle/>
          <a:p>
            <a:pPr algn="ctr" eaLnBrk="0" fontAlgn="base" hangingPunct="0">
              <a:lnSpc>
                <a:spcPct val="90000"/>
              </a:lnSpc>
              <a:spcAft>
                <a:spcPct val="0"/>
              </a:spcAft>
              <a:buClr>
                <a:srgbClr val="FFFFFF"/>
              </a:buClr>
            </a:pPr>
            <a:r>
              <a:rPr lang="en-US" sz="1050" b="1" dirty="0">
                <a:solidFill>
                  <a:prstClr val="black"/>
                </a:solidFill>
                <a:latin typeface="Calibri"/>
                <a:cs typeface="Arial" charset="0"/>
              </a:rPr>
              <a:t>Drop in 2018 due to unrealized investment losses</a:t>
            </a:r>
          </a:p>
        </p:txBody>
      </p:sp>
      <p:cxnSp>
        <p:nvCxnSpPr>
          <p:cNvPr id="32" name="Straight Arrow Connector 31">
            <a:extLst>
              <a:ext uri="{FF2B5EF4-FFF2-40B4-BE49-F238E27FC236}">
                <a16:creationId xmlns:a16="http://schemas.microsoft.com/office/drawing/2014/main" xmlns="" id="{E2AECFE8-8F0A-6548-B787-6AB69912BEBC}"/>
              </a:ext>
            </a:extLst>
          </p:cNvPr>
          <p:cNvCxnSpPr/>
          <p:nvPr/>
        </p:nvCxnSpPr>
        <p:spPr bwMode="gray">
          <a:xfrm flipV="1">
            <a:off x="9859917" y="3523361"/>
            <a:ext cx="0" cy="735460"/>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33" name="AutoShape 7">
            <a:extLst>
              <a:ext uri="{FF2B5EF4-FFF2-40B4-BE49-F238E27FC236}">
                <a16:creationId xmlns:a16="http://schemas.microsoft.com/office/drawing/2014/main" xmlns="" id="{0C8A7214-F439-4D6A-9160-7889A9AAA710}"/>
              </a:ext>
            </a:extLst>
          </p:cNvPr>
          <p:cNvSpPr>
            <a:spLocks noChangeArrowheads="1"/>
          </p:cNvSpPr>
          <p:nvPr/>
        </p:nvSpPr>
        <p:spPr bwMode="gray">
          <a:xfrm>
            <a:off x="9734308" y="1616215"/>
            <a:ext cx="1693861" cy="290849"/>
          </a:xfrm>
          <a:prstGeom prst="rect">
            <a:avLst/>
          </a:prstGeom>
          <a:solidFill>
            <a:schemeClr val="bg1"/>
          </a:solidFill>
          <a:ln w="3175" algn="ctr">
            <a:noFill/>
            <a:miter lim="800000"/>
            <a:headEnd/>
            <a:tailEnd/>
          </a:ln>
        </p:spPr>
        <p:txBody>
          <a:bodyPr wrap="square" lIns="0" tIns="0" rIns="0" bIns="0" anchor="ctr">
            <a:spAutoFit/>
          </a:bodyPr>
          <a:lstStyle/>
          <a:p>
            <a:pPr algn="r" eaLnBrk="0" fontAlgn="base" hangingPunct="0">
              <a:lnSpc>
                <a:spcPct val="90000"/>
              </a:lnSpc>
              <a:spcAft>
                <a:spcPct val="0"/>
              </a:spcAft>
              <a:buClr>
                <a:srgbClr val="FFFFFF"/>
              </a:buClr>
            </a:pPr>
            <a:r>
              <a:rPr lang="en-US" sz="1050" b="1" dirty="0">
                <a:solidFill>
                  <a:prstClr val="black"/>
                </a:solidFill>
                <a:latin typeface="Calibri"/>
                <a:cs typeface="Arial" charset="0"/>
              </a:rPr>
              <a:t>Surplus at end of 2020 stood at $929.1B, an all-time high</a:t>
            </a:r>
          </a:p>
        </p:txBody>
      </p:sp>
      <p:sp>
        <p:nvSpPr>
          <p:cNvPr id="34" name="AutoShape 7">
            <a:extLst>
              <a:ext uri="{FF2B5EF4-FFF2-40B4-BE49-F238E27FC236}">
                <a16:creationId xmlns:a16="http://schemas.microsoft.com/office/drawing/2014/main" xmlns="" id="{4454B5D2-1B12-441B-A1F7-EA06ACD917B2}"/>
              </a:ext>
            </a:extLst>
          </p:cNvPr>
          <p:cNvSpPr>
            <a:spLocks noChangeArrowheads="1"/>
          </p:cNvSpPr>
          <p:nvPr/>
        </p:nvSpPr>
        <p:spPr bwMode="gray">
          <a:xfrm>
            <a:off x="1305036" y="2930302"/>
            <a:ext cx="823944" cy="290849"/>
          </a:xfrm>
          <a:prstGeom prst="rect">
            <a:avLst/>
          </a:prstGeom>
          <a:solidFill>
            <a:schemeClr val="bg1"/>
          </a:solidFill>
          <a:ln w="3175" algn="ctr">
            <a:noFill/>
            <a:miter lim="800000"/>
            <a:headEnd/>
            <a:tailEnd/>
          </a:ln>
        </p:spPr>
        <p:txBody>
          <a:bodyPr wrap="non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fontAlgn="base" hangingPunct="0">
              <a:lnSpc>
                <a:spcPct val="90000"/>
              </a:lnSpc>
              <a:spcAft>
                <a:spcPct val="0"/>
              </a:spcAft>
              <a:buClr>
                <a:srgbClr val="FFFFFF"/>
              </a:buClr>
              <a:defRPr/>
            </a:pPr>
            <a:r>
              <a:rPr lang="en-US" sz="1050" b="1" dirty="0">
                <a:solidFill>
                  <a:prstClr val="black"/>
                </a:solidFill>
                <a:latin typeface="Calibri"/>
                <a:cs typeface="Arial" charset="0"/>
              </a:rPr>
              <a:t>2007:Q3</a:t>
            </a:r>
            <a:br>
              <a:rPr lang="en-US" sz="1050" b="1" dirty="0">
                <a:solidFill>
                  <a:prstClr val="black"/>
                </a:solidFill>
                <a:latin typeface="Calibri"/>
                <a:cs typeface="Arial" charset="0"/>
              </a:rPr>
            </a:br>
            <a:r>
              <a:rPr lang="en-US" sz="1050" b="1" dirty="0">
                <a:solidFill>
                  <a:prstClr val="black"/>
                </a:solidFill>
                <a:latin typeface="Calibri"/>
                <a:cs typeface="Arial" charset="0"/>
              </a:rPr>
              <a:t>Pre-Crisis Peak</a:t>
            </a:r>
          </a:p>
        </p:txBody>
      </p:sp>
      <p:sp>
        <p:nvSpPr>
          <p:cNvPr id="35" name="AutoShape 7">
            <a:extLst>
              <a:ext uri="{FF2B5EF4-FFF2-40B4-BE49-F238E27FC236}">
                <a16:creationId xmlns:a16="http://schemas.microsoft.com/office/drawing/2014/main" xmlns="" id="{EDBFB9E4-560D-437B-A4B3-55BE3EB81AD8}"/>
              </a:ext>
            </a:extLst>
          </p:cNvPr>
          <p:cNvSpPr>
            <a:spLocks noChangeArrowheads="1"/>
          </p:cNvSpPr>
          <p:nvPr/>
        </p:nvSpPr>
        <p:spPr bwMode="gray">
          <a:xfrm>
            <a:off x="3534745" y="2749201"/>
            <a:ext cx="1231654" cy="290849"/>
          </a:xfrm>
          <a:prstGeom prst="rect">
            <a:avLst/>
          </a:prstGeom>
          <a:solidFill>
            <a:schemeClr val="bg1"/>
          </a:solidFill>
          <a:ln w="3175" algn="ctr">
            <a:noFill/>
            <a:miter lim="800000"/>
            <a:headEnd/>
            <a:tailEnd/>
          </a:ln>
        </p:spPr>
        <p:txBody>
          <a:bodyPr wrap="square" lIns="0" tIns="0" rIns="0" bIns="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lnSpc>
                <a:spcPct val="90000"/>
              </a:lnSpc>
              <a:spcAft>
                <a:spcPct val="0"/>
              </a:spcAft>
              <a:buClr>
                <a:srgbClr val="FFFFFF"/>
              </a:buClr>
              <a:defRPr/>
            </a:pPr>
            <a:r>
              <a:rPr lang="en-US" sz="1050" b="1" dirty="0">
                <a:solidFill>
                  <a:prstClr val="black"/>
                </a:solidFill>
                <a:latin typeface="Calibri"/>
                <a:cs typeface="Arial" charset="0"/>
              </a:rPr>
              <a:t>Drop in 2011 due to very large CAT losses</a:t>
            </a:r>
          </a:p>
        </p:txBody>
      </p:sp>
      <p:cxnSp>
        <p:nvCxnSpPr>
          <p:cNvPr id="36" name="Straight Arrow Connector 35">
            <a:extLst>
              <a:ext uri="{FF2B5EF4-FFF2-40B4-BE49-F238E27FC236}">
                <a16:creationId xmlns:a16="http://schemas.microsoft.com/office/drawing/2014/main" xmlns="" id="{A7C63B01-75D3-4709-AC16-C4F1FBEC1ECC}"/>
              </a:ext>
            </a:extLst>
          </p:cNvPr>
          <p:cNvCxnSpPr/>
          <p:nvPr/>
        </p:nvCxnSpPr>
        <p:spPr bwMode="gray">
          <a:xfrm flipH="1" flipV="1">
            <a:off x="1305036" y="3314251"/>
            <a:ext cx="0" cy="80438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A8B43BF6-E32B-4B3B-85B0-136552721A91}"/>
              </a:ext>
            </a:extLst>
          </p:cNvPr>
          <p:cNvCxnSpPr/>
          <p:nvPr/>
        </p:nvCxnSpPr>
        <p:spPr bwMode="gray">
          <a:xfrm flipV="1">
            <a:off x="4150572" y="3170877"/>
            <a:ext cx="0" cy="804388"/>
          </a:xfrm>
          <a:prstGeom prst="straightConnector1">
            <a:avLst/>
          </a:prstGeom>
          <a:ln w="6350">
            <a:solidFill>
              <a:schemeClr val="bg1">
                <a:lumMod val="75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18" name="Title 5"/>
          <p:cNvSpPr txBox="1">
            <a:spLocks/>
          </p:cNvSpPr>
          <p:nvPr/>
        </p:nvSpPr>
        <p:spPr>
          <a:xfrm>
            <a:off x="390607" y="567802"/>
            <a:ext cx="11420393" cy="424732"/>
          </a:xfrm>
          <a:prstGeom prst="rect">
            <a:avLst/>
          </a:prstGeom>
        </p:spPr>
        <p:txBody>
          <a:bodyPr wrap="square" lIns="0" anchor="b">
            <a:spAutoFit/>
          </a:bodyPr>
          <a:lstStyle>
            <a:lvl1pPr algn="l" defTabSz="685800" rtl="0" eaLnBrk="1" latinLnBrk="0" hangingPunct="1">
              <a:lnSpc>
                <a:spcPct val="90000"/>
              </a:lnSpc>
              <a:spcBef>
                <a:spcPct val="0"/>
              </a:spcBef>
              <a:buNone/>
              <a:defRPr sz="2400" b="1" kern="1200">
                <a:solidFill>
                  <a:schemeClr val="tx2"/>
                </a:solidFill>
                <a:latin typeface="Century Gothic" panose="020B0502020202020204" pitchFamily="34" charset="0"/>
                <a:ea typeface="+mj-ea"/>
                <a:cs typeface="+mj-cs"/>
              </a:defRPr>
            </a:lvl1pPr>
          </a:lstStyle>
          <a:p>
            <a:r>
              <a:rPr lang="en-US" dirty="0">
                <a:solidFill>
                  <a:srgbClr val="002E42"/>
                </a:solidFill>
              </a:rPr>
              <a:t>Policyholder Surplus</a:t>
            </a:r>
          </a:p>
        </p:txBody>
      </p:sp>
      <p:cxnSp>
        <p:nvCxnSpPr>
          <p:cNvPr id="19" name="Straight Connector 18"/>
          <p:cNvCxnSpPr/>
          <p:nvPr/>
        </p:nvCxnSpPr>
        <p:spPr>
          <a:xfrm>
            <a:off x="390607" y="1113854"/>
            <a:ext cx="1145771" cy="0"/>
          </a:xfrm>
          <a:prstGeom prst="line">
            <a:avLst/>
          </a:prstGeom>
          <a:ln w="76200">
            <a:solidFill>
              <a:schemeClr val="accent1"/>
            </a:solidFill>
            <a:headEnd type="none" w="sm" len="sm"/>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xmlns="" id="{EAB35853-8A01-42A2-B88A-F1B5DA2F77D6}"/>
              </a:ext>
            </a:extLst>
          </p:cNvPr>
          <p:cNvSpPr txBox="1">
            <a:spLocks/>
          </p:cNvSpPr>
          <p:nvPr/>
        </p:nvSpPr>
        <p:spPr bwMode="gray">
          <a:xfrm>
            <a:off x="390607" y="1235175"/>
            <a:ext cx="2560202" cy="215444"/>
          </a:xfrm>
          <a:prstGeom prst="rect">
            <a:avLst/>
          </a:prstGeom>
          <a:noFill/>
          <a:ln w="2857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100000"/>
              </a:lnSpc>
              <a:spcBef>
                <a:spcPts val="0"/>
              </a:spcBef>
              <a:buClr>
                <a:srgbClr val="F69322"/>
              </a:buClr>
              <a:defRPr/>
            </a:pPr>
            <a:r>
              <a:rPr lang="en-US" sz="1400" dirty="0">
                <a:solidFill>
                  <a:schemeClr val="accent1"/>
                </a:solidFill>
                <a:latin typeface="Calibri"/>
                <a:cs typeface="Arial" panose="020B0604020202020204" pitchFamily="34" charset="0"/>
              </a:rPr>
              <a:t>2007–2020 Quarterly</a:t>
            </a:r>
          </a:p>
        </p:txBody>
      </p:sp>
      <p:sp>
        <p:nvSpPr>
          <p:cNvPr id="21" name="PPTShape_1"/>
          <p:cNvSpPr>
            <a:spLocks noChangeArrowheads="1"/>
          </p:cNvSpPr>
          <p:nvPr/>
        </p:nvSpPr>
        <p:spPr bwMode="gray">
          <a:xfrm>
            <a:off x="390607" y="5776378"/>
            <a:ext cx="11420393" cy="488901"/>
          </a:xfrm>
          <a:prstGeom prst="rect">
            <a:avLst/>
          </a:prstGeom>
          <a:solidFill>
            <a:schemeClr val="tx2"/>
          </a:solidFill>
          <a:ln w="28575" algn="ctr">
            <a:noFill/>
            <a:miter lim="800000"/>
            <a:headEnd/>
            <a:tailEnd/>
          </a:ln>
        </p:spPr>
        <p:txBody>
          <a:bodyPr tIns="45720" bIns="45720" anchor="ctr"/>
          <a:lstStyle/>
          <a:p>
            <a:pPr algn="ctr" defTabSz="685800" fontAlgn="base">
              <a:lnSpc>
                <a:spcPct val="95000"/>
              </a:lnSpc>
              <a:spcBef>
                <a:spcPct val="25000"/>
              </a:spcBef>
              <a:spcAft>
                <a:spcPct val="0"/>
              </a:spcAft>
              <a:defRPr/>
            </a:pPr>
            <a:r>
              <a:rPr lang="en-US" sz="1200" b="1" dirty="0">
                <a:solidFill>
                  <a:srgbClr val="FFFFFF"/>
                </a:solidFill>
                <a:latin typeface="Arial" panose="020B0604020202020204" pitchFamily="34" charset="0"/>
                <a:cs typeface="Arial" panose="020B0604020202020204" pitchFamily="34" charset="0"/>
              </a:rPr>
              <a:t>Policyholder Surplus: Positive</a:t>
            </a:r>
          </a:p>
        </p:txBody>
      </p:sp>
      <p:sp>
        <p:nvSpPr>
          <p:cNvPr id="23" name="Footer Placeholder 37"/>
          <p:cNvSpPr>
            <a:spLocks noGrp="1"/>
          </p:cNvSpPr>
          <p:nvPr>
            <p:ph type="ftr" sz="quarter" idx="4294967295"/>
          </p:nvPr>
        </p:nvSpPr>
        <p:spPr>
          <a:xfrm>
            <a:off x="390607" y="6278058"/>
            <a:ext cx="6864552" cy="196977"/>
          </a:xfrm>
          <a:prstGeom prst="rect">
            <a:avLst/>
          </a:prstGeom>
        </p:spPr>
        <p:txBody>
          <a:bodyPr wrap="square" lIns="0">
            <a:spAutoFit/>
          </a:bodyPr>
          <a:lstStyle>
            <a:lvl1pPr>
              <a:defRPr lang="en-US">
                <a:solidFill>
                  <a:schemeClr val="tx1">
                    <a:lumMod val="50000"/>
                    <a:lumOff val="50000"/>
                  </a:schemeClr>
                </a:solidFill>
              </a:defRPr>
            </a:lvl1pPr>
          </a:lstStyle>
          <a:p>
            <a:pPr defTabSz="685800" eaLnBrk="0" fontAlgn="base" hangingPunct="0">
              <a:lnSpc>
                <a:spcPct val="85000"/>
              </a:lnSpc>
              <a:spcBef>
                <a:spcPct val="25000"/>
              </a:spcBef>
              <a:spcAft>
                <a:spcPct val="0"/>
              </a:spcAft>
              <a:buClr>
                <a:srgbClr val="FF6801"/>
              </a:buClr>
              <a:defRPr/>
            </a:pPr>
            <a:r>
              <a:rPr lang="en-US" dirty="0">
                <a:solidFill>
                  <a:prstClr val="black">
                    <a:lumMod val="50000"/>
                    <a:lumOff val="50000"/>
                  </a:prstClr>
                </a:solidFill>
                <a:cs typeface="Arial" charset="0"/>
              </a:rPr>
              <a:t>Sources: NAIC data sourced through S&amp;P Global Intelligence; Insurance Information Institute.</a:t>
            </a:r>
          </a:p>
        </p:txBody>
      </p:sp>
    </p:spTree>
    <p:extLst>
      <p:ext uri="{BB962C8B-B14F-4D97-AF65-F5344CB8AC3E}">
        <p14:creationId xmlns:p14="http://schemas.microsoft.com/office/powerpoint/2010/main" val="62381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8d816a7d-974e-4f1a-9550-52aea7948b6c"/>
  <p:tag name="ARTICULATE_SLIDE_NAV" val="48"/>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8d816a7d-974e-4f1a-9550-52aea7948b6c"/>
  <p:tag name="ARTICULATE_SLIDE_NAV" val="48"/>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heme/theme1.xml><?xml version="1.0" encoding="utf-8"?>
<a:theme xmlns:a="http://schemas.openxmlformats.org/drawingml/2006/main" name="Public Entity-Widescreen 2020">
  <a:themeElements>
    <a:clrScheme name="Public Entity">
      <a:dk1>
        <a:sysClr val="windowText" lastClr="000000"/>
      </a:dk1>
      <a:lt1>
        <a:sysClr val="window" lastClr="FFFFFF"/>
      </a:lt1>
      <a:dk2>
        <a:srgbClr val="002E42"/>
      </a:dk2>
      <a:lt2>
        <a:srgbClr val="0C4751"/>
      </a:lt2>
      <a:accent1>
        <a:srgbClr val="47C5CA"/>
      </a:accent1>
      <a:accent2>
        <a:srgbClr val="7BD607"/>
      </a:accent2>
      <a:accent3>
        <a:srgbClr val="32CD32"/>
      </a:accent3>
      <a:accent4>
        <a:srgbClr val="BBD531"/>
      </a:accent4>
      <a:accent5>
        <a:srgbClr val="F47722"/>
      </a:accent5>
      <a:accent6>
        <a:srgbClr val="EC232A"/>
      </a:accent6>
      <a:hlink>
        <a:srgbClr val="47C5CA"/>
      </a:hlink>
      <a:folHlink>
        <a:srgbClr val="1996AB"/>
      </a:folHlink>
    </a:clrScheme>
    <a:fontScheme name="Specialty Font">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blic Entity-Widescreen 2020" id="{409ED2E4-028F-4006-A1E6-3319AC9F4ED6}" vid="{E08C0ADB-4D41-4231-9A9D-0DAE5102A5E9}"/>
    </a:ext>
  </a:extLst>
</a:theme>
</file>

<file path=ppt/theme/theme2.xml><?xml version="1.0" encoding="utf-8"?>
<a:theme xmlns:a="http://schemas.openxmlformats.org/drawingml/2006/main" name="1_Public Entity-Widescreen 2020">
  <a:themeElements>
    <a:clrScheme name="Public Entity">
      <a:dk1>
        <a:sysClr val="windowText" lastClr="000000"/>
      </a:dk1>
      <a:lt1>
        <a:sysClr val="window" lastClr="FFFFFF"/>
      </a:lt1>
      <a:dk2>
        <a:srgbClr val="002E42"/>
      </a:dk2>
      <a:lt2>
        <a:srgbClr val="0C4751"/>
      </a:lt2>
      <a:accent1>
        <a:srgbClr val="47C5CA"/>
      </a:accent1>
      <a:accent2>
        <a:srgbClr val="7BD607"/>
      </a:accent2>
      <a:accent3>
        <a:srgbClr val="32CD32"/>
      </a:accent3>
      <a:accent4>
        <a:srgbClr val="BBD531"/>
      </a:accent4>
      <a:accent5>
        <a:srgbClr val="F47722"/>
      </a:accent5>
      <a:accent6>
        <a:srgbClr val="EC232A"/>
      </a:accent6>
      <a:hlink>
        <a:srgbClr val="47C5CA"/>
      </a:hlink>
      <a:folHlink>
        <a:srgbClr val="1996AB"/>
      </a:folHlink>
    </a:clrScheme>
    <a:fontScheme name="Specialty Font">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blic Entity-Widescreen 2020" id="{409ED2E4-028F-4006-A1E6-3319AC9F4ED6}" vid="{E08C0ADB-4D41-4231-9A9D-0DAE5102A5E9}"/>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AllExternalAdhocVariableMappings/>
</file>

<file path=customXml/item2.xml><?xml version="1.0" encoding="utf-8"?>
<VariableList UniqueId="459bb9b9-4344-4d51-bb38-3695868e17b4" Name="AD_HOC" ContentType="XML" MajorVersion="0" MinorVersion="1" isLocalCopy="False" IsBaseObject="False" DataSourceId="5cb566bd-515c-42b4-88e3-032b76e09e2b" DataSourceMajorVersion="0" DataSourceMinorVersion="1"/>
</file>

<file path=customXml/item3.xml><?xml version="1.0" encoding="utf-8"?>
<VariableList UniqueId="2324b5c5-505d-4187-b493-9bd656956963" Name="System" ContentType="XML" MajorVersion="0" MinorVersion="1" isLocalCopy="False" IsBaseObject="False" DataSourceId="d9b33768-9973-4aef-aa32-d329568d41e6" DataSourceMajorVersion="0" DataSourceMinorVersion="1"/>
</file>

<file path=customXml/item4.xml><?xml version="1.0" encoding="utf-8"?>
<VariableListDefinition name="AD_HOC" displayName="AD_HOC" id="459bb9b9-4344-4d51-bb38-3695868e17b4" isdomainofvalue="False" dataSourceId="5cb566bd-515c-42b4-88e3-032b76e09e2b"/>
</file>

<file path=customXml/item5.xml><?xml version="1.0" encoding="utf-8"?>
<VariableList UniqueId="2b7b06ae-1f08-4c00-aafd-fc9eb3b07524" Name="Computed" ContentType="XML" MajorVersion="0" MinorVersion="1" isLocalCopy="False" IsBaseObject="False" DataSourceId="939cef71-f7f1-4c7a-a388-287a9244b460" DataSourceMajorVersion="0" DataSourceMinorVersion="1"/>
</file>

<file path=customXml/item6.xml><?xml version="1.0" encoding="utf-8"?>
<VariableListDefinition name="Computed" displayName="Computed" id="2b7b06ae-1f08-4c00-aafd-fc9eb3b07524" isdomainofvalue="False" dataSourceId="939cef71-f7f1-4c7a-a388-287a9244b460"/>
</file>

<file path=customXml/item7.xml><?xml version="1.0" encoding="utf-8"?>
<VariableListDefinition name="System" displayName="System" id="2324b5c5-505d-4187-b493-9bd656956963" isdomainofvalue="False" dataSourceId="d9b33768-9973-4aef-aa32-d329568d41e6"/>
</file>

<file path=customXml/itemProps1.xml><?xml version="1.0" encoding="utf-8"?>
<ds:datastoreItem xmlns:ds="http://schemas.openxmlformats.org/officeDocument/2006/customXml" ds:itemID="{C8AF3D88-BED0-4AA1-A0A8-D3595B3E8604}">
  <ds:schemaRefs/>
</ds:datastoreItem>
</file>

<file path=customXml/itemProps2.xml><?xml version="1.0" encoding="utf-8"?>
<ds:datastoreItem xmlns:ds="http://schemas.openxmlformats.org/officeDocument/2006/customXml" ds:itemID="{C6DF584D-14DC-4B26-9930-2DE6ADB58ABE}">
  <ds:schemaRefs/>
</ds:datastoreItem>
</file>

<file path=customXml/itemProps3.xml><?xml version="1.0" encoding="utf-8"?>
<ds:datastoreItem xmlns:ds="http://schemas.openxmlformats.org/officeDocument/2006/customXml" ds:itemID="{65EAA7FB-E6D3-4D58-9A5B-13DD7E2084B3}">
  <ds:schemaRefs/>
</ds:datastoreItem>
</file>

<file path=customXml/itemProps4.xml><?xml version="1.0" encoding="utf-8"?>
<ds:datastoreItem xmlns:ds="http://schemas.openxmlformats.org/officeDocument/2006/customXml" ds:itemID="{0143A2D9-6F56-433F-BA0A-C49FB1DC88FA}">
  <ds:schemaRefs/>
</ds:datastoreItem>
</file>

<file path=customXml/itemProps5.xml><?xml version="1.0" encoding="utf-8"?>
<ds:datastoreItem xmlns:ds="http://schemas.openxmlformats.org/officeDocument/2006/customXml" ds:itemID="{17E25352-6690-4B0C-A9D3-DBBFA1EEB0B4}">
  <ds:schemaRefs/>
</ds:datastoreItem>
</file>

<file path=customXml/itemProps6.xml><?xml version="1.0" encoding="utf-8"?>
<ds:datastoreItem xmlns:ds="http://schemas.openxmlformats.org/officeDocument/2006/customXml" ds:itemID="{271CB63C-96FD-4F60-AD26-2F5CA7A0AED0}">
  <ds:schemaRefs/>
</ds:datastoreItem>
</file>

<file path=customXml/itemProps7.xml><?xml version="1.0" encoding="utf-8"?>
<ds:datastoreItem xmlns:ds="http://schemas.openxmlformats.org/officeDocument/2006/customXml" ds:itemID="{4271A1C4-92B3-4B5B-A3F7-F5E18E39F43B}">
  <ds:schemaRefs/>
</ds:datastoreItem>
</file>

<file path=docProps/app.xml><?xml version="1.0" encoding="utf-8"?>
<Properties xmlns="http://schemas.openxmlformats.org/officeDocument/2006/extended-properties" xmlns:vt="http://schemas.openxmlformats.org/officeDocument/2006/docPropsVTypes">
  <Template>Insurance Marketplace Trends, Industry Issues and Outlook_merged_V2</Template>
  <TotalTime>2555</TotalTime>
  <Words>4604</Words>
  <Application>Microsoft Office PowerPoint</Application>
  <PresentationFormat>Widescreen</PresentationFormat>
  <Paragraphs>765</Paragraphs>
  <Slides>53</Slides>
  <Notes>23</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6" baseType="lpstr">
      <vt:lpstr>Arial</vt:lpstr>
      <vt:lpstr>Arial </vt:lpstr>
      <vt:lpstr>Calibri</vt:lpstr>
      <vt:lpstr>Calibri Light</vt:lpstr>
      <vt:lpstr>Century Gothic</vt:lpstr>
      <vt:lpstr>Georgia</vt:lpstr>
      <vt:lpstr>Raleway</vt:lpstr>
      <vt:lpstr>Raleway Lining</vt:lpstr>
      <vt:lpstr>Segoe UI</vt:lpstr>
      <vt:lpstr>Public Entity-Widescreen 2020</vt:lpstr>
      <vt:lpstr>1_Public Entity-Widescreen 2020</vt:lpstr>
      <vt:lpstr>Office Theme</vt:lpstr>
      <vt:lpstr>think-cell Slide</vt:lpstr>
      <vt:lpstr>State of the Insurance Market:     Understanding the Global Market and  What You Can Control</vt:lpstr>
      <vt:lpstr>Understanding how the market works—Insurance v Reinsurance</vt:lpstr>
      <vt:lpstr>It’s a Global Insurance Market</vt:lpstr>
      <vt:lpstr>Market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Underwriting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Loss Trends &amp; Market Disruptors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vector>
  </TitlesOfParts>
  <Company>RR Donnelley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Insurance Marketplace Trends, Industry Issues and Outlook</dc:title>
  <dc:creator>Arun Sankari</dc:creator>
  <cp:lastModifiedBy>Taquan Gilbert</cp:lastModifiedBy>
  <cp:revision>190</cp:revision>
  <dcterms:created xsi:type="dcterms:W3CDTF">2022-09-06T23:33:53Z</dcterms:created>
  <dcterms:modified xsi:type="dcterms:W3CDTF">2022-10-25T15:42:57Z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