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43"/>
  </p:handoutMasterIdLst>
  <p:sldIdLst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1" r:id="rId15"/>
    <p:sldId id="282" r:id="rId16"/>
    <p:sldId id="283" r:id="rId17"/>
    <p:sldId id="284" r:id="rId18"/>
    <p:sldId id="285" r:id="rId19"/>
    <p:sldId id="271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8" r:id="rId30"/>
    <p:sldId id="296" r:id="rId31"/>
    <p:sldId id="297" r:id="rId32"/>
    <p:sldId id="299" r:id="rId33"/>
    <p:sldId id="295" r:id="rId34"/>
    <p:sldId id="272" r:id="rId35"/>
    <p:sldId id="276" r:id="rId36"/>
    <p:sldId id="275" r:id="rId37"/>
    <p:sldId id="274" r:id="rId38"/>
    <p:sldId id="280" r:id="rId39"/>
    <p:sldId id="277" r:id="rId40"/>
    <p:sldId id="278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373F3-AF05-476F-B207-A36405BCD408}" v="4" dt="2023-10-10T19:17:33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15987" autoAdjust="0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quan Gilbert" userId="cccb3b1d-7701-4d88-9db7-7c2f45dc5b88" providerId="ADAL" clId="{F41373F3-AF05-476F-B207-A36405BCD408}"/>
    <pc:docChg chg="modHandout">
      <pc:chgData name="Taquan Gilbert" userId="cccb3b1d-7701-4d88-9db7-7c2f45dc5b88" providerId="ADAL" clId="{F41373F3-AF05-476F-B207-A36405BCD408}" dt="2023-10-10T19:17:33.933" v="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09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9308-2EF7-9E42-8310-8DBF6E6BD181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56A-57BA-1E41-A8BE-6568AB4F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best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AA13-22B1-AB41-88F5-C8D91204A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322" y="1861910"/>
            <a:ext cx="7560578" cy="23876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+mn-lt"/>
              </a:rPr>
              <a:t>Insurance Requirements in Contracts</a:t>
            </a:r>
            <a:endParaRPr lang="en-US" b="1" dirty="0">
              <a:latin typeface="+mn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83E81CF-4240-2A72-3877-8DEFA10B34D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76912" y="4653484"/>
            <a:ext cx="5335398" cy="202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Raleway Lining" panose="020B0503030101060003" pitchFamily="34" charset="0"/>
            </a:endParaRPr>
          </a:p>
          <a:p>
            <a:endParaRPr lang="en-US" sz="1200" dirty="0">
              <a:latin typeface="Raleway Lining" panose="020B0503030101060003" pitchFamily="34" charset="0"/>
            </a:endParaRPr>
          </a:p>
          <a:p>
            <a:endParaRPr lang="en-US" sz="1200" dirty="0">
              <a:latin typeface="Raleway Lining" panose="020B0503030101060003" pitchFamily="34" charset="0"/>
            </a:endParaRPr>
          </a:p>
          <a:p>
            <a:endParaRPr lang="en-US" sz="1200" dirty="0">
              <a:latin typeface="Raleway Lining" panose="020B0503030101060003" pitchFamily="34" charset="0"/>
            </a:endParaRPr>
          </a:p>
          <a:p>
            <a:endParaRPr lang="en-US" sz="1200" dirty="0">
              <a:latin typeface="Raleway Lining" panose="020B0503030101060003" pitchFamily="34" charset="0"/>
            </a:endParaRPr>
          </a:p>
          <a:p>
            <a:r>
              <a:rPr lang="en-US" sz="1200" dirty="0">
                <a:latin typeface="Raleway Lining" panose="020B0503030101060003" pitchFamily="34" charset="0"/>
              </a:rPr>
              <a:t>Alliant Insurance Services</a:t>
            </a:r>
          </a:p>
          <a:p>
            <a:r>
              <a:rPr lang="en-US" sz="1200" dirty="0">
                <a:latin typeface="Raleway Lining" panose="020B0503030101060003" pitchFamily="34" charset="0"/>
              </a:rPr>
              <a:t>www.alliant.com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2B3D25-FC43-9880-F6DC-B335F9D32545}"/>
              </a:ext>
            </a:extLst>
          </p:cNvPr>
          <p:cNvSpPr txBox="1">
            <a:spLocks/>
          </p:cNvSpPr>
          <p:nvPr/>
        </p:nvSpPr>
        <p:spPr>
          <a:xfrm>
            <a:off x="411061" y="4122226"/>
            <a:ext cx="3128681" cy="1427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12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78679D-D436-658F-744A-11014BECE58C}"/>
              </a:ext>
            </a:extLst>
          </p:cNvPr>
          <p:cNvSpPr txBox="1">
            <a:spLocks/>
          </p:cNvSpPr>
          <p:nvPr/>
        </p:nvSpPr>
        <p:spPr>
          <a:xfrm>
            <a:off x="411061" y="4224277"/>
            <a:ext cx="3128681" cy="1427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600" b="1" dirty="0"/>
              <a:t>Presented by:</a:t>
            </a:r>
          </a:p>
          <a:p>
            <a:pPr algn="l">
              <a:spcBef>
                <a:spcPts val="600"/>
              </a:spcBef>
            </a:pPr>
            <a:endParaRPr lang="en-US" sz="1600" dirty="0">
              <a:latin typeface="Amasis MT Pro" panose="02040504050005020304" pitchFamily="18" charset="0"/>
            </a:endParaRPr>
          </a:p>
          <a:p>
            <a:pPr algn="l">
              <a:spcBef>
                <a:spcPts val="600"/>
              </a:spcBef>
            </a:pPr>
            <a:endParaRPr lang="en-US" sz="1600" dirty="0">
              <a:latin typeface="Amasis MT Pro" panose="02040504050005020304" pitchFamily="18" charset="0"/>
            </a:endParaRPr>
          </a:p>
          <a:p>
            <a:pPr algn="l">
              <a:spcBef>
                <a:spcPts val="600"/>
              </a:spcBef>
            </a:pPr>
            <a:endParaRPr lang="en-US" sz="1600" dirty="0">
              <a:latin typeface="Amasis MT Pro" panose="02040504050005020304" pitchFamily="18" charset="0"/>
            </a:endParaRPr>
          </a:p>
          <a:p>
            <a:pPr algn="l">
              <a:spcBef>
                <a:spcPts val="600"/>
              </a:spcBef>
            </a:pPr>
            <a:r>
              <a:rPr lang="en-US" sz="1600" dirty="0"/>
              <a:t>Courtney Ramirez</a:t>
            </a:r>
          </a:p>
          <a:p>
            <a:pPr algn="l">
              <a:spcBef>
                <a:spcPts val="600"/>
              </a:spcBef>
            </a:pPr>
            <a:r>
              <a:rPr lang="en-US" sz="1600" dirty="0"/>
              <a:t>Senior Vice President </a:t>
            </a:r>
          </a:p>
          <a:p>
            <a:pPr algn="l">
              <a:spcBef>
                <a:spcPts val="600"/>
              </a:spcBef>
            </a:pPr>
            <a:endParaRPr lang="en-US" sz="1800" dirty="0"/>
          </a:p>
          <a:p>
            <a:pPr algn="l">
              <a:spcBef>
                <a:spcPts val="600"/>
              </a:spcBef>
            </a:pPr>
            <a:r>
              <a:rPr lang="en-US" sz="1400" dirty="0"/>
              <a:t>October 16,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45604-0785-717D-F389-306C6A3D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1" y="4700435"/>
            <a:ext cx="217036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9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5634-C0DF-CE2C-B9D8-B597A36C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1680"/>
            <a:ext cx="7886700" cy="14804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Section I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>
                <a:solidFill>
                  <a:srgbClr val="7030A0"/>
                </a:solidFill>
              </a:rPr>
              <a:t>Are you asking the right questions?</a:t>
            </a:r>
          </a:p>
        </p:txBody>
      </p:sp>
    </p:spTree>
    <p:extLst>
      <p:ext uri="{BB962C8B-B14F-4D97-AF65-F5344CB8AC3E}">
        <p14:creationId xmlns:p14="http://schemas.microsoft.com/office/powerpoint/2010/main" val="134422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6FA6-1149-94DA-D23F-51566D7C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Transfer – What is it?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605C7-5A81-9422-0DE1-C00B4F09C38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036814" y="1825625"/>
            <a:ext cx="54785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Clr>
                <a:schemeClr val="accent1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Assigning responsibility for loss and related damages to the contracting </a:t>
            </a:r>
            <a:r>
              <a:rPr lang="en-US" altLang="en-US" b="1" i="1" dirty="0">
                <a:solidFill>
                  <a:srgbClr val="7030A0"/>
                </a:solidFill>
                <a:ea typeface="ＭＳ Ｐゴシック" pitchFamily="34" charset="-128"/>
              </a:rPr>
              <a:t>party who controls the circumstances</a:t>
            </a:r>
            <a:r>
              <a:rPr lang="en-US" altLang="en-US" dirty="0">
                <a:solidFill>
                  <a:srgbClr val="7030A0"/>
                </a:solidFill>
                <a:ea typeface="ＭＳ Ｐゴシック" pitchFamily="34" charset="-128"/>
              </a:rPr>
              <a:t> </a:t>
            </a: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that might lead to the loss</a:t>
            </a:r>
          </a:p>
          <a:p>
            <a:pPr marL="342900" indent="-342900">
              <a:buClr>
                <a:schemeClr val="accent1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Hold harmless or indemnification clause</a:t>
            </a:r>
          </a:p>
          <a:p>
            <a:pPr marL="342900" indent="-342900">
              <a:buClr>
                <a:schemeClr val="accent1"/>
              </a:buClr>
              <a:buFont typeface="Calibri" panose="020F0502020204030204" pitchFamily="34" charset="0"/>
              <a:buChar char="›"/>
            </a:pPr>
            <a:r>
              <a:rPr lang="en-US" altLang="en-US" b="1" dirty="0">
                <a:solidFill>
                  <a:srgbClr val="7030A0"/>
                </a:solidFill>
                <a:ea typeface="ＭＳ Ｐゴシック" pitchFamily="34" charset="-128"/>
              </a:rPr>
              <a:t>Does NOT absolve you of liability</a:t>
            </a:r>
            <a:r>
              <a:rPr lang="en-US" altLang="en-US" dirty="0">
                <a:solidFill>
                  <a:srgbClr val="7030A0"/>
                </a:solidFill>
                <a:ea typeface="ＭＳ Ｐゴシック" pitchFamily="34" charset="-128"/>
              </a:rPr>
              <a:t>	</a:t>
            </a:r>
          </a:p>
          <a:p>
            <a:pPr marL="342900" indent="-342900">
              <a:buClr>
                <a:schemeClr val="accent1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Promise of payment in event of a loss</a:t>
            </a:r>
          </a:p>
          <a:p>
            <a:pPr marL="342900" indent="-342900">
              <a:buClr>
                <a:schemeClr val="accent1"/>
              </a:buClr>
              <a:buFont typeface="Calibri" panose="020F0502020204030204" pitchFamily="34" charset="0"/>
              <a:buChar char="›"/>
            </a:pPr>
            <a:r>
              <a:rPr lang="en-US" altLang="en-US" b="1" i="1" dirty="0">
                <a:solidFill>
                  <a:srgbClr val="7030A0"/>
                </a:solidFill>
                <a:ea typeface="ＭＳ Ｐゴシック" pitchFamily="34" charset="-128"/>
              </a:rPr>
              <a:t>Only as good as the person making the promise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43C0D-57FF-84B7-D52F-BC485B15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27" y="2820252"/>
            <a:ext cx="240203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BF04-A312-6DC0-BA3A-B36EFFEC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3" y="344358"/>
            <a:ext cx="9085801" cy="1325563"/>
          </a:xfrm>
        </p:spPr>
        <p:txBody>
          <a:bodyPr/>
          <a:lstStyle/>
          <a:p>
            <a:r>
              <a:rPr lang="en-US" b="1" dirty="0"/>
              <a:t>Risk Transfer – Why Require Insurance?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7C59-B15F-5584-4A1A-7652616AB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923" y="1825625"/>
            <a:ext cx="5713426" cy="435133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ct val="25000"/>
              </a:spcAft>
              <a:buNone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Hold Harmless gives you a pocket to pick. Insurance increases the chance that there will be money in the pocket!!!</a:t>
            </a:r>
          </a:p>
          <a:p>
            <a:pPr marL="857250" lvl="1" indent="-457200"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Viability of contractor</a:t>
            </a:r>
          </a:p>
          <a:p>
            <a:pPr marL="857250" lvl="1" indent="-457200"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Separate section of contract, provides protection</a:t>
            </a:r>
          </a:p>
          <a:p>
            <a:pPr marL="857250" lvl="1" indent="-457200"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Must have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endorsements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on the policy</a:t>
            </a:r>
          </a:p>
          <a:p>
            <a:pPr marL="1257300" lvl="2" indent="-457200"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Additional insured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– covered as an insured under other party’s policy. </a:t>
            </a:r>
          </a:p>
          <a:p>
            <a:pPr marL="1257300" lvl="2" indent="-457200"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Waiver of Subrogation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– prohibits other party’s insurance carrier from recovering money for a loss.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2D52E-D786-5B7C-D40D-26720C98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6" y="2894202"/>
            <a:ext cx="2779744" cy="23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5D41-B6C7-A46A-A712-4C8AB06E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Transfer – When to Do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C0A6D-8F44-F213-72A2-746EAC70B0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50254" y="1392256"/>
            <a:ext cx="6098796" cy="5114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2200" dirty="0"/>
              <a:t>Any time you have, or should have, a written agreement with someone!</a:t>
            </a:r>
          </a:p>
          <a:p>
            <a:endParaRPr lang="en-US" sz="2200" dirty="0"/>
          </a:p>
          <a:p>
            <a:pPr marL="285750" indent="-285750"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200" dirty="0"/>
              <a:t>Construction projects</a:t>
            </a:r>
          </a:p>
          <a:p>
            <a:pPr marL="285750" indent="-285750"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200" dirty="0"/>
              <a:t>Professional services</a:t>
            </a:r>
          </a:p>
          <a:p>
            <a:pPr marL="285750" indent="-285750"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200" dirty="0"/>
              <a:t>Outsourced functions</a:t>
            </a:r>
          </a:p>
          <a:p>
            <a:pPr marL="285750" indent="-285750"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200" dirty="0"/>
              <a:t>Property leases</a:t>
            </a:r>
          </a:p>
          <a:p>
            <a:pPr marL="285750" indent="-285750"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200" dirty="0"/>
              <a:t>Special events</a:t>
            </a:r>
          </a:p>
          <a:p>
            <a:pPr marL="285750" indent="-285750"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200" dirty="0"/>
              <a:t>Recreational activities</a:t>
            </a:r>
          </a:p>
          <a:p>
            <a:pPr marL="285750" indent="-285750"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200" i="1" dirty="0"/>
              <a:t>Use of facilities</a:t>
            </a:r>
          </a:p>
          <a:p>
            <a:pPr marL="285750" indent="-285750"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200" dirty="0"/>
              <a:t>Permits</a:t>
            </a:r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2E064FC-FCEA-55CE-A175-4439F7587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0" y="2895005"/>
            <a:ext cx="1719744" cy="18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3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3AB4-F216-FE69-1E02-23C5F25A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Transfer – Why Bother?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70518ED-29FC-C4DE-D814-1B3537C1F259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786331" y="1797283"/>
            <a:ext cx="569664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Can be liable for damages – have risk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b="1" dirty="0">
                <a:solidFill>
                  <a:srgbClr val="7030A0"/>
                </a:solidFill>
                <a:ea typeface="ＭＳ Ｐゴシック" pitchFamily="34" charset="-128"/>
              </a:rPr>
              <a:t>Place risks with those able to control them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Rely on the expert 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Encourage safety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Source for payment of claims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Maintain project budget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Maintain good loss history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Lower funding/premium</a:t>
            </a:r>
          </a:p>
        </p:txBody>
      </p:sp>
    </p:spTree>
    <p:extLst>
      <p:ext uri="{BB962C8B-B14F-4D97-AF65-F5344CB8AC3E}">
        <p14:creationId xmlns:p14="http://schemas.microsoft.com/office/powerpoint/2010/main" val="301443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4DC1-DF26-B71D-8573-1A342DE3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Transfer – Understanding Exposure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67C282-6A7B-39FC-6531-D6FA286A0D7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179427" y="1594521"/>
            <a:ext cx="555351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ea typeface="ＭＳ Ｐゴシック" pitchFamily="34" charset="-128"/>
              </a:rPr>
              <a:t>Type of activity(ies)?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dirty="0">
                <a:solidFill>
                  <a:srgbClr val="7030A0"/>
                </a:solidFill>
                <a:ea typeface="ＭＳ Ｐゴシック" pitchFamily="34" charset="-128"/>
              </a:rPr>
              <a:t>Who or what could be harmed?  How bad?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ea typeface="ＭＳ Ｐゴシック" pitchFamily="34" charset="-128"/>
              </a:rPr>
              <a:t>Crowds likely to be involved?  Alcohol?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ea typeface="ＭＳ Ｐゴシック" pitchFamily="34" charset="-128"/>
              </a:rPr>
              <a:t>Vehicles used, if any.  Passengers?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dirty="0">
                <a:solidFill>
                  <a:srgbClr val="7030A0"/>
                </a:solidFill>
                <a:ea typeface="ＭＳ Ｐゴシック" pitchFamily="34" charset="-128"/>
              </a:rPr>
              <a:t>Professional liability exposure?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ea typeface="ＭＳ Ｐゴシック" pitchFamily="34" charset="-128"/>
              </a:rPr>
              <a:t>Risk of Sexual Abuse and Molestation (SAM)?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ea typeface="ＭＳ Ｐゴシック" pitchFamily="34" charset="-128"/>
              </a:rPr>
              <a:t>Hazardous activities?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dirty="0">
                <a:solidFill>
                  <a:srgbClr val="7030A0"/>
                </a:solidFill>
                <a:ea typeface="ＭＳ Ｐゴシック" pitchFamily="34" charset="-128"/>
              </a:rPr>
              <a:t>Risk sufficient to reject bids not meeting specs?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ea typeface="ＭＳ Ｐゴシック" pitchFamily="34" charset="-128"/>
              </a:rPr>
              <a:t>Consider prior losses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dirty="0">
                <a:solidFill>
                  <a:srgbClr val="7030A0"/>
                </a:solidFill>
                <a:ea typeface="ＭＳ Ｐゴシック" pitchFamily="34" charset="-128"/>
              </a:rPr>
              <a:t>Check the IRIC Manual Checklists!</a:t>
            </a:r>
            <a:endParaRPr lang="en-US" altLang="en-US" sz="2200" b="1" dirty="0">
              <a:solidFill>
                <a:srgbClr val="7030A0"/>
              </a:solidFill>
              <a:ea typeface="ＭＳ Ｐゴシック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B1001-0960-688D-D877-4CBA93F5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1" y="26941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5634-C0DF-CE2C-B9D8-B597A36C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1680"/>
            <a:ext cx="7886700" cy="14804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Section II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>
                <a:solidFill>
                  <a:srgbClr val="7030A0"/>
                </a:solidFill>
              </a:rPr>
              <a:t>Are you using the right language?</a:t>
            </a:r>
          </a:p>
        </p:txBody>
      </p:sp>
    </p:spTree>
    <p:extLst>
      <p:ext uri="{BB962C8B-B14F-4D97-AF65-F5344CB8AC3E}">
        <p14:creationId xmlns:p14="http://schemas.microsoft.com/office/powerpoint/2010/main" val="6775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7F35-6749-3AE8-9536-E5121B8B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Type of Contract? </a:t>
            </a:r>
            <a:br>
              <a:rPr lang="en-US" dirty="0"/>
            </a:br>
            <a:r>
              <a:rPr lang="en-US" sz="2800" i="1" dirty="0">
                <a:solidFill>
                  <a:srgbClr val="7030A0"/>
                </a:solidFill>
              </a:rPr>
              <a:t>Using Your Contract Templates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D0BA8C-C67F-CF98-CD22-B1AEB7890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b="1" dirty="0">
                <a:ea typeface="ＭＳ Ｐゴシック" pitchFamily="34" charset="-128"/>
              </a:rPr>
              <a:t>General Services:</a:t>
            </a:r>
            <a:r>
              <a:rPr lang="en-US" altLang="en-US" sz="2400" dirty="0">
                <a:ea typeface="ＭＳ Ｐゴシック" pitchFamily="34" charset="-128"/>
              </a:rPr>
              <a:t>  for most contracts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b="1" dirty="0">
                <a:ea typeface="ＭＳ Ｐゴシック" pitchFamily="34" charset="-128"/>
              </a:rPr>
              <a:t>Construction:</a:t>
            </a:r>
            <a:r>
              <a:rPr lang="en-US" altLang="en-US" sz="2400" dirty="0">
                <a:ea typeface="ＭＳ Ｐゴシック" pitchFamily="34" charset="-128"/>
              </a:rPr>
              <a:t> for building projects or major remodeling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b="1" dirty="0">
                <a:ea typeface="ＭＳ Ｐゴシック" pitchFamily="34" charset="-128"/>
              </a:rPr>
              <a:t>Professional Services:</a:t>
            </a:r>
            <a:r>
              <a:rPr lang="en-US" altLang="en-US" sz="2400" dirty="0">
                <a:ea typeface="ＭＳ Ｐゴシック" pitchFamily="34" charset="-128"/>
              </a:rPr>
              <a:t>  for architects, engineers, attorneys, accountants, medical, insurance, </a:t>
            </a: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education</a:t>
            </a:r>
            <a:r>
              <a:rPr lang="en-US" altLang="en-US" sz="2400" dirty="0">
                <a:ea typeface="ＭＳ Ｐゴシック" pitchFamily="34" charset="-128"/>
              </a:rPr>
              <a:t>, and </a:t>
            </a:r>
            <a:r>
              <a:rPr lang="en-US" altLang="en-US" sz="2400" i="1" dirty="0">
                <a:ea typeface="ＭＳ Ｐゴシック" pitchFamily="34" charset="-128"/>
              </a:rPr>
              <a:t>software developers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b="1" dirty="0">
                <a:ea typeface="ＭＳ Ｐゴシック" pitchFamily="34" charset="-128"/>
              </a:rPr>
              <a:t>Leases and Rentals:</a:t>
            </a:r>
            <a:r>
              <a:rPr lang="en-US" altLang="en-US" sz="2400" dirty="0">
                <a:ea typeface="ＭＳ Ｐゴシック" pitchFamily="34" charset="-128"/>
              </a:rPr>
              <a:t>  for long and short-term use of your real and/or personal property    </a:t>
            </a: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39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F3F6-2E21-3AD8-9E20-664C6090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Who’s Holding Who &amp; How Much?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E740DD-F4EC-EFC2-01C1-4E161B27351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2910980" y="1825625"/>
            <a:ext cx="560437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u="sng" dirty="0">
                <a:solidFill>
                  <a:schemeClr val="tx1"/>
                </a:solidFill>
                <a:ea typeface="ＭＳ Ｐゴシック" pitchFamily="34" charset="-128"/>
              </a:rPr>
              <a:t>Use Appropriate Hold Harmless Language</a:t>
            </a:r>
            <a:endParaRPr lang="en-US" sz="2000" dirty="0">
              <a:latin typeface="+mn-lt"/>
              <a:ea typeface="ＭＳ Ｐゴシック" pitchFamily="34" charset="-128"/>
            </a:endParaRP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dirty="0">
                <a:latin typeface="+mn-lt"/>
                <a:ea typeface="ＭＳ Ｐゴシック" pitchFamily="34" charset="-128"/>
              </a:rPr>
              <a:t>Defend and indemnify</a:t>
            </a: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dirty="0">
                <a:latin typeface="+mn-lt"/>
                <a:ea typeface="ＭＳ Ｐゴシック" pitchFamily="34" charset="-128"/>
              </a:rPr>
              <a:t>Any and all claims, suits, proceedings</a:t>
            </a: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b="1" dirty="0">
                <a:solidFill>
                  <a:srgbClr val="7030A0"/>
                </a:solidFill>
                <a:latin typeface="+mn-lt"/>
                <a:ea typeface="ＭＳ Ｐゴシック" pitchFamily="34" charset="-128"/>
              </a:rPr>
              <a:t>Include reasonable attorney’s fees</a:t>
            </a: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dirty="0">
                <a:latin typeface="+mn-lt"/>
                <a:ea typeface="ＭＳ Ｐゴシック" pitchFamily="34" charset="-128"/>
              </a:rPr>
              <a:t>Costs paid as incurred</a:t>
            </a: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dirty="0">
                <a:latin typeface="+mn-lt"/>
                <a:ea typeface="ＭＳ Ｐゴシック" pitchFamily="34" charset="-128"/>
              </a:rPr>
              <a:t>Full extent as permitted by law</a:t>
            </a: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dirty="0">
                <a:latin typeface="+mn-lt"/>
                <a:ea typeface="ＭＳ Ｐゴシック" pitchFamily="34" charset="-128"/>
              </a:rPr>
              <a:t>May vary based on type of contract</a:t>
            </a:r>
          </a:p>
          <a:p>
            <a:pPr marL="85725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  <a:defRPr/>
            </a:pPr>
            <a:r>
              <a:rPr lang="en-US" sz="2000" i="1" dirty="0">
                <a:latin typeface="+mn-lt"/>
                <a:ea typeface="ＭＳ Ｐゴシック" pitchFamily="34" charset="-128"/>
              </a:rPr>
              <a:t>Do not mix with insurance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549D-BE51-82A4-9679-00AB6B47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4" y="2421193"/>
            <a:ext cx="2513813" cy="26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9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9C89-41B4-789D-1115-720270A5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Note on Mutual Hold Harmless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6724-6B89-241D-07E5-92072138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650" y="1825625"/>
            <a:ext cx="5645790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Most of the time you shouldn’t do it!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Party who </a:t>
            </a: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controls the circumstances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should provide hold harmless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If you are paying for a service, you should be indemnified by the other party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You WANT to be indemnified even if you are a % at fault.  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Agree on % of indemnity 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up front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for </a:t>
            </a:r>
            <a:r>
              <a:rPr lang="en-US" alt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Shared Services Agreements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D16BA-2E8E-9F39-ABE5-B5571C64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92" y="2310510"/>
            <a:ext cx="2441721" cy="24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CED-1720-5B48-8FE0-F86AAD06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Goal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4357-EF39-B74D-BBAE-9C74DEBC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49082"/>
            <a:ext cx="78867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>
                <a:ea typeface="ＭＳ Ｐゴシック" pitchFamily="34" charset="-128"/>
              </a:rPr>
              <a:t>Provide you with tips to get the </a:t>
            </a:r>
            <a:r>
              <a:rPr lang="en-US" altLang="en-US" sz="2800" b="1" dirty="0">
                <a:solidFill>
                  <a:srgbClr val="7030A0"/>
                </a:solidFill>
                <a:ea typeface="ＭＳ Ｐゴシック" pitchFamily="34" charset="-128"/>
              </a:rPr>
              <a:t>most risk transfer</a:t>
            </a:r>
            <a:r>
              <a:rPr lang="en-US" altLang="en-US" sz="2800" dirty="0">
                <a:solidFill>
                  <a:srgbClr val="7030A0"/>
                </a:solidFill>
                <a:ea typeface="ＭＳ Ｐゴシック" pitchFamily="34" charset="-128"/>
              </a:rPr>
              <a:t> </a:t>
            </a:r>
            <a:r>
              <a:rPr lang="en-US" altLang="en-US" sz="2800" dirty="0">
                <a:ea typeface="ＭＳ Ｐゴシック" pitchFamily="34" charset="-128"/>
              </a:rPr>
              <a:t>with the </a:t>
            </a:r>
            <a:r>
              <a:rPr lang="en-US" altLang="en-US" sz="2800" b="1" dirty="0">
                <a:solidFill>
                  <a:srgbClr val="7030A0"/>
                </a:solidFill>
                <a:ea typeface="ＭＳ Ｐゴシック" pitchFamily="34" charset="-128"/>
              </a:rPr>
              <a:t>least amount of effort</a:t>
            </a:r>
            <a:r>
              <a:rPr lang="en-US" altLang="en-US" sz="2800" dirty="0">
                <a:solidFill>
                  <a:srgbClr val="7030A0"/>
                </a:solidFill>
                <a:ea typeface="ＭＳ Ｐゴシック" pitchFamily="34" charset="-128"/>
              </a:rPr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96D7-D2B7-DC02-479E-121D4B79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Minimum Scope of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A8E0-F562-5860-50BB-C4F103F09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7904"/>
            <a:ext cx="7886700" cy="4351338"/>
          </a:xfrm>
        </p:spPr>
        <p:txBody>
          <a:bodyPr/>
          <a:lstStyle/>
          <a:p>
            <a:pPr marL="330200" indent="-51435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altLang="en-US" b="1" dirty="0">
                <a:ea typeface="ＭＳ Ｐゴシック" pitchFamily="34" charset="-128"/>
              </a:rPr>
              <a:t>Commercial General Liability</a:t>
            </a:r>
          </a:p>
          <a:p>
            <a:pPr marL="330200" indent="-51435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altLang="en-US" b="1" dirty="0">
                <a:ea typeface="ＭＳ Ｐゴシック" pitchFamily="34" charset="-128"/>
              </a:rPr>
              <a:t>Commercial Auto Liability</a:t>
            </a:r>
          </a:p>
          <a:p>
            <a:pPr marL="330200" indent="-51435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altLang="en-US" b="1" dirty="0">
                <a:ea typeface="ＭＳ Ｐゴシック" pitchFamily="34" charset="-128"/>
              </a:rPr>
              <a:t>Workers’ Compensation &amp; Employer’s Liability</a:t>
            </a:r>
          </a:p>
          <a:p>
            <a:pPr marL="330200" indent="-514350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altLang="en-US" dirty="0">
                <a:ea typeface="ＭＳ Ｐゴシック" pitchFamily="34" charset="-128"/>
              </a:rPr>
              <a:t>Other Lines as needed, based on risk, such as: </a:t>
            </a:r>
          </a:p>
          <a:p>
            <a:pPr marL="787400" lvl="1" indent="-5143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ea typeface="ＭＳ Ｐゴシック" pitchFamily="34" charset="-128"/>
              </a:rPr>
              <a:t>Professional Liability </a:t>
            </a:r>
            <a:r>
              <a:rPr lang="en-US" altLang="en-US" i="1" dirty="0">
                <a:ea typeface="ＭＳ Ｐゴシック" pitchFamily="34" charset="-128"/>
              </a:rPr>
              <a:t>(if applicable)</a:t>
            </a:r>
          </a:p>
          <a:p>
            <a:pPr marL="787400" lvl="1" indent="-514350"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ea typeface="ＭＳ Ｐゴシック" pitchFamily="34" charset="-128"/>
              </a:rPr>
              <a:t>Excess or Umbrella Liability </a:t>
            </a:r>
            <a:r>
              <a:rPr lang="en-US" altLang="en-US" i="1" dirty="0">
                <a:ea typeface="ＭＳ Ｐゴシック" pitchFamily="34" charset="-128"/>
              </a:rPr>
              <a:t>(if higher limits needed)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3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F005-3223-18A5-26B2-EF668C10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Commercial General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B2424-8084-BB72-E554-70E29DDE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7514"/>
            <a:ext cx="7886700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Includes the following types of coverage: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Bodily injury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Property damage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Personal injury (libel, slander, defamation)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Advertising injury (trademark)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Products &amp; Completed Operations – </a:t>
            </a:r>
            <a:r>
              <a:rPr lang="en-US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must have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for any product liability or construction exposures.  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May not have for some service exposures, such as a teacher for a recreation class.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3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9E9E-3A92-ED6A-478B-1BE5C95C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Automobile 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0E202-A61C-FAB7-DAA9-79800B9CF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51" y="1607511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Important for any work or service involving the use of motor vehicles, and a legal requirement for all vehicle owners.</a:t>
            </a: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Insured Status – generally Included in Policy Form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Symbol 1 – Covering any auto is preferred otherwise, Symbols 7, 8 and 9 requiring picking up coverage for </a:t>
            </a:r>
            <a:r>
              <a:rPr lang="en-US" sz="1800" b="1" i="1" dirty="0">
                <a:solidFill>
                  <a:srgbClr val="7030A0"/>
                </a:solidFill>
              </a:rPr>
              <a:t>owned, non-owned (employee cars) and hired.</a:t>
            </a:r>
          </a:p>
          <a:p>
            <a:pPr marL="0" indent="0">
              <a:lnSpc>
                <a:spcPct val="110000"/>
              </a:lnSpc>
              <a:buClr>
                <a:srgbClr val="7030A0"/>
              </a:buClr>
              <a:buNone/>
            </a:pPr>
            <a:endParaRPr lang="en-US" sz="18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lnSpc>
                <a:spcPct val="110000"/>
              </a:lnSpc>
              <a:buClr>
                <a:srgbClr val="7030A0"/>
              </a:buClr>
              <a:buNone/>
            </a:pPr>
            <a:r>
              <a:rPr lang="en-US" sz="18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Business Auto Coverage Form: </a:t>
            </a:r>
          </a:p>
          <a:p>
            <a:pPr>
              <a:lnSpc>
                <a:spcPct val="11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The following are "insureds":</a:t>
            </a:r>
          </a:p>
          <a:p>
            <a:pPr marL="628650" marR="0" indent="-285750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a. You for any covered "auto".</a:t>
            </a:r>
          </a:p>
          <a:p>
            <a:pPr marL="628650" marR="0" indent="-285750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b. Anyone else while using with your permission a covered "auto" you own, hire or borrow </a:t>
            </a:r>
            <a:r>
              <a:rPr lang="en-US" sz="18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except</a:t>
            </a: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:</a:t>
            </a:r>
          </a:p>
          <a:p>
            <a:pPr marL="1143000" lvl="1" indent="-342900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(2) Your "employee" if the covered "auto" is owned by that "employee" 	or a member of his or her household.</a:t>
            </a:r>
          </a:p>
          <a:p>
            <a:pPr marL="628650" marR="0" indent="-285750">
              <a:spcBef>
                <a:spcPts val="400"/>
              </a:spcBef>
              <a:spcAft>
                <a:spcPts val="4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c. Anyone liable for the conduct of an "insured" described above but only to the extent of that liability.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33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71B54B-35F0-CE65-3A04-0499CD56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97" y="2595562"/>
            <a:ext cx="2743200" cy="1666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F2F54-0F92-445D-72DB-8D3EFD47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Workers’ Compensation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30D5-0E1F-BD51-FE65-50A7C6B4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17" y="1590733"/>
            <a:ext cx="54953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Coverage A: Workers’ Compensation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Statutory benefits – no limit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Critical that all subcontractors carry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N/A to sole proprietor &amp;/or if have no employees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None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Coverage B: Employer’s Liability (EL)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$1,000,000 limit common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Covers “dual capacity” and other exceptions to exclusive remedy of workers’ compensation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This is </a:t>
            </a:r>
            <a:r>
              <a:rPr lang="en-US" altLang="en-US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NOT</a:t>
            </a:r>
            <a:r>
              <a:rPr lang="en-US" alt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Employment Practices 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5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D5DC-55CD-1E47-3A7A-02429BA6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16" y="96856"/>
            <a:ext cx="8716161" cy="1325563"/>
          </a:xfrm>
        </p:spPr>
        <p:txBody>
          <a:bodyPr/>
          <a:lstStyle/>
          <a:p>
            <a:r>
              <a:rPr lang="en-US" b="1" dirty="0"/>
              <a:t>Coverage Required in Some Contracts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006021-CEA8-3795-8EB3-ED83CCE33969}"/>
              </a:ext>
            </a:extLst>
          </p:cNvPr>
          <p:cNvSpPr/>
          <p:nvPr/>
        </p:nvSpPr>
        <p:spPr>
          <a:xfrm>
            <a:off x="1208625" y="1608126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Professional Liability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B88F2D-181A-042E-088F-76AD981ED8B9}"/>
              </a:ext>
            </a:extLst>
          </p:cNvPr>
          <p:cNvSpPr/>
          <p:nvPr/>
        </p:nvSpPr>
        <p:spPr>
          <a:xfrm>
            <a:off x="3476974" y="1092970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Cyber Liability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DC32D7-72B8-1604-7892-C5473A29FF1B}"/>
              </a:ext>
            </a:extLst>
          </p:cNvPr>
          <p:cNvSpPr/>
          <p:nvPr/>
        </p:nvSpPr>
        <p:spPr>
          <a:xfrm>
            <a:off x="5745323" y="1509244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Technology E&amp;O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A62D90-FAD9-983B-52C8-9A381C3788C4}"/>
              </a:ext>
            </a:extLst>
          </p:cNvPr>
          <p:cNvSpPr/>
          <p:nvPr/>
        </p:nvSpPr>
        <p:spPr>
          <a:xfrm>
            <a:off x="3560862" y="3081315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Property Insurance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96CFD9-CAD7-16DF-761D-EDB1FD4A7E60}"/>
              </a:ext>
            </a:extLst>
          </p:cNvPr>
          <p:cNvSpPr/>
          <p:nvPr/>
        </p:nvSpPr>
        <p:spPr>
          <a:xfrm>
            <a:off x="446361" y="3081315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Crime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Fidelity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F82BC-14A8-892C-47FF-865E26493D08}"/>
              </a:ext>
            </a:extLst>
          </p:cNvPr>
          <p:cNvSpPr/>
          <p:nvPr/>
        </p:nvSpPr>
        <p:spPr>
          <a:xfrm>
            <a:off x="1538593" y="4406878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Pollution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E491CF-0FA9-AFE8-DA53-363ADFA24D02}"/>
              </a:ext>
            </a:extLst>
          </p:cNvPr>
          <p:cNvSpPr/>
          <p:nvPr/>
        </p:nvSpPr>
        <p:spPr>
          <a:xfrm>
            <a:off x="3560863" y="5274693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Aviation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Drones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098927-25C9-FA31-8813-AC226C44E0AB}"/>
              </a:ext>
            </a:extLst>
          </p:cNvPr>
          <p:cNvSpPr/>
          <p:nvPr/>
        </p:nvSpPr>
        <p:spPr>
          <a:xfrm>
            <a:off x="5745322" y="4334020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Marine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8627A0-587F-6EE5-0990-B7DCFDD1660C}"/>
              </a:ext>
            </a:extLst>
          </p:cNvPr>
          <p:cNvSpPr/>
          <p:nvPr/>
        </p:nvSpPr>
        <p:spPr>
          <a:xfrm>
            <a:off x="6635691" y="2921632"/>
            <a:ext cx="2022271" cy="1325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Sexual Abuse Molestation</a:t>
            </a:r>
          </a:p>
        </p:txBody>
      </p:sp>
    </p:spTree>
    <p:extLst>
      <p:ext uri="{BB962C8B-B14F-4D97-AF65-F5344CB8AC3E}">
        <p14:creationId xmlns:p14="http://schemas.microsoft.com/office/powerpoint/2010/main" val="85385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31EC-FBCB-F208-5604-F0051D31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Excess or Umbrella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7041-B468-FF7D-9D31-371A1CF8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86" y="1825625"/>
            <a:ext cx="5914763" cy="4351338"/>
          </a:xfrm>
        </p:spPr>
        <p:txBody>
          <a:bodyPr>
            <a:normAutofit fontScale="92500"/>
          </a:bodyPr>
          <a:lstStyle/>
          <a:p>
            <a:pPr marL="342900" indent="-342900">
              <a:spcAft>
                <a:spcPct val="50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ea typeface="ＭＳ Ｐゴシック" pitchFamily="34" charset="-128"/>
              </a:rPr>
              <a:t>This type of policy “lies above” primary liability policies to provide higher limits</a:t>
            </a:r>
          </a:p>
          <a:p>
            <a:pPr marL="342900" indent="-342900">
              <a:spcAft>
                <a:spcPct val="50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ea typeface="ＭＳ Ｐゴシック" pitchFamily="34" charset="-128"/>
              </a:rPr>
              <a:t>It provides coverage in excess of reduced or exhausted underlying limits</a:t>
            </a:r>
          </a:p>
          <a:p>
            <a:pPr marL="342900" indent="-342900">
              <a:spcAft>
                <a:spcPct val="50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ea typeface="ＭＳ Ｐゴシック" pitchFamily="34" charset="-128"/>
              </a:rPr>
              <a:t>Umbrella will provide some coverage not found in the CGL, AL, or EL.  </a:t>
            </a:r>
            <a:r>
              <a:rPr lang="en-US" altLang="en-US" sz="2800" i="1" dirty="0">
                <a:ea typeface="ＭＳ Ｐゴシック" pitchFamily="34" charset="-128"/>
              </a:rPr>
              <a:t>Excess coverage will not. </a:t>
            </a:r>
            <a:r>
              <a:rPr lang="en-US" altLang="en-US" sz="2800" dirty="0">
                <a:ea typeface="ＭＳ Ｐゴシック" pitchFamily="34" charset="-128"/>
              </a:rPr>
              <a:t>  </a:t>
            </a:r>
          </a:p>
          <a:p>
            <a:pPr marL="342900" indent="-342900">
              <a:spcAft>
                <a:spcPct val="50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ea typeface="ＭＳ Ｐゴシック" pitchFamily="34" charset="-128"/>
              </a:rPr>
              <a:t>Refer to schedule of underlying in policy</a:t>
            </a:r>
            <a:endParaRPr lang="en-US" altLang="en-US" sz="2800" dirty="0">
              <a:ea typeface="ＭＳ Ｐゴシック" pitchFamily="34" charset="-128"/>
            </a:endParaRPr>
          </a:p>
          <a:p>
            <a:pPr marL="342900" indent="-342900">
              <a:spcAft>
                <a:spcPct val="50000"/>
              </a:spcAft>
              <a:buClr>
                <a:schemeClr val="accent1"/>
              </a:buClr>
              <a:buFont typeface="Calibri" panose="020F0502020204030204" pitchFamily="34" charset="0"/>
              <a:buChar char="›"/>
            </a:pPr>
            <a:endParaRPr lang="en-US" altLang="en-US" sz="2800" dirty="0"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FBB11-97AD-2413-B70F-2FB57C41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293" y="1840854"/>
            <a:ext cx="3170195" cy="3176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3AE1F-4344-C734-1260-BC6C782CA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21689"/>
            <a:ext cx="138391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4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FD49-A4CA-FE61-47E0-E6A476B6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Software E&amp;O/Cyber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CC37-9B9B-82E0-180C-B44D19F3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0446"/>
            <a:ext cx="7886700" cy="4351338"/>
          </a:xfrm>
        </p:spPr>
        <p:txBody>
          <a:bodyPr>
            <a:normAutofit fontScale="40000" lnSpcReduction="20000"/>
          </a:bodyPr>
          <a:lstStyle/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Software E&amp;O 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will cover damages arising from developer’s professional negligence, not necessarily damages due to a cyber breach. </a:t>
            </a:r>
          </a:p>
          <a:p>
            <a:pPr marL="800100" lvl="1" indent="-342900">
              <a:lnSpc>
                <a:spcPct val="10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Needed for vendors providing software products or services.</a:t>
            </a: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endParaRPr lang="en-US" sz="5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Cyber Coverage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will pay for </a:t>
            </a:r>
            <a:r>
              <a:rPr lang="en-US" sz="5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damages to the insured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including </a:t>
            </a:r>
            <a:r>
              <a:rPr lang="en-US" sz="5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cyber extortion and business interruption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5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well as damages to third parties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including required </a:t>
            </a:r>
            <a:r>
              <a:rPr lang="en-US" sz="51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privacy notifications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credit monitoring, and regulatory defense. </a:t>
            </a:r>
          </a:p>
          <a:p>
            <a:pPr marL="800100" lvl="1" indent="-342900">
              <a:lnSpc>
                <a:spcPct val="10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Needed when a vendor has access to your systems, any personally identifiable (PII) or Health Information (PHI) – regardless of form, including paper/hard copy documents!</a:t>
            </a: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5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is also claims-made coverage – report ASAP!     </a:t>
            </a:r>
          </a:p>
        </p:txBody>
      </p:sp>
    </p:spTree>
    <p:extLst>
      <p:ext uri="{BB962C8B-B14F-4D97-AF65-F5344CB8AC3E}">
        <p14:creationId xmlns:p14="http://schemas.microsoft.com/office/powerpoint/2010/main" val="877563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5473D-D4BB-FC42-ECB5-AADE68A6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Much Coverage is Enough?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66F98-686D-AABC-C54C-556A23D9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62" y="1448120"/>
            <a:ext cx="7886700" cy="4351338"/>
          </a:xfrm>
        </p:spPr>
        <p:txBody>
          <a:bodyPr>
            <a:normAutofit fontScale="92500"/>
          </a:bodyPr>
          <a:lstStyle/>
          <a:p>
            <a:pPr marL="349250" indent="-3492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Tort Costs increased over 75% since 2001 </a:t>
            </a:r>
          </a:p>
          <a:p>
            <a:pPr marL="749300" lvl="1" indent="-3492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 average annual increase of 8.7% over the past 60 years!!!</a:t>
            </a:r>
          </a:p>
          <a:p>
            <a:pPr marL="980694" lvl="2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$1 million in 1986 is over $4 million today with PV based on COLA</a:t>
            </a:r>
          </a:p>
          <a:p>
            <a:pPr marL="980694" lvl="2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$1 million in 1986 is over $9 million today with PV based on tort inflation</a:t>
            </a:r>
          </a:p>
          <a:p>
            <a:pPr marL="349250" indent="-3492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Jury Verdicts Continue to Rise </a:t>
            </a:r>
          </a:p>
          <a:p>
            <a:pPr marL="1146175" lvl="1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Verdicts over $20 million increased in 2019, up 300 percent from a decade earlier. </a:t>
            </a:r>
          </a:p>
          <a:p>
            <a:pPr marL="1146175" lvl="1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Median jury awards in personal injury cases more than tripled from 2009 to 2017.</a:t>
            </a:r>
          </a:p>
          <a:p>
            <a:pPr marL="1146175" lvl="1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The median cost of the top 50 single plaintiff bodily injury verdicts in the US rose from around $28m in 2014 to just over $54m in 2018.</a:t>
            </a:r>
          </a:p>
          <a:p>
            <a:pPr marL="349250" indent="-3492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Analyze the Exposure</a:t>
            </a:r>
          </a:p>
          <a:p>
            <a:pPr marL="349250" indent="-3492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Maximum Possible vs. Maximum Probable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69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F88B-F48E-9AB3-45B4-287C7BABE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1136"/>
            <a:ext cx="8515350" cy="1325563"/>
          </a:xfrm>
        </p:spPr>
        <p:txBody>
          <a:bodyPr/>
          <a:lstStyle/>
          <a:p>
            <a:r>
              <a:rPr lang="en-US" b="1" dirty="0"/>
              <a:t>What Limits Are Reasonable Today?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General Liability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F437-0962-0A59-9703-BC8A4FCDE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6125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›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$1 million per occurrence and $2 million aggregate is </a:t>
            </a:r>
            <a:r>
              <a:rPr 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minimum</a:t>
            </a:r>
          </a:p>
          <a:p>
            <a:pPr marL="1089025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›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ahoma" pitchFamily="34" charset="0"/>
              </a:rPr>
              <a:t>This has been the requirement since 1991 (CPI $1,750,000)</a:t>
            </a:r>
          </a:p>
          <a:p>
            <a:pPr marL="1089025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›"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ahoma" pitchFamily="34" charset="0"/>
              </a:rPr>
              <a:t>We now recommend $2 million/$4 million</a:t>
            </a:r>
          </a:p>
          <a:p>
            <a:pPr marL="746125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›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$3 million for construction trades, food service, swimming, SAM, etc.</a:t>
            </a:r>
          </a:p>
          <a:p>
            <a:pPr marL="746125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›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$5-10 million for general contractors, welding, crowds, childcare, toxics, etc.</a:t>
            </a:r>
          </a:p>
          <a:p>
            <a:pPr marL="746125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›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$10 million or more for tunneling, blasting, large construction projects</a:t>
            </a:r>
          </a:p>
          <a:p>
            <a:pPr marL="746125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Tx/>
              <a:buChar char="›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ahoma" pitchFamily="34" charset="0"/>
              </a:rPr>
              <a:t>IRIC Manual can help guide through appropriate limit decisions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61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8FB4-A965-F11D-A99E-DBD76386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Insurance 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7CB896-34A1-C6CB-CBE5-45FA348F44F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447876" y="1679125"/>
            <a:ext cx="536895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b="1" dirty="0">
                <a:solidFill>
                  <a:srgbClr val="7030A0"/>
                </a:solidFill>
                <a:ea typeface="ＭＳ Ｐゴシック" pitchFamily="34" charset="-128"/>
              </a:rPr>
              <a:t>Additional insured </a:t>
            </a: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status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Contractor insurance is </a:t>
            </a:r>
            <a:r>
              <a:rPr lang="en-US" altLang="en-US" sz="2200" b="1" dirty="0">
                <a:solidFill>
                  <a:srgbClr val="7030A0"/>
                </a:solidFill>
                <a:ea typeface="ＭＳ Ｐゴシック" pitchFamily="34" charset="-128"/>
              </a:rPr>
              <a:t>primary </a:t>
            </a: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and your entity’s insurance </a:t>
            </a:r>
            <a:r>
              <a:rPr lang="en-US" altLang="en-US" sz="2200" b="1" dirty="0">
                <a:solidFill>
                  <a:srgbClr val="7030A0"/>
                </a:solidFill>
                <a:ea typeface="ＭＳ Ｐゴシック" pitchFamily="34" charset="-128"/>
              </a:rPr>
              <a:t>shall not contribute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b="1" dirty="0">
                <a:solidFill>
                  <a:srgbClr val="7030A0"/>
                </a:solidFill>
                <a:ea typeface="ＭＳ Ｐゴシック" pitchFamily="34" charset="-128"/>
              </a:rPr>
              <a:t>Waiver of subrogation </a:t>
            </a: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– Workers Compensation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Deductible or SIR declared/approved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A.M. Best rating A-:VII </a:t>
            </a:r>
            <a:r>
              <a:rPr lang="en-US" altLang="en-US" sz="2200" i="1" dirty="0">
                <a:solidFill>
                  <a:schemeClr val="tx1"/>
                </a:solidFill>
                <a:ea typeface="ＭＳ Ｐゴシック" pitchFamily="34" charset="-128"/>
              </a:rPr>
              <a:t>or otherwise acceptable 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Notice of cancellation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200" dirty="0">
                <a:solidFill>
                  <a:schemeClr val="tx1"/>
                </a:solidFill>
                <a:ea typeface="ＭＳ Ｐゴシック" pitchFamily="34" charset="-128"/>
              </a:rPr>
              <a:t>Claims Made Policy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D510D-B82F-8FA9-4CB5-901C732E3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6031"/>
            <a:ext cx="3348773" cy="22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19D0E-FAA5-90BF-F831-6FE419A29D6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06" y="1483753"/>
            <a:ext cx="2900362" cy="4351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92C3F-730F-DBA7-6133-7C03FBB4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6FF1A-5A5E-5209-F6EC-D8D6224C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4238"/>
            <a:ext cx="5067475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Always Consult with Risk Management/Legal/Procurement before Changing any Contract Requirements!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7B84E-EB8F-B6B1-37E2-E168DA79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824" y="1541745"/>
            <a:ext cx="816724" cy="6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16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AFD9-529E-CFB2-0A4B-9E9D1898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447" y="866130"/>
            <a:ext cx="4201324" cy="1398189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Occurrence – trigger of coverage is when loss occurs, regardless of when reported (can be years later).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AF8884-C305-369A-7467-2D0A529B5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29" y="2233926"/>
            <a:ext cx="4201325" cy="3344255"/>
          </a:xfrm>
          <a:prstGeom prst="rect">
            <a:avLst/>
          </a:prstGeom>
        </p:spPr>
      </p:pic>
      <p:pic>
        <p:nvPicPr>
          <p:cNvPr id="5" name="Picture 2" descr="Claims-Made vs. Occurrence Insurance | Claims-Made Policy | The Hartford">
            <a:extLst>
              <a:ext uri="{FF2B5EF4-FFF2-40B4-BE49-F238E27FC236}">
                <a16:creationId xmlns:a16="http://schemas.microsoft.com/office/drawing/2014/main" id="{B337BF29-E616-BB4C-03FB-C17E2D54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46" y="2220310"/>
            <a:ext cx="4201325" cy="33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0E645-2291-FC0F-EB60-DA26C9C29B69}"/>
              </a:ext>
            </a:extLst>
          </p:cNvPr>
          <p:cNvSpPr txBox="1"/>
          <p:nvPr/>
        </p:nvSpPr>
        <p:spPr>
          <a:xfrm>
            <a:off x="236449" y="1293434"/>
            <a:ext cx="42181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Claims Made – “trigger” of coverage is when claim is reported. Loss is covered if occurred after retro date and reported within policy or extended reporting period.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1253D6-3868-312F-DD52-B1525D018DBB}"/>
              </a:ext>
            </a:extLst>
          </p:cNvPr>
          <p:cNvSpPr txBox="1">
            <a:spLocks/>
          </p:cNvSpPr>
          <p:nvPr/>
        </p:nvSpPr>
        <p:spPr>
          <a:xfrm>
            <a:off x="436228" y="117195"/>
            <a:ext cx="8605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Claims Made Coverage?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3E26F-3299-1EA4-F30F-E00AE6B3CCAC}"/>
              </a:ext>
            </a:extLst>
          </p:cNvPr>
          <p:cNvSpPr txBox="1"/>
          <p:nvPr/>
        </p:nvSpPr>
        <p:spPr>
          <a:xfrm>
            <a:off x="1367406" y="5564565"/>
            <a:ext cx="64091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Consider requiring insurance for 3-5 or more years </a:t>
            </a:r>
            <a:r>
              <a:rPr lang="en-US" alt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after completion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of project for Claims Made coverage. </a:t>
            </a:r>
          </a:p>
        </p:txBody>
      </p:sp>
    </p:spTree>
    <p:extLst>
      <p:ext uri="{BB962C8B-B14F-4D97-AF65-F5344CB8AC3E}">
        <p14:creationId xmlns:p14="http://schemas.microsoft.com/office/powerpoint/2010/main" val="3036328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5634-C0DF-CE2C-B9D8-B597A36C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1680"/>
            <a:ext cx="7886700" cy="14804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Section III</a:t>
            </a:r>
            <a:br>
              <a:rPr lang="en-US" b="1" dirty="0"/>
            </a:br>
            <a:br>
              <a:rPr lang="en-US" b="1" dirty="0"/>
            </a:br>
            <a:r>
              <a:rPr lang="en-US" b="1" i="1" dirty="0">
                <a:solidFill>
                  <a:srgbClr val="7030A0"/>
                </a:solidFill>
              </a:rPr>
              <a:t>Are you getting what you want?</a:t>
            </a:r>
          </a:p>
        </p:txBody>
      </p:sp>
    </p:spTree>
    <p:extLst>
      <p:ext uri="{BB962C8B-B14F-4D97-AF65-F5344CB8AC3E}">
        <p14:creationId xmlns:p14="http://schemas.microsoft.com/office/powerpoint/2010/main" val="980650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A763-F634-0764-9679-877B6FF2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Verify Compliance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4F758A-B6A9-8714-84B9-AF9DF04A87B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302004" y="1459684"/>
            <a:ext cx="8724549" cy="487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200" dirty="0">
                <a:solidFill>
                  <a:schemeClr val="tx1"/>
                </a:solidFill>
                <a:ea typeface="ＭＳ Ｐゴシック" pitchFamily="34" charset="-128"/>
              </a:rPr>
              <a:t>Notification of requirements </a:t>
            </a:r>
            <a:r>
              <a:rPr lang="en-US" sz="2200" u="sng" dirty="0">
                <a:solidFill>
                  <a:schemeClr val="tx1"/>
                </a:solidFill>
                <a:ea typeface="ＭＳ Ｐゴシック" pitchFamily="34" charset="-128"/>
              </a:rPr>
              <a:t>early</a:t>
            </a:r>
            <a:endParaRPr lang="en-US" sz="2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200" dirty="0">
                <a:solidFill>
                  <a:schemeClr val="tx1"/>
                </a:solidFill>
                <a:ea typeface="ＭＳ Ｐゴシック" pitchFamily="34" charset="-128"/>
              </a:rPr>
              <a:t>Obtain documentation </a:t>
            </a:r>
            <a:r>
              <a:rPr lang="en-US" sz="2200" u="sng" dirty="0">
                <a:solidFill>
                  <a:schemeClr val="tx1"/>
                </a:solidFill>
                <a:ea typeface="ＭＳ Ｐゴシック" pitchFamily="34" charset="-128"/>
              </a:rPr>
              <a:t>before</a:t>
            </a:r>
            <a:r>
              <a:rPr lang="en-US" sz="2200" dirty="0">
                <a:solidFill>
                  <a:schemeClr val="tx1"/>
                </a:solidFill>
                <a:ea typeface="ＭＳ Ｐゴシック" pitchFamily="34" charset="-128"/>
              </a:rPr>
              <a:t> contract signed! Keep in mind, a certificate does not amend, extend or alter the policy. </a:t>
            </a:r>
            <a:r>
              <a:rPr lang="en-US" sz="2200" b="1" dirty="0">
                <a:solidFill>
                  <a:srgbClr val="7030A0"/>
                </a:solidFill>
                <a:ea typeface="ＭＳ Ｐゴシック" pitchFamily="34" charset="-128"/>
              </a:rPr>
              <a:t>INFORMATION ONLY</a:t>
            </a:r>
          </a:p>
          <a:p>
            <a:pPr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200" b="1" u="sng" dirty="0">
                <a:solidFill>
                  <a:schemeClr val="tx1"/>
                </a:solidFill>
                <a:ea typeface="ＭＳ Ｐゴシック" pitchFamily="34" charset="-128"/>
              </a:rPr>
              <a:t>Need at least three pieces of paper</a:t>
            </a:r>
            <a:r>
              <a:rPr lang="en-US" sz="2200" u="sng" dirty="0">
                <a:solidFill>
                  <a:schemeClr val="tx1"/>
                </a:solidFill>
                <a:ea typeface="ＭＳ Ｐゴシック" pitchFamily="34" charset="-128"/>
              </a:rPr>
              <a:t>:</a:t>
            </a:r>
          </a:p>
          <a:p>
            <a:pPr marL="971550" lvl="1" indent="-514350">
              <a:spcBef>
                <a:spcPct val="0"/>
              </a:spcBef>
              <a:spcAft>
                <a:spcPct val="50000"/>
              </a:spcAft>
              <a:buFont typeface="+mj-lt"/>
              <a:buAutoNum type="arabicPeriod"/>
              <a:defRPr/>
            </a:pPr>
            <a:r>
              <a:rPr lang="en-US" sz="2200" dirty="0">
                <a:latin typeface="+mn-lt"/>
                <a:ea typeface="ＭＳ Ｐゴシック" pitchFamily="34" charset="-128"/>
              </a:rPr>
              <a:t>Certificate of Insurance</a:t>
            </a:r>
          </a:p>
          <a:p>
            <a:pPr marL="971550" lvl="1" indent="-514350">
              <a:spcBef>
                <a:spcPct val="0"/>
              </a:spcBef>
              <a:spcAft>
                <a:spcPct val="50000"/>
              </a:spcAft>
              <a:buFont typeface="+mj-lt"/>
              <a:buAutoNum type="arabicPeriod"/>
              <a:defRPr/>
            </a:pPr>
            <a:r>
              <a:rPr lang="en-US" sz="2200" dirty="0">
                <a:latin typeface="+mn-lt"/>
                <a:ea typeface="ＭＳ Ｐゴシック" pitchFamily="34" charset="-128"/>
              </a:rPr>
              <a:t>Additional Insured </a:t>
            </a:r>
            <a:r>
              <a:rPr lang="en-US" sz="2200" b="1" u="sng" dirty="0">
                <a:latin typeface="+mn-lt"/>
                <a:ea typeface="ＭＳ Ｐゴシック" pitchFamily="34" charset="-128"/>
              </a:rPr>
              <a:t>Endorsement</a:t>
            </a:r>
          </a:p>
          <a:p>
            <a:pPr marL="1428750" lvl="2" indent="-514350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i="1" dirty="0">
                <a:latin typeface="+mn-lt"/>
                <a:ea typeface="ＭＳ Ｐゴシック" pitchFamily="34" charset="-128"/>
              </a:rPr>
              <a:t>Naming your Entity and/or Automatic/Blanket Status</a:t>
            </a:r>
          </a:p>
          <a:p>
            <a:pPr marL="1428750" lvl="2" indent="-514350">
              <a:spcBef>
                <a:spcPct val="0"/>
              </a:spcBef>
              <a:spcAft>
                <a:spcPct val="500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i="1" dirty="0">
                <a:latin typeface="+mn-lt"/>
                <a:ea typeface="ＭＳ Ｐゴシック" pitchFamily="34" charset="-128"/>
              </a:rPr>
              <a:t>Adding your Entity in Section 9 of the certificate does not endorse the policy!</a:t>
            </a:r>
          </a:p>
          <a:p>
            <a:pPr marL="971550" lvl="1" indent="-514350">
              <a:spcBef>
                <a:spcPct val="0"/>
              </a:spcBef>
              <a:spcAft>
                <a:spcPct val="50000"/>
              </a:spcAft>
              <a:buFont typeface="+mj-lt"/>
              <a:buAutoNum type="arabicPeriod"/>
              <a:defRPr/>
            </a:pPr>
            <a:r>
              <a:rPr lang="en-US" sz="2200" u="sng" dirty="0">
                <a:latin typeface="+mn-lt"/>
                <a:ea typeface="ＭＳ Ｐゴシック" pitchFamily="34" charset="-128"/>
              </a:rPr>
              <a:t>Waiver of Subrogation</a:t>
            </a:r>
          </a:p>
          <a:p>
            <a:pPr lvl="1" algn="ctr">
              <a:spcBef>
                <a:spcPct val="0"/>
              </a:spcBef>
              <a:spcAft>
                <a:spcPct val="50000"/>
              </a:spcAft>
              <a:defRPr/>
            </a:pPr>
            <a:endParaRPr lang="en-US" sz="2200" b="1" i="1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827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4C6AAB-D534-206A-AC21-B68354BDCB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67" t="10103" r="6255" b="14581"/>
          <a:stretch>
            <a:fillRect/>
          </a:stretch>
        </p:blipFill>
        <p:spPr bwMode="auto">
          <a:xfrm>
            <a:off x="3112316" y="111654"/>
            <a:ext cx="5552919" cy="650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4E3106-6F16-A890-8640-84B5740D0CEF}"/>
              </a:ext>
            </a:extLst>
          </p:cNvPr>
          <p:cNvSpPr txBox="1">
            <a:spLocks/>
          </p:cNvSpPr>
          <p:nvPr/>
        </p:nvSpPr>
        <p:spPr>
          <a:xfrm>
            <a:off x="336152" y="2384860"/>
            <a:ext cx="3917136" cy="2088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b="1" dirty="0"/>
              <a:t>Annotated Sample Certificate</a:t>
            </a:r>
            <a:br>
              <a:rPr lang="en-US" dirty="0"/>
            </a:b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39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2B0E-E8F1-BA77-3E5F-96CBB4C3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Certificate for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4F8F-81DA-3873-8B94-63E196598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61" y="140617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Confirm name of insured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Date(s) of coverage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Limits, including aggregate 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Liability – claims made v occurrence, and aggregate per project, location or policy?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Auto liability covers “any auto”?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Indicate if Additional Insured and/or Waiver of Subrogation applies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Description of operations, locations correct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Policy numbers on attached endorsements (if noted) should match certificate. 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Check out insurers –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www.ambest.com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Certificate holder should be Entity/Department</a:t>
            </a:r>
          </a:p>
          <a:p>
            <a:pPr marL="457200" indent="-4572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sz="2400" dirty="0"/>
              <a:t>Certificate should be signed.</a:t>
            </a:r>
          </a:p>
        </p:txBody>
      </p:sp>
    </p:spTree>
    <p:extLst>
      <p:ext uri="{BB962C8B-B14F-4D97-AF65-F5344CB8AC3E}">
        <p14:creationId xmlns:p14="http://schemas.microsoft.com/office/powerpoint/2010/main" val="3568422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AD5B-C37C-0A57-C07F-D3237D0A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Insured Endorsement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2D40F-F6BB-9BB4-2A8C-7C5BF00AE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The most preferred insurer endorsement is ISO Form Number 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CG 20 10 11 85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, covering damages arising from “your work.”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Covers both “products and completed operations” as well as “ongoing operations”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Newer endorsements forms that are acceptable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CG 2010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= “ongoing operations”</a:t>
            </a:r>
          </a:p>
          <a:p>
            <a:pPr marL="800100" lvl="1" indent="-342900"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CG 2037 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= “your work” – “products – completed operations hazard”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Must have </a:t>
            </a:r>
            <a:r>
              <a:rPr lang="en-US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both</a:t>
            </a: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to get same coverage as the 11 85 form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Later versions may have to be accepted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78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F322-C5F3-84B7-80A8-25FB0F6B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Keep Good Records - Indefinitely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5944A-1B7A-2C5F-34B4-4CF5B9B84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5" y="1565566"/>
            <a:ext cx="7886700" cy="4351338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Original bid specs, contract, addenda, support documentation</a:t>
            </a:r>
          </a:p>
          <a:p>
            <a:pPr marL="342900" indent="-3429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Certificate(s) of insurance</a:t>
            </a:r>
          </a:p>
          <a:p>
            <a:pPr marL="342900" indent="-3429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Additional insured endorsement</a:t>
            </a:r>
          </a:p>
          <a:p>
            <a:pPr marL="342900" indent="-3429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Waiver of Subrogation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Any other endorsements</a:t>
            </a:r>
          </a:p>
          <a:p>
            <a:pPr marL="342900" indent="-3429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All correspondence concerning insurance or claims pertaining to the contract</a:t>
            </a:r>
          </a:p>
          <a:p>
            <a:pPr marL="342900" indent="-342900">
              <a:spcBef>
                <a:spcPct val="0"/>
              </a:spcBef>
              <a:spcAft>
                <a:spcPct val="25000"/>
              </a:spcAft>
              <a:buClr>
                <a:srgbClr val="7030A0"/>
              </a:buClr>
              <a:buFont typeface="Calibri" panose="020F0502020204030204" pitchFamily="34" charset="0"/>
              <a:buChar char="›"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Copy of contractor’s policy, if provided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54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2B6D-215B-EC26-9B44-E38AD450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08B80-9430-24B4-1662-6F7F0EDE1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115" y="1690689"/>
            <a:ext cx="4396355" cy="4351338"/>
          </a:xfrm>
          <a:prstGeom prst="rect">
            <a:avLst/>
          </a:prstGeom>
          <a:solidFill>
            <a:srgbClr val="F5F4E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57200" tIns="44948" rIns="89896" bIns="44948" rtlCol="0" anchor="ctr"/>
          <a:lstStyle/>
          <a:p>
            <a:pPr marL="0" lvl="1" defTabSz="857528">
              <a:spcBef>
                <a:spcPts val="1800"/>
              </a:spcBef>
              <a:buClr>
                <a:srgbClr val="0C4751"/>
              </a:buClr>
              <a:tabLst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</a:tabLst>
            </a:pPr>
            <a:r>
              <a:rPr lang="en-US" sz="2000" b="1" kern="0" dirty="0">
                <a:solidFill>
                  <a:srgbClr val="000000"/>
                </a:solidFill>
              </a:rPr>
              <a:t>Use the IRIC as a Guide</a:t>
            </a:r>
          </a:p>
          <a:p>
            <a:pPr marL="0" lvl="1" defTabSz="857528">
              <a:spcBef>
                <a:spcPts val="1800"/>
              </a:spcBef>
              <a:buClr>
                <a:srgbClr val="0C4751"/>
              </a:buClr>
              <a:tabLst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</a:tabLst>
            </a:pPr>
            <a:r>
              <a:rPr lang="en-US" sz="2000" b="1" kern="0" dirty="0">
                <a:solidFill>
                  <a:srgbClr val="000000"/>
                </a:solidFill>
              </a:rPr>
              <a:t>Ask the right questions</a:t>
            </a:r>
          </a:p>
          <a:p>
            <a:pPr marL="457200" lvl="2" defTabSz="857528">
              <a:spcBef>
                <a:spcPts val="1800"/>
              </a:spcBef>
              <a:buClr>
                <a:srgbClr val="0C4751"/>
              </a:buClr>
              <a:tabLst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</a:tabLst>
            </a:pPr>
            <a:r>
              <a:rPr lang="en-US" sz="2000" kern="0" dirty="0">
                <a:solidFill>
                  <a:srgbClr val="000000"/>
                </a:solidFill>
              </a:rPr>
              <a:t>Risk ID &amp; Transfer</a:t>
            </a:r>
          </a:p>
          <a:p>
            <a:pPr marL="0" lvl="1" defTabSz="857528">
              <a:spcBef>
                <a:spcPts val="1800"/>
              </a:spcBef>
              <a:buClr>
                <a:srgbClr val="0C4751"/>
              </a:buClr>
              <a:tabLst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</a:tabLst>
            </a:pPr>
            <a:r>
              <a:rPr lang="en-US" sz="2000" b="1" kern="0" dirty="0">
                <a:solidFill>
                  <a:srgbClr val="000000"/>
                </a:solidFill>
              </a:rPr>
              <a:t>Use the right language</a:t>
            </a:r>
          </a:p>
          <a:p>
            <a:pPr marL="457200" lvl="2" defTabSz="857528">
              <a:spcBef>
                <a:spcPts val="1800"/>
              </a:spcBef>
              <a:buClr>
                <a:srgbClr val="0C4751"/>
              </a:buClr>
              <a:tabLst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</a:tabLst>
            </a:pPr>
            <a:r>
              <a:rPr lang="en-US" sz="2000" kern="0" dirty="0">
                <a:solidFill>
                  <a:srgbClr val="000000"/>
                </a:solidFill>
              </a:rPr>
              <a:t>Contract &amp; Insurance Specs</a:t>
            </a:r>
          </a:p>
          <a:p>
            <a:pPr marL="0" lvl="1" defTabSz="857528">
              <a:spcBef>
                <a:spcPts val="1800"/>
              </a:spcBef>
              <a:buClr>
                <a:srgbClr val="0C4751"/>
              </a:buClr>
              <a:tabLst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</a:tabLst>
            </a:pPr>
            <a:r>
              <a:rPr lang="en-US" sz="2000" b="1" kern="0" dirty="0">
                <a:solidFill>
                  <a:srgbClr val="000000"/>
                </a:solidFill>
              </a:rPr>
              <a:t>Get what you asked for</a:t>
            </a:r>
          </a:p>
          <a:p>
            <a:pPr marL="457200" lvl="2" defTabSz="857528">
              <a:spcBef>
                <a:spcPts val="1800"/>
              </a:spcBef>
              <a:buClr>
                <a:srgbClr val="0C4751"/>
              </a:buClr>
              <a:tabLst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  <a:tab pos="271746" algn="l"/>
                <a:tab pos="970516" algn="l"/>
              </a:tabLst>
            </a:pPr>
            <a:r>
              <a:rPr lang="en-US" sz="2000" kern="0" dirty="0">
                <a:solidFill>
                  <a:srgbClr val="000000"/>
                </a:solidFill>
              </a:rPr>
              <a:t>Compliance &amp; Claim Response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C3F2F-E61F-4938-9894-AA09A0142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112" y="1241968"/>
            <a:ext cx="103031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6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3F21-6549-452C-BBB4-CC62AC9DF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E9654-0603-9455-3D99-D2381CC3E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5949" y="4693294"/>
            <a:ext cx="2927758" cy="1655762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The More Rewarding Way to Manage Risk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5A54D50-E9B5-27C2-E6AD-8CC84799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32" y="4768389"/>
            <a:ext cx="2672520" cy="58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037381-FE27-E805-5D8D-12ABA099F76A}"/>
              </a:ext>
            </a:extLst>
          </p:cNvPr>
          <p:cNvCxnSpPr>
            <a:cxnSpLocks/>
          </p:cNvCxnSpPr>
          <p:nvPr/>
        </p:nvCxnSpPr>
        <p:spPr>
          <a:xfrm>
            <a:off x="4572000" y="4768389"/>
            <a:ext cx="0" cy="5835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86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154340-99DF-CD84-067E-A1F512BE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1" y="976494"/>
            <a:ext cx="6996510" cy="4351338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C5C2AC9-DB74-2BFE-D5E0-3A5DFE488EAA}"/>
              </a:ext>
            </a:extLst>
          </p:cNvPr>
          <p:cNvSpPr txBox="1">
            <a:spLocks/>
          </p:cNvSpPr>
          <p:nvPr/>
        </p:nvSpPr>
        <p:spPr>
          <a:xfrm>
            <a:off x="5125672" y="847188"/>
            <a:ext cx="4018327" cy="589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aleway" panose="020B00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9600" b="1" dirty="0"/>
              <a:t>Introduction &amp; Reference</a:t>
            </a:r>
          </a:p>
          <a:p>
            <a:pPr>
              <a:spcAft>
                <a:spcPts val="600"/>
              </a:spcAft>
            </a:pPr>
            <a:endParaRPr lang="en-US" sz="9600" b="1" dirty="0"/>
          </a:p>
          <a:p>
            <a:pPr>
              <a:spcAft>
                <a:spcPts val="600"/>
              </a:spcAft>
            </a:pPr>
            <a:r>
              <a:rPr lang="en-US" sz="9600" b="1" dirty="0"/>
              <a:t>Section I</a:t>
            </a:r>
          </a:p>
          <a:p>
            <a:pPr>
              <a:spcAft>
                <a:spcPts val="600"/>
              </a:spcAft>
            </a:pPr>
            <a:r>
              <a:rPr lang="en-US" sz="8000" b="1" i="1" dirty="0"/>
              <a:t>Are you asking the right questions? </a:t>
            </a:r>
          </a:p>
          <a:p>
            <a:pPr>
              <a:spcAft>
                <a:spcPts val="600"/>
              </a:spcAft>
            </a:pPr>
            <a:r>
              <a:rPr lang="en-US" sz="8000" b="1" i="1" dirty="0"/>
              <a:t>Risk Transfer &amp; Identification </a:t>
            </a:r>
          </a:p>
          <a:p>
            <a:pPr>
              <a:spcAft>
                <a:spcPts val="600"/>
              </a:spcAft>
            </a:pPr>
            <a:endParaRPr lang="en-US" sz="9600" b="1" dirty="0"/>
          </a:p>
          <a:p>
            <a:pPr>
              <a:spcAft>
                <a:spcPts val="600"/>
              </a:spcAft>
            </a:pPr>
            <a:r>
              <a:rPr lang="en-US" sz="9600" b="1" dirty="0"/>
              <a:t>Section II</a:t>
            </a:r>
          </a:p>
          <a:p>
            <a:pPr>
              <a:spcAft>
                <a:spcPts val="600"/>
              </a:spcAft>
            </a:pPr>
            <a:r>
              <a:rPr lang="en-US" sz="8000" b="1" i="1" dirty="0"/>
              <a:t>Are you using the right language? </a:t>
            </a:r>
          </a:p>
          <a:p>
            <a:pPr>
              <a:spcAft>
                <a:spcPts val="600"/>
              </a:spcAft>
            </a:pPr>
            <a:r>
              <a:rPr lang="en-US" sz="8000" b="1" i="1" dirty="0"/>
              <a:t>Contract &amp; Insurance Specs</a:t>
            </a:r>
          </a:p>
          <a:p>
            <a:pPr>
              <a:spcAft>
                <a:spcPts val="600"/>
              </a:spcAft>
            </a:pPr>
            <a:endParaRPr lang="en-US" sz="8000" b="1" i="1" dirty="0"/>
          </a:p>
          <a:p>
            <a:pPr>
              <a:spcAft>
                <a:spcPts val="600"/>
              </a:spcAft>
            </a:pPr>
            <a:r>
              <a:rPr lang="en-US" sz="9600" b="1" dirty="0"/>
              <a:t>Section III </a:t>
            </a:r>
          </a:p>
          <a:p>
            <a:pPr>
              <a:spcAft>
                <a:spcPts val="600"/>
              </a:spcAft>
            </a:pPr>
            <a:r>
              <a:rPr lang="en-US" sz="8000" b="1" i="1" dirty="0"/>
              <a:t>Are you getting what you want? </a:t>
            </a:r>
          </a:p>
          <a:p>
            <a:pPr>
              <a:spcAft>
                <a:spcPts val="600"/>
              </a:spcAft>
            </a:pPr>
            <a:r>
              <a:rPr lang="en-US" sz="8000" b="1" i="1" dirty="0"/>
              <a:t>Compliance</a:t>
            </a:r>
          </a:p>
          <a:p>
            <a:pPr>
              <a:spcAft>
                <a:spcPts val="600"/>
              </a:spcAft>
            </a:pP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628C43-08B6-8C0B-656D-F9E61CB2699B}"/>
              </a:ext>
            </a:extLst>
          </p:cNvPr>
          <p:cNvSpPr/>
          <p:nvPr/>
        </p:nvSpPr>
        <p:spPr>
          <a:xfrm>
            <a:off x="4854540" y="875726"/>
            <a:ext cx="240260" cy="240260"/>
          </a:xfrm>
          <a:prstGeom prst="ellipse">
            <a:avLst/>
          </a:prstGeom>
          <a:solidFill>
            <a:srgbClr val="7030A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110EB9-A763-8CC7-907F-156DA6490563}"/>
              </a:ext>
            </a:extLst>
          </p:cNvPr>
          <p:cNvSpPr/>
          <p:nvPr/>
        </p:nvSpPr>
        <p:spPr>
          <a:xfrm>
            <a:off x="4854540" y="1792614"/>
            <a:ext cx="240260" cy="240260"/>
          </a:xfrm>
          <a:prstGeom prst="ellipse">
            <a:avLst/>
          </a:prstGeom>
          <a:solidFill>
            <a:srgbClr val="7030A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52B8AD-6458-5A2A-7877-821998327EE3}"/>
              </a:ext>
            </a:extLst>
          </p:cNvPr>
          <p:cNvSpPr/>
          <p:nvPr/>
        </p:nvSpPr>
        <p:spPr>
          <a:xfrm>
            <a:off x="4854540" y="3549357"/>
            <a:ext cx="240260" cy="240260"/>
          </a:xfrm>
          <a:prstGeom prst="ellipse">
            <a:avLst/>
          </a:prstGeom>
          <a:solidFill>
            <a:srgbClr val="7030A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54BC86-33A1-178B-72A2-A9998E82E4A2}"/>
              </a:ext>
            </a:extLst>
          </p:cNvPr>
          <p:cNvSpPr/>
          <p:nvPr/>
        </p:nvSpPr>
        <p:spPr>
          <a:xfrm>
            <a:off x="4854540" y="5216878"/>
            <a:ext cx="240260" cy="240260"/>
          </a:xfrm>
          <a:prstGeom prst="ellipse">
            <a:avLst/>
          </a:prstGeom>
          <a:solidFill>
            <a:srgbClr val="7030A0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90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5634-C0DF-CE2C-B9D8-B597A36CF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91680"/>
            <a:ext cx="7886700" cy="1480452"/>
          </a:xfrm>
        </p:spPr>
        <p:txBody>
          <a:bodyPr/>
          <a:lstStyle/>
          <a:p>
            <a:pPr algn="ctr"/>
            <a:r>
              <a:rPr lang="en-US" b="1" dirty="0"/>
              <a:t>Introduction &amp; Reference</a:t>
            </a:r>
          </a:p>
        </p:txBody>
      </p:sp>
    </p:spTree>
    <p:extLst>
      <p:ext uri="{BB962C8B-B14F-4D97-AF65-F5344CB8AC3E}">
        <p14:creationId xmlns:p14="http://schemas.microsoft.com/office/powerpoint/2010/main" val="395346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7823-054B-B3F7-09FB-DD6D5424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Locate the IRIC Manual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C8A903-48D4-6833-36FD-05371E0F8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131" y="1825625"/>
            <a:ext cx="5219738" cy="435133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06451D-330A-6407-806D-76C8B88190A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781800" y="1898650"/>
            <a:ext cx="2362200" cy="20018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761048-1B1B-23B2-B340-89173DC3ACAB}"/>
              </a:ext>
            </a:extLst>
          </p:cNvPr>
          <p:cNvSpPr/>
          <p:nvPr/>
        </p:nvSpPr>
        <p:spPr>
          <a:xfrm>
            <a:off x="545284" y="1942647"/>
            <a:ext cx="4819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7030A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www.alliant.com</a:t>
            </a:r>
            <a:endParaRPr lang="en-US" sz="3200" dirty="0">
              <a:solidFill>
                <a:srgbClr val="7030A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8CF1-2FAB-03A0-DE3E-4D34FC6B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Navigating the IRIC Manual</a:t>
            </a:r>
          </a:p>
        </p:txBody>
      </p:sp>
      <p:pic>
        <p:nvPicPr>
          <p:cNvPr id="4" name="Content Placeholder 7" descr="A picture containing icon&#10;&#10;Description automatically generated">
            <a:extLst>
              <a:ext uri="{FF2B5EF4-FFF2-40B4-BE49-F238E27FC236}">
                <a16:creationId xmlns:a16="http://schemas.microsoft.com/office/drawing/2014/main" id="{B7AD9D28-23CD-9A20-F77B-45E18119B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35" y="1639833"/>
            <a:ext cx="1971401" cy="196533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CA9855-6A5C-14E7-74F7-50CCE29A5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438" y="1602459"/>
            <a:ext cx="2822693" cy="400541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B108AE3-B1CD-0038-7B19-482C9ABC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61" y="2355250"/>
            <a:ext cx="2612346" cy="3376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41CDCE8-6848-49EB-0DC3-AF1892103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70" y="3007062"/>
            <a:ext cx="2356116" cy="3037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0264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B241-9267-39C7-AD1D-74594221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Nine Chapters &amp; Fourteen Exhibits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D2AE4A-1E3B-6499-91CE-2AA7B91EE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205" y="1750124"/>
            <a:ext cx="4761623" cy="4351338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BE6ADF7-33CA-02DA-A54D-B45E5B12C44D}"/>
              </a:ext>
            </a:extLst>
          </p:cNvPr>
          <p:cNvSpPr txBox="1">
            <a:spLocks/>
          </p:cNvSpPr>
          <p:nvPr/>
        </p:nvSpPr>
        <p:spPr>
          <a:xfrm>
            <a:off x="3912653" y="1738560"/>
            <a:ext cx="4399175" cy="4410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Insurance Specs For: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Most Contracts – Exhibit 1 – Focus for Today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Professional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Lessees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Suppliers and/or Vendors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Construction Contracts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Environmental Contractors &amp; Consultants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Information Technology - Cyber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Airports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Unmanned Aerial Vehicles (aka Drones)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Chartering Aircraft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Marine Related Risks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Short-term Rentals of Facilities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Instructors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Schools including Bus &amp; Transportation Costs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479285-E911-4072-E11D-DFE9307A8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67" y="3157745"/>
            <a:ext cx="1158766" cy="11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D134-915C-BC0D-E9AE-E4B8AC84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 of Terms and Appendices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45BC8C-16C6-C2F3-9CF4-303BBF4A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874" y="1825625"/>
            <a:ext cx="5067475" cy="4351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dirty="0">
                <a:latin typeface="ArialMT"/>
              </a:rPr>
              <a:t>Foreword</a:t>
            </a:r>
          </a:p>
          <a:p>
            <a:pPr algn="l"/>
            <a:r>
              <a:rPr lang="en-US" sz="1800" dirty="0">
                <a:latin typeface="ArialMT"/>
              </a:rPr>
              <a:t>Emerging Trends</a:t>
            </a:r>
          </a:p>
          <a:p>
            <a:pPr algn="l"/>
            <a:r>
              <a:rPr lang="en-US" sz="1800" b="1" dirty="0">
                <a:solidFill>
                  <a:srgbClr val="7030A0"/>
                </a:solidFill>
                <a:latin typeface="ArialMT"/>
              </a:rPr>
              <a:t>Frequently Asked Questions (FAQs)</a:t>
            </a:r>
          </a:p>
          <a:p>
            <a:pPr algn="l"/>
            <a:r>
              <a:rPr lang="en-US" sz="1800" dirty="0">
                <a:latin typeface="ArialMT"/>
              </a:rPr>
              <a:t>Introduction – Why Bother? </a:t>
            </a:r>
          </a:p>
          <a:p>
            <a:pPr algn="l"/>
            <a:r>
              <a:rPr lang="en-US" sz="1800" dirty="0">
                <a:latin typeface="ArialMT"/>
              </a:rPr>
              <a:t>Contractual Risk Transfer – The Basics</a:t>
            </a:r>
          </a:p>
          <a:p>
            <a:pPr algn="l"/>
            <a:r>
              <a:rPr lang="en-US" sz="1800" dirty="0">
                <a:latin typeface="ArialMT"/>
              </a:rPr>
              <a:t>*******************************************************</a:t>
            </a:r>
          </a:p>
          <a:p>
            <a:pPr algn="l"/>
            <a:r>
              <a:rPr lang="en-US" sz="1800" dirty="0">
                <a:latin typeface="ArialMT"/>
              </a:rPr>
              <a:t>Appendix A 	Risk Assessment</a:t>
            </a:r>
          </a:p>
          <a:p>
            <a:pPr algn="l"/>
            <a:r>
              <a:rPr lang="en-US" sz="1800" dirty="0">
                <a:latin typeface="ArialMT"/>
              </a:rPr>
              <a:t>Appendix B 	Common Insurance Industry Forms</a:t>
            </a:r>
          </a:p>
          <a:p>
            <a:pPr algn="l"/>
            <a:r>
              <a:rPr lang="en-US" sz="1800" dirty="0">
                <a:latin typeface="ArialMT"/>
              </a:rPr>
              <a:t>Appendix C 	Sample Hold Harmless Agreements</a:t>
            </a:r>
          </a:p>
          <a:p>
            <a:pPr algn="l"/>
            <a:r>
              <a:rPr lang="en-US" sz="1800" b="1" dirty="0">
                <a:solidFill>
                  <a:srgbClr val="7030A0"/>
                </a:solidFill>
                <a:latin typeface="ArialMT"/>
              </a:rPr>
              <a:t>Appendix D 	Sample Checklists</a:t>
            </a:r>
          </a:p>
          <a:p>
            <a:pPr algn="l"/>
            <a:r>
              <a:rPr lang="en-US" sz="1800" dirty="0">
                <a:latin typeface="ArialMT"/>
              </a:rPr>
              <a:t>Appendix E 	Resources</a:t>
            </a:r>
          </a:p>
          <a:p>
            <a:pPr algn="l"/>
            <a:endParaRPr lang="en-US" sz="2400" dirty="0">
              <a:latin typeface="ArialMT"/>
            </a:endParaRPr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204AEAC6-7277-54E6-05E3-7DA679719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85" y="2728775"/>
            <a:ext cx="1618564" cy="16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0254FCF5DB448A00E04F48AC924BE" ma:contentTypeVersion="12" ma:contentTypeDescription="Create a new document." ma:contentTypeScope="" ma:versionID="56f416d259df4d7a5210d561825750d2">
  <xsd:schema xmlns:xsd="http://www.w3.org/2001/XMLSchema" xmlns:xs="http://www.w3.org/2001/XMLSchema" xmlns:p="http://schemas.microsoft.com/office/2006/metadata/properties" xmlns:ns2="4908c3b4-d24f-4c82-9723-bfb9549f8143" xmlns:ns3="86487764-5b2e-4cc8-a343-6fa93c41ada3" targetNamespace="http://schemas.microsoft.com/office/2006/metadata/properties" ma:root="true" ma:fieldsID="d71e390d104ebea3eebe5a8abfb92805" ns2:_="" ns3:_="">
    <xsd:import namespace="4908c3b4-d24f-4c82-9723-bfb9549f8143"/>
    <xsd:import namespace="86487764-5b2e-4cc8-a343-6fa93c41a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8c3b4-d24f-4c82-9723-bfb9549f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76f168-b322-4065-b8a8-43d76d7aa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87764-5b2e-4cc8-a343-6fa93c41ada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402c6b-4e91-4cce-b59f-b3f0d97a494a}" ma:internalName="TaxCatchAll" ma:showField="CatchAllData" ma:web="86487764-5b2e-4cc8-a343-6fa93c41a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87764-5b2e-4cc8-a343-6fa93c41ada3" xsi:nil="true"/>
    <lcf76f155ced4ddcb4097134ff3c332f xmlns="4908c3b4-d24f-4c82-9723-bfb9549f81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4FBB28-45C2-4505-A720-969CE1A07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E3E0-3F91-4D33-AD69-F8EADED2D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8c3b4-d24f-4c82-9723-bfb9549f8143"/>
    <ds:schemaRef ds:uri="86487764-5b2e-4cc8-a343-6fa93c41a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0478CF-4D47-42FA-BA02-E4969DCF3FC3}">
  <ds:schemaRefs>
    <ds:schemaRef ds:uri="http://schemas.microsoft.com/office/2006/metadata/properties"/>
    <ds:schemaRef ds:uri="http://schemas.microsoft.com/office/infopath/2007/PartnerControls"/>
    <ds:schemaRef ds:uri="86487764-5b2e-4cc8-a343-6fa93c41ada3"/>
    <ds:schemaRef ds:uri="4908c3b4-d24f-4c82-9723-bfb9549f81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1955</Words>
  <Application>Microsoft Office PowerPoint</Application>
  <PresentationFormat>On-screen Show (4:3)</PresentationFormat>
  <Paragraphs>272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Amasis MT Pro</vt:lpstr>
      <vt:lpstr>Arial</vt:lpstr>
      <vt:lpstr>ArialMT</vt:lpstr>
      <vt:lpstr>Calibri</vt:lpstr>
      <vt:lpstr>Calibri Light</vt:lpstr>
      <vt:lpstr>Raleway Lining</vt:lpstr>
      <vt:lpstr>Wingdings</vt:lpstr>
      <vt:lpstr>Office Theme</vt:lpstr>
      <vt:lpstr>Insurance Requirements in Contracts</vt:lpstr>
      <vt:lpstr>Our Goal </vt:lpstr>
      <vt:lpstr>Caveat</vt:lpstr>
      <vt:lpstr>PowerPoint Presentation</vt:lpstr>
      <vt:lpstr>Introduction &amp; Reference</vt:lpstr>
      <vt:lpstr>How to Locate the IRIC Manual</vt:lpstr>
      <vt:lpstr>Navigating the IRIC Manual</vt:lpstr>
      <vt:lpstr>Nine Chapters &amp; Fourteen Exhibits </vt:lpstr>
      <vt:lpstr>Glossary of Terms and Appendices</vt:lpstr>
      <vt:lpstr>Section I  Are you asking the right questions?</vt:lpstr>
      <vt:lpstr>Risk Transfer – What is it?</vt:lpstr>
      <vt:lpstr>Risk Transfer – Why Require Insurance?</vt:lpstr>
      <vt:lpstr>Risk Transfer – When to Do it?</vt:lpstr>
      <vt:lpstr>Risk Transfer – Why Bother?</vt:lpstr>
      <vt:lpstr>Risk Transfer – Understanding Exposure</vt:lpstr>
      <vt:lpstr>Section II  Are you using the right language?</vt:lpstr>
      <vt:lpstr>What Type of Contract?  Using Your Contract Templates</vt:lpstr>
      <vt:lpstr>Who’s Holding Who &amp; How Much?</vt:lpstr>
      <vt:lpstr>Note on Mutual Hold Harmless</vt:lpstr>
      <vt:lpstr>Minimum Scope of Coverage</vt:lpstr>
      <vt:lpstr>Commercial General Liability</vt:lpstr>
      <vt:lpstr>Automobile Liability </vt:lpstr>
      <vt:lpstr>Workers’ Compensation </vt:lpstr>
      <vt:lpstr>Coverage Required in Some Contracts </vt:lpstr>
      <vt:lpstr>Excess or Umbrella Liability</vt:lpstr>
      <vt:lpstr>Software E&amp;O/Cyber Coverage</vt:lpstr>
      <vt:lpstr>How Much Coverage is Enough? </vt:lpstr>
      <vt:lpstr>What Limits Are Reasonable Today? General Liability </vt:lpstr>
      <vt:lpstr>Other Insurance Requirements</vt:lpstr>
      <vt:lpstr>Occurrence – trigger of coverage is when loss occurs, regardless of when reported (can be years later).</vt:lpstr>
      <vt:lpstr>Section III  Are you getting what you want?</vt:lpstr>
      <vt:lpstr>Verify Compliance</vt:lpstr>
      <vt:lpstr>PowerPoint Presentation</vt:lpstr>
      <vt:lpstr>Check Certificate for Compliance</vt:lpstr>
      <vt:lpstr>Additional Insured Endorsement </vt:lpstr>
      <vt:lpstr>Keep Good Records - Indefinitely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Howard</dc:creator>
  <cp:lastModifiedBy>Taquan Gilbert</cp:lastModifiedBy>
  <cp:revision>23</cp:revision>
  <dcterms:created xsi:type="dcterms:W3CDTF">2019-12-04T20:30:03Z</dcterms:created>
  <dcterms:modified xsi:type="dcterms:W3CDTF">2023-10-10T19:17:38Z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0x010100F550254FCF5DB448A00E04F48AC924BE</vt:lpwstr>
  </property>
  <property fmtid="{D5CDD505-2E9C-101B-9397-08002B2CF9AE}" pid="3" name="Order">
    <vt:r8>12341000</vt:r8>
  </property>
  <property fmtid="{D5CDD505-2E9C-101B-9397-08002B2CF9AE}" pid="4" name="MediaServiceImageTags">
    <vt:lpwstr/>
  </property>
</Properties>
</file>