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62" r:id="rId2"/>
    <p:sldId id="258" r:id="rId3"/>
    <p:sldId id="265" r:id="rId4"/>
    <p:sldId id="264" r:id="rId5"/>
    <p:sldId id="263" r:id="rId6"/>
    <p:sldId id="266" r:id="rId7"/>
    <p:sldId id="267" r:id="rId8"/>
    <p:sldId id="26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5" r:id="rId23"/>
    <p:sldId id="286" r:id="rId24"/>
    <p:sldId id="287" r:id="rId25"/>
    <p:sldId id="290" r:id="rId26"/>
    <p:sldId id="291" r:id="rId27"/>
    <p:sldId id="292" r:id="rId28"/>
    <p:sldId id="293" r:id="rId29"/>
    <p:sldId id="294" r:id="rId30"/>
    <p:sldId id="295" r:id="rId31"/>
    <p:sldId id="296" r:id="rId32"/>
    <p:sldId id="302" r:id="rId33"/>
    <p:sldId id="299" r:id="rId34"/>
    <p:sldId id="300" r:id="rId35"/>
    <p:sldId id="301" r:id="rId36"/>
    <p:sldId id="304" r:id="rId37"/>
    <p:sldId id="307" r:id="rId38"/>
    <p:sldId id="305" r:id="rId39"/>
    <p:sldId id="30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21"/>
    <p:restoredTop sz="96405"/>
  </p:normalViewPr>
  <p:slideViewPr>
    <p:cSldViewPr snapToGrid="0" snapToObjects="1">
      <p:cViewPr varScale="1">
        <p:scale>
          <a:sx n="111" d="100"/>
          <a:sy n="111" d="100"/>
        </p:scale>
        <p:origin x="52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C7782-64FE-4168-A735-82EFAC4F35AE}" type="datetimeFigureOut">
              <a:rPr lang="en-US" smtClean="0"/>
              <a:t>8/2/2023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A435C-C560-4A81-BF9C-34B28C70142E}" type="slidenum">
              <a:rPr lang="en-US" smtClean="0"/>
              <a:t>‹#›</a:t>
            </a:fld>
            <a:endParaRPr lang="en-US"/>
          </a:p>
        </p:txBody>
      </p:sp>
    </p:spTree>
    <p:extLst>
      <p:ext uri="{BB962C8B-B14F-4D97-AF65-F5344CB8AC3E}">
        <p14:creationId xmlns:p14="http://schemas.microsoft.com/office/powerpoint/2010/main" val="274674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521ACECE-6E9E-CAAE-B56F-D186A8C3895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225301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14313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46672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0227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D9308-2EF7-9E42-8310-8DBF6E6BD181}"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53806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DD9308-2EF7-9E42-8310-8DBF6E6BD181}"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760991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D9308-2EF7-9E42-8310-8DBF6E6BD181}"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3086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D9308-2EF7-9E42-8310-8DBF6E6BD181}" type="datetimeFigureOut">
              <a:rPr lang="en-US" smtClean="0"/>
              <a:t>8/2/2023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08237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D9308-2EF7-9E42-8310-8DBF6E6BD181}" type="datetimeFigureOut">
              <a:rPr lang="en-US" smtClean="0"/>
              <a:t>8/2/2023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42510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D9308-2EF7-9E42-8310-8DBF6E6BD181}" type="datetimeFigureOut">
              <a:rPr lang="en-US" smtClean="0"/>
              <a:t>8/2/2023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7885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65739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8/2/2023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91215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D9308-2EF7-9E42-8310-8DBF6E6BD181}" type="datetimeFigureOut">
              <a:rPr lang="en-US" smtClean="0"/>
              <a:t>8/2/2023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2956A-57BA-1E41-A8BE-6568AB4F7849}" type="slidenum">
              <a:rPr lang="en-US" smtClean="0"/>
              <a:t>‹#›</a:t>
            </a:fld>
            <a:endParaRPr lang="en-US"/>
          </a:p>
        </p:txBody>
      </p:sp>
    </p:spTree>
    <p:extLst>
      <p:ext uri="{BB962C8B-B14F-4D97-AF65-F5344CB8AC3E}">
        <p14:creationId xmlns:p14="http://schemas.microsoft.com/office/powerpoint/2010/main" val="123270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6.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370F941-12B0-6E75-A815-33751B2148BB}"/>
              </a:ext>
            </a:extLst>
          </p:cNvPr>
          <p:cNvSpPr txBox="1">
            <a:spLocks noChangeArrowheads="1"/>
          </p:cNvSpPr>
          <p:nvPr/>
        </p:nvSpPr>
        <p:spPr bwMode="auto">
          <a:xfrm>
            <a:off x="0" y="1374219"/>
            <a:ext cx="9144000" cy="1394860"/>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500" b="0" i="0" u="none" strike="noStrike" kern="0" cap="none" spc="0" normalizeH="0" baseline="0" noProof="0" dirty="0">
                <a:ln>
                  <a:noFill/>
                </a:ln>
                <a:solidFill>
                  <a:srgbClr val="7030A0"/>
                </a:solidFill>
                <a:effectLst>
                  <a:outerShdw blurRad="38100" dist="38100" dir="2700000" algn="tl">
                    <a:srgbClr val="000000"/>
                  </a:outerShdw>
                </a:effectLst>
                <a:uLnTx/>
                <a:uFillTx/>
                <a:latin typeface="Arial Black"/>
                <a:ea typeface="+mj-ea"/>
                <a:cs typeface="+mj-cs"/>
              </a:rPr>
              <a:t>Is it Me or Is It You?</a:t>
            </a:r>
            <a:br>
              <a:rPr kumimoji="0" lang="en-US" altLang="en-US" sz="3600" b="0" i="0" u="none" strike="noStrike" kern="0" cap="none" spc="0" normalizeH="0" baseline="0" noProof="0" dirty="0">
                <a:ln>
                  <a:noFill/>
                </a:ln>
                <a:solidFill>
                  <a:srgbClr val="7030A0"/>
                </a:solidFill>
                <a:effectLst>
                  <a:outerShdw blurRad="38100" dist="38100" dir="2700000" algn="tl">
                    <a:srgbClr val="000000"/>
                  </a:outerShdw>
                </a:effectLst>
                <a:uLnTx/>
                <a:uFillTx/>
                <a:latin typeface="Arial Black"/>
                <a:ea typeface="+mj-ea"/>
                <a:cs typeface="+mj-cs"/>
              </a:rPr>
            </a:br>
            <a:r>
              <a:rPr kumimoji="0" lang="en-US" altLang="en-US" sz="3600" b="0" i="0" u="none" strike="noStrike" kern="0" cap="none" spc="0" normalizeH="0" baseline="0" noProof="0" dirty="0">
                <a:ln>
                  <a:noFill/>
                </a:ln>
                <a:solidFill>
                  <a:srgbClr val="9966FF"/>
                </a:solidFill>
                <a:effectLst>
                  <a:outerShdw blurRad="38100" dist="38100" dir="2700000" algn="tl">
                    <a:srgbClr val="000000"/>
                  </a:outerShdw>
                </a:effectLst>
                <a:uLnTx/>
                <a:uFillTx/>
                <a:latin typeface="Arial Black"/>
                <a:ea typeface="+mj-ea"/>
                <a:cs typeface="+mj-cs"/>
              </a:rPr>
              <a:t>Creating a Culture of Civility</a:t>
            </a:r>
          </a:p>
        </p:txBody>
      </p:sp>
      <p:pic>
        <p:nvPicPr>
          <p:cNvPr id="5" name="Picture 4">
            <a:extLst>
              <a:ext uri="{FF2B5EF4-FFF2-40B4-BE49-F238E27FC236}">
                <a16:creationId xmlns:a16="http://schemas.microsoft.com/office/drawing/2014/main" id="{7AF83898-01C6-275A-DEAB-16E6D9D2C65F}"/>
              </a:ext>
            </a:extLst>
          </p:cNvPr>
          <p:cNvPicPr>
            <a:picLocks noChangeAspect="1"/>
          </p:cNvPicPr>
          <p:nvPr/>
        </p:nvPicPr>
        <p:blipFill>
          <a:blip r:embed="rId2"/>
          <a:stretch>
            <a:fillRect/>
          </a:stretch>
        </p:blipFill>
        <p:spPr>
          <a:xfrm>
            <a:off x="642787" y="2858709"/>
            <a:ext cx="7858425" cy="3633531"/>
          </a:xfrm>
          <a:prstGeom prst="rect">
            <a:avLst/>
          </a:prstGeom>
        </p:spPr>
      </p:pic>
    </p:spTree>
    <p:extLst>
      <p:ext uri="{BB962C8B-B14F-4D97-AF65-F5344CB8AC3E}">
        <p14:creationId xmlns:p14="http://schemas.microsoft.com/office/powerpoint/2010/main" val="160249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895554" y="373884"/>
            <a:ext cx="7665637" cy="5484989"/>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907385" y="1275645"/>
            <a:ext cx="7839075" cy="5219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spcBef>
                <a:spcPts val="400"/>
              </a:spcBef>
            </a:pPr>
            <a:r>
              <a:rPr lang="en-US" altLang="en-US" b="1" dirty="0"/>
              <a:t>Definition</a:t>
            </a:r>
          </a:p>
          <a:p>
            <a:pPr marL="914400" lvl="1" indent="-457200">
              <a:spcBef>
                <a:spcPts val="400"/>
              </a:spcBef>
              <a:buFontTx/>
              <a:buAutoNum type="arabicPeriod"/>
            </a:pPr>
            <a:r>
              <a:rPr lang="en-US" altLang="en-US" sz="3000" dirty="0"/>
              <a:t>A polite act or expression</a:t>
            </a:r>
          </a:p>
          <a:p>
            <a:pPr marL="914400" lvl="1" indent="-457200">
              <a:spcBef>
                <a:spcPts val="400"/>
              </a:spcBef>
              <a:buFontTx/>
              <a:buAutoNum type="arabicPeriod"/>
            </a:pPr>
            <a:r>
              <a:rPr lang="en-US" altLang="en-US" sz="3000" dirty="0"/>
              <a:t>Formal or perfunctory politeness</a:t>
            </a:r>
          </a:p>
          <a:p>
            <a:pPr marL="914400" lvl="1" indent="-457200">
              <a:spcBef>
                <a:spcPts val="400"/>
              </a:spcBef>
              <a:buFontTx/>
              <a:buAutoNum type="arabicPeriod"/>
            </a:pPr>
            <a:r>
              <a:rPr lang="en-US" altLang="en-US" sz="3000" dirty="0"/>
              <a:t>The act of showing regard for others</a:t>
            </a:r>
          </a:p>
          <a:p>
            <a:pPr marL="914400" lvl="1" indent="-457200">
              <a:spcBef>
                <a:spcPts val="400"/>
              </a:spcBef>
              <a:buFontTx/>
              <a:buAutoNum type="arabicPeriod"/>
            </a:pPr>
            <a:r>
              <a:rPr lang="en-US" altLang="en-US" sz="3000" dirty="0"/>
              <a:t>A courteous act or acts that contribute to smoothness &amp; ease in dealings, and social relationships</a:t>
            </a:r>
          </a:p>
          <a:p>
            <a:pPr marL="533400" indent="-533400">
              <a:spcBef>
                <a:spcPts val="400"/>
              </a:spcBef>
            </a:pPr>
            <a:r>
              <a:rPr lang="en-US" altLang="en-US" b="1" dirty="0"/>
              <a:t>How you treat people</a:t>
            </a:r>
            <a:r>
              <a:rPr lang="en-US" altLang="en-US" dirty="0"/>
              <a:t>…</a:t>
            </a:r>
          </a:p>
          <a:p>
            <a:pPr marL="533400" indent="-533400">
              <a:spcBef>
                <a:spcPts val="400"/>
              </a:spcBef>
            </a:pPr>
            <a:r>
              <a:rPr lang="en-US" altLang="en-US" b="1" i="1" dirty="0"/>
              <a:t>Life-enhancer</a:t>
            </a:r>
            <a:r>
              <a:rPr lang="en-US" altLang="en-US" dirty="0"/>
              <a:t> or </a:t>
            </a:r>
            <a:r>
              <a:rPr lang="en-US" altLang="en-US" b="1" i="1" dirty="0"/>
              <a:t>Well-poisoner</a:t>
            </a:r>
            <a:r>
              <a:rPr lang="en-US" altLang="en-US" dirty="0"/>
              <a:t>?</a:t>
            </a:r>
          </a:p>
        </p:txBody>
      </p:sp>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What is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a:t>
            </a:r>
          </a:p>
        </p:txBody>
      </p:sp>
      <p:grpSp>
        <p:nvGrpSpPr>
          <p:cNvPr id="2" name="Group 1">
            <a:extLst>
              <a:ext uri="{FF2B5EF4-FFF2-40B4-BE49-F238E27FC236}">
                <a16:creationId xmlns:a16="http://schemas.microsoft.com/office/drawing/2014/main" id="{C4B58C70-C040-3B99-8077-CD1AD36CEADC}"/>
              </a:ext>
            </a:extLst>
          </p:cNvPr>
          <p:cNvGrpSpPr/>
          <p:nvPr/>
        </p:nvGrpSpPr>
        <p:grpSpPr>
          <a:xfrm>
            <a:off x="163050" y="151731"/>
            <a:ext cx="8865524" cy="1184563"/>
            <a:chOff x="149629" y="1463041"/>
            <a:chExt cx="8865524" cy="1184563"/>
          </a:xfrm>
        </p:grpSpPr>
        <p:sp>
          <p:nvSpPr>
            <p:cNvPr id="3" name="Rectangle 2">
              <a:extLst>
                <a:ext uri="{FF2B5EF4-FFF2-40B4-BE49-F238E27FC236}">
                  <a16:creationId xmlns:a16="http://schemas.microsoft.com/office/drawing/2014/main" id="{8DBED8E6-554A-F22C-1971-811E061C7EA1}"/>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A1077C9-50BB-7213-7029-6AD7F66A5356}"/>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What is Civility?</a:t>
              </a:r>
            </a:p>
          </p:txBody>
        </p:sp>
      </p:grpSp>
    </p:spTree>
    <p:extLst>
      <p:ext uri="{BB962C8B-B14F-4D97-AF65-F5344CB8AC3E}">
        <p14:creationId xmlns:p14="http://schemas.microsoft.com/office/powerpoint/2010/main" val="173253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474133"/>
            <a:ext cx="8098971" cy="5396089"/>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723480" y="561817"/>
            <a:ext cx="7898005"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Your Work Environment</a:t>
            </a:r>
          </a:p>
        </p:txBody>
      </p:sp>
      <p:pic>
        <p:nvPicPr>
          <p:cNvPr id="10" name="Picture 2" descr="wire peopl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18721" y="2131371"/>
            <a:ext cx="4533900" cy="4487863"/>
          </a:xfrm>
          <a:noFill/>
          <a:ln/>
          <a:effectLst>
            <a:outerShdw dist="107763" dir="2700000" algn="ctr" rotWithShape="0">
              <a:schemeClr val="accent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4"/>
          <p:cNvSpPr>
            <a:spLocks noChangeArrowheads="1" noChangeShapeType="1" noTextEdit="1"/>
          </p:cNvSpPr>
          <p:nvPr/>
        </p:nvSpPr>
        <p:spPr bwMode="auto">
          <a:xfrm>
            <a:off x="3245907" y="2209800"/>
            <a:ext cx="4772025" cy="685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dirty="0">
                <a:ln w="9525">
                  <a:round/>
                  <a:headEnd/>
                  <a:tailEnd/>
                </a:ln>
                <a:gradFill rotWithShape="1">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atin typeface="Times New Roman"/>
                <a:cs typeface="Times New Roman"/>
              </a:rPr>
              <a:t>Life-enhancer</a:t>
            </a:r>
          </a:p>
        </p:txBody>
      </p:sp>
      <p:sp>
        <p:nvSpPr>
          <p:cNvPr id="8" name="WordArt 5"/>
          <p:cNvSpPr>
            <a:spLocks noChangeArrowheads="1" noChangeShapeType="1" noTextEdit="1"/>
          </p:cNvSpPr>
          <p:nvPr/>
        </p:nvSpPr>
        <p:spPr bwMode="auto">
          <a:xfrm>
            <a:off x="5143497" y="3409950"/>
            <a:ext cx="13716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dirty="0">
                <a:ln w="9525">
                  <a:round/>
                  <a:headEnd/>
                  <a:tailEnd/>
                </a:ln>
                <a:gradFill rotWithShape="1">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atin typeface="Times New Roman"/>
                <a:cs typeface="Times New Roman"/>
              </a:rPr>
              <a:t>OR</a:t>
            </a:r>
          </a:p>
        </p:txBody>
      </p:sp>
      <p:sp>
        <p:nvSpPr>
          <p:cNvPr id="9" name="WordArt 6"/>
          <p:cNvSpPr>
            <a:spLocks noChangeArrowheads="1" noChangeShapeType="1" noTextEdit="1"/>
          </p:cNvSpPr>
          <p:nvPr/>
        </p:nvSpPr>
        <p:spPr bwMode="auto">
          <a:xfrm>
            <a:off x="4205106" y="4419600"/>
            <a:ext cx="4038600" cy="1066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dirty="0">
                <a:ln w="9525">
                  <a:round/>
                  <a:headEnd/>
                  <a:tailEnd/>
                </a:ln>
                <a:gradFill rotWithShape="1">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atin typeface="Alleycat ICG"/>
              </a:rPr>
              <a:t>Well-poisoner</a:t>
            </a:r>
          </a:p>
        </p:txBody>
      </p:sp>
      <p:grpSp>
        <p:nvGrpSpPr>
          <p:cNvPr id="2" name="Group 1">
            <a:extLst>
              <a:ext uri="{FF2B5EF4-FFF2-40B4-BE49-F238E27FC236}">
                <a16:creationId xmlns:a16="http://schemas.microsoft.com/office/drawing/2014/main" id="{FDD649B2-978F-C09C-A56F-6A91C79E4026}"/>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2F15C4EE-9BE4-158A-0265-5CE4964C41F5}"/>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BC493E9-2635-D8A9-00DE-F5C1D0A5BF62}"/>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Your Work Environment</a:t>
              </a:r>
            </a:p>
          </p:txBody>
        </p:sp>
      </p:grpSp>
    </p:spTree>
    <p:extLst>
      <p:ext uri="{BB962C8B-B14F-4D97-AF65-F5344CB8AC3E}">
        <p14:creationId xmlns:p14="http://schemas.microsoft.com/office/powerpoint/2010/main" val="1320215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ppt_x</p:attrName>
                                        </p:attrNameLst>
                                      </p:cBhvr>
                                      <p:tavLst>
                                        <p:tav tm="0">
                                          <p:val>
                                            <p:strVal val="#ppt_x-#ppt_w/2"/>
                                          </p:val>
                                        </p:tav>
                                        <p:tav tm="100000">
                                          <p:val>
                                            <p:strVal val="#ppt_x"/>
                                          </p:val>
                                        </p:tav>
                                      </p:tavLst>
                                    </p:anim>
                                    <p:anim calcmode="lin" valueType="num">
                                      <p:cBhvr>
                                        <p:cTn id="21" dur="500" fill="hold"/>
                                        <p:tgtEl>
                                          <p:spTgt spid="9"/>
                                        </p:tgtEl>
                                        <p:attrNameLst>
                                          <p:attrName>ppt_y</p:attrName>
                                        </p:attrNameLst>
                                      </p:cBhvr>
                                      <p:tavLst>
                                        <p:tav tm="0">
                                          <p:val>
                                            <p:strVal val="#ppt_y"/>
                                          </p:val>
                                        </p:tav>
                                        <p:tav tm="100000">
                                          <p:val>
                                            <p:strVal val="#ppt_y"/>
                                          </p:val>
                                        </p:tav>
                                      </p:tavLst>
                                    </p:anim>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40266" y="417689"/>
            <a:ext cx="8263467" cy="5246008"/>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360904"/>
            <a:ext cx="7935686" cy="80021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Your Personal Outlook: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0" cap="none" spc="0" normalizeH="0" baseline="0" noProof="0" dirty="0">
                <a:ln>
                  <a:noFill/>
                </a:ln>
                <a:solidFill>
                  <a:srgbClr val="FFFFFF"/>
                </a:solidFill>
                <a:effectLst/>
                <a:uLnTx/>
                <a:uFillTx/>
                <a:latin typeface="Arial Black"/>
                <a:ea typeface="+mj-ea"/>
                <a:cs typeface="+mj-cs"/>
              </a:rPr>
              <a:t>“Life Enhancer” or “Well</a:t>
            </a:r>
            <a:r>
              <a:rPr kumimoji="0" lang="en-US" altLang="en-US" sz="2000" b="1" i="1" u="none" strike="noStrike" kern="0" cap="none" spc="0" normalizeH="0" noProof="0" dirty="0">
                <a:ln>
                  <a:noFill/>
                </a:ln>
                <a:solidFill>
                  <a:srgbClr val="FFFFFF"/>
                </a:solidFill>
                <a:effectLst/>
                <a:uLnTx/>
                <a:uFillTx/>
                <a:latin typeface="Arial Black"/>
                <a:ea typeface="+mj-ea"/>
                <a:cs typeface="+mj-cs"/>
              </a:rPr>
              <a:t> Poisoner”</a:t>
            </a:r>
            <a:endParaRPr kumimoji="0" lang="en-US" altLang="en-US" sz="2000" b="1" i="1" u="none" strike="noStrike" kern="0" cap="none" spc="0" normalizeH="0" baseline="0" noProof="0" dirty="0">
              <a:ln>
                <a:noFill/>
              </a:ln>
              <a:solidFill>
                <a:srgbClr val="FFFFFF"/>
              </a:solidFill>
              <a:effectLst/>
              <a:uLnTx/>
              <a:uFillTx/>
              <a:latin typeface="Arial Black"/>
              <a:ea typeface="+mj-ea"/>
              <a:cs typeface="+mj-cs"/>
            </a:endParaRPr>
          </a:p>
        </p:txBody>
      </p:sp>
      <p:sp>
        <p:nvSpPr>
          <p:cNvPr id="8" name="Rectangle 3"/>
          <p:cNvSpPr txBox="1">
            <a:spLocks noChangeArrowheads="1"/>
          </p:cNvSpPr>
          <p:nvPr/>
        </p:nvSpPr>
        <p:spPr>
          <a:xfrm>
            <a:off x="762000" y="1951223"/>
            <a:ext cx="4191000" cy="26812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r>
              <a:rPr lang="en-US" altLang="en-US" sz="2800" b="1" dirty="0"/>
              <a:t>Are others hearing from you:</a:t>
            </a:r>
          </a:p>
          <a:p>
            <a:pPr>
              <a:buFontTx/>
              <a:buNone/>
            </a:pPr>
            <a:endParaRPr lang="en-US" altLang="en-US" sz="500" b="1" dirty="0"/>
          </a:p>
          <a:p>
            <a:pPr>
              <a:buFont typeface="Wingdings" pitchFamily="2" charset="2"/>
              <a:buChar char="v"/>
            </a:pPr>
            <a:r>
              <a:rPr lang="en-US" altLang="en-US" sz="2800" b="1" dirty="0"/>
              <a:t> what you </a:t>
            </a:r>
            <a:r>
              <a:rPr lang="en-US" altLang="en-US" sz="2800" b="1" u="sng" dirty="0"/>
              <a:t>can’t</a:t>
            </a:r>
            <a:r>
              <a:rPr lang="en-US" altLang="en-US" sz="2800" b="1" dirty="0"/>
              <a:t> do</a:t>
            </a:r>
          </a:p>
          <a:p>
            <a:pPr>
              <a:buFont typeface="Wingdings" pitchFamily="2" charset="2"/>
              <a:buChar char="v"/>
            </a:pPr>
            <a:r>
              <a:rPr lang="en-US" altLang="en-US" sz="2800" b="1" dirty="0"/>
              <a:t> what you </a:t>
            </a:r>
            <a:r>
              <a:rPr lang="en-US" altLang="en-US" sz="2800" b="1" u="sng" dirty="0"/>
              <a:t>don’t</a:t>
            </a:r>
            <a:r>
              <a:rPr lang="en-US" altLang="en-US" sz="2800" b="1" dirty="0"/>
              <a:t> have</a:t>
            </a:r>
          </a:p>
          <a:p>
            <a:pPr>
              <a:buFont typeface="Wingdings" pitchFamily="2" charset="2"/>
              <a:buChar char="v"/>
            </a:pPr>
            <a:r>
              <a:rPr lang="en-US" altLang="en-US" sz="2800" b="1" dirty="0"/>
              <a:t> what </a:t>
            </a:r>
            <a:r>
              <a:rPr lang="en-US" altLang="en-US" sz="2800" b="1" u="sng" dirty="0"/>
              <a:t>won’t</a:t>
            </a:r>
            <a:r>
              <a:rPr lang="en-US" altLang="en-US" sz="2800" b="1" dirty="0"/>
              <a:t> work</a:t>
            </a:r>
          </a:p>
        </p:txBody>
      </p:sp>
      <p:sp>
        <p:nvSpPr>
          <p:cNvPr id="9" name="Rectangle 4"/>
          <p:cNvSpPr>
            <a:spLocks noChangeArrowheads="1"/>
          </p:cNvSpPr>
          <p:nvPr/>
        </p:nvSpPr>
        <p:spPr bwMode="auto">
          <a:xfrm>
            <a:off x="4857750" y="2364647"/>
            <a:ext cx="3733800" cy="226786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eaLnBrk="1" hangingPunct="1">
              <a:buFontTx/>
              <a:buNone/>
            </a:pPr>
            <a:r>
              <a:rPr lang="en-US" altLang="en-US" sz="2800" b="1"/>
              <a:t>Or are they hearing:</a:t>
            </a:r>
          </a:p>
          <a:p>
            <a:pPr eaLnBrk="1" hangingPunct="1">
              <a:buFontTx/>
              <a:buNone/>
            </a:pPr>
            <a:endParaRPr lang="en-US" altLang="en-US" sz="500" b="1"/>
          </a:p>
          <a:p>
            <a:pPr eaLnBrk="1" hangingPunct="1">
              <a:buFont typeface="Wingdings" pitchFamily="2" charset="2"/>
              <a:buChar char="v"/>
            </a:pPr>
            <a:r>
              <a:rPr lang="en-US" altLang="en-US" sz="2800" b="1"/>
              <a:t> what you </a:t>
            </a:r>
            <a:r>
              <a:rPr lang="en-US" altLang="en-US" sz="2800" b="1" u="sng"/>
              <a:t>can</a:t>
            </a:r>
            <a:r>
              <a:rPr lang="en-US" altLang="en-US" sz="2800" b="1"/>
              <a:t> do</a:t>
            </a:r>
          </a:p>
          <a:p>
            <a:pPr eaLnBrk="1" hangingPunct="1">
              <a:buFont typeface="Wingdings" pitchFamily="2" charset="2"/>
              <a:buChar char="v"/>
            </a:pPr>
            <a:r>
              <a:rPr lang="en-US" altLang="en-US" sz="2800" b="1"/>
              <a:t> what you </a:t>
            </a:r>
            <a:r>
              <a:rPr lang="en-US" altLang="en-US" sz="2800" b="1" u="sng"/>
              <a:t>do</a:t>
            </a:r>
            <a:r>
              <a:rPr lang="en-US" altLang="en-US" sz="2800" b="1"/>
              <a:t> have</a:t>
            </a:r>
          </a:p>
          <a:p>
            <a:pPr eaLnBrk="1" hangingPunct="1">
              <a:buFont typeface="Wingdings" pitchFamily="2" charset="2"/>
              <a:buChar char="v"/>
            </a:pPr>
            <a:r>
              <a:rPr lang="en-US" altLang="en-US" sz="2800" b="1"/>
              <a:t> what </a:t>
            </a:r>
            <a:r>
              <a:rPr lang="en-US" altLang="en-US" sz="2800" b="1" u="sng"/>
              <a:t>will</a:t>
            </a:r>
            <a:r>
              <a:rPr lang="en-US" altLang="en-US" sz="2800" b="1"/>
              <a:t> work</a:t>
            </a:r>
          </a:p>
        </p:txBody>
      </p:sp>
      <p:sp>
        <p:nvSpPr>
          <p:cNvPr id="10" name="Line 8"/>
          <p:cNvSpPr>
            <a:spLocks noChangeShapeType="1"/>
          </p:cNvSpPr>
          <p:nvPr/>
        </p:nvSpPr>
        <p:spPr bwMode="auto">
          <a:xfrm>
            <a:off x="2209800" y="4755981"/>
            <a:ext cx="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6"/>
          <p:cNvSpPr txBox="1">
            <a:spLocks noChangeArrowheads="1"/>
          </p:cNvSpPr>
          <p:nvPr/>
        </p:nvSpPr>
        <p:spPr bwMode="auto">
          <a:xfrm>
            <a:off x="762000" y="5084259"/>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latin typeface="Georgia" pitchFamily="18" charset="0"/>
                <a:ea typeface="ＭＳ Ｐゴシック" pitchFamily="-112" charset="-128"/>
              </a:rPr>
              <a:t>Half empty</a:t>
            </a:r>
          </a:p>
        </p:txBody>
      </p:sp>
      <p:sp>
        <p:nvSpPr>
          <p:cNvPr id="12" name="Line 9"/>
          <p:cNvSpPr>
            <a:spLocks noChangeShapeType="1"/>
          </p:cNvSpPr>
          <p:nvPr/>
        </p:nvSpPr>
        <p:spPr bwMode="auto">
          <a:xfrm>
            <a:off x="6731001" y="4806221"/>
            <a:ext cx="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7"/>
          <p:cNvSpPr txBox="1">
            <a:spLocks noChangeArrowheads="1"/>
          </p:cNvSpPr>
          <p:nvPr/>
        </p:nvSpPr>
        <p:spPr bwMode="auto">
          <a:xfrm>
            <a:off x="5359401" y="5076027"/>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latin typeface="Georgia" pitchFamily="18" charset="0"/>
                <a:ea typeface="ＭＳ Ｐゴシック" pitchFamily="-112" charset="-128"/>
              </a:rPr>
              <a:t>Half full</a:t>
            </a:r>
          </a:p>
        </p:txBody>
      </p:sp>
      <p:pic>
        <p:nvPicPr>
          <p:cNvPr id="14" name="Picture 5" descr="whisp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41" y="4964815"/>
            <a:ext cx="2057400" cy="1543050"/>
          </a:xfrm>
          <a:prstGeom prst="rect">
            <a:avLst/>
          </a:prstGeom>
          <a:noFill/>
          <a:ln>
            <a:noFill/>
          </a:ln>
          <a:effectLst>
            <a:outerShdw dist="107763"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0380163-E683-98B2-BAEF-F8A0D71CAEAE}"/>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E7F2D364-75B1-6808-0F56-2F9B615C101D}"/>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29F35F1-EBFB-1A77-C53D-6A60B01D1824}"/>
                </a:ext>
              </a:extLst>
            </p:cNvPr>
            <p:cNvSpPr txBox="1">
              <a:spLocks/>
            </p:cNvSpPr>
            <p:nvPr/>
          </p:nvSpPr>
          <p:spPr bwMode="auto">
            <a:xfrm>
              <a:off x="205992" y="1741826"/>
              <a:ext cx="8782260" cy="615553"/>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FFFF"/>
                  </a:solidFill>
                  <a:effectLst/>
                  <a:uLnTx/>
                  <a:uFillTx/>
                  <a:latin typeface="Times New Roman" pitchFamily="18" charset="0"/>
                  <a:ea typeface="+mj-ea"/>
                  <a:cs typeface="+mj-cs"/>
                </a:rPr>
                <a:t>Your Personal Outlook</a:t>
              </a:r>
            </a:p>
          </p:txBody>
        </p:sp>
      </p:grpSp>
      <p:pic>
        <p:nvPicPr>
          <p:cNvPr id="7" name="Picture 10" descr="MPj03999310000[1]"/>
          <p:cNvPicPr>
            <a:picLocks noChangeAspect="1" noChangeArrowheads="1"/>
          </p:cNvPicPr>
          <p:nvPr/>
        </p:nvPicPr>
        <p:blipFill>
          <a:blip r:embed="rId4" cstate="print">
            <a:extLst>
              <a:ext uri="{28A0092B-C50C-407E-A947-70E740481C1C}">
                <a14:useLocalDpi xmlns:a14="http://schemas.microsoft.com/office/drawing/2010/main" val="0"/>
              </a:ext>
            </a:extLst>
          </a:blip>
          <a:srcRect l="25476" t="16406" r="12299" b="20215"/>
          <a:stretch>
            <a:fillRect/>
          </a:stretch>
        </p:blipFill>
        <p:spPr bwMode="auto">
          <a:xfrm>
            <a:off x="7541286" y="426344"/>
            <a:ext cx="1307122" cy="1996953"/>
          </a:xfrm>
          <a:prstGeom prst="rect">
            <a:avLst/>
          </a:prstGeom>
          <a:noFill/>
          <a:ln w="69850">
            <a:solidFill>
              <a:srgbClr val="0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837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dissolve">
                                      <p:cBhvr>
                                        <p:cTn id="16" dur="500"/>
                                        <p:tgtEl>
                                          <p:spTgt spid="8">
                                            <p:txEl>
                                              <p:pRg st="3" end="3"/>
                                            </p:txEl>
                                          </p:spTgt>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animEffect transition="in" filter="dissolve">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par>
                          <p:cTn id="46" fill="hold">
                            <p:stCondLst>
                              <p:cond delay="1000"/>
                            </p:stCondLst>
                            <p:childTnLst>
                              <p:par>
                                <p:cTn id="47" presetID="4"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ox(in)">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P spid="9" grpId="0" animBg="1"/>
      <p:bldP spid="10" grpId="0" animBg="1"/>
      <p:bldP spid="11" grpId="0"/>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57200" y="440267"/>
            <a:ext cx="8229600" cy="4975795"/>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95684"/>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Defining</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3"/>
          <p:cNvSpPr txBox="1">
            <a:spLocks noChangeArrowheads="1"/>
          </p:cNvSpPr>
          <p:nvPr/>
        </p:nvSpPr>
        <p:spPr>
          <a:xfrm>
            <a:off x="457200" y="1802004"/>
            <a:ext cx="8610600" cy="26177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3300" dirty="0"/>
              <a:t>Civility is a form of </a:t>
            </a:r>
            <a:r>
              <a:rPr lang="en-US" altLang="en-US" sz="3300" b="1" dirty="0"/>
              <a:t>benevolent</a:t>
            </a:r>
            <a:r>
              <a:rPr lang="en-US" altLang="en-US" sz="3300" dirty="0"/>
              <a:t> awareness.</a:t>
            </a:r>
          </a:p>
          <a:p>
            <a:pPr lvl="1">
              <a:buSzPct val="50000"/>
              <a:buFont typeface="Wingdings" pitchFamily="2" charset="2"/>
              <a:buChar char="v"/>
            </a:pPr>
            <a:r>
              <a:rPr lang="en-US" altLang="en-US" sz="3300" b="1" dirty="0"/>
              <a:t>Respect</a:t>
            </a:r>
          </a:p>
          <a:p>
            <a:pPr lvl="1">
              <a:buSzPct val="50000"/>
              <a:buFont typeface="Wingdings" pitchFamily="2" charset="2"/>
              <a:buChar char="v"/>
            </a:pPr>
            <a:r>
              <a:rPr lang="en-US" altLang="en-US" sz="3300" b="1" dirty="0"/>
              <a:t>Restraint</a:t>
            </a:r>
          </a:p>
          <a:p>
            <a:pPr lvl="1">
              <a:buSzPct val="50000"/>
              <a:buFont typeface="Wingdings" pitchFamily="2" charset="2"/>
              <a:buChar char="v"/>
            </a:pPr>
            <a:r>
              <a:rPr lang="en-US" altLang="en-US" sz="3300" b="1" dirty="0"/>
              <a:t>Consideration</a:t>
            </a:r>
          </a:p>
        </p:txBody>
      </p:sp>
      <p:sp>
        <p:nvSpPr>
          <p:cNvPr id="8" name="Text Box 4"/>
          <p:cNvSpPr txBox="1">
            <a:spLocks noChangeArrowheads="1"/>
          </p:cNvSpPr>
          <p:nvPr/>
        </p:nvSpPr>
        <p:spPr bwMode="auto">
          <a:xfrm flipH="1">
            <a:off x="3048000" y="4577863"/>
            <a:ext cx="1965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fontAlgn="base">
              <a:spcBef>
                <a:spcPct val="0"/>
              </a:spcBef>
              <a:spcAft>
                <a:spcPct val="0"/>
              </a:spcAft>
              <a:defRPr sz="2400">
                <a:solidFill>
                  <a:schemeClr val="tx1"/>
                </a:solidFill>
                <a:latin typeface="Arial" charset="0"/>
              </a:defRPr>
            </a:lvl6pPr>
            <a:lvl7pPr marL="2971800" indent="-228600" fontAlgn="base">
              <a:spcBef>
                <a:spcPct val="0"/>
              </a:spcBef>
              <a:spcAft>
                <a:spcPct val="0"/>
              </a:spcAft>
              <a:defRPr sz="2400">
                <a:solidFill>
                  <a:schemeClr val="tx1"/>
                </a:solidFill>
                <a:latin typeface="Arial" charset="0"/>
              </a:defRPr>
            </a:lvl7pPr>
            <a:lvl8pPr marL="3429000" indent="-228600" fontAlgn="base">
              <a:spcBef>
                <a:spcPct val="0"/>
              </a:spcBef>
              <a:spcAft>
                <a:spcPct val="0"/>
              </a:spcAft>
              <a:defRPr sz="2400">
                <a:solidFill>
                  <a:schemeClr val="tx1"/>
                </a:solidFill>
                <a:latin typeface="Arial" charset="0"/>
              </a:defRPr>
            </a:lvl8pPr>
            <a:lvl9pPr marL="3886200" indent="-228600" fontAlgn="base">
              <a:spcBef>
                <a:spcPct val="0"/>
              </a:spcBef>
              <a:spcAft>
                <a:spcPct val="0"/>
              </a:spcAft>
              <a:defRPr sz="2400">
                <a:solidFill>
                  <a:schemeClr val="tx1"/>
                </a:solidFill>
                <a:latin typeface="Arial" charset="0"/>
              </a:defRPr>
            </a:lvl9pPr>
          </a:lstStyle>
          <a:p>
            <a:pPr eaLnBrk="1" hangingPunct="1"/>
            <a:r>
              <a:rPr lang="en-US" altLang="en-US" sz="1800" dirty="0">
                <a:ea typeface="ＭＳ Ｐゴシック" pitchFamily="-112" charset="-128"/>
              </a:rPr>
              <a:t>from:  P.M. </a:t>
            </a:r>
            <a:r>
              <a:rPr lang="en-US" altLang="en-US" sz="1800" dirty="0" err="1">
                <a:ea typeface="ＭＳ Ｐゴシック" pitchFamily="-112" charset="-128"/>
              </a:rPr>
              <a:t>Forni</a:t>
            </a:r>
            <a:endParaRPr lang="en-US" altLang="en-US" sz="1800" dirty="0">
              <a:ea typeface="ＭＳ Ｐゴシック" pitchFamily="-112" charset="-128"/>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986" y="2687097"/>
            <a:ext cx="1676400" cy="2189958"/>
          </a:xfrm>
          <a:prstGeom prst="rect">
            <a:avLst/>
          </a:prstGeom>
          <a:noFill/>
          <a:ln w="98425">
            <a:solidFill>
              <a:srgbClr val="0099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1ADF9B57-96DC-A5AC-2520-3E95F9D1B93B}"/>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FC17D0AF-45A2-A9E6-B256-ADC89952C61D}"/>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A280A3D-A823-07E0-5D2E-DCF22C0CF7C7}"/>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Defining Civility</a:t>
              </a:r>
            </a:p>
          </p:txBody>
        </p:sp>
      </p:grpSp>
    </p:spTree>
    <p:extLst>
      <p:ext uri="{BB962C8B-B14F-4D97-AF65-F5344CB8AC3E}">
        <p14:creationId xmlns:p14="http://schemas.microsoft.com/office/powerpoint/2010/main" val="256682578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84840" y="462844"/>
            <a:ext cx="8174320" cy="5003459"/>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Workplace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3"/>
          <p:cNvSpPr txBox="1">
            <a:spLocks noChangeArrowheads="1"/>
          </p:cNvSpPr>
          <p:nvPr/>
        </p:nvSpPr>
        <p:spPr>
          <a:xfrm>
            <a:off x="428395" y="1574245"/>
            <a:ext cx="8305800" cy="41370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None/>
            </a:pPr>
            <a:r>
              <a:rPr lang="en-US" altLang="en-US" sz="3600" b="1" dirty="0"/>
              <a:t>What is “Civility”??</a:t>
            </a:r>
          </a:p>
          <a:p>
            <a:pPr marL="533400" indent="-533400">
              <a:buFontTx/>
              <a:buNone/>
            </a:pPr>
            <a:r>
              <a:rPr lang="en-US" altLang="en-US" sz="2600" b="1" dirty="0"/>
              <a:t>	Clearly, civility has to mean something more than mere politeness. The movement will have accomplished little if all it does is get people to say, “excuse me please”, while they (figuratively) stab you in the back.  Civility also cannot mean “roll over and play dead.”</a:t>
            </a:r>
          </a:p>
          <a:p>
            <a:pPr marL="533400" indent="-533400">
              <a:buFontTx/>
              <a:buNone/>
            </a:pPr>
            <a:r>
              <a:rPr lang="en-US" altLang="en-US" sz="2600" b="1" dirty="0"/>
              <a:t>				- -	</a:t>
            </a:r>
            <a:r>
              <a:rPr lang="en-US" altLang="en-US" sz="2600" b="1" i="1" u="sng" dirty="0"/>
              <a:t>The Meaning of Civility</a:t>
            </a:r>
          </a:p>
          <a:p>
            <a:pPr marL="533400" indent="-533400">
              <a:spcBef>
                <a:spcPct val="0"/>
              </a:spcBef>
              <a:buFontTx/>
              <a:buNone/>
            </a:pPr>
            <a:r>
              <a:rPr lang="en-US" altLang="en-US" sz="2800" b="1" dirty="0"/>
              <a:t>					</a:t>
            </a:r>
            <a:r>
              <a:rPr lang="en-US" altLang="en-US" sz="2400" b="1" dirty="0"/>
              <a:t>Guy &amp; Heidi Burgess, 1997</a:t>
            </a:r>
          </a:p>
        </p:txBody>
      </p:sp>
      <p:grpSp>
        <p:nvGrpSpPr>
          <p:cNvPr id="2" name="Group 1">
            <a:extLst>
              <a:ext uri="{FF2B5EF4-FFF2-40B4-BE49-F238E27FC236}">
                <a16:creationId xmlns:a16="http://schemas.microsoft.com/office/drawing/2014/main" id="{01B848A9-5A2D-3171-6C6F-17920AE49525}"/>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84F3155A-144E-C7BE-2397-ED5B2362570B}"/>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E540D59-F05B-BEBE-9BE2-D101F65D676E}"/>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Workplace Civility</a:t>
              </a:r>
            </a:p>
          </p:txBody>
        </p:sp>
      </p:grpSp>
    </p:spTree>
    <p:extLst>
      <p:ext uri="{BB962C8B-B14F-4D97-AF65-F5344CB8AC3E}">
        <p14:creationId xmlns:p14="http://schemas.microsoft.com/office/powerpoint/2010/main" val="304459499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77358" y="451557"/>
            <a:ext cx="8181219" cy="5024795"/>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3"/>
          <p:cNvSpPr txBox="1">
            <a:spLocks noChangeArrowheads="1"/>
          </p:cNvSpPr>
          <p:nvPr/>
        </p:nvSpPr>
        <p:spPr>
          <a:xfrm>
            <a:off x="1127125" y="1782388"/>
            <a:ext cx="3089275" cy="353536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800" b="1" dirty="0"/>
              <a:t>Politeness</a:t>
            </a:r>
          </a:p>
          <a:p>
            <a:r>
              <a:rPr lang="en-US" altLang="en-US" sz="2800" b="1" dirty="0"/>
              <a:t>Respect</a:t>
            </a:r>
          </a:p>
          <a:p>
            <a:r>
              <a:rPr lang="en-US" altLang="en-US" sz="2800" b="1" dirty="0"/>
              <a:t>Affirmation</a:t>
            </a:r>
          </a:p>
          <a:p>
            <a:r>
              <a:rPr lang="en-US" altLang="en-US" sz="2800" b="1" dirty="0"/>
              <a:t>Morality</a:t>
            </a:r>
          </a:p>
          <a:p>
            <a:r>
              <a:rPr lang="en-US" altLang="en-US" sz="2800" b="1" dirty="0"/>
              <a:t>Connection</a:t>
            </a:r>
          </a:p>
          <a:p>
            <a:r>
              <a:rPr lang="en-US" altLang="en-US" sz="2800" b="1" dirty="0"/>
              <a:t>Accountability</a:t>
            </a:r>
          </a:p>
          <a:p>
            <a:r>
              <a:rPr lang="en-US" altLang="en-US" sz="2800" b="1" dirty="0"/>
              <a:t>Assertiveness</a:t>
            </a:r>
          </a:p>
        </p:txBody>
      </p:sp>
      <p:sp>
        <p:nvSpPr>
          <p:cNvPr id="8" name="Rectangle 4"/>
          <p:cNvSpPr txBox="1">
            <a:spLocks noChangeArrowheads="1"/>
          </p:cNvSpPr>
          <p:nvPr/>
        </p:nvSpPr>
        <p:spPr>
          <a:xfrm>
            <a:off x="4581525" y="1777364"/>
            <a:ext cx="3808413" cy="353536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800" b="1" dirty="0"/>
              <a:t>The Golden Rule</a:t>
            </a:r>
          </a:p>
          <a:p>
            <a:r>
              <a:rPr lang="en-US" altLang="en-US" sz="2800" b="1" dirty="0"/>
              <a:t>Manners</a:t>
            </a:r>
          </a:p>
          <a:p>
            <a:r>
              <a:rPr lang="en-US" altLang="en-US" sz="2800" b="1" dirty="0"/>
              <a:t>Tolerance</a:t>
            </a:r>
          </a:p>
          <a:p>
            <a:r>
              <a:rPr lang="en-US" altLang="en-US" sz="2800" b="1" dirty="0"/>
              <a:t>Self-Restraint</a:t>
            </a:r>
          </a:p>
          <a:p>
            <a:r>
              <a:rPr lang="en-US" altLang="en-US" sz="2800" b="1" dirty="0"/>
              <a:t>Focus</a:t>
            </a:r>
          </a:p>
          <a:p>
            <a:r>
              <a:rPr lang="en-US" altLang="en-US" sz="2800" b="1" dirty="0"/>
              <a:t>Public Health</a:t>
            </a:r>
          </a:p>
          <a:p>
            <a:r>
              <a:rPr lang="en-US" altLang="en-US" sz="2800" b="1" dirty="0"/>
              <a:t>Quality of Life</a:t>
            </a:r>
          </a:p>
        </p:txBody>
      </p:sp>
      <p:grpSp>
        <p:nvGrpSpPr>
          <p:cNvPr id="2" name="Group 1">
            <a:extLst>
              <a:ext uri="{FF2B5EF4-FFF2-40B4-BE49-F238E27FC236}">
                <a16:creationId xmlns:a16="http://schemas.microsoft.com/office/drawing/2014/main" id="{AC76A36C-3952-5973-831F-DD432DEE4234}"/>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F940D6EB-DC13-750E-0500-3181A318B1D6}"/>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EFD2796-B099-D1CB-52F5-176C5FD6F28A}"/>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Civility</a:t>
              </a:r>
            </a:p>
          </p:txBody>
        </p:sp>
      </p:grpSp>
    </p:spTree>
    <p:extLst>
      <p:ext uri="{BB962C8B-B14F-4D97-AF65-F5344CB8AC3E}">
        <p14:creationId xmlns:p14="http://schemas.microsoft.com/office/powerpoint/2010/main" val="111226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85423" y="484517"/>
            <a:ext cx="8203798" cy="4981786"/>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US News: </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 Survey</a:t>
            </a:r>
          </a:p>
        </p:txBody>
      </p:sp>
      <p:sp>
        <p:nvSpPr>
          <p:cNvPr id="7" name="Rectangle 8"/>
          <p:cNvSpPr txBox="1">
            <a:spLocks noChangeArrowheads="1"/>
          </p:cNvSpPr>
          <p:nvPr/>
        </p:nvSpPr>
        <p:spPr>
          <a:xfrm>
            <a:off x="519168" y="1497216"/>
            <a:ext cx="3813175" cy="36147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altLang="en-US" sz="2800" b="1" dirty="0"/>
              <a:t>89% of people interviewed said that it was a serious problem in today’s society. </a:t>
            </a:r>
          </a:p>
          <a:p>
            <a:pPr>
              <a:lnSpc>
                <a:spcPct val="90000"/>
              </a:lnSpc>
            </a:pPr>
            <a:r>
              <a:rPr lang="en-US" altLang="en-US" sz="2800" b="1" dirty="0"/>
              <a:t>90% of these same people said they were not personally rude.</a:t>
            </a:r>
            <a:endParaRPr lang="en-US" altLang="en-US" sz="2400" dirty="0"/>
          </a:p>
        </p:txBody>
      </p:sp>
      <p:sp>
        <p:nvSpPr>
          <p:cNvPr id="8" name="Rectangle 9"/>
          <p:cNvSpPr txBox="1">
            <a:spLocks noChangeArrowheads="1"/>
          </p:cNvSpPr>
          <p:nvPr/>
        </p:nvSpPr>
        <p:spPr>
          <a:xfrm>
            <a:off x="4243820" y="1509805"/>
            <a:ext cx="4572000" cy="4130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altLang="en-US" sz="2500" dirty="0"/>
              <a:t>50% say it is extremely serious.</a:t>
            </a:r>
          </a:p>
          <a:p>
            <a:pPr>
              <a:lnSpc>
                <a:spcPct val="90000"/>
              </a:lnSpc>
            </a:pPr>
            <a:r>
              <a:rPr lang="en-US" altLang="en-US" sz="2500" dirty="0"/>
              <a:t>78% said civility has deteriorated considerably over the past ten years.</a:t>
            </a:r>
          </a:p>
          <a:p>
            <a:pPr>
              <a:lnSpc>
                <a:spcPct val="90000"/>
              </a:lnSpc>
            </a:pPr>
            <a:r>
              <a:rPr lang="en-US" altLang="en-US" sz="2500" dirty="0"/>
              <a:t>90% of those polled believe it contributes to the increasing violence in this country.	</a:t>
            </a:r>
          </a:p>
          <a:p>
            <a:pPr>
              <a:lnSpc>
                <a:spcPct val="90000"/>
              </a:lnSpc>
            </a:pPr>
            <a:r>
              <a:rPr lang="en-US" altLang="en-US" sz="2500" dirty="0"/>
              <a:t>85% believe it contributes to eroding crucial values such as respecting others.</a:t>
            </a:r>
          </a:p>
        </p:txBody>
      </p:sp>
      <p:grpSp>
        <p:nvGrpSpPr>
          <p:cNvPr id="2" name="Group 1">
            <a:extLst>
              <a:ext uri="{FF2B5EF4-FFF2-40B4-BE49-F238E27FC236}">
                <a16:creationId xmlns:a16="http://schemas.microsoft.com/office/drawing/2014/main" id="{7925F81A-F41C-D788-B56F-9A15E178CCF5}"/>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120E48E2-7571-A9B6-8D6C-F6C5FD247FE3}"/>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84A91A1-AD2F-F861-1769-0F1A9E460386}"/>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US News &amp; World Report</a:t>
              </a:r>
            </a:p>
          </p:txBody>
        </p:sp>
      </p:grpSp>
    </p:spTree>
    <p:extLst>
      <p:ext uri="{BB962C8B-B14F-4D97-AF65-F5344CB8AC3E}">
        <p14:creationId xmlns:p14="http://schemas.microsoft.com/office/powerpoint/2010/main" val="218903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924448" y="451556"/>
            <a:ext cx="7425732" cy="5452533"/>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Workplace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3"/>
          <p:cNvSpPr txBox="1">
            <a:spLocks noChangeArrowheads="1"/>
          </p:cNvSpPr>
          <p:nvPr/>
        </p:nvSpPr>
        <p:spPr>
          <a:xfrm>
            <a:off x="1163934" y="1676400"/>
            <a:ext cx="3962400" cy="4873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600" b="1" u="sng" dirty="0"/>
              <a:t>Is it you, or is it me</a:t>
            </a:r>
            <a:r>
              <a:rPr lang="en-US" altLang="en-US" sz="2600" dirty="0"/>
              <a:t>?</a:t>
            </a:r>
          </a:p>
        </p:txBody>
      </p:sp>
      <p:sp>
        <p:nvSpPr>
          <p:cNvPr id="8" name="Text Box 8"/>
          <p:cNvSpPr txBox="1">
            <a:spLocks noChangeArrowheads="1"/>
          </p:cNvSpPr>
          <p:nvPr/>
        </p:nvSpPr>
        <p:spPr bwMode="auto">
          <a:xfrm>
            <a:off x="1297075" y="3908425"/>
            <a:ext cx="2286000" cy="4254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ea typeface="ＭＳ Ｐゴシック" pitchFamily="-112" charset="-128"/>
              </a:rPr>
              <a:t>“Johari Window”</a:t>
            </a:r>
          </a:p>
        </p:txBody>
      </p:sp>
      <p:sp>
        <p:nvSpPr>
          <p:cNvPr id="9" name="Text Box 22"/>
          <p:cNvSpPr txBox="1">
            <a:spLocks noChangeArrowheads="1"/>
          </p:cNvSpPr>
          <p:nvPr/>
        </p:nvSpPr>
        <p:spPr bwMode="auto">
          <a:xfrm>
            <a:off x="5167488" y="5559376"/>
            <a:ext cx="3124200" cy="3333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dirty="0">
                <a:ea typeface="ＭＳ Ｐゴシック" pitchFamily="-112" charset="-128"/>
              </a:rPr>
              <a:t>Joseph </a:t>
            </a:r>
            <a:r>
              <a:rPr lang="en-US" altLang="en-US" sz="1400" b="1" dirty="0" err="1">
                <a:ea typeface="ＭＳ Ｐゴシック" pitchFamily="-112" charset="-128"/>
              </a:rPr>
              <a:t>Luft</a:t>
            </a:r>
            <a:r>
              <a:rPr lang="en-US" altLang="en-US" sz="1400" b="1" dirty="0">
                <a:ea typeface="ＭＳ Ｐゴシック" pitchFamily="-112" charset="-128"/>
              </a:rPr>
              <a:t> &amp; Harry Ingham, 1955</a:t>
            </a:r>
          </a:p>
        </p:txBody>
      </p:sp>
      <p:grpSp>
        <p:nvGrpSpPr>
          <p:cNvPr id="10" name="Group 9"/>
          <p:cNvGrpSpPr>
            <a:grpSpLocks/>
          </p:cNvGrpSpPr>
          <p:nvPr/>
        </p:nvGrpSpPr>
        <p:grpSpPr bwMode="auto">
          <a:xfrm>
            <a:off x="2330450" y="2370843"/>
            <a:ext cx="4949825" cy="3135312"/>
            <a:chOff x="1462" y="1838"/>
            <a:chExt cx="3118" cy="1975"/>
          </a:xfrm>
        </p:grpSpPr>
        <p:sp>
          <p:nvSpPr>
            <p:cNvPr id="11" name="Rectangle 10"/>
            <p:cNvSpPr>
              <a:spLocks noChangeArrowheads="1"/>
            </p:cNvSpPr>
            <p:nvPr/>
          </p:nvSpPr>
          <p:spPr bwMode="auto">
            <a:xfrm>
              <a:off x="2674" y="2119"/>
              <a:ext cx="864" cy="81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11"/>
            <p:cNvSpPr>
              <a:spLocks noChangeArrowheads="1"/>
            </p:cNvSpPr>
            <p:nvPr/>
          </p:nvSpPr>
          <p:spPr bwMode="auto">
            <a:xfrm>
              <a:off x="2674" y="2997"/>
              <a:ext cx="864" cy="81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12"/>
            <p:cNvSpPr>
              <a:spLocks noChangeArrowheads="1"/>
            </p:cNvSpPr>
            <p:nvPr/>
          </p:nvSpPr>
          <p:spPr bwMode="auto">
            <a:xfrm>
              <a:off x="3600" y="2119"/>
              <a:ext cx="864" cy="81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13"/>
            <p:cNvSpPr>
              <a:spLocks noChangeArrowheads="1"/>
            </p:cNvSpPr>
            <p:nvPr/>
          </p:nvSpPr>
          <p:spPr bwMode="auto">
            <a:xfrm>
              <a:off x="3607" y="2996"/>
              <a:ext cx="864" cy="81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4"/>
            <p:cNvSpPr txBox="1">
              <a:spLocks noChangeArrowheads="1"/>
            </p:cNvSpPr>
            <p:nvPr/>
          </p:nvSpPr>
          <p:spPr bwMode="auto">
            <a:xfrm>
              <a:off x="2619" y="1838"/>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dirty="0">
                  <a:ea typeface="ＭＳ Ｐゴシック" pitchFamily="-112" charset="-128"/>
                </a:rPr>
                <a:t>Known to self</a:t>
              </a:r>
            </a:p>
          </p:txBody>
        </p:sp>
        <p:sp>
          <p:nvSpPr>
            <p:cNvPr id="16" name="Text Box 15"/>
            <p:cNvSpPr txBox="1">
              <a:spLocks noChangeArrowheads="1"/>
            </p:cNvSpPr>
            <p:nvPr/>
          </p:nvSpPr>
          <p:spPr bwMode="auto">
            <a:xfrm>
              <a:off x="3524" y="1844"/>
              <a:ext cx="105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ea typeface="ＭＳ Ｐゴシック" pitchFamily="-112" charset="-128"/>
                </a:rPr>
                <a:t>Not known to self</a:t>
              </a:r>
            </a:p>
          </p:txBody>
        </p:sp>
        <p:sp>
          <p:nvSpPr>
            <p:cNvPr id="17" name="Text Box 16"/>
            <p:cNvSpPr txBox="1">
              <a:spLocks noChangeArrowheads="1"/>
            </p:cNvSpPr>
            <p:nvPr/>
          </p:nvSpPr>
          <p:spPr bwMode="auto">
            <a:xfrm>
              <a:off x="1653" y="2400"/>
              <a:ext cx="10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400" b="1">
                  <a:ea typeface="ＭＳ Ｐゴシック" pitchFamily="-112" charset="-128"/>
                </a:rPr>
                <a:t>Known to others</a:t>
              </a:r>
            </a:p>
          </p:txBody>
        </p:sp>
        <p:sp>
          <p:nvSpPr>
            <p:cNvPr id="18" name="Text Box 17"/>
            <p:cNvSpPr txBox="1">
              <a:spLocks noChangeArrowheads="1"/>
            </p:cNvSpPr>
            <p:nvPr/>
          </p:nvSpPr>
          <p:spPr bwMode="auto">
            <a:xfrm>
              <a:off x="1462" y="3312"/>
              <a:ext cx="12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400" b="1">
                  <a:ea typeface="ＭＳ Ｐゴシック" pitchFamily="-112" charset="-128"/>
                </a:rPr>
                <a:t>Not known to others</a:t>
              </a:r>
            </a:p>
          </p:txBody>
        </p:sp>
      </p:grpSp>
      <p:sp>
        <p:nvSpPr>
          <p:cNvPr id="19" name="Text Box 4"/>
          <p:cNvSpPr txBox="1">
            <a:spLocks noChangeArrowheads="1"/>
          </p:cNvSpPr>
          <p:nvPr/>
        </p:nvSpPr>
        <p:spPr bwMode="auto">
          <a:xfrm>
            <a:off x="4535310" y="2867730"/>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dirty="0">
                <a:latin typeface="Arial Unicode MS" pitchFamily="34" charset="-128"/>
                <a:ea typeface="Arial Unicode MS" pitchFamily="34" charset="-128"/>
                <a:cs typeface="Arial Unicode MS" pitchFamily="34" charset="-128"/>
              </a:rPr>
              <a:t>✔✔</a:t>
            </a:r>
          </a:p>
        </p:txBody>
      </p:sp>
      <p:sp>
        <p:nvSpPr>
          <p:cNvPr id="20" name="Text Box 21"/>
          <p:cNvSpPr txBox="1">
            <a:spLocks noChangeArrowheads="1"/>
          </p:cNvSpPr>
          <p:nvPr/>
        </p:nvSpPr>
        <p:spPr bwMode="auto">
          <a:xfrm>
            <a:off x="4397375" y="3263018"/>
            <a:ext cx="1066800" cy="366712"/>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b="1" dirty="0">
                <a:solidFill>
                  <a:srgbClr val="FF0000"/>
                </a:solidFill>
                <a:ea typeface="ＭＳ Ｐゴシック" pitchFamily="-112" charset="-128"/>
              </a:rPr>
              <a:t>Arena</a:t>
            </a:r>
          </a:p>
        </p:txBody>
      </p:sp>
      <p:sp>
        <p:nvSpPr>
          <p:cNvPr id="21" name="Text Box 6"/>
          <p:cNvSpPr txBox="1">
            <a:spLocks noChangeArrowheads="1"/>
          </p:cNvSpPr>
          <p:nvPr/>
        </p:nvSpPr>
        <p:spPr bwMode="auto">
          <a:xfrm>
            <a:off x="4548893" y="4239330"/>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dirty="0">
                <a:latin typeface="Arial Unicode MS" pitchFamily="34" charset="-128"/>
                <a:ea typeface="Arial Unicode MS" pitchFamily="34" charset="-128"/>
                <a:cs typeface="Arial Unicode MS" pitchFamily="34" charset="-128"/>
              </a:rPr>
              <a:t>✔✖</a:t>
            </a:r>
          </a:p>
        </p:txBody>
      </p:sp>
      <p:sp>
        <p:nvSpPr>
          <p:cNvPr id="22" name="Text Box 19"/>
          <p:cNvSpPr txBox="1">
            <a:spLocks noChangeArrowheads="1"/>
          </p:cNvSpPr>
          <p:nvPr/>
        </p:nvSpPr>
        <p:spPr bwMode="auto">
          <a:xfrm>
            <a:off x="4255911" y="4612040"/>
            <a:ext cx="1295400" cy="366712"/>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b="1" dirty="0">
                <a:solidFill>
                  <a:srgbClr val="FF0000"/>
                </a:solidFill>
                <a:ea typeface="ＭＳ Ｐゴシック" pitchFamily="-112" charset="-128"/>
              </a:rPr>
              <a:t>Facade</a:t>
            </a:r>
          </a:p>
        </p:txBody>
      </p:sp>
      <p:sp>
        <p:nvSpPr>
          <p:cNvPr id="23" name="Text Box 5"/>
          <p:cNvSpPr txBox="1">
            <a:spLocks noChangeArrowheads="1"/>
          </p:cNvSpPr>
          <p:nvPr/>
        </p:nvSpPr>
        <p:spPr bwMode="auto">
          <a:xfrm>
            <a:off x="6003748" y="2867730"/>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dirty="0">
                <a:latin typeface="Arial Unicode MS" pitchFamily="34" charset="-128"/>
                <a:ea typeface="Arial Unicode MS" pitchFamily="34" charset="-128"/>
                <a:cs typeface="Arial Unicode MS" pitchFamily="34" charset="-128"/>
              </a:rPr>
              <a:t>✖✔</a:t>
            </a:r>
          </a:p>
        </p:txBody>
      </p:sp>
      <p:sp>
        <p:nvSpPr>
          <p:cNvPr id="24" name="Text Box 20"/>
          <p:cNvSpPr txBox="1">
            <a:spLocks noChangeArrowheads="1"/>
          </p:cNvSpPr>
          <p:nvPr/>
        </p:nvSpPr>
        <p:spPr bwMode="auto">
          <a:xfrm>
            <a:off x="5705475" y="3276071"/>
            <a:ext cx="1371600" cy="366712"/>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b="1" dirty="0">
                <a:solidFill>
                  <a:srgbClr val="FF0000"/>
                </a:solidFill>
                <a:ea typeface="ＭＳ Ｐゴシック" pitchFamily="-112" charset="-128"/>
              </a:rPr>
              <a:t>Blind Spot</a:t>
            </a:r>
          </a:p>
        </p:txBody>
      </p:sp>
      <p:sp>
        <p:nvSpPr>
          <p:cNvPr id="25" name="Text Box 7"/>
          <p:cNvSpPr txBox="1">
            <a:spLocks noChangeArrowheads="1"/>
          </p:cNvSpPr>
          <p:nvPr/>
        </p:nvSpPr>
        <p:spPr bwMode="auto">
          <a:xfrm>
            <a:off x="6016801" y="4273197"/>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dirty="0">
                <a:latin typeface="Arial Unicode MS" pitchFamily="34" charset="-128"/>
                <a:ea typeface="Arial Unicode MS" pitchFamily="34" charset="-128"/>
                <a:cs typeface="Arial Unicode MS" pitchFamily="34" charset="-128"/>
              </a:rPr>
              <a:t>✖</a:t>
            </a:r>
          </a:p>
          <a:p>
            <a:r>
              <a:rPr lang="en-US" altLang="en-US" sz="3600" dirty="0">
                <a:latin typeface="Arial Unicode MS" pitchFamily="34" charset="-128"/>
                <a:ea typeface="Arial Unicode MS" pitchFamily="34" charset="-128"/>
                <a:cs typeface="Arial Unicode MS" pitchFamily="34" charset="-128"/>
              </a:rPr>
              <a:t>✖</a:t>
            </a:r>
          </a:p>
        </p:txBody>
      </p:sp>
      <p:sp>
        <p:nvSpPr>
          <p:cNvPr id="26" name="Text Box 18"/>
          <p:cNvSpPr txBox="1">
            <a:spLocks noChangeArrowheads="1"/>
          </p:cNvSpPr>
          <p:nvPr/>
        </p:nvSpPr>
        <p:spPr bwMode="auto">
          <a:xfrm>
            <a:off x="5791200" y="4691063"/>
            <a:ext cx="1219200" cy="366712"/>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b="1" dirty="0">
                <a:solidFill>
                  <a:srgbClr val="FF0000"/>
                </a:solidFill>
                <a:ea typeface="ＭＳ Ｐゴシック" pitchFamily="-112" charset="-128"/>
              </a:rPr>
              <a:t>Unknown</a:t>
            </a:r>
          </a:p>
        </p:txBody>
      </p:sp>
      <p:grpSp>
        <p:nvGrpSpPr>
          <p:cNvPr id="2" name="Group 1">
            <a:extLst>
              <a:ext uri="{FF2B5EF4-FFF2-40B4-BE49-F238E27FC236}">
                <a16:creationId xmlns:a16="http://schemas.microsoft.com/office/drawing/2014/main" id="{34A50998-ED4A-A0EF-C157-629F5755D10C}"/>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FD414175-07C8-127B-65AC-9F9CE8A8A292}"/>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4E16BF0-B5D1-3A49-562A-13D41511BBBE}"/>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Workplace Civility</a:t>
              </a:r>
            </a:p>
          </p:txBody>
        </p:sp>
      </p:grpSp>
    </p:spTree>
    <p:extLst>
      <p:ext uri="{BB962C8B-B14F-4D97-AF65-F5344CB8AC3E}">
        <p14:creationId xmlns:p14="http://schemas.microsoft.com/office/powerpoint/2010/main" val="307315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ox(i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ox(i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ox(in)">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ox(i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dissolv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9" grpId="0"/>
      <p:bldP spid="20" grpId="0"/>
      <p:bldP spid="21" grpId="0"/>
      <p:bldP spid="22"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77296" y="428978"/>
            <a:ext cx="8189408" cy="5142833"/>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What is </a:t>
            </a:r>
            <a:r>
              <a:rPr lang="en-US" altLang="en-US" sz="3200" b="1" kern="0" noProof="0" dirty="0">
                <a:solidFill>
                  <a:srgbClr val="FFFFFF"/>
                </a:solidFill>
                <a:latin typeface="Arial Black"/>
              </a:rPr>
              <a:t>Workplace Inc</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ivility?</a:t>
            </a:r>
          </a:p>
        </p:txBody>
      </p:sp>
      <p:sp>
        <p:nvSpPr>
          <p:cNvPr id="7" name="Rectangle 3"/>
          <p:cNvSpPr txBox="1">
            <a:spLocks noChangeArrowheads="1"/>
          </p:cNvSpPr>
          <p:nvPr/>
        </p:nvSpPr>
        <p:spPr>
          <a:xfrm>
            <a:off x="665704" y="1638717"/>
            <a:ext cx="8001000" cy="3543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600" indent="-609600">
              <a:buFontTx/>
              <a:buNone/>
            </a:pPr>
            <a:r>
              <a:rPr lang="en-US" altLang="en-US" sz="3000" b="1" dirty="0">
                <a:cs typeface="Arial" charset="0"/>
              </a:rPr>
              <a:t>• </a:t>
            </a:r>
            <a:r>
              <a:rPr lang="en-US" altLang="en-US" sz="3000" b="1" dirty="0"/>
              <a:t>Behaviors with </a:t>
            </a:r>
            <a:r>
              <a:rPr lang="en-US" altLang="en-US" sz="3000" b="1" i="1" u="sng" dirty="0"/>
              <a:t>ambiguous intent to harm</a:t>
            </a:r>
            <a:r>
              <a:rPr lang="en-US" altLang="en-US" sz="3000" b="1" dirty="0"/>
              <a:t> the target, in violation of workplace norms for mutual respect.  </a:t>
            </a:r>
          </a:p>
          <a:p>
            <a:pPr marL="609600" indent="-609600">
              <a:buFontTx/>
              <a:buNone/>
            </a:pPr>
            <a:endParaRPr lang="en-US" altLang="en-US" sz="2000" b="1" dirty="0"/>
          </a:p>
          <a:p>
            <a:pPr marL="609600" indent="-609600">
              <a:buFontTx/>
              <a:buNone/>
            </a:pPr>
            <a:r>
              <a:rPr lang="en-US" altLang="en-US" sz="3000" b="1" dirty="0">
                <a:cs typeface="Arial" charset="0"/>
              </a:rPr>
              <a:t>• </a:t>
            </a:r>
            <a:r>
              <a:rPr lang="en-US" altLang="en-US" sz="3000" b="1" dirty="0"/>
              <a:t>Uncivil behaviors are characteristically </a:t>
            </a:r>
            <a:r>
              <a:rPr lang="en-US" altLang="en-US" sz="3000" b="1" i="1" u="sng" dirty="0"/>
              <a:t>rude</a:t>
            </a:r>
            <a:r>
              <a:rPr lang="en-US" altLang="en-US" sz="3000" b="1" dirty="0"/>
              <a:t> and </a:t>
            </a:r>
            <a:r>
              <a:rPr lang="en-US" altLang="en-US" sz="3000" b="1" i="1" u="sng" dirty="0"/>
              <a:t>discourteous</a:t>
            </a:r>
            <a:r>
              <a:rPr lang="en-US" altLang="en-US" sz="3000" b="1" dirty="0"/>
              <a:t>, displaying a </a:t>
            </a:r>
            <a:r>
              <a:rPr lang="en-US" altLang="en-US" sz="3000" b="1" i="1" u="sng" dirty="0"/>
              <a:t>lack of regard</a:t>
            </a:r>
            <a:r>
              <a:rPr lang="en-US" altLang="en-US" sz="3000" b="1" dirty="0"/>
              <a:t> for others</a:t>
            </a:r>
          </a:p>
        </p:txBody>
      </p:sp>
      <p:grpSp>
        <p:nvGrpSpPr>
          <p:cNvPr id="2" name="Group 1">
            <a:extLst>
              <a:ext uri="{FF2B5EF4-FFF2-40B4-BE49-F238E27FC236}">
                <a16:creationId xmlns:a16="http://schemas.microsoft.com/office/drawing/2014/main" id="{90CFAF71-C1C1-3A22-FA8B-D637236AE4FA}"/>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5E5E2ECB-C2B5-EBEB-848A-5A73916F7A93}"/>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5920C2D-EFF5-1C36-55A6-8F2757B9E65A}"/>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What is Workplace Incivility?</a:t>
              </a:r>
            </a:p>
          </p:txBody>
        </p:sp>
      </p:grpSp>
    </p:spTree>
    <p:extLst>
      <p:ext uri="{BB962C8B-B14F-4D97-AF65-F5344CB8AC3E}">
        <p14:creationId xmlns:p14="http://schemas.microsoft.com/office/powerpoint/2010/main" val="32661495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959618" y="462844"/>
            <a:ext cx="7264958" cy="5418667"/>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Negative Behaviors</a:t>
            </a:r>
          </a:p>
        </p:txBody>
      </p:sp>
      <p:sp>
        <p:nvSpPr>
          <p:cNvPr id="7" name="Rectangle 3"/>
          <p:cNvSpPr txBox="1">
            <a:spLocks noChangeArrowheads="1"/>
          </p:cNvSpPr>
          <p:nvPr/>
        </p:nvSpPr>
        <p:spPr>
          <a:xfrm>
            <a:off x="1119134" y="1489672"/>
            <a:ext cx="7215973" cy="46577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US" altLang="en-US" sz="2100" b="1" dirty="0"/>
              <a:t>Behavior whose purpose is to control, insult, humiliate, denigrate, embarrass, or injure the dignity of colleagues</a:t>
            </a:r>
          </a:p>
          <a:p>
            <a:pPr>
              <a:lnSpc>
                <a:spcPct val="80000"/>
              </a:lnSpc>
            </a:pPr>
            <a:r>
              <a:rPr lang="en-US" altLang="en-US" sz="2100" b="1" dirty="0"/>
              <a:t>Scape-</a:t>
            </a:r>
            <a:r>
              <a:rPr lang="en-US" altLang="en-US" sz="2100" b="1" dirty="0" err="1"/>
              <a:t>goating</a:t>
            </a:r>
            <a:endParaRPr lang="en-US" altLang="en-US" sz="2100" b="1" dirty="0"/>
          </a:p>
          <a:p>
            <a:pPr>
              <a:lnSpc>
                <a:spcPct val="80000"/>
              </a:lnSpc>
            </a:pPr>
            <a:r>
              <a:rPr lang="en-US" altLang="en-US" sz="2100" b="1" dirty="0"/>
              <a:t>Backstabbing</a:t>
            </a:r>
          </a:p>
          <a:p>
            <a:pPr>
              <a:lnSpc>
                <a:spcPct val="80000"/>
              </a:lnSpc>
            </a:pPr>
            <a:r>
              <a:rPr lang="en-US" altLang="en-US" sz="2100" b="1" dirty="0"/>
              <a:t>Constant complaining</a:t>
            </a:r>
          </a:p>
          <a:p>
            <a:pPr>
              <a:lnSpc>
                <a:spcPct val="80000"/>
              </a:lnSpc>
            </a:pPr>
            <a:r>
              <a:rPr lang="en-US" altLang="en-US" sz="2100" b="1" dirty="0"/>
              <a:t>Perpetuating rumors</a:t>
            </a:r>
          </a:p>
          <a:p>
            <a:pPr>
              <a:lnSpc>
                <a:spcPct val="80000"/>
              </a:lnSpc>
            </a:pPr>
            <a:r>
              <a:rPr lang="en-US" altLang="en-US" sz="2100" b="1" dirty="0"/>
              <a:t>Being expected to do another’s work (clean up after them)</a:t>
            </a:r>
          </a:p>
          <a:p>
            <a:pPr>
              <a:lnSpc>
                <a:spcPct val="80000"/>
              </a:lnSpc>
            </a:pPr>
            <a:r>
              <a:rPr lang="en-US" altLang="en-US" sz="2100" b="1" dirty="0"/>
              <a:t>Behaviors which undermine team cohesion, staff morale, self worth and safety</a:t>
            </a:r>
          </a:p>
          <a:p>
            <a:pPr>
              <a:lnSpc>
                <a:spcPct val="80000"/>
              </a:lnSpc>
            </a:pPr>
            <a:r>
              <a:rPr lang="en-US" altLang="en-US" sz="2100" b="1" dirty="0"/>
              <a:t>Unethical or dishonest behavior</a:t>
            </a:r>
          </a:p>
          <a:p>
            <a:pPr>
              <a:lnSpc>
                <a:spcPct val="80000"/>
              </a:lnSpc>
            </a:pPr>
            <a:r>
              <a:rPr lang="en-US" altLang="en-US" sz="2100" b="1" dirty="0"/>
              <a:t>Ineffective, nonproductive forms of conflict resolution </a:t>
            </a:r>
          </a:p>
          <a:p>
            <a:pPr>
              <a:lnSpc>
                <a:spcPct val="80000"/>
              </a:lnSpc>
            </a:pPr>
            <a:r>
              <a:rPr lang="en-US" altLang="en-US" sz="2100" b="1" dirty="0"/>
              <a:t>Repeated failure to respond to requests</a:t>
            </a:r>
          </a:p>
          <a:p>
            <a:pPr>
              <a:lnSpc>
                <a:spcPct val="80000"/>
              </a:lnSpc>
            </a:pPr>
            <a:r>
              <a:rPr lang="en-US" altLang="en-US" sz="2100" b="1" dirty="0"/>
              <a:t>Lack of respect,  and/or</a:t>
            </a:r>
          </a:p>
          <a:p>
            <a:pPr>
              <a:lnSpc>
                <a:spcPct val="80000"/>
              </a:lnSpc>
            </a:pPr>
            <a:r>
              <a:rPr lang="en-US" altLang="en-US" sz="2100" b="1" dirty="0"/>
              <a:t>Cultural bias</a:t>
            </a:r>
          </a:p>
        </p:txBody>
      </p:sp>
      <p:grpSp>
        <p:nvGrpSpPr>
          <p:cNvPr id="2" name="Group 1">
            <a:extLst>
              <a:ext uri="{FF2B5EF4-FFF2-40B4-BE49-F238E27FC236}">
                <a16:creationId xmlns:a16="http://schemas.microsoft.com/office/drawing/2014/main" id="{98ECEB27-3273-276D-68CF-E0668D21F022}"/>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7F456AED-EA7C-CEFD-F48A-8856EB66B647}"/>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63C5A89-4F5F-10C9-B7C6-2F60261B3A8F}"/>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Negative Behaviors</a:t>
              </a:r>
            </a:p>
          </p:txBody>
        </p:sp>
      </p:grpSp>
    </p:spTree>
    <p:extLst>
      <p:ext uri="{BB962C8B-B14F-4D97-AF65-F5344CB8AC3E}">
        <p14:creationId xmlns:p14="http://schemas.microsoft.com/office/powerpoint/2010/main" val="20071714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arningsign-computerstres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667000" y="152400"/>
            <a:ext cx="6477000" cy="1752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Is it Me, or Is it You?</a:t>
            </a:r>
            <a:br>
              <a:rPr lang="en-US" sz="3200" b="1" dirty="0">
                <a:latin typeface="Times New Roman" panose="02020603050405020304" pitchFamily="18" charset="0"/>
                <a:cs typeface="Times New Roman" panose="02020603050405020304" pitchFamily="18" charset="0"/>
              </a:rPr>
            </a:br>
            <a:endParaRPr lang="en-US" sz="800" b="1" dirty="0">
              <a:latin typeface="Times New Roman" panose="02020603050405020304" pitchFamily="18" charset="0"/>
              <a:cs typeface="Times New Roman" panose="02020603050405020304" pitchFamily="18" charset="0"/>
            </a:endParaRPr>
          </a:p>
          <a:p>
            <a:r>
              <a:rPr lang="en-US" sz="2500" b="1" i="1" dirty="0">
                <a:latin typeface="Times New Roman" panose="02020603050405020304" pitchFamily="18" charset="0"/>
                <a:cs typeface="Times New Roman" panose="02020603050405020304" pitchFamily="18" charset="0"/>
              </a:rPr>
              <a:t>Creating a Culture of Civility</a:t>
            </a:r>
          </a:p>
        </p:txBody>
      </p:sp>
      <p:pic>
        <p:nvPicPr>
          <p:cNvPr id="8" name="Picture 7">
            <a:extLst>
              <a:ext uri="{FF2B5EF4-FFF2-40B4-BE49-F238E27FC236}">
                <a16:creationId xmlns:a16="http://schemas.microsoft.com/office/drawing/2014/main" id="{367918BF-8560-4A3C-9F67-4D1D22AEBC8B}"/>
              </a:ext>
            </a:extLst>
          </p:cNvPr>
          <p:cNvPicPr>
            <a:picLocks noChangeAspect="1"/>
          </p:cNvPicPr>
          <p:nvPr/>
        </p:nvPicPr>
        <p:blipFill>
          <a:blip r:embed="rId3"/>
          <a:stretch>
            <a:fillRect/>
          </a:stretch>
        </p:blipFill>
        <p:spPr>
          <a:xfrm>
            <a:off x="6304506" y="2257520"/>
            <a:ext cx="2647741" cy="1975999"/>
          </a:xfrm>
          <a:prstGeom prst="rect">
            <a:avLst/>
          </a:prstGeom>
          <a:ln w="41275">
            <a:solidFill>
              <a:srgbClr val="0A0656"/>
            </a:solidFill>
          </a:ln>
        </p:spPr>
      </p:pic>
      <p:sp>
        <p:nvSpPr>
          <p:cNvPr id="6" name="Text Box 4">
            <a:extLst>
              <a:ext uri="{FF2B5EF4-FFF2-40B4-BE49-F238E27FC236}">
                <a16:creationId xmlns:a16="http://schemas.microsoft.com/office/drawing/2014/main" id="{1C61FD01-3DE7-CA85-B2C5-4B1CF83240FE}"/>
              </a:ext>
            </a:extLst>
          </p:cNvPr>
          <p:cNvSpPr txBox="1">
            <a:spLocks noChangeArrowheads="1"/>
          </p:cNvSpPr>
          <p:nvPr/>
        </p:nvSpPr>
        <p:spPr bwMode="auto">
          <a:xfrm>
            <a:off x="1876525" y="2244592"/>
            <a:ext cx="4277866"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0"/>
              </a:spcBef>
              <a:spcAft>
                <a:spcPct val="0"/>
              </a:spcAft>
            </a:pPr>
            <a:r>
              <a:rPr lang="en-US" altLang="en-US" b="1" dirty="0">
                <a:solidFill>
                  <a:srgbClr val="FFFFFF"/>
                </a:solidFill>
                <a:latin typeface="Arial"/>
              </a:rPr>
              <a:t>Your Instructor:</a:t>
            </a:r>
          </a:p>
          <a:p>
            <a:pPr algn="r" fontAlgn="base">
              <a:spcBef>
                <a:spcPct val="0"/>
              </a:spcBef>
              <a:spcAft>
                <a:spcPct val="0"/>
              </a:spcAft>
            </a:pPr>
            <a:endParaRPr lang="en-US" altLang="en-US" sz="800" b="1" dirty="0">
              <a:solidFill>
                <a:srgbClr val="000000"/>
              </a:solidFill>
              <a:latin typeface="Arial"/>
            </a:endParaRPr>
          </a:p>
          <a:p>
            <a:pPr algn="r" fontAlgn="base">
              <a:spcBef>
                <a:spcPct val="0"/>
              </a:spcBef>
              <a:spcAft>
                <a:spcPct val="0"/>
              </a:spcAft>
            </a:pPr>
            <a:r>
              <a:rPr lang="en-US" altLang="en-US" b="1" dirty="0">
                <a:solidFill>
                  <a:srgbClr val="000000"/>
                </a:solidFill>
                <a:latin typeface="Arial"/>
              </a:rPr>
              <a:t>Michael G. Fann, ARM-P, MBA</a:t>
            </a:r>
          </a:p>
          <a:p>
            <a:pPr algn="r" fontAlgn="base">
              <a:spcBef>
                <a:spcPct val="0"/>
              </a:spcBef>
              <a:spcAft>
                <a:spcPct val="0"/>
              </a:spcAft>
            </a:pPr>
            <a:endParaRPr lang="en-US" altLang="en-US" sz="800" dirty="0">
              <a:solidFill>
                <a:srgbClr val="000000"/>
              </a:solidFill>
              <a:latin typeface="Arial"/>
            </a:endParaRPr>
          </a:p>
          <a:p>
            <a:pPr algn="r" fontAlgn="base">
              <a:spcBef>
                <a:spcPct val="0"/>
              </a:spcBef>
              <a:spcAft>
                <a:spcPct val="0"/>
              </a:spcAft>
            </a:pPr>
            <a:endParaRPr lang="en-US" altLang="en-US" sz="800" dirty="0">
              <a:solidFill>
                <a:srgbClr val="000000"/>
              </a:solidFill>
              <a:latin typeface="Arial"/>
            </a:endParaRPr>
          </a:p>
          <a:p>
            <a:pPr algn="r" fontAlgn="base">
              <a:spcBef>
                <a:spcPct val="0"/>
              </a:spcBef>
              <a:spcAft>
                <a:spcPct val="0"/>
              </a:spcAft>
            </a:pPr>
            <a:r>
              <a:rPr lang="en-US" altLang="en-US" dirty="0">
                <a:solidFill>
                  <a:srgbClr val="000000"/>
                </a:solidFill>
                <a:latin typeface="Arial"/>
              </a:rPr>
              <a:t>President/ Chief Encouragement Officer</a:t>
            </a:r>
          </a:p>
          <a:p>
            <a:pPr algn="r" fontAlgn="base">
              <a:spcBef>
                <a:spcPct val="0"/>
              </a:spcBef>
              <a:spcAft>
                <a:spcPct val="0"/>
              </a:spcAft>
            </a:pPr>
            <a:r>
              <a:rPr lang="en-US" altLang="en-US" dirty="0">
                <a:solidFill>
                  <a:srgbClr val="000000"/>
                </a:solidFill>
                <a:latin typeface="Arial"/>
              </a:rPr>
              <a:t>Public Entity Partners</a:t>
            </a:r>
          </a:p>
          <a:p>
            <a:pPr algn="r" fontAlgn="base">
              <a:spcBef>
                <a:spcPct val="0"/>
              </a:spcBef>
              <a:spcAft>
                <a:spcPct val="0"/>
              </a:spcAft>
            </a:pPr>
            <a:endParaRPr lang="en-US" altLang="en-US" sz="800" dirty="0">
              <a:solidFill>
                <a:srgbClr val="000000"/>
              </a:solidFill>
              <a:latin typeface="Arial"/>
            </a:endParaRPr>
          </a:p>
          <a:p>
            <a:pPr algn="r" fontAlgn="base">
              <a:spcBef>
                <a:spcPct val="0"/>
              </a:spcBef>
              <a:spcAft>
                <a:spcPct val="0"/>
              </a:spcAft>
            </a:pPr>
            <a:r>
              <a:rPr lang="en-US" altLang="en-US" dirty="0">
                <a:solidFill>
                  <a:srgbClr val="000000"/>
                </a:solidFill>
                <a:latin typeface="Arial"/>
              </a:rPr>
              <a:t>Franklin, Tennessee</a:t>
            </a:r>
          </a:p>
        </p:txBody>
      </p:sp>
      <p:sp>
        <p:nvSpPr>
          <p:cNvPr id="9" name="Text Box 6">
            <a:extLst>
              <a:ext uri="{FF2B5EF4-FFF2-40B4-BE49-F238E27FC236}">
                <a16:creationId xmlns:a16="http://schemas.microsoft.com/office/drawing/2014/main" id="{A9C4F1EC-216D-589A-BBDE-5D05CB665CF5}"/>
              </a:ext>
            </a:extLst>
          </p:cNvPr>
          <p:cNvSpPr txBox="1">
            <a:spLocks noChangeArrowheads="1"/>
          </p:cNvSpPr>
          <p:nvPr/>
        </p:nvSpPr>
        <p:spPr bwMode="auto">
          <a:xfrm>
            <a:off x="909377" y="4705381"/>
            <a:ext cx="8241776" cy="1169551"/>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50000"/>
              </a:spcBef>
              <a:spcAft>
                <a:spcPct val="0"/>
              </a:spcAft>
            </a:pPr>
            <a:r>
              <a:rPr lang="en-US" altLang="en-US" sz="2800" b="1" dirty="0">
                <a:solidFill>
                  <a:srgbClr val="000000"/>
                </a:solidFill>
                <a:effectLst>
                  <a:outerShdw blurRad="38100" dist="38100" dir="2700000" algn="tl">
                    <a:srgbClr val="FFFFFF"/>
                  </a:outerShdw>
                </a:effectLst>
                <a:latin typeface="Times New Roman" pitchFamily="18" charset="0"/>
              </a:rPr>
              <a:t>Some of you may be saying:</a:t>
            </a:r>
          </a:p>
          <a:p>
            <a:pPr algn="ctr" fontAlgn="base">
              <a:spcBef>
                <a:spcPct val="50000"/>
              </a:spcBef>
              <a:spcAft>
                <a:spcPct val="0"/>
              </a:spcAft>
            </a:pPr>
            <a:r>
              <a:rPr lang="en-US" altLang="en-US" sz="2800" b="1" dirty="0">
                <a:solidFill>
                  <a:srgbClr val="000000"/>
                </a:solidFill>
                <a:effectLst>
                  <a:outerShdw blurRad="38100" dist="38100" dir="2700000" algn="tl">
                    <a:srgbClr val="FFFFFF"/>
                  </a:outerShdw>
                </a:effectLst>
                <a:latin typeface="Times New Roman" pitchFamily="18" charset="0"/>
              </a:rPr>
              <a:t>“Hey, Pollyanna! Isn’t this simply pie-in-the-sky?!”</a:t>
            </a:r>
          </a:p>
        </p:txBody>
      </p:sp>
    </p:spTree>
    <p:extLst>
      <p:ext uri="{BB962C8B-B14F-4D97-AF65-F5344CB8AC3E}">
        <p14:creationId xmlns:p14="http://schemas.microsoft.com/office/powerpoint/2010/main" val="1272582238"/>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49" t="5419" r="1600" b="9852"/>
          <a:stretch/>
        </p:blipFill>
        <p:spPr bwMode="auto">
          <a:xfrm>
            <a:off x="457200" y="451556"/>
            <a:ext cx="8229600" cy="5165473"/>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29355" y="618262"/>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The </a:t>
            </a:r>
            <a:r>
              <a:rPr lang="en-US" altLang="en-US" sz="3200" b="1" kern="0" dirty="0" err="1">
                <a:solidFill>
                  <a:srgbClr val="FFFFFF"/>
                </a:solidFill>
                <a:latin typeface="Arial Black"/>
              </a:rPr>
              <a:t>Inc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r>
              <a:rPr lang="en-US" altLang="en-US" sz="3200" b="1" kern="0" dirty="0">
                <a:solidFill>
                  <a:srgbClr val="FFFFFF"/>
                </a:solidFill>
                <a:latin typeface="Arial Black"/>
              </a:rPr>
              <a:t> Continuum</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Text Box 6"/>
          <p:cNvSpPr txBox="1">
            <a:spLocks noChangeArrowheads="1"/>
          </p:cNvSpPr>
          <p:nvPr/>
        </p:nvSpPr>
        <p:spPr bwMode="auto">
          <a:xfrm>
            <a:off x="457200" y="1472080"/>
            <a:ext cx="2638425" cy="262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b="1" u="sng" dirty="0">
                <a:ea typeface="ＭＳ Ｐゴシック" pitchFamily="-112" charset="-128"/>
              </a:rPr>
              <a:t>Negative Behavior</a:t>
            </a:r>
          </a:p>
          <a:p>
            <a:pPr>
              <a:buClr>
                <a:schemeClr val="folHlink"/>
              </a:buClr>
              <a:buFontTx/>
              <a:buChar char="•"/>
            </a:pPr>
            <a:r>
              <a:rPr lang="en-US" altLang="en-US" b="1" i="1" dirty="0">
                <a:ea typeface="ＭＳ Ｐゴシック" pitchFamily="-112" charset="-128"/>
              </a:rPr>
              <a:t>Rude comments</a:t>
            </a:r>
          </a:p>
          <a:p>
            <a:pPr>
              <a:buClr>
                <a:schemeClr val="folHlink"/>
              </a:buClr>
              <a:buFontTx/>
              <a:buChar char="•"/>
            </a:pPr>
            <a:r>
              <a:rPr lang="en-US" altLang="en-US" b="1" i="1" dirty="0">
                <a:ea typeface="ＭＳ Ｐゴシック" pitchFamily="-112" charset="-128"/>
              </a:rPr>
              <a:t>Insensitive actions</a:t>
            </a:r>
          </a:p>
          <a:p>
            <a:pPr>
              <a:buClr>
                <a:schemeClr val="folHlink"/>
              </a:buClr>
              <a:buFontTx/>
              <a:buChar char="•"/>
            </a:pPr>
            <a:r>
              <a:rPr lang="en-US" altLang="en-US" b="1" i="1" dirty="0">
                <a:ea typeface="ＭＳ Ｐゴシック" pitchFamily="-112" charset="-128"/>
              </a:rPr>
              <a:t>Unintentional slights</a:t>
            </a:r>
          </a:p>
          <a:p>
            <a:pPr>
              <a:buClr>
                <a:schemeClr val="folHlink"/>
              </a:buClr>
              <a:buFontTx/>
              <a:buChar char="•"/>
            </a:pPr>
            <a:r>
              <a:rPr lang="en-US" altLang="en-US" b="1" i="1" dirty="0">
                <a:ea typeface="ＭＳ Ｐゴシック" pitchFamily="-112" charset="-128"/>
              </a:rPr>
              <a:t>Complaining</a:t>
            </a:r>
          </a:p>
          <a:p>
            <a:pPr>
              <a:buClr>
                <a:schemeClr val="folHlink"/>
              </a:buClr>
              <a:buFontTx/>
              <a:buChar char="•"/>
            </a:pPr>
            <a:r>
              <a:rPr lang="en-US" altLang="en-US" b="1" i="1" dirty="0">
                <a:ea typeface="ＭＳ Ｐゴシック" pitchFamily="-112" charset="-128"/>
              </a:rPr>
              <a:t>Gossip/rumors</a:t>
            </a:r>
          </a:p>
          <a:p>
            <a:pPr>
              <a:buClr>
                <a:schemeClr val="folHlink"/>
              </a:buClr>
              <a:buFontTx/>
              <a:buChar char="•"/>
            </a:pPr>
            <a:r>
              <a:rPr lang="en-US" altLang="en-US" b="1" i="1" dirty="0">
                <a:ea typeface="ＭＳ Ｐゴシック" pitchFamily="-112" charset="-128"/>
              </a:rPr>
              <a:t>Cultural bias</a:t>
            </a:r>
          </a:p>
          <a:p>
            <a:pPr>
              <a:buClr>
                <a:schemeClr val="folHlink"/>
              </a:buClr>
              <a:buFontTx/>
              <a:buChar char="•"/>
            </a:pPr>
            <a:r>
              <a:rPr lang="en-US" altLang="en-US" b="1" i="1" dirty="0">
                <a:ea typeface="ＭＳ Ｐゴシック" pitchFamily="-112" charset="-128"/>
              </a:rPr>
              <a:t>Crude jokes</a:t>
            </a:r>
          </a:p>
          <a:p>
            <a:pPr>
              <a:buClr>
                <a:schemeClr val="folHlink"/>
              </a:buClr>
              <a:buFontTx/>
              <a:buChar char="•"/>
            </a:pPr>
            <a:r>
              <a:rPr lang="en-US" altLang="en-US" b="1" i="1" dirty="0">
                <a:ea typeface="ＭＳ Ｐゴシック" pitchFamily="-112" charset="-128"/>
              </a:rPr>
              <a:t>Profanity</a:t>
            </a:r>
          </a:p>
        </p:txBody>
      </p:sp>
      <p:sp>
        <p:nvSpPr>
          <p:cNvPr id="8" name="Text Box 7"/>
          <p:cNvSpPr txBox="1">
            <a:spLocks noChangeArrowheads="1"/>
          </p:cNvSpPr>
          <p:nvPr/>
        </p:nvSpPr>
        <p:spPr bwMode="auto">
          <a:xfrm>
            <a:off x="2959302" y="2680333"/>
            <a:ext cx="2790825"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200" b="1" u="sng" dirty="0">
                <a:ea typeface="ＭＳ Ｐゴシック" pitchFamily="-112" charset="-128"/>
              </a:rPr>
              <a:t>Verbal Aggression</a:t>
            </a:r>
          </a:p>
          <a:p>
            <a:pPr>
              <a:buClr>
                <a:schemeClr val="folHlink"/>
              </a:buClr>
              <a:buFontTx/>
              <a:buChar char="•"/>
            </a:pPr>
            <a:r>
              <a:rPr lang="en-US" altLang="en-US" b="1" i="1" dirty="0">
                <a:ea typeface="ＭＳ Ｐゴシック" pitchFamily="-112" charset="-128"/>
              </a:rPr>
              <a:t>Yelling / loud voice</a:t>
            </a:r>
          </a:p>
          <a:p>
            <a:pPr>
              <a:buClr>
                <a:schemeClr val="folHlink"/>
              </a:buClr>
              <a:buFontTx/>
              <a:buChar char="•"/>
            </a:pPr>
            <a:r>
              <a:rPr lang="en-US" altLang="en-US" b="1" i="1" dirty="0">
                <a:ea typeface="ＭＳ Ｐゴシック" pitchFamily="-112" charset="-128"/>
              </a:rPr>
              <a:t>Belittling comments</a:t>
            </a:r>
          </a:p>
          <a:p>
            <a:pPr>
              <a:buClr>
                <a:schemeClr val="folHlink"/>
              </a:buClr>
              <a:buFontTx/>
              <a:buChar char="•"/>
            </a:pPr>
            <a:r>
              <a:rPr lang="en-US" altLang="en-US" b="1" i="1" dirty="0">
                <a:ea typeface="ＭＳ Ｐゴシック" pitchFamily="-112" charset="-128"/>
              </a:rPr>
              <a:t>Intimidation / threats</a:t>
            </a:r>
          </a:p>
          <a:p>
            <a:pPr>
              <a:buClr>
                <a:schemeClr val="folHlink"/>
              </a:buClr>
              <a:buFontTx/>
              <a:buChar char="•"/>
            </a:pPr>
            <a:r>
              <a:rPr lang="en-US" altLang="en-US" b="1" i="1" dirty="0">
                <a:ea typeface="ＭＳ Ｐゴシック" pitchFamily="-112" charset="-128"/>
              </a:rPr>
              <a:t>Discriminatory comments</a:t>
            </a:r>
          </a:p>
          <a:p>
            <a:pPr>
              <a:buClr>
                <a:schemeClr val="folHlink"/>
              </a:buClr>
              <a:buFontTx/>
              <a:buChar char="•"/>
            </a:pPr>
            <a:r>
              <a:rPr lang="en-US" altLang="en-US" b="1" i="1" dirty="0">
                <a:ea typeface="ＭＳ Ｐゴシック" pitchFamily="-112" charset="-128"/>
              </a:rPr>
              <a:t>Cursing at someone</a:t>
            </a:r>
          </a:p>
          <a:p>
            <a:pPr>
              <a:buClr>
                <a:schemeClr val="folHlink"/>
              </a:buClr>
              <a:buFontTx/>
              <a:buChar char="•"/>
            </a:pPr>
            <a:r>
              <a:rPr lang="en-US" altLang="en-US" b="1" i="1" dirty="0">
                <a:ea typeface="ＭＳ Ｐゴシック" pitchFamily="-112" charset="-128"/>
              </a:rPr>
              <a:t>Humiliation</a:t>
            </a:r>
          </a:p>
        </p:txBody>
      </p:sp>
      <p:sp>
        <p:nvSpPr>
          <p:cNvPr id="9" name="Text Box 10"/>
          <p:cNvSpPr txBox="1">
            <a:spLocks noChangeArrowheads="1"/>
          </p:cNvSpPr>
          <p:nvPr/>
        </p:nvSpPr>
        <p:spPr bwMode="auto">
          <a:xfrm>
            <a:off x="6245577" y="3068314"/>
            <a:ext cx="28956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b="1" u="sng" dirty="0">
                <a:ea typeface="ＭＳ Ｐゴシック" pitchFamily="-112" charset="-128"/>
              </a:rPr>
              <a:t>Physical/Sexual Aggression</a:t>
            </a:r>
          </a:p>
          <a:p>
            <a:pPr>
              <a:buClr>
                <a:schemeClr val="folHlink"/>
              </a:buClr>
              <a:buFontTx/>
              <a:buChar char="•"/>
            </a:pPr>
            <a:r>
              <a:rPr lang="en-US" altLang="en-US" b="1" i="1" dirty="0">
                <a:ea typeface="ＭＳ Ｐゴシック" pitchFamily="-112" charset="-128"/>
              </a:rPr>
              <a:t>Assault / Battery</a:t>
            </a:r>
          </a:p>
          <a:p>
            <a:pPr>
              <a:buClr>
                <a:schemeClr val="folHlink"/>
              </a:buClr>
              <a:buFontTx/>
              <a:buChar char="•"/>
            </a:pPr>
            <a:r>
              <a:rPr lang="en-US" altLang="en-US" b="1" i="1" dirty="0">
                <a:ea typeface="ＭＳ Ｐゴシック" pitchFamily="-112" charset="-128"/>
              </a:rPr>
              <a:t>Throwing objects</a:t>
            </a:r>
          </a:p>
          <a:p>
            <a:pPr>
              <a:buClr>
                <a:schemeClr val="folHlink"/>
              </a:buClr>
              <a:buFontTx/>
              <a:buChar char="•"/>
            </a:pPr>
            <a:r>
              <a:rPr lang="en-US" altLang="en-US" b="1" i="1" dirty="0">
                <a:ea typeface="ＭＳ Ｐゴシック" pitchFamily="-112" charset="-128"/>
              </a:rPr>
              <a:t>Violent outbursts</a:t>
            </a:r>
          </a:p>
          <a:p>
            <a:pPr>
              <a:buClr>
                <a:schemeClr val="folHlink"/>
              </a:buClr>
            </a:pPr>
            <a:r>
              <a:rPr lang="en-US" altLang="en-US" b="1" i="1" dirty="0">
                <a:ea typeface="ＭＳ Ｐゴシック" pitchFamily="-112" charset="-128"/>
              </a:rPr>
              <a:t>    (e.g. hitting the wall)</a:t>
            </a:r>
          </a:p>
          <a:p>
            <a:pPr>
              <a:buClr>
                <a:schemeClr val="folHlink"/>
              </a:buClr>
              <a:buFontTx/>
              <a:buChar char="•"/>
            </a:pPr>
            <a:r>
              <a:rPr lang="en-US" altLang="en-US" b="1" i="1" dirty="0">
                <a:ea typeface="ＭＳ Ｐゴシック" pitchFamily="-112" charset="-128"/>
              </a:rPr>
              <a:t>Inappropriate touching</a:t>
            </a:r>
          </a:p>
          <a:p>
            <a:pPr>
              <a:buClr>
                <a:schemeClr val="folHlink"/>
              </a:buClr>
              <a:buFontTx/>
              <a:buChar char="•"/>
            </a:pPr>
            <a:r>
              <a:rPr lang="en-US" altLang="en-US" b="1" i="1" dirty="0">
                <a:ea typeface="ＭＳ Ｐゴシック" pitchFamily="-112" charset="-128"/>
              </a:rPr>
              <a:t>Harassment</a:t>
            </a:r>
          </a:p>
        </p:txBody>
      </p:sp>
      <p:sp>
        <p:nvSpPr>
          <p:cNvPr id="10" name="Line 8"/>
          <p:cNvSpPr>
            <a:spLocks noChangeShapeType="1"/>
          </p:cNvSpPr>
          <p:nvPr/>
        </p:nvSpPr>
        <p:spPr bwMode="auto">
          <a:xfrm>
            <a:off x="2745183" y="1639949"/>
            <a:ext cx="4022379" cy="1429822"/>
          </a:xfrm>
          <a:prstGeom prst="line">
            <a:avLst/>
          </a:prstGeom>
          <a:noFill/>
          <a:ln w="203200">
            <a:solidFill>
              <a:srgbClr val="FF0000"/>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 name="Group 1">
            <a:extLst>
              <a:ext uri="{FF2B5EF4-FFF2-40B4-BE49-F238E27FC236}">
                <a16:creationId xmlns:a16="http://schemas.microsoft.com/office/drawing/2014/main" id="{C7610124-5EC7-E82D-01DA-67B3E93FF742}"/>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9D930C7C-8366-DC50-879A-486A5C7840A2}"/>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4AE26D-7894-8086-906D-290A0B330A19}"/>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kern="0" dirty="0">
                  <a:solidFill>
                    <a:srgbClr val="FFFFFF"/>
                  </a:solidFill>
                  <a:latin typeface="Times New Roman" pitchFamily="18" charset="0"/>
                </a:rPr>
                <a:t>The Inc</a:t>
              </a:r>
              <a:r>
                <a:rPr kumimoji="0" lang="en-US" altLang="en-US" sz="4800" b="1" i="0" u="none" strike="noStrike" kern="0" cap="none" spc="0" normalizeH="0" baseline="0" noProof="0" dirty="0" err="1">
                  <a:ln>
                    <a:noFill/>
                  </a:ln>
                  <a:solidFill>
                    <a:srgbClr val="FFFFFF"/>
                  </a:solidFill>
                  <a:effectLst/>
                  <a:uLnTx/>
                  <a:uFillTx/>
                  <a:latin typeface="Times New Roman" pitchFamily="18" charset="0"/>
                  <a:ea typeface="+mj-ea"/>
                  <a:cs typeface="+mj-cs"/>
                </a:rPr>
                <a:t>ivility</a:t>
              </a: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 Continuum</a:t>
              </a:r>
            </a:p>
          </p:txBody>
        </p:sp>
      </p:grpSp>
    </p:spTree>
    <p:extLst>
      <p:ext uri="{BB962C8B-B14F-4D97-AF65-F5344CB8AC3E}">
        <p14:creationId xmlns:p14="http://schemas.microsoft.com/office/powerpoint/2010/main" val="29539936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539293"/>
            <a:ext cx="8098972" cy="5072711"/>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663471"/>
            <a:ext cx="7935686" cy="11079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The </a:t>
            </a:r>
            <a:r>
              <a:rPr lang="en-US" altLang="en-US" sz="3200" b="1" kern="0" dirty="0" err="1">
                <a:solidFill>
                  <a:srgbClr val="FFFFFF"/>
                </a:solidFill>
                <a:latin typeface="Arial Black"/>
              </a:rPr>
              <a:t>Inc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r>
              <a:rPr lang="en-US" altLang="en-US" sz="3200" b="1" kern="0" dirty="0">
                <a:solidFill>
                  <a:srgbClr val="FFFFFF"/>
                </a:solidFill>
                <a:latin typeface="Arial Black"/>
              </a:rPr>
              <a:t> Spiral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ndParaRPr>
          </a:p>
          <a:p>
            <a:pPr lvl="0">
              <a:defRPr/>
            </a:pPr>
            <a:r>
              <a:rPr lang="en-US" altLang="en-US" sz="1800" i="1" dirty="0">
                <a:solidFill>
                  <a:srgbClr val="000000"/>
                </a:solidFill>
                <a:effectLst>
                  <a:outerShdw blurRad="38100" dist="38100" dir="2700000" algn="tl">
                    <a:srgbClr val="000000">
                      <a:alpha val="43137"/>
                    </a:srgbClr>
                  </a:outerShdw>
                </a:effectLst>
                <a:latin typeface="Arial Black" panose="020B0A04020102020204" pitchFamily="34" charset="0"/>
              </a:rPr>
              <a:t>(adapted from </a:t>
            </a:r>
            <a:r>
              <a:rPr lang="en-US" altLang="en-US" sz="1800" i="1" dirty="0" err="1">
                <a:solidFill>
                  <a:srgbClr val="000000"/>
                </a:solidFill>
                <a:effectLst>
                  <a:outerShdw blurRad="38100" dist="38100" dir="2700000" algn="tl">
                    <a:srgbClr val="000000">
                      <a:alpha val="43137"/>
                    </a:srgbClr>
                  </a:outerShdw>
                </a:effectLst>
                <a:latin typeface="Arial Black" panose="020B0A04020102020204" pitchFamily="34" charset="0"/>
              </a:rPr>
              <a:t>Andersson</a:t>
            </a:r>
            <a:r>
              <a:rPr lang="en-US" altLang="en-US" sz="1800" i="1" dirty="0">
                <a:solidFill>
                  <a:srgbClr val="000000"/>
                </a:solidFill>
                <a:effectLst>
                  <a:outerShdw blurRad="38100" dist="38100" dir="2700000" algn="tl">
                    <a:srgbClr val="000000">
                      <a:alpha val="43137"/>
                    </a:srgbClr>
                  </a:outerShdw>
                </a:effectLst>
                <a:latin typeface="Arial Black" panose="020B0A04020102020204" pitchFamily="34" charset="0"/>
              </a:rPr>
              <a:t> &amp; Pearson, 1999)</a:t>
            </a:r>
            <a:endParaRPr kumimoji="0" lang="en-US" altLang="en-US" sz="1800" i="0" u="none" strike="noStrike" kern="0" cap="none" spc="0" normalizeH="0" noProof="0" dirty="0">
              <a:ln>
                <a:noFill/>
              </a:ln>
              <a:solidFill>
                <a:srgbClr val="000000"/>
              </a:solidFill>
              <a:effectLst>
                <a:outerShdw blurRad="38100" dist="38100" dir="2700000" algn="tl">
                  <a:srgbClr val="000000">
                    <a:alpha val="43137"/>
                  </a:srgbClr>
                </a:outerShdw>
              </a:effectLst>
              <a:uLnTx/>
              <a:uFillTx/>
              <a:latin typeface="Arial Black" panose="020B0A04020102020204" pitchFamily="34" charset="0"/>
            </a:endParaRPr>
          </a:p>
        </p:txBody>
      </p:sp>
      <p:sp>
        <p:nvSpPr>
          <p:cNvPr id="3" name="Freeform 2"/>
          <p:cNvSpPr/>
          <p:nvPr/>
        </p:nvSpPr>
        <p:spPr>
          <a:xfrm>
            <a:off x="4008480" y="2160624"/>
            <a:ext cx="1431476" cy="1431476"/>
          </a:xfrm>
          <a:custGeom>
            <a:avLst/>
            <a:gdLst>
              <a:gd name="connsiteX0" fmla="*/ 0 w 1431476"/>
              <a:gd name="connsiteY0" fmla="*/ 0 h 1431476"/>
              <a:gd name="connsiteX1" fmla="*/ 1431476 w 1431476"/>
              <a:gd name="connsiteY1" fmla="*/ 0 h 1431476"/>
              <a:gd name="connsiteX2" fmla="*/ 1431476 w 1431476"/>
              <a:gd name="connsiteY2" fmla="*/ 1431476 h 1431476"/>
              <a:gd name="connsiteX3" fmla="*/ 0 w 1431476"/>
              <a:gd name="connsiteY3" fmla="*/ 1431476 h 1431476"/>
              <a:gd name="connsiteX4" fmla="*/ 0 w 1431476"/>
              <a:gd name="connsiteY4" fmla="*/ 0 h 1431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476" h="1431476">
                <a:moveTo>
                  <a:pt x="0" y="0"/>
                </a:moveTo>
                <a:lnTo>
                  <a:pt x="1431476" y="0"/>
                </a:lnTo>
                <a:lnTo>
                  <a:pt x="1431476" y="1431476"/>
                </a:lnTo>
                <a:lnTo>
                  <a:pt x="0" y="1431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700" b="0" i="0" u="none" strike="noStrike" kern="1200" cap="none" normalizeH="0" baseline="0" dirty="0">
              <a:ln>
                <a:noFill/>
              </a:ln>
              <a:solidFill>
                <a:schemeClr val="tx1"/>
              </a:solidFill>
              <a:effectLst/>
              <a:latin typeface="Arial" charset="0"/>
              <a:ea typeface="ＭＳ Ｐゴシック" pitchFamily="-112"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kern="1200" cap="none" normalizeH="0" baseline="0" dirty="0">
                <a:ln>
                  <a:noFill/>
                </a:ln>
                <a:solidFill>
                  <a:schemeClr val="tx1"/>
                </a:solidFill>
                <a:effectLst/>
                <a:latin typeface="Arial" charset="0"/>
                <a:ea typeface="ＭＳ Ｐゴシック" pitchFamily="-112" charset="-128"/>
              </a:rPr>
              <a:t>  </a:t>
            </a:r>
            <a:r>
              <a:rPr kumimoji="0" lang="en-US" altLang="en-US" sz="1700" b="1" i="0" u="none" strike="noStrike" kern="1200" cap="none" normalizeH="0" baseline="0" dirty="0">
                <a:ln>
                  <a:noFill/>
                </a:ln>
                <a:solidFill>
                  <a:schemeClr val="tx1"/>
                </a:solidFill>
                <a:effectLst/>
                <a:latin typeface="Arial" charset="0"/>
                <a:ea typeface="ＭＳ Ｐゴシック" pitchFamily="-112" charset="-128"/>
              </a:rPr>
              <a:t>Desire for reciprocation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kern="1200" cap="none" normalizeH="0" baseline="0" dirty="0">
                <a:ln>
                  <a:noFill/>
                </a:ln>
                <a:solidFill>
                  <a:schemeClr val="tx1"/>
                </a:solidFill>
                <a:effectLst/>
                <a:latin typeface="Arial" charset="0"/>
                <a:ea typeface="ＭＳ Ｐゴシック" pitchFamily="-112" charset="-128"/>
              </a:rPr>
              <a:t>  or revenge</a:t>
            </a:r>
          </a:p>
        </p:txBody>
      </p:sp>
      <p:sp>
        <p:nvSpPr>
          <p:cNvPr id="8" name="Circular Arrow 7"/>
          <p:cNvSpPr/>
          <p:nvPr/>
        </p:nvSpPr>
        <p:spPr>
          <a:xfrm>
            <a:off x="1683899" y="1888524"/>
            <a:ext cx="3675067" cy="3477426"/>
          </a:xfrm>
          <a:prstGeom prst="circularArrow">
            <a:avLst>
              <a:gd name="adj1" fmla="val 8252"/>
              <a:gd name="adj2" fmla="val 576451"/>
              <a:gd name="adj3" fmla="val 2962325"/>
              <a:gd name="adj4" fmla="val 52748"/>
              <a:gd name="adj5" fmla="val 962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2805694" y="4243910"/>
            <a:ext cx="1431476" cy="1431476"/>
          </a:xfrm>
          <a:custGeom>
            <a:avLst/>
            <a:gdLst>
              <a:gd name="connsiteX0" fmla="*/ 0 w 1431476"/>
              <a:gd name="connsiteY0" fmla="*/ 0 h 1431476"/>
              <a:gd name="connsiteX1" fmla="*/ 1431476 w 1431476"/>
              <a:gd name="connsiteY1" fmla="*/ 0 h 1431476"/>
              <a:gd name="connsiteX2" fmla="*/ 1431476 w 1431476"/>
              <a:gd name="connsiteY2" fmla="*/ 1431476 h 1431476"/>
              <a:gd name="connsiteX3" fmla="*/ 0 w 1431476"/>
              <a:gd name="connsiteY3" fmla="*/ 1431476 h 1431476"/>
              <a:gd name="connsiteX4" fmla="*/ 0 w 1431476"/>
              <a:gd name="connsiteY4" fmla="*/ 0 h 1431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476" h="1431476">
                <a:moveTo>
                  <a:pt x="0" y="0"/>
                </a:moveTo>
                <a:lnTo>
                  <a:pt x="1431476" y="0"/>
                </a:lnTo>
                <a:lnTo>
                  <a:pt x="1431476" y="1431476"/>
                </a:lnTo>
                <a:lnTo>
                  <a:pt x="0" y="1431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700" b="0" i="0" u="none" strike="noStrike" kern="1200" cap="none" normalizeH="0" baseline="0" dirty="0">
              <a:ln>
                <a:noFill/>
              </a:ln>
              <a:solidFill>
                <a:schemeClr val="tx1"/>
              </a:solidFill>
              <a:effectLst/>
              <a:latin typeface="Arial" charset="0"/>
              <a:ea typeface="ＭＳ Ｐゴシック" pitchFamily="-112"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kern="1200" cap="none" normalizeH="0" baseline="0" dirty="0">
                <a:ln>
                  <a:noFill/>
                </a:ln>
                <a:solidFill>
                  <a:schemeClr val="tx1"/>
                </a:solidFill>
                <a:effectLst/>
                <a:latin typeface="Arial" charset="0"/>
                <a:ea typeface="ＭＳ Ｐゴシック" pitchFamily="-112" charset="-128"/>
              </a:rPr>
              <a:t>  </a:t>
            </a:r>
            <a:r>
              <a:rPr kumimoji="0" lang="en-US" altLang="en-US" sz="1700" b="1" i="0" u="none" strike="noStrike" kern="1200" cap="none" normalizeH="0" baseline="0" dirty="0">
                <a:ln>
                  <a:noFill/>
                </a:ln>
                <a:solidFill>
                  <a:schemeClr val="tx1"/>
                </a:solidFill>
                <a:effectLst/>
                <a:latin typeface="Arial" charset="0"/>
                <a:ea typeface="ＭＳ Ｐゴシック" pitchFamily="-112" charset="-128"/>
              </a:rPr>
              <a:t>Uncivil Behavior</a:t>
            </a:r>
          </a:p>
        </p:txBody>
      </p:sp>
      <p:sp>
        <p:nvSpPr>
          <p:cNvPr id="10" name="Circular Arrow 9"/>
          <p:cNvSpPr/>
          <p:nvPr/>
        </p:nvSpPr>
        <p:spPr>
          <a:xfrm>
            <a:off x="1567736" y="1299682"/>
            <a:ext cx="4452064" cy="4398383"/>
          </a:xfrm>
          <a:prstGeom prst="circularArrow">
            <a:avLst>
              <a:gd name="adj1" fmla="val 8252"/>
              <a:gd name="adj2" fmla="val 576451"/>
              <a:gd name="adj3" fmla="val 10170801"/>
              <a:gd name="adj4" fmla="val 7720426"/>
              <a:gd name="adj5" fmla="val 962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1602909" y="2160624"/>
            <a:ext cx="1431476" cy="1431476"/>
          </a:xfrm>
          <a:custGeom>
            <a:avLst/>
            <a:gdLst>
              <a:gd name="connsiteX0" fmla="*/ 0 w 1431476"/>
              <a:gd name="connsiteY0" fmla="*/ 0 h 1431476"/>
              <a:gd name="connsiteX1" fmla="*/ 1431476 w 1431476"/>
              <a:gd name="connsiteY1" fmla="*/ 0 h 1431476"/>
              <a:gd name="connsiteX2" fmla="*/ 1431476 w 1431476"/>
              <a:gd name="connsiteY2" fmla="*/ 1431476 h 1431476"/>
              <a:gd name="connsiteX3" fmla="*/ 0 w 1431476"/>
              <a:gd name="connsiteY3" fmla="*/ 1431476 h 1431476"/>
              <a:gd name="connsiteX4" fmla="*/ 0 w 1431476"/>
              <a:gd name="connsiteY4" fmla="*/ 0 h 1431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476" h="1431476">
                <a:moveTo>
                  <a:pt x="0" y="0"/>
                </a:moveTo>
                <a:lnTo>
                  <a:pt x="1431476" y="0"/>
                </a:lnTo>
                <a:lnTo>
                  <a:pt x="1431476" y="1431476"/>
                </a:lnTo>
                <a:lnTo>
                  <a:pt x="0" y="14314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700" b="0" i="0" u="none" strike="noStrike" kern="1200" cap="none" normalizeH="0" baseline="0" dirty="0">
              <a:ln>
                <a:noFill/>
              </a:ln>
              <a:solidFill>
                <a:schemeClr val="tx1"/>
              </a:solidFill>
              <a:effectLst/>
              <a:latin typeface="Arial" charset="0"/>
              <a:ea typeface="ＭＳ Ｐゴシック" pitchFamily="-112"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kern="1200" cap="none" normalizeH="0" baseline="0">
                <a:ln>
                  <a:noFill/>
                </a:ln>
                <a:solidFill>
                  <a:schemeClr val="tx1"/>
                </a:solidFill>
                <a:effectLst/>
                <a:latin typeface="Arial" charset="0"/>
                <a:ea typeface="ＭＳ Ｐゴシック" pitchFamily="-112" charset="-128"/>
              </a:rPr>
              <a:t>Perception of unfairness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kern="1200" cap="none" normalizeH="0" baseline="0" dirty="0">
                <a:ln>
                  <a:noFill/>
                </a:ln>
                <a:solidFill>
                  <a:schemeClr val="tx1"/>
                </a:solidFill>
                <a:effectLst/>
                <a:latin typeface="Arial" charset="0"/>
                <a:ea typeface="ＭＳ Ｐゴシック" pitchFamily="-112" charset="-128"/>
              </a:rPr>
              <a:t>or negative feelings</a:t>
            </a:r>
          </a:p>
        </p:txBody>
      </p:sp>
      <p:sp>
        <p:nvSpPr>
          <p:cNvPr id="12" name="Circular Arrow 11"/>
          <p:cNvSpPr/>
          <p:nvPr/>
        </p:nvSpPr>
        <p:spPr>
          <a:xfrm>
            <a:off x="1830176" y="1879535"/>
            <a:ext cx="3382513" cy="3382513"/>
          </a:xfrm>
          <a:prstGeom prst="circularArrow">
            <a:avLst>
              <a:gd name="adj1" fmla="val 8252"/>
              <a:gd name="adj2" fmla="val 1119251"/>
              <a:gd name="adj3" fmla="val 16855292"/>
              <a:gd name="adj4" fmla="val 14968257"/>
              <a:gd name="adj5" fmla="val 962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 Box 11"/>
          <p:cNvSpPr txBox="1">
            <a:spLocks noChangeArrowheads="1"/>
          </p:cNvSpPr>
          <p:nvPr/>
        </p:nvSpPr>
        <p:spPr bwMode="auto">
          <a:xfrm>
            <a:off x="5212688" y="4330740"/>
            <a:ext cx="3429621" cy="1015663"/>
          </a:xfrm>
          <a:prstGeom prst="rect">
            <a:avLst/>
          </a:prstGeom>
          <a:noFill/>
          <a:ln>
            <a:noFill/>
          </a:ln>
          <a:effectLst>
            <a:outerShdw dist="12700" dir="54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2000" b="1" dirty="0">
                <a:solidFill>
                  <a:srgbClr val="B81200"/>
                </a:solidFill>
                <a:latin typeface="Goudy Old Style" pitchFamily="18" charset="0"/>
                <a:ea typeface="ＭＳ Ｐゴシック" pitchFamily="-112" charset="-128"/>
              </a:rPr>
              <a:t>An eye for an eye</a:t>
            </a:r>
          </a:p>
          <a:p>
            <a:r>
              <a:rPr lang="en-US" altLang="en-US" sz="2000" b="1" dirty="0">
                <a:solidFill>
                  <a:srgbClr val="B81200"/>
                </a:solidFill>
                <a:latin typeface="Goudy Old Style" pitchFamily="18" charset="0"/>
                <a:ea typeface="ＭＳ Ｐゴシック" pitchFamily="-112" charset="-128"/>
              </a:rPr>
              <a:t>makes the whole world blind.</a:t>
            </a:r>
          </a:p>
          <a:p>
            <a:pPr algn="r"/>
            <a:r>
              <a:rPr lang="en-US" altLang="en-US" sz="2000" b="1" dirty="0">
                <a:solidFill>
                  <a:srgbClr val="B81200"/>
                </a:solidFill>
                <a:latin typeface="Goudy Old Style" pitchFamily="18" charset="0"/>
                <a:ea typeface="ＭＳ Ｐゴシック" pitchFamily="-112" charset="-128"/>
              </a:rPr>
              <a:t>-- </a:t>
            </a:r>
            <a:r>
              <a:rPr lang="en-US" altLang="en-US" sz="2000" b="1" i="1" dirty="0">
                <a:solidFill>
                  <a:srgbClr val="B81200"/>
                </a:solidFill>
                <a:latin typeface="Goudy Old Style" pitchFamily="18" charset="0"/>
                <a:ea typeface="ＭＳ Ｐゴシック" pitchFamily="-112" charset="-128"/>
              </a:rPr>
              <a:t>Mahatma Gandhi</a:t>
            </a:r>
          </a:p>
        </p:txBody>
      </p:sp>
      <p:grpSp>
        <p:nvGrpSpPr>
          <p:cNvPr id="2" name="Group 1">
            <a:extLst>
              <a:ext uri="{FF2B5EF4-FFF2-40B4-BE49-F238E27FC236}">
                <a16:creationId xmlns:a16="http://schemas.microsoft.com/office/drawing/2014/main" id="{8CD83CB8-D014-0B4D-90BA-07EA66DD91E9}"/>
              </a:ext>
            </a:extLst>
          </p:cNvPr>
          <p:cNvGrpSpPr/>
          <p:nvPr/>
        </p:nvGrpSpPr>
        <p:grpSpPr>
          <a:xfrm>
            <a:off x="149629" y="267287"/>
            <a:ext cx="8865524" cy="1184563"/>
            <a:chOff x="149629" y="1463041"/>
            <a:chExt cx="8865524" cy="1184563"/>
          </a:xfrm>
        </p:grpSpPr>
        <p:sp>
          <p:nvSpPr>
            <p:cNvPr id="4" name="Rectangle 3">
              <a:extLst>
                <a:ext uri="{FF2B5EF4-FFF2-40B4-BE49-F238E27FC236}">
                  <a16:creationId xmlns:a16="http://schemas.microsoft.com/office/drawing/2014/main" id="{5677F477-B22E-C587-6A1E-7D6BE1AE8209}"/>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52C2F1-1A9D-B80C-01C1-47B955EDFB41}"/>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kern="0" dirty="0">
                  <a:solidFill>
                    <a:srgbClr val="FFFFFF"/>
                  </a:solidFill>
                  <a:latin typeface="Times New Roman" pitchFamily="18" charset="0"/>
                </a:rPr>
                <a:t>The Inc</a:t>
              </a:r>
              <a:r>
                <a:rPr kumimoji="0" lang="en-US" altLang="en-US" sz="4800" b="1" i="0" u="none" strike="noStrike" kern="0" cap="none" spc="0" normalizeH="0" baseline="0" noProof="0" dirty="0" err="1">
                  <a:ln>
                    <a:noFill/>
                  </a:ln>
                  <a:solidFill>
                    <a:srgbClr val="FFFFFF"/>
                  </a:solidFill>
                  <a:effectLst/>
                  <a:uLnTx/>
                  <a:uFillTx/>
                  <a:latin typeface="Times New Roman" pitchFamily="18" charset="0"/>
                  <a:ea typeface="+mj-ea"/>
                  <a:cs typeface="+mj-cs"/>
                </a:rPr>
                <a:t>ivility</a:t>
              </a: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 Spiral</a:t>
              </a:r>
            </a:p>
          </p:txBody>
        </p:sp>
      </p:grpSp>
    </p:spTree>
    <p:extLst>
      <p:ext uri="{BB962C8B-B14F-4D97-AF65-F5344CB8AC3E}">
        <p14:creationId xmlns:p14="http://schemas.microsoft.com/office/powerpoint/2010/main" val="352857494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474134"/>
            <a:ext cx="8098972" cy="5167697"/>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640840"/>
            <a:ext cx="5245100"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The Costs of </a:t>
            </a:r>
            <a:r>
              <a:rPr lang="en-US" altLang="en-US" sz="3200" b="1" kern="0" dirty="0" err="1">
                <a:solidFill>
                  <a:srgbClr val="FFFFFF"/>
                </a:solidFill>
                <a:latin typeface="Arial Black"/>
              </a:rPr>
              <a:t>Inc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8" name="Rectangle 6"/>
          <p:cNvSpPr txBox="1">
            <a:spLocks noChangeArrowheads="1"/>
          </p:cNvSpPr>
          <p:nvPr/>
        </p:nvSpPr>
        <p:spPr>
          <a:xfrm>
            <a:off x="685800" y="1637047"/>
            <a:ext cx="6189663" cy="39481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600" indent="-609600"/>
            <a:r>
              <a:rPr lang="en-US" altLang="en-US" sz="2800" dirty="0"/>
              <a:t>Lost work time and productivity</a:t>
            </a:r>
          </a:p>
          <a:p>
            <a:pPr marL="609600" indent="-609600"/>
            <a:r>
              <a:rPr lang="en-US" altLang="en-US" sz="2800" dirty="0"/>
              <a:t>Lost employees / high turnover</a:t>
            </a:r>
          </a:p>
          <a:p>
            <a:pPr marL="609600" indent="-609600"/>
            <a:r>
              <a:rPr lang="en-US" altLang="en-US" sz="2800" dirty="0"/>
              <a:t>Decrease in feelings of teamwork</a:t>
            </a:r>
          </a:p>
          <a:p>
            <a:pPr marL="609600" indent="-609600"/>
            <a:r>
              <a:rPr lang="en-US" altLang="en-US" sz="2800" dirty="0"/>
              <a:t>Work avoidance</a:t>
            </a:r>
          </a:p>
          <a:p>
            <a:pPr marL="609600" indent="-609600"/>
            <a:r>
              <a:rPr lang="en-US" altLang="en-US" sz="2800" dirty="0"/>
              <a:t>Lowered job motivation</a:t>
            </a:r>
          </a:p>
          <a:p>
            <a:pPr marL="609600" indent="-609600"/>
            <a:r>
              <a:rPr lang="en-US" altLang="en-US" sz="2800" dirty="0"/>
              <a:t>Health costs due to stress</a:t>
            </a:r>
          </a:p>
          <a:p>
            <a:pPr marL="609600" indent="-609600"/>
            <a:r>
              <a:rPr lang="en-US" altLang="en-US" sz="2800" dirty="0"/>
              <a:t>Legal costs due to litigation</a:t>
            </a:r>
          </a:p>
          <a:p>
            <a:pPr marL="609600" indent="-609600"/>
            <a:r>
              <a:rPr lang="en-US" altLang="en-US" sz="2800" dirty="0"/>
              <a:t>Incivility to members/clients</a:t>
            </a:r>
          </a:p>
        </p:txBody>
      </p:sp>
      <p:grpSp>
        <p:nvGrpSpPr>
          <p:cNvPr id="2" name="Group 1">
            <a:extLst>
              <a:ext uri="{FF2B5EF4-FFF2-40B4-BE49-F238E27FC236}">
                <a16:creationId xmlns:a16="http://schemas.microsoft.com/office/drawing/2014/main" id="{6852A1A0-2E14-4B41-BB38-41713BD2C137}"/>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EEBB49B2-7B96-D501-3066-80C239D56AA3}"/>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4CC7399-0012-57AA-9C48-23DBC21897FC}"/>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kern="0" dirty="0">
                  <a:solidFill>
                    <a:srgbClr val="FFFFFF"/>
                  </a:solidFill>
                  <a:latin typeface="Times New Roman" pitchFamily="18" charset="0"/>
                </a:rPr>
                <a:t>The Costs of Inc</a:t>
              </a:r>
              <a:r>
                <a:rPr kumimoji="0" lang="en-US" altLang="en-US" sz="4800" b="1" i="0" u="none" strike="noStrike" kern="0" cap="none" spc="0" normalizeH="0" baseline="0" noProof="0" dirty="0" err="1">
                  <a:ln>
                    <a:noFill/>
                  </a:ln>
                  <a:solidFill>
                    <a:srgbClr val="FFFFFF"/>
                  </a:solidFill>
                  <a:effectLst/>
                  <a:uLnTx/>
                  <a:uFillTx/>
                  <a:latin typeface="Times New Roman" pitchFamily="18" charset="0"/>
                  <a:ea typeface="+mj-ea"/>
                  <a:cs typeface="+mj-cs"/>
                </a:rPr>
                <a:t>ivility</a:t>
              </a:r>
              <a:endPar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endParaRPr>
            </a:p>
          </p:txBody>
        </p:sp>
      </p:grpSp>
      <p:pic>
        <p:nvPicPr>
          <p:cNvPr id="7" name="Picture 7" descr="j0283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97639" y="1319681"/>
            <a:ext cx="2466975" cy="2414587"/>
          </a:xfrm>
          <a:prstGeom prst="rect">
            <a:avLst/>
          </a:prstGeom>
          <a:noFill/>
          <a:ln w="603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57803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0700" y="482599"/>
            <a:ext cx="8089900" cy="5252497"/>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warning-signs-0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75907" y="271582"/>
            <a:ext cx="8611860" cy="6350281"/>
          </a:xfr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WordArt 3"/>
          <p:cNvSpPr>
            <a:spLocks noChangeArrowheads="1" noChangeShapeType="1" noTextEdit="1"/>
          </p:cNvSpPr>
          <p:nvPr/>
        </p:nvSpPr>
        <p:spPr bwMode="auto">
          <a:xfrm>
            <a:off x="2076450" y="1122904"/>
            <a:ext cx="4976813" cy="39814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EraserDust"/>
              </a:rPr>
              <a:t>Toxic</a:t>
            </a:r>
          </a:p>
          <a:p>
            <a:pPr algn="ctr"/>
            <a:r>
              <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EraserDust"/>
              </a:rPr>
              <a:t>Work</a:t>
            </a:r>
          </a:p>
          <a:p>
            <a:pPr algn="ctr"/>
            <a:r>
              <a:rPr lang="en-US" sz="3600" b="1"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EraserDust"/>
              </a:rPr>
              <a:t>Environment</a:t>
            </a:r>
          </a:p>
        </p:txBody>
      </p:sp>
    </p:spTree>
    <p:extLst>
      <p:ext uri="{BB962C8B-B14F-4D97-AF65-F5344CB8AC3E}">
        <p14:creationId xmlns:p14="http://schemas.microsoft.com/office/powerpoint/2010/main" val="312435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style.rotation</p:attrName>
                                        </p:attrNameLst>
                                      </p:cBhvr>
                                      <p:tavLst>
                                        <p:tav tm="0">
                                          <p:val>
                                            <p:fltVal val="720"/>
                                          </p:val>
                                        </p:tav>
                                        <p:tav tm="100000">
                                          <p:val>
                                            <p:fltVal val="0"/>
                                          </p:val>
                                        </p:tav>
                                      </p:tavLst>
                                    </p:anim>
                                    <p:anim calcmode="lin" valueType="num">
                                      <p:cBhvr>
                                        <p:cTn id="9" dur="500" fill="hold"/>
                                        <p:tgtEl>
                                          <p:spTgt spid="8"/>
                                        </p:tgtEl>
                                        <p:attrNameLst>
                                          <p:attrName>ppt_h</p:attrName>
                                        </p:attrNameLst>
                                      </p:cBhvr>
                                      <p:tavLst>
                                        <p:tav tm="0">
                                          <p:val>
                                            <p:fltVal val="0"/>
                                          </p:val>
                                        </p:tav>
                                        <p:tav tm="100000">
                                          <p:val>
                                            <p:strVal val="#ppt_h"/>
                                          </p:val>
                                        </p:tav>
                                      </p:tavLst>
                                    </p:anim>
                                    <p:anim calcmode="lin" valueType="num">
                                      <p:cBhvr>
                                        <p:cTn id="10" dur="5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69900" y="469901"/>
            <a:ext cx="8204200" cy="5066741"/>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Workplace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5"/>
          <p:cNvSpPr txBox="1">
            <a:spLocks noChangeArrowheads="1"/>
          </p:cNvSpPr>
          <p:nvPr/>
        </p:nvSpPr>
        <p:spPr>
          <a:xfrm>
            <a:off x="561975" y="1676400"/>
            <a:ext cx="6313488" cy="369728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r>
              <a:rPr lang="en-US" altLang="en-US" sz="3300" b="1" dirty="0"/>
              <a:t>TOXIC WORK ENVIRONMENT</a:t>
            </a:r>
          </a:p>
          <a:p>
            <a:r>
              <a:rPr lang="en-US" altLang="en-US" dirty="0"/>
              <a:t>Results</a:t>
            </a:r>
          </a:p>
          <a:p>
            <a:pPr lvl="1"/>
            <a:r>
              <a:rPr lang="en-US" altLang="en-US" dirty="0"/>
              <a:t>Morale……………………………………….</a:t>
            </a:r>
          </a:p>
          <a:p>
            <a:pPr lvl="1"/>
            <a:r>
              <a:rPr lang="en-US" altLang="en-US" dirty="0"/>
              <a:t>Productivity………………………………..</a:t>
            </a:r>
          </a:p>
          <a:p>
            <a:pPr lvl="1"/>
            <a:r>
              <a:rPr lang="en-US" altLang="en-US" dirty="0"/>
              <a:t>Public image……………………………….</a:t>
            </a:r>
          </a:p>
          <a:p>
            <a:pPr lvl="1"/>
            <a:r>
              <a:rPr lang="en-US" altLang="en-US" dirty="0"/>
              <a:t>Workplace Injuries……………………..</a:t>
            </a:r>
          </a:p>
          <a:p>
            <a:pPr lvl="1"/>
            <a:r>
              <a:rPr lang="en-US" altLang="en-US" dirty="0"/>
              <a:t>Employment Liability claims………..</a:t>
            </a:r>
          </a:p>
          <a:p>
            <a:pPr lvl="1"/>
            <a:r>
              <a:rPr lang="en-US" altLang="en-US" dirty="0"/>
              <a:t>Exposure to Workplace Violence…</a:t>
            </a:r>
          </a:p>
        </p:txBody>
      </p:sp>
      <p:sp>
        <p:nvSpPr>
          <p:cNvPr id="8" name="Text Box 6"/>
          <p:cNvSpPr txBox="1">
            <a:spLocks noChangeArrowheads="1"/>
          </p:cNvSpPr>
          <p:nvPr/>
        </p:nvSpPr>
        <p:spPr bwMode="auto">
          <a:xfrm>
            <a:off x="5939416" y="2524648"/>
            <a:ext cx="609600"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900" b="1" dirty="0">
                <a:latin typeface="Arial Unicode MS" pitchFamily="34" charset="-128"/>
                <a:ea typeface="Arial Unicode MS" pitchFamily="34" charset="-128"/>
                <a:cs typeface="Arial Unicode MS" pitchFamily="34" charset="-128"/>
              </a:rPr>
              <a:t>⇩</a:t>
            </a:r>
          </a:p>
          <a:p>
            <a:r>
              <a:rPr lang="en-US" altLang="en-US" sz="2900" b="1" dirty="0">
                <a:latin typeface="Arial Unicode MS" pitchFamily="34" charset="-128"/>
                <a:ea typeface="Arial Unicode MS" pitchFamily="34" charset="-128"/>
                <a:cs typeface="Arial Unicode MS" pitchFamily="34" charset="-128"/>
              </a:rPr>
              <a:t>⇩</a:t>
            </a:r>
          </a:p>
          <a:p>
            <a:r>
              <a:rPr lang="en-US" altLang="en-US" sz="2900" b="1" dirty="0">
                <a:latin typeface="Arial Unicode MS" pitchFamily="34" charset="-128"/>
                <a:ea typeface="Arial Unicode MS" pitchFamily="34" charset="-128"/>
                <a:cs typeface="Arial Unicode MS" pitchFamily="34" charset="-128"/>
              </a:rPr>
              <a:t>⇩</a:t>
            </a:r>
          </a:p>
          <a:p>
            <a:r>
              <a:rPr lang="en-US" altLang="en-US" sz="2900" b="1" dirty="0">
                <a:latin typeface="Arial Unicode MS" pitchFamily="34" charset="-128"/>
                <a:ea typeface="Arial Unicode MS" pitchFamily="34" charset="-128"/>
                <a:cs typeface="Arial Unicode MS" pitchFamily="34" charset="-128"/>
              </a:rPr>
              <a:t>⇧</a:t>
            </a:r>
          </a:p>
          <a:p>
            <a:r>
              <a:rPr lang="en-US" altLang="en-US" sz="2900" b="1" dirty="0">
                <a:latin typeface="Arial Unicode MS" pitchFamily="34" charset="-128"/>
                <a:ea typeface="Arial Unicode MS" pitchFamily="34" charset="-128"/>
                <a:cs typeface="Arial Unicode MS" pitchFamily="34" charset="-128"/>
              </a:rPr>
              <a:t>⇧</a:t>
            </a:r>
          </a:p>
          <a:p>
            <a:r>
              <a:rPr lang="en-US" altLang="en-US" sz="2900" b="1" dirty="0">
                <a:latin typeface="Arial Unicode MS" pitchFamily="34" charset="-128"/>
                <a:ea typeface="Arial Unicode MS" pitchFamily="34" charset="-128"/>
                <a:cs typeface="Arial Unicode MS" pitchFamily="34" charset="-128"/>
              </a:rPr>
              <a:t>⇧</a:t>
            </a:r>
          </a:p>
        </p:txBody>
      </p:sp>
      <p:grpSp>
        <p:nvGrpSpPr>
          <p:cNvPr id="10" name="Group 9">
            <a:extLst>
              <a:ext uri="{FF2B5EF4-FFF2-40B4-BE49-F238E27FC236}">
                <a16:creationId xmlns:a16="http://schemas.microsoft.com/office/drawing/2014/main" id="{07041CFE-A5BC-A8A2-D741-734D3C60D1F6}"/>
              </a:ext>
            </a:extLst>
          </p:cNvPr>
          <p:cNvGrpSpPr/>
          <p:nvPr/>
        </p:nvGrpSpPr>
        <p:grpSpPr>
          <a:xfrm>
            <a:off x="149629" y="267287"/>
            <a:ext cx="8865524" cy="1184563"/>
            <a:chOff x="149629" y="1463041"/>
            <a:chExt cx="8865524" cy="1184563"/>
          </a:xfrm>
        </p:grpSpPr>
        <p:sp>
          <p:nvSpPr>
            <p:cNvPr id="11" name="Rectangle 10">
              <a:extLst>
                <a:ext uri="{FF2B5EF4-FFF2-40B4-BE49-F238E27FC236}">
                  <a16:creationId xmlns:a16="http://schemas.microsoft.com/office/drawing/2014/main" id="{A34B2F1B-D390-5982-9F08-C8FC54F912C4}"/>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A58C379-A909-F0BF-8A33-3F1C520CC462}"/>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Workplace Civility</a:t>
              </a:r>
            </a:p>
          </p:txBody>
        </p:sp>
      </p:grpSp>
      <p:pic>
        <p:nvPicPr>
          <p:cNvPr id="9" name="Picture 7" descr="j0396412"/>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570225" y="1252690"/>
            <a:ext cx="2286000" cy="30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8080"/>
                </a:solidFill>
                <a:miter lim="800000"/>
                <a:headEnd/>
                <a:tailEnd/>
              </a14:hiddenLine>
            </a:ext>
          </a:extLst>
        </p:spPr>
      </p:pic>
    </p:spTree>
    <p:extLst>
      <p:ext uri="{BB962C8B-B14F-4D97-AF65-F5344CB8AC3E}">
        <p14:creationId xmlns:p14="http://schemas.microsoft.com/office/powerpoint/2010/main" val="3976591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 calcmode="lin" valueType="num">
                                      <p:cBhvr additive="base">
                                        <p:cTn id="26"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7">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 calcmode="lin" valueType="num">
                                      <p:cBhvr additive="base">
                                        <p:cTn id="30"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7">
                                            <p:txEl>
                                              <p:pRg st="5" end="5"/>
                                            </p:txEl>
                                          </p:spTgt>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 calcmode="lin" valueType="num">
                                      <p:cBhvr additive="base">
                                        <p:cTn id="34"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7">
                                            <p:txEl>
                                              <p:pRg st="6" end="6"/>
                                            </p:tx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 calcmode="lin" valueType="num">
                                      <p:cBhvr additive="base">
                                        <p:cTn id="38" dur="500" fill="hold"/>
                                        <p:tgtEl>
                                          <p:spTgt spid="7">
                                            <p:txEl>
                                              <p:pRg st="7" end="7"/>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dissolve">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dissolve">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dissolve">
                                      <p:cBhvr>
                                        <p:cTn id="54" dur="500"/>
                                        <p:tgtEl>
                                          <p:spTgt spid="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animEffect transition="in" filter="dissolve">
                                      <p:cBhvr>
                                        <p:cTn id="59" dur="500"/>
                                        <p:tgtEl>
                                          <p:spTgt spid="8">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8">
                                            <p:txEl>
                                              <p:pRg st="4" end="4"/>
                                            </p:txEl>
                                          </p:spTgt>
                                        </p:tgtEl>
                                        <p:attrNameLst>
                                          <p:attrName>style.visibility</p:attrName>
                                        </p:attrNameLst>
                                      </p:cBhvr>
                                      <p:to>
                                        <p:strVal val="visible"/>
                                      </p:to>
                                    </p:set>
                                    <p:animEffect transition="in" filter="dissolve">
                                      <p:cBhvr>
                                        <p:cTn id="64" dur="500"/>
                                        <p:tgtEl>
                                          <p:spTgt spid="8">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8">
                                            <p:txEl>
                                              <p:pRg st="5" end="5"/>
                                            </p:txEl>
                                          </p:spTgt>
                                        </p:tgtEl>
                                        <p:attrNameLst>
                                          <p:attrName>style.visibility</p:attrName>
                                        </p:attrNameLst>
                                      </p:cBhvr>
                                      <p:to>
                                        <p:strVal val="visible"/>
                                      </p:to>
                                    </p:set>
                                    <p:animEffect transition="in" filter="dissolve">
                                      <p:cBhvr>
                                        <p:cTn id="6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93486" y="444499"/>
            <a:ext cx="8153400" cy="5087119"/>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Benefits</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 of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3"/>
          <p:cNvSpPr>
            <a:spLocks noChangeArrowheads="1"/>
          </p:cNvSpPr>
          <p:nvPr/>
        </p:nvSpPr>
        <p:spPr bwMode="auto">
          <a:xfrm>
            <a:off x="495300" y="1457987"/>
            <a:ext cx="8305800"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charset="0"/>
              </a:defRPr>
            </a:lvl1pPr>
            <a:lvl2pPr marL="990600" indent="-533400">
              <a:spcBef>
                <a:spcPct val="20000"/>
              </a:spcBef>
              <a:buChar char="–"/>
              <a:defRPr sz="2800">
                <a:solidFill>
                  <a:schemeClr val="tx1"/>
                </a:solidFill>
                <a:latin typeface="Arial" charset="0"/>
              </a:defRPr>
            </a:lvl2pPr>
            <a:lvl3pPr marL="1371600" indent="-457200">
              <a:spcBef>
                <a:spcPct val="20000"/>
              </a:spcBef>
              <a:buChar char="•"/>
              <a:defRPr sz="2400">
                <a:solidFill>
                  <a:schemeClr val="tx1"/>
                </a:solidFill>
                <a:latin typeface="Arial" charset="0"/>
              </a:defRPr>
            </a:lvl3pPr>
            <a:lvl4pPr marL="1752600" indent="-381000">
              <a:spcBef>
                <a:spcPct val="20000"/>
              </a:spcBef>
              <a:buChar char="–"/>
              <a:defRPr sz="2000">
                <a:solidFill>
                  <a:schemeClr val="tx1"/>
                </a:solidFill>
                <a:latin typeface="Arial" charset="0"/>
              </a:defRPr>
            </a:lvl4pPr>
            <a:lvl5pPr marL="2209800" indent="-381000">
              <a:spcBef>
                <a:spcPct val="20000"/>
              </a:spcBef>
              <a:buChar char="»"/>
              <a:defRPr sz="2000">
                <a:solidFill>
                  <a:schemeClr val="tx1"/>
                </a:solidFill>
                <a:latin typeface="Arial" charset="0"/>
              </a:defRPr>
            </a:lvl5pPr>
            <a:lvl6pPr marL="2667000" indent="-381000" fontAlgn="base">
              <a:spcBef>
                <a:spcPct val="20000"/>
              </a:spcBef>
              <a:spcAft>
                <a:spcPct val="0"/>
              </a:spcAft>
              <a:buChar char="»"/>
              <a:defRPr sz="2000">
                <a:solidFill>
                  <a:schemeClr val="tx1"/>
                </a:solidFill>
                <a:latin typeface="Arial" charset="0"/>
              </a:defRPr>
            </a:lvl6pPr>
            <a:lvl7pPr marL="3124200" indent="-381000" fontAlgn="base">
              <a:spcBef>
                <a:spcPct val="20000"/>
              </a:spcBef>
              <a:spcAft>
                <a:spcPct val="0"/>
              </a:spcAft>
              <a:buChar char="»"/>
              <a:defRPr sz="2000">
                <a:solidFill>
                  <a:schemeClr val="tx1"/>
                </a:solidFill>
                <a:latin typeface="Arial" charset="0"/>
              </a:defRPr>
            </a:lvl7pPr>
            <a:lvl8pPr marL="3581400" indent="-381000" fontAlgn="base">
              <a:spcBef>
                <a:spcPct val="20000"/>
              </a:spcBef>
              <a:spcAft>
                <a:spcPct val="0"/>
              </a:spcAft>
              <a:buChar char="»"/>
              <a:defRPr sz="2000">
                <a:solidFill>
                  <a:schemeClr val="tx1"/>
                </a:solidFill>
                <a:latin typeface="Arial" charset="0"/>
              </a:defRPr>
            </a:lvl8pPr>
            <a:lvl9pPr marL="4038600" indent="-381000" fontAlgn="base">
              <a:spcBef>
                <a:spcPct val="20000"/>
              </a:spcBef>
              <a:spcAft>
                <a:spcPct val="0"/>
              </a:spcAft>
              <a:buChar char="»"/>
              <a:defRPr sz="2000">
                <a:solidFill>
                  <a:schemeClr val="tx1"/>
                </a:solidFill>
                <a:latin typeface="Arial" charset="0"/>
              </a:defRPr>
            </a:lvl9pPr>
          </a:lstStyle>
          <a:p>
            <a:pPr eaLnBrk="1" hangingPunct="1">
              <a:lnSpc>
                <a:spcPct val="90000"/>
              </a:lnSpc>
              <a:buClr>
                <a:schemeClr val="tx1"/>
              </a:buClr>
              <a:buFontTx/>
              <a:buAutoNum type="arabicParenR"/>
            </a:pPr>
            <a:r>
              <a:rPr lang="en-US" altLang="en-US" sz="2600" b="1" dirty="0">
                <a:solidFill>
                  <a:srgbClr val="000000"/>
                </a:solidFill>
                <a:latin typeface="Times New Roman" pitchFamily="18" charset="0"/>
              </a:rPr>
              <a:t>Increased awareness will bring </a:t>
            </a:r>
            <a:r>
              <a:rPr lang="en-US" altLang="en-US" sz="2600" b="1" u="sng" dirty="0">
                <a:solidFill>
                  <a:srgbClr val="000000"/>
                </a:solidFill>
                <a:latin typeface="Times New Roman" pitchFamily="18" charset="0"/>
              </a:rPr>
              <a:t>greater respect</a:t>
            </a:r>
            <a:r>
              <a:rPr lang="en-US" altLang="en-US" sz="2600" b="1" dirty="0">
                <a:solidFill>
                  <a:srgbClr val="000000"/>
                </a:solidFill>
                <a:latin typeface="Times New Roman" pitchFamily="18" charset="0"/>
              </a:rPr>
              <a:t> and </a:t>
            </a:r>
            <a:r>
              <a:rPr lang="en-US" altLang="en-US" sz="2600" b="1" u="sng" dirty="0">
                <a:solidFill>
                  <a:srgbClr val="000000"/>
                </a:solidFill>
                <a:latin typeface="Times New Roman" pitchFamily="18" charset="0"/>
              </a:rPr>
              <a:t>consideration</a:t>
            </a:r>
            <a:r>
              <a:rPr lang="en-US" altLang="en-US" sz="2600" b="1" dirty="0">
                <a:solidFill>
                  <a:srgbClr val="000000"/>
                </a:solidFill>
                <a:latin typeface="Times New Roman" pitchFamily="18" charset="0"/>
              </a:rPr>
              <a:t> for all employees.</a:t>
            </a:r>
          </a:p>
          <a:p>
            <a:pPr eaLnBrk="1" hangingPunct="1">
              <a:lnSpc>
                <a:spcPct val="90000"/>
              </a:lnSpc>
              <a:buClr>
                <a:schemeClr val="tx1"/>
              </a:buClr>
              <a:buFontTx/>
              <a:buAutoNum type="arabicParenR"/>
            </a:pPr>
            <a:r>
              <a:rPr lang="en-US" altLang="en-US" sz="2600" b="1" u="sng" dirty="0">
                <a:solidFill>
                  <a:srgbClr val="000000"/>
                </a:solidFill>
                <a:latin typeface="Times New Roman" pitchFamily="18" charset="0"/>
              </a:rPr>
              <a:t>Morale</a:t>
            </a:r>
            <a:r>
              <a:rPr lang="en-US" altLang="en-US" sz="2600" b="1" dirty="0">
                <a:solidFill>
                  <a:srgbClr val="000000"/>
                </a:solidFill>
                <a:latin typeface="Times New Roman" pitchFamily="18" charset="0"/>
              </a:rPr>
              <a:t> will increase when everyone feels acknowledged, respected, and valued. </a:t>
            </a:r>
          </a:p>
          <a:p>
            <a:pPr eaLnBrk="1" hangingPunct="1">
              <a:lnSpc>
                <a:spcPct val="90000"/>
              </a:lnSpc>
              <a:buClr>
                <a:schemeClr val="tx1"/>
              </a:buClr>
              <a:buFontTx/>
              <a:buAutoNum type="arabicParenR"/>
            </a:pPr>
            <a:r>
              <a:rPr lang="en-US" altLang="en-US" sz="2600" b="1" dirty="0">
                <a:solidFill>
                  <a:srgbClr val="000000"/>
                </a:solidFill>
                <a:latin typeface="Times New Roman" pitchFamily="18" charset="0"/>
              </a:rPr>
              <a:t>Employees will feel they truly have equal opportunities for advancement based on </a:t>
            </a:r>
            <a:r>
              <a:rPr lang="en-US" altLang="en-US" sz="2600" b="1" u="sng" dirty="0">
                <a:solidFill>
                  <a:srgbClr val="000000"/>
                </a:solidFill>
                <a:latin typeface="Times New Roman" pitchFamily="18" charset="0"/>
              </a:rPr>
              <a:t>competency</a:t>
            </a:r>
            <a:r>
              <a:rPr lang="en-US" altLang="en-US" sz="2600" b="1" dirty="0">
                <a:solidFill>
                  <a:srgbClr val="000000"/>
                </a:solidFill>
                <a:latin typeface="Times New Roman" pitchFamily="18" charset="0"/>
              </a:rPr>
              <a:t> and </a:t>
            </a:r>
            <a:r>
              <a:rPr lang="en-US" altLang="en-US" sz="2600" b="1" u="sng" dirty="0">
                <a:solidFill>
                  <a:srgbClr val="000000"/>
                </a:solidFill>
                <a:latin typeface="Times New Roman" pitchFamily="18" charset="0"/>
              </a:rPr>
              <a:t>experience</a:t>
            </a:r>
            <a:r>
              <a:rPr lang="en-US" altLang="en-US" sz="2600" b="1" dirty="0">
                <a:solidFill>
                  <a:srgbClr val="000000"/>
                </a:solidFill>
                <a:latin typeface="Times New Roman" pitchFamily="18" charset="0"/>
              </a:rPr>
              <a:t>. </a:t>
            </a:r>
          </a:p>
          <a:p>
            <a:pPr eaLnBrk="1" hangingPunct="1">
              <a:lnSpc>
                <a:spcPct val="90000"/>
              </a:lnSpc>
              <a:buClr>
                <a:schemeClr val="tx1"/>
              </a:buClr>
              <a:buFontTx/>
              <a:buAutoNum type="arabicParenR"/>
            </a:pPr>
            <a:r>
              <a:rPr lang="en-US" altLang="en-US" sz="2600" b="1" u="sng" dirty="0">
                <a:solidFill>
                  <a:srgbClr val="000000"/>
                </a:solidFill>
                <a:latin typeface="Times New Roman" pitchFamily="18" charset="0"/>
              </a:rPr>
              <a:t>Productivity</a:t>
            </a:r>
            <a:r>
              <a:rPr lang="en-US" altLang="en-US" sz="2600" b="1" dirty="0">
                <a:solidFill>
                  <a:srgbClr val="000000"/>
                </a:solidFill>
                <a:latin typeface="Times New Roman" pitchFamily="18" charset="0"/>
              </a:rPr>
              <a:t> will increase… better results &amp; service will increase efficiencies; increased revenues will bring more resources and benefits for all employees. </a:t>
            </a:r>
          </a:p>
        </p:txBody>
      </p:sp>
      <p:grpSp>
        <p:nvGrpSpPr>
          <p:cNvPr id="2" name="Group 1">
            <a:extLst>
              <a:ext uri="{FF2B5EF4-FFF2-40B4-BE49-F238E27FC236}">
                <a16:creationId xmlns:a16="http://schemas.microsoft.com/office/drawing/2014/main" id="{2BD1CA46-3E73-668C-2080-31D84BC1350D}"/>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825FE9D3-4A91-0C8D-FCD8-F4C2A083D0F0}"/>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019FCA7-0CCF-8EF0-5FD5-C6774D72522F}"/>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Benefits of Civility</a:t>
              </a:r>
            </a:p>
          </p:txBody>
        </p:sp>
      </p:grpSp>
    </p:spTree>
    <p:extLst>
      <p:ext uri="{BB962C8B-B14F-4D97-AF65-F5344CB8AC3E}">
        <p14:creationId xmlns:p14="http://schemas.microsoft.com/office/powerpoint/2010/main" val="214596285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561817"/>
            <a:ext cx="8098972" cy="5010411"/>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749300" y="7269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Workplace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5"/>
          <p:cNvSpPr txBox="1">
            <a:spLocks noChangeArrowheads="1"/>
          </p:cNvSpPr>
          <p:nvPr/>
        </p:nvSpPr>
        <p:spPr>
          <a:xfrm>
            <a:off x="833438" y="1603726"/>
            <a:ext cx="5973762" cy="39544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r>
              <a:rPr lang="en-US" altLang="en-US" sz="4800" b="1" u="sng" dirty="0"/>
              <a:t>A</a:t>
            </a:r>
            <a:r>
              <a:rPr lang="en-US" altLang="en-US" b="1" u="sng" dirty="0"/>
              <a:t>CTION </a:t>
            </a:r>
            <a:r>
              <a:rPr lang="en-US" altLang="en-US" sz="4800" b="1" u="sng" dirty="0"/>
              <a:t>S</a:t>
            </a:r>
            <a:r>
              <a:rPr lang="en-US" altLang="en-US" b="1" u="sng" dirty="0"/>
              <a:t>TEPS</a:t>
            </a:r>
          </a:p>
          <a:p>
            <a:pPr marL="914400" lvl="1" indent="-457200">
              <a:buFontTx/>
              <a:buAutoNum type="arabicPeriod"/>
            </a:pPr>
            <a:r>
              <a:rPr lang="en-US" altLang="en-US" sz="3200" b="1" dirty="0"/>
              <a:t>Policy</a:t>
            </a:r>
          </a:p>
          <a:p>
            <a:pPr marL="914400" lvl="1" indent="-457200">
              <a:buFontTx/>
              <a:buAutoNum type="arabicPeriod"/>
            </a:pPr>
            <a:r>
              <a:rPr lang="en-US" altLang="en-US" sz="3200" b="1" dirty="0"/>
              <a:t>Training</a:t>
            </a:r>
          </a:p>
          <a:p>
            <a:pPr marL="914400" lvl="1" indent="-457200">
              <a:buFontTx/>
              <a:buAutoNum type="arabicPeriod"/>
            </a:pPr>
            <a:r>
              <a:rPr lang="en-US" altLang="en-US" sz="3200" b="1" dirty="0"/>
              <a:t>Culture</a:t>
            </a:r>
          </a:p>
          <a:p>
            <a:pPr marL="1295400" lvl="2" indent="-381000"/>
            <a:r>
              <a:rPr lang="en-US" altLang="en-US" sz="2800" b="1" dirty="0"/>
              <a:t>Top-Down Commitment</a:t>
            </a:r>
          </a:p>
          <a:p>
            <a:pPr marL="1295400" lvl="2" indent="-381000"/>
            <a:r>
              <a:rPr lang="en-US" altLang="en-US" sz="2800" b="1" dirty="0"/>
              <a:t>Core Value</a:t>
            </a:r>
          </a:p>
          <a:p>
            <a:pPr marL="1295400" lvl="2" indent="-381000"/>
            <a:r>
              <a:rPr lang="en-US" altLang="en-US" sz="2800" b="1" dirty="0"/>
              <a:t>“Talk about it all the time”</a:t>
            </a:r>
          </a:p>
        </p:txBody>
      </p:sp>
      <p:grpSp>
        <p:nvGrpSpPr>
          <p:cNvPr id="2" name="Group 1">
            <a:extLst>
              <a:ext uri="{FF2B5EF4-FFF2-40B4-BE49-F238E27FC236}">
                <a16:creationId xmlns:a16="http://schemas.microsoft.com/office/drawing/2014/main" id="{219CCA7A-9D4B-AF59-D119-18FF2D193864}"/>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98A38E95-2B37-5B91-1B90-3AF22445912E}"/>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8B9918-0956-A1B4-ABC9-3DBE4EFF8ACC}"/>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Workplace Civility</a:t>
              </a:r>
            </a:p>
          </p:txBody>
        </p:sp>
      </p:grpSp>
      <p:pic>
        <p:nvPicPr>
          <p:cNvPr id="8" name="Picture 6" descr="Male Female Wor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406" y="1285772"/>
            <a:ext cx="2863850" cy="3352800"/>
          </a:xfrm>
          <a:prstGeom prst="rect">
            <a:avLst/>
          </a:prstGeom>
          <a:noFill/>
          <a:ln w="28575">
            <a:solidFill>
              <a:schemeClr val="tx1"/>
            </a:solidFill>
            <a:miter lim="800000"/>
            <a:headEnd/>
            <a:tailEnd/>
          </a:ln>
          <a:effectLst>
            <a:outerShdw dist="107763" dir="2700000" algn="ctr" rotWithShape="0">
              <a:schemeClr val="tx1">
                <a:lumMod val="50000"/>
                <a:lumOff val="5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20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75246" y="457201"/>
            <a:ext cx="8193507" cy="4978957"/>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711200" y="656095"/>
            <a:ext cx="7935686" cy="4308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kern="0" dirty="0">
                <a:solidFill>
                  <a:srgbClr val="FFFFFF"/>
                </a:solidFill>
                <a:latin typeface="Arial Black"/>
              </a:rPr>
              <a:t>C</a:t>
            </a:r>
            <a:r>
              <a:rPr kumimoji="0" lang="en-US" altLang="en-US" sz="2800" b="1" i="0" u="none" strike="noStrike" kern="0" cap="none" spc="0" normalizeH="0" baseline="0" noProof="0" dirty="0" err="1">
                <a:ln>
                  <a:noFill/>
                </a:ln>
                <a:solidFill>
                  <a:srgbClr val="FFFFFF"/>
                </a:solidFill>
                <a:effectLst/>
                <a:uLnTx/>
                <a:uFillTx/>
                <a:latin typeface="Arial Black"/>
              </a:rPr>
              <a:t>ivility</a:t>
            </a:r>
            <a:r>
              <a:rPr kumimoji="0" lang="en-US" altLang="en-US" sz="2800" b="1" i="0" u="none" strike="noStrike" kern="0" cap="none" spc="0" normalizeH="0" baseline="0" noProof="0" dirty="0">
                <a:ln>
                  <a:noFill/>
                </a:ln>
                <a:solidFill>
                  <a:srgbClr val="FFFFFF"/>
                </a:solidFill>
                <a:effectLst/>
                <a:uLnTx/>
                <a:uFillTx/>
                <a:latin typeface="Arial Black"/>
              </a:rPr>
              <a:t>: Applying Risk Management</a:t>
            </a:r>
          </a:p>
        </p:txBody>
      </p:sp>
      <p:sp>
        <p:nvSpPr>
          <p:cNvPr id="7" name="Rectangle 3"/>
          <p:cNvSpPr>
            <a:spLocks noChangeArrowheads="1"/>
          </p:cNvSpPr>
          <p:nvPr/>
        </p:nvSpPr>
        <p:spPr bwMode="auto">
          <a:xfrm>
            <a:off x="546100" y="1903885"/>
            <a:ext cx="8037286" cy="3014784"/>
          </a:xfrm>
          <a:prstGeom prst="rect">
            <a:avLst/>
          </a:prstGeom>
          <a:gradFill rotWithShape="0">
            <a:gsLst>
              <a:gs pos="0">
                <a:schemeClr val="tx2"/>
              </a:gs>
              <a:gs pos="50000">
                <a:schemeClr val="bg1"/>
              </a:gs>
              <a:gs pos="100000">
                <a:schemeClr val="tx2"/>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 name="Picture 4" descr="RISK carto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400" y="2025238"/>
            <a:ext cx="7785100" cy="27183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4C656F-3B31-49D0-D952-82E598347F9F}"/>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74794FFC-29AA-05F4-E9B4-DB7B71482F57}"/>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AFD116A-25E7-48A0-8285-02CA4432464F}"/>
                </a:ext>
              </a:extLst>
            </p:cNvPr>
            <p:cNvSpPr txBox="1">
              <a:spLocks/>
            </p:cNvSpPr>
            <p:nvPr/>
          </p:nvSpPr>
          <p:spPr bwMode="auto">
            <a:xfrm>
              <a:off x="205992" y="1726437"/>
              <a:ext cx="8782260" cy="646331"/>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a:noFill/>
                  </a:ln>
                  <a:solidFill>
                    <a:srgbClr val="FFFFFF"/>
                  </a:solidFill>
                  <a:effectLst/>
                  <a:uLnTx/>
                  <a:uFillTx/>
                  <a:latin typeface="Times New Roman" pitchFamily="18" charset="0"/>
                  <a:ea typeface="+mj-ea"/>
                  <a:cs typeface="+mj-cs"/>
                </a:rPr>
                <a:t>Civility: Applying Risk Management</a:t>
              </a:r>
            </a:p>
          </p:txBody>
        </p:sp>
      </p:grpSp>
    </p:spTree>
    <p:extLst>
      <p:ext uri="{BB962C8B-B14F-4D97-AF65-F5344CB8AC3E}">
        <p14:creationId xmlns:p14="http://schemas.microsoft.com/office/powerpoint/2010/main" val="822534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69900" y="457201"/>
            <a:ext cx="8178800" cy="5079441"/>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3"/>
          <p:cNvSpPr>
            <a:spLocks noChangeArrowheads="1" noChangeShapeType="1" noTextEdit="1"/>
          </p:cNvSpPr>
          <p:nvPr/>
        </p:nvSpPr>
        <p:spPr bwMode="auto">
          <a:xfrm>
            <a:off x="609600" y="2186356"/>
            <a:ext cx="3962400" cy="2114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i="1" kern="10" dirty="0">
                <a:solidFill>
                  <a:srgbClr val="336699"/>
                </a:solidFill>
                <a:effectLst>
                  <a:outerShdw dist="45791" dir="2021404" algn="ctr" rotWithShape="0">
                    <a:srgbClr val="B2B2B2">
                      <a:alpha val="80000"/>
                    </a:srgbClr>
                  </a:outerShdw>
                </a:effectLst>
                <a:latin typeface="Times New Roman"/>
                <a:cs typeface="Times New Roman"/>
              </a:rPr>
              <a:t>Organizational</a:t>
            </a:r>
          </a:p>
          <a:p>
            <a:pPr algn="ctr"/>
            <a:r>
              <a:rPr lang="en-US" sz="3600" b="1" i="1" kern="10" dirty="0">
                <a:solidFill>
                  <a:srgbClr val="336699"/>
                </a:solidFill>
                <a:effectLst>
                  <a:outerShdw dist="45791" dir="2021404" algn="ctr" rotWithShape="0">
                    <a:srgbClr val="B2B2B2">
                      <a:alpha val="80000"/>
                    </a:srgbClr>
                  </a:outerShdw>
                </a:effectLst>
                <a:latin typeface="Times New Roman"/>
                <a:cs typeface="Times New Roman"/>
              </a:rPr>
              <a:t>Leadership</a:t>
            </a:r>
          </a:p>
        </p:txBody>
      </p:sp>
      <p:grpSp>
        <p:nvGrpSpPr>
          <p:cNvPr id="2" name="Group 1">
            <a:extLst>
              <a:ext uri="{FF2B5EF4-FFF2-40B4-BE49-F238E27FC236}">
                <a16:creationId xmlns:a16="http://schemas.microsoft.com/office/drawing/2014/main" id="{990780FC-20E0-EEFD-104A-B7F8EDD21EC5}"/>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D4B3DEDF-5189-B81B-B190-E3935AC8810D}"/>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0C17E4A-A9D5-7F1F-EEF6-0272F17BCEC0}"/>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endParaRPr>
            </a:p>
          </p:txBody>
        </p:sp>
      </p:grpSp>
      <p:pic>
        <p:nvPicPr>
          <p:cNvPr id="8" name="Picture 2" descr="OrgChart"/>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106075" y="203200"/>
            <a:ext cx="3725169" cy="5689601"/>
          </a:xfrm>
          <a:noFill/>
          <a:ln w="57150">
            <a:solidFill>
              <a:srgbClr val="00539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55080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444501"/>
            <a:ext cx="8098972" cy="4931367"/>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999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noProof="0" dirty="0">
                <a:solidFill>
                  <a:srgbClr val="FFFFFF"/>
                </a:solidFill>
                <a:latin typeface="Arial Black"/>
              </a:rPr>
              <a:t>Dealing with</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 </a:t>
            </a:r>
            <a:r>
              <a:rPr lang="en-US" altLang="en-US" sz="3200" b="1" kern="0" noProof="0" dirty="0">
                <a:solidFill>
                  <a:srgbClr val="FFFFFF"/>
                </a:solidFill>
                <a:latin typeface="Arial Black"/>
              </a:rPr>
              <a:t>Unc</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ivil Co-Workers</a:t>
            </a:r>
          </a:p>
        </p:txBody>
      </p:sp>
      <p:sp>
        <p:nvSpPr>
          <p:cNvPr id="7" name="Rectangle 3"/>
          <p:cNvSpPr txBox="1">
            <a:spLocks noChangeArrowheads="1"/>
          </p:cNvSpPr>
          <p:nvPr/>
        </p:nvSpPr>
        <p:spPr>
          <a:xfrm>
            <a:off x="908050" y="1740580"/>
            <a:ext cx="7554913" cy="341788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SzPct val="50000"/>
              <a:buFont typeface="Wingdings" pitchFamily="2" charset="2"/>
              <a:buChar char="v"/>
            </a:pPr>
            <a:r>
              <a:rPr lang="en-US" altLang="en-US" sz="3400" b="1" u="sng" dirty="0">
                <a:latin typeface="Gill Sans MT" pitchFamily="34" charset="0"/>
              </a:rPr>
              <a:t>Exhibit Understanding</a:t>
            </a:r>
            <a:r>
              <a:rPr lang="en-US" altLang="en-US" b="1" dirty="0">
                <a:latin typeface="Gill Sans MT" pitchFamily="34" charset="0"/>
              </a:rPr>
              <a:t>  -  </a:t>
            </a:r>
          </a:p>
          <a:p>
            <a:pPr>
              <a:lnSpc>
                <a:spcPct val="90000"/>
              </a:lnSpc>
              <a:buSzPct val="50000"/>
              <a:buFont typeface="Wingdings" pitchFamily="2" charset="2"/>
              <a:buNone/>
            </a:pPr>
            <a:r>
              <a:rPr lang="en-US" altLang="en-US" b="1" dirty="0">
                <a:latin typeface="Gill Sans MT" pitchFamily="34" charset="0"/>
              </a:rPr>
              <a:t>	People are difficult because they either have </a:t>
            </a:r>
            <a:r>
              <a:rPr lang="en-US" altLang="en-US" b="1" u="sng" dirty="0">
                <a:latin typeface="Gill Sans MT" pitchFamily="34" charset="0"/>
              </a:rPr>
              <a:t>too high</a:t>
            </a:r>
            <a:r>
              <a:rPr lang="en-US" altLang="en-US" b="1" dirty="0">
                <a:latin typeface="Gill Sans MT" pitchFamily="34" charset="0"/>
              </a:rPr>
              <a:t> or </a:t>
            </a:r>
            <a:r>
              <a:rPr lang="en-US" altLang="en-US" b="1" u="sng" dirty="0">
                <a:latin typeface="Gill Sans MT" pitchFamily="34" charset="0"/>
              </a:rPr>
              <a:t>too low</a:t>
            </a:r>
            <a:r>
              <a:rPr lang="en-US" altLang="en-US" b="1" dirty="0">
                <a:latin typeface="Gill Sans MT" pitchFamily="34" charset="0"/>
              </a:rPr>
              <a:t> an opinion of themselves</a:t>
            </a:r>
            <a:r>
              <a:rPr lang="en-US" altLang="en-US" dirty="0">
                <a:latin typeface="Gill Sans MT" pitchFamily="34" charset="0"/>
              </a:rPr>
              <a:t>.</a:t>
            </a:r>
          </a:p>
          <a:p>
            <a:pPr>
              <a:lnSpc>
                <a:spcPct val="90000"/>
              </a:lnSpc>
              <a:buSzPct val="50000"/>
              <a:buFont typeface="Wingdings" pitchFamily="2" charset="2"/>
              <a:buNone/>
            </a:pPr>
            <a:endParaRPr lang="en-US" altLang="en-US" dirty="0">
              <a:latin typeface="Gill Sans MT" pitchFamily="34" charset="0"/>
            </a:endParaRPr>
          </a:p>
          <a:p>
            <a:pPr>
              <a:lnSpc>
                <a:spcPct val="90000"/>
              </a:lnSpc>
              <a:buSzPct val="50000"/>
              <a:buFont typeface="Wingdings" pitchFamily="2" charset="2"/>
              <a:buNone/>
            </a:pPr>
            <a:r>
              <a:rPr lang="en-US" altLang="en-US" dirty="0">
                <a:latin typeface="Gill Sans MT" pitchFamily="34" charset="0"/>
              </a:rPr>
              <a:t>	</a:t>
            </a:r>
            <a:r>
              <a:rPr lang="en-US" altLang="en-US" b="1" i="1" dirty="0">
                <a:latin typeface="Georgia" pitchFamily="18" charset="0"/>
              </a:rPr>
              <a:t>Arrogance and/or insecurity are the enemies of workplace civility.</a:t>
            </a:r>
          </a:p>
        </p:txBody>
      </p:sp>
      <p:grpSp>
        <p:nvGrpSpPr>
          <p:cNvPr id="2" name="Group 1">
            <a:extLst>
              <a:ext uri="{FF2B5EF4-FFF2-40B4-BE49-F238E27FC236}">
                <a16:creationId xmlns:a16="http://schemas.microsoft.com/office/drawing/2014/main" id="{C43CB30F-1396-E57A-35E4-7CDDBF180A28}"/>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C15C8044-DFBB-6AC9-AB72-5E6BFD15A95F}"/>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24B1610-684D-6CEE-FD5A-2782CC0424CF}"/>
                </a:ext>
              </a:extLst>
            </p:cNvPr>
            <p:cNvSpPr txBox="1">
              <a:spLocks/>
            </p:cNvSpPr>
            <p:nvPr/>
          </p:nvSpPr>
          <p:spPr bwMode="auto">
            <a:xfrm>
              <a:off x="205992" y="1726437"/>
              <a:ext cx="8782260" cy="646331"/>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200" b="1" kern="0" dirty="0">
                  <a:solidFill>
                    <a:srgbClr val="FFFFFF"/>
                  </a:solidFill>
                  <a:latin typeface="Times New Roman" pitchFamily="18" charset="0"/>
                </a:rPr>
                <a:t>D</a:t>
              </a:r>
              <a:r>
                <a:rPr kumimoji="0" lang="en-US" altLang="en-US" sz="4200" b="1" i="0" u="none" strike="noStrike" kern="0" cap="none" spc="0" normalizeH="0" baseline="0" noProof="0" dirty="0" err="1">
                  <a:ln>
                    <a:noFill/>
                  </a:ln>
                  <a:solidFill>
                    <a:srgbClr val="FFFFFF"/>
                  </a:solidFill>
                  <a:effectLst/>
                  <a:uLnTx/>
                  <a:uFillTx/>
                  <a:latin typeface="Times New Roman" pitchFamily="18" charset="0"/>
                  <a:ea typeface="+mj-ea"/>
                  <a:cs typeface="+mj-cs"/>
                </a:rPr>
                <a:t>ealing</a:t>
              </a:r>
              <a:r>
                <a:rPr kumimoji="0" lang="en-US" altLang="en-US" sz="4200" b="1" i="0" u="none" strike="noStrike" kern="0" cap="none" spc="0" normalizeH="0" baseline="0" noProof="0" dirty="0">
                  <a:ln>
                    <a:noFill/>
                  </a:ln>
                  <a:solidFill>
                    <a:srgbClr val="FFFFFF"/>
                  </a:solidFill>
                  <a:effectLst/>
                  <a:uLnTx/>
                  <a:uFillTx/>
                  <a:latin typeface="Times New Roman" pitchFamily="18" charset="0"/>
                  <a:ea typeface="+mj-ea"/>
                  <a:cs typeface="+mj-cs"/>
                </a:rPr>
                <a:t> with Uncivil Co-Workers</a:t>
              </a:r>
            </a:p>
          </p:txBody>
        </p:sp>
      </p:grpSp>
    </p:spTree>
    <p:extLst>
      <p:ext uri="{BB962C8B-B14F-4D97-AF65-F5344CB8AC3E}">
        <p14:creationId xmlns:p14="http://schemas.microsoft.com/office/powerpoint/2010/main" val="33816719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41300" y="304800"/>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3200" b="1" i="1" dirty="0">
                <a:solidFill>
                  <a:schemeClr val="bg1"/>
                </a:solidFill>
                <a:latin typeface="Georgia" pitchFamily="18" charset="0"/>
              </a:rPr>
              <a:t>Inappropriate…</a:t>
            </a:r>
          </a:p>
        </p:txBody>
      </p:sp>
      <p:pic>
        <p:nvPicPr>
          <p:cNvPr id="5" name="They are women.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47800" y="1076146"/>
            <a:ext cx="6203950" cy="4652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240972" y="1043487"/>
            <a:ext cx="6432550" cy="4881563"/>
          </a:xfrm>
          <a:prstGeom prst="rect">
            <a:avLst/>
          </a:prstGeom>
          <a:noFill/>
          <a:ln w="76200">
            <a:solidFill>
              <a:schemeClr val="bg1">
                <a:lumMod val="50000"/>
              </a:schemeClr>
            </a:solidFill>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p>
        </p:txBody>
      </p:sp>
      <p:sp>
        <p:nvSpPr>
          <p:cNvPr id="2" name="TextBox 1">
            <a:extLst>
              <a:ext uri="{FF2B5EF4-FFF2-40B4-BE49-F238E27FC236}">
                <a16:creationId xmlns:a16="http://schemas.microsoft.com/office/drawing/2014/main" id="{34E83C1F-0802-419E-8A94-12F2F83DDDDB}"/>
              </a:ext>
            </a:extLst>
          </p:cNvPr>
          <p:cNvSpPr txBox="1"/>
          <p:nvPr/>
        </p:nvSpPr>
        <p:spPr>
          <a:xfrm>
            <a:off x="1447800" y="193936"/>
            <a:ext cx="6225722" cy="646331"/>
          </a:xfrm>
          <a:prstGeom prst="rect">
            <a:avLst/>
          </a:prstGeom>
          <a:noFill/>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Inappropriate…</a:t>
            </a:r>
          </a:p>
        </p:txBody>
      </p:sp>
    </p:spTree>
    <p:extLst>
      <p:ext uri="{BB962C8B-B14F-4D97-AF65-F5344CB8AC3E}">
        <p14:creationId xmlns:p14="http://schemas.microsoft.com/office/powerpoint/2010/main" val="670819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93486" y="498158"/>
            <a:ext cx="8153400" cy="5008340"/>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49815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3"/>
          <p:cNvSpPr txBox="1">
            <a:spLocks noChangeArrowheads="1"/>
          </p:cNvSpPr>
          <p:nvPr/>
        </p:nvSpPr>
        <p:spPr>
          <a:xfrm>
            <a:off x="609600" y="2443163"/>
            <a:ext cx="8305800" cy="32210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buFontTx/>
              <a:buNone/>
            </a:pPr>
            <a:r>
              <a:rPr lang="en-US" altLang="en-US" sz="2800" b="1" dirty="0"/>
              <a:t>	</a:t>
            </a:r>
            <a:r>
              <a:rPr lang="en-US" altLang="en-US" sz="3800" b="1" dirty="0"/>
              <a:t>You don’t see things as they are.</a:t>
            </a:r>
          </a:p>
          <a:p>
            <a:pPr>
              <a:lnSpc>
                <a:spcPct val="80000"/>
              </a:lnSpc>
              <a:buFontTx/>
              <a:buNone/>
            </a:pPr>
            <a:r>
              <a:rPr lang="en-US" altLang="en-US" sz="3800" b="1" dirty="0"/>
              <a:t>	You see things as you are.</a:t>
            </a:r>
          </a:p>
          <a:p>
            <a:pPr>
              <a:lnSpc>
                <a:spcPct val="80000"/>
              </a:lnSpc>
              <a:buFontTx/>
              <a:buNone/>
            </a:pPr>
            <a:endParaRPr lang="en-US" altLang="en-US" sz="4000" b="1" dirty="0"/>
          </a:p>
          <a:p>
            <a:pPr>
              <a:lnSpc>
                <a:spcPct val="80000"/>
              </a:lnSpc>
              <a:buFontTx/>
              <a:buNone/>
            </a:pPr>
            <a:r>
              <a:rPr lang="en-US" altLang="en-US" sz="2800" b="1" dirty="0"/>
              <a:t>			  ---	The Talmud</a:t>
            </a:r>
          </a:p>
          <a:p>
            <a:pPr>
              <a:lnSpc>
                <a:spcPct val="80000"/>
              </a:lnSpc>
              <a:buFontTx/>
              <a:buNone/>
            </a:pPr>
            <a:endParaRPr lang="en-US" altLang="en-US" sz="900" b="1" dirty="0"/>
          </a:p>
          <a:p>
            <a:pPr>
              <a:lnSpc>
                <a:spcPct val="80000"/>
              </a:lnSpc>
              <a:buFontTx/>
              <a:buNone/>
            </a:pPr>
            <a:r>
              <a:rPr lang="en-US" altLang="en-US" sz="1600" b="1" dirty="0"/>
              <a:t>		                  	       	 Compilation of Jewish Oral Tradition, 5</a:t>
            </a:r>
            <a:r>
              <a:rPr lang="en-US" altLang="en-US" sz="1600" b="1" baseline="30000" dirty="0"/>
              <a:t>th</a:t>
            </a:r>
            <a:r>
              <a:rPr lang="en-US" altLang="en-US" sz="1600" b="1" dirty="0"/>
              <a:t> Century AD</a:t>
            </a:r>
          </a:p>
        </p:txBody>
      </p:sp>
      <p:grpSp>
        <p:nvGrpSpPr>
          <p:cNvPr id="2" name="Group 1">
            <a:extLst>
              <a:ext uri="{FF2B5EF4-FFF2-40B4-BE49-F238E27FC236}">
                <a16:creationId xmlns:a16="http://schemas.microsoft.com/office/drawing/2014/main" id="{78554B94-78FF-F9C1-3BC0-ADDC6894F22F}"/>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092D7CA1-167A-97A8-77AE-4FE9858E355B}"/>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AD1C2B0-77A4-57DB-CF24-1E63454CE2E0}"/>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Civility</a:t>
              </a:r>
            </a:p>
          </p:txBody>
        </p:sp>
      </p:grpSp>
    </p:spTree>
    <p:extLst>
      <p:ext uri="{BB962C8B-B14F-4D97-AF65-F5344CB8AC3E}">
        <p14:creationId xmlns:p14="http://schemas.microsoft.com/office/powerpoint/2010/main" val="100879466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561818"/>
            <a:ext cx="8125625" cy="4889414"/>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Communicating</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6"/>
          <p:cNvSpPr>
            <a:spLocks noChangeArrowheads="1"/>
          </p:cNvSpPr>
          <p:nvPr/>
        </p:nvSpPr>
        <p:spPr bwMode="auto">
          <a:xfrm>
            <a:off x="457761" y="1814844"/>
            <a:ext cx="838144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eaLnBrk="1" hangingPunct="1"/>
            <a:r>
              <a:rPr lang="en-US" altLang="en-US" sz="2600" dirty="0"/>
              <a:t>Remember pleasantries</a:t>
            </a:r>
          </a:p>
          <a:p>
            <a:pPr eaLnBrk="1" hangingPunct="1"/>
            <a:r>
              <a:rPr lang="en-US" altLang="en-US" sz="2600" dirty="0"/>
              <a:t>No interrupting</a:t>
            </a:r>
          </a:p>
          <a:p>
            <a:pPr eaLnBrk="1" hangingPunct="1"/>
            <a:r>
              <a:rPr lang="en-US" altLang="en-US" sz="2600" dirty="0"/>
              <a:t>Be open-minded</a:t>
            </a:r>
          </a:p>
          <a:p>
            <a:pPr eaLnBrk="1" hangingPunct="1"/>
            <a:r>
              <a:rPr lang="en-US" altLang="en-US" sz="2600" dirty="0"/>
              <a:t>Say what you mean</a:t>
            </a:r>
          </a:p>
          <a:p>
            <a:pPr eaLnBrk="1" hangingPunct="1"/>
            <a:r>
              <a:rPr lang="en-US" altLang="en-US" sz="2600" b="1" dirty="0"/>
              <a:t>Be aware of your tone and volume</a:t>
            </a:r>
          </a:p>
          <a:p>
            <a:pPr eaLnBrk="1" hangingPunct="1"/>
            <a:r>
              <a:rPr lang="en-US" altLang="en-US" sz="2600" dirty="0"/>
              <a:t>Don’t argue </a:t>
            </a:r>
            <a:r>
              <a:rPr lang="en-US" altLang="en-US" sz="2200" dirty="0"/>
              <a:t>for the </a:t>
            </a:r>
            <a:r>
              <a:rPr lang="en-US" altLang="en-US" sz="2600" dirty="0"/>
              <a:t>sake of arguing/ </a:t>
            </a:r>
            <a:r>
              <a:rPr lang="en-US" altLang="en-US" sz="2000" b="1" dirty="0"/>
              <a:t>PICK YOUR BATTLES</a:t>
            </a:r>
          </a:p>
          <a:p>
            <a:pPr eaLnBrk="1" hangingPunct="1"/>
            <a:r>
              <a:rPr lang="en-US" altLang="en-US" sz="2600" dirty="0"/>
              <a:t>Be respectful, even in disagreement</a:t>
            </a:r>
          </a:p>
        </p:txBody>
      </p:sp>
      <p:grpSp>
        <p:nvGrpSpPr>
          <p:cNvPr id="2" name="Group 1">
            <a:extLst>
              <a:ext uri="{FF2B5EF4-FFF2-40B4-BE49-F238E27FC236}">
                <a16:creationId xmlns:a16="http://schemas.microsoft.com/office/drawing/2014/main" id="{E7581E7A-A1B6-D25C-ED4B-DEBADB74B63D}"/>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5A66F371-83BE-0F8B-2864-AC914F85A24A}"/>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A8365EF-D452-F1E3-BE6C-6F214C4D333F}"/>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Communicating Civility</a:t>
              </a:r>
            </a:p>
          </p:txBody>
        </p:sp>
      </p:grpSp>
      <p:pic>
        <p:nvPicPr>
          <p:cNvPr id="9" name="Picture 8" descr="j04043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3759" y="1338666"/>
            <a:ext cx="2410011" cy="2171700"/>
          </a:xfrm>
          <a:prstGeom prst="rect">
            <a:avLst/>
          </a:prstGeom>
          <a:noFill/>
          <a:ln w="76200" cmpd="tri">
            <a:solidFill>
              <a:schemeClr val="tx1">
                <a:lumMod val="85000"/>
                <a:lumOff val="1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7367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369139" y="561818"/>
            <a:ext cx="8342781" cy="4964776"/>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Communicating</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9" name="Rectangle 5"/>
          <p:cNvSpPr>
            <a:spLocks noChangeArrowheads="1"/>
          </p:cNvSpPr>
          <p:nvPr/>
        </p:nvSpPr>
        <p:spPr bwMode="auto">
          <a:xfrm>
            <a:off x="369139" y="1977706"/>
            <a:ext cx="8610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eaLnBrk="1" hangingPunct="1"/>
            <a:r>
              <a:rPr lang="en-US" altLang="en-US" sz="2600" dirty="0"/>
              <a:t>Address conflicts in private when possible</a:t>
            </a:r>
          </a:p>
          <a:p>
            <a:pPr eaLnBrk="1" hangingPunct="1"/>
            <a:r>
              <a:rPr lang="en-US" altLang="en-US" sz="2600" dirty="0"/>
              <a:t>Be aware of your own defensiveness</a:t>
            </a:r>
          </a:p>
          <a:p>
            <a:pPr eaLnBrk="1" hangingPunct="1"/>
            <a:r>
              <a:rPr lang="en-US" altLang="en-US" sz="2600" dirty="0"/>
              <a:t>De-personalize your comments</a:t>
            </a:r>
          </a:p>
          <a:p>
            <a:pPr eaLnBrk="1" hangingPunct="1"/>
            <a:r>
              <a:rPr lang="en-US" altLang="en-US" sz="2600" dirty="0"/>
              <a:t>Avoid accusations / ask questions instead</a:t>
            </a:r>
          </a:p>
          <a:p>
            <a:pPr eaLnBrk="1" hangingPunct="1"/>
            <a:r>
              <a:rPr lang="en-US" altLang="en-US" sz="2600" dirty="0"/>
              <a:t>Allow others to respond and give them your attention</a:t>
            </a:r>
          </a:p>
          <a:p>
            <a:pPr eaLnBrk="1" hangingPunct="1"/>
            <a:r>
              <a:rPr lang="en-US" altLang="en-US" sz="2600" b="1" i="1" dirty="0"/>
              <a:t>Consider that you could be wrong</a:t>
            </a:r>
          </a:p>
          <a:p>
            <a:pPr eaLnBrk="1" hangingPunct="1"/>
            <a:r>
              <a:rPr lang="en-US" altLang="en-US" sz="2600" dirty="0"/>
              <a:t>Use active listening skills</a:t>
            </a:r>
          </a:p>
        </p:txBody>
      </p:sp>
      <p:grpSp>
        <p:nvGrpSpPr>
          <p:cNvPr id="2" name="Group 1">
            <a:extLst>
              <a:ext uri="{FF2B5EF4-FFF2-40B4-BE49-F238E27FC236}">
                <a16:creationId xmlns:a16="http://schemas.microsoft.com/office/drawing/2014/main" id="{1D1CDFB4-C259-937A-1046-48F7FAF4FEE1}"/>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6B8E0182-74E7-6B57-3F5C-7BC07AD89972}"/>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958E50D-37EA-9364-36AB-D9076FA41DBE}"/>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Communicating Civility</a:t>
              </a:r>
            </a:p>
          </p:txBody>
        </p:sp>
      </p:grpSp>
      <p:pic>
        <p:nvPicPr>
          <p:cNvPr id="7" name="Picture 6" descr="j0404389">
            <a:extLst>
              <a:ext uri="{FF2B5EF4-FFF2-40B4-BE49-F238E27FC236}">
                <a16:creationId xmlns:a16="http://schemas.microsoft.com/office/drawing/2014/main" id="{3CA718F2-8A96-48AB-B905-541DB4026C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7643" y="1248227"/>
            <a:ext cx="1876468" cy="1690916"/>
          </a:xfrm>
          <a:prstGeom prst="rect">
            <a:avLst/>
          </a:prstGeom>
          <a:noFill/>
          <a:ln w="76200" cmpd="tri">
            <a:solidFill>
              <a:schemeClr val="tx1">
                <a:lumMod val="85000"/>
                <a:lumOff val="1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9067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97114" y="469901"/>
            <a:ext cx="8150225" cy="4875822"/>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749300" y="625317"/>
            <a:ext cx="4064000"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3"/>
          <p:cNvSpPr txBox="1">
            <a:spLocks noChangeArrowheads="1"/>
          </p:cNvSpPr>
          <p:nvPr/>
        </p:nvSpPr>
        <p:spPr>
          <a:xfrm>
            <a:off x="765175" y="2212311"/>
            <a:ext cx="8150225" cy="297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US" altLang="en-US" sz="2400" b="1" dirty="0"/>
              <a:t>	</a:t>
            </a:r>
            <a:r>
              <a:rPr lang="en-US" altLang="en-US" b="1" dirty="0"/>
              <a:t>Think not those faithful</a:t>
            </a:r>
          </a:p>
          <a:p>
            <a:pPr>
              <a:lnSpc>
                <a:spcPct val="90000"/>
              </a:lnSpc>
              <a:buFontTx/>
              <a:buNone/>
            </a:pPr>
            <a:r>
              <a:rPr lang="en-US" altLang="en-US" b="1" dirty="0"/>
              <a:t>	who praise all thy words and actions,</a:t>
            </a:r>
          </a:p>
          <a:p>
            <a:pPr>
              <a:lnSpc>
                <a:spcPct val="90000"/>
              </a:lnSpc>
              <a:buFontTx/>
              <a:buNone/>
            </a:pPr>
            <a:r>
              <a:rPr lang="en-US" altLang="en-US" b="1" dirty="0"/>
              <a:t>	but those who kindly reprove thy faults.</a:t>
            </a:r>
          </a:p>
          <a:p>
            <a:pPr>
              <a:lnSpc>
                <a:spcPct val="90000"/>
              </a:lnSpc>
              <a:buFontTx/>
              <a:buNone/>
            </a:pPr>
            <a:r>
              <a:rPr lang="en-US" altLang="en-US" sz="2400" b="1" dirty="0"/>
              <a:t>														--  Socrates</a:t>
            </a:r>
          </a:p>
        </p:txBody>
      </p:sp>
      <p:grpSp>
        <p:nvGrpSpPr>
          <p:cNvPr id="2" name="Group 1">
            <a:extLst>
              <a:ext uri="{FF2B5EF4-FFF2-40B4-BE49-F238E27FC236}">
                <a16:creationId xmlns:a16="http://schemas.microsoft.com/office/drawing/2014/main" id="{4F908E7A-4667-6D5F-C2B3-EA7BEF6CAAA9}"/>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00620429-3FC3-D423-6A6D-86024B8C5AA7}"/>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D232929-5AA0-0775-CF58-4860EA660608}"/>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Civility</a:t>
              </a:r>
            </a:p>
          </p:txBody>
        </p:sp>
      </p:grpSp>
    </p:spTree>
    <p:extLst>
      <p:ext uri="{BB962C8B-B14F-4D97-AF65-F5344CB8AC3E}">
        <p14:creationId xmlns:p14="http://schemas.microsoft.com/office/powerpoint/2010/main" val="321222434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457202"/>
            <a:ext cx="8098972" cy="4762918"/>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Final Thoughts</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sp>
        <p:nvSpPr>
          <p:cNvPr id="7" name="Rectangle 6"/>
          <p:cNvSpPr>
            <a:spLocks noChangeArrowheads="1"/>
          </p:cNvSpPr>
          <p:nvPr/>
        </p:nvSpPr>
        <p:spPr bwMode="auto">
          <a:xfrm>
            <a:off x="609600" y="1535580"/>
            <a:ext cx="77724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2600" b="1" dirty="0"/>
              <a:t>Don’t wait for someone to be nice to you, and</a:t>
            </a:r>
          </a:p>
          <a:p>
            <a:pPr eaLnBrk="1" hangingPunct="1">
              <a:spcBef>
                <a:spcPct val="0"/>
              </a:spcBef>
              <a:spcAft>
                <a:spcPct val="20000"/>
              </a:spcAft>
              <a:buFontTx/>
              <a:buNone/>
            </a:pPr>
            <a:r>
              <a:rPr lang="en-US" altLang="en-US" sz="2600" b="1" dirty="0"/>
              <a:t>	avoid “keeping score”</a:t>
            </a:r>
          </a:p>
          <a:p>
            <a:pPr eaLnBrk="1" hangingPunct="1">
              <a:spcBef>
                <a:spcPct val="0"/>
              </a:spcBef>
              <a:spcAft>
                <a:spcPct val="20000"/>
              </a:spcAft>
            </a:pPr>
            <a:r>
              <a:rPr lang="en-US" altLang="en-US" sz="2600" b="1" dirty="0"/>
              <a:t>Don’t be afraid to put yourself in “Time Out” so you can ‘cool off’ before expressing yourself</a:t>
            </a:r>
          </a:p>
          <a:p>
            <a:pPr eaLnBrk="1" hangingPunct="1">
              <a:spcBef>
                <a:spcPct val="0"/>
              </a:spcBef>
              <a:spcAft>
                <a:spcPct val="20000"/>
              </a:spcAft>
            </a:pPr>
            <a:r>
              <a:rPr lang="en-US" altLang="en-US" sz="2600" b="1" dirty="0"/>
              <a:t>Consider letting some things</a:t>
            </a:r>
            <a:r>
              <a:rPr lang="en-US" altLang="en-US" sz="2600" dirty="0"/>
              <a:t> </a:t>
            </a:r>
            <a:r>
              <a:rPr lang="en-US" altLang="en-US" sz="2600" b="1" dirty="0"/>
              <a:t>slide, especially slights that you know to be unintentional</a:t>
            </a:r>
          </a:p>
          <a:p>
            <a:pPr eaLnBrk="1" hangingPunct="1">
              <a:spcBef>
                <a:spcPct val="0"/>
              </a:spcBef>
              <a:spcAft>
                <a:spcPct val="20000"/>
              </a:spcAft>
            </a:pPr>
            <a:r>
              <a:rPr lang="en-US" altLang="en-US" sz="2600" b="1" u="sng" dirty="0"/>
              <a:t>THE</a:t>
            </a:r>
            <a:r>
              <a:rPr lang="en-US" altLang="en-US" sz="2600" b="1" dirty="0"/>
              <a:t> biggest risk:    “</a:t>
            </a:r>
            <a:r>
              <a:rPr lang="en-US" altLang="en-US" sz="2600" b="1" u="sng" dirty="0"/>
              <a:t>Culture of Indifference</a:t>
            </a:r>
            <a:r>
              <a:rPr lang="en-US" altLang="en-US" sz="2600" b="1" dirty="0"/>
              <a:t>”</a:t>
            </a:r>
          </a:p>
        </p:txBody>
      </p:sp>
      <p:sp>
        <p:nvSpPr>
          <p:cNvPr id="8" name="Text Box 7"/>
          <p:cNvSpPr txBox="1">
            <a:spLocks noChangeArrowheads="1"/>
          </p:cNvSpPr>
          <p:nvPr/>
        </p:nvSpPr>
        <p:spPr bwMode="auto">
          <a:xfrm>
            <a:off x="5050546" y="5522546"/>
            <a:ext cx="360045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200" b="1" dirty="0">
                <a:solidFill>
                  <a:srgbClr val="B81200"/>
                </a:solidFill>
                <a:latin typeface="Goudy Old Style" pitchFamily="18" charset="0"/>
                <a:ea typeface="ＭＳ Ｐゴシック" pitchFamily="-112" charset="-128"/>
              </a:rPr>
              <a:t>You must </a:t>
            </a:r>
            <a:r>
              <a:rPr lang="en-US" altLang="en-US" sz="2200" b="1" i="1" u="sng" dirty="0">
                <a:solidFill>
                  <a:srgbClr val="B81200"/>
                </a:solidFill>
                <a:latin typeface="Goudy Old Style" pitchFamily="18" charset="0"/>
                <a:ea typeface="ＭＳ Ｐゴシック" pitchFamily="-112" charset="-128"/>
              </a:rPr>
              <a:t>be</a:t>
            </a:r>
            <a:r>
              <a:rPr lang="en-US" altLang="en-US" sz="2200" b="1" dirty="0">
                <a:solidFill>
                  <a:srgbClr val="B81200"/>
                </a:solidFill>
                <a:latin typeface="Goudy Old Style" pitchFamily="18" charset="0"/>
                <a:ea typeface="ＭＳ Ｐゴシック" pitchFamily="-112" charset="-128"/>
              </a:rPr>
              <a:t> the change</a:t>
            </a:r>
          </a:p>
          <a:p>
            <a:r>
              <a:rPr lang="en-US" altLang="en-US" sz="2200" b="1" dirty="0">
                <a:solidFill>
                  <a:srgbClr val="B81200"/>
                </a:solidFill>
                <a:latin typeface="Goudy Old Style" pitchFamily="18" charset="0"/>
                <a:ea typeface="ＭＳ Ｐゴシック" pitchFamily="-112" charset="-128"/>
              </a:rPr>
              <a:t>you want to see in the world.</a:t>
            </a:r>
          </a:p>
          <a:p>
            <a:pPr algn="r"/>
            <a:r>
              <a:rPr lang="en-US" altLang="en-US" b="1" i="1" dirty="0">
                <a:solidFill>
                  <a:srgbClr val="B81200"/>
                </a:solidFill>
                <a:latin typeface="Goudy Old Style" pitchFamily="18" charset="0"/>
                <a:ea typeface="ＭＳ Ｐゴシック" pitchFamily="-112" charset="-128"/>
              </a:rPr>
              <a:t>-- Mahatma Gandhi</a:t>
            </a:r>
          </a:p>
        </p:txBody>
      </p:sp>
      <p:grpSp>
        <p:nvGrpSpPr>
          <p:cNvPr id="2" name="Group 1">
            <a:extLst>
              <a:ext uri="{FF2B5EF4-FFF2-40B4-BE49-F238E27FC236}">
                <a16:creationId xmlns:a16="http://schemas.microsoft.com/office/drawing/2014/main" id="{56A23094-B90E-B492-47F6-926E1B9BCEFB}"/>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720FE6C9-1729-B9A5-8A41-3C3354A961B6}"/>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989AA8C-3E17-C22D-0F8D-CAFD7A71F782}"/>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Final Thoughts</a:t>
              </a:r>
            </a:p>
          </p:txBody>
        </p:sp>
      </p:grpSp>
    </p:spTree>
    <p:extLst>
      <p:ext uri="{BB962C8B-B14F-4D97-AF65-F5344CB8AC3E}">
        <p14:creationId xmlns:p14="http://schemas.microsoft.com/office/powerpoint/2010/main" val="373181531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457201"/>
            <a:ext cx="8098972" cy="5134708"/>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96900"/>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err="1">
                <a:solidFill>
                  <a:srgbClr val="FFFFFF"/>
                </a:solidFill>
                <a:latin typeface="Arial Black"/>
              </a:rPr>
              <a:t>Frid</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ay?!?</a:t>
            </a:r>
          </a:p>
        </p:txBody>
      </p:sp>
      <p:pic>
        <p:nvPicPr>
          <p:cNvPr id="8" name="Picture 7">
            <a:extLst>
              <a:ext uri="{FF2B5EF4-FFF2-40B4-BE49-F238E27FC236}">
                <a16:creationId xmlns:a16="http://schemas.microsoft.com/office/drawing/2014/main" id="{34974F75-1C8E-43EB-959E-B3C6E71E7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18509"/>
            <a:ext cx="4038600" cy="4038600"/>
          </a:xfrm>
          <a:prstGeom prst="rect">
            <a:avLst/>
          </a:prstGeom>
          <a:ln w="44450">
            <a:solidFill>
              <a:schemeClr val="bg1">
                <a:lumMod val="25000"/>
              </a:schemeClr>
            </a:solidFill>
          </a:ln>
        </p:spPr>
      </p:pic>
      <p:pic>
        <p:nvPicPr>
          <p:cNvPr id="9" name="Picture 8">
            <a:extLst>
              <a:ext uri="{FF2B5EF4-FFF2-40B4-BE49-F238E27FC236}">
                <a16:creationId xmlns:a16="http://schemas.microsoft.com/office/drawing/2014/main" id="{E26DE3A8-37F6-483E-819D-A47A864C7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735" y="1154448"/>
            <a:ext cx="4199467" cy="2362200"/>
          </a:xfrm>
          <a:prstGeom prst="rect">
            <a:avLst/>
          </a:prstGeom>
          <a:ln w="44450">
            <a:solidFill>
              <a:schemeClr val="bg1">
                <a:lumMod val="25000"/>
              </a:schemeClr>
            </a:solidFill>
          </a:ln>
        </p:spPr>
      </p:pic>
      <p:pic>
        <p:nvPicPr>
          <p:cNvPr id="10" name="Picture 9">
            <a:extLst>
              <a:ext uri="{FF2B5EF4-FFF2-40B4-BE49-F238E27FC236}">
                <a16:creationId xmlns:a16="http://schemas.microsoft.com/office/drawing/2014/main" id="{2DBA6D93-3382-48BB-A42C-19AA05E6F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760" y="3220180"/>
            <a:ext cx="3200400" cy="2272284"/>
          </a:xfrm>
          <a:prstGeom prst="rect">
            <a:avLst/>
          </a:prstGeom>
          <a:ln w="44450">
            <a:solidFill>
              <a:schemeClr val="bg1">
                <a:lumMod val="25000"/>
              </a:schemeClr>
            </a:solidFill>
          </a:ln>
        </p:spPr>
      </p:pic>
      <p:grpSp>
        <p:nvGrpSpPr>
          <p:cNvPr id="2" name="Group 1">
            <a:extLst>
              <a:ext uri="{FF2B5EF4-FFF2-40B4-BE49-F238E27FC236}">
                <a16:creationId xmlns:a16="http://schemas.microsoft.com/office/drawing/2014/main" id="{C431C09A-13EA-2310-A41D-5D40FD1C1F20}"/>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127DB3CE-6D9F-0ED4-DD7C-4BA74B0EE924}"/>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7C730CE-DEDA-9166-B991-0744554F7C5B}"/>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Friday</a:t>
              </a:r>
            </a:p>
          </p:txBody>
        </p:sp>
      </p:grpSp>
    </p:spTree>
    <p:extLst>
      <p:ext uri="{BB962C8B-B14F-4D97-AF65-F5344CB8AC3E}">
        <p14:creationId xmlns:p14="http://schemas.microsoft.com/office/powerpoint/2010/main" val="25213310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49" t="5419" r="1600" b="9852"/>
          <a:stretch/>
        </p:blipFill>
        <p:spPr bwMode="auto">
          <a:xfrm>
            <a:off x="522514" y="457201"/>
            <a:ext cx="8098972" cy="5074417"/>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457200"/>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err="1">
                <a:solidFill>
                  <a:srgbClr val="FFFFFF"/>
                </a:solidFill>
                <a:latin typeface="Arial Black"/>
              </a:rPr>
              <a:t>Mond</a:t>
            </a: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ay?!?</a:t>
            </a:r>
          </a:p>
        </p:txBody>
      </p:sp>
      <p:pic>
        <p:nvPicPr>
          <p:cNvPr id="8" name="Going to Work Monday.wmv">
            <a:hlinkClick r:id="" action="ppaction://media"/>
          </p:cNvPr>
          <p:cNvPicPr>
            <a:picLocks noGrp="1" noChangeAspect="1" noChangeArrowheads="1"/>
          </p:cNvPicPr>
          <p:nvPr>
            <p:ph/>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2010118" y="1177926"/>
            <a:ext cx="5184503" cy="4175073"/>
          </a:xfrm>
          <a:ln w="203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id="{F94AD69C-42C2-5AD7-E872-39E17EE85DF0}"/>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DB5B0023-90CC-7385-A4E7-A423F56F400C}"/>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BCA6AEB-D7A7-71C4-01EA-BB96B2FD4519}"/>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Monday</a:t>
              </a:r>
            </a:p>
          </p:txBody>
        </p:sp>
      </p:grpSp>
    </p:spTree>
    <p:extLst>
      <p:ext uri="{BB962C8B-B14F-4D97-AF65-F5344CB8AC3E}">
        <p14:creationId xmlns:p14="http://schemas.microsoft.com/office/powerpoint/2010/main" val="1503928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3B5B1493-B94C-449C-9E01-B77241992CD5}"/>
              </a:ext>
            </a:extLst>
          </p:cNvPr>
          <p:cNvSpPr/>
          <p:nvPr/>
        </p:nvSpPr>
        <p:spPr>
          <a:xfrm>
            <a:off x="40415" y="50519"/>
            <a:ext cx="9103585" cy="6865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540F834-8E06-450D-AD0C-0F71960AC472}"/>
              </a:ext>
            </a:extLst>
          </p:cNvPr>
          <p:cNvSpPr/>
          <p:nvPr/>
        </p:nvSpPr>
        <p:spPr>
          <a:xfrm>
            <a:off x="7251032" y="5943600"/>
            <a:ext cx="1800728" cy="81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3400" y="-76200"/>
            <a:ext cx="8229600" cy="1143000"/>
          </a:xfrm>
        </p:spPr>
        <p:txBody>
          <a:bodyPr/>
          <a:lstStyle/>
          <a:p>
            <a:pPr algn="l"/>
            <a:r>
              <a:rPr lang="en-US" sz="3000" b="1" dirty="0">
                <a:solidFill>
                  <a:schemeClr val="tx1">
                    <a:lumMod val="75000"/>
                    <a:lumOff val="25000"/>
                  </a:schemeClr>
                </a:solidFill>
                <a:latin typeface="+mn-lt"/>
              </a:rPr>
              <a:t>Seven Judgments All Leaders Face</a:t>
            </a:r>
          </a:p>
        </p:txBody>
      </p:sp>
      <p:sp>
        <p:nvSpPr>
          <p:cNvPr id="3" name="Content Placeholder 2"/>
          <p:cNvSpPr>
            <a:spLocks noGrp="1"/>
          </p:cNvSpPr>
          <p:nvPr>
            <p:ph idx="1"/>
          </p:nvPr>
        </p:nvSpPr>
        <p:spPr>
          <a:xfrm>
            <a:off x="457200" y="1676400"/>
            <a:ext cx="8229600" cy="3886200"/>
          </a:xfrm>
        </p:spPr>
        <p:txBody>
          <a:bodyPr/>
          <a:lstStyle/>
          <a:p>
            <a:pPr marL="457200" lvl="0" indent="-457200">
              <a:buFont typeface="+mj-lt"/>
              <a:buAutoNum type="arabicParenR"/>
            </a:pPr>
            <a:r>
              <a:rPr lang="en-US" sz="2400" b="1" cap="small" dirty="0">
                <a:solidFill>
                  <a:schemeClr val="tx2">
                    <a:lumMod val="75000"/>
                  </a:schemeClr>
                </a:solidFill>
              </a:rPr>
              <a:t>Kindness</a:t>
            </a:r>
            <a:r>
              <a:rPr lang="en-US" sz="2400" b="1" dirty="0">
                <a:solidFill>
                  <a:schemeClr val="tx2">
                    <a:lumMod val="75000"/>
                  </a:schemeClr>
                </a:solidFill>
              </a:rPr>
              <a:t> - Do you care about me?</a:t>
            </a:r>
          </a:p>
          <a:p>
            <a:pPr marL="457200" lvl="0" indent="-457200">
              <a:buFont typeface="+mj-lt"/>
              <a:buAutoNum type="arabicParenR"/>
            </a:pPr>
            <a:r>
              <a:rPr lang="en-US" sz="2400" b="1" cap="small" dirty="0">
                <a:solidFill>
                  <a:schemeClr val="tx2">
                    <a:lumMod val="75000"/>
                  </a:schemeClr>
                </a:solidFill>
              </a:rPr>
              <a:t>Servanthood</a:t>
            </a:r>
            <a:r>
              <a:rPr lang="en-US" sz="2400" b="1" dirty="0">
                <a:solidFill>
                  <a:schemeClr val="tx2">
                    <a:lumMod val="75000"/>
                  </a:schemeClr>
                </a:solidFill>
              </a:rPr>
              <a:t> - Do you seek the best interest of others and our organization?</a:t>
            </a:r>
          </a:p>
          <a:p>
            <a:pPr marL="457200" lvl="0" indent="-457200">
              <a:buFont typeface="+mj-lt"/>
              <a:buAutoNum type="arabicParenR"/>
            </a:pPr>
            <a:r>
              <a:rPr lang="en-US" sz="2400" b="1" cap="small" dirty="0">
                <a:solidFill>
                  <a:schemeClr val="tx2">
                    <a:lumMod val="75000"/>
                  </a:schemeClr>
                </a:solidFill>
              </a:rPr>
              <a:t>Character/Honesty </a:t>
            </a:r>
            <a:r>
              <a:rPr lang="en-US" sz="2400" b="1" dirty="0">
                <a:solidFill>
                  <a:schemeClr val="tx2">
                    <a:lumMod val="75000"/>
                  </a:schemeClr>
                </a:solidFill>
              </a:rPr>
              <a:t>- Can I trust you?</a:t>
            </a:r>
          </a:p>
          <a:p>
            <a:pPr marL="457200" lvl="0" indent="-457200">
              <a:buFont typeface="+mj-lt"/>
              <a:buAutoNum type="arabicParenR"/>
            </a:pPr>
            <a:r>
              <a:rPr lang="en-US" sz="2400" b="1" cap="small" dirty="0">
                <a:solidFill>
                  <a:schemeClr val="tx2">
                    <a:lumMod val="75000"/>
                  </a:schemeClr>
                </a:solidFill>
              </a:rPr>
              <a:t>Friendliness</a:t>
            </a:r>
            <a:r>
              <a:rPr lang="en-US" sz="2400" b="1" dirty="0">
                <a:solidFill>
                  <a:schemeClr val="tx2">
                    <a:lumMod val="75000"/>
                  </a:schemeClr>
                </a:solidFill>
              </a:rPr>
              <a:t> - Do you connect?</a:t>
            </a:r>
          </a:p>
          <a:p>
            <a:pPr marL="457200" lvl="0" indent="-457200">
              <a:buFont typeface="+mj-lt"/>
              <a:buAutoNum type="arabicParenR"/>
            </a:pPr>
            <a:r>
              <a:rPr lang="en-US" sz="2400" b="1" cap="small" dirty="0">
                <a:solidFill>
                  <a:schemeClr val="tx2">
                    <a:lumMod val="75000"/>
                  </a:schemeClr>
                </a:solidFill>
              </a:rPr>
              <a:t>Power</a:t>
            </a:r>
            <a:r>
              <a:rPr lang="en-US" sz="2400" b="1" dirty="0">
                <a:solidFill>
                  <a:schemeClr val="tx2">
                    <a:lumMod val="75000"/>
                  </a:schemeClr>
                </a:solidFill>
              </a:rPr>
              <a:t> - Can you deliver what you promise?</a:t>
            </a:r>
          </a:p>
          <a:p>
            <a:pPr marL="457200" lvl="0" indent="-457200">
              <a:buFont typeface="+mj-lt"/>
              <a:buAutoNum type="arabicParenR"/>
            </a:pPr>
            <a:r>
              <a:rPr lang="en-US" sz="2400" b="1" cap="small" dirty="0">
                <a:solidFill>
                  <a:schemeClr val="tx2">
                    <a:lumMod val="75000"/>
                  </a:schemeClr>
                </a:solidFill>
              </a:rPr>
              <a:t>Skillfulness</a:t>
            </a:r>
            <a:r>
              <a:rPr lang="en-US" sz="2400" b="1" dirty="0">
                <a:solidFill>
                  <a:schemeClr val="tx2">
                    <a:lumMod val="75000"/>
                  </a:schemeClr>
                </a:solidFill>
              </a:rPr>
              <a:t> - Can you lead?</a:t>
            </a:r>
          </a:p>
          <a:p>
            <a:pPr marL="457200" lvl="0" indent="-457200">
              <a:buFont typeface="+mj-lt"/>
              <a:buAutoNum type="arabicParenR"/>
            </a:pPr>
            <a:r>
              <a:rPr lang="en-US" sz="2400" b="1" cap="small" dirty="0">
                <a:solidFill>
                  <a:schemeClr val="tx2">
                    <a:lumMod val="75000"/>
                  </a:schemeClr>
                </a:solidFill>
              </a:rPr>
              <a:t>Intelligence</a:t>
            </a:r>
            <a:r>
              <a:rPr lang="en-US" sz="2400" b="1" dirty="0">
                <a:solidFill>
                  <a:schemeClr val="tx2">
                    <a:lumMod val="75000"/>
                  </a:schemeClr>
                </a:solidFill>
              </a:rPr>
              <a:t> - Do you comprehend challenges &amp; opportunities?</a:t>
            </a:r>
          </a:p>
        </p:txBody>
      </p:sp>
      <p:sp>
        <p:nvSpPr>
          <p:cNvPr id="4" name="TextBox 3"/>
          <p:cNvSpPr txBox="1"/>
          <p:nvPr/>
        </p:nvSpPr>
        <p:spPr>
          <a:xfrm>
            <a:off x="850232" y="5715000"/>
            <a:ext cx="64008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seven judgements distill into two essential qualities: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warmth and competence</a:t>
            </a: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p:txBody>
      </p:sp>
      <p:sp>
        <p:nvSpPr>
          <p:cNvPr id="5" name="TextBox 4"/>
          <p:cNvSpPr txBox="1"/>
          <p:nvPr/>
        </p:nvSpPr>
        <p:spPr>
          <a:xfrm>
            <a:off x="557464" y="641172"/>
            <a:ext cx="73914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Adapted from: “</a:t>
            </a:r>
            <a:r>
              <a:rPr kumimoji="0" lang="en-US" sz="1600" b="1"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The Dynamics of Warmth and Competence Judgments, and their Outcomes in Organizations</a:t>
            </a:r>
            <a:r>
              <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by Cuddy, Glick, and </a:t>
            </a:r>
            <a:r>
              <a:rPr kumimoji="0" lang="en-US" sz="16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Beninger</a:t>
            </a:r>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10" name="Group 9"/>
          <p:cNvGrpSpPr/>
          <p:nvPr/>
        </p:nvGrpSpPr>
        <p:grpSpPr>
          <a:xfrm>
            <a:off x="7419472" y="1789727"/>
            <a:ext cx="1724528" cy="318778"/>
            <a:chOff x="7419472" y="1789727"/>
            <a:chExt cx="1724528" cy="318778"/>
          </a:xfrm>
        </p:grpSpPr>
        <p:sp>
          <p:nvSpPr>
            <p:cNvPr id="6" name="Rectangle 5"/>
            <p:cNvSpPr/>
            <p:nvPr/>
          </p:nvSpPr>
          <p:spPr bwMode="auto">
            <a:xfrm>
              <a:off x="7467600" y="1828800"/>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7" name="TextBox 6"/>
            <p:cNvSpPr txBox="1"/>
            <p:nvPr/>
          </p:nvSpPr>
          <p:spPr>
            <a:xfrm>
              <a:off x="7419472"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0</a:t>
              </a:r>
            </a:p>
          </p:txBody>
        </p:sp>
        <p:sp>
          <p:nvSpPr>
            <p:cNvPr id="8" name="TextBox 7"/>
            <p:cNvSpPr txBox="1"/>
            <p:nvPr/>
          </p:nvSpPr>
          <p:spPr>
            <a:xfrm>
              <a:off x="8763000" y="1800728"/>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10</a:t>
              </a:r>
            </a:p>
          </p:txBody>
        </p:sp>
        <p:sp>
          <p:nvSpPr>
            <p:cNvPr id="9" name="TextBox 8"/>
            <p:cNvSpPr txBox="1"/>
            <p:nvPr/>
          </p:nvSpPr>
          <p:spPr>
            <a:xfrm>
              <a:off x="8117304"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5</a:t>
              </a:r>
            </a:p>
          </p:txBody>
        </p:sp>
      </p:grpSp>
      <p:grpSp>
        <p:nvGrpSpPr>
          <p:cNvPr id="11" name="Group 10"/>
          <p:cNvGrpSpPr/>
          <p:nvPr/>
        </p:nvGrpSpPr>
        <p:grpSpPr>
          <a:xfrm>
            <a:off x="7427496" y="2524686"/>
            <a:ext cx="1724528" cy="318778"/>
            <a:chOff x="7419472" y="1789727"/>
            <a:chExt cx="1724528" cy="318778"/>
          </a:xfrm>
        </p:grpSpPr>
        <p:sp>
          <p:nvSpPr>
            <p:cNvPr id="12" name="Rectangle 11"/>
            <p:cNvSpPr/>
            <p:nvPr/>
          </p:nvSpPr>
          <p:spPr bwMode="auto">
            <a:xfrm>
              <a:off x="7467600" y="1828800"/>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13" name="TextBox 12"/>
            <p:cNvSpPr txBox="1"/>
            <p:nvPr/>
          </p:nvSpPr>
          <p:spPr>
            <a:xfrm>
              <a:off x="7419472"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0</a:t>
              </a:r>
            </a:p>
          </p:txBody>
        </p:sp>
        <p:sp>
          <p:nvSpPr>
            <p:cNvPr id="14" name="TextBox 13"/>
            <p:cNvSpPr txBox="1"/>
            <p:nvPr/>
          </p:nvSpPr>
          <p:spPr>
            <a:xfrm>
              <a:off x="8763000" y="1800728"/>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10</a:t>
              </a:r>
            </a:p>
          </p:txBody>
        </p:sp>
        <p:sp>
          <p:nvSpPr>
            <p:cNvPr id="15" name="TextBox 14"/>
            <p:cNvSpPr txBox="1"/>
            <p:nvPr/>
          </p:nvSpPr>
          <p:spPr>
            <a:xfrm>
              <a:off x="8117304"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5</a:t>
              </a:r>
            </a:p>
          </p:txBody>
        </p:sp>
      </p:grpSp>
      <p:grpSp>
        <p:nvGrpSpPr>
          <p:cNvPr id="16" name="Group 15"/>
          <p:cNvGrpSpPr/>
          <p:nvPr/>
        </p:nvGrpSpPr>
        <p:grpSpPr>
          <a:xfrm>
            <a:off x="7427496" y="2993918"/>
            <a:ext cx="1724528" cy="318778"/>
            <a:chOff x="7419472" y="1789727"/>
            <a:chExt cx="1724528" cy="318778"/>
          </a:xfrm>
        </p:grpSpPr>
        <p:sp>
          <p:nvSpPr>
            <p:cNvPr id="17" name="Rectangle 16"/>
            <p:cNvSpPr/>
            <p:nvPr/>
          </p:nvSpPr>
          <p:spPr bwMode="auto">
            <a:xfrm>
              <a:off x="7467600" y="1828800"/>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18" name="TextBox 17"/>
            <p:cNvSpPr txBox="1"/>
            <p:nvPr/>
          </p:nvSpPr>
          <p:spPr>
            <a:xfrm>
              <a:off x="7419472"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0</a:t>
              </a:r>
            </a:p>
          </p:txBody>
        </p:sp>
        <p:sp>
          <p:nvSpPr>
            <p:cNvPr id="19" name="TextBox 18"/>
            <p:cNvSpPr txBox="1"/>
            <p:nvPr/>
          </p:nvSpPr>
          <p:spPr>
            <a:xfrm>
              <a:off x="8763000" y="1800728"/>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10</a:t>
              </a:r>
            </a:p>
          </p:txBody>
        </p:sp>
        <p:sp>
          <p:nvSpPr>
            <p:cNvPr id="20" name="TextBox 19"/>
            <p:cNvSpPr txBox="1"/>
            <p:nvPr/>
          </p:nvSpPr>
          <p:spPr>
            <a:xfrm>
              <a:off x="8117304"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5</a:t>
              </a:r>
            </a:p>
          </p:txBody>
        </p:sp>
      </p:grpSp>
      <p:grpSp>
        <p:nvGrpSpPr>
          <p:cNvPr id="21" name="Group 20"/>
          <p:cNvGrpSpPr/>
          <p:nvPr/>
        </p:nvGrpSpPr>
        <p:grpSpPr>
          <a:xfrm>
            <a:off x="7419472" y="3415022"/>
            <a:ext cx="1724528" cy="318778"/>
            <a:chOff x="7419472" y="1789727"/>
            <a:chExt cx="1724528" cy="318778"/>
          </a:xfrm>
        </p:grpSpPr>
        <p:sp>
          <p:nvSpPr>
            <p:cNvPr id="22" name="Rectangle 21"/>
            <p:cNvSpPr/>
            <p:nvPr/>
          </p:nvSpPr>
          <p:spPr bwMode="auto">
            <a:xfrm>
              <a:off x="7467600" y="1828800"/>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23" name="TextBox 22"/>
            <p:cNvSpPr txBox="1"/>
            <p:nvPr/>
          </p:nvSpPr>
          <p:spPr>
            <a:xfrm>
              <a:off x="7419472"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0</a:t>
              </a:r>
            </a:p>
          </p:txBody>
        </p:sp>
        <p:sp>
          <p:nvSpPr>
            <p:cNvPr id="24" name="TextBox 23"/>
            <p:cNvSpPr txBox="1"/>
            <p:nvPr/>
          </p:nvSpPr>
          <p:spPr>
            <a:xfrm>
              <a:off x="8763000" y="1800728"/>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10</a:t>
              </a:r>
            </a:p>
          </p:txBody>
        </p:sp>
        <p:sp>
          <p:nvSpPr>
            <p:cNvPr id="25" name="TextBox 24"/>
            <p:cNvSpPr txBox="1"/>
            <p:nvPr/>
          </p:nvSpPr>
          <p:spPr>
            <a:xfrm>
              <a:off x="8117304"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5</a:t>
              </a:r>
            </a:p>
          </p:txBody>
        </p:sp>
      </p:grpSp>
      <p:grpSp>
        <p:nvGrpSpPr>
          <p:cNvPr id="26" name="Group 25"/>
          <p:cNvGrpSpPr/>
          <p:nvPr/>
        </p:nvGrpSpPr>
        <p:grpSpPr>
          <a:xfrm>
            <a:off x="7427496" y="3856182"/>
            <a:ext cx="1724528" cy="318778"/>
            <a:chOff x="7419472" y="1789727"/>
            <a:chExt cx="1724528" cy="318778"/>
          </a:xfrm>
        </p:grpSpPr>
        <p:sp>
          <p:nvSpPr>
            <p:cNvPr id="27" name="Rectangle 26"/>
            <p:cNvSpPr/>
            <p:nvPr/>
          </p:nvSpPr>
          <p:spPr bwMode="auto">
            <a:xfrm>
              <a:off x="7467600" y="1828800"/>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28" name="TextBox 27"/>
            <p:cNvSpPr txBox="1"/>
            <p:nvPr/>
          </p:nvSpPr>
          <p:spPr>
            <a:xfrm>
              <a:off x="7419472"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0</a:t>
              </a:r>
            </a:p>
          </p:txBody>
        </p:sp>
        <p:sp>
          <p:nvSpPr>
            <p:cNvPr id="29" name="TextBox 28"/>
            <p:cNvSpPr txBox="1"/>
            <p:nvPr/>
          </p:nvSpPr>
          <p:spPr>
            <a:xfrm>
              <a:off x="8763000" y="1800728"/>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10</a:t>
              </a:r>
            </a:p>
          </p:txBody>
        </p:sp>
        <p:sp>
          <p:nvSpPr>
            <p:cNvPr id="30" name="TextBox 29"/>
            <p:cNvSpPr txBox="1"/>
            <p:nvPr/>
          </p:nvSpPr>
          <p:spPr>
            <a:xfrm>
              <a:off x="8117304"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5</a:t>
              </a:r>
            </a:p>
          </p:txBody>
        </p:sp>
      </p:grpSp>
      <p:grpSp>
        <p:nvGrpSpPr>
          <p:cNvPr id="31" name="Group 30"/>
          <p:cNvGrpSpPr/>
          <p:nvPr/>
        </p:nvGrpSpPr>
        <p:grpSpPr>
          <a:xfrm>
            <a:off x="7427496" y="4277286"/>
            <a:ext cx="1724528" cy="318778"/>
            <a:chOff x="7419472" y="1789727"/>
            <a:chExt cx="1724528" cy="318778"/>
          </a:xfrm>
        </p:grpSpPr>
        <p:sp>
          <p:nvSpPr>
            <p:cNvPr id="32" name="Rectangle 31"/>
            <p:cNvSpPr/>
            <p:nvPr/>
          </p:nvSpPr>
          <p:spPr bwMode="auto">
            <a:xfrm>
              <a:off x="7467600" y="1828800"/>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33" name="TextBox 32"/>
            <p:cNvSpPr txBox="1"/>
            <p:nvPr/>
          </p:nvSpPr>
          <p:spPr>
            <a:xfrm>
              <a:off x="7419472"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0</a:t>
              </a:r>
            </a:p>
          </p:txBody>
        </p:sp>
        <p:sp>
          <p:nvSpPr>
            <p:cNvPr id="34" name="TextBox 33"/>
            <p:cNvSpPr txBox="1"/>
            <p:nvPr/>
          </p:nvSpPr>
          <p:spPr>
            <a:xfrm>
              <a:off x="8763000" y="1800728"/>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10</a:t>
              </a:r>
            </a:p>
          </p:txBody>
        </p:sp>
        <p:sp>
          <p:nvSpPr>
            <p:cNvPr id="35" name="TextBox 34"/>
            <p:cNvSpPr txBox="1"/>
            <p:nvPr/>
          </p:nvSpPr>
          <p:spPr>
            <a:xfrm>
              <a:off x="8117304"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5</a:t>
              </a:r>
            </a:p>
          </p:txBody>
        </p:sp>
      </p:grpSp>
      <p:grpSp>
        <p:nvGrpSpPr>
          <p:cNvPr id="36" name="Group 35"/>
          <p:cNvGrpSpPr/>
          <p:nvPr/>
        </p:nvGrpSpPr>
        <p:grpSpPr>
          <a:xfrm>
            <a:off x="7427496" y="5079390"/>
            <a:ext cx="1724528" cy="318778"/>
            <a:chOff x="7419472" y="1789727"/>
            <a:chExt cx="1724528" cy="318778"/>
          </a:xfrm>
        </p:grpSpPr>
        <p:sp>
          <p:nvSpPr>
            <p:cNvPr id="37" name="Rectangle 36"/>
            <p:cNvSpPr/>
            <p:nvPr/>
          </p:nvSpPr>
          <p:spPr bwMode="auto">
            <a:xfrm>
              <a:off x="7467600" y="1828800"/>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38" name="TextBox 37"/>
            <p:cNvSpPr txBox="1"/>
            <p:nvPr/>
          </p:nvSpPr>
          <p:spPr>
            <a:xfrm>
              <a:off x="7419472"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0</a:t>
              </a:r>
            </a:p>
          </p:txBody>
        </p:sp>
        <p:sp>
          <p:nvSpPr>
            <p:cNvPr id="39" name="TextBox 38"/>
            <p:cNvSpPr txBox="1"/>
            <p:nvPr/>
          </p:nvSpPr>
          <p:spPr>
            <a:xfrm>
              <a:off x="8763000" y="1800728"/>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10</a:t>
              </a:r>
            </a:p>
          </p:txBody>
        </p:sp>
        <p:sp>
          <p:nvSpPr>
            <p:cNvPr id="40" name="TextBox 39"/>
            <p:cNvSpPr txBox="1"/>
            <p:nvPr/>
          </p:nvSpPr>
          <p:spPr>
            <a:xfrm>
              <a:off x="8117304" y="1789727"/>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5</a:t>
              </a:r>
            </a:p>
          </p:txBody>
        </p:sp>
      </p:grpSp>
      <p:sp>
        <p:nvSpPr>
          <p:cNvPr id="42" name="Rectangle 41"/>
          <p:cNvSpPr/>
          <p:nvPr/>
        </p:nvSpPr>
        <p:spPr bwMode="auto">
          <a:xfrm>
            <a:off x="7475624" y="5435295"/>
            <a:ext cx="1600200" cy="228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43" name="TextBox 42"/>
          <p:cNvSpPr txBox="1"/>
          <p:nvPr/>
        </p:nvSpPr>
        <p:spPr>
          <a:xfrm>
            <a:off x="7427496" y="5396222"/>
            <a:ext cx="2286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44" name="TextBox 43"/>
          <p:cNvSpPr txBox="1"/>
          <p:nvPr/>
        </p:nvSpPr>
        <p:spPr>
          <a:xfrm>
            <a:off x="8771024" y="5407223"/>
            <a:ext cx="381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TextBox 44"/>
          <p:cNvSpPr txBox="1"/>
          <p:nvPr/>
        </p:nvSpPr>
        <p:spPr>
          <a:xfrm>
            <a:off x="7936832" y="5372158"/>
            <a:ext cx="6617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7 =</a:t>
            </a:r>
          </a:p>
        </p:txBody>
      </p:sp>
      <p:sp>
        <p:nvSpPr>
          <p:cNvPr id="46" name="Rectangle 45"/>
          <p:cNvSpPr/>
          <p:nvPr/>
        </p:nvSpPr>
        <p:spPr bwMode="auto">
          <a:xfrm>
            <a:off x="7467600" y="5714999"/>
            <a:ext cx="1600200" cy="82513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
        <p:nvSpPr>
          <p:cNvPr id="47" name="TextBox 46"/>
          <p:cNvSpPr txBox="1"/>
          <p:nvPr/>
        </p:nvSpPr>
        <p:spPr>
          <a:xfrm>
            <a:off x="7375360" y="5654205"/>
            <a:ext cx="180072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Average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Warmth &amp; Competence Score</a:t>
            </a:r>
          </a:p>
        </p:txBody>
      </p:sp>
      <p:sp>
        <p:nvSpPr>
          <p:cNvPr id="48" name="Rectangle 47"/>
          <p:cNvSpPr/>
          <p:nvPr/>
        </p:nvSpPr>
        <p:spPr bwMode="auto">
          <a:xfrm>
            <a:off x="8029088" y="6236368"/>
            <a:ext cx="497304" cy="283476"/>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charset="0"/>
              <a:ea typeface="+mn-ea"/>
              <a:cs typeface="+mn-cs"/>
            </a:endParaRPr>
          </a:p>
        </p:txBody>
      </p:sp>
    </p:spTree>
    <p:extLst>
      <p:ext uri="{BB962C8B-B14F-4D97-AF65-F5344CB8AC3E}">
        <p14:creationId xmlns:p14="http://schemas.microsoft.com/office/powerpoint/2010/main" val="189533122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452178" y="431003"/>
            <a:ext cx="8239644" cy="5110663"/>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452178" y="469104"/>
            <a:ext cx="8239644" cy="67710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200" b="1" kern="0" dirty="0">
                <a:solidFill>
                  <a:srgbClr val="FFFFFF"/>
                </a:solidFill>
                <a:latin typeface="Arial Black"/>
              </a:rPr>
              <a:t>At age 14, George Washington compiled a list of</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200" b="1" i="1" kern="0" dirty="0">
                <a:solidFill>
                  <a:srgbClr val="FFFFFF"/>
                </a:solidFill>
                <a:latin typeface="Arial Black"/>
              </a:rPr>
              <a:t>“110 Rules of Civility and Decent </a:t>
            </a:r>
            <a:r>
              <a:rPr lang="en-US" altLang="en-US" sz="2200" b="1" i="1" kern="0" dirty="0" err="1">
                <a:solidFill>
                  <a:srgbClr val="FFFFFF"/>
                </a:solidFill>
                <a:latin typeface="Arial Black"/>
              </a:rPr>
              <a:t>Behaviour</a:t>
            </a:r>
            <a:r>
              <a:rPr lang="en-US" altLang="en-US" sz="2200" b="1" i="1" kern="0" dirty="0">
                <a:solidFill>
                  <a:srgbClr val="FFFFFF"/>
                </a:solidFill>
                <a:latin typeface="Arial Black"/>
              </a:rPr>
              <a:t>…”</a:t>
            </a:r>
            <a:endParaRPr kumimoji="0" lang="en-US" altLang="en-US" sz="2200" b="1" i="1" u="none" strike="noStrike" kern="0" cap="none" spc="0" normalizeH="0" baseline="0" noProof="0" dirty="0">
              <a:ln>
                <a:noFill/>
              </a:ln>
              <a:solidFill>
                <a:srgbClr val="FFFFFF"/>
              </a:solidFill>
              <a:effectLst/>
              <a:uLnTx/>
              <a:uFillTx/>
              <a:latin typeface="Arial Black"/>
            </a:endParaRPr>
          </a:p>
        </p:txBody>
      </p:sp>
      <p:pic>
        <p:nvPicPr>
          <p:cNvPr id="8"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2209800"/>
            <a:ext cx="9144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
          <p:cNvSpPr txBox="1">
            <a:spLocks noChangeArrowheads="1"/>
          </p:cNvSpPr>
          <p:nvPr/>
        </p:nvSpPr>
        <p:spPr bwMode="auto">
          <a:xfrm>
            <a:off x="285750" y="2910498"/>
            <a:ext cx="85629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BDB689"/>
                  </a:outerShdw>
                </a:effectLst>
              </a14:hiddenEffects>
            </a:ext>
          </a:extLst>
        </p:spPr>
        <p:txBody>
          <a:bodyPr>
            <a:spAutoFit/>
          </a:bodyPr>
          <a:lstStyle/>
          <a:p>
            <a:pPr algn="ctr" eaLnBrk="1" hangingPunct="1"/>
            <a:r>
              <a:rPr lang="en-US" altLang="en-US" sz="3800" b="1" u="sng" dirty="0">
                <a:latin typeface="Times New Roman" pitchFamily="18" charset="0"/>
                <a:ea typeface="ＭＳ Ｐゴシック" pitchFamily="-112" charset="-128"/>
              </a:rPr>
              <a:t>Rule #110</a:t>
            </a:r>
            <a:r>
              <a:rPr lang="en-US" altLang="en-US" sz="3800" b="1" dirty="0">
                <a:latin typeface="Times New Roman" pitchFamily="18" charset="0"/>
                <a:ea typeface="ＭＳ Ｐゴシック" pitchFamily="-112" charset="-128"/>
              </a:rPr>
              <a:t> –</a:t>
            </a:r>
          </a:p>
          <a:p>
            <a:pPr algn="ctr" eaLnBrk="1" hangingPunct="1"/>
            <a:r>
              <a:rPr lang="en-US" altLang="en-US" sz="3800" b="1" dirty="0" err="1">
                <a:latin typeface="Times New Roman" pitchFamily="18" charset="0"/>
                <a:ea typeface="ＭＳ Ｐゴシック" pitchFamily="-112" charset="-128"/>
              </a:rPr>
              <a:t>Labour</a:t>
            </a:r>
            <a:r>
              <a:rPr lang="en-US" altLang="en-US" sz="3800" b="1" dirty="0">
                <a:latin typeface="Times New Roman" pitchFamily="18" charset="0"/>
                <a:ea typeface="ＭＳ Ｐゴシック" pitchFamily="-112" charset="-128"/>
              </a:rPr>
              <a:t> to keep alive in your breast</a:t>
            </a:r>
          </a:p>
          <a:p>
            <a:pPr algn="ctr" eaLnBrk="1" hangingPunct="1"/>
            <a:r>
              <a:rPr lang="en-US" altLang="en-US" sz="3800" b="1" dirty="0">
                <a:latin typeface="Times New Roman" pitchFamily="18" charset="0"/>
                <a:ea typeface="ＭＳ Ｐゴシック" pitchFamily="-112" charset="-128"/>
              </a:rPr>
              <a:t>that little celestial fire</a:t>
            </a:r>
          </a:p>
          <a:p>
            <a:pPr algn="ctr" eaLnBrk="1" hangingPunct="1"/>
            <a:r>
              <a:rPr lang="en-US" altLang="en-US" sz="3800" b="1" dirty="0">
                <a:latin typeface="Times New Roman" pitchFamily="18" charset="0"/>
                <a:ea typeface="ＭＳ Ｐゴシック" pitchFamily="-112" charset="-128"/>
              </a:rPr>
              <a:t>called “</a:t>
            </a:r>
            <a:r>
              <a:rPr lang="en-US" altLang="en-US" sz="3800" b="1" dirty="0">
                <a:solidFill>
                  <a:srgbClr val="0033CC"/>
                </a:solidFill>
                <a:latin typeface="Times New Roman" pitchFamily="18" charset="0"/>
                <a:ea typeface="ＭＳ Ｐゴシック" pitchFamily="-112" charset="-128"/>
              </a:rPr>
              <a:t>conscience</a:t>
            </a:r>
            <a:r>
              <a:rPr lang="en-US" altLang="en-US" sz="3800" b="1" dirty="0">
                <a:latin typeface="Times New Roman" pitchFamily="18" charset="0"/>
                <a:ea typeface="ＭＳ Ｐゴシック" pitchFamily="-112" charset="-128"/>
              </a:rPr>
              <a:t>.”</a:t>
            </a:r>
          </a:p>
        </p:txBody>
      </p:sp>
      <p:grpSp>
        <p:nvGrpSpPr>
          <p:cNvPr id="2" name="Group 1">
            <a:extLst>
              <a:ext uri="{FF2B5EF4-FFF2-40B4-BE49-F238E27FC236}">
                <a16:creationId xmlns:a16="http://schemas.microsoft.com/office/drawing/2014/main" id="{3CA928C5-6DC1-EFB8-01B8-9E3803AFC126}"/>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934488F7-579C-2FCA-7D1B-497123A791DB}"/>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3D6CA71-902B-CCC5-E329-1D94718383F7}"/>
                </a:ext>
              </a:extLst>
            </p:cNvPr>
            <p:cNvSpPr txBox="1">
              <a:spLocks/>
            </p:cNvSpPr>
            <p:nvPr/>
          </p:nvSpPr>
          <p:spPr bwMode="auto">
            <a:xfrm>
              <a:off x="187043" y="1562822"/>
              <a:ext cx="8782260" cy="92333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0" cap="none" spc="0" normalizeH="0" baseline="0" noProof="0" dirty="0">
                  <a:ln>
                    <a:noFill/>
                  </a:ln>
                  <a:solidFill>
                    <a:srgbClr val="FFFFFF"/>
                  </a:solidFill>
                  <a:effectLst/>
                  <a:uLnTx/>
                  <a:uFillTx/>
                  <a:latin typeface="Times New Roman" pitchFamily="18" charset="0"/>
                  <a:ea typeface="+mj-ea"/>
                  <a:cs typeface="+mj-cs"/>
                </a:rPr>
                <a:t>At age 14, George Washington compiled a list of</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000" b="1" kern="0" dirty="0">
                  <a:solidFill>
                    <a:srgbClr val="FFFFFF"/>
                  </a:solidFill>
                  <a:latin typeface="Times New Roman" pitchFamily="18" charset="0"/>
                </a:rPr>
                <a:t>“110 Rules of Civility &amp; Decent Behavior…”</a:t>
              </a:r>
              <a:endParaRPr kumimoji="0" lang="en-US" altLang="en-US" sz="3000" b="1" i="0" u="none" strike="noStrike" kern="0" cap="none" spc="0" normalizeH="0" baseline="0" noProof="0" dirty="0">
                <a:ln>
                  <a:noFill/>
                </a:ln>
                <a:solidFill>
                  <a:srgbClr val="FFFFFF"/>
                </a:solidFill>
                <a:effectLst/>
                <a:uLnTx/>
                <a:uFillTx/>
                <a:latin typeface="Times New Roman" pitchFamily="18" charset="0"/>
                <a:ea typeface="+mj-ea"/>
                <a:cs typeface="+mj-cs"/>
              </a:endParaRPr>
            </a:p>
          </p:txBody>
        </p:sp>
      </p:grpSp>
    </p:spTree>
    <p:extLst>
      <p:ext uri="{BB962C8B-B14F-4D97-AF65-F5344CB8AC3E}">
        <p14:creationId xmlns:p14="http://schemas.microsoft.com/office/powerpoint/2010/main" val="828615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1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10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10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22514" y="511017"/>
            <a:ext cx="8098972" cy="5196886"/>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kern="0" dirty="0">
                <a:solidFill>
                  <a:srgbClr val="FFFFFF"/>
                </a:solidFill>
                <a:latin typeface="Arial Black"/>
              </a:rPr>
              <a:t>Culture of 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pic>
        <p:nvPicPr>
          <p:cNvPr id="8" name="Picture 4" descr="09-Little Donkey at Custer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562100"/>
            <a:ext cx="2146300" cy="332422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5"/>
          <p:cNvSpPr>
            <a:spLocks/>
          </p:cNvSpPr>
          <p:nvPr/>
        </p:nvSpPr>
        <p:spPr bwMode="auto">
          <a:xfrm>
            <a:off x="1239296" y="5035064"/>
            <a:ext cx="2286000" cy="54927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sz="3600">
                <a:solidFill>
                  <a:schemeClr val="tx2"/>
                </a:solidFill>
                <a:latin typeface="Arial Black" pitchFamily="34" charset="0"/>
              </a:defRPr>
            </a:lvl1pPr>
            <a:lvl2pPr>
              <a:defRPr sz="3600">
                <a:solidFill>
                  <a:schemeClr val="tx2"/>
                </a:solidFill>
                <a:latin typeface="Arial Black" pitchFamily="34" charset="0"/>
              </a:defRPr>
            </a:lvl2pPr>
            <a:lvl3pPr>
              <a:defRPr sz="3600">
                <a:solidFill>
                  <a:schemeClr val="tx2"/>
                </a:solidFill>
                <a:latin typeface="Arial Black" pitchFamily="34" charset="0"/>
              </a:defRPr>
            </a:lvl3pPr>
            <a:lvl4pPr>
              <a:defRPr sz="3600">
                <a:solidFill>
                  <a:schemeClr val="tx2"/>
                </a:solidFill>
                <a:latin typeface="Arial Black" pitchFamily="34" charset="0"/>
              </a:defRPr>
            </a:lvl4pPr>
            <a:lvl5pPr>
              <a:defRPr sz="3600">
                <a:solidFill>
                  <a:schemeClr val="tx2"/>
                </a:solidFill>
                <a:latin typeface="Arial Black" pitchFamily="34" charset="0"/>
              </a:defRPr>
            </a:lvl5pPr>
            <a:lvl6pPr marL="457200" fontAlgn="base">
              <a:spcBef>
                <a:spcPct val="0"/>
              </a:spcBef>
              <a:spcAft>
                <a:spcPct val="0"/>
              </a:spcAft>
              <a:defRPr sz="3600">
                <a:solidFill>
                  <a:schemeClr val="tx2"/>
                </a:solidFill>
                <a:latin typeface="Arial Black" pitchFamily="34" charset="0"/>
              </a:defRPr>
            </a:lvl6pPr>
            <a:lvl7pPr marL="914400" fontAlgn="base">
              <a:spcBef>
                <a:spcPct val="0"/>
              </a:spcBef>
              <a:spcAft>
                <a:spcPct val="0"/>
              </a:spcAft>
              <a:defRPr sz="3600">
                <a:solidFill>
                  <a:schemeClr val="tx2"/>
                </a:solidFill>
                <a:latin typeface="Arial Black" pitchFamily="34" charset="0"/>
              </a:defRPr>
            </a:lvl7pPr>
            <a:lvl8pPr marL="1371600" fontAlgn="base">
              <a:spcBef>
                <a:spcPct val="0"/>
              </a:spcBef>
              <a:spcAft>
                <a:spcPct val="0"/>
              </a:spcAft>
              <a:defRPr sz="3600">
                <a:solidFill>
                  <a:schemeClr val="tx2"/>
                </a:solidFill>
                <a:latin typeface="Arial Black" pitchFamily="34" charset="0"/>
              </a:defRPr>
            </a:lvl8pPr>
            <a:lvl9pPr marL="1828800" fontAlgn="base">
              <a:spcBef>
                <a:spcPct val="0"/>
              </a:spcBef>
              <a:spcAft>
                <a:spcPct val="0"/>
              </a:spcAft>
              <a:defRPr sz="3600">
                <a:solidFill>
                  <a:schemeClr val="tx2"/>
                </a:solidFill>
                <a:latin typeface="Arial Black" pitchFamily="34" charset="0"/>
              </a:defRPr>
            </a:lvl9pPr>
          </a:lstStyle>
          <a:p>
            <a:pPr algn="ctr" eaLnBrk="1" hangingPunct="1"/>
            <a:r>
              <a:rPr lang="en-US" altLang="en-US" b="1" dirty="0"/>
              <a:t>The End</a:t>
            </a:r>
          </a:p>
        </p:txBody>
      </p:sp>
      <p:pic>
        <p:nvPicPr>
          <p:cNvPr id="10" name="Picture 3" descr="DSC029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36700"/>
            <a:ext cx="3276600" cy="24574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7"/>
          <p:cNvSpPr txBox="1">
            <a:spLocks noChangeArrowheads="1"/>
          </p:cNvSpPr>
          <p:nvPr/>
        </p:nvSpPr>
        <p:spPr bwMode="auto">
          <a:xfrm>
            <a:off x="4887913" y="4026740"/>
            <a:ext cx="3581400"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dirty="0">
                <a:latin typeface="Times New Roman" pitchFamily="18" charset="0"/>
              </a:rPr>
              <a:t>A pessimist sees the difficulty</a:t>
            </a:r>
          </a:p>
          <a:p>
            <a:r>
              <a:rPr lang="en-US" altLang="en-US" sz="1900" b="1" dirty="0">
                <a:latin typeface="Times New Roman" pitchFamily="18" charset="0"/>
              </a:rPr>
              <a:t>in every opportunity.</a:t>
            </a:r>
          </a:p>
          <a:p>
            <a:r>
              <a:rPr lang="en-US" altLang="en-US" sz="1900" b="1" dirty="0">
                <a:latin typeface="Times New Roman" pitchFamily="18" charset="0"/>
              </a:rPr>
              <a:t>An optimist sees the opportunity in every difficulty.</a:t>
            </a:r>
          </a:p>
          <a:p>
            <a:pPr>
              <a:spcBef>
                <a:spcPct val="50000"/>
              </a:spcBef>
            </a:pPr>
            <a:r>
              <a:rPr lang="en-US" altLang="en-US" sz="1900" b="1" dirty="0">
                <a:latin typeface="Times New Roman" pitchFamily="18" charset="0"/>
              </a:rPr>
              <a:t>             - Sir Winston Churchill</a:t>
            </a:r>
          </a:p>
        </p:txBody>
      </p:sp>
      <p:grpSp>
        <p:nvGrpSpPr>
          <p:cNvPr id="2" name="Group 1">
            <a:extLst>
              <a:ext uri="{FF2B5EF4-FFF2-40B4-BE49-F238E27FC236}">
                <a16:creationId xmlns:a16="http://schemas.microsoft.com/office/drawing/2014/main" id="{0914E146-4683-7830-1973-6D27A1BE5C5B}"/>
              </a:ext>
            </a:extLst>
          </p:cNvPr>
          <p:cNvGrpSpPr/>
          <p:nvPr/>
        </p:nvGrpSpPr>
        <p:grpSpPr>
          <a:xfrm>
            <a:off x="149629" y="267287"/>
            <a:ext cx="8865524" cy="1184563"/>
            <a:chOff x="149629" y="1463041"/>
            <a:chExt cx="8865524" cy="1184563"/>
          </a:xfrm>
        </p:grpSpPr>
        <p:sp>
          <p:nvSpPr>
            <p:cNvPr id="3" name="Rectangle 2">
              <a:extLst>
                <a:ext uri="{FF2B5EF4-FFF2-40B4-BE49-F238E27FC236}">
                  <a16:creationId xmlns:a16="http://schemas.microsoft.com/office/drawing/2014/main" id="{24F81BA1-DBC6-E682-AB42-D93CF9EF0D06}"/>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8DF4293-EC0F-B55B-991C-CABD5A941FA5}"/>
                </a:ext>
              </a:extLst>
            </p:cNvPr>
            <p:cNvSpPr txBox="1">
              <a:spLocks/>
            </p:cNvSpPr>
            <p:nvPr/>
          </p:nvSpPr>
          <p:spPr bwMode="auto">
            <a:xfrm>
              <a:off x="205992" y="1726437"/>
              <a:ext cx="8782260" cy="646331"/>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a:noFill/>
                  </a:ln>
                  <a:solidFill>
                    <a:srgbClr val="FFFFFF"/>
                  </a:solidFill>
                  <a:effectLst/>
                  <a:uLnTx/>
                  <a:uFillTx/>
                  <a:latin typeface="Times New Roman" pitchFamily="18" charset="0"/>
                  <a:ea typeface="+mj-ea"/>
                  <a:cs typeface="+mj-cs"/>
                </a:rPr>
                <a:t>Creating a Culture of Civility</a:t>
              </a:r>
            </a:p>
          </p:txBody>
        </p:sp>
      </p:grpSp>
    </p:spTree>
    <p:extLst>
      <p:ext uri="{BB962C8B-B14F-4D97-AF65-F5344CB8AC3E}">
        <p14:creationId xmlns:p14="http://schemas.microsoft.com/office/powerpoint/2010/main" val="400039326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63072" y="411162"/>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3200" b="1" i="1" dirty="0">
                <a:solidFill>
                  <a:schemeClr val="bg1"/>
                </a:solidFill>
                <a:latin typeface="Georgia" pitchFamily="18" charset="0"/>
              </a:rPr>
              <a:t>What’s a few insults among friends?</a:t>
            </a:r>
          </a:p>
        </p:txBody>
      </p:sp>
      <p:pic>
        <p:nvPicPr>
          <p:cNvPr id="6" name="2.5 minute council meeti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190371"/>
            <a:ext cx="6099175" cy="4574828"/>
          </a:xfrm>
          <a:ln w="76200">
            <a:solidFill>
              <a:schemeClr val="bg1">
                <a:lumMod val="50000"/>
              </a:schemeClr>
            </a:solidFill>
          </a:ln>
        </p:spPr>
      </p:pic>
      <p:sp>
        <p:nvSpPr>
          <p:cNvPr id="7" name="TextBox 6">
            <a:extLst>
              <a:ext uri="{FF2B5EF4-FFF2-40B4-BE49-F238E27FC236}">
                <a16:creationId xmlns:a16="http://schemas.microsoft.com/office/drawing/2014/main" id="{6E210EEF-E06F-4BC4-8926-CB87DDC1E53B}"/>
              </a:ext>
            </a:extLst>
          </p:cNvPr>
          <p:cNvSpPr txBox="1"/>
          <p:nvPr/>
        </p:nvSpPr>
        <p:spPr>
          <a:xfrm>
            <a:off x="383823" y="338667"/>
            <a:ext cx="8353778" cy="646331"/>
          </a:xfrm>
          <a:prstGeom prst="rect">
            <a:avLst/>
          </a:prstGeom>
          <a:noFill/>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So, what’re a few insults among friends?</a:t>
            </a:r>
          </a:p>
        </p:txBody>
      </p:sp>
    </p:spTree>
    <p:extLst>
      <p:ext uri="{BB962C8B-B14F-4D97-AF65-F5344CB8AC3E}">
        <p14:creationId xmlns:p14="http://schemas.microsoft.com/office/powerpoint/2010/main" val="991069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9200" y="304800"/>
            <a:ext cx="7315200" cy="762000"/>
          </a:xfrm>
        </p:spPr>
        <p:txBody>
          <a:bodyPr/>
          <a:lstStyle/>
          <a:p>
            <a:pPr algn="l"/>
            <a:r>
              <a:rPr lang="en-US" b="1" i="1" dirty="0">
                <a:solidFill>
                  <a:schemeClr val="bg1"/>
                </a:solidFill>
                <a:latin typeface="Times New Roman" panose="02020603050405020304" pitchFamily="18" charset="0"/>
                <a:cs typeface="Times New Roman" panose="02020603050405020304" pitchFamily="18" charset="0"/>
              </a:rPr>
              <a:t>Inspiring…….</a:t>
            </a:r>
          </a:p>
        </p:txBody>
      </p:sp>
      <p:pic>
        <p:nvPicPr>
          <p:cNvPr id="5" name="Leadership-MostInspiringThingEverSai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8058" y="1012808"/>
            <a:ext cx="6400800" cy="4800600"/>
          </a:xfrm>
          <a:prstGeom prst="rect">
            <a:avLst/>
          </a:prstGeom>
          <a:ln w="38100">
            <a:solidFill>
              <a:schemeClr val="bg1">
                <a:lumMod val="50000"/>
              </a:schemeClr>
            </a:solidFill>
          </a:ln>
        </p:spPr>
      </p:pic>
      <p:sp>
        <p:nvSpPr>
          <p:cNvPr id="6" name="TextBox 5">
            <a:extLst>
              <a:ext uri="{FF2B5EF4-FFF2-40B4-BE49-F238E27FC236}">
                <a16:creationId xmlns:a16="http://schemas.microsoft.com/office/drawing/2014/main" id="{D6BCA60E-C8A1-4B9F-8D41-0C87BDE7E3B6}"/>
              </a:ext>
            </a:extLst>
          </p:cNvPr>
          <p:cNvSpPr txBox="1"/>
          <p:nvPr/>
        </p:nvSpPr>
        <p:spPr>
          <a:xfrm>
            <a:off x="1447800" y="282222"/>
            <a:ext cx="6225722" cy="646331"/>
          </a:xfrm>
          <a:prstGeom prst="rect">
            <a:avLst/>
          </a:prstGeom>
          <a:noFill/>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Inspiring…</a:t>
            </a:r>
          </a:p>
        </p:txBody>
      </p:sp>
    </p:spTree>
    <p:extLst>
      <p:ext uri="{BB962C8B-B14F-4D97-AF65-F5344CB8AC3E}">
        <p14:creationId xmlns:p14="http://schemas.microsoft.com/office/powerpoint/2010/main" val="3054054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33400" y="2057400"/>
            <a:ext cx="3352800" cy="23622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Lst>
        </p:spPr>
        <p:txBody>
          <a:bodyPr anchor="ctr"/>
          <a:lstStyle>
            <a:lvl1pPr>
              <a:defRPr sz="3600">
                <a:solidFill>
                  <a:schemeClr val="tx2"/>
                </a:solidFill>
                <a:latin typeface="Arial Black" pitchFamily="34" charset="0"/>
              </a:defRPr>
            </a:lvl1pPr>
            <a:lvl2pPr>
              <a:defRPr sz="3600">
                <a:solidFill>
                  <a:schemeClr val="tx2"/>
                </a:solidFill>
                <a:latin typeface="Arial Black" pitchFamily="34" charset="0"/>
              </a:defRPr>
            </a:lvl2pPr>
            <a:lvl3pPr>
              <a:defRPr sz="3600">
                <a:solidFill>
                  <a:schemeClr val="tx2"/>
                </a:solidFill>
                <a:latin typeface="Arial Black" pitchFamily="34" charset="0"/>
              </a:defRPr>
            </a:lvl3pPr>
            <a:lvl4pPr>
              <a:defRPr sz="3600">
                <a:solidFill>
                  <a:schemeClr val="tx2"/>
                </a:solidFill>
                <a:latin typeface="Arial Black" pitchFamily="34" charset="0"/>
              </a:defRPr>
            </a:lvl4pPr>
            <a:lvl5pPr>
              <a:defRPr sz="3600">
                <a:solidFill>
                  <a:schemeClr val="tx2"/>
                </a:solidFill>
                <a:latin typeface="Arial Black" pitchFamily="34" charset="0"/>
              </a:defRPr>
            </a:lvl5pPr>
            <a:lvl6pPr marL="457200" fontAlgn="base">
              <a:spcBef>
                <a:spcPct val="0"/>
              </a:spcBef>
              <a:spcAft>
                <a:spcPct val="0"/>
              </a:spcAft>
              <a:defRPr sz="3600">
                <a:solidFill>
                  <a:schemeClr val="tx2"/>
                </a:solidFill>
                <a:latin typeface="Arial Black" pitchFamily="34" charset="0"/>
              </a:defRPr>
            </a:lvl6pPr>
            <a:lvl7pPr marL="914400" fontAlgn="base">
              <a:spcBef>
                <a:spcPct val="0"/>
              </a:spcBef>
              <a:spcAft>
                <a:spcPct val="0"/>
              </a:spcAft>
              <a:defRPr sz="3600">
                <a:solidFill>
                  <a:schemeClr val="tx2"/>
                </a:solidFill>
                <a:latin typeface="Arial Black" pitchFamily="34" charset="0"/>
              </a:defRPr>
            </a:lvl7pPr>
            <a:lvl8pPr marL="1371600" fontAlgn="base">
              <a:spcBef>
                <a:spcPct val="0"/>
              </a:spcBef>
              <a:spcAft>
                <a:spcPct val="0"/>
              </a:spcAft>
              <a:defRPr sz="3600">
                <a:solidFill>
                  <a:schemeClr val="tx2"/>
                </a:solidFill>
                <a:latin typeface="Arial Black" pitchFamily="34" charset="0"/>
              </a:defRPr>
            </a:lvl8pPr>
            <a:lvl9pPr marL="1828800" fontAlgn="base">
              <a:spcBef>
                <a:spcPct val="0"/>
              </a:spcBef>
              <a:spcAft>
                <a:spcPct val="0"/>
              </a:spcAft>
              <a:defRPr sz="3600">
                <a:solidFill>
                  <a:schemeClr val="tx2"/>
                </a:solidFill>
                <a:latin typeface="Arial Black" pitchFamily="34" charset="0"/>
              </a:defRPr>
            </a:lvl9pPr>
          </a:lstStyle>
          <a:p>
            <a:pPr eaLnBrk="1" hangingPunct="1"/>
            <a:r>
              <a:rPr lang="en-US" altLang="en-US" sz="3200" b="1" dirty="0">
                <a:solidFill>
                  <a:srgbClr val="003366"/>
                </a:solidFill>
              </a:rPr>
              <a:t>Why should you care about civility?</a:t>
            </a:r>
          </a:p>
        </p:txBody>
      </p:sp>
      <p:pic>
        <p:nvPicPr>
          <p:cNvPr id="5" name="Picture 3" descr="Cartoon_11"/>
          <p:cNvPicPr>
            <a:picLocks noChangeAspect="1" noChangeArrowheads="1"/>
          </p:cNvPicPr>
          <p:nvPr/>
        </p:nvPicPr>
        <p:blipFill>
          <a:blip r:embed="rId2">
            <a:lum bright="-10000" contrast="4000"/>
            <a:extLst>
              <a:ext uri="{28A0092B-C50C-407E-A947-70E740481C1C}">
                <a14:useLocalDpi xmlns:a14="http://schemas.microsoft.com/office/drawing/2010/main" val="0"/>
              </a:ext>
            </a:extLst>
          </a:blip>
          <a:srcRect/>
          <a:stretch>
            <a:fillRect/>
          </a:stretch>
        </p:blipFill>
        <p:spPr bwMode="auto">
          <a:xfrm>
            <a:off x="4143021" y="417428"/>
            <a:ext cx="4562728" cy="55013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1926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361741" y="368403"/>
            <a:ext cx="8475784" cy="5229006"/>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52400" y="339725"/>
            <a:ext cx="8839200" cy="85407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t>At age 14, George Washington compiled a list of</a:t>
            </a:r>
            <a:b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br>
            <a: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t>“</a:t>
            </a:r>
            <a:r>
              <a:rPr kumimoji="0" lang="en-US" altLang="en-US" sz="2800" b="1" i="1" u="none" strike="noStrike" kern="0" cap="none" spc="0" normalizeH="0" baseline="0" noProof="0" dirty="0">
                <a:ln>
                  <a:noFill/>
                </a:ln>
                <a:solidFill>
                  <a:srgbClr val="FFFFFF"/>
                </a:solidFill>
                <a:effectLst/>
                <a:uLnTx/>
                <a:uFillTx/>
                <a:latin typeface="Times New Roman" pitchFamily="18" charset="0"/>
                <a:ea typeface="+mj-ea"/>
                <a:cs typeface="+mj-cs"/>
              </a:rPr>
              <a:t>110 Rules of Civility &amp; Decent </a:t>
            </a:r>
            <a:r>
              <a:rPr kumimoji="0" lang="en-US" altLang="en-US" sz="2800" b="1" i="1" u="none" strike="noStrike" kern="0" cap="none" spc="0" normalizeH="0" baseline="0" noProof="0" dirty="0" err="1">
                <a:ln>
                  <a:noFill/>
                </a:ln>
                <a:solidFill>
                  <a:srgbClr val="FFFFFF"/>
                </a:solidFill>
                <a:effectLst/>
                <a:uLnTx/>
                <a:uFillTx/>
                <a:latin typeface="Times New Roman" pitchFamily="18" charset="0"/>
                <a:ea typeface="+mj-ea"/>
                <a:cs typeface="+mj-cs"/>
              </a:rPr>
              <a:t>Behaviour</a:t>
            </a:r>
            <a: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t>”…</a:t>
            </a:r>
          </a:p>
        </p:txBody>
      </p:sp>
      <p:pic>
        <p:nvPicPr>
          <p:cNvPr id="6"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2121042"/>
            <a:ext cx="9144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457200" y="2779904"/>
            <a:ext cx="8562975" cy="2708434"/>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0"/>
              </a:spcBef>
              <a:spcAft>
                <a:spcPct val="0"/>
              </a:spcAft>
            </a:pPr>
            <a:r>
              <a:rPr lang="en-US" altLang="en-US" sz="3400" b="1" u="sng" dirty="0">
                <a:solidFill>
                  <a:srgbClr val="000000"/>
                </a:solidFill>
                <a:effectLst>
                  <a:outerShdw blurRad="38100" dist="38100" dir="2700000" algn="tl">
                    <a:srgbClr val="000000">
                      <a:alpha val="43137"/>
                    </a:srgbClr>
                  </a:outerShdw>
                </a:effectLst>
                <a:latin typeface="Times New Roman" pitchFamily="18" charset="0"/>
                <a:ea typeface="ＭＳ Ｐゴシック" pitchFamily="-112" charset="-128"/>
              </a:rPr>
              <a:t>Rule #6</a:t>
            </a:r>
            <a:r>
              <a:rPr lang="en-US" altLang="en-US" sz="3400" b="1" dirty="0">
                <a:solidFill>
                  <a:srgbClr val="000000"/>
                </a:solidFill>
                <a:effectLst>
                  <a:outerShdw blurRad="38100" dist="38100" dir="2700000" algn="tl">
                    <a:srgbClr val="000000">
                      <a:alpha val="43137"/>
                    </a:srgbClr>
                  </a:outerShdw>
                </a:effectLst>
                <a:latin typeface="Times New Roman" pitchFamily="18" charset="0"/>
                <a:ea typeface="ＭＳ Ｐゴシック" pitchFamily="-112" charset="-128"/>
              </a:rPr>
              <a:t> –</a:t>
            </a:r>
          </a:p>
          <a:p>
            <a:pPr fontAlgn="base">
              <a:spcBef>
                <a:spcPct val="0"/>
              </a:spcBef>
              <a:spcAft>
                <a:spcPct val="0"/>
              </a:spcAft>
            </a:pPr>
            <a:r>
              <a:rPr lang="en-US" altLang="en-US" sz="3400" b="1" dirty="0">
                <a:solidFill>
                  <a:srgbClr val="000000"/>
                </a:solidFill>
                <a:effectLst>
                  <a:outerShdw blurRad="38100" dist="38100" dir="2700000" algn="tl">
                    <a:srgbClr val="000000">
                      <a:alpha val="43137"/>
                    </a:srgbClr>
                  </a:outerShdw>
                </a:effectLst>
                <a:latin typeface="Times New Roman" pitchFamily="18" charset="0"/>
                <a:ea typeface="ＭＳ Ｐゴシック" pitchFamily="-112" charset="-128"/>
              </a:rPr>
              <a:t>Sleep not when others speak…</a:t>
            </a:r>
          </a:p>
          <a:p>
            <a:pPr fontAlgn="base">
              <a:spcBef>
                <a:spcPct val="0"/>
              </a:spcBef>
              <a:spcAft>
                <a:spcPct val="0"/>
              </a:spcAft>
            </a:pPr>
            <a:r>
              <a:rPr lang="en-US" altLang="en-US" sz="3400" b="1" dirty="0">
                <a:solidFill>
                  <a:srgbClr val="000000"/>
                </a:solidFill>
                <a:effectLst>
                  <a:outerShdw blurRad="38100" dist="38100" dir="2700000" algn="tl">
                    <a:srgbClr val="000000">
                      <a:alpha val="43137"/>
                    </a:srgbClr>
                  </a:outerShdw>
                </a:effectLst>
                <a:latin typeface="Times New Roman" pitchFamily="18" charset="0"/>
                <a:ea typeface="ＭＳ Ｐゴシック" pitchFamily="-112" charset="-128"/>
              </a:rPr>
              <a:t>Sit not when others stand,</a:t>
            </a:r>
          </a:p>
          <a:p>
            <a:pPr fontAlgn="base">
              <a:spcBef>
                <a:spcPct val="0"/>
              </a:spcBef>
              <a:spcAft>
                <a:spcPct val="0"/>
              </a:spcAft>
            </a:pPr>
            <a:r>
              <a:rPr lang="en-US" altLang="en-US" sz="3400" b="1" dirty="0">
                <a:solidFill>
                  <a:srgbClr val="000000"/>
                </a:solidFill>
                <a:effectLst>
                  <a:outerShdw blurRad="38100" dist="38100" dir="2700000" algn="tl">
                    <a:srgbClr val="000000">
                      <a:alpha val="43137"/>
                    </a:srgbClr>
                  </a:outerShdw>
                </a:effectLst>
                <a:latin typeface="Times New Roman" pitchFamily="18" charset="0"/>
                <a:ea typeface="ＭＳ Ｐゴシック" pitchFamily="-112" charset="-128"/>
              </a:rPr>
              <a:t>Speak not when you should hold your peace,</a:t>
            </a:r>
          </a:p>
          <a:p>
            <a:pPr fontAlgn="base">
              <a:spcBef>
                <a:spcPct val="0"/>
              </a:spcBef>
              <a:spcAft>
                <a:spcPct val="0"/>
              </a:spcAft>
            </a:pPr>
            <a:r>
              <a:rPr lang="en-US" altLang="en-US" sz="3400" b="1" dirty="0">
                <a:solidFill>
                  <a:srgbClr val="000000"/>
                </a:solidFill>
                <a:effectLst>
                  <a:outerShdw blurRad="38100" dist="38100" dir="2700000" algn="tl">
                    <a:srgbClr val="000000">
                      <a:alpha val="43137"/>
                    </a:srgbClr>
                  </a:outerShdw>
                </a:effectLst>
                <a:latin typeface="Times New Roman" pitchFamily="18" charset="0"/>
                <a:ea typeface="ＭＳ Ｐゴシック" pitchFamily="-112" charset="-128"/>
              </a:rPr>
              <a:t>Walk not on when others stop.</a:t>
            </a:r>
          </a:p>
        </p:txBody>
      </p:sp>
      <p:grpSp>
        <p:nvGrpSpPr>
          <p:cNvPr id="8" name="Group 7">
            <a:extLst>
              <a:ext uri="{FF2B5EF4-FFF2-40B4-BE49-F238E27FC236}">
                <a16:creationId xmlns:a16="http://schemas.microsoft.com/office/drawing/2014/main" id="{50E9DC91-FC1A-538C-7194-361D7D561194}"/>
              </a:ext>
            </a:extLst>
          </p:cNvPr>
          <p:cNvGrpSpPr/>
          <p:nvPr/>
        </p:nvGrpSpPr>
        <p:grpSpPr>
          <a:xfrm>
            <a:off x="149629" y="267287"/>
            <a:ext cx="8865524" cy="1184563"/>
            <a:chOff x="149629" y="1463041"/>
            <a:chExt cx="8865524" cy="1184563"/>
          </a:xfrm>
        </p:grpSpPr>
        <p:sp>
          <p:nvSpPr>
            <p:cNvPr id="2" name="Rectangle 1">
              <a:extLst>
                <a:ext uri="{FF2B5EF4-FFF2-40B4-BE49-F238E27FC236}">
                  <a16:creationId xmlns:a16="http://schemas.microsoft.com/office/drawing/2014/main" id="{9FF81768-962D-C6FF-60E1-526B973DD90D}"/>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EA62472-9F55-B39B-E877-E8C149F82AA9}"/>
                </a:ext>
              </a:extLst>
            </p:cNvPr>
            <p:cNvSpPr txBox="1">
              <a:spLocks/>
            </p:cNvSpPr>
            <p:nvPr/>
          </p:nvSpPr>
          <p:spPr bwMode="auto">
            <a:xfrm>
              <a:off x="205992" y="1622565"/>
              <a:ext cx="8782260" cy="85407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t>At age 14, George Washington compiled a list of</a:t>
              </a:r>
              <a:b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br>
              <a: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t>“</a:t>
              </a:r>
              <a:r>
                <a:rPr kumimoji="0" lang="en-US" altLang="en-US" sz="2800" b="1" i="1" u="none" strike="noStrike" kern="0" cap="none" spc="0" normalizeH="0" baseline="0" noProof="0" dirty="0">
                  <a:ln>
                    <a:noFill/>
                  </a:ln>
                  <a:solidFill>
                    <a:srgbClr val="FFFFFF"/>
                  </a:solidFill>
                  <a:effectLst/>
                  <a:uLnTx/>
                  <a:uFillTx/>
                  <a:latin typeface="Times New Roman" pitchFamily="18" charset="0"/>
                  <a:ea typeface="+mj-ea"/>
                  <a:cs typeface="+mj-cs"/>
                </a:rPr>
                <a:t>110 Rules of Civility &amp; Decent </a:t>
              </a:r>
              <a:r>
                <a:rPr kumimoji="0" lang="en-US" altLang="en-US" sz="2800" b="1" i="1" u="none" strike="noStrike" kern="0" cap="none" spc="0" normalizeH="0" baseline="0" noProof="0" dirty="0" err="1">
                  <a:ln>
                    <a:noFill/>
                  </a:ln>
                  <a:solidFill>
                    <a:srgbClr val="FFFFFF"/>
                  </a:solidFill>
                  <a:effectLst/>
                  <a:uLnTx/>
                  <a:uFillTx/>
                  <a:latin typeface="Times New Roman" pitchFamily="18" charset="0"/>
                  <a:ea typeface="+mj-ea"/>
                  <a:cs typeface="+mj-cs"/>
                </a:rPr>
                <a:t>Behaviour</a:t>
              </a:r>
              <a:r>
                <a:rPr kumimoji="0" lang="en-US" altLang="en-US" sz="2800" b="1" i="0" u="none" strike="noStrike" kern="0" cap="none" spc="0" normalizeH="0" baseline="0" noProof="0" dirty="0">
                  <a:ln>
                    <a:noFill/>
                  </a:ln>
                  <a:solidFill>
                    <a:srgbClr val="FFFFFF"/>
                  </a:solidFill>
                  <a:effectLst/>
                  <a:uLnTx/>
                  <a:uFillTx/>
                  <a:latin typeface="Times New Roman" pitchFamily="18" charset="0"/>
                  <a:ea typeface="+mj-ea"/>
                  <a:cs typeface="+mj-cs"/>
                </a:rPr>
                <a:t>”…</a:t>
              </a:r>
            </a:p>
          </p:txBody>
        </p:sp>
      </p:grpSp>
    </p:spTree>
    <p:extLst>
      <p:ext uri="{BB962C8B-B14F-4D97-AF65-F5344CB8AC3E}">
        <p14:creationId xmlns:p14="http://schemas.microsoft.com/office/powerpoint/2010/main" val="949728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10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10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10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10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572762" y="533400"/>
            <a:ext cx="8077200" cy="4912807"/>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838200" y="646290"/>
            <a:ext cx="2362200" cy="549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uLnTx/>
                <a:uFillTx/>
                <a:latin typeface="Arial Black"/>
                <a:ea typeface="+mj-ea"/>
                <a:cs typeface="+mj-cs"/>
              </a:rPr>
              <a:t>Civility</a:t>
            </a:r>
          </a:p>
        </p:txBody>
      </p:sp>
      <p:sp>
        <p:nvSpPr>
          <p:cNvPr id="6" name="Rectangle 3"/>
          <p:cNvSpPr>
            <a:spLocks noChangeArrowheads="1"/>
          </p:cNvSpPr>
          <p:nvPr/>
        </p:nvSpPr>
        <p:spPr bwMode="auto">
          <a:xfrm>
            <a:off x="293285" y="2517775"/>
            <a:ext cx="8077200" cy="2511425"/>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342900" marR="0" lvl="0" indent="-342900" defTabSz="91440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Arial" charset="0"/>
              </a:rPr>
              <a:t>	</a:t>
            </a:r>
            <a:r>
              <a:rPr kumimoji="0" lang="en-US" altLang="en-US" sz="4000" b="1" i="0" u="none" strike="noStrike" kern="0" cap="none" spc="0" normalizeH="0" baseline="0" noProof="0" dirty="0">
                <a:ln>
                  <a:noFill/>
                </a:ln>
                <a:solidFill>
                  <a:srgbClr val="000000"/>
                </a:solidFill>
                <a:effectLst/>
                <a:uLnTx/>
                <a:uFillTx/>
                <a:latin typeface="Arial" charset="0"/>
              </a:rPr>
              <a:t>Be kind, for everyone you meet</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en-US" altLang="en-US" sz="4000" b="1" i="0" u="none" strike="noStrike" kern="0" cap="none" spc="0" normalizeH="0" baseline="0" noProof="0" dirty="0">
                <a:ln>
                  <a:noFill/>
                </a:ln>
                <a:solidFill>
                  <a:srgbClr val="000000"/>
                </a:solidFill>
                <a:effectLst/>
                <a:uLnTx/>
                <a:uFillTx/>
                <a:latin typeface="Arial" charset="0"/>
              </a:rPr>
              <a:t>	is fighting a hard battle.</a:t>
            </a:r>
          </a:p>
          <a:p>
            <a:pPr marL="342900" marR="0" lvl="0" indent="-342900" defTabSz="91440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Arial" charset="0"/>
              </a:rPr>
              <a:t>											  				 --  Plato</a:t>
            </a:r>
          </a:p>
        </p:txBody>
      </p:sp>
      <p:grpSp>
        <p:nvGrpSpPr>
          <p:cNvPr id="2" name="Group 1">
            <a:extLst>
              <a:ext uri="{FF2B5EF4-FFF2-40B4-BE49-F238E27FC236}">
                <a16:creationId xmlns:a16="http://schemas.microsoft.com/office/drawing/2014/main" id="{8736834C-BE8E-FEF3-1214-B2279EFCAEC7}"/>
              </a:ext>
            </a:extLst>
          </p:cNvPr>
          <p:cNvGrpSpPr/>
          <p:nvPr/>
        </p:nvGrpSpPr>
        <p:grpSpPr>
          <a:xfrm>
            <a:off x="149629" y="267287"/>
            <a:ext cx="8865524" cy="1184563"/>
            <a:chOff x="149629" y="1463041"/>
            <a:chExt cx="8865524" cy="1184563"/>
          </a:xfrm>
        </p:grpSpPr>
        <p:sp>
          <p:nvSpPr>
            <p:cNvPr id="4" name="Rectangle 3">
              <a:extLst>
                <a:ext uri="{FF2B5EF4-FFF2-40B4-BE49-F238E27FC236}">
                  <a16:creationId xmlns:a16="http://schemas.microsoft.com/office/drawing/2014/main" id="{44AED3E4-6EB3-C269-DCBE-34F1F25D5F6D}"/>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ADFBB86-E0D0-AB88-ECE0-A9A99D62B874}"/>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Civility</a:t>
              </a:r>
            </a:p>
          </p:txBody>
        </p:sp>
      </p:grpSp>
    </p:spTree>
    <p:extLst>
      <p:ext uri="{BB962C8B-B14F-4D97-AF65-F5344CB8AC3E}">
        <p14:creationId xmlns:p14="http://schemas.microsoft.com/office/powerpoint/2010/main" val="173911331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49" t="5419" r="1600" b="9852"/>
          <a:stretch/>
        </p:blipFill>
        <p:spPr bwMode="auto">
          <a:xfrm>
            <a:off x="1065125" y="451557"/>
            <a:ext cx="7285055" cy="5458735"/>
          </a:xfrm>
          <a:prstGeom prst="rect">
            <a:avLst/>
          </a:prstGeom>
          <a:noFill/>
          <a:ln w="476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bwMode="auto">
          <a:xfrm>
            <a:off x="685800" y="561817"/>
            <a:ext cx="7935686" cy="4924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FFFF"/>
                </a:solidFill>
                <a:effectLst/>
                <a:uLnTx/>
                <a:uFillTx/>
                <a:latin typeface="Arial Black"/>
                <a:ea typeface="+mj-ea"/>
                <a:cs typeface="+mj-cs"/>
              </a:rPr>
              <a:t>Policy on Workplace </a:t>
            </a:r>
            <a:r>
              <a:rPr lang="en-US" altLang="en-US" sz="3200" b="1" kern="0" dirty="0">
                <a:solidFill>
                  <a:srgbClr val="FFFFFF"/>
                </a:solidFill>
                <a:latin typeface="Arial Black"/>
              </a:rPr>
              <a:t>C</a:t>
            </a:r>
            <a:r>
              <a:rPr kumimoji="0" lang="en-US" altLang="en-US" sz="3200" b="1" i="0" u="none" strike="noStrike" kern="0" cap="none" spc="0" normalizeH="0" baseline="0" noProof="0" dirty="0" err="1">
                <a:ln>
                  <a:noFill/>
                </a:ln>
                <a:solidFill>
                  <a:srgbClr val="FFFFFF"/>
                </a:solidFill>
                <a:effectLst/>
                <a:uLnTx/>
                <a:uFillTx/>
                <a:latin typeface="Arial Black"/>
                <a:ea typeface="+mj-ea"/>
                <a:cs typeface="+mj-cs"/>
              </a:rPr>
              <a:t>ivility</a:t>
            </a:r>
            <a:endParaRPr kumimoji="0" lang="en-US" altLang="en-US" sz="3200" b="1" i="0" u="none" strike="noStrike" kern="0" cap="none" spc="0" normalizeH="0" baseline="0" noProof="0" dirty="0">
              <a:ln>
                <a:noFill/>
              </a:ln>
              <a:solidFill>
                <a:srgbClr val="FFFFFF"/>
              </a:solidFill>
              <a:effectLst/>
              <a:uLnTx/>
              <a:uFillTx/>
              <a:latin typeface="Arial Black"/>
              <a:ea typeface="+mj-ea"/>
              <a:cs typeface="+mj-cs"/>
            </a:endParaRPr>
          </a:p>
        </p:txBody>
      </p:sp>
      <p:grpSp>
        <p:nvGrpSpPr>
          <p:cNvPr id="4" name="Group 5"/>
          <p:cNvGrpSpPr>
            <a:grpSpLocks/>
          </p:cNvGrpSpPr>
          <p:nvPr/>
        </p:nvGrpSpPr>
        <p:grpSpPr bwMode="auto">
          <a:xfrm>
            <a:off x="1373273" y="1495776"/>
            <a:ext cx="2882900" cy="1752600"/>
            <a:chOff x="2456" y="2880"/>
            <a:chExt cx="1816" cy="1104"/>
          </a:xfrm>
          <a:solidFill>
            <a:schemeClr val="bg1">
              <a:lumMod val="75000"/>
            </a:schemeClr>
          </a:solidFill>
        </p:grpSpPr>
        <p:sp>
          <p:nvSpPr>
            <p:cNvPr id="5" name="AutoShape 6"/>
            <p:cNvSpPr>
              <a:spLocks noChangeArrowheads="1"/>
            </p:cNvSpPr>
            <p:nvPr/>
          </p:nvSpPr>
          <p:spPr bwMode="auto">
            <a:xfrm>
              <a:off x="3408" y="2880"/>
              <a:ext cx="864" cy="1104"/>
            </a:xfrm>
            <a:prstGeom prst="downArrow">
              <a:avLst>
                <a:gd name="adj1" fmla="val 50000"/>
                <a:gd name="adj2" fmla="val 31944"/>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70C0"/>
                </a:solidFill>
              </a:endParaRPr>
            </a:p>
          </p:txBody>
        </p:sp>
        <p:sp>
          <p:nvSpPr>
            <p:cNvPr id="6" name="Rectangle 7"/>
            <p:cNvSpPr>
              <a:spLocks noChangeArrowheads="1"/>
            </p:cNvSpPr>
            <p:nvPr/>
          </p:nvSpPr>
          <p:spPr bwMode="auto">
            <a:xfrm>
              <a:off x="2456" y="2880"/>
              <a:ext cx="1584" cy="432"/>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0070C0"/>
                  </a:solidFill>
                  <a:latin typeface="Times New Roman" pitchFamily="18" charset="0"/>
                  <a:ea typeface="ＭＳ Ｐゴシック" pitchFamily="-112" charset="-128"/>
                </a:rPr>
                <a:t>In summation:</a:t>
              </a:r>
            </a:p>
          </p:txBody>
        </p:sp>
      </p:grpSp>
      <p:sp>
        <p:nvSpPr>
          <p:cNvPr id="7" name="AutoShape 2"/>
          <p:cNvSpPr>
            <a:spLocks noChangeArrowheads="1"/>
          </p:cNvSpPr>
          <p:nvPr/>
        </p:nvSpPr>
        <p:spPr bwMode="auto">
          <a:xfrm>
            <a:off x="1362075" y="3290150"/>
            <a:ext cx="5410200" cy="762000"/>
          </a:xfrm>
          <a:prstGeom prst="cube">
            <a:avLst>
              <a:gd name="adj" fmla="val 25000"/>
            </a:avLst>
          </a:prstGeom>
          <a:solidFill>
            <a:schemeClr val="bg1">
              <a:lumMod val="75000"/>
            </a:schemeClr>
          </a:solidFill>
          <a:ln w="9525">
            <a:solidFill>
              <a:schemeClr val="hlink"/>
            </a:solidFill>
            <a:miter lim="800000"/>
            <a:headEnd/>
            <a:tailEnd/>
          </a:ln>
          <a:effectLst/>
        </p:spPr>
        <p:txBody>
          <a:bodyPr wrap="none" anchor="ctr"/>
          <a:lstStyle>
            <a:lvl1pPr>
              <a:defRPr sz="2400">
                <a:solidFill>
                  <a:schemeClr val="tx1"/>
                </a:solidFill>
                <a:latin typeface="Arial" charset="0"/>
              </a:defRPr>
            </a:lvl1pPr>
            <a:lvl2pPr indent="-342900">
              <a:defRPr sz="2400">
                <a:solidFill>
                  <a:schemeClr val="tx1"/>
                </a:solidFill>
                <a:latin typeface="Arial" charset="0"/>
              </a:defRPr>
            </a:lvl2pPr>
            <a:lvl3pPr>
              <a:defRPr sz="2400">
                <a:solidFill>
                  <a:schemeClr val="tx1"/>
                </a:solidFill>
                <a:latin typeface="Arial" charset="0"/>
              </a:defRPr>
            </a:lvl3pPr>
            <a:lvl4pPr>
              <a:defRPr sz="2400">
                <a:solidFill>
                  <a:schemeClr val="tx1"/>
                </a:solidFill>
                <a:latin typeface="Arial" charset="0"/>
              </a:defRPr>
            </a:lvl4pPr>
            <a:lvl5pPr>
              <a:defRPr sz="2400">
                <a:solidFill>
                  <a:schemeClr val="tx1"/>
                </a:solidFill>
                <a:latin typeface="Arial" charset="0"/>
              </a:defRPr>
            </a:lvl5pPr>
            <a:lvl6pPr fontAlgn="base">
              <a:spcBef>
                <a:spcPct val="0"/>
              </a:spcBef>
              <a:spcAft>
                <a:spcPct val="0"/>
              </a:spcAft>
              <a:defRPr sz="2400">
                <a:solidFill>
                  <a:schemeClr val="tx1"/>
                </a:solidFill>
                <a:latin typeface="Arial" charset="0"/>
              </a:defRPr>
            </a:lvl6pPr>
            <a:lvl7pPr fontAlgn="base">
              <a:spcBef>
                <a:spcPct val="0"/>
              </a:spcBef>
              <a:spcAft>
                <a:spcPct val="0"/>
              </a:spcAft>
              <a:defRPr sz="2400">
                <a:solidFill>
                  <a:schemeClr val="tx1"/>
                </a:solidFill>
                <a:latin typeface="Arial" charset="0"/>
              </a:defRPr>
            </a:lvl7pPr>
            <a:lvl8pPr fontAlgn="base">
              <a:spcBef>
                <a:spcPct val="0"/>
              </a:spcBef>
              <a:spcAft>
                <a:spcPct val="0"/>
              </a:spcAft>
              <a:defRPr sz="2400">
                <a:solidFill>
                  <a:schemeClr val="tx1"/>
                </a:solidFill>
                <a:latin typeface="Arial" charset="0"/>
              </a:defRPr>
            </a:lvl8pPr>
            <a:lvl9pPr fontAlgn="base">
              <a:spcBef>
                <a:spcPct val="0"/>
              </a:spcBef>
              <a:spcAft>
                <a:spcPct val="0"/>
              </a:spcAft>
              <a:defRPr sz="2400">
                <a:solidFill>
                  <a:schemeClr val="tx1"/>
                </a:solidFill>
                <a:latin typeface="Arial" charset="0"/>
              </a:defRPr>
            </a:lvl9pPr>
          </a:lstStyle>
          <a:p>
            <a:pPr lvl="1">
              <a:lnSpc>
                <a:spcPct val="130000"/>
              </a:lnSpc>
            </a:pPr>
            <a:r>
              <a:rPr kumimoji="1" lang="en-US" altLang="en-US" sz="2500" b="1" dirty="0">
                <a:solidFill>
                  <a:srgbClr val="000000"/>
                </a:solidFill>
                <a:latin typeface="Times New Roman" pitchFamily="18" charset="0"/>
                <a:ea typeface="ＭＳ Ｐゴシック" pitchFamily="-112" charset="-128"/>
              </a:rPr>
              <a:t>Be respectful in what you say</a:t>
            </a:r>
            <a:r>
              <a:rPr kumimoji="1" lang="en-US" altLang="en-US" b="1" dirty="0">
                <a:latin typeface="Times New Roman" pitchFamily="18" charset="0"/>
                <a:ea typeface="ＭＳ Ｐゴシック" pitchFamily="-112" charset="-128"/>
              </a:rPr>
              <a:t> </a:t>
            </a:r>
            <a:r>
              <a:rPr kumimoji="1" lang="en-US" altLang="en-US" sz="2200" b="1" i="1" dirty="0">
                <a:solidFill>
                  <a:schemeClr val="accent5">
                    <a:lumMod val="75000"/>
                  </a:schemeClr>
                </a:solidFill>
                <a:latin typeface="Times New Roman" pitchFamily="18" charset="0"/>
                <a:ea typeface="ＭＳ Ｐゴシック" pitchFamily="-112" charset="-128"/>
              </a:rPr>
              <a:t>(verbal)</a:t>
            </a:r>
            <a:endParaRPr lang="en-US" altLang="en-US" sz="2200" b="1" dirty="0">
              <a:solidFill>
                <a:schemeClr val="accent5">
                  <a:lumMod val="75000"/>
                </a:schemeClr>
              </a:solidFill>
              <a:latin typeface="Times New Roman" pitchFamily="18" charset="0"/>
              <a:ea typeface="ＭＳ Ｐゴシック" pitchFamily="-112" charset="-128"/>
            </a:endParaRPr>
          </a:p>
        </p:txBody>
      </p:sp>
      <p:sp>
        <p:nvSpPr>
          <p:cNvPr id="8" name="AutoShape 3"/>
          <p:cNvSpPr>
            <a:spLocks noChangeArrowheads="1"/>
          </p:cNvSpPr>
          <p:nvPr/>
        </p:nvSpPr>
        <p:spPr bwMode="auto">
          <a:xfrm>
            <a:off x="1981200" y="4196643"/>
            <a:ext cx="5638800" cy="762000"/>
          </a:xfrm>
          <a:prstGeom prst="cube">
            <a:avLst>
              <a:gd name="adj" fmla="val 25000"/>
            </a:avLst>
          </a:prstGeom>
          <a:solidFill>
            <a:schemeClr val="bg1">
              <a:lumMod val="75000"/>
            </a:schemeClr>
          </a:solidFill>
          <a:ln w="9525">
            <a:solidFill>
              <a:schemeClr val="hlink"/>
            </a:solidFill>
            <a:miter lim="800000"/>
            <a:headEnd/>
            <a:tailEnd/>
          </a:ln>
          <a:effectLst/>
        </p:spPr>
        <p:txBody>
          <a:bodyPr wrap="none" anchor="ctr"/>
          <a:lstStyle>
            <a:lvl1pPr>
              <a:defRPr sz="2400">
                <a:solidFill>
                  <a:schemeClr val="tx1"/>
                </a:solidFill>
                <a:latin typeface="Arial" charset="0"/>
              </a:defRPr>
            </a:lvl1pPr>
            <a:lvl2pPr indent="-279400">
              <a:defRPr sz="2400">
                <a:solidFill>
                  <a:schemeClr val="tx1"/>
                </a:solidFill>
                <a:latin typeface="Arial" charset="0"/>
              </a:defRPr>
            </a:lvl2pPr>
            <a:lvl3pPr>
              <a:defRPr sz="2400">
                <a:solidFill>
                  <a:schemeClr val="tx1"/>
                </a:solidFill>
                <a:latin typeface="Arial" charset="0"/>
              </a:defRPr>
            </a:lvl3pPr>
            <a:lvl4pPr>
              <a:defRPr sz="2400">
                <a:solidFill>
                  <a:schemeClr val="tx1"/>
                </a:solidFill>
                <a:latin typeface="Arial" charset="0"/>
              </a:defRPr>
            </a:lvl4pPr>
            <a:lvl5pPr>
              <a:defRPr sz="2400">
                <a:solidFill>
                  <a:schemeClr val="tx1"/>
                </a:solidFill>
                <a:latin typeface="Arial" charset="0"/>
              </a:defRPr>
            </a:lvl5pPr>
            <a:lvl6pPr fontAlgn="base">
              <a:spcBef>
                <a:spcPct val="0"/>
              </a:spcBef>
              <a:spcAft>
                <a:spcPct val="0"/>
              </a:spcAft>
              <a:defRPr sz="2400">
                <a:solidFill>
                  <a:schemeClr val="tx1"/>
                </a:solidFill>
                <a:latin typeface="Arial" charset="0"/>
              </a:defRPr>
            </a:lvl6pPr>
            <a:lvl7pPr fontAlgn="base">
              <a:spcBef>
                <a:spcPct val="0"/>
              </a:spcBef>
              <a:spcAft>
                <a:spcPct val="0"/>
              </a:spcAft>
              <a:defRPr sz="2400">
                <a:solidFill>
                  <a:schemeClr val="tx1"/>
                </a:solidFill>
                <a:latin typeface="Arial" charset="0"/>
              </a:defRPr>
            </a:lvl7pPr>
            <a:lvl8pPr fontAlgn="base">
              <a:spcBef>
                <a:spcPct val="0"/>
              </a:spcBef>
              <a:spcAft>
                <a:spcPct val="0"/>
              </a:spcAft>
              <a:defRPr sz="2400">
                <a:solidFill>
                  <a:schemeClr val="tx1"/>
                </a:solidFill>
                <a:latin typeface="Arial" charset="0"/>
              </a:defRPr>
            </a:lvl8pPr>
            <a:lvl9pPr fontAlgn="base">
              <a:spcBef>
                <a:spcPct val="0"/>
              </a:spcBef>
              <a:spcAft>
                <a:spcPct val="0"/>
              </a:spcAft>
              <a:defRPr sz="2400">
                <a:solidFill>
                  <a:schemeClr val="tx1"/>
                </a:solidFill>
                <a:latin typeface="Arial" charset="0"/>
              </a:defRPr>
            </a:lvl9pPr>
          </a:lstStyle>
          <a:p>
            <a:pPr lvl="1">
              <a:lnSpc>
                <a:spcPct val="130000"/>
              </a:lnSpc>
            </a:pPr>
            <a:r>
              <a:rPr kumimoji="1" lang="en-US" altLang="en-US" sz="2500" b="1" dirty="0">
                <a:solidFill>
                  <a:srgbClr val="000000"/>
                </a:solidFill>
                <a:latin typeface="Times New Roman" pitchFamily="18" charset="0"/>
                <a:ea typeface="ＭＳ Ｐゴシック" pitchFamily="-112" charset="-128"/>
              </a:rPr>
              <a:t>Be respectful in what you show</a:t>
            </a:r>
            <a:r>
              <a:rPr kumimoji="1" lang="en-US" altLang="en-US" b="1" dirty="0">
                <a:solidFill>
                  <a:srgbClr val="009999"/>
                </a:solidFill>
                <a:latin typeface="Times New Roman" pitchFamily="18" charset="0"/>
                <a:ea typeface="ＭＳ Ｐゴシック" pitchFamily="-112" charset="-128"/>
              </a:rPr>
              <a:t> </a:t>
            </a:r>
            <a:r>
              <a:rPr kumimoji="1" lang="en-US" altLang="en-US" sz="2200" b="1" i="1" dirty="0">
                <a:solidFill>
                  <a:schemeClr val="accent5">
                    <a:lumMod val="75000"/>
                  </a:schemeClr>
                </a:solidFill>
                <a:latin typeface="Times New Roman" pitchFamily="18" charset="0"/>
                <a:ea typeface="ＭＳ Ｐゴシック" pitchFamily="-112" charset="-128"/>
              </a:rPr>
              <a:t>(visual)</a:t>
            </a:r>
            <a:endParaRPr lang="en-US" altLang="en-US" sz="2200" b="1" dirty="0">
              <a:solidFill>
                <a:schemeClr val="accent5">
                  <a:lumMod val="75000"/>
                </a:schemeClr>
              </a:solidFill>
              <a:latin typeface="Times New Roman" pitchFamily="18" charset="0"/>
              <a:ea typeface="ＭＳ Ｐゴシック" pitchFamily="-112" charset="-128"/>
            </a:endParaRPr>
          </a:p>
        </p:txBody>
      </p:sp>
      <p:sp>
        <p:nvSpPr>
          <p:cNvPr id="9" name="AutoShape 4"/>
          <p:cNvSpPr>
            <a:spLocks noChangeArrowheads="1"/>
          </p:cNvSpPr>
          <p:nvPr/>
        </p:nvSpPr>
        <p:spPr bwMode="auto">
          <a:xfrm>
            <a:off x="2590800" y="5103136"/>
            <a:ext cx="5562600" cy="762000"/>
          </a:xfrm>
          <a:prstGeom prst="cube">
            <a:avLst>
              <a:gd name="adj" fmla="val 25000"/>
            </a:avLst>
          </a:prstGeom>
          <a:solidFill>
            <a:schemeClr val="bg1">
              <a:lumMod val="75000"/>
            </a:schemeClr>
          </a:solidFill>
          <a:ln w="9525">
            <a:solidFill>
              <a:schemeClr val="hlink"/>
            </a:solidFill>
            <a:miter lim="800000"/>
            <a:headEnd/>
            <a:tailEnd/>
          </a:ln>
          <a:effectLst/>
        </p:spPr>
        <p:txBody>
          <a:bodyPr wrap="none" anchor="ctr"/>
          <a:lstStyle>
            <a:lvl1pPr>
              <a:defRPr sz="2400">
                <a:solidFill>
                  <a:schemeClr val="tx1"/>
                </a:solidFill>
                <a:latin typeface="Arial" charset="0"/>
              </a:defRPr>
            </a:lvl1pPr>
            <a:lvl2pPr indent="-279400">
              <a:defRPr sz="2400">
                <a:solidFill>
                  <a:schemeClr val="tx1"/>
                </a:solidFill>
                <a:latin typeface="Arial" charset="0"/>
              </a:defRPr>
            </a:lvl2pPr>
            <a:lvl3pPr>
              <a:defRPr sz="2400">
                <a:solidFill>
                  <a:schemeClr val="tx1"/>
                </a:solidFill>
                <a:latin typeface="Arial" charset="0"/>
              </a:defRPr>
            </a:lvl3pPr>
            <a:lvl4pPr>
              <a:defRPr sz="2400">
                <a:solidFill>
                  <a:schemeClr val="tx1"/>
                </a:solidFill>
                <a:latin typeface="Arial" charset="0"/>
              </a:defRPr>
            </a:lvl4pPr>
            <a:lvl5pPr>
              <a:defRPr sz="2400">
                <a:solidFill>
                  <a:schemeClr val="tx1"/>
                </a:solidFill>
                <a:latin typeface="Arial" charset="0"/>
              </a:defRPr>
            </a:lvl5pPr>
            <a:lvl6pPr fontAlgn="base">
              <a:spcBef>
                <a:spcPct val="0"/>
              </a:spcBef>
              <a:spcAft>
                <a:spcPct val="0"/>
              </a:spcAft>
              <a:defRPr sz="2400">
                <a:solidFill>
                  <a:schemeClr val="tx1"/>
                </a:solidFill>
                <a:latin typeface="Arial" charset="0"/>
              </a:defRPr>
            </a:lvl6pPr>
            <a:lvl7pPr fontAlgn="base">
              <a:spcBef>
                <a:spcPct val="0"/>
              </a:spcBef>
              <a:spcAft>
                <a:spcPct val="0"/>
              </a:spcAft>
              <a:defRPr sz="2400">
                <a:solidFill>
                  <a:schemeClr val="tx1"/>
                </a:solidFill>
                <a:latin typeface="Arial" charset="0"/>
              </a:defRPr>
            </a:lvl7pPr>
            <a:lvl8pPr fontAlgn="base">
              <a:spcBef>
                <a:spcPct val="0"/>
              </a:spcBef>
              <a:spcAft>
                <a:spcPct val="0"/>
              </a:spcAft>
              <a:defRPr sz="2400">
                <a:solidFill>
                  <a:schemeClr val="tx1"/>
                </a:solidFill>
                <a:latin typeface="Arial" charset="0"/>
              </a:defRPr>
            </a:lvl8pPr>
            <a:lvl9pPr fontAlgn="base">
              <a:spcBef>
                <a:spcPct val="0"/>
              </a:spcBef>
              <a:spcAft>
                <a:spcPct val="0"/>
              </a:spcAft>
              <a:defRPr sz="2400">
                <a:solidFill>
                  <a:schemeClr val="tx1"/>
                </a:solidFill>
                <a:latin typeface="Arial" charset="0"/>
              </a:defRPr>
            </a:lvl9pPr>
          </a:lstStyle>
          <a:p>
            <a:pPr lvl="1">
              <a:lnSpc>
                <a:spcPct val="130000"/>
              </a:lnSpc>
            </a:pPr>
            <a:r>
              <a:rPr kumimoji="1" lang="en-US" altLang="en-US" sz="2500" b="1" dirty="0">
                <a:solidFill>
                  <a:srgbClr val="000000"/>
                </a:solidFill>
                <a:latin typeface="Times New Roman" pitchFamily="18" charset="0"/>
                <a:ea typeface="ＭＳ Ｐゴシック" pitchFamily="-112" charset="-128"/>
              </a:rPr>
              <a:t>Be respectful in what you do</a:t>
            </a:r>
            <a:r>
              <a:rPr kumimoji="1" lang="en-US" altLang="en-US" b="1" dirty="0">
                <a:solidFill>
                  <a:srgbClr val="009999"/>
                </a:solidFill>
                <a:latin typeface="Times New Roman" pitchFamily="18" charset="0"/>
                <a:ea typeface="ＭＳ Ｐゴシック" pitchFamily="-112" charset="-128"/>
              </a:rPr>
              <a:t> </a:t>
            </a:r>
            <a:r>
              <a:rPr kumimoji="1" lang="en-US" altLang="en-US" sz="2200" b="1" i="1" dirty="0">
                <a:solidFill>
                  <a:schemeClr val="accent5">
                    <a:lumMod val="75000"/>
                  </a:schemeClr>
                </a:solidFill>
                <a:latin typeface="Times New Roman" pitchFamily="18" charset="0"/>
                <a:ea typeface="ＭＳ Ｐゴシック" pitchFamily="-112" charset="-128"/>
              </a:rPr>
              <a:t>(physical)</a:t>
            </a:r>
            <a:endParaRPr lang="en-US" altLang="en-US" sz="2200" b="1" dirty="0">
              <a:solidFill>
                <a:schemeClr val="accent5">
                  <a:lumMod val="75000"/>
                </a:schemeClr>
              </a:solidFill>
              <a:latin typeface="Times New Roman" pitchFamily="18" charset="0"/>
              <a:ea typeface="ＭＳ Ｐゴシック" pitchFamily="-112" charset="-128"/>
            </a:endParaRPr>
          </a:p>
        </p:txBody>
      </p:sp>
      <p:grpSp>
        <p:nvGrpSpPr>
          <p:cNvPr id="10" name="Group 9">
            <a:extLst>
              <a:ext uri="{FF2B5EF4-FFF2-40B4-BE49-F238E27FC236}">
                <a16:creationId xmlns:a16="http://schemas.microsoft.com/office/drawing/2014/main" id="{D120ADA6-3A25-191C-61CA-0D00B495C14B}"/>
              </a:ext>
            </a:extLst>
          </p:cNvPr>
          <p:cNvGrpSpPr/>
          <p:nvPr/>
        </p:nvGrpSpPr>
        <p:grpSpPr>
          <a:xfrm>
            <a:off x="149629" y="267287"/>
            <a:ext cx="8865524" cy="1184563"/>
            <a:chOff x="149629" y="1463041"/>
            <a:chExt cx="8865524" cy="1184563"/>
          </a:xfrm>
        </p:grpSpPr>
        <p:sp>
          <p:nvSpPr>
            <p:cNvPr id="11" name="Rectangle 10">
              <a:extLst>
                <a:ext uri="{FF2B5EF4-FFF2-40B4-BE49-F238E27FC236}">
                  <a16:creationId xmlns:a16="http://schemas.microsoft.com/office/drawing/2014/main" id="{BF66C670-88CF-75D1-9766-13203F3DC202}"/>
                </a:ext>
              </a:extLst>
            </p:cNvPr>
            <p:cNvSpPr/>
            <p:nvPr/>
          </p:nvSpPr>
          <p:spPr>
            <a:xfrm>
              <a:off x="149629" y="1463041"/>
              <a:ext cx="8865524" cy="1184563"/>
            </a:xfrm>
            <a:prstGeom prst="rect">
              <a:avLst/>
            </a:prstGeom>
            <a:solidFill>
              <a:srgbClr val="0A0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DBAAB9F-66EC-BA3D-3EBC-C13A169939D5}"/>
                </a:ext>
              </a:extLst>
            </p:cNvPr>
            <p:cNvSpPr txBox="1">
              <a:spLocks/>
            </p:cNvSpPr>
            <p:nvPr/>
          </p:nvSpPr>
          <p:spPr bwMode="auto">
            <a:xfrm>
              <a:off x="205992" y="1680271"/>
              <a:ext cx="8782260" cy="738664"/>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a:noFill/>
                  </a:ln>
                  <a:solidFill>
                    <a:srgbClr val="FFFFFF"/>
                  </a:solidFill>
                  <a:effectLst/>
                  <a:uLnTx/>
                  <a:uFillTx/>
                  <a:latin typeface="Times New Roman" pitchFamily="18" charset="0"/>
                  <a:ea typeface="+mj-ea"/>
                  <a:cs typeface="+mj-cs"/>
                </a:rPr>
                <a:t>Policy on Workplace Civility</a:t>
              </a:r>
            </a:p>
          </p:txBody>
        </p:sp>
      </p:grpSp>
    </p:spTree>
    <p:extLst>
      <p:ext uri="{BB962C8B-B14F-4D97-AF65-F5344CB8AC3E}">
        <p14:creationId xmlns:p14="http://schemas.microsoft.com/office/powerpoint/2010/main" val="801867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9" grpId="0" animBg="1" autoUpdateAnimBg="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50254FCF5DB448A00E04F48AC924BE" ma:contentTypeVersion="12" ma:contentTypeDescription="Create a new document." ma:contentTypeScope="" ma:versionID="56f416d259df4d7a5210d561825750d2">
  <xsd:schema xmlns:xsd="http://www.w3.org/2001/XMLSchema" xmlns:xs="http://www.w3.org/2001/XMLSchema" xmlns:p="http://schemas.microsoft.com/office/2006/metadata/properties" xmlns:ns2="4908c3b4-d24f-4c82-9723-bfb9549f8143" xmlns:ns3="86487764-5b2e-4cc8-a343-6fa93c41ada3" targetNamespace="http://schemas.microsoft.com/office/2006/metadata/properties" ma:root="true" ma:fieldsID="d71e390d104ebea3eebe5a8abfb92805" ns2:_="" ns3:_="">
    <xsd:import namespace="4908c3b4-d24f-4c82-9723-bfb9549f8143"/>
    <xsd:import namespace="86487764-5b2e-4cc8-a343-6fa93c41a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8c3b4-d24f-4c82-9723-bfb9549f81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c76f168-b322-4065-b8a8-43d76d7aa74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487764-5b2e-4cc8-a343-6fa93c41ada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6402c6b-4e91-4cce-b59f-b3f0d97a494a}" ma:internalName="TaxCatchAll" ma:showField="CatchAllData" ma:web="86487764-5b2e-4cc8-a343-6fa93c41a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E6D3D6-B88C-4143-9EBF-810087778D3C}"/>
</file>

<file path=customXml/itemProps2.xml><?xml version="1.0" encoding="utf-8"?>
<ds:datastoreItem xmlns:ds="http://schemas.openxmlformats.org/officeDocument/2006/customXml" ds:itemID="{5833CEF1-2245-4F9F-9373-9D73144EF127}"/>
</file>

<file path=docProps/app.xml><?xml version="1.0" encoding="utf-8"?>
<Properties xmlns="http://schemas.openxmlformats.org/officeDocument/2006/extended-properties" xmlns:vt="http://schemas.openxmlformats.org/officeDocument/2006/docPropsVTypes">
  <Template/>
  <TotalTime>36</TotalTime>
  <Words>1570</Words>
  <Application>Microsoft Office PowerPoint</Application>
  <PresentationFormat>On-screen Show (4:3)</PresentationFormat>
  <Paragraphs>332</Paragraphs>
  <Slides>39</Slides>
  <Notes>1</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Alleycat ICG</vt:lpstr>
      <vt:lpstr>Arial</vt:lpstr>
      <vt:lpstr>Arial Black</vt:lpstr>
      <vt:lpstr>Arial Unicode MS</vt:lpstr>
      <vt:lpstr>Calibri</vt:lpstr>
      <vt:lpstr>Calibri Light</vt:lpstr>
      <vt:lpstr>EraserDust</vt:lpstr>
      <vt:lpstr>Georgia</vt:lpstr>
      <vt:lpstr>Gill Sans MT</vt:lpstr>
      <vt:lpstr>Goudy Old Style</vt:lpstr>
      <vt:lpstr>Times New Roman</vt:lpstr>
      <vt:lpstr>Wingdings</vt:lpstr>
      <vt:lpstr>Office Theme</vt:lpstr>
      <vt:lpstr>PowerPoint Presentation</vt:lpstr>
      <vt:lpstr>PowerPoint Presentation</vt:lpstr>
      <vt:lpstr>PowerPoint Presentation</vt:lpstr>
      <vt:lpstr>PowerPoint Presentation</vt:lpstr>
      <vt:lpstr>Inspiring…….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Seven Judgments All Leaders Face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Margo Howard</dc:creator>
  <cp:lastModifiedBy>Michael Fann</cp:lastModifiedBy>
  <cp:revision>12</cp:revision>
  <dcterms:created xsi:type="dcterms:W3CDTF">2019-12-04T20:30:03Z</dcterms:created>
  <dcterms:modified xsi:type="dcterms:W3CDTF">2023-08-02T16:23:39Z</dcterms:modified>
</cp:coreProperties>
</file>