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262" r:id="rId5"/>
    <p:sldId id="264" r:id="rId6"/>
    <p:sldId id="263" r:id="rId7"/>
    <p:sldId id="275" r:id="rId8"/>
    <p:sldId id="265" r:id="rId9"/>
    <p:sldId id="273" r:id="rId10"/>
    <p:sldId id="276" r:id="rId11"/>
    <p:sldId id="278" r:id="rId12"/>
    <p:sldId id="285" r:id="rId13"/>
    <p:sldId id="277" r:id="rId14"/>
    <p:sldId id="279" r:id="rId15"/>
    <p:sldId id="287" r:id="rId16"/>
    <p:sldId id="274" r:id="rId17"/>
    <p:sldId id="280" r:id="rId18"/>
    <p:sldId id="281" r:id="rId19"/>
    <p:sldId id="289" r:id="rId20"/>
    <p:sldId id="266" r:id="rId21"/>
    <p:sldId id="283" r:id="rId22"/>
    <p:sldId id="282" r:id="rId23"/>
    <p:sldId id="288" r:id="rId24"/>
    <p:sldId id="267" r:id="rId25"/>
    <p:sldId id="284" r:id="rId26"/>
    <p:sldId id="290" r:id="rId27"/>
    <p:sldId id="268" r:id="rId28"/>
    <p:sldId id="269" r:id="rId29"/>
    <p:sldId id="270" r:id="rId30"/>
    <p:sldId id="271" r:id="rId31"/>
    <p:sldId id="27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EC80BD-FDD8-449C-BD09-3955F7FF9A99}" v="4" dt="2023-10-10T23:25:40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96405"/>
  </p:normalViewPr>
  <p:slideViewPr>
    <p:cSldViewPr snapToGrid="0" snapToObjects="1">
      <p:cViewPr varScale="1">
        <p:scale>
          <a:sx n="62" d="100"/>
          <a:sy n="62" d="100"/>
        </p:scale>
        <p:origin x="1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quan Gilbert" userId="cccb3b1d-7701-4d88-9db7-7c2f45dc5b88" providerId="ADAL" clId="{7BEC80BD-FDD8-449C-BD09-3955F7FF9A99}"/>
    <pc:docChg chg="modSld modHandout">
      <pc:chgData name="Taquan Gilbert" userId="cccb3b1d-7701-4d88-9db7-7c2f45dc5b88" providerId="ADAL" clId="{7BEC80BD-FDD8-449C-BD09-3955F7FF9A99}" dt="2023-10-26T12:23:39.745" v="18" actId="20577"/>
      <pc:docMkLst>
        <pc:docMk/>
      </pc:docMkLst>
      <pc:sldChg chg="modNotesTx">
        <pc:chgData name="Taquan Gilbert" userId="cccb3b1d-7701-4d88-9db7-7c2f45dc5b88" providerId="ADAL" clId="{7BEC80BD-FDD8-449C-BD09-3955F7FF9A99}" dt="2023-10-26T12:22:07.561" v="4" actId="20577"/>
        <pc:sldMkLst>
          <pc:docMk/>
          <pc:sldMk cId="2594689136" sldId="263"/>
        </pc:sldMkLst>
      </pc:sldChg>
      <pc:sldChg chg="modNotesTx">
        <pc:chgData name="Taquan Gilbert" userId="cccb3b1d-7701-4d88-9db7-7c2f45dc5b88" providerId="ADAL" clId="{7BEC80BD-FDD8-449C-BD09-3955F7FF9A99}" dt="2023-10-26T12:23:21.248" v="15" actId="20577"/>
        <pc:sldMkLst>
          <pc:docMk/>
          <pc:sldMk cId="4034063631" sldId="266"/>
        </pc:sldMkLst>
      </pc:sldChg>
      <pc:sldChg chg="modNotesTx">
        <pc:chgData name="Taquan Gilbert" userId="cccb3b1d-7701-4d88-9db7-7c2f45dc5b88" providerId="ADAL" clId="{7BEC80BD-FDD8-449C-BD09-3955F7FF9A99}" dt="2023-10-26T12:22:17.021" v="5" actId="20577"/>
        <pc:sldMkLst>
          <pc:docMk/>
          <pc:sldMk cId="3117830026" sldId="276"/>
        </pc:sldMkLst>
      </pc:sldChg>
      <pc:sldChg chg="modNotesTx">
        <pc:chgData name="Taquan Gilbert" userId="cccb3b1d-7701-4d88-9db7-7c2f45dc5b88" providerId="ADAL" clId="{7BEC80BD-FDD8-449C-BD09-3955F7FF9A99}" dt="2023-10-26T12:22:39.712" v="9" actId="20577"/>
        <pc:sldMkLst>
          <pc:docMk/>
          <pc:sldMk cId="2785529640" sldId="277"/>
        </pc:sldMkLst>
      </pc:sldChg>
      <pc:sldChg chg="modNotesTx">
        <pc:chgData name="Taquan Gilbert" userId="cccb3b1d-7701-4d88-9db7-7c2f45dc5b88" providerId="ADAL" clId="{7BEC80BD-FDD8-449C-BD09-3955F7FF9A99}" dt="2023-10-26T12:22:29.197" v="7" actId="20577"/>
        <pc:sldMkLst>
          <pc:docMk/>
          <pc:sldMk cId="1386340070" sldId="278"/>
        </pc:sldMkLst>
      </pc:sldChg>
      <pc:sldChg chg="modNotesTx">
        <pc:chgData name="Taquan Gilbert" userId="cccb3b1d-7701-4d88-9db7-7c2f45dc5b88" providerId="ADAL" clId="{7BEC80BD-FDD8-449C-BD09-3955F7FF9A99}" dt="2023-10-26T12:22:54.342" v="11" actId="20577"/>
        <pc:sldMkLst>
          <pc:docMk/>
          <pc:sldMk cId="4118823892" sldId="280"/>
        </pc:sldMkLst>
      </pc:sldChg>
      <pc:sldChg chg="modNotesTx">
        <pc:chgData name="Taquan Gilbert" userId="cccb3b1d-7701-4d88-9db7-7c2f45dc5b88" providerId="ADAL" clId="{7BEC80BD-FDD8-449C-BD09-3955F7FF9A99}" dt="2023-10-26T12:23:00.113" v="12" actId="20577"/>
        <pc:sldMkLst>
          <pc:docMk/>
          <pc:sldMk cId="2926440444" sldId="281"/>
        </pc:sldMkLst>
      </pc:sldChg>
      <pc:sldChg chg="modNotesTx">
        <pc:chgData name="Taquan Gilbert" userId="cccb3b1d-7701-4d88-9db7-7c2f45dc5b88" providerId="ADAL" clId="{7BEC80BD-FDD8-449C-BD09-3955F7FF9A99}" dt="2023-10-26T12:23:29.519" v="16" actId="20577"/>
        <pc:sldMkLst>
          <pc:docMk/>
          <pc:sldMk cId="3079804315" sldId="282"/>
        </pc:sldMkLst>
      </pc:sldChg>
      <pc:sldChg chg="modNotesTx">
        <pc:chgData name="Taquan Gilbert" userId="cccb3b1d-7701-4d88-9db7-7c2f45dc5b88" providerId="ADAL" clId="{7BEC80BD-FDD8-449C-BD09-3955F7FF9A99}" dt="2023-10-26T12:22:34.420" v="8" actId="20577"/>
        <pc:sldMkLst>
          <pc:docMk/>
          <pc:sldMk cId="2106363100" sldId="285"/>
        </pc:sldMkLst>
      </pc:sldChg>
      <pc:sldChg chg="modNotesTx">
        <pc:chgData name="Taquan Gilbert" userId="cccb3b1d-7701-4d88-9db7-7c2f45dc5b88" providerId="ADAL" clId="{7BEC80BD-FDD8-449C-BD09-3955F7FF9A99}" dt="2023-10-26T12:22:47.898" v="10" actId="20577"/>
        <pc:sldMkLst>
          <pc:docMk/>
          <pc:sldMk cId="2357135807" sldId="287"/>
        </pc:sldMkLst>
      </pc:sldChg>
      <pc:sldChg chg="modNotesTx">
        <pc:chgData name="Taquan Gilbert" userId="cccb3b1d-7701-4d88-9db7-7c2f45dc5b88" providerId="ADAL" clId="{7BEC80BD-FDD8-449C-BD09-3955F7FF9A99}" dt="2023-10-26T12:23:33.147" v="17" actId="20577"/>
        <pc:sldMkLst>
          <pc:docMk/>
          <pc:sldMk cId="4075356395" sldId="288"/>
        </pc:sldMkLst>
      </pc:sldChg>
      <pc:sldChg chg="modNotesTx">
        <pc:chgData name="Taquan Gilbert" userId="cccb3b1d-7701-4d88-9db7-7c2f45dc5b88" providerId="ADAL" clId="{7BEC80BD-FDD8-449C-BD09-3955F7FF9A99}" dt="2023-10-26T12:23:14.126" v="14" actId="20577"/>
        <pc:sldMkLst>
          <pc:docMk/>
          <pc:sldMk cId="3812664763" sldId="289"/>
        </pc:sldMkLst>
      </pc:sldChg>
      <pc:sldChg chg="modNotesTx">
        <pc:chgData name="Taquan Gilbert" userId="cccb3b1d-7701-4d88-9db7-7c2f45dc5b88" providerId="ADAL" clId="{7BEC80BD-FDD8-449C-BD09-3955F7FF9A99}" dt="2023-10-26T12:23:39.745" v="18" actId="20577"/>
        <pc:sldMkLst>
          <pc:docMk/>
          <pc:sldMk cId="1671155995" sldId="29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56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24C14-0DF1-44EB-9E5C-55E26780A6A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C2F1C-A26C-4D54-8A93-954246DD9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6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C2F1C-A26C-4D54-8A93-954246DD9C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09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C2F1C-A26C-4D54-8A93-954246DD9C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29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C2F1C-A26C-4D54-8A93-954246DD9C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97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C2F1C-A26C-4D54-8A93-954246DD9C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58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C2F1C-A26C-4D54-8A93-954246DD9C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5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C2F1C-A26C-4D54-8A93-954246DD9C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31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C2F1C-A26C-4D54-8A93-954246DD9C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19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C2F1C-A26C-4D54-8A93-954246DD9C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3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C2F1C-A26C-4D54-8A93-954246DD9C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04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C2F1C-A26C-4D54-8A93-954246DD9C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89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C2F1C-A26C-4D54-8A93-954246DD9C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79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C2F1C-A26C-4D54-8A93-954246DD9C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17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C2F1C-A26C-4D54-8A93-954246DD9C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3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2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7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6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9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0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5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9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5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D9308-2EF7-9E42-8310-8DBF6E6BD18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ursuitresponse.org/high-speed-pursuit-leading-cause-law-officer-fataliti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AA13-22B1-AB41-88F5-C8D91204A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00828"/>
            <a:ext cx="7772400" cy="2387600"/>
          </a:xfrm>
        </p:spPr>
        <p:txBody>
          <a:bodyPr/>
          <a:lstStyle/>
          <a:p>
            <a:r>
              <a:rPr lang="en-US" b="1" dirty="0"/>
              <a:t>Law Enforcement </a:t>
            </a:r>
            <a:br>
              <a:rPr lang="en-US" b="1" dirty="0"/>
            </a:br>
            <a:r>
              <a:rPr lang="en-US" b="1" dirty="0"/>
              <a:t>Exposures and Controls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8BE99-6F90-0D4F-A0BD-116465B98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856421"/>
            <a:ext cx="6858000" cy="802758"/>
          </a:xfrm>
        </p:spPr>
        <p:txBody>
          <a:bodyPr/>
          <a:lstStyle/>
          <a:p>
            <a:r>
              <a:rPr lang="en-US" dirty="0"/>
              <a:t>Presented by: Geoffrey Jones</a:t>
            </a:r>
          </a:p>
        </p:txBody>
      </p:sp>
    </p:spTree>
    <p:extLst>
      <p:ext uri="{BB962C8B-B14F-4D97-AF65-F5344CB8AC3E}">
        <p14:creationId xmlns:p14="http://schemas.microsoft.com/office/powerpoint/2010/main" val="160249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5011-CD29-49FA-8B8A-14D12AA3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Vehicle Exposures on foot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102BE-068B-450E-BCB5-45D7F6C05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897656" cy="4351338"/>
          </a:xfrm>
        </p:spPr>
        <p:txBody>
          <a:bodyPr/>
          <a:lstStyle/>
          <a:p>
            <a:r>
              <a:rPr lang="en-US" dirty="0"/>
              <a:t>Temporary Traffic Control</a:t>
            </a:r>
          </a:p>
          <a:p>
            <a:r>
              <a:rPr lang="en-US" dirty="0"/>
              <a:t>Traffic Stops</a:t>
            </a:r>
          </a:p>
          <a:p>
            <a:r>
              <a:rPr lang="en-US" dirty="0"/>
              <a:t>Crash Scene Investigation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CD117-37AD-4FD4-9BEB-D14F358663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0"/>
            <a:ext cx="228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2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4949E-9CBC-4C81-ACCC-80EE062E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Roadside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55A9A-DE93-4EC0-8821-A7F2B7C1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005232" cy="4351338"/>
          </a:xfrm>
        </p:spPr>
        <p:txBody>
          <a:bodyPr/>
          <a:lstStyle/>
          <a:p>
            <a:r>
              <a:rPr lang="en-US" dirty="0"/>
              <a:t>Maintain situational awareness</a:t>
            </a:r>
          </a:p>
          <a:p>
            <a:r>
              <a:rPr lang="en-US" dirty="0"/>
              <a:t>Keep your head on a swivel</a:t>
            </a:r>
          </a:p>
          <a:p>
            <a:r>
              <a:rPr lang="en-US" dirty="0"/>
              <a:t>Work within the traffic control zone</a:t>
            </a:r>
          </a:p>
          <a:p>
            <a:r>
              <a:rPr lang="en-US" dirty="0"/>
              <a:t>Avoid the gap between vehicles</a:t>
            </a:r>
          </a:p>
          <a:p>
            <a:r>
              <a:rPr lang="en-US" dirty="0"/>
              <a:t>Do not turn your back to traffic</a:t>
            </a:r>
          </a:p>
          <a:p>
            <a:r>
              <a:rPr lang="en-US" dirty="0"/>
              <a:t>Always have an escape plan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108267-15F6-4C83-B6CF-4F2C9AAC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6965" y="0"/>
            <a:ext cx="2269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97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F3736-D15E-4E0A-8A01-FA82198D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Setting Tire Spikes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4DA2A6-AF92-43C7-A370-C87FEBDADF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76398"/>
            <a:ext cx="9144000" cy="350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35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D47F-3266-4C13-9ED7-5495D0A9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Felonious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E6933-FD47-40AF-A881-35718293B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In 2021, 73 officers died in felonious killings in the line of duty.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Highest number recorded by the FBI since 1995.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60 law enforcement officers died during felonious incidents in 2022.  </a:t>
            </a:r>
          </a:p>
          <a:p>
            <a:pPr lvl="0"/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U.S. Department of Justice-FBI LEOKA, 2022</a:t>
            </a:r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1056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9D92-9D5A-4641-80B9-2DA56AA2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Felonious Circumstances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E7F2D-8717-4E68-B717-E59D33FCA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sz="2200" dirty="0">
                <a:solidFill>
                  <a:prstClr val="black"/>
                </a:solidFill>
              </a:rPr>
              <a:t>49 killed with firearms</a:t>
            </a:r>
          </a:p>
          <a:p>
            <a:r>
              <a:rPr lang="en-US" sz="2200" dirty="0">
                <a:solidFill>
                  <a:prstClr val="black"/>
                </a:solidFill>
              </a:rPr>
              <a:t>12 died during investigation/enforcement activities</a:t>
            </a:r>
          </a:p>
          <a:p>
            <a:r>
              <a:rPr lang="en-US" sz="2200" dirty="0">
                <a:solidFill>
                  <a:prstClr val="black"/>
                </a:solidFill>
              </a:rPr>
              <a:t>12 were ambushed</a:t>
            </a:r>
          </a:p>
          <a:p>
            <a:r>
              <a:rPr lang="en-US" sz="2200" dirty="0">
                <a:solidFill>
                  <a:prstClr val="black"/>
                </a:solidFill>
              </a:rPr>
              <a:t>6 unprovoked attacks</a:t>
            </a:r>
          </a:p>
          <a:p>
            <a:r>
              <a:rPr lang="en-US" sz="2200" dirty="0">
                <a:solidFill>
                  <a:prstClr val="black"/>
                </a:solidFill>
              </a:rPr>
              <a:t>6 responding to disorders/domestic disturbances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Fights, disorderly subjects, family quarrels</a:t>
            </a:r>
          </a:p>
          <a:p>
            <a:r>
              <a:rPr lang="en-US" sz="2200" dirty="0">
                <a:solidFill>
                  <a:prstClr val="black"/>
                </a:solidFill>
              </a:rPr>
              <a:t>6 tactical situations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Serving warrants, hostage situations</a:t>
            </a:r>
          </a:p>
          <a:p>
            <a:r>
              <a:rPr lang="en-US" sz="2200" dirty="0">
                <a:solidFill>
                  <a:prstClr val="black"/>
                </a:solidFill>
              </a:rPr>
              <a:t>4 encounters assisting emotionally disturbed persons</a:t>
            </a:r>
            <a:endParaRPr lang="en-US" sz="12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23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3D63-206A-4F62-80B3-D2C723B3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Preventing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B3F44-849C-4851-9A5B-6E6B9EA09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Environmental Awareness</a:t>
            </a:r>
          </a:p>
          <a:p>
            <a:r>
              <a:rPr lang="en-US" dirty="0"/>
              <a:t>Proper Use of Cover</a:t>
            </a:r>
          </a:p>
          <a:p>
            <a:r>
              <a:rPr lang="en-US" dirty="0"/>
              <a:t>Movement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D9991-56CD-4527-A7A2-9F6596460D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5928" y="0"/>
            <a:ext cx="2268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40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EFE9-AE98-464B-AC76-4C71CA461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What is the Best Approach?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1C321D-7F88-419A-9014-E014425CA6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76398"/>
            <a:ext cx="9144000" cy="350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64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CBA96-CF9F-4766-9E75-29D491CA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Presumptive Exposures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5107-F07B-46CA-8B6A-EA3F4B9FC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852832" cy="4351338"/>
          </a:xfrm>
        </p:spPr>
        <p:txBody>
          <a:bodyPr/>
          <a:lstStyle/>
          <a:p>
            <a:r>
              <a:rPr lang="en-US" dirty="0"/>
              <a:t>A legal inference that must be made in light of certain facts. </a:t>
            </a:r>
          </a:p>
          <a:p>
            <a:r>
              <a:rPr lang="en-US" dirty="0"/>
              <a:t>Rebuttable vs. Conclusive</a:t>
            </a:r>
          </a:p>
          <a:p>
            <a:r>
              <a:rPr lang="en-US" dirty="0"/>
              <a:t>Line of Duty Benefits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6B630-6291-4B66-AA75-F65ED79398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6964" y="0"/>
            <a:ext cx="2277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63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6E7B6-2FAA-4314-B0B5-5134A6FE2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Heart/Lung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BFABF-8DC1-4ED8-9EF6-788B41C2D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[A]</a:t>
            </a:r>
            <a:r>
              <a:rPr lang="en-US" dirty="0" err="1"/>
              <a:t>ny</a:t>
            </a:r>
            <a:r>
              <a:rPr lang="en-US" dirty="0"/>
              <a:t> police officer of any city or village, including any city having a home rule charter, shall suffer death or disability as a result of hypertension or heart or respiratory defect or disease, there shall be a rebuttable presumption that such death or disability resulted from accident or other cause while in the </a:t>
            </a:r>
            <a:r>
              <a:rPr lang="en-US" i="1" dirty="0"/>
              <a:t>line of duty </a:t>
            </a:r>
            <a:r>
              <a:rPr lang="en-US" dirty="0"/>
              <a:t>for all purposes of the Police Officers Retirement Act.</a:t>
            </a:r>
            <a:r>
              <a:rPr lang="en-US" sz="1400" dirty="0"/>
              <a:t> Nebraska Revised Statute 18-1723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92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3E16B-F7CB-4059-930A-04AB49BB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29008-F277-4146-8C62-4B757C252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cancer so developing or manifesting itself in these cases shall be presumed to arise out of and in the course of the employment. Labor Code Section 3212.1 (d)</a:t>
            </a:r>
          </a:p>
        </p:txBody>
      </p:sp>
    </p:spTree>
    <p:extLst>
      <p:ext uri="{BB962C8B-B14F-4D97-AF65-F5344CB8AC3E}">
        <p14:creationId xmlns:p14="http://schemas.microsoft.com/office/powerpoint/2010/main" val="307980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E967B7-06F3-459F-9C73-0CD6F6B90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Presented By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7922CA-A2F9-4200-8171-A944994C0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219797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Geoff Jones</a:t>
            </a:r>
          </a:p>
          <a:p>
            <a:pPr marL="0" indent="0">
              <a:buNone/>
            </a:pPr>
            <a:r>
              <a:rPr lang="en-US" sz="2000" dirty="0"/>
              <a:t>Senior Claims Attorney at Midwest Employers Casualty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56EFB7-FCD3-45B2-B057-FB93E1CF32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7032" y="0"/>
            <a:ext cx="3646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4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D5E459-C8FC-486D-9A6C-F6A3438486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0688"/>
            <a:ext cx="9144000" cy="34766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B9A75-871C-4858-8BE8-6B2DA81FF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Breaking Bad</a:t>
            </a:r>
          </a:p>
        </p:txBody>
      </p:sp>
    </p:spTree>
    <p:extLst>
      <p:ext uri="{BB962C8B-B14F-4D97-AF65-F5344CB8AC3E}">
        <p14:creationId xmlns:p14="http://schemas.microsoft.com/office/powerpoint/2010/main" val="4075356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FF7ED-5EFB-4AFA-AA55-AFEDB7149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Emerging Exposures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5989C-784E-4581-971C-258D9E166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978338" cy="4351338"/>
          </a:xfrm>
        </p:spPr>
        <p:txBody>
          <a:bodyPr/>
          <a:lstStyle/>
          <a:p>
            <a:r>
              <a:rPr lang="en-US" dirty="0"/>
              <a:t>Bio-Hazards</a:t>
            </a:r>
          </a:p>
          <a:p>
            <a:r>
              <a:rPr lang="en-US" dirty="0"/>
              <a:t>Fentanyl</a:t>
            </a:r>
          </a:p>
          <a:p>
            <a:r>
              <a:rPr lang="en-US" dirty="0"/>
              <a:t>Staffing Shortages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3C4D1-A6A1-4FB5-8300-3E83125467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5928" y="0"/>
            <a:ext cx="2268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58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52AC8-CEC2-4CD5-8BB6-C66B9302B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51933"/>
          </a:xfrm>
        </p:spPr>
        <p:txBody>
          <a:bodyPr>
            <a:normAutofit/>
          </a:bodyPr>
          <a:lstStyle/>
          <a:p>
            <a:r>
              <a:rPr lang="en-US" sz="4000" b="1" dirty="0"/>
              <a:t>Post Traumatic</a:t>
            </a:r>
            <a:br>
              <a:rPr lang="en-US" sz="4000" b="1" dirty="0"/>
            </a:br>
            <a:r>
              <a:rPr lang="en-US" sz="4000" b="1" dirty="0"/>
              <a:t>Stress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2D5FD-AE04-45F1-A96E-DF18ED5D1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7059"/>
            <a:ext cx="5745256" cy="4159904"/>
          </a:xfrm>
        </p:spPr>
        <p:txBody>
          <a:bodyPr/>
          <a:lstStyle/>
          <a:p>
            <a:r>
              <a:rPr lang="en-US" dirty="0"/>
              <a:t>Presumption </a:t>
            </a:r>
          </a:p>
          <a:p>
            <a:r>
              <a:rPr lang="en-US" dirty="0"/>
              <a:t>Reduced burden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1B62A9-E0C6-4D5E-BE2D-F7149B46A6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0"/>
            <a:ext cx="2286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08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620F-05D5-4AAE-829D-38BE292A2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Officer Down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5F2AB9-8D83-4422-822B-C97BEB506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0689"/>
            <a:ext cx="9144000" cy="34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55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160A3-8356-443D-9EA3-B40A5CC7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Ancillary Exposures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55F23-94F9-4823-8BB7-8BC5BAD95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Biometric</a:t>
            </a:r>
          </a:p>
          <a:p>
            <a:r>
              <a:rPr lang="en-US" dirty="0"/>
              <a:t>Equipment carrying</a:t>
            </a:r>
          </a:p>
          <a:p>
            <a:r>
              <a:rPr lang="en-US" dirty="0"/>
              <a:t>Off Duty Employment</a:t>
            </a:r>
          </a:p>
          <a:p>
            <a:r>
              <a:rPr lang="en-US" dirty="0"/>
              <a:t>Shift work</a:t>
            </a:r>
          </a:p>
          <a:p>
            <a:r>
              <a:rPr lang="en-US" dirty="0"/>
              <a:t>Boredom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0DBC9-3607-4F01-A0A0-C845ABEEE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53" t="476" r="54118"/>
          <a:stretch/>
        </p:blipFill>
        <p:spPr>
          <a:xfrm>
            <a:off x="6866964" y="0"/>
            <a:ext cx="2277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19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513C2-CE64-4886-A8A8-CC0536BD2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Pre-Injury Mitigation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7616A-15A5-44F7-A95B-5A673D199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Wellness Programs</a:t>
            </a:r>
          </a:p>
          <a:p>
            <a:r>
              <a:rPr lang="en-US" dirty="0"/>
              <a:t>Incorporate advanced arrest procedure and tactics training and use-of-force training</a:t>
            </a:r>
          </a:p>
          <a:p>
            <a:r>
              <a:rPr lang="en-US" dirty="0"/>
              <a:t>Regular Safety Meetings</a:t>
            </a:r>
          </a:p>
          <a:p>
            <a:r>
              <a:rPr lang="en-US" dirty="0"/>
              <a:t>Tracking Injuries</a:t>
            </a:r>
          </a:p>
          <a:p>
            <a:r>
              <a:rPr lang="en-US" dirty="0"/>
              <a:t>Near Miss Reporting System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19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FA047-0697-43F3-A36E-C39D102C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76050"/>
          </a:xfrm>
        </p:spPr>
        <p:txBody>
          <a:bodyPr>
            <a:normAutofit/>
          </a:bodyPr>
          <a:lstStyle/>
          <a:p>
            <a:r>
              <a:rPr lang="en-US" sz="4000" b="1" dirty="0"/>
              <a:t>Post Injury</a:t>
            </a:r>
            <a:br>
              <a:rPr lang="en-US" sz="4000" b="1" dirty="0"/>
            </a:br>
            <a:r>
              <a:rPr lang="en-US" sz="4000" b="1" dirty="0"/>
              <a:t>Recovery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2BB0E-A700-4B3E-8748-96249BC3C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10117"/>
            <a:ext cx="4956362" cy="3666845"/>
          </a:xfrm>
        </p:spPr>
        <p:txBody>
          <a:bodyPr/>
          <a:lstStyle/>
          <a:p>
            <a:r>
              <a:rPr lang="en-US" dirty="0"/>
              <a:t>Best Treatment Possible</a:t>
            </a:r>
          </a:p>
          <a:p>
            <a:r>
              <a:rPr lang="en-US" dirty="0"/>
              <a:t>Incorporate the Officers Family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1BF2F-0FC8-4054-B031-156283CD98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5928" y="0"/>
            <a:ext cx="2268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38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1870B-1F99-4A58-9EE0-C2B5C09F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Post Injury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5574-1FD9-4AE2-AACD-ABC34CECB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Loss of function</a:t>
            </a:r>
          </a:p>
          <a:p>
            <a:r>
              <a:rPr lang="en-US" dirty="0"/>
              <a:t>Loss of Identity</a:t>
            </a:r>
          </a:p>
          <a:p>
            <a:r>
              <a:rPr lang="en-US" dirty="0"/>
              <a:t>Loss of Family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535895-A1D3-4D79-8B66-9EF3C49A3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63" t="-1" r="28496" b="422"/>
          <a:stretch/>
        </p:blipFill>
        <p:spPr>
          <a:xfrm>
            <a:off x="6849034" y="0"/>
            <a:ext cx="2294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79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C9DB-B9CB-4ACA-A842-E29ADE594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4769A-7023-4649-95D7-BD650246B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Studies suggest the life expectancy of an officer is significantly lower than that of the U.S. Population.</a:t>
            </a:r>
          </a:p>
          <a:p>
            <a:pPr marL="0" indent="0">
              <a:buNone/>
            </a:pPr>
            <a:r>
              <a:rPr lang="en-US" sz="1600" dirty="0"/>
              <a:t>Int. J </a:t>
            </a:r>
            <a:r>
              <a:rPr lang="en-US" sz="1600" dirty="0" err="1"/>
              <a:t>Emerg</a:t>
            </a:r>
            <a:r>
              <a:rPr lang="en-US" sz="1600" dirty="0"/>
              <a:t> Mental Health, Life Expectancy in Police Officers: A Comparison with the U.S. General Population.  </a:t>
            </a:r>
            <a:r>
              <a:rPr lang="en-US" sz="1600" dirty="0" err="1"/>
              <a:t>Violanti</a:t>
            </a:r>
            <a:r>
              <a:rPr lang="en-US" sz="1600" dirty="0"/>
              <a:t>, Hartley, Gu, </a:t>
            </a:r>
            <a:r>
              <a:rPr lang="en-US" sz="1600" dirty="0" err="1"/>
              <a:t>Fekedulegn</a:t>
            </a:r>
            <a:r>
              <a:rPr lang="en-US" sz="1600" dirty="0"/>
              <a:t>, Andrew, and </a:t>
            </a:r>
            <a:r>
              <a:rPr lang="en-US" sz="1600" dirty="0" err="1"/>
              <a:t>Burchfiel</a:t>
            </a:r>
            <a:r>
              <a:rPr lang="en-US" sz="1600" dirty="0"/>
              <a:t> 2013</a:t>
            </a:r>
          </a:p>
          <a:p>
            <a:pPr marL="0" indent="0" algn="ctr">
              <a:buNone/>
            </a:pPr>
            <a:r>
              <a:rPr lang="en-US" dirty="0"/>
              <a:t>***</a:t>
            </a:r>
          </a:p>
          <a:p>
            <a:pPr marL="0" indent="0">
              <a:buNone/>
            </a:pPr>
            <a:r>
              <a:rPr lang="en-US" dirty="0"/>
              <a:t>Continue your efforts to combat that study.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465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9152-768B-4BFB-861D-9CA110F93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A6187-3065-4224-9D41-C9417700C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538234" cy="4351338"/>
          </a:xfrm>
        </p:spPr>
        <p:txBody>
          <a:bodyPr/>
          <a:lstStyle/>
          <a:p>
            <a:r>
              <a:rPr lang="en-US" dirty="0"/>
              <a:t>Identifying Law Enforcement Exposures</a:t>
            </a:r>
          </a:p>
          <a:p>
            <a:r>
              <a:rPr lang="en-US" dirty="0"/>
              <a:t>Recognizing Risk Factors</a:t>
            </a:r>
          </a:p>
          <a:p>
            <a:r>
              <a:rPr lang="en-US" dirty="0"/>
              <a:t>Identifying Evolving Challenges</a:t>
            </a:r>
          </a:p>
          <a:p>
            <a:r>
              <a:rPr lang="en-US" dirty="0"/>
              <a:t>Controlling Chaos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4A3C0-2D29-4E2E-8AD5-F8307E95AD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8632" y="0"/>
            <a:ext cx="2275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8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E65A9-5E77-44BE-A93E-35312E52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E65CA-3899-40B6-BDE4-9D18FF26C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6902"/>
            <a:ext cx="7886700" cy="43800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Due to the unpredictable, varied, and physical nature of law enforcement, police officers are at high risk of work related physical injury.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The physical demands of law enforcement duties may include running varied distances with and without loads, restraining non-compliant offenders, carrying injured or unconscious people, self-defense maneuvers and manual handling tasks.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Int J Environ Res Public Health; A Profile of Injuries Sustained by Law Enforcement Officers: A Critical Review, Lyons, </a:t>
            </a:r>
            <a:r>
              <a:rPr lang="en-US" sz="1400" dirty="0" err="1"/>
              <a:t>Radburn</a:t>
            </a:r>
            <a:r>
              <a:rPr lang="en-US" sz="1400" dirty="0"/>
              <a:t>, Orr and Pope. Feb. 2017</a:t>
            </a:r>
          </a:p>
        </p:txBody>
      </p:sp>
    </p:spTree>
    <p:extLst>
      <p:ext uri="{BB962C8B-B14F-4D97-AF65-F5344CB8AC3E}">
        <p14:creationId xmlns:p14="http://schemas.microsoft.com/office/powerpoint/2010/main" val="3023402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4BB40-5C35-400F-8F4D-EA30086A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Traditional Exposures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B4DC3-2E5E-4FDA-BD6B-9AC3FBBE2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32558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Society and Law Enforcement have evolved but Officers remain subject to a number of common professional exposures.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6D04A-EF2A-41B7-BE8C-601AD78931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0"/>
            <a:ext cx="228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7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DC29-9F33-4CDC-8D9B-49705173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Vehicle Related Exposures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170E-55D4-4709-BA28-CF067E580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Motor Vehicle Incidents account for 11% of law enforcement workplace injuries.</a:t>
            </a:r>
          </a:p>
          <a:p>
            <a:r>
              <a:rPr lang="en-US" dirty="0"/>
              <a:t>Police are twice as likely to be injured in a motor vehicle accident. </a:t>
            </a:r>
            <a:r>
              <a:rPr lang="en-US" sz="1400" i="1" dirty="0"/>
              <a:t>Policeresponse.org: </a:t>
            </a:r>
            <a:r>
              <a:rPr lang="en-US" sz="1400" dirty="0">
                <a:hlinkClick r:id="rId2"/>
              </a:rPr>
              <a:t>High Speed Pursuit and Traffic Crashes: Leading Causes of On-Duty Law Officer Fatalities (pursuitresponse.org)</a:t>
            </a:r>
            <a:endParaRPr lang="en-US" sz="1400" dirty="0"/>
          </a:p>
          <a:p>
            <a:r>
              <a:rPr lang="en-US" dirty="0"/>
              <a:t>From 2011-2020, 454 officers died due to motor vehicle incidents (struck by and crashes).</a:t>
            </a:r>
          </a:p>
          <a:p>
            <a:r>
              <a:rPr lang="en-US" dirty="0"/>
              <a:t>That accounts for 33% of all line of duty deaths. </a:t>
            </a:r>
            <a:r>
              <a:rPr lang="en-US" sz="1400" i="1" dirty="0"/>
              <a:t>National Institute of Occupational Safety and Health.</a:t>
            </a:r>
            <a:endParaRPr lang="en-US" i="1" dirty="0"/>
          </a:p>
          <a:p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10557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AD39A-D1C6-48E5-A780-0D550DBFD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Vehicle Exposures In Vehicle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8402B-B5F5-4412-AA05-74861CC06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069862" cy="4351338"/>
          </a:xfrm>
        </p:spPr>
        <p:txBody>
          <a:bodyPr/>
          <a:lstStyle/>
          <a:p>
            <a:r>
              <a:rPr lang="en-US" dirty="0"/>
              <a:t>Not wearing seat belts</a:t>
            </a:r>
          </a:p>
          <a:p>
            <a:r>
              <a:rPr lang="en-US" dirty="0"/>
              <a:t>Speeding (particularly through intersections)</a:t>
            </a:r>
          </a:p>
          <a:p>
            <a:r>
              <a:rPr lang="en-US" dirty="0"/>
              <a:t>Responding to a Call</a:t>
            </a:r>
          </a:p>
          <a:p>
            <a:pPr lvl="1"/>
            <a:r>
              <a:rPr lang="en-US" dirty="0"/>
              <a:t>Tunnel Vision (from stress-heightened focus)</a:t>
            </a:r>
          </a:p>
          <a:p>
            <a:r>
              <a:rPr lang="en-US" dirty="0"/>
              <a:t>Distracted driving</a:t>
            </a:r>
          </a:p>
          <a:p>
            <a:pPr lvl="1"/>
            <a:r>
              <a:rPr lang="en-US" dirty="0"/>
              <a:t>Mobile data terminal or other in car electronic device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99F5F6-BEAE-459C-9BBE-9A8DDBE7FC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8632" y="0"/>
            <a:ext cx="2275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FB42-26FC-4583-B54B-7E512D941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Safety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DA962-EFE5-46B2-91F2-461FD8CB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771071" cy="4351338"/>
          </a:xfrm>
        </p:spPr>
        <p:txBody>
          <a:bodyPr/>
          <a:lstStyle/>
          <a:p>
            <a:r>
              <a:rPr lang="en-US" dirty="0"/>
              <a:t>National Highway Safety Administration</a:t>
            </a:r>
          </a:p>
          <a:p>
            <a:pPr lvl="1"/>
            <a:r>
              <a:rPr lang="en-US" dirty="0"/>
              <a:t>Implement safe driving polices</a:t>
            </a:r>
          </a:p>
          <a:p>
            <a:pPr lvl="1"/>
            <a:r>
              <a:rPr lang="en-US" dirty="0"/>
              <a:t>Continues education operating policies within policy</a:t>
            </a:r>
          </a:p>
          <a:p>
            <a:r>
              <a:rPr lang="en-US" dirty="0"/>
              <a:t>National Institute for Occupational Safety and Health</a:t>
            </a:r>
          </a:p>
          <a:p>
            <a:pPr lvl="1"/>
            <a:r>
              <a:rPr lang="en-US" dirty="0"/>
              <a:t>Officer road code toolkit</a:t>
            </a:r>
          </a:p>
          <a:p>
            <a:r>
              <a:rPr lang="en-US" dirty="0"/>
              <a:t>International Association of Chiefs of Police</a:t>
            </a:r>
          </a:p>
        </p:txBody>
      </p:sp>
    </p:spTree>
    <p:extLst>
      <p:ext uri="{BB962C8B-B14F-4D97-AF65-F5344CB8AC3E}">
        <p14:creationId xmlns:p14="http://schemas.microsoft.com/office/powerpoint/2010/main" val="138634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907F-8F6E-465F-8153-3F93DA8B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Preparing for the unexpected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6C4880-DB51-4239-8DD8-9E83015F94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0689"/>
            <a:ext cx="9144000" cy="34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63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50254FCF5DB448A00E04F48AC924BE" ma:contentTypeVersion="12" ma:contentTypeDescription="Create a new document." ma:contentTypeScope="" ma:versionID="56f416d259df4d7a5210d561825750d2">
  <xsd:schema xmlns:xsd="http://www.w3.org/2001/XMLSchema" xmlns:xs="http://www.w3.org/2001/XMLSchema" xmlns:p="http://schemas.microsoft.com/office/2006/metadata/properties" xmlns:ns2="4908c3b4-d24f-4c82-9723-bfb9549f8143" xmlns:ns3="86487764-5b2e-4cc8-a343-6fa93c41ada3" targetNamespace="http://schemas.microsoft.com/office/2006/metadata/properties" ma:root="true" ma:fieldsID="d71e390d104ebea3eebe5a8abfb92805" ns2:_="" ns3:_="">
    <xsd:import namespace="4908c3b4-d24f-4c82-9723-bfb9549f8143"/>
    <xsd:import namespace="86487764-5b2e-4cc8-a343-6fa93c41ad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8c3b4-d24f-4c82-9723-bfb9549f81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c76f168-b322-4065-b8a8-43d76d7aa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87764-5b2e-4cc8-a343-6fa93c41ada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6402c6b-4e91-4cce-b59f-b3f0d97a494a}" ma:internalName="TaxCatchAll" ma:showField="CatchAllData" ma:web="86487764-5b2e-4cc8-a343-6fa93c41ad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487764-5b2e-4cc8-a343-6fa93c41ada3" xsi:nil="true"/>
    <lcf76f155ced4ddcb4097134ff3c332f xmlns="4908c3b4-d24f-4c82-9723-bfb9549f81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E4295F-AEA7-449E-B6D2-E6738C604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08c3b4-d24f-4c82-9723-bfb9549f8143"/>
    <ds:schemaRef ds:uri="86487764-5b2e-4cc8-a343-6fa93c41ad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C313F8-1438-46AE-8CB1-3E618C614C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B50749-B792-4AF6-86B0-122FFB0D753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1d25d5a2-0efa-4ef2-bcc6-c5e5d7e43f12"/>
    <ds:schemaRef ds:uri="http://schemas.microsoft.com/office/2006/metadata/properties"/>
    <ds:schemaRef ds:uri="86487764-5b2e-4cc8-a343-6fa93c41ada3"/>
    <ds:schemaRef ds:uri="4908c3b4-d24f-4c82-9723-bfb9549f814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</TotalTime>
  <Words>762</Words>
  <Application>Microsoft Office PowerPoint</Application>
  <PresentationFormat>On-screen Show (4:3)</PresentationFormat>
  <Paragraphs>124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Law Enforcement  Exposures and Controls</vt:lpstr>
      <vt:lpstr>Presented By</vt:lpstr>
      <vt:lpstr>Highlights</vt:lpstr>
      <vt:lpstr>Introduction</vt:lpstr>
      <vt:lpstr>Traditional Exposures</vt:lpstr>
      <vt:lpstr>Vehicle Related Exposures</vt:lpstr>
      <vt:lpstr>Vehicle Exposures In Vehicle</vt:lpstr>
      <vt:lpstr>Safety Sources</vt:lpstr>
      <vt:lpstr>Preparing for the unexpected</vt:lpstr>
      <vt:lpstr>Vehicle Exposures on foot</vt:lpstr>
      <vt:lpstr>Roadside Prevention</vt:lpstr>
      <vt:lpstr>Setting Tire Spikes</vt:lpstr>
      <vt:lpstr>Felonious Events</vt:lpstr>
      <vt:lpstr>Felonious Circumstances</vt:lpstr>
      <vt:lpstr>Preventing Attacks</vt:lpstr>
      <vt:lpstr>What is the Best Approach?</vt:lpstr>
      <vt:lpstr>Presumptive Exposures</vt:lpstr>
      <vt:lpstr>Heart/Lung</vt:lpstr>
      <vt:lpstr>Cancer</vt:lpstr>
      <vt:lpstr>Breaking Bad</vt:lpstr>
      <vt:lpstr>Emerging Exposures</vt:lpstr>
      <vt:lpstr>Post Traumatic Stress Disorder</vt:lpstr>
      <vt:lpstr>Officer Down</vt:lpstr>
      <vt:lpstr>Ancillary Exposures</vt:lpstr>
      <vt:lpstr>Pre-Injury Mitigation Strategies</vt:lpstr>
      <vt:lpstr>Post Injury Recovery Strategies</vt:lpstr>
      <vt:lpstr>Post Injury Challenges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Margo Howard</dc:creator>
  <cp:lastModifiedBy>Taquan Gilbert</cp:lastModifiedBy>
  <cp:revision>40</cp:revision>
  <dcterms:created xsi:type="dcterms:W3CDTF">2019-12-04T20:30:03Z</dcterms:created>
  <dcterms:modified xsi:type="dcterms:W3CDTF">2023-10-26T12:23:47Z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0x010100F550254FCF5DB448A00E04F48AC924BE</vt:lpwstr>
  </property>
  <property fmtid="{D5CDD505-2E9C-101B-9397-08002B2CF9AE}" pid="3" name="Order">
    <vt:r8>12340200</vt:r8>
  </property>
  <property fmtid="{D5CDD505-2E9C-101B-9397-08002B2CF9AE}" pid="4" name="MediaServiceImageTags">
    <vt:lpwstr/>
  </property>
</Properties>
</file>