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33"/>
  </p:notesMasterIdLst>
  <p:handoutMasterIdLst>
    <p:handoutMasterId r:id="rId34"/>
  </p:handoutMasterIdLst>
  <p:sldIdLst>
    <p:sldId id="263" r:id="rId5"/>
    <p:sldId id="264" r:id="rId6"/>
    <p:sldId id="265" r:id="rId7"/>
    <p:sldId id="280" r:id="rId8"/>
    <p:sldId id="276" r:id="rId9"/>
    <p:sldId id="281" r:id="rId10"/>
    <p:sldId id="282" r:id="rId11"/>
    <p:sldId id="284" r:id="rId12"/>
    <p:sldId id="278" r:id="rId13"/>
    <p:sldId id="283" r:id="rId14"/>
    <p:sldId id="267" r:id="rId15"/>
    <p:sldId id="268" r:id="rId16"/>
    <p:sldId id="269" r:id="rId17"/>
    <p:sldId id="270" r:id="rId18"/>
    <p:sldId id="271" r:id="rId19"/>
    <p:sldId id="274" r:id="rId20"/>
    <p:sldId id="285" r:id="rId21"/>
    <p:sldId id="286" r:id="rId22"/>
    <p:sldId id="287" r:id="rId23"/>
    <p:sldId id="288" r:id="rId24"/>
    <p:sldId id="293" r:id="rId25"/>
    <p:sldId id="291" r:id="rId26"/>
    <p:sldId id="292" r:id="rId27"/>
    <p:sldId id="297" r:id="rId28"/>
    <p:sldId id="298" r:id="rId29"/>
    <p:sldId id="299" r:id="rId30"/>
    <p:sldId id="275" r:id="rId31"/>
    <p:sldId id="296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99FF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21"/>
    <p:restoredTop sz="96405"/>
  </p:normalViewPr>
  <p:slideViewPr>
    <p:cSldViewPr snapToGrid="0" snapToObjects="1">
      <p:cViewPr varScale="1">
        <p:scale>
          <a:sx n="62" d="100"/>
          <a:sy n="62" d="100"/>
        </p:scale>
        <p:origin x="150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1" d="100"/>
          <a:sy n="51" d="100"/>
        </p:scale>
        <p:origin x="2692" y="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quan Gilbert" userId="cccb3b1d-7701-4d88-9db7-7c2f45dc5b88" providerId="ADAL" clId="{1084BFA4-665C-41BE-8D89-416CBF3CC035}"/>
    <pc:docChg chg="modSld">
      <pc:chgData name="Taquan Gilbert" userId="cccb3b1d-7701-4d88-9db7-7c2f45dc5b88" providerId="ADAL" clId="{1084BFA4-665C-41BE-8D89-416CBF3CC035}" dt="2023-10-26T12:41:00.150" v="0" actId="20577"/>
      <pc:docMkLst>
        <pc:docMk/>
      </pc:docMkLst>
      <pc:sldChg chg="modNotesTx">
        <pc:chgData name="Taquan Gilbert" userId="cccb3b1d-7701-4d88-9db7-7c2f45dc5b88" providerId="ADAL" clId="{1084BFA4-665C-41BE-8D89-416CBF3CC035}" dt="2023-10-26T12:41:00.150" v="0" actId="20577"/>
        <pc:sldMkLst>
          <pc:docMk/>
          <pc:sldMk cId="2741137726" sldId="285"/>
        </pc:sldMkLst>
      </pc:sldChg>
    </pc:docChg>
  </pc:docChgLst>
  <pc:docChgLst>
    <pc:chgData name="Taquan Gilbert" userId="cccb3b1d-7701-4d88-9db7-7c2f45dc5b88" providerId="ADAL" clId="{F3B9BD5A-C76F-4443-860F-A87331DE9B1D}"/>
    <pc:docChg chg="modHandout">
      <pc:chgData name="Taquan Gilbert" userId="cccb3b1d-7701-4d88-9db7-7c2f45dc5b88" providerId="ADAL" clId="{F3B9BD5A-C76F-4443-860F-A87331DE9B1D}" dt="2023-10-10T22:27:36.984" v="3"/>
      <pc:docMkLst>
        <pc:docMk/>
      </pc:docMkLst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14706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F56BC3-37AA-4973-AF8B-B35B13C2276F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23ED0C-8FCF-42F0-A401-69CADCAB3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97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43608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86202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50225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9308-2EF7-9E42-8310-8DBF6E6BD18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2956A-57BA-1E41-A8BE-6568AB4F7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131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9308-2EF7-9E42-8310-8DBF6E6BD18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2956A-57BA-1E41-A8BE-6568AB4F7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721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9308-2EF7-9E42-8310-8DBF6E6BD18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2956A-57BA-1E41-A8BE-6568AB4F7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2729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tline Orange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228600" y="182880"/>
            <a:ext cx="5943600" cy="82296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defTabSz="119063">
              <a:tabLst/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6"/>
          <p:cNvSpPr txBox="1">
            <a:spLocks/>
          </p:cNvSpPr>
          <p:nvPr userDrawn="1"/>
        </p:nvSpPr>
        <p:spPr>
          <a:xfrm>
            <a:off x="5715001" y="6461760"/>
            <a:ext cx="3191161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indent="0" algn="r" defTabSz="457200" rtl="0" eaLnBrk="1" latinLnBrk="0" hangingPunct="1">
              <a:spcBef>
                <a:spcPct val="20000"/>
              </a:spcBef>
              <a:buFont typeface="Arial"/>
              <a:buNone/>
              <a:defRPr lang="en-US" sz="7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1875" indent="-230188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5713" indent="-223838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5900" indent="-230188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600" kern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+mn-ea"/>
                <a:cs typeface="+mn-cs"/>
              </a:rPr>
              <a:t>©2022 ARTHUR J. GALLAGHER &amp; CO.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228600" y="6522720"/>
            <a:ext cx="320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7A85379-F5D1-4B17-9A88-B6775F35A499}" type="slidenum">
              <a:rPr lang="en-US" sz="60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</a:rPr>
              <a:t>‹#›</a:t>
            </a:fld>
            <a:endParaRPr lang="en-US" sz="600" dirty="0"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29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Blue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600" y="1737360"/>
            <a:ext cx="7772400" cy="4206240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rgbClr val="898D8D"/>
                </a:solidFill>
              </a:defRPr>
            </a:lvl2pPr>
            <a:lvl3pPr>
              <a:defRPr>
                <a:solidFill>
                  <a:srgbClr val="898D8D"/>
                </a:solidFill>
              </a:defRPr>
            </a:lvl3pPr>
            <a:lvl4pPr>
              <a:defRPr>
                <a:solidFill>
                  <a:srgbClr val="898D8D"/>
                </a:solidFill>
              </a:defRPr>
            </a:lvl4pPr>
            <a:lvl5pPr>
              <a:defRPr>
                <a:solidFill>
                  <a:srgbClr val="898D8D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text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228600" y="182880"/>
            <a:ext cx="6035040" cy="82296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defTabSz="119063">
              <a:tabLst/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1234440"/>
            <a:ext cx="7772400" cy="4114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accent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8" name="Text Placeholder 6"/>
          <p:cNvSpPr txBox="1">
            <a:spLocks/>
          </p:cNvSpPr>
          <p:nvPr userDrawn="1"/>
        </p:nvSpPr>
        <p:spPr>
          <a:xfrm>
            <a:off x="5715001" y="6461760"/>
            <a:ext cx="3191161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indent="0" algn="r" defTabSz="457200" rtl="0" eaLnBrk="1" latinLnBrk="0" hangingPunct="1">
              <a:spcBef>
                <a:spcPct val="20000"/>
              </a:spcBef>
              <a:buFont typeface="Arial"/>
              <a:buNone/>
              <a:defRPr lang="en-US" sz="7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1875" indent="-230188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5713" indent="-223838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5900" indent="-230188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600" kern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+mn-ea"/>
                <a:cs typeface="+mn-cs"/>
              </a:rPr>
              <a:t>©2022 ARTHUR J. GALLAGHER &amp; CO. 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5234151"/>
            <a:ext cx="9144000" cy="1641092"/>
          </a:xfrm>
          <a:prstGeom prst="rect">
            <a:avLst/>
          </a:prstGeom>
          <a:blipFill dpi="0" rotWithShape="1">
            <a:blip r:embed="rId2">
              <a:alphaModFix amt="90000"/>
            </a:blip>
            <a:srcRect/>
            <a:stretch>
              <a:fillRect t="-318941" b="-1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11" name="Text Placeholder 6"/>
          <p:cNvSpPr txBox="1">
            <a:spLocks/>
          </p:cNvSpPr>
          <p:nvPr userDrawn="1"/>
        </p:nvSpPr>
        <p:spPr>
          <a:xfrm>
            <a:off x="5715001" y="6461760"/>
            <a:ext cx="3191161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indent="0" algn="r" defTabSz="457200" rtl="0" eaLnBrk="1" latinLnBrk="0" hangingPunct="1">
              <a:spcBef>
                <a:spcPct val="20000"/>
              </a:spcBef>
              <a:buFont typeface="Arial"/>
              <a:buNone/>
              <a:defRPr lang="en-US" sz="7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1875" indent="-230188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5713" indent="-223838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5900" indent="-230188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600" kern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+mn-ea"/>
                <a:cs typeface="+mn-cs"/>
              </a:rPr>
              <a:t>©2022 ARTHUR J. GALLAGHER &amp; CO.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28600" y="6522720"/>
            <a:ext cx="320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7A85379-F5D1-4B17-9A88-B6775F35A499}" type="slidenum">
              <a:rPr lang="en-US" sz="60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</a:rPr>
              <a:t>‹#›</a:t>
            </a:fld>
            <a:endParaRPr lang="en-US" sz="600" dirty="0"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0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Picture with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rgbClr val="6FA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8349DBD-05C9-497A-BAB7-08CE307FB9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0987" y="1812759"/>
            <a:ext cx="8179093" cy="40884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3407572" y="6458594"/>
            <a:ext cx="19216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Proprietary and Confidential</a:t>
            </a: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8711172" y="6448427"/>
            <a:ext cx="375678" cy="4095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92872"/>
            <a:fld id="{4EFEB49B-3F06-4D2A-83BF-6F18887A255F}" type="slidenum">
              <a:rPr lang="en-US" sz="1200" smtClean="0">
                <a:solidFill>
                  <a:schemeClr val="bg1"/>
                </a:solidFill>
              </a:rPr>
              <a:pPr defTabSz="192872"/>
              <a:t>‹#›</a:t>
            </a:fld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384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9308-2EF7-9E42-8310-8DBF6E6BD18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2956A-57BA-1E41-A8BE-6568AB4F7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066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9308-2EF7-9E42-8310-8DBF6E6BD18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2956A-57BA-1E41-A8BE-6568AB4F7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991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9308-2EF7-9E42-8310-8DBF6E6BD18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2956A-57BA-1E41-A8BE-6568AB4F7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63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9308-2EF7-9E42-8310-8DBF6E6BD18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2956A-57BA-1E41-A8BE-6568AB4F7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379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9308-2EF7-9E42-8310-8DBF6E6BD18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2956A-57BA-1E41-A8BE-6568AB4F7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103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9308-2EF7-9E42-8310-8DBF6E6BD18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2956A-57BA-1E41-A8BE-6568AB4F7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855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9308-2EF7-9E42-8310-8DBF6E6BD18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2956A-57BA-1E41-A8BE-6568AB4F7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394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9308-2EF7-9E42-8310-8DBF6E6BD18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2956A-57BA-1E41-A8BE-6568AB4F7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58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92DD9308-2EF7-9E42-8310-8DBF6E6BD181}" type="datetimeFigureOut">
              <a:rPr lang="en-US" smtClean="0"/>
              <a:pPr/>
              <a:t>10/26/2023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92F2956A-57BA-1E41-A8BE-6568AB4F78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7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7C2B7A-2B97-8945-8C7E-F8A8D1F03D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569836"/>
            <a:ext cx="7772400" cy="2387600"/>
          </a:xfrm>
        </p:spPr>
        <p:txBody>
          <a:bodyPr>
            <a:normAutofit/>
          </a:bodyPr>
          <a:lstStyle/>
          <a:p>
            <a:r>
              <a:rPr lang="en-US" dirty="0"/>
              <a:t>Should We Do It?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3CE22AA-F22C-8943-B29A-709830FBA6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049511"/>
            <a:ext cx="6858000" cy="572365"/>
          </a:xfrm>
        </p:spPr>
        <p:txBody>
          <a:bodyPr>
            <a:normAutofit/>
          </a:bodyPr>
          <a:lstStyle/>
          <a:p>
            <a:r>
              <a:rPr lang="en-US" sz="3200" dirty="0"/>
              <a:t>ERM and Decision-Making</a:t>
            </a:r>
          </a:p>
        </p:txBody>
      </p:sp>
    </p:spTree>
    <p:extLst>
      <p:ext uri="{BB962C8B-B14F-4D97-AF65-F5344CB8AC3E}">
        <p14:creationId xmlns:p14="http://schemas.microsoft.com/office/powerpoint/2010/main" val="1720814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7028" y="1612736"/>
            <a:ext cx="3216798" cy="592138"/>
          </a:xfrm>
        </p:spPr>
        <p:txBody>
          <a:bodyPr>
            <a:normAutofit/>
          </a:bodyPr>
          <a:lstStyle/>
          <a:p>
            <a:r>
              <a:rPr lang="en-US" sz="3200" dirty="0"/>
              <a:t>Decision-Making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type="subTitle" idx="1"/>
          </p:nvPr>
        </p:nvSpPr>
        <p:spPr>
          <a:xfrm>
            <a:off x="1045380" y="2519375"/>
            <a:ext cx="7238252" cy="4682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/>
              <a:t>Where is your organization on the decision-making spectrum?</a:t>
            </a:r>
          </a:p>
          <a:p>
            <a:pPr marL="914400" lvl="1" indent="-457200">
              <a:buFont typeface="+mj-lt"/>
              <a:buAutoNum type="alphaUcPeriod"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>
            <a:off x="955964" y="3391593"/>
            <a:ext cx="7572894" cy="1338349"/>
          </a:xfrm>
          <a:prstGeom prst="rightArrow">
            <a:avLst/>
          </a:prstGeom>
          <a:gradFill flip="none" rotWithShape="1">
            <a:gsLst>
              <a:gs pos="0">
                <a:srgbClr val="FF0000"/>
              </a:gs>
              <a:gs pos="100000">
                <a:schemeClr val="accent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91842" y="5045823"/>
            <a:ext cx="11804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7030A0"/>
                </a:solidFill>
              </a:rPr>
              <a:t>Inferior Method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56764" y="5045824"/>
            <a:ext cx="12524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7030A0"/>
                </a:solidFill>
              </a:rPr>
              <a:t>Best Practice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20230" y="5045825"/>
            <a:ext cx="16885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7030A0"/>
                </a:solidFill>
              </a:rPr>
              <a:t>Somewhere In-Between</a:t>
            </a:r>
          </a:p>
        </p:txBody>
      </p:sp>
    </p:spTree>
    <p:extLst>
      <p:ext uri="{BB962C8B-B14F-4D97-AF65-F5344CB8AC3E}">
        <p14:creationId xmlns:p14="http://schemas.microsoft.com/office/powerpoint/2010/main" val="387993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89707" y="1644477"/>
            <a:ext cx="7173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</a:rPr>
              <a:t>The ISO 31000 Risk Management Process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639" y="2229252"/>
            <a:ext cx="5510020" cy="429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07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523486" y="1424420"/>
            <a:ext cx="2276067" cy="462723"/>
          </a:xfrm>
        </p:spPr>
        <p:txBody>
          <a:bodyPr>
            <a:normAutofit/>
          </a:bodyPr>
          <a:lstStyle/>
          <a:p>
            <a:r>
              <a:rPr lang="en-US" sz="2200" dirty="0">
                <a:cs typeface="Calibri" panose="020F0502020204030204" pitchFamily="34" charset="0"/>
              </a:rPr>
              <a:t>ISO 31000 Model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subTitle" idx="1"/>
          </p:nvPr>
        </p:nvSpPr>
        <p:spPr>
          <a:xfrm>
            <a:off x="1334270" y="1873145"/>
            <a:ext cx="2654497" cy="3342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/>
              <a:t>Risk Management Process</a:t>
            </a:r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4821384" y="2929672"/>
            <a:ext cx="3873729" cy="17756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457200" rtl="0" eaLnBrk="1" latinLnBrk="0" hangingPunct="1"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Font typeface="Arial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Times New Roman"/>
              </a:defRPr>
            </a:lvl1pPr>
            <a:lvl2pPr marL="461963" indent="-230188" algn="l" defTabSz="457200" rtl="0" eaLnBrk="1" latinLnBrk="0" hangingPunct="1"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Font typeface="Arial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Times New Roman"/>
              </a:defRPr>
            </a:lvl2pPr>
            <a:lvl3pPr marL="684213" indent="-230188" algn="l" defTabSz="457200" rtl="0" eaLnBrk="1" latinLnBrk="0" hangingPunct="1"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300" kern="1200">
                <a:solidFill>
                  <a:schemeClr val="tx2"/>
                </a:solidFill>
                <a:latin typeface="+mn-lt"/>
                <a:ea typeface="+mn-ea"/>
                <a:cs typeface="Times New Roman"/>
              </a:defRPr>
            </a:lvl3pPr>
            <a:lvl4pPr marL="914400" indent="-223838" algn="l" defTabSz="457200" rtl="0" eaLnBrk="1" latinLnBrk="0" hangingPunct="1"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Font typeface="Arial"/>
              <a:buChar char="–"/>
              <a:defRPr lang="en-US" sz="1300" kern="1200" dirty="0">
                <a:solidFill>
                  <a:schemeClr val="tx2"/>
                </a:solidFill>
                <a:latin typeface="+mn-lt"/>
                <a:ea typeface="+mn-ea"/>
                <a:cs typeface="Times New Roman"/>
              </a:defRPr>
            </a:lvl4pPr>
            <a:lvl5pPr marL="1143000" indent="-223838" algn="l" defTabSz="457200" rtl="0" eaLnBrk="1" latinLnBrk="0" hangingPunct="1"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Font typeface="Arial" panose="020B0604020202020204" pitchFamily="34" charset="0"/>
              <a:buChar char="–"/>
              <a:defRPr sz="1300" kern="1200">
                <a:solidFill>
                  <a:schemeClr val="tx2"/>
                </a:solidFill>
                <a:latin typeface="+mn-lt"/>
                <a:ea typeface="+mn-ea"/>
                <a:cs typeface="Times New Roman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300"/>
              </a:spcAft>
              <a:buNone/>
            </a:pPr>
            <a:r>
              <a:rPr lang="en-US" sz="2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Monitoring and Review </a:t>
            </a:r>
          </a:p>
          <a:p>
            <a:pPr marL="0" indent="0">
              <a:spcAft>
                <a:spcPts val="600"/>
              </a:spcAft>
              <a:buNone/>
              <a:defRPr/>
            </a:pP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Supports continuous improvement and requires that we continually ask: “Do we have this right?”</a:t>
            </a:r>
          </a:p>
          <a:p>
            <a:pPr marL="0" indent="0">
              <a:spcAft>
                <a:spcPts val="300"/>
              </a:spcAft>
              <a:buNone/>
            </a:pP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ontent Placeholder 1"/>
          <p:cNvSpPr txBox="1">
            <a:spLocks/>
          </p:cNvSpPr>
          <p:nvPr/>
        </p:nvSpPr>
        <p:spPr>
          <a:xfrm>
            <a:off x="4821382" y="1681133"/>
            <a:ext cx="4064923" cy="10884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457200" rtl="0" eaLnBrk="1" latinLnBrk="0" hangingPunct="1"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Font typeface="Arial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Times New Roman"/>
              </a:defRPr>
            </a:lvl1pPr>
            <a:lvl2pPr marL="461963" indent="-230188" algn="l" defTabSz="457200" rtl="0" eaLnBrk="1" latinLnBrk="0" hangingPunct="1"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Font typeface="Arial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Times New Roman"/>
              </a:defRPr>
            </a:lvl2pPr>
            <a:lvl3pPr marL="684213" indent="-230188" algn="l" defTabSz="457200" rtl="0" eaLnBrk="1" latinLnBrk="0" hangingPunct="1"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300" kern="1200">
                <a:solidFill>
                  <a:schemeClr val="tx2"/>
                </a:solidFill>
                <a:latin typeface="+mn-lt"/>
                <a:ea typeface="+mn-ea"/>
                <a:cs typeface="Times New Roman"/>
              </a:defRPr>
            </a:lvl3pPr>
            <a:lvl4pPr marL="914400" indent="-223838" algn="l" defTabSz="457200" rtl="0" eaLnBrk="1" latinLnBrk="0" hangingPunct="1"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Font typeface="Arial"/>
              <a:buChar char="–"/>
              <a:defRPr lang="en-US" sz="1300" kern="1200" dirty="0">
                <a:solidFill>
                  <a:schemeClr val="tx2"/>
                </a:solidFill>
                <a:latin typeface="+mn-lt"/>
                <a:ea typeface="+mn-ea"/>
                <a:cs typeface="Times New Roman"/>
              </a:defRPr>
            </a:lvl4pPr>
            <a:lvl5pPr marL="1143000" indent="-223838" algn="l" defTabSz="457200" rtl="0" eaLnBrk="1" latinLnBrk="0" hangingPunct="1"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Font typeface="Arial" panose="020B0604020202020204" pitchFamily="34" charset="0"/>
              <a:buChar char="–"/>
              <a:defRPr sz="1300" kern="1200">
                <a:solidFill>
                  <a:schemeClr val="tx2"/>
                </a:solidFill>
                <a:latin typeface="+mn-lt"/>
                <a:ea typeface="+mn-ea"/>
                <a:cs typeface="Times New Roman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en-US" sz="2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Communication and Consultation</a:t>
            </a:r>
            <a:br>
              <a:rPr lang="en-US" sz="2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the management of risk stays </a:t>
            </a:r>
            <a:r>
              <a:rPr lang="en-US" sz="2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connected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relevant</a:t>
            </a:r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4915637" y="2040248"/>
            <a:ext cx="3779476" cy="1852"/>
          </a:xfrm>
          <a:prstGeom prst="line">
            <a:avLst/>
          </a:prstGeom>
          <a:ln w="19050">
            <a:solidFill>
              <a:srgbClr val="7030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Picture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301" y="2346874"/>
            <a:ext cx="3616439" cy="3767806"/>
          </a:xfrm>
          <a:prstGeom prst="rect">
            <a:avLst/>
          </a:prstGeom>
        </p:spPr>
      </p:pic>
      <p:sp>
        <p:nvSpPr>
          <p:cNvPr id="44" name="Content Placeholder 1"/>
          <p:cNvSpPr txBox="1">
            <a:spLocks/>
          </p:cNvSpPr>
          <p:nvPr/>
        </p:nvSpPr>
        <p:spPr>
          <a:xfrm>
            <a:off x="4821384" y="4810247"/>
            <a:ext cx="3951141" cy="15462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457200" rtl="0" eaLnBrk="1" latinLnBrk="0" hangingPunct="1"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Font typeface="Arial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Times New Roman"/>
              </a:defRPr>
            </a:lvl1pPr>
            <a:lvl2pPr marL="461963" indent="-230188" algn="l" defTabSz="457200" rtl="0" eaLnBrk="1" latinLnBrk="0" hangingPunct="1"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Font typeface="Arial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Times New Roman"/>
              </a:defRPr>
            </a:lvl2pPr>
            <a:lvl3pPr marL="684213" indent="-230188" algn="l" defTabSz="457200" rtl="0" eaLnBrk="1" latinLnBrk="0" hangingPunct="1"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300" kern="1200">
                <a:solidFill>
                  <a:schemeClr val="tx2"/>
                </a:solidFill>
                <a:latin typeface="+mn-lt"/>
                <a:ea typeface="+mn-ea"/>
                <a:cs typeface="Times New Roman"/>
              </a:defRPr>
            </a:lvl3pPr>
            <a:lvl4pPr marL="914400" indent="-223838" algn="l" defTabSz="457200" rtl="0" eaLnBrk="1" latinLnBrk="0" hangingPunct="1"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Font typeface="Arial"/>
              <a:buChar char="–"/>
              <a:defRPr lang="en-US" sz="1300" kern="1200" dirty="0">
                <a:solidFill>
                  <a:schemeClr val="tx2"/>
                </a:solidFill>
                <a:latin typeface="+mn-lt"/>
                <a:ea typeface="+mn-ea"/>
                <a:cs typeface="Times New Roman"/>
              </a:defRPr>
            </a:lvl4pPr>
            <a:lvl5pPr marL="1143000" indent="-223838" algn="l" defTabSz="457200" rtl="0" eaLnBrk="1" latinLnBrk="0" hangingPunct="1"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Font typeface="Arial" panose="020B0604020202020204" pitchFamily="34" charset="0"/>
              <a:buChar char="–"/>
              <a:defRPr sz="1300" kern="1200">
                <a:solidFill>
                  <a:schemeClr val="tx2"/>
                </a:solidFill>
                <a:latin typeface="+mn-lt"/>
                <a:ea typeface="+mn-ea"/>
                <a:cs typeface="Times New Roman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300"/>
              </a:spcAft>
              <a:buNone/>
            </a:pPr>
            <a:r>
              <a:rPr lang="en-US" sz="2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Recording and Reporting </a:t>
            </a:r>
          </a:p>
          <a:p>
            <a:pPr marL="0" indent="0">
              <a:spcAft>
                <a:spcPts val="600"/>
              </a:spcAft>
              <a:buNone/>
              <a:defRPr/>
            </a:pP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Updates stakeholders on decision results and keeps everyone engaged in the process</a:t>
            </a:r>
          </a:p>
          <a:p>
            <a:pPr marL="0" indent="0">
              <a:spcAft>
                <a:spcPts val="300"/>
              </a:spcAft>
              <a:buNone/>
            </a:pP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4915637" y="5210164"/>
            <a:ext cx="3779476" cy="0"/>
          </a:xfrm>
          <a:prstGeom prst="line">
            <a:avLst/>
          </a:prstGeom>
          <a:ln w="19050">
            <a:solidFill>
              <a:srgbClr val="7030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4915637" y="3318508"/>
            <a:ext cx="3779476" cy="0"/>
          </a:xfrm>
          <a:prstGeom prst="line">
            <a:avLst/>
          </a:prstGeom>
          <a:ln w="19050">
            <a:solidFill>
              <a:srgbClr val="7030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409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533855" y="1411307"/>
            <a:ext cx="2256905" cy="475818"/>
          </a:xfrm>
        </p:spPr>
        <p:txBody>
          <a:bodyPr>
            <a:normAutofit/>
          </a:bodyPr>
          <a:lstStyle/>
          <a:p>
            <a:r>
              <a:rPr lang="en-US" sz="2200" dirty="0">
                <a:cs typeface="Calibri" panose="020F0502020204030204" pitchFamily="34" charset="0"/>
              </a:rPr>
              <a:t>ISO 31000 Model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subTitle" idx="1"/>
          </p:nvPr>
        </p:nvSpPr>
        <p:spPr>
          <a:xfrm>
            <a:off x="1348974" y="1867189"/>
            <a:ext cx="2626665" cy="2837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/>
              <a:t>Risk Management Process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733" y="2348218"/>
            <a:ext cx="3609145" cy="3761558"/>
          </a:xfrm>
          <a:prstGeom prst="rect">
            <a:avLst/>
          </a:prstGeom>
        </p:spPr>
      </p:pic>
      <p:sp>
        <p:nvSpPr>
          <p:cNvPr id="14" name="Content Placeholder 1"/>
          <p:cNvSpPr txBox="1">
            <a:spLocks/>
          </p:cNvSpPr>
          <p:nvPr/>
        </p:nvSpPr>
        <p:spPr>
          <a:xfrm>
            <a:off x="4610100" y="3347422"/>
            <a:ext cx="4467225" cy="17631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457200" rtl="0" eaLnBrk="1" latinLnBrk="0" hangingPunct="1"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Font typeface="Arial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Times New Roman"/>
              </a:defRPr>
            </a:lvl1pPr>
            <a:lvl2pPr marL="461963" indent="-230188" algn="l" defTabSz="457200" rtl="0" eaLnBrk="1" latinLnBrk="0" hangingPunct="1"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Font typeface="Arial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Times New Roman"/>
              </a:defRPr>
            </a:lvl2pPr>
            <a:lvl3pPr marL="684213" indent="-230188" algn="l" defTabSz="457200" rtl="0" eaLnBrk="1" latinLnBrk="0" hangingPunct="1"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300" kern="1200">
                <a:solidFill>
                  <a:schemeClr val="tx2"/>
                </a:solidFill>
                <a:latin typeface="+mn-lt"/>
                <a:ea typeface="+mn-ea"/>
                <a:cs typeface="Times New Roman"/>
              </a:defRPr>
            </a:lvl3pPr>
            <a:lvl4pPr marL="914400" indent="-223838" algn="l" defTabSz="457200" rtl="0" eaLnBrk="1" latinLnBrk="0" hangingPunct="1"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Font typeface="Arial"/>
              <a:buChar char="–"/>
              <a:defRPr lang="en-US" sz="1300" kern="1200" dirty="0">
                <a:solidFill>
                  <a:schemeClr val="tx2"/>
                </a:solidFill>
                <a:latin typeface="+mn-lt"/>
                <a:ea typeface="+mn-ea"/>
                <a:cs typeface="Times New Roman"/>
              </a:defRPr>
            </a:lvl4pPr>
            <a:lvl5pPr marL="1143000" indent="-223838" algn="l" defTabSz="457200" rtl="0" eaLnBrk="1" latinLnBrk="0" hangingPunct="1"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Font typeface="Arial" panose="020B0604020202020204" pitchFamily="34" charset="0"/>
              <a:buChar char="–"/>
              <a:defRPr sz="1300" kern="1200">
                <a:solidFill>
                  <a:schemeClr val="tx2"/>
                </a:solidFill>
                <a:latin typeface="+mn-lt"/>
                <a:ea typeface="+mn-ea"/>
                <a:cs typeface="Times New Roman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en-US" sz="2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Scope, Purpose, Context and Criteria</a:t>
            </a:r>
            <a:br>
              <a:rPr lang="en-US" sz="2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apply to a specific risk or project or to a portfolio of risks and clarifies why you are discussing the risk and how you assess it</a:t>
            </a:r>
            <a:endParaRPr lang="en-US" sz="22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4729119" y="3739144"/>
            <a:ext cx="4091031" cy="0"/>
          </a:xfrm>
          <a:prstGeom prst="line">
            <a:avLst/>
          </a:prstGeom>
          <a:ln w="19050">
            <a:solidFill>
              <a:srgbClr val="7030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3966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546337" y="1481561"/>
            <a:ext cx="2200275" cy="430200"/>
          </a:xfrm>
        </p:spPr>
        <p:txBody>
          <a:bodyPr>
            <a:normAutofit/>
          </a:bodyPr>
          <a:lstStyle/>
          <a:p>
            <a:r>
              <a:rPr lang="en-US" sz="2200" dirty="0">
                <a:cs typeface="Calibri" panose="020F0502020204030204" pitchFamily="34" charset="0"/>
              </a:rPr>
              <a:t>ISO 31000 Model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subTitle" idx="1"/>
          </p:nvPr>
        </p:nvSpPr>
        <p:spPr>
          <a:xfrm>
            <a:off x="1293924" y="1886302"/>
            <a:ext cx="2705100" cy="3127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/>
              <a:t>Risk Management Process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951" y="2328218"/>
            <a:ext cx="3603048" cy="3749365"/>
          </a:xfrm>
          <a:prstGeom prst="rect">
            <a:avLst/>
          </a:prstGeom>
        </p:spPr>
      </p:pic>
      <p:sp>
        <p:nvSpPr>
          <p:cNvPr id="17" name="Content Placeholder 1"/>
          <p:cNvSpPr txBox="1">
            <a:spLocks/>
          </p:cNvSpPr>
          <p:nvPr/>
        </p:nvSpPr>
        <p:spPr>
          <a:xfrm>
            <a:off x="4700413" y="1481561"/>
            <a:ext cx="4111992" cy="14295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457200" rtl="0" eaLnBrk="1" latinLnBrk="0" hangingPunct="1"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Font typeface="Arial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Times New Roman"/>
              </a:defRPr>
            </a:lvl1pPr>
            <a:lvl2pPr marL="461963" indent="-230188" algn="l" defTabSz="457200" rtl="0" eaLnBrk="1" latinLnBrk="0" hangingPunct="1"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Font typeface="Arial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Times New Roman"/>
              </a:defRPr>
            </a:lvl2pPr>
            <a:lvl3pPr marL="684213" indent="-230188" algn="l" defTabSz="457200" rtl="0" eaLnBrk="1" latinLnBrk="0" hangingPunct="1"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300" kern="1200">
                <a:solidFill>
                  <a:schemeClr val="tx2"/>
                </a:solidFill>
                <a:latin typeface="+mn-lt"/>
                <a:ea typeface="+mn-ea"/>
                <a:cs typeface="Times New Roman"/>
              </a:defRPr>
            </a:lvl3pPr>
            <a:lvl4pPr marL="914400" indent="-223838" algn="l" defTabSz="457200" rtl="0" eaLnBrk="1" latinLnBrk="0" hangingPunct="1"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Font typeface="Arial"/>
              <a:buChar char="–"/>
              <a:defRPr lang="en-US" sz="1300" kern="1200" dirty="0">
                <a:solidFill>
                  <a:schemeClr val="tx2"/>
                </a:solidFill>
                <a:latin typeface="+mn-lt"/>
                <a:ea typeface="+mn-ea"/>
                <a:cs typeface="Times New Roman"/>
              </a:defRPr>
            </a:lvl4pPr>
            <a:lvl5pPr marL="1143000" indent="-223838" algn="l" defTabSz="457200" rtl="0" eaLnBrk="1" latinLnBrk="0" hangingPunct="1"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Font typeface="Arial" panose="020B0604020202020204" pitchFamily="34" charset="0"/>
              <a:buChar char="–"/>
              <a:defRPr sz="1300" kern="1200">
                <a:solidFill>
                  <a:schemeClr val="tx2"/>
                </a:solidFill>
                <a:latin typeface="+mn-lt"/>
                <a:ea typeface="+mn-ea"/>
                <a:cs typeface="Times New Roman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en-US" sz="2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Risk Identification</a:t>
            </a:r>
            <a:br>
              <a:rPr lang="en-US" sz="2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Begins with describing the uncertainties that affect the objective</a:t>
            </a:r>
            <a:endParaRPr lang="en-US" sz="22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700413" y="2915171"/>
            <a:ext cx="4111993" cy="17814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457200" rtl="0" eaLnBrk="1" latinLnBrk="0" hangingPunct="1"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Font typeface="Arial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Times New Roman"/>
              </a:defRPr>
            </a:lvl1pPr>
            <a:lvl2pPr marL="461963" indent="-230188" algn="l" defTabSz="457200" rtl="0" eaLnBrk="1" latinLnBrk="0" hangingPunct="1"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Font typeface="Arial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Times New Roman"/>
              </a:defRPr>
            </a:lvl2pPr>
            <a:lvl3pPr marL="684213" indent="-230188" algn="l" defTabSz="457200" rtl="0" eaLnBrk="1" latinLnBrk="0" hangingPunct="1"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300" kern="1200">
                <a:solidFill>
                  <a:schemeClr val="tx2"/>
                </a:solidFill>
                <a:latin typeface="+mn-lt"/>
                <a:ea typeface="+mn-ea"/>
                <a:cs typeface="Times New Roman"/>
              </a:defRPr>
            </a:lvl3pPr>
            <a:lvl4pPr marL="914400" indent="-223838" algn="l" defTabSz="457200" rtl="0" eaLnBrk="1" latinLnBrk="0" hangingPunct="1"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Font typeface="Arial"/>
              <a:buChar char="–"/>
              <a:defRPr lang="en-US" sz="1300" kern="1200" dirty="0">
                <a:solidFill>
                  <a:schemeClr val="tx2"/>
                </a:solidFill>
                <a:latin typeface="+mn-lt"/>
                <a:ea typeface="+mn-ea"/>
                <a:cs typeface="Times New Roman"/>
              </a:defRPr>
            </a:lvl4pPr>
            <a:lvl5pPr marL="1143000" indent="-223838" algn="l" defTabSz="457200" rtl="0" eaLnBrk="1" latinLnBrk="0" hangingPunct="1"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Font typeface="Arial" panose="020B0604020202020204" pitchFamily="34" charset="0"/>
              <a:buChar char="–"/>
              <a:defRPr sz="1300" kern="1200">
                <a:solidFill>
                  <a:schemeClr val="tx2"/>
                </a:solidFill>
                <a:latin typeface="+mn-lt"/>
                <a:ea typeface="+mn-ea"/>
                <a:cs typeface="Times New Roman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300"/>
              </a:spcAft>
              <a:buNone/>
            </a:pPr>
            <a:r>
              <a:rPr lang="en-US" sz="2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Risk Analysis </a:t>
            </a:r>
          </a:p>
          <a:p>
            <a:pPr marL="0" indent="0">
              <a:spcAft>
                <a:spcPts val="600"/>
              </a:spcAft>
              <a:buNone/>
              <a:defRPr/>
            </a:pP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Includes discussions of the causes or sources of the risk and rating it using pre-determined risk criteria (likelihood/impact)</a:t>
            </a:r>
          </a:p>
          <a:p>
            <a:pPr marL="0" indent="0">
              <a:spcAft>
                <a:spcPts val="300"/>
              </a:spcAft>
              <a:buNone/>
            </a:pP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4799339" y="3304131"/>
            <a:ext cx="3783509" cy="0"/>
          </a:xfrm>
          <a:prstGeom prst="line">
            <a:avLst/>
          </a:prstGeom>
          <a:ln w="19050">
            <a:solidFill>
              <a:srgbClr val="7030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1"/>
          <p:cNvSpPr txBox="1">
            <a:spLocks/>
          </p:cNvSpPr>
          <p:nvPr/>
        </p:nvSpPr>
        <p:spPr>
          <a:xfrm>
            <a:off x="4700413" y="4692580"/>
            <a:ext cx="3981363" cy="19182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457200" rtl="0" eaLnBrk="1" latinLnBrk="0" hangingPunct="1"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Font typeface="Arial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Times New Roman"/>
              </a:defRPr>
            </a:lvl1pPr>
            <a:lvl2pPr marL="461963" indent="-230188" algn="l" defTabSz="457200" rtl="0" eaLnBrk="1" latinLnBrk="0" hangingPunct="1"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Font typeface="Arial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Times New Roman"/>
              </a:defRPr>
            </a:lvl2pPr>
            <a:lvl3pPr marL="684213" indent="-230188" algn="l" defTabSz="457200" rtl="0" eaLnBrk="1" latinLnBrk="0" hangingPunct="1"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300" kern="1200">
                <a:solidFill>
                  <a:schemeClr val="tx2"/>
                </a:solidFill>
                <a:latin typeface="+mn-lt"/>
                <a:ea typeface="+mn-ea"/>
                <a:cs typeface="Times New Roman"/>
              </a:defRPr>
            </a:lvl3pPr>
            <a:lvl4pPr marL="914400" indent="-223838" algn="l" defTabSz="457200" rtl="0" eaLnBrk="1" latinLnBrk="0" hangingPunct="1"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Font typeface="Arial"/>
              <a:buChar char="–"/>
              <a:defRPr lang="en-US" sz="1300" kern="1200" dirty="0">
                <a:solidFill>
                  <a:schemeClr val="tx2"/>
                </a:solidFill>
                <a:latin typeface="+mn-lt"/>
                <a:ea typeface="+mn-ea"/>
                <a:cs typeface="Times New Roman"/>
              </a:defRPr>
            </a:lvl4pPr>
            <a:lvl5pPr marL="1143000" indent="-223838" algn="l" defTabSz="457200" rtl="0" eaLnBrk="1" latinLnBrk="0" hangingPunct="1"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Font typeface="Arial" panose="020B0604020202020204" pitchFamily="34" charset="0"/>
              <a:buChar char="–"/>
              <a:defRPr sz="1300" kern="1200">
                <a:solidFill>
                  <a:schemeClr val="tx2"/>
                </a:solidFill>
                <a:latin typeface="+mn-lt"/>
                <a:ea typeface="+mn-ea"/>
                <a:cs typeface="Times New Roman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300"/>
              </a:spcAft>
              <a:buNone/>
            </a:pPr>
            <a:r>
              <a:rPr lang="en-US" sz="2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Risk Evaluation </a:t>
            </a:r>
          </a:p>
          <a:p>
            <a:pPr marL="0" indent="0">
              <a:spcAft>
                <a:spcPts val="600"/>
              </a:spcAft>
              <a:buNone/>
              <a:defRPr/>
            </a:pP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Begins the process of deciding how to treat the risk and includes discussions of what is already being done to manage it</a:t>
            </a:r>
          </a:p>
          <a:p>
            <a:pPr marL="0" indent="0">
              <a:spcAft>
                <a:spcPts val="300"/>
              </a:spcAft>
              <a:buNone/>
            </a:pP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4799339" y="1886302"/>
            <a:ext cx="3783509" cy="0"/>
          </a:xfrm>
          <a:prstGeom prst="line">
            <a:avLst/>
          </a:prstGeom>
          <a:ln w="19050">
            <a:solidFill>
              <a:srgbClr val="7030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4799339" y="5087933"/>
            <a:ext cx="3882437" cy="0"/>
          </a:xfrm>
          <a:prstGeom prst="line">
            <a:avLst/>
          </a:prstGeom>
          <a:ln w="19050">
            <a:solidFill>
              <a:srgbClr val="7030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96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528840" y="1502339"/>
            <a:ext cx="2198077" cy="415071"/>
          </a:xfrm>
        </p:spPr>
        <p:txBody>
          <a:bodyPr>
            <a:normAutofit/>
          </a:bodyPr>
          <a:lstStyle/>
          <a:p>
            <a:r>
              <a:rPr lang="en-US" sz="2200" dirty="0">
                <a:cs typeface="Calibri" panose="020F0502020204030204" pitchFamily="34" charset="0"/>
              </a:rPr>
              <a:t>ISO 31000 Model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subTitle" idx="1"/>
          </p:nvPr>
        </p:nvSpPr>
        <p:spPr>
          <a:xfrm>
            <a:off x="1300239" y="1893663"/>
            <a:ext cx="2655277" cy="3369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/>
              <a:t>Risk Management Process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355" y="2318457"/>
            <a:ext cx="3603048" cy="3755461"/>
          </a:xfrm>
          <a:prstGeom prst="rect">
            <a:avLst/>
          </a:prstGeom>
        </p:spPr>
      </p:pic>
      <p:sp>
        <p:nvSpPr>
          <p:cNvPr id="12" name="Content Placeholder 1"/>
          <p:cNvSpPr txBox="1">
            <a:spLocks/>
          </p:cNvSpPr>
          <p:nvPr/>
        </p:nvSpPr>
        <p:spPr>
          <a:xfrm>
            <a:off x="4702629" y="3126882"/>
            <a:ext cx="4126553" cy="21304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457200" rtl="0" eaLnBrk="1" latinLnBrk="0" hangingPunct="1"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Font typeface="Arial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Times New Roman"/>
              </a:defRPr>
            </a:lvl1pPr>
            <a:lvl2pPr marL="461963" indent="-230188" algn="l" defTabSz="457200" rtl="0" eaLnBrk="1" latinLnBrk="0" hangingPunct="1"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Font typeface="Arial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Times New Roman"/>
              </a:defRPr>
            </a:lvl2pPr>
            <a:lvl3pPr marL="684213" indent="-230188" algn="l" defTabSz="457200" rtl="0" eaLnBrk="1" latinLnBrk="0" hangingPunct="1"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300" kern="1200">
                <a:solidFill>
                  <a:schemeClr val="tx2"/>
                </a:solidFill>
                <a:latin typeface="+mn-lt"/>
                <a:ea typeface="+mn-ea"/>
                <a:cs typeface="Times New Roman"/>
              </a:defRPr>
            </a:lvl3pPr>
            <a:lvl4pPr marL="914400" indent="-223838" algn="l" defTabSz="457200" rtl="0" eaLnBrk="1" latinLnBrk="0" hangingPunct="1"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Font typeface="Arial"/>
              <a:buChar char="–"/>
              <a:defRPr lang="en-US" sz="1300" kern="1200" dirty="0">
                <a:solidFill>
                  <a:schemeClr val="tx2"/>
                </a:solidFill>
                <a:latin typeface="+mn-lt"/>
                <a:ea typeface="+mn-ea"/>
                <a:cs typeface="Times New Roman"/>
              </a:defRPr>
            </a:lvl4pPr>
            <a:lvl5pPr marL="1143000" indent="-223838" algn="l" defTabSz="457200" rtl="0" eaLnBrk="1" latinLnBrk="0" hangingPunct="1"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Font typeface="Arial" panose="020B0604020202020204" pitchFamily="34" charset="0"/>
              <a:buChar char="–"/>
              <a:defRPr sz="1300" kern="1200">
                <a:solidFill>
                  <a:schemeClr val="tx2"/>
                </a:solidFill>
                <a:latin typeface="+mn-lt"/>
                <a:ea typeface="+mn-ea"/>
                <a:cs typeface="Times New Roman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300"/>
              </a:spcAft>
              <a:buNone/>
            </a:pPr>
            <a:r>
              <a:rPr lang="en-US" sz="2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Risk Treatment </a:t>
            </a:r>
          </a:p>
          <a:p>
            <a:pPr marL="0" indent="0">
              <a:spcAft>
                <a:spcPts val="600"/>
              </a:spcAft>
              <a:buNone/>
              <a:defRPr/>
            </a:pP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solutions, or action plans, developed to manage the risks; can involve mitigation, elimination, avoidance, or exploitation of the risk</a:t>
            </a:r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spcAft>
                <a:spcPts val="300"/>
              </a:spcAft>
              <a:buNone/>
            </a:pP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4799793" y="3527098"/>
            <a:ext cx="3580532" cy="0"/>
          </a:xfrm>
          <a:prstGeom prst="line">
            <a:avLst/>
          </a:prstGeom>
          <a:ln w="19050">
            <a:solidFill>
              <a:srgbClr val="7030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97044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89708" y="2655845"/>
            <a:ext cx="76560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3399"/>
              </a:buClr>
            </a:pPr>
            <a:r>
              <a:rPr lang="en-US" sz="2200" i="1" dirty="0">
                <a:latin typeface="Calibri" panose="020F0502020204030204" pitchFamily="34" charset="0"/>
              </a:rPr>
              <a:t>We’ll apply the risk assessment process to a real-world decision…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9708" y="1644477"/>
            <a:ext cx="7223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</a:rPr>
              <a:t>Applying Risk Management Process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175" y="3510615"/>
            <a:ext cx="4346825" cy="289585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04418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672791" y="1648419"/>
            <a:ext cx="309545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914378">
              <a:defRPr/>
            </a:pPr>
            <a:r>
              <a:rPr lang="en-US" sz="2400" b="1" dirty="0">
                <a:solidFill>
                  <a:srgbClr val="7030A0"/>
                </a:solidFill>
                <a:latin typeface="Arial"/>
              </a:rPr>
              <a:t>Scope and Purpose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40975" y="2168810"/>
            <a:ext cx="5159085" cy="3626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What is the decision that needs to be made?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20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Whether to allow employees to bring dogs to work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Why is the decision being made?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20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911 Dispatch is making the request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What is the objective?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20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 employee morale, health and wellness</a:t>
            </a: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142875" y="2743200"/>
            <a:ext cx="3257550" cy="200025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228600" indent="-228600" algn="l" defTabSz="457200" rtl="0" eaLnBrk="1" latinLnBrk="0" hangingPunct="1"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Font typeface="Arial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Times New Roman"/>
              </a:defRPr>
            </a:lvl1pPr>
            <a:lvl2pPr marL="461963" indent="-230188" algn="l" defTabSz="457200" rtl="0" eaLnBrk="1" latinLnBrk="0" hangingPunct="1"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Font typeface="Arial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Times New Roman"/>
              </a:defRPr>
            </a:lvl2pPr>
            <a:lvl3pPr marL="684213" indent="-230188" algn="l" defTabSz="457200" rtl="0" eaLnBrk="1" latinLnBrk="0" hangingPunct="1"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300" kern="1200">
                <a:solidFill>
                  <a:schemeClr val="tx2"/>
                </a:solidFill>
                <a:latin typeface="+mn-lt"/>
                <a:ea typeface="+mn-ea"/>
                <a:cs typeface="Times New Roman"/>
              </a:defRPr>
            </a:lvl3pPr>
            <a:lvl4pPr marL="914400" indent="-223838" algn="l" defTabSz="457200" rtl="0" eaLnBrk="1" latinLnBrk="0" hangingPunct="1"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Font typeface="Arial"/>
              <a:buChar char="–"/>
              <a:defRPr lang="en-US" sz="1300" kern="1200" dirty="0">
                <a:solidFill>
                  <a:schemeClr val="tx2"/>
                </a:solidFill>
                <a:latin typeface="+mn-lt"/>
                <a:ea typeface="+mn-ea"/>
                <a:cs typeface="Times New Roman"/>
              </a:defRPr>
            </a:lvl4pPr>
            <a:lvl5pPr marL="1143000" indent="-223838" algn="l" defTabSz="457200" rtl="0" eaLnBrk="1" latinLnBrk="0" hangingPunct="1"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Font typeface="Arial" panose="020B0604020202020204" pitchFamily="34" charset="0"/>
              <a:buChar char="–"/>
              <a:defRPr sz="1300" kern="1200">
                <a:solidFill>
                  <a:schemeClr val="tx2"/>
                </a:solidFill>
                <a:latin typeface="+mn-lt"/>
                <a:ea typeface="+mn-ea"/>
                <a:cs typeface="Times New Roman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831" lvl="1" indent="0">
              <a:buClr>
                <a:srgbClr val="ED7D31"/>
              </a:buClr>
              <a:buNone/>
            </a:pPr>
            <a:endParaRPr lang="en-US" sz="825" dirty="0">
              <a:solidFill>
                <a:srgbClr val="44546A"/>
              </a:solidFill>
              <a:latin typeface="Gotham Narrow Light" pitchFamily="50" charset="0"/>
            </a:endParaRPr>
          </a:p>
          <a:p>
            <a:pPr marL="0" indent="0">
              <a:buClr>
                <a:srgbClr val="ED7D31"/>
              </a:buClr>
              <a:buNone/>
            </a:pPr>
            <a:endParaRPr lang="en-US" sz="825" dirty="0">
              <a:solidFill>
                <a:srgbClr val="44546A"/>
              </a:solidFill>
              <a:latin typeface="Gotham Narrow Light" pitchFamily="50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324060" y="2110084"/>
            <a:ext cx="2990640" cy="291465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u="sng" dirty="0"/>
              <a:t>Risk Management Process </a:t>
            </a:r>
          </a:p>
          <a:p>
            <a:pPr algn="ctr"/>
            <a:r>
              <a:rPr lang="en-US" sz="2000" b="1" dirty="0"/>
              <a:t>Scope and Purpose</a:t>
            </a:r>
          </a:p>
          <a:p>
            <a:pPr algn="ctr"/>
            <a:r>
              <a:rPr lang="en-US" sz="1600" dirty="0">
                <a:solidFill>
                  <a:srgbClr val="9999FF"/>
                </a:solidFill>
              </a:rPr>
              <a:t>Context</a:t>
            </a:r>
          </a:p>
          <a:p>
            <a:pPr algn="ctr"/>
            <a:r>
              <a:rPr lang="en-US" sz="1600" dirty="0">
                <a:solidFill>
                  <a:srgbClr val="9999FF"/>
                </a:solidFill>
              </a:rPr>
              <a:t>Criteria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113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592511" y="1574517"/>
            <a:ext cx="138186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914378">
              <a:defRPr/>
            </a:pPr>
            <a:r>
              <a:rPr lang="en-US" sz="2400" b="1" dirty="0">
                <a:solidFill>
                  <a:srgbClr val="7030A0"/>
                </a:solidFill>
                <a:latin typeface="Arial"/>
              </a:rPr>
              <a:t>Context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57600" y="2036182"/>
            <a:ext cx="5257800" cy="4580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Does it relate to or support organizational objectives or mission? 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20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the organization has employee wellness as a strategic goal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What’s the internal and external environment like?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20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Supportive executive culture; skeptical public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Who needs to be a part of the process?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20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911 dispatch employees, wellness committee, 3</a:t>
            </a:r>
            <a:r>
              <a:rPr lang="en-US" sz="2000" b="1" i="1" baseline="30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20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party experts, City Administration, Human Resources </a:t>
            </a: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142875" y="2743200"/>
            <a:ext cx="3257550" cy="200025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228600" indent="-228600" algn="l" defTabSz="457200" rtl="0" eaLnBrk="1" latinLnBrk="0" hangingPunct="1"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Font typeface="Arial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Times New Roman"/>
              </a:defRPr>
            </a:lvl1pPr>
            <a:lvl2pPr marL="461963" indent="-230188" algn="l" defTabSz="457200" rtl="0" eaLnBrk="1" latinLnBrk="0" hangingPunct="1"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Font typeface="Arial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Times New Roman"/>
              </a:defRPr>
            </a:lvl2pPr>
            <a:lvl3pPr marL="684213" indent="-230188" algn="l" defTabSz="457200" rtl="0" eaLnBrk="1" latinLnBrk="0" hangingPunct="1"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300" kern="1200">
                <a:solidFill>
                  <a:schemeClr val="tx2"/>
                </a:solidFill>
                <a:latin typeface="+mn-lt"/>
                <a:ea typeface="+mn-ea"/>
                <a:cs typeface="Times New Roman"/>
              </a:defRPr>
            </a:lvl3pPr>
            <a:lvl4pPr marL="914400" indent="-223838" algn="l" defTabSz="457200" rtl="0" eaLnBrk="1" latinLnBrk="0" hangingPunct="1"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Font typeface="Arial"/>
              <a:buChar char="–"/>
              <a:defRPr lang="en-US" sz="1300" kern="1200" dirty="0">
                <a:solidFill>
                  <a:schemeClr val="tx2"/>
                </a:solidFill>
                <a:latin typeface="+mn-lt"/>
                <a:ea typeface="+mn-ea"/>
                <a:cs typeface="Times New Roman"/>
              </a:defRPr>
            </a:lvl4pPr>
            <a:lvl5pPr marL="1143000" indent="-223838" algn="l" defTabSz="457200" rtl="0" eaLnBrk="1" latinLnBrk="0" hangingPunct="1"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Font typeface="Arial" panose="020B0604020202020204" pitchFamily="34" charset="0"/>
              <a:buChar char="–"/>
              <a:defRPr sz="1300" kern="1200">
                <a:solidFill>
                  <a:schemeClr val="tx2"/>
                </a:solidFill>
                <a:latin typeface="+mn-lt"/>
                <a:ea typeface="+mn-ea"/>
                <a:cs typeface="Times New Roman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831" lvl="1" indent="0">
              <a:buClr>
                <a:srgbClr val="ED7D31"/>
              </a:buClr>
              <a:buNone/>
            </a:pPr>
            <a:endParaRPr lang="en-US" sz="825" dirty="0">
              <a:solidFill>
                <a:srgbClr val="44546A"/>
              </a:solidFill>
              <a:latin typeface="Gotham Narrow Light" pitchFamily="50" charset="0"/>
            </a:endParaRPr>
          </a:p>
          <a:p>
            <a:pPr marL="0" indent="0">
              <a:buClr>
                <a:srgbClr val="ED7D31"/>
              </a:buClr>
              <a:buNone/>
            </a:pPr>
            <a:endParaRPr lang="en-US" sz="825" dirty="0">
              <a:solidFill>
                <a:srgbClr val="44546A"/>
              </a:solidFill>
              <a:latin typeface="Gotham Narrow Light" pitchFamily="50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324060" y="2110084"/>
            <a:ext cx="2990640" cy="291465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u="sng" dirty="0"/>
              <a:t>Risk Management Process </a:t>
            </a:r>
          </a:p>
          <a:p>
            <a:pPr algn="ctr"/>
            <a:r>
              <a:rPr lang="en-US" sz="1600" dirty="0">
                <a:solidFill>
                  <a:srgbClr val="9999FF"/>
                </a:solidFill>
              </a:rPr>
              <a:t>Scope and Purpose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Context</a:t>
            </a:r>
          </a:p>
          <a:p>
            <a:pPr algn="ctr"/>
            <a:r>
              <a:rPr lang="en-US" sz="1600" dirty="0">
                <a:solidFill>
                  <a:srgbClr val="9999FF"/>
                </a:solidFill>
              </a:rPr>
              <a:t>Criteria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46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743575" y="2276902"/>
            <a:ext cx="125730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914378">
              <a:defRPr/>
            </a:pPr>
            <a:r>
              <a:rPr lang="en-US" sz="2400" b="1" dirty="0">
                <a:solidFill>
                  <a:srgbClr val="7030A0"/>
                </a:solidFill>
                <a:latin typeface="Arial"/>
              </a:rPr>
              <a:t>Criteria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86200" y="2810791"/>
            <a:ext cx="4972050" cy="151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How will we measure the level of risk to determine its significance?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20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Likelihood and impact scoring matrix with ratings of 1-5</a:t>
            </a: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142875" y="2743200"/>
            <a:ext cx="3257550" cy="200025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228600" indent="-228600" algn="l" defTabSz="457200" rtl="0" eaLnBrk="1" latinLnBrk="0" hangingPunct="1"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Font typeface="Arial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Times New Roman"/>
              </a:defRPr>
            </a:lvl1pPr>
            <a:lvl2pPr marL="461963" indent="-230188" algn="l" defTabSz="457200" rtl="0" eaLnBrk="1" latinLnBrk="0" hangingPunct="1"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Font typeface="Arial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Times New Roman"/>
              </a:defRPr>
            </a:lvl2pPr>
            <a:lvl3pPr marL="684213" indent="-230188" algn="l" defTabSz="457200" rtl="0" eaLnBrk="1" latinLnBrk="0" hangingPunct="1"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300" kern="1200">
                <a:solidFill>
                  <a:schemeClr val="tx2"/>
                </a:solidFill>
                <a:latin typeface="+mn-lt"/>
                <a:ea typeface="+mn-ea"/>
                <a:cs typeface="Times New Roman"/>
              </a:defRPr>
            </a:lvl3pPr>
            <a:lvl4pPr marL="914400" indent="-223838" algn="l" defTabSz="457200" rtl="0" eaLnBrk="1" latinLnBrk="0" hangingPunct="1"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Font typeface="Arial"/>
              <a:buChar char="–"/>
              <a:defRPr lang="en-US" sz="1300" kern="1200" dirty="0">
                <a:solidFill>
                  <a:schemeClr val="tx2"/>
                </a:solidFill>
                <a:latin typeface="+mn-lt"/>
                <a:ea typeface="+mn-ea"/>
                <a:cs typeface="Times New Roman"/>
              </a:defRPr>
            </a:lvl4pPr>
            <a:lvl5pPr marL="1143000" indent="-223838" algn="l" defTabSz="457200" rtl="0" eaLnBrk="1" latinLnBrk="0" hangingPunct="1"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Font typeface="Arial" panose="020B0604020202020204" pitchFamily="34" charset="0"/>
              <a:buChar char="–"/>
              <a:defRPr sz="1300" kern="1200">
                <a:solidFill>
                  <a:schemeClr val="tx2"/>
                </a:solidFill>
                <a:latin typeface="+mn-lt"/>
                <a:ea typeface="+mn-ea"/>
                <a:cs typeface="Times New Roman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831" lvl="1" indent="0">
              <a:buClr>
                <a:srgbClr val="ED7D31"/>
              </a:buClr>
              <a:buNone/>
            </a:pPr>
            <a:endParaRPr lang="en-US" sz="825" dirty="0">
              <a:solidFill>
                <a:srgbClr val="44546A"/>
              </a:solidFill>
              <a:latin typeface="Gotham Narrow Light" pitchFamily="50" charset="0"/>
            </a:endParaRPr>
          </a:p>
          <a:p>
            <a:pPr marL="0" indent="0">
              <a:buClr>
                <a:srgbClr val="ED7D31"/>
              </a:buClr>
              <a:buNone/>
            </a:pPr>
            <a:endParaRPr lang="en-US" sz="825" dirty="0">
              <a:solidFill>
                <a:srgbClr val="44546A"/>
              </a:solidFill>
              <a:latin typeface="Gotham Narrow Light" pitchFamily="50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324060" y="2110084"/>
            <a:ext cx="2990640" cy="291465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u="sng" dirty="0"/>
              <a:t>Risk Management Process </a:t>
            </a:r>
          </a:p>
          <a:p>
            <a:pPr algn="ctr"/>
            <a:r>
              <a:rPr lang="en-US" sz="1600" dirty="0">
                <a:solidFill>
                  <a:srgbClr val="9999FF"/>
                </a:solidFill>
              </a:rPr>
              <a:t>Scope and Purpose</a:t>
            </a:r>
          </a:p>
          <a:p>
            <a:pPr algn="ctr"/>
            <a:r>
              <a:rPr lang="en-US" sz="1600" dirty="0">
                <a:solidFill>
                  <a:srgbClr val="9999FF"/>
                </a:solidFill>
              </a:rPr>
              <a:t>Context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Criteria</a:t>
            </a:r>
            <a:r>
              <a:rPr lang="en-US" sz="14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287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89708" y="2373982"/>
            <a:ext cx="772322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</a:rPr>
              <a:t>Purpose of this Session</a:t>
            </a:r>
          </a:p>
          <a:p>
            <a:pPr marL="285750" indent="-28575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</a:rPr>
              <a:t>Decision-Making</a:t>
            </a:r>
            <a:endParaRPr lang="en-US" sz="2800" dirty="0">
              <a:latin typeface="Calibri" panose="020F0502020204030204" pitchFamily="34" charset="0"/>
            </a:endParaRPr>
          </a:p>
          <a:p>
            <a:pPr marL="914400" lvl="1" indent="-457200">
              <a:buClr>
                <a:srgbClr val="7030A0"/>
              </a:buClr>
              <a:buFont typeface="Calibri" panose="020F0502020204030204" pitchFamily="34" charset="0"/>
              <a:buChar char="‒"/>
            </a:pPr>
            <a:r>
              <a:rPr lang="en-US" sz="2200" dirty="0">
                <a:latin typeface="Calibri" panose="020F0502020204030204" pitchFamily="34" charset="0"/>
              </a:rPr>
              <a:t>Overview</a:t>
            </a:r>
          </a:p>
          <a:p>
            <a:pPr marL="914400" lvl="1" indent="-457200">
              <a:buClr>
                <a:srgbClr val="7030A0"/>
              </a:buClr>
              <a:buFont typeface="Calibri" panose="020F0502020204030204" pitchFamily="34" charset="0"/>
              <a:buChar char="‒"/>
            </a:pPr>
            <a:r>
              <a:rPr lang="en-US" sz="2200" dirty="0">
                <a:latin typeface="Calibri" panose="020F0502020204030204" pitchFamily="34" charset="0"/>
              </a:rPr>
              <a:t>Connection to Risk</a:t>
            </a:r>
          </a:p>
          <a:p>
            <a:pPr marL="914400" lvl="1" indent="-457200">
              <a:buClr>
                <a:srgbClr val="7030A0"/>
              </a:buClr>
              <a:buFont typeface="Calibri" panose="020F0502020204030204" pitchFamily="34" charset="0"/>
              <a:buChar char="‒"/>
            </a:pPr>
            <a:r>
              <a:rPr lang="en-US" sz="2200" dirty="0">
                <a:latin typeface="Calibri" panose="020F0502020204030204" pitchFamily="34" charset="0"/>
              </a:rPr>
              <a:t>Comparison of Different Methods</a:t>
            </a:r>
          </a:p>
          <a:p>
            <a:pPr marL="285750" indent="-28575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</a:rPr>
              <a:t>ISO 31000 Risk Management Process</a:t>
            </a:r>
          </a:p>
          <a:p>
            <a:pPr marL="285750" indent="-28575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</a:rPr>
              <a:t>Applying Risk Management Process to Decisions</a:t>
            </a:r>
            <a:endParaRPr lang="en-US" sz="2000" dirty="0">
              <a:latin typeface="Calibri" panose="020F0502020204030204" pitchFamily="34" charset="0"/>
            </a:endParaRPr>
          </a:p>
          <a:p>
            <a:pPr marL="914400" lvl="1" indent="-457200">
              <a:buClr>
                <a:srgbClr val="7030A0"/>
              </a:buClr>
              <a:buFont typeface="Calibri" panose="020F0502020204030204" pitchFamily="34" charset="0"/>
              <a:buChar char="‒"/>
            </a:pPr>
            <a:r>
              <a:rPr lang="en-US" sz="2200" dirty="0">
                <a:latin typeface="Calibri" panose="020F0502020204030204" pitchFamily="34" charset="0"/>
              </a:rPr>
              <a:t>Group Exercise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9708" y="1644477"/>
            <a:ext cx="16957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51166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71847" y="2552007"/>
            <a:ext cx="7365077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3399"/>
              </a:buClr>
            </a:pPr>
            <a:r>
              <a:rPr lang="en-US" sz="2400" i="1" dirty="0">
                <a:latin typeface="Calibri" panose="020F0502020204030204" pitchFamily="34" charset="0"/>
              </a:rPr>
              <a:t>Let’s now assess the risk…</a:t>
            </a:r>
          </a:p>
          <a:p>
            <a:pPr>
              <a:buClr>
                <a:srgbClr val="003399"/>
              </a:buClr>
            </a:pPr>
            <a:endParaRPr lang="en-US" sz="500" i="1" dirty="0">
              <a:latin typeface="Calibri" panose="020F0502020204030204" pitchFamily="34" charset="0"/>
            </a:endParaRPr>
          </a:p>
          <a:p>
            <a:pPr marL="342900" indent="-34290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200" i="1" dirty="0">
                <a:latin typeface="Calibri" panose="020F0502020204030204" pitchFamily="34" charset="0"/>
              </a:rPr>
              <a:t>Identification, analysis, evaluation, and treatment</a:t>
            </a:r>
          </a:p>
          <a:p>
            <a:pPr marL="342900" indent="-34290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200" i="1" dirty="0">
                <a:latin typeface="Calibri" panose="020F0502020204030204" pitchFamily="34" charset="0"/>
              </a:rPr>
              <a:t>Assessed as both a threat and an opportunity</a:t>
            </a:r>
          </a:p>
          <a:p>
            <a:pPr marL="342900" indent="-34290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200" i="1" dirty="0">
                <a:latin typeface="Calibri" panose="020F0502020204030204" pitchFamily="34" charset="0"/>
              </a:rPr>
              <a:t>Data was gleaned from PRIMA Talk member comments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9708" y="1644477"/>
            <a:ext cx="7223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</a:rPr>
              <a:t>Risk Assessment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708" y="4429034"/>
            <a:ext cx="7912738" cy="183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3939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67857"/>
          <a:stretch/>
        </p:blipFill>
        <p:spPr>
          <a:xfrm rot="16200000">
            <a:off x="5891155" y="4436598"/>
            <a:ext cx="3691786" cy="3699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275" y="2773509"/>
            <a:ext cx="6698932" cy="36939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9708" y="1644477"/>
            <a:ext cx="7223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</a:rPr>
              <a:t>Identification (Threat)</a:t>
            </a:r>
          </a:p>
        </p:txBody>
      </p:sp>
    </p:spTree>
    <p:extLst>
      <p:ext uri="{BB962C8B-B14F-4D97-AF65-F5344CB8AC3E}">
        <p14:creationId xmlns:p14="http://schemas.microsoft.com/office/powerpoint/2010/main" val="9655143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67857"/>
          <a:stretch/>
        </p:blipFill>
        <p:spPr>
          <a:xfrm rot="5400000">
            <a:off x="-443989" y="3762253"/>
            <a:ext cx="2344950" cy="3718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67857"/>
          <a:stretch/>
        </p:blipFill>
        <p:spPr>
          <a:xfrm rot="16200000">
            <a:off x="7382930" y="3762253"/>
            <a:ext cx="2344950" cy="3718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9708" y="1644477"/>
            <a:ext cx="7223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</a:rPr>
              <a:t>Analysis and Evaluation (Threat)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210" y="2775691"/>
            <a:ext cx="7571471" cy="2344950"/>
          </a:xfrm>
          <a:prstGeom prst="rect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14299877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67857"/>
          <a:stretch/>
        </p:blipFill>
        <p:spPr>
          <a:xfrm rot="5400000">
            <a:off x="-1044408" y="4339989"/>
            <a:ext cx="3500414" cy="3718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9708" y="1644477"/>
            <a:ext cx="7223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</a:rPr>
              <a:t>Treatment (Threat)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211" y="2775695"/>
            <a:ext cx="7105072" cy="350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5334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67857"/>
          <a:stretch/>
        </p:blipFill>
        <p:spPr>
          <a:xfrm rot="16200000">
            <a:off x="5891155" y="4436598"/>
            <a:ext cx="3691786" cy="3699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9708" y="1644477"/>
            <a:ext cx="7223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</a:rPr>
              <a:t>Identification (Opportunity)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275" y="2773509"/>
            <a:ext cx="6698932" cy="369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7375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67857"/>
          <a:stretch/>
        </p:blipFill>
        <p:spPr>
          <a:xfrm rot="5400000">
            <a:off x="-443989" y="3762253"/>
            <a:ext cx="2344950" cy="3718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67857"/>
          <a:stretch/>
        </p:blipFill>
        <p:spPr>
          <a:xfrm rot="16200000">
            <a:off x="7371078" y="3762253"/>
            <a:ext cx="2344950" cy="3718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9708" y="1644477"/>
            <a:ext cx="7223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</a:rPr>
              <a:t>Analysis and Evaluation (Opportunity)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210" y="2784005"/>
            <a:ext cx="7559619" cy="23449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966790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67857"/>
          <a:stretch/>
        </p:blipFill>
        <p:spPr>
          <a:xfrm rot="5400000">
            <a:off x="-1044408" y="4339989"/>
            <a:ext cx="3500414" cy="3718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9708" y="1644477"/>
            <a:ext cx="7223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</a:rPr>
              <a:t>Treatment (Threat)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211" y="2775696"/>
            <a:ext cx="7105072" cy="350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9203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568" y="2511538"/>
            <a:ext cx="4932808" cy="32907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46553" y="2436723"/>
            <a:ext cx="31588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3399"/>
              </a:buClr>
            </a:pPr>
            <a:r>
              <a:rPr lang="en-US" sz="4800" i="1" dirty="0">
                <a:latin typeface="Calibri" panose="020F050202020403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7251256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056611"/>
            <a:ext cx="9144000" cy="2801389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081633" y="5592821"/>
            <a:ext cx="306978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Gotham Narrow Medium" pitchFamily="50" charset="0"/>
              </a:rPr>
              <a:t>Shannon J. Gunderman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Gotham Narrow Medium" pitchFamily="50" charset="0"/>
              </a:rPr>
              <a:t>Senior Consultant/Executive Director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Gotham Narrow Medium" pitchFamily="50" charset="0"/>
              </a:rPr>
              <a:t>Arthur J. Gallagher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Gotham Narrow Light" pitchFamily="50" charset="0"/>
              </a:rPr>
              <a:t>847.621.8070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Gotham Narrow Light" pitchFamily="50" charset="0"/>
              </a:rPr>
              <a:t>shannon_gunderman@ajg.com</a:t>
            </a:r>
          </a:p>
        </p:txBody>
      </p:sp>
      <p:sp>
        <p:nvSpPr>
          <p:cNvPr id="4" name="Oval 3"/>
          <p:cNvSpPr>
            <a:spLocks noChangeAspect="1"/>
          </p:cNvSpPr>
          <p:nvPr/>
        </p:nvSpPr>
        <p:spPr>
          <a:xfrm>
            <a:off x="3915294" y="4193570"/>
            <a:ext cx="1400073" cy="1400073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" t="-4167" r="-10365" b="-33789"/>
            </a:stretch>
          </a:blipFill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38302" y="2385753"/>
            <a:ext cx="3067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718412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89708" y="1644477"/>
            <a:ext cx="5685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</a:rPr>
              <a:t>Purpose of this Session</a:t>
            </a:r>
            <a:endParaRPr lang="en-US" sz="3200" i="1" dirty="0"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89708" y="2247057"/>
            <a:ext cx="7481456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</a:rPr>
              <a:t>Demonstrate how an effective risk management process can lead to risk-informed decisions</a:t>
            </a:r>
          </a:p>
          <a:p>
            <a:pPr>
              <a:buClr>
                <a:srgbClr val="003399"/>
              </a:buClr>
            </a:pPr>
            <a:endParaRPr lang="en-US" sz="1200" dirty="0">
              <a:latin typeface="Calibri" panose="020F0502020204030204" pitchFamily="34" charset="0"/>
            </a:endParaRPr>
          </a:p>
          <a:p>
            <a:pPr marL="285750" indent="-28575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</a:rPr>
              <a:t>Not meant to give you the answer to the question </a:t>
            </a:r>
          </a:p>
          <a:p>
            <a:pPr marL="800100" lvl="1" indent="-342900">
              <a:buClr>
                <a:srgbClr val="7030A0"/>
              </a:buClr>
              <a:buFont typeface="Calibri" panose="020F0502020204030204" pitchFamily="34" charset="0"/>
              <a:buChar char="‒"/>
            </a:pPr>
            <a:r>
              <a:rPr lang="en-US" sz="2200" dirty="0">
                <a:latin typeface="Calibri" panose="020F0502020204030204" pitchFamily="34" charset="0"/>
              </a:rPr>
              <a:t>Each organization is different</a:t>
            </a:r>
          </a:p>
          <a:p>
            <a:pPr marL="800100" lvl="1" indent="-342900">
              <a:buClr>
                <a:srgbClr val="7030A0"/>
              </a:buClr>
              <a:buFont typeface="Calibri" panose="020F0502020204030204" pitchFamily="34" charset="0"/>
              <a:buChar char="‒"/>
            </a:pPr>
            <a:r>
              <a:rPr lang="en-US" sz="2200" dirty="0">
                <a:latin typeface="Calibri" panose="020F0502020204030204" pitchFamily="34" charset="0"/>
              </a:rPr>
              <a:t>Some organizations will decide ‘Yes’, others ‘No’</a:t>
            </a:r>
          </a:p>
          <a:p>
            <a:pPr marL="800100" lvl="1" indent="-342900">
              <a:buClr>
                <a:srgbClr val="7030A0"/>
              </a:buClr>
              <a:buFont typeface="Calibri" panose="020F0502020204030204" pitchFamily="34" charset="0"/>
              <a:buChar char="‒"/>
            </a:pPr>
            <a:r>
              <a:rPr lang="en-US" sz="2200" dirty="0">
                <a:latin typeface="Calibri" panose="020F0502020204030204" pitchFamily="34" charset="0"/>
              </a:rPr>
              <a:t>A risk management process enables decision-makers to have sufficient information to make the decision appropriate to their organization</a:t>
            </a:r>
          </a:p>
        </p:txBody>
      </p:sp>
    </p:spTree>
    <p:extLst>
      <p:ext uri="{BB962C8B-B14F-4D97-AF65-F5344CB8AC3E}">
        <p14:creationId xmlns:p14="http://schemas.microsoft.com/office/powerpoint/2010/main" val="231829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61033" y="3779803"/>
            <a:ext cx="69281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A survey* of more than 1,200 global business leaders found that inefficient decision-making costs a typical Fortune 500 company 530,000 days of managers’ time each year, equivalent to about $250 million in annual wages. </a:t>
            </a:r>
            <a:endParaRPr lang="en-US" sz="32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7028" y="1612736"/>
            <a:ext cx="3216798" cy="592138"/>
          </a:xfrm>
        </p:spPr>
        <p:txBody>
          <a:bodyPr>
            <a:normAutofit/>
          </a:bodyPr>
          <a:lstStyle/>
          <a:p>
            <a:r>
              <a:rPr lang="en-US" sz="3200" dirty="0"/>
              <a:t>Decision-Making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28724" y="2204874"/>
            <a:ext cx="68675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According to research*, executives spend 37 percent of their time making decisions, and more than half of this time was thought to be spent ineffectively. 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7029" y="6200775"/>
            <a:ext cx="7855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*Research performed by </a:t>
            </a:r>
            <a:r>
              <a:rPr lang="en-US" sz="1400" i="1" dirty="0"/>
              <a:t>McKinsey and Company, </a:t>
            </a:r>
            <a:r>
              <a:rPr lang="en-US" sz="1400" dirty="0"/>
              <a:t>a global management consulting firm founded in 1926.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70694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61033" y="3500659"/>
            <a:ext cx="64830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Cognitive process of selecting a course of action, out of a set of available alternatives, so as to achieve goals.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7028" y="1612736"/>
            <a:ext cx="3216798" cy="592138"/>
          </a:xfrm>
        </p:spPr>
        <p:txBody>
          <a:bodyPr>
            <a:normAutofit/>
          </a:bodyPr>
          <a:lstStyle/>
          <a:p>
            <a:r>
              <a:rPr lang="en-US" sz="3200" dirty="0"/>
              <a:t>Decision-Making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28724" y="2204874"/>
            <a:ext cx="65153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Process of selecting a course of action from two or more alternatives for the purpose of achieving a desired result.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61033" y="4796444"/>
            <a:ext cx="6586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Process of choosing a course of action from a set of alternatives to achieve objectives or goals.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682512" y="3336330"/>
            <a:ext cx="3108563" cy="0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841963" y="5564371"/>
            <a:ext cx="3364677" cy="0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063372" y="4656839"/>
            <a:ext cx="1934093" cy="0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682512" y="2603424"/>
            <a:ext cx="913038" cy="0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928925" y="3911448"/>
            <a:ext cx="913038" cy="0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713422" y="5184699"/>
            <a:ext cx="913038" cy="0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4140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20942" y="5163998"/>
            <a:ext cx="69281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ISO 31000 defines risk as…</a:t>
            </a:r>
            <a:r>
              <a:rPr lang="en-US" sz="2400" b="1" i="1" dirty="0">
                <a:solidFill>
                  <a:srgbClr val="7030A0"/>
                </a:solidFill>
              </a:rPr>
              <a:t>the effect of uncertainty on objectives</a:t>
            </a:r>
          </a:p>
          <a:p>
            <a:pPr marL="342900" indent="-34290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</a:rPr>
              <a:t>Risk can be good or bad, an opportunity or a threat</a:t>
            </a:r>
            <a:endParaRPr lang="en-US" sz="32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7028" y="1612736"/>
            <a:ext cx="3216798" cy="592138"/>
          </a:xfrm>
        </p:spPr>
        <p:txBody>
          <a:bodyPr>
            <a:normAutofit/>
          </a:bodyPr>
          <a:lstStyle/>
          <a:p>
            <a:r>
              <a:rPr lang="en-US" sz="3200" dirty="0"/>
              <a:t>Decision-Making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20942" y="4652805"/>
            <a:ext cx="5338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How does you organization view risk?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857" y="2204874"/>
            <a:ext cx="3181277" cy="212085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/>
          <p:nvPr/>
        </p:nvSpPr>
        <p:spPr>
          <a:xfrm>
            <a:off x="1082645" y="3034467"/>
            <a:ext cx="2990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7030A0"/>
              </a:buClr>
            </a:pPr>
            <a:r>
              <a:rPr lang="en-US" sz="2400" dirty="0"/>
              <a:t>Share your thoughts…</a:t>
            </a:r>
          </a:p>
        </p:txBody>
      </p:sp>
    </p:spTree>
    <p:extLst>
      <p:ext uri="{BB962C8B-B14F-4D97-AF65-F5344CB8AC3E}">
        <p14:creationId xmlns:p14="http://schemas.microsoft.com/office/powerpoint/2010/main" val="315922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7028" y="1612736"/>
            <a:ext cx="3216798" cy="592138"/>
          </a:xfrm>
        </p:spPr>
        <p:txBody>
          <a:bodyPr>
            <a:normAutofit/>
          </a:bodyPr>
          <a:lstStyle/>
          <a:p>
            <a:r>
              <a:rPr lang="en-US" sz="3200" dirty="0"/>
              <a:t>Decision-Making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28724" y="2204874"/>
            <a:ext cx="68675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Decision-making involves objectives </a:t>
            </a:r>
          </a:p>
          <a:p>
            <a:pPr marL="342900" indent="-34290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Risk is the effect of uncertainty on objectives</a:t>
            </a:r>
          </a:p>
        </p:txBody>
      </p:sp>
      <p:sp>
        <p:nvSpPr>
          <p:cNvPr id="8" name="Rectangle 7"/>
          <p:cNvSpPr/>
          <p:nvPr/>
        </p:nvSpPr>
        <p:spPr>
          <a:xfrm>
            <a:off x="1228724" y="4776416"/>
            <a:ext cx="725857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Good decision-making involves effectively managing risk</a:t>
            </a:r>
          </a:p>
        </p:txBody>
      </p:sp>
      <p:sp>
        <p:nvSpPr>
          <p:cNvPr id="9" name="Down Arrow 8"/>
          <p:cNvSpPr/>
          <p:nvPr/>
        </p:nvSpPr>
        <p:spPr>
          <a:xfrm>
            <a:off x="3649286" y="3297546"/>
            <a:ext cx="872837" cy="1217194"/>
          </a:xfrm>
          <a:prstGeom prst="down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37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7028" y="1612736"/>
            <a:ext cx="3216798" cy="592138"/>
          </a:xfrm>
        </p:spPr>
        <p:txBody>
          <a:bodyPr>
            <a:normAutofit/>
          </a:bodyPr>
          <a:lstStyle/>
          <a:p>
            <a:r>
              <a:rPr lang="en-US" sz="3200" dirty="0"/>
              <a:t>Decision-Making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type="subTitle" idx="1"/>
          </p:nvPr>
        </p:nvSpPr>
        <p:spPr>
          <a:xfrm>
            <a:off x="660861" y="2519375"/>
            <a:ext cx="7689273" cy="4682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How does your organization make decisions?</a:t>
            </a:r>
          </a:p>
          <a:p>
            <a:pPr marL="914400" lvl="1" indent="-457200">
              <a:buFont typeface="+mj-lt"/>
              <a:buAutoNum type="alphaUcPeriod"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377" y="3093138"/>
            <a:ext cx="5194242" cy="352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032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0524125"/>
              </p:ext>
            </p:extLst>
          </p:nvPr>
        </p:nvGraphicFramePr>
        <p:xfrm>
          <a:off x="723204" y="1656224"/>
          <a:ext cx="7572898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72898">
                  <a:extLst>
                    <a:ext uri="{9D8B030D-6E8A-4147-A177-3AD203B41FA5}">
                      <a16:colId xmlns:a16="http://schemas.microsoft.com/office/drawing/2014/main" val="19003415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libri" panose="020F0502020204030204" pitchFamily="34" charset="0"/>
                        </a:rPr>
                        <a:t>Inferior Method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62127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libri" panose="020F0502020204030204" pitchFamily="34" charset="0"/>
                        </a:rPr>
                        <a:t>No</a:t>
                      </a:r>
                      <a:r>
                        <a:rPr lang="en-US" sz="2400" baseline="0" dirty="0">
                          <a:latin typeface="Calibri" panose="020F0502020204030204" pitchFamily="34" charset="0"/>
                        </a:rPr>
                        <a:t> standard policy, guidance, or repeatable process</a:t>
                      </a:r>
                      <a:endParaRPr lang="en-US" sz="2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50877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Calibri" panose="020F0502020204030204" pitchFamily="34" charset="0"/>
                        </a:rPr>
                        <a:t>Siloed</a:t>
                      </a:r>
                      <a:r>
                        <a:rPr lang="en-US" sz="2400" dirty="0">
                          <a:latin typeface="Calibri" panose="020F0502020204030204" pitchFamily="34" charset="0"/>
                        </a:rPr>
                        <a:t>, independent approach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63133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Defaults</a:t>
                      </a:r>
                      <a:r>
                        <a:rPr lang="en-US" sz="2400" baseline="0" dirty="0"/>
                        <a:t> to “how it’s always been done”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25636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libri" panose="020F0502020204030204" pitchFamily="34" charset="0"/>
                        </a:rPr>
                        <a:t>No consistent</a:t>
                      </a:r>
                      <a:r>
                        <a:rPr lang="en-US" sz="2400" baseline="0" dirty="0">
                          <a:latin typeface="Calibri" panose="020F0502020204030204" pitchFamily="34" charset="0"/>
                        </a:rPr>
                        <a:t> view as to how the organization views risk</a:t>
                      </a:r>
                      <a:endParaRPr lang="en-US" sz="2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5438562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6945630"/>
              </p:ext>
            </p:extLst>
          </p:nvPr>
        </p:nvGraphicFramePr>
        <p:xfrm>
          <a:off x="723204" y="4239491"/>
          <a:ext cx="7572898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72898">
                  <a:extLst>
                    <a:ext uri="{9D8B030D-6E8A-4147-A177-3AD203B41FA5}">
                      <a16:colId xmlns:a16="http://schemas.microsoft.com/office/drawing/2014/main" val="17270900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libri" panose="020F0502020204030204" pitchFamily="34" charset="0"/>
                        </a:rPr>
                        <a:t>Best</a:t>
                      </a:r>
                      <a:r>
                        <a:rPr lang="en-US" sz="2400" baseline="0" dirty="0">
                          <a:latin typeface="Calibri" panose="020F0502020204030204" pitchFamily="34" charset="0"/>
                        </a:rPr>
                        <a:t> Practice</a:t>
                      </a:r>
                      <a:endParaRPr lang="en-US" sz="2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62127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libri" panose="020F0502020204030204" pitchFamily="34" charset="0"/>
                        </a:rPr>
                        <a:t>Each</a:t>
                      </a:r>
                      <a:r>
                        <a:rPr lang="en-US" sz="2400" baseline="0" dirty="0">
                          <a:latin typeface="Calibri" panose="020F0502020204030204" pitchFamily="34" charset="0"/>
                        </a:rPr>
                        <a:t> decision-maker is guided by the same process</a:t>
                      </a:r>
                      <a:endParaRPr lang="en-US" sz="2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50877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aseline="0" dirty="0">
                          <a:latin typeface="Calibri" panose="020F0502020204030204" pitchFamily="34" charset="0"/>
                        </a:rPr>
                        <a:t>Consideration of how decision impacts entire organization</a:t>
                      </a:r>
                      <a:endParaRPr lang="en-US" sz="2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63133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libri" panose="020F0502020204030204" pitchFamily="34" charset="0"/>
                        </a:rPr>
                        <a:t>Emphasizes continuous</a:t>
                      </a:r>
                      <a:r>
                        <a:rPr lang="en-US" sz="2400" baseline="0" dirty="0">
                          <a:latin typeface="Calibri" panose="020F0502020204030204" pitchFamily="34" charset="0"/>
                        </a:rPr>
                        <a:t> improvement </a:t>
                      </a:r>
                      <a:endParaRPr lang="en-US" sz="2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25636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libri" panose="020F0502020204030204" pitchFamily="34" charset="0"/>
                        </a:rPr>
                        <a:t>Organizational</a:t>
                      </a:r>
                      <a:r>
                        <a:rPr lang="en-US" sz="2400" baseline="0" dirty="0">
                          <a:latin typeface="Calibri" panose="020F0502020204030204" pitchFamily="34" charset="0"/>
                        </a:rPr>
                        <a:t> alignment on how risk is viewed </a:t>
                      </a:r>
                      <a:endParaRPr lang="en-US" sz="2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93427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750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6487764-5b2e-4cc8-a343-6fa93c41ada3" xsi:nil="true"/>
    <lcf76f155ced4ddcb4097134ff3c332f xmlns="4908c3b4-d24f-4c82-9723-bfb9549f8143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50254FCF5DB448A00E04F48AC924BE" ma:contentTypeVersion="12" ma:contentTypeDescription="Create a new document." ma:contentTypeScope="" ma:versionID="56f416d259df4d7a5210d561825750d2">
  <xsd:schema xmlns:xsd="http://www.w3.org/2001/XMLSchema" xmlns:xs="http://www.w3.org/2001/XMLSchema" xmlns:p="http://schemas.microsoft.com/office/2006/metadata/properties" xmlns:ns2="4908c3b4-d24f-4c82-9723-bfb9549f8143" xmlns:ns3="86487764-5b2e-4cc8-a343-6fa93c41ada3" targetNamespace="http://schemas.microsoft.com/office/2006/metadata/properties" ma:root="true" ma:fieldsID="d71e390d104ebea3eebe5a8abfb92805" ns2:_="" ns3:_="">
    <xsd:import namespace="4908c3b4-d24f-4c82-9723-bfb9549f8143"/>
    <xsd:import namespace="86487764-5b2e-4cc8-a343-6fa93c41ada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08c3b4-d24f-4c82-9723-bfb9549f81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3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6c76f168-b322-4065-b8a8-43d76d7aa74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487764-5b2e-4cc8-a343-6fa93c41ada3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56402c6b-4e91-4cce-b59f-b3f0d97a494a}" ma:internalName="TaxCatchAll" ma:showField="CatchAllData" ma:web="86487764-5b2e-4cc8-a343-6fa93c41ada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6C377DD-AC9D-4381-B9BA-870744D5580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77A9BF4-1529-40CC-8A28-513953A48202}">
  <ds:schemaRefs>
    <ds:schemaRef ds:uri="http://schemas.microsoft.com/office/2006/metadata/properties"/>
    <ds:schemaRef ds:uri="http://schemas.microsoft.com/office/infopath/2007/PartnerControls"/>
    <ds:schemaRef ds:uri="86487764-5b2e-4cc8-a343-6fa93c41ada3"/>
    <ds:schemaRef ds:uri="4908c3b4-d24f-4c82-9723-bfb9549f8143"/>
  </ds:schemaRefs>
</ds:datastoreItem>
</file>

<file path=customXml/itemProps3.xml><?xml version="1.0" encoding="utf-8"?>
<ds:datastoreItem xmlns:ds="http://schemas.openxmlformats.org/officeDocument/2006/customXml" ds:itemID="{5FCB68CC-E078-4817-B4F3-8BEC880A2A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908c3b4-d24f-4c82-9723-bfb9549f8143"/>
    <ds:schemaRef ds:uri="86487764-5b2e-4cc8-a343-6fa93c41ada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644</TotalTime>
  <Words>840</Words>
  <Application>Microsoft Office PowerPoint</Application>
  <PresentationFormat>On-screen Show (4:3)</PresentationFormat>
  <Paragraphs>126</Paragraphs>
  <Slides>28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Gotham Narrow Light</vt:lpstr>
      <vt:lpstr>Gotham Narrow Medium</vt:lpstr>
      <vt:lpstr>Office Theme</vt:lpstr>
      <vt:lpstr>Should We Do It?</vt:lpstr>
      <vt:lpstr>PowerPoint Presentation</vt:lpstr>
      <vt:lpstr>PowerPoint Presentation</vt:lpstr>
      <vt:lpstr>Decision-Making</vt:lpstr>
      <vt:lpstr>Decision-Making</vt:lpstr>
      <vt:lpstr>Decision-Making</vt:lpstr>
      <vt:lpstr>Decision-Making</vt:lpstr>
      <vt:lpstr>Decision-Making</vt:lpstr>
      <vt:lpstr>PowerPoint Presentation</vt:lpstr>
      <vt:lpstr>Decision-Making</vt:lpstr>
      <vt:lpstr>PowerPoint Presentation</vt:lpstr>
      <vt:lpstr>ISO 31000 Model</vt:lpstr>
      <vt:lpstr>ISO 31000 Model</vt:lpstr>
      <vt:lpstr>ISO 31000 Model</vt:lpstr>
      <vt:lpstr>ISO 31000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Margo Howard</dc:creator>
  <cp:lastModifiedBy>Taquan Gilbert</cp:lastModifiedBy>
  <cp:revision>91</cp:revision>
  <dcterms:created xsi:type="dcterms:W3CDTF">2019-12-04T20:30:03Z</dcterms:created>
  <dcterms:modified xsi:type="dcterms:W3CDTF">2023-10-26T12:41:13Z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12345000.0000000</vt:lpwstr>
  </property>
  <property fmtid="{D5CDD505-2E9C-101B-9397-08002B2CF9AE}" pid="3" name="ContentTypeId">
    <vt:lpwstr>0x010100F550254FCF5DB448A00E04F48AC924BE</vt:lpwstr>
  </property>
  <property fmtid="{D5CDD505-2E9C-101B-9397-08002B2CF9AE}" pid="4" name="MediaServiceImageTags">
    <vt:lpwstr/>
  </property>
</Properties>
</file>