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8"/>
  </p:notesMasterIdLst>
  <p:handoutMasterIdLst>
    <p:handoutMasterId r:id="rId39"/>
  </p:handoutMasterIdLst>
  <p:sldIdLst>
    <p:sldId id="262" r:id="rId5"/>
    <p:sldId id="261" r:id="rId6"/>
    <p:sldId id="263" r:id="rId7"/>
    <p:sldId id="264" r:id="rId8"/>
    <p:sldId id="265" r:id="rId9"/>
    <p:sldId id="267" r:id="rId10"/>
    <p:sldId id="268" r:id="rId11"/>
    <p:sldId id="269" r:id="rId12"/>
    <p:sldId id="270" r:id="rId13"/>
    <p:sldId id="271" r:id="rId14"/>
    <p:sldId id="275" r:id="rId15"/>
    <p:sldId id="276" r:id="rId16"/>
    <p:sldId id="277" r:id="rId17"/>
    <p:sldId id="278" r:id="rId18"/>
    <p:sldId id="287" r:id="rId19"/>
    <p:sldId id="288" r:id="rId20"/>
    <p:sldId id="279" r:id="rId21"/>
    <p:sldId id="280" r:id="rId22"/>
    <p:sldId id="281" r:id="rId23"/>
    <p:sldId id="282" r:id="rId24"/>
    <p:sldId id="289" r:id="rId25"/>
    <p:sldId id="290" r:id="rId26"/>
    <p:sldId id="291" r:id="rId27"/>
    <p:sldId id="283" r:id="rId28"/>
    <p:sldId id="296" r:id="rId29"/>
    <p:sldId id="301" r:id="rId30"/>
    <p:sldId id="304" r:id="rId31"/>
    <p:sldId id="306" r:id="rId32"/>
    <p:sldId id="303" r:id="rId33"/>
    <p:sldId id="305" r:id="rId34"/>
    <p:sldId id="285" r:id="rId35"/>
    <p:sldId id="286" r:id="rId36"/>
    <p:sldId id="302"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417E"/>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18DB3C-45E3-4699-8DC9-4C7F970AC67A}" v="4" dt="2023-10-10T22:45:58.5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handoutView">
  <p:normalViewPr horzBarState="maximized">
    <p:restoredLeft sz="12821"/>
    <p:restoredTop sz="96405"/>
  </p:normalViewPr>
  <p:slideViewPr>
    <p:cSldViewPr snapToGrid="0" snapToObjects="1">
      <p:cViewPr varScale="1">
        <p:scale>
          <a:sx n="67" d="100"/>
          <a:sy n="67" d="100"/>
        </p:scale>
        <p:origin x="1368" y="32"/>
      </p:cViewPr>
      <p:guideLst/>
    </p:cSldViewPr>
  </p:slideViewPr>
  <p:notesTextViewPr>
    <p:cViewPr>
      <p:scale>
        <a:sx n="1" d="1"/>
        <a:sy n="1" d="1"/>
      </p:scale>
      <p:origin x="0" y="0"/>
    </p:cViewPr>
  </p:notesTextViewPr>
  <p:notesViewPr>
    <p:cSldViewPr snapToGrid="0" snapToObjects="1">
      <p:cViewPr varScale="1">
        <p:scale>
          <a:sx n="51" d="100"/>
          <a:sy n="51" d="100"/>
        </p:scale>
        <p:origin x="2692"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quan Gilbert" userId="cccb3b1d-7701-4d88-9db7-7c2f45dc5b88" providerId="ADAL" clId="{AE18DB3C-45E3-4699-8DC9-4C7F970AC67A}"/>
    <pc:docChg chg="modHandout">
      <pc:chgData name="Taquan Gilbert" userId="cccb3b1d-7701-4d88-9db7-7c2f45dc5b88" providerId="ADAL" clId="{AE18DB3C-45E3-4699-8DC9-4C7F970AC67A}" dt="2023-10-10T22:45:58.582" v="3"/>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1702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9CDFD-D243-429E-BF6C-56D6DA25155D}" type="datetimeFigureOut">
              <a:rPr lang="en-US" smtClean="0"/>
              <a:t>10/10/2023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09304A-EF96-4CC4-B414-FF8DE1559153}" type="slidenum">
              <a:rPr lang="en-US" smtClean="0"/>
              <a:t>‹#›</a:t>
            </a:fld>
            <a:endParaRPr lang="en-US"/>
          </a:p>
        </p:txBody>
      </p:sp>
    </p:spTree>
    <p:extLst>
      <p:ext uri="{BB962C8B-B14F-4D97-AF65-F5344CB8AC3E}">
        <p14:creationId xmlns:p14="http://schemas.microsoft.com/office/powerpoint/2010/main" val="3324456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DD9308-2EF7-9E42-8310-8DBF6E6BD181}"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114313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D9308-2EF7-9E42-8310-8DBF6E6BD181}"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1466721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D9308-2EF7-9E42-8310-8DBF6E6BD181}"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002272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2DD9308-2EF7-9E42-8310-8DBF6E6BD181}"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538066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DD9308-2EF7-9E42-8310-8DBF6E6BD181}"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2760991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DD9308-2EF7-9E42-8310-8DBF6E6BD181}"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130863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DD9308-2EF7-9E42-8310-8DBF6E6BD181}" type="datetimeFigureOut">
              <a:rPr lang="en-US" smtClean="0"/>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2082379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DD9308-2EF7-9E42-8310-8DBF6E6BD181}" type="datetimeFigureOut">
              <a:rPr lang="en-US" smtClean="0"/>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425103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DD9308-2EF7-9E42-8310-8DBF6E6BD181}" type="datetimeFigureOut">
              <a:rPr lang="en-US" smtClean="0"/>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078855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DD9308-2EF7-9E42-8310-8DBF6E6BD181}"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657394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DD9308-2EF7-9E42-8310-8DBF6E6BD181}"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912158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DD9308-2EF7-9E42-8310-8DBF6E6BD181}" type="datetimeFigureOut">
              <a:rPr lang="en-US" smtClean="0"/>
              <a:t>10/10/2023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2956A-57BA-1E41-A8BE-6568AB4F7849}" type="slidenum">
              <a:rPr lang="en-US" smtClean="0"/>
              <a:t>‹#›</a:t>
            </a:fld>
            <a:endParaRPr lang="en-US"/>
          </a:p>
        </p:txBody>
      </p:sp>
    </p:spTree>
    <p:extLst>
      <p:ext uri="{BB962C8B-B14F-4D97-AF65-F5344CB8AC3E}">
        <p14:creationId xmlns:p14="http://schemas.microsoft.com/office/powerpoint/2010/main" val="1232708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28.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1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30.sv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8.sv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2">
            <a:extLst>
              <a:ext uri="{FF2B5EF4-FFF2-40B4-BE49-F238E27FC236}">
                <a16:creationId xmlns:a16="http://schemas.microsoft.com/office/drawing/2014/main" id="{C6512A94-3BAC-B573-CCFC-F018F4FAE415}"/>
              </a:ext>
              <a:ext uri="{C183D7F6-B498-43B3-948B-1728B52AA6E4}">
                <adec:decorative xmlns:adec="http://schemas.microsoft.com/office/drawing/2017/decorative" val="1"/>
              </a:ext>
            </a:extLst>
          </p:cNvPr>
          <p:cNvGrpSpPr/>
          <p:nvPr/>
        </p:nvGrpSpPr>
        <p:grpSpPr>
          <a:xfrm rot="-2700000">
            <a:off x="6955306" y="1921944"/>
            <a:ext cx="4377387" cy="4377387"/>
            <a:chOff x="17882" y="-17882"/>
            <a:chExt cx="1913890" cy="1913890"/>
          </a:xfrm>
        </p:grpSpPr>
        <p:sp>
          <p:nvSpPr>
            <p:cNvPr id="69" name="Freeform 3">
              <a:extLst>
                <a:ext uri="{FF2B5EF4-FFF2-40B4-BE49-F238E27FC236}">
                  <a16:creationId xmlns:a16="http://schemas.microsoft.com/office/drawing/2014/main" id="{D73D8125-91A3-31AD-ABE0-03FD909D59FE}"/>
                </a:ext>
              </a:extLst>
            </p:cNvPr>
            <p:cNvSpPr/>
            <p:nvPr/>
          </p:nvSpPr>
          <p:spPr>
            <a:xfrm>
              <a:off x="17882" y="-17882"/>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D3F7A"/>
            </a:solidFill>
          </p:spPr>
          <p:txBody>
            <a:bodyPr/>
            <a:lstStyle/>
            <a:p>
              <a:endParaRPr lang="en-US"/>
            </a:p>
          </p:txBody>
        </p:sp>
      </p:grpSp>
      <p:grpSp>
        <p:nvGrpSpPr>
          <p:cNvPr id="70" name="Group 4">
            <a:extLst>
              <a:ext uri="{FF2B5EF4-FFF2-40B4-BE49-F238E27FC236}">
                <a16:creationId xmlns:a16="http://schemas.microsoft.com/office/drawing/2014/main" id="{BF1FC6F8-8EDA-F28C-282B-3217471C75E4}"/>
              </a:ext>
              <a:ext uri="{C183D7F6-B498-43B3-948B-1728B52AA6E4}">
                <adec:decorative xmlns:adec="http://schemas.microsoft.com/office/drawing/2017/decorative" val="1"/>
              </a:ext>
            </a:extLst>
          </p:cNvPr>
          <p:cNvGrpSpPr/>
          <p:nvPr/>
        </p:nvGrpSpPr>
        <p:grpSpPr>
          <a:xfrm rot="2700000">
            <a:off x="7193037" y="2179069"/>
            <a:ext cx="3901920" cy="3901920"/>
            <a:chOff x="0" y="0"/>
            <a:chExt cx="1913890" cy="1913890"/>
          </a:xfrm>
        </p:grpSpPr>
        <p:sp>
          <p:nvSpPr>
            <p:cNvPr id="71" name="Freeform 5">
              <a:extLst>
                <a:ext uri="{FF2B5EF4-FFF2-40B4-BE49-F238E27FC236}">
                  <a16:creationId xmlns:a16="http://schemas.microsoft.com/office/drawing/2014/main" id="{301D6C65-1BD3-5D2E-6684-872CED01011C}"/>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US"/>
            </a:p>
          </p:txBody>
        </p:sp>
      </p:grpSp>
      <p:grpSp>
        <p:nvGrpSpPr>
          <p:cNvPr id="72" name="Group 6">
            <a:extLst>
              <a:ext uri="{FF2B5EF4-FFF2-40B4-BE49-F238E27FC236}">
                <a16:creationId xmlns:a16="http://schemas.microsoft.com/office/drawing/2014/main" id="{3EE5CA59-40CE-503C-C830-94B770E30BC5}"/>
              </a:ext>
              <a:ext uri="{C183D7F6-B498-43B3-948B-1728B52AA6E4}">
                <adec:decorative xmlns:adec="http://schemas.microsoft.com/office/drawing/2017/decorative" val="1"/>
              </a:ext>
            </a:extLst>
          </p:cNvPr>
          <p:cNvGrpSpPr/>
          <p:nvPr/>
        </p:nvGrpSpPr>
        <p:grpSpPr>
          <a:xfrm rot="2700000">
            <a:off x="4162041" y="5787561"/>
            <a:ext cx="4109559" cy="4109559"/>
            <a:chOff x="0" y="0"/>
            <a:chExt cx="1913890" cy="1913890"/>
          </a:xfrm>
        </p:grpSpPr>
        <p:sp>
          <p:nvSpPr>
            <p:cNvPr id="73" name="Freeform 7">
              <a:extLst>
                <a:ext uri="{FF2B5EF4-FFF2-40B4-BE49-F238E27FC236}">
                  <a16:creationId xmlns:a16="http://schemas.microsoft.com/office/drawing/2014/main" id="{97A2DA80-B7D5-D618-CAEC-94E9ECEA45D7}"/>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A6A6A6"/>
            </a:solidFill>
          </p:spPr>
          <p:txBody>
            <a:bodyPr/>
            <a:lstStyle/>
            <a:p>
              <a:endParaRPr lang="en-US"/>
            </a:p>
          </p:txBody>
        </p:sp>
      </p:grpSp>
      <p:grpSp>
        <p:nvGrpSpPr>
          <p:cNvPr id="75" name="Group 9">
            <a:extLst>
              <a:ext uri="{FF2B5EF4-FFF2-40B4-BE49-F238E27FC236}">
                <a16:creationId xmlns:a16="http://schemas.microsoft.com/office/drawing/2014/main" id="{D794F9BA-EEDF-F4E9-659E-4DE49E912974}"/>
              </a:ext>
              <a:ext uri="{C183D7F6-B498-43B3-948B-1728B52AA6E4}">
                <adec:decorative xmlns:adec="http://schemas.microsoft.com/office/drawing/2017/decorative" val="1"/>
              </a:ext>
            </a:extLst>
          </p:cNvPr>
          <p:cNvGrpSpPr/>
          <p:nvPr/>
        </p:nvGrpSpPr>
        <p:grpSpPr>
          <a:xfrm>
            <a:off x="271205" y="1355833"/>
            <a:ext cx="390367" cy="5565229"/>
            <a:chOff x="0" y="0"/>
            <a:chExt cx="157867" cy="2998468"/>
          </a:xfrm>
        </p:grpSpPr>
        <p:sp>
          <p:nvSpPr>
            <p:cNvPr id="76" name="Freeform 10">
              <a:extLst>
                <a:ext uri="{FF2B5EF4-FFF2-40B4-BE49-F238E27FC236}">
                  <a16:creationId xmlns:a16="http://schemas.microsoft.com/office/drawing/2014/main" id="{BA7CE3F4-EBA8-8F89-0C00-6D2A3C06CE04}"/>
                </a:ext>
              </a:extLst>
            </p:cNvPr>
            <p:cNvSpPr/>
            <p:nvPr/>
          </p:nvSpPr>
          <p:spPr>
            <a:xfrm>
              <a:off x="0" y="0"/>
              <a:ext cx="157867" cy="2998468"/>
            </a:xfrm>
            <a:custGeom>
              <a:avLst/>
              <a:gdLst/>
              <a:ahLst/>
              <a:cxnLst/>
              <a:rect l="l" t="t" r="r" b="b"/>
              <a:pathLst>
                <a:path w="157867" h="2998468">
                  <a:moveTo>
                    <a:pt x="0" y="0"/>
                  </a:moveTo>
                  <a:lnTo>
                    <a:pt x="157867" y="0"/>
                  </a:lnTo>
                  <a:lnTo>
                    <a:pt x="157867" y="2998468"/>
                  </a:lnTo>
                  <a:lnTo>
                    <a:pt x="0" y="2998468"/>
                  </a:lnTo>
                  <a:close/>
                </a:path>
              </a:pathLst>
            </a:custGeom>
            <a:solidFill>
              <a:srgbClr val="A6A6A6"/>
            </a:solidFill>
          </p:spPr>
          <p:txBody>
            <a:bodyPr/>
            <a:lstStyle/>
            <a:p>
              <a:endParaRPr lang="en-US"/>
            </a:p>
          </p:txBody>
        </p:sp>
      </p:grpSp>
      <p:pic>
        <p:nvPicPr>
          <p:cNvPr id="77" name="Picture 11">
            <a:extLst>
              <a:ext uri="{FF2B5EF4-FFF2-40B4-BE49-F238E27FC236}">
                <a16:creationId xmlns:a16="http://schemas.microsoft.com/office/drawing/2014/main" id="{30C894E1-407E-33C4-3B4D-135E7F68DDE0}"/>
              </a:ext>
              <a:ext uri="{C183D7F6-B498-43B3-948B-1728B52AA6E4}">
                <adec:decorative xmlns:adec="http://schemas.microsoft.com/office/drawing/2017/decorative" val="1"/>
              </a:ext>
            </a:extLst>
          </p:cNvPr>
          <p:cNvPicPr>
            <a:picLocks noChangeAspect="1"/>
          </p:cNvPicPr>
          <p:nvPr/>
        </p:nvPicPr>
        <p:blipFill>
          <a:blip r:embed="rId2"/>
          <a:srcRect/>
          <a:stretch>
            <a:fillRect/>
          </a:stretch>
        </p:blipFill>
        <p:spPr>
          <a:xfrm>
            <a:off x="907092" y="6188073"/>
            <a:ext cx="2546975" cy="633879"/>
          </a:xfrm>
          <a:prstGeom prst="rect">
            <a:avLst/>
          </a:prstGeom>
        </p:spPr>
      </p:pic>
      <p:sp>
        <p:nvSpPr>
          <p:cNvPr id="78" name="TextBox 13">
            <a:extLst>
              <a:ext uri="{FF2B5EF4-FFF2-40B4-BE49-F238E27FC236}">
                <a16:creationId xmlns:a16="http://schemas.microsoft.com/office/drawing/2014/main" id="{F963DBC8-B878-740B-8338-1EE2FEBE3926}"/>
              </a:ext>
            </a:extLst>
          </p:cNvPr>
          <p:cNvSpPr txBox="1">
            <a:spLocks/>
          </p:cNvSpPr>
          <p:nvPr/>
        </p:nvSpPr>
        <p:spPr>
          <a:xfrm>
            <a:off x="1029313" y="1907617"/>
            <a:ext cx="6792828" cy="13295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defRPr/>
            </a:pPr>
            <a:r>
              <a:rPr lang="en-US" sz="4800" b="1" spc="400" dirty="0">
                <a:solidFill>
                  <a:srgbClr val="2B4A9D"/>
                </a:solidFill>
                <a:ea typeface="+mn-ea"/>
                <a:cs typeface="+mn-cs"/>
              </a:rPr>
              <a:t>Mental Health </a:t>
            </a:r>
          </a:p>
          <a:p>
            <a:pPr>
              <a:spcBef>
                <a:spcPts val="0"/>
              </a:spcBef>
              <a:defRPr/>
            </a:pPr>
            <a:r>
              <a:rPr lang="en-US" sz="4800" b="1" spc="400" dirty="0">
                <a:solidFill>
                  <a:srgbClr val="2B4A9D"/>
                </a:solidFill>
                <a:ea typeface="+mn-ea"/>
                <a:cs typeface="+mn-cs"/>
              </a:rPr>
              <a:t>in the Workplace</a:t>
            </a:r>
          </a:p>
        </p:txBody>
      </p:sp>
      <p:sp>
        <p:nvSpPr>
          <p:cNvPr id="79" name="TextBox 14">
            <a:extLst>
              <a:ext uri="{FF2B5EF4-FFF2-40B4-BE49-F238E27FC236}">
                <a16:creationId xmlns:a16="http://schemas.microsoft.com/office/drawing/2014/main" id="{D765E6A6-40AD-21EB-9BF4-D55C142499FA}"/>
              </a:ext>
            </a:extLst>
          </p:cNvPr>
          <p:cNvSpPr txBox="1"/>
          <p:nvPr/>
        </p:nvSpPr>
        <p:spPr>
          <a:xfrm>
            <a:off x="1029313" y="3620789"/>
            <a:ext cx="7303344" cy="696088"/>
          </a:xfrm>
          <a:prstGeom prst="rect">
            <a:avLst/>
          </a:prstGeom>
        </p:spPr>
        <p:txBody>
          <a:bodyPr wrap="square" lIns="0" tIns="0" rIns="0" bIns="0" rtlCol="0" anchor="t">
            <a:spAutoFit/>
          </a:bodyPr>
          <a:lstStyle/>
          <a:p>
            <a:pPr>
              <a:lnSpc>
                <a:spcPts val="2800"/>
              </a:lnSpc>
            </a:pPr>
            <a:r>
              <a:rPr lang="en-US" sz="2000" b="1" spc="200" dirty="0">
                <a:solidFill>
                  <a:srgbClr val="000000"/>
                </a:solidFill>
                <a:latin typeface="+mj-lt"/>
              </a:rPr>
              <a:t>Mark Morgan</a:t>
            </a:r>
          </a:p>
          <a:p>
            <a:pPr>
              <a:lnSpc>
                <a:spcPts val="2800"/>
              </a:lnSpc>
            </a:pPr>
            <a:r>
              <a:rPr lang="en-US" sz="2000" spc="200" dirty="0">
                <a:solidFill>
                  <a:srgbClr val="000000"/>
                </a:solidFill>
                <a:latin typeface="+mj-lt"/>
              </a:rPr>
              <a:t>President, SHERRILL MORGAN</a:t>
            </a:r>
          </a:p>
        </p:txBody>
      </p:sp>
      <p:sp>
        <p:nvSpPr>
          <p:cNvPr id="80" name="TextBox 14">
            <a:extLst>
              <a:ext uri="{FF2B5EF4-FFF2-40B4-BE49-F238E27FC236}">
                <a16:creationId xmlns:a16="http://schemas.microsoft.com/office/drawing/2014/main" id="{ED7A0B81-77DB-FD37-3D77-FF15004713B5}"/>
              </a:ext>
            </a:extLst>
          </p:cNvPr>
          <p:cNvSpPr txBox="1"/>
          <p:nvPr/>
        </p:nvSpPr>
        <p:spPr>
          <a:xfrm>
            <a:off x="1029313" y="4541418"/>
            <a:ext cx="7303344" cy="696088"/>
          </a:xfrm>
          <a:prstGeom prst="rect">
            <a:avLst/>
          </a:prstGeom>
        </p:spPr>
        <p:txBody>
          <a:bodyPr wrap="square" lIns="0" tIns="0" rIns="0" bIns="0" rtlCol="0" anchor="t">
            <a:spAutoFit/>
          </a:bodyPr>
          <a:lstStyle/>
          <a:p>
            <a:pPr>
              <a:lnSpc>
                <a:spcPts val="2800"/>
              </a:lnSpc>
            </a:pPr>
            <a:r>
              <a:rPr lang="en-US" sz="2000" b="1" spc="200" dirty="0">
                <a:solidFill>
                  <a:srgbClr val="000000"/>
                </a:solidFill>
                <a:latin typeface="+mj-lt"/>
              </a:rPr>
              <a:t>Terri Evans</a:t>
            </a:r>
          </a:p>
          <a:p>
            <a:pPr>
              <a:lnSpc>
                <a:spcPts val="2800"/>
              </a:lnSpc>
            </a:pPr>
            <a:r>
              <a:rPr lang="en-US" sz="2000" spc="200" dirty="0">
                <a:solidFill>
                  <a:srgbClr val="000000"/>
                </a:solidFill>
                <a:latin typeface="+mj-lt"/>
              </a:rPr>
              <a:t>Vice President, EAS</a:t>
            </a:r>
          </a:p>
        </p:txBody>
      </p:sp>
    </p:spTree>
    <p:extLst>
      <p:ext uri="{BB962C8B-B14F-4D97-AF65-F5344CB8AC3E}">
        <p14:creationId xmlns:p14="http://schemas.microsoft.com/office/powerpoint/2010/main" val="1602492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 descr="Woman in Black Hijab Sitting on Brown Wooden Chair">
            <a:extLst>
              <a:ext uri="{FF2B5EF4-FFF2-40B4-BE49-F238E27FC236}">
                <a16:creationId xmlns:a16="http://schemas.microsoft.com/office/drawing/2014/main" id="{8E8229C4-CF9A-DC25-02D1-7469F917725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79" b="-4"/>
          <a:stretch/>
        </p:blipFill>
        <p:spPr bwMode="auto">
          <a:xfrm>
            <a:off x="20" y="10"/>
            <a:ext cx="2796624" cy="41973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6" descr="Man in Pink Polo Shirt Sitting on White Couch">
            <a:extLst>
              <a:ext uri="{FF2B5EF4-FFF2-40B4-BE49-F238E27FC236}">
                <a16:creationId xmlns:a16="http://schemas.microsoft.com/office/drawing/2014/main" id="{EAE90D35-1955-8B2C-DD22-A04C9349C0F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9" t="-2" r="24012"/>
          <a:stretch/>
        </p:blipFill>
        <p:spPr bwMode="auto">
          <a:xfrm>
            <a:off x="2885816" y="5"/>
            <a:ext cx="2765165"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a:noFill/>
          <a:extLst>
            <a:ext uri="{909E8E84-426E-40DD-AFC4-6F175D3DCCD1}">
              <a14:hiddenFill xmlns:a14="http://schemas.microsoft.com/office/drawing/2010/main">
                <a:solidFill>
                  <a:srgbClr val="FFFFFF"/>
                </a:solidFill>
              </a14:hiddenFill>
            </a:ext>
          </a:extLst>
        </p:spPr>
      </p:pic>
      <p:pic>
        <p:nvPicPr>
          <p:cNvPr id="2" name="Picture 2" descr="Angry Woman Looking at Mobile Phone">
            <a:extLst>
              <a:ext uri="{FF2B5EF4-FFF2-40B4-BE49-F238E27FC236}">
                <a16:creationId xmlns:a16="http://schemas.microsoft.com/office/drawing/2014/main" id="{DF079878-F6DC-8FD9-F590-D906D13DC5C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50" r="20452" b="3"/>
          <a:stretch/>
        </p:blipFill>
        <p:spPr bwMode="auto">
          <a:xfrm>
            <a:off x="5740155" y="1"/>
            <a:ext cx="3403848"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Untitled">
            <a:extLst>
              <a:ext uri="{FF2B5EF4-FFF2-40B4-BE49-F238E27FC236}">
                <a16:creationId xmlns:a16="http://schemas.microsoft.com/office/drawing/2014/main" id="{D45370B6-8BEE-0B49-D2BF-4887BFC3C00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699" b="20497"/>
          <a:stretch/>
        </p:blipFill>
        <p:spPr bwMode="auto">
          <a:xfrm>
            <a:off x="-210292" y="4297691"/>
            <a:ext cx="5127617"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9F2C71E-1FF6-AC10-B7BC-0BD565CE66BE}"/>
              </a:ext>
            </a:extLst>
          </p:cNvPr>
          <p:cNvSpPr txBox="1"/>
          <p:nvPr/>
        </p:nvSpPr>
        <p:spPr>
          <a:xfrm>
            <a:off x="4268398" y="4517730"/>
            <a:ext cx="4785596" cy="1528624"/>
          </a:xfrm>
          <a:prstGeom prst="rect">
            <a:avLst/>
          </a:prstGeom>
          <a:noFill/>
        </p:spPr>
        <p:txBody>
          <a:bodyPr wrap="square">
            <a:spAutoFit/>
          </a:bodyPr>
          <a:lstStyle/>
          <a:p>
            <a:pPr algn="ctr">
              <a:lnSpc>
                <a:spcPts val="5600"/>
              </a:lnSpc>
              <a:spcBef>
                <a:spcPts val="0"/>
              </a:spcBef>
              <a:defRPr/>
            </a:pPr>
            <a:r>
              <a:rPr lang="en-US" sz="4800" b="1" spc="267" dirty="0">
                <a:solidFill>
                  <a:srgbClr val="2B4A9D"/>
                </a:solidFill>
                <a:latin typeface="+mj-lt"/>
                <a:ea typeface="+mn-ea"/>
                <a:cs typeface="+mn-cs"/>
              </a:rPr>
              <a:t>Limited Access to Care</a:t>
            </a:r>
          </a:p>
        </p:txBody>
      </p:sp>
      <p:pic>
        <p:nvPicPr>
          <p:cNvPr id="9" name="Picture 8" descr="Logo&#10;&#10;Description automatically generated with low confidence">
            <a:extLst>
              <a:ext uri="{FF2B5EF4-FFF2-40B4-BE49-F238E27FC236}">
                <a16:creationId xmlns:a16="http://schemas.microsoft.com/office/drawing/2014/main" id="{9EC319C1-7AC4-C944-980A-5AEFEF40D0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spTree>
    <p:extLst>
      <p:ext uri="{BB962C8B-B14F-4D97-AF65-F5344CB8AC3E}">
        <p14:creationId xmlns:p14="http://schemas.microsoft.com/office/powerpoint/2010/main" val="3446468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6000" r="4000" b="-3000"/>
          </a:stretch>
        </a:blipFill>
        <a:effectLst/>
      </p:bgPr>
    </p:bg>
    <p:spTree>
      <p:nvGrpSpPr>
        <p:cNvPr id="1" name=""/>
        <p:cNvGrpSpPr/>
        <p:nvPr/>
      </p:nvGrpSpPr>
      <p:grpSpPr>
        <a:xfrm>
          <a:off x="0" y="0"/>
          <a:ext cx="0" cy="0"/>
          <a:chOff x="0" y="0"/>
          <a:chExt cx="0" cy="0"/>
        </a:xfrm>
      </p:grpSpPr>
      <p:grpSp>
        <p:nvGrpSpPr>
          <p:cNvPr id="37" name="Group 12">
            <a:extLst>
              <a:ext uri="{FF2B5EF4-FFF2-40B4-BE49-F238E27FC236}">
                <a16:creationId xmlns:a16="http://schemas.microsoft.com/office/drawing/2014/main" id="{F80A3E90-3493-0F1A-CB57-289E3F4AAB72}"/>
              </a:ext>
              <a:ext uri="{C183D7F6-B498-43B3-948B-1728B52AA6E4}">
                <adec:decorative xmlns:adec="http://schemas.microsoft.com/office/drawing/2017/decorative" val="1"/>
              </a:ext>
            </a:extLst>
          </p:cNvPr>
          <p:cNvGrpSpPr/>
          <p:nvPr/>
        </p:nvGrpSpPr>
        <p:grpSpPr>
          <a:xfrm>
            <a:off x="1252728" y="2171701"/>
            <a:ext cx="3080343" cy="4686300"/>
            <a:chOff x="0" y="0"/>
            <a:chExt cx="3210665" cy="2647756"/>
          </a:xfrm>
        </p:grpSpPr>
        <p:sp>
          <p:nvSpPr>
            <p:cNvPr id="38" name="Freeform 13">
              <a:extLst>
                <a:ext uri="{FF2B5EF4-FFF2-40B4-BE49-F238E27FC236}">
                  <a16:creationId xmlns:a16="http://schemas.microsoft.com/office/drawing/2014/main" id="{ADE0F5FA-E5F9-AB64-6D94-C5C2A4C2DFE3}"/>
                </a:ext>
              </a:extLst>
            </p:cNvPr>
            <p:cNvSpPr/>
            <p:nvPr/>
          </p:nvSpPr>
          <p:spPr>
            <a:xfrm>
              <a:off x="0" y="0"/>
              <a:ext cx="3210665" cy="2647756"/>
            </a:xfrm>
            <a:custGeom>
              <a:avLst/>
              <a:gdLst/>
              <a:ahLst/>
              <a:cxnLst/>
              <a:rect l="l" t="t" r="r" b="b"/>
              <a:pathLst>
                <a:path w="3210665" h="2647756">
                  <a:moveTo>
                    <a:pt x="0" y="0"/>
                  </a:moveTo>
                  <a:lnTo>
                    <a:pt x="3210665" y="0"/>
                  </a:lnTo>
                  <a:lnTo>
                    <a:pt x="3210665" y="2647756"/>
                  </a:lnTo>
                  <a:lnTo>
                    <a:pt x="0" y="2647756"/>
                  </a:lnTo>
                  <a:close/>
                </a:path>
              </a:pathLst>
            </a:custGeom>
            <a:solidFill>
              <a:srgbClr val="A6A6A6"/>
            </a:solidFill>
          </p:spPr>
          <p:txBody>
            <a:bodyPr/>
            <a:lstStyle/>
            <a:p>
              <a:endParaRPr lang="en-US"/>
            </a:p>
          </p:txBody>
        </p:sp>
      </p:grpSp>
      <p:grpSp>
        <p:nvGrpSpPr>
          <p:cNvPr id="21" name="Group 6">
            <a:extLst>
              <a:ext uri="{FF2B5EF4-FFF2-40B4-BE49-F238E27FC236}">
                <a16:creationId xmlns:a16="http://schemas.microsoft.com/office/drawing/2014/main" id="{28432A0A-652A-1ED6-F41E-227B768B2B22}"/>
              </a:ext>
              <a:ext uri="{C183D7F6-B498-43B3-948B-1728B52AA6E4}">
                <adec:decorative xmlns:adec="http://schemas.microsoft.com/office/drawing/2017/decorative" val="1"/>
              </a:ext>
            </a:extLst>
          </p:cNvPr>
          <p:cNvGrpSpPr/>
          <p:nvPr/>
        </p:nvGrpSpPr>
        <p:grpSpPr>
          <a:xfrm rot="-8100000">
            <a:off x="8455964" y="125277"/>
            <a:ext cx="1857121" cy="1773099"/>
            <a:chOff x="-112576" y="117910"/>
            <a:chExt cx="1913890" cy="1913890"/>
          </a:xfrm>
        </p:grpSpPr>
        <p:sp>
          <p:nvSpPr>
            <p:cNvPr id="22" name="Freeform 7">
              <a:extLst>
                <a:ext uri="{FF2B5EF4-FFF2-40B4-BE49-F238E27FC236}">
                  <a16:creationId xmlns:a16="http://schemas.microsoft.com/office/drawing/2014/main" id="{86BAC787-FE88-A98F-BE0B-EF66EE071505}"/>
                </a:ext>
              </a:extLst>
            </p:cNvPr>
            <p:cNvSpPr/>
            <p:nvPr/>
          </p:nvSpPr>
          <p:spPr>
            <a:xfrm>
              <a:off x="-112576" y="11791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6A6A6"/>
            </a:solidFill>
          </p:spPr>
          <p:txBody>
            <a:bodyPr/>
            <a:lstStyle/>
            <a:p>
              <a:endParaRPr lang="en-US"/>
            </a:p>
          </p:txBody>
        </p:sp>
      </p:grpSp>
      <p:grpSp>
        <p:nvGrpSpPr>
          <p:cNvPr id="23" name="Group 8">
            <a:extLst>
              <a:ext uri="{FF2B5EF4-FFF2-40B4-BE49-F238E27FC236}">
                <a16:creationId xmlns:a16="http://schemas.microsoft.com/office/drawing/2014/main" id="{E4BF4670-6722-BF09-BC4D-6FED4951788F}"/>
              </a:ext>
              <a:ext uri="{C183D7F6-B498-43B3-948B-1728B52AA6E4}">
                <adec:decorative xmlns:adec="http://schemas.microsoft.com/office/drawing/2017/decorative" val="1"/>
              </a:ext>
            </a:extLst>
          </p:cNvPr>
          <p:cNvGrpSpPr/>
          <p:nvPr/>
        </p:nvGrpSpPr>
        <p:grpSpPr>
          <a:xfrm rot="-2700000">
            <a:off x="8583414" y="182471"/>
            <a:ext cx="1580506" cy="1655401"/>
            <a:chOff x="0" y="0"/>
            <a:chExt cx="1913890" cy="1913890"/>
          </a:xfrm>
        </p:grpSpPr>
        <p:sp>
          <p:nvSpPr>
            <p:cNvPr id="24" name="Freeform 9">
              <a:extLst>
                <a:ext uri="{FF2B5EF4-FFF2-40B4-BE49-F238E27FC236}">
                  <a16:creationId xmlns:a16="http://schemas.microsoft.com/office/drawing/2014/main" id="{94AAA91A-D8D5-8D45-1BFE-C89910802FDC}"/>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US"/>
            </a:p>
          </p:txBody>
        </p:sp>
      </p:grpSp>
      <p:grpSp>
        <p:nvGrpSpPr>
          <p:cNvPr id="25" name="Group 10">
            <a:extLst>
              <a:ext uri="{FF2B5EF4-FFF2-40B4-BE49-F238E27FC236}">
                <a16:creationId xmlns:a16="http://schemas.microsoft.com/office/drawing/2014/main" id="{49ED0FE0-6391-FED2-F810-EFC92F2F10A9}"/>
              </a:ext>
              <a:ext uri="{C183D7F6-B498-43B3-948B-1728B52AA6E4}">
                <adec:decorative xmlns:adec="http://schemas.microsoft.com/office/drawing/2017/decorative" val="1"/>
              </a:ext>
            </a:extLst>
          </p:cNvPr>
          <p:cNvGrpSpPr/>
          <p:nvPr/>
        </p:nvGrpSpPr>
        <p:grpSpPr>
          <a:xfrm>
            <a:off x="4800601" y="2019300"/>
            <a:ext cx="4343399" cy="4838701"/>
            <a:chOff x="0" y="0"/>
            <a:chExt cx="3210665" cy="2647756"/>
          </a:xfrm>
        </p:grpSpPr>
        <p:sp>
          <p:nvSpPr>
            <p:cNvPr id="26" name="Freeform 11">
              <a:extLst>
                <a:ext uri="{FF2B5EF4-FFF2-40B4-BE49-F238E27FC236}">
                  <a16:creationId xmlns:a16="http://schemas.microsoft.com/office/drawing/2014/main" id="{A921270F-AF12-5F9F-1B84-303198C83A7D}"/>
                </a:ext>
              </a:extLst>
            </p:cNvPr>
            <p:cNvSpPr/>
            <p:nvPr/>
          </p:nvSpPr>
          <p:spPr>
            <a:xfrm>
              <a:off x="0" y="0"/>
              <a:ext cx="3210665" cy="2647756"/>
            </a:xfrm>
            <a:custGeom>
              <a:avLst/>
              <a:gdLst/>
              <a:ahLst/>
              <a:cxnLst/>
              <a:rect l="l" t="t" r="r" b="b"/>
              <a:pathLst>
                <a:path w="3210665" h="2647756">
                  <a:moveTo>
                    <a:pt x="0" y="0"/>
                  </a:moveTo>
                  <a:lnTo>
                    <a:pt x="3210665" y="0"/>
                  </a:lnTo>
                  <a:lnTo>
                    <a:pt x="3210665" y="2647756"/>
                  </a:lnTo>
                  <a:lnTo>
                    <a:pt x="0" y="2647756"/>
                  </a:lnTo>
                  <a:close/>
                </a:path>
              </a:pathLst>
            </a:custGeom>
            <a:solidFill>
              <a:srgbClr val="A6A6A6"/>
            </a:solidFill>
          </p:spPr>
          <p:txBody>
            <a:bodyPr/>
            <a:lstStyle/>
            <a:p>
              <a:endParaRPr lang="en-US"/>
            </a:p>
          </p:txBody>
        </p:sp>
      </p:grpSp>
      <p:grpSp>
        <p:nvGrpSpPr>
          <p:cNvPr id="27" name="Group 12">
            <a:extLst>
              <a:ext uri="{FF2B5EF4-FFF2-40B4-BE49-F238E27FC236}">
                <a16:creationId xmlns:a16="http://schemas.microsoft.com/office/drawing/2014/main" id="{197995F5-6DD8-600D-0C03-20CD5A7ECDDF}"/>
              </a:ext>
              <a:ext uri="{C183D7F6-B498-43B3-948B-1728B52AA6E4}">
                <adec:decorative xmlns:adec="http://schemas.microsoft.com/office/drawing/2017/decorative" val="1"/>
              </a:ext>
            </a:extLst>
          </p:cNvPr>
          <p:cNvGrpSpPr/>
          <p:nvPr/>
        </p:nvGrpSpPr>
        <p:grpSpPr>
          <a:xfrm>
            <a:off x="-1" y="2019300"/>
            <a:ext cx="4343401" cy="3980137"/>
            <a:chOff x="0" y="0"/>
            <a:chExt cx="3210665" cy="2647756"/>
          </a:xfrm>
        </p:grpSpPr>
        <p:sp>
          <p:nvSpPr>
            <p:cNvPr id="28" name="Freeform 13">
              <a:extLst>
                <a:ext uri="{FF2B5EF4-FFF2-40B4-BE49-F238E27FC236}">
                  <a16:creationId xmlns:a16="http://schemas.microsoft.com/office/drawing/2014/main" id="{444D8C15-44F8-82F3-94CB-2827C8AF4020}"/>
                </a:ext>
              </a:extLst>
            </p:cNvPr>
            <p:cNvSpPr/>
            <p:nvPr/>
          </p:nvSpPr>
          <p:spPr>
            <a:xfrm>
              <a:off x="0" y="0"/>
              <a:ext cx="3210665" cy="2647756"/>
            </a:xfrm>
            <a:custGeom>
              <a:avLst/>
              <a:gdLst/>
              <a:ahLst/>
              <a:cxnLst/>
              <a:rect l="l" t="t" r="r" b="b"/>
              <a:pathLst>
                <a:path w="3210665" h="2647756">
                  <a:moveTo>
                    <a:pt x="0" y="0"/>
                  </a:moveTo>
                  <a:lnTo>
                    <a:pt x="3210665" y="0"/>
                  </a:lnTo>
                  <a:lnTo>
                    <a:pt x="3210665" y="2647756"/>
                  </a:lnTo>
                  <a:lnTo>
                    <a:pt x="0" y="2647756"/>
                  </a:lnTo>
                  <a:close/>
                </a:path>
              </a:pathLst>
            </a:custGeom>
            <a:solidFill>
              <a:srgbClr val="A6A6A6"/>
            </a:solidFill>
          </p:spPr>
          <p:txBody>
            <a:bodyPr/>
            <a:lstStyle/>
            <a:p>
              <a:endParaRPr lang="en-US"/>
            </a:p>
          </p:txBody>
        </p:sp>
      </p:grpSp>
      <p:sp>
        <p:nvSpPr>
          <p:cNvPr id="29" name="TextBox 18">
            <a:extLst>
              <a:ext uri="{FF2B5EF4-FFF2-40B4-BE49-F238E27FC236}">
                <a16:creationId xmlns:a16="http://schemas.microsoft.com/office/drawing/2014/main" id="{8F08243E-6A65-708A-F711-B2E4B7E9C1C7}"/>
              </a:ext>
            </a:extLst>
          </p:cNvPr>
          <p:cNvSpPr txBox="1">
            <a:spLocks/>
          </p:cNvSpPr>
          <p:nvPr/>
        </p:nvSpPr>
        <p:spPr>
          <a:xfrm>
            <a:off x="816155" y="290587"/>
            <a:ext cx="7511691" cy="137864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600"/>
              </a:lnSpc>
              <a:spcBef>
                <a:spcPts val="0"/>
              </a:spcBef>
              <a:defRPr/>
            </a:pPr>
            <a:r>
              <a:rPr lang="en-US" sz="3600" b="1" spc="267" dirty="0">
                <a:solidFill>
                  <a:srgbClr val="2B4A9D"/>
                </a:solidFill>
                <a:ea typeface="+mn-ea"/>
                <a:cs typeface="+mn-cs"/>
              </a:rPr>
              <a:t>Through COVID-19, Our Wellness Programs Couldn’t Make US Well  </a:t>
            </a:r>
          </a:p>
        </p:txBody>
      </p:sp>
      <p:sp>
        <p:nvSpPr>
          <p:cNvPr id="30" name="TextBox 22">
            <a:extLst>
              <a:ext uri="{FF2B5EF4-FFF2-40B4-BE49-F238E27FC236}">
                <a16:creationId xmlns:a16="http://schemas.microsoft.com/office/drawing/2014/main" id="{64A50671-EFCB-AD57-B18D-3B82FA9A3B03}"/>
              </a:ext>
            </a:extLst>
          </p:cNvPr>
          <p:cNvSpPr txBox="1"/>
          <p:nvPr/>
        </p:nvSpPr>
        <p:spPr>
          <a:xfrm>
            <a:off x="414643" y="3175001"/>
            <a:ext cx="3514113" cy="2052165"/>
          </a:xfrm>
          <a:prstGeom prst="rect">
            <a:avLst/>
          </a:prstGeom>
        </p:spPr>
        <p:txBody>
          <a:bodyPr wrap="square" lIns="0" tIns="0" rIns="0" bIns="0" rtlCol="0" anchor="t">
            <a:spAutoFit/>
          </a:bodyPr>
          <a:lstStyle/>
          <a:p>
            <a:pPr algn="ctr"/>
            <a:endParaRPr lang="en-US" sz="2667" dirty="0">
              <a:solidFill>
                <a:schemeClr val="bg1"/>
              </a:solidFill>
            </a:endParaRPr>
          </a:p>
          <a:p>
            <a:pPr algn="ctr"/>
            <a:r>
              <a:rPr lang="en-US" sz="2667" dirty="0">
                <a:solidFill>
                  <a:schemeClr val="bg1"/>
                </a:solidFill>
              </a:rPr>
              <a:t>PERHAPS WE WERE ONLY MEASURING HALF OF THE CRITERIA NEEDED FOR WELLNESS</a:t>
            </a:r>
          </a:p>
        </p:txBody>
      </p:sp>
      <p:sp>
        <p:nvSpPr>
          <p:cNvPr id="31" name="TextBox 30">
            <a:extLst>
              <a:ext uri="{FF2B5EF4-FFF2-40B4-BE49-F238E27FC236}">
                <a16:creationId xmlns:a16="http://schemas.microsoft.com/office/drawing/2014/main" id="{BDA40EE3-79D0-A540-EF75-A6A28B2B415C}"/>
              </a:ext>
            </a:extLst>
          </p:cNvPr>
          <p:cNvSpPr txBox="1"/>
          <p:nvPr/>
        </p:nvSpPr>
        <p:spPr>
          <a:xfrm>
            <a:off x="5215244" y="3126407"/>
            <a:ext cx="3514113" cy="2873031"/>
          </a:xfrm>
          <a:prstGeom prst="rect">
            <a:avLst/>
          </a:prstGeom>
        </p:spPr>
        <p:txBody>
          <a:bodyPr wrap="square" lIns="0" tIns="0" rIns="0" bIns="0" rtlCol="0" anchor="t">
            <a:spAutoFit/>
          </a:bodyPr>
          <a:lstStyle/>
          <a:p>
            <a:pPr algn="ctr"/>
            <a:r>
              <a:rPr lang="en-US" sz="2667" dirty="0">
                <a:solidFill>
                  <a:schemeClr val="bg1"/>
                </a:solidFill>
              </a:rPr>
              <a:t>IF WELLNESS IS OUR GOAL, TO LIVE LONGER, HEALTHIER, AND HAPPIER LIVES, THEN ADDITIONAL MEASURES SHOULD BE USED TO ACHIEVE THIS</a:t>
            </a:r>
          </a:p>
        </p:txBody>
      </p:sp>
      <p:pic>
        <p:nvPicPr>
          <p:cNvPr id="32" name="Picture 31" descr="Logo&#10;&#10;Description automatically generated with low confidence">
            <a:extLst>
              <a:ext uri="{FF2B5EF4-FFF2-40B4-BE49-F238E27FC236}">
                <a16:creationId xmlns:a16="http://schemas.microsoft.com/office/drawing/2014/main" id="{09710E6F-4EBE-23EB-0613-4861ECFEA4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grpSp>
        <p:nvGrpSpPr>
          <p:cNvPr id="33" name="Group 6">
            <a:extLst>
              <a:ext uri="{FF2B5EF4-FFF2-40B4-BE49-F238E27FC236}">
                <a16:creationId xmlns:a16="http://schemas.microsoft.com/office/drawing/2014/main" id="{DE3D3204-ABAE-EFF7-3A5F-ADD33B137E7E}"/>
              </a:ext>
              <a:ext uri="{C183D7F6-B498-43B3-948B-1728B52AA6E4}">
                <adec:decorative xmlns:adec="http://schemas.microsoft.com/office/drawing/2017/decorative" val="1"/>
              </a:ext>
            </a:extLst>
          </p:cNvPr>
          <p:cNvGrpSpPr/>
          <p:nvPr/>
        </p:nvGrpSpPr>
        <p:grpSpPr>
          <a:xfrm rot="-8100000">
            <a:off x="-1118283" y="125277"/>
            <a:ext cx="1857121" cy="1773099"/>
            <a:chOff x="-112576" y="117910"/>
            <a:chExt cx="1913890" cy="1913890"/>
          </a:xfrm>
        </p:grpSpPr>
        <p:sp>
          <p:nvSpPr>
            <p:cNvPr id="34" name="Freeform 7">
              <a:extLst>
                <a:ext uri="{FF2B5EF4-FFF2-40B4-BE49-F238E27FC236}">
                  <a16:creationId xmlns:a16="http://schemas.microsoft.com/office/drawing/2014/main" id="{8F958496-8226-08F5-E388-CA6EBDBD9A77}"/>
                </a:ext>
              </a:extLst>
            </p:cNvPr>
            <p:cNvSpPr/>
            <p:nvPr/>
          </p:nvSpPr>
          <p:spPr>
            <a:xfrm>
              <a:off x="-112576" y="11791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6A6A6"/>
            </a:solidFill>
          </p:spPr>
          <p:txBody>
            <a:bodyPr/>
            <a:lstStyle/>
            <a:p>
              <a:endParaRPr lang="en-US"/>
            </a:p>
          </p:txBody>
        </p:sp>
      </p:grpSp>
      <p:grpSp>
        <p:nvGrpSpPr>
          <p:cNvPr id="35" name="Group 8">
            <a:extLst>
              <a:ext uri="{FF2B5EF4-FFF2-40B4-BE49-F238E27FC236}">
                <a16:creationId xmlns:a16="http://schemas.microsoft.com/office/drawing/2014/main" id="{2C55A885-06F8-C722-0A20-A7A3AF9C5733}"/>
              </a:ext>
              <a:ext uri="{C183D7F6-B498-43B3-948B-1728B52AA6E4}">
                <adec:decorative xmlns:adec="http://schemas.microsoft.com/office/drawing/2017/decorative" val="1"/>
              </a:ext>
            </a:extLst>
          </p:cNvPr>
          <p:cNvGrpSpPr/>
          <p:nvPr/>
        </p:nvGrpSpPr>
        <p:grpSpPr>
          <a:xfrm rot="-2700000">
            <a:off x="-990833" y="182470"/>
            <a:ext cx="1580506" cy="1655401"/>
            <a:chOff x="0" y="0"/>
            <a:chExt cx="1913890" cy="1913890"/>
          </a:xfrm>
        </p:grpSpPr>
        <p:sp>
          <p:nvSpPr>
            <p:cNvPr id="36" name="Freeform 9">
              <a:extLst>
                <a:ext uri="{FF2B5EF4-FFF2-40B4-BE49-F238E27FC236}">
                  <a16:creationId xmlns:a16="http://schemas.microsoft.com/office/drawing/2014/main" id="{C436F555-F881-E7CE-FCA6-A7A506C94429}"/>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US"/>
            </a:p>
          </p:txBody>
        </p:sp>
      </p:grpSp>
    </p:spTree>
    <p:extLst>
      <p:ext uri="{BB962C8B-B14F-4D97-AF65-F5344CB8AC3E}">
        <p14:creationId xmlns:p14="http://schemas.microsoft.com/office/powerpoint/2010/main" val="1227771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430ACE93-A5B6-61CA-6D81-E23C6227D9C1}"/>
              </a:ext>
              <a:ext uri="{C183D7F6-B498-43B3-948B-1728B52AA6E4}">
                <adec:decorative xmlns:adec="http://schemas.microsoft.com/office/drawing/2017/decorative" val="1"/>
              </a:ext>
            </a:extLst>
          </p:cNvPr>
          <p:cNvGrpSpPr/>
          <p:nvPr/>
        </p:nvGrpSpPr>
        <p:grpSpPr>
          <a:xfrm rot="-2700000">
            <a:off x="-2268554" y="4640387"/>
            <a:ext cx="4377387" cy="4377387"/>
            <a:chOff x="0" y="0"/>
            <a:chExt cx="1913890" cy="1913890"/>
          </a:xfrm>
        </p:grpSpPr>
        <p:sp>
          <p:nvSpPr>
            <p:cNvPr id="3" name="Freeform 9">
              <a:extLst>
                <a:ext uri="{FF2B5EF4-FFF2-40B4-BE49-F238E27FC236}">
                  <a16:creationId xmlns:a16="http://schemas.microsoft.com/office/drawing/2014/main" id="{C3FDACFB-ED92-42CB-A0F0-05D6EBFF72C4}"/>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D3F7A"/>
            </a:solidFill>
          </p:spPr>
          <p:txBody>
            <a:bodyPr/>
            <a:lstStyle/>
            <a:p>
              <a:endParaRPr lang="en-US"/>
            </a:p>
          </p:txBody>
        </p:sp>
      </p:grpSp>
      <p:grpSp>
        <p:nvGrpSpPr>
          <p:cNvPr id="4" name="Group 4">
            <a:extLst>
              <a:ext uri="{FF2B5EF4-FFF2-40B4-BE49-F238E27FC236}">
                <a16:creationId xmlns:a16="http://schemas.microsoft.com/office/drawing/2014/main" id="{2FBE5E8A-F621-B03E-31EF-7F020B943252}"/>
              </a:ext>
              <a:ext uri="{C183D7F6-B498-43B3-948B-1728B52AA6E4}">
                <adec:decorative xmlns:adec="http://schemas.microsoft.com/office/drawing/2017/decorative" val="1"/>
              </a:ext>
            </a:extLst>
          </p:cNvPr>
          <p:cNvGrpSpPr/>
          <p:nvPr/>
        </p:nvGrpSpPr>
        <p:grpSpPr>
          <a:xfrm rot="-2700000">
            <a:off x="-2268555" y="-2188693"/>
            <a:ext cx="4377387" cy="4377387"/>
            <a:chOff x="0" y="0"/>
            <a:chExt cx="1913890" cy="1913890"/>
          </a:xfrm>
        </p:grpSpPr>
        <p:sp>
          <p:nvSpPr>
            <p:cNvPr id="5" name="Freeform 5">
              <a:extLst>
                <a:ext uri="{FF2B5EF4-FFF2-40B4-BE49-F238E27FC236}">
                  <a16:creationId xmlns:a16="http://schemas.microsoft.com/office/drawing/2014/main" id="{2E8CBA78-1692-7AFC-FD9B-1F8612F30B2D}"/>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D3F7A"/>
            </a:solidFill>
          </p:spPr>
          <p:txBody>
            <a:bodyPr/>
            <a:lstStyle/>
            <a:p>
              <a:endParaRPr lang="en-US"/>
            </a:p>
          </p:txBody>
        </p:sp>
      </p:grpSp>
      <p:grpSp>
        <p:nvGrpSpPr>
          <p:cNvPr id="6" name="Group 6">
            <a:extLst>
              <a:ext uri="{FF2B5EF4-FFF2-40B4-BE49-F238E27FC236}">
                <a16:creationId xmlns:a16="http://schemas.microsoft.com/office/drawing/2014/main" id="{2AD710B4-E5C6-3594-6D7E-26CD09E003BA}"/>
              </a:ext>
              <a:ext uri="{C183D7F6-B498-43B3-948B-1728B52AA6E4}">
                <adec:decorative xmlns:adec="http://schemas.microsoft.com/office/drawing/2017/decorative" val="1"/>
              </a:ext>
            </a:extLst>
          </p:cNvPr>
          <p:cNvGrpSpPr/>
          <p:nvPr/>
        </p:nvGrpSpPr>
        <p:grpSpPr>
          <a:xfrm rot="2700000">
            <a:off x="-2030822" y="-1950960"/>
            <a:ext cx="3901920" cy="3901920"/>
            <a:chOff x="0" y="0"/>
            <a:chExt cx="1913890" cy="1913890"/>
          </a:xfrm>
        </p:grpSpPr>
        <p:sp>
          <p:nvSpPr>
            <p:cNvPr id="7" name="Freeform 7">
              <a:extLst>
                <a:ext uri="{FF2B5EF4-FFF2-40B4-BE49-F238E27FC236}">
                  <a16:creationId xmlns:a16="http://schemas.microsoft.com/office/drawing/2014/main" id="{D2053399-61F8-135B-63B8-368A2872640D}"/>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US"/>
            </a:p>
          </p:txBody>
        </p:sp>
      </p:grpSp>
      <p:grpSp>
        <p:nvGrpSpPr>
          <p:cNvPr id="8" name="Group 10">
            <a:extLst>
              <a:ext uri="{FF2B5EF4-FFF2-40B4-BE49-F238E27FC236}">
                <a16:creationId xmlns:a16="http://schemas.microsoft.com/office/drawing/2014/main" id="{6E484B8F-6C9D-237C-873E-D30EF4B26DE3}"/>
              </a:ext>
              <a:ext uri="{C183D7F6-B498-43B3-948B-1728B52AA6E4}">
                <adec:decorative xmlns:adec="http://schemas.microsoft.com/office/drawing/2017/decorative" val="1"/>
              </a:ext>
            </a:extLst>
          </p:cNvPr>
          <p:cNvGrpSpPr/>
          <p:nvPr/>
        </p:nvGrpSpPr>
        <p:grpSpPr>
          <a:xfrm rot="2700000">
            <a:off x="-2030821" y="4878120"/>
            <a:ext cx="3901920" cy="3901920"/>
            <a:chOff x="0" y="0"/>
            <a:chExt cx="1913890" cy="1913890"/>
          </a:xfrm>
        </p:grpSpPr>
        <p:sp>
          <p:nvSpPr>
            <p:cNvPr id="9" name="Freeform 11">
              <a:extLst>
                <a:ext uri="{FF2B5EF4-FFF2-40B4-BE49-F238E27FC236}">
                  <a16:creationId xmlns:a16="http://schemas.microsoft.com/office/drawing/2014/main" id="{B47EA104-CED5-0A95-DE6F-E278D279E10B}"/>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US"/>
            </a:p>
          </p:txBody>
        </p:sp>
      </p:grpSp>
      <p:sp>
        <p:nvSpPr>
          <p:cNvPr id="10" name="TextBox 17">
            <a:extLst>
              <a:ext uri="{FF2B5EF4-FFF2-40B4-BE49-F238E27FC236}">
                <a16:creationId xmlns:a16="http://schemas.microsoft.com/office/drawing/2014/main" id="{516C5FEF-DFFE-49F4-9D14-ABF03F51C6F5}"/>
              </a:ext>
            </a:extLst>
          </p:cNvPr>
          <p:cNvSpPr txBox="1">
            <a:spLocks/>
          </p:cNvSpPr>
          <p:nvPr/>
        </p:nvSpPr>
        <p:spPr>
          <a:xfrm>
            <a:off x="354699" y="3095281"/>
            <a:ext cx="2324514" cy="6740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600"/>
              </a:lnSpc>
              <a:spcBef>
                <a:spcPts val="0"/>
              </a:spcBef>
              <a:defRPr/>
            </a:pPr>
            <a:r>
              <a:rPr lang="en-US" sz="4000" b="1" spc="267" dirty="0">
                <a:solidFill>
                  <a:srgbClr val="2B4A9D"/>
                </a:solidFill>
                <a:ea typeface="+mn-ea"/>
                <a:cs typeface="+mn-cs"/>
              </a:rPr>
              <a:t>Longevity</a:t>
            </a:r>
          </a:p>
        </p:txBody>
      </p:sp>
      <p:grpSp>
        <p:nvGrpSpPr>
          <p:cNvPr id="11" name="Group 19">
            <a:extLst>
              <a:ext uri="{FF2B5EF4-FFF2-40B4-BE49-F238E27FC236}">
                <a16:creationId xmlns:a16="http://schemas.microsoft.com/office/drawing/2014/main" id="{8B727DA2-E4EC-A685-4287-3383A23AA8BB}"/>
              </a:ext>
              <a:ext uri="{C183D7F6-B498-43B3-948B-1728B52AA6E4}">
                <adec:decorative xmlns:adec="http://schemas.microsoft.com/office/drawing/2017/decorative" val="1"/>
              </a:ext>
            </a:extLst>
          </p:cNvPr>
          <p:cNvGrpSpPr/>
          <p:nvPr/>
        </p:nvGrpSpPr>
        <p:grpSpPr>
          <a:xfrm>
            <a:off x="3048000" y="0"/>
            <a:ext cx="6096000" cy="6858000"/>
            <a:chOff x="0" y="0"/>
            <a:chExt cx="2976306" cy="3752725"/>
          </a:xfrm>
        </p:grpSpPr>
        <p:sp>
          <p:nvSpPr>
            <p:cNvPr id="12" name="Freeform 20">
              <a:extLst>
                <a:ext uri="{FF2B5EF4-FFF2-40B4-BE49-F238E27FC236}">
                  <a16:creationId xmlns:a16="http://schemas.microsoft.com/office/drawing/2014/main" id="{4D3D54FA-4D09-D36E-98A0-13A4F5A0E3CE}"/>
                </a:ext>
              </a:extLst>
            </p:cNvPr>
            <p:cNvSpPr/>
            <p:nvPr/>
          </p:nvSpPr>
          <p:spPr>
            <a:xfrm>
              <a:off x="0" y="0"/>
              <a:ext cx="2976306" cy="3752726"/>
            </a:xfrm>
            <a:custGeom>
              <a:avLst/>
              <a:gdLst/>
              <a:ahLst/>
              <a:cxnLst/>
              <a:rect l="l" t="t" r="r" b="b"/>
              <a:pathLst>
                <a:path w="2976306" h="3752726">
                  <a:moveTo>
                    <a:pt x="0" y="0"/>
                  </a:moveTo>
                  <a:lnTo>
                    <a:pt x="2976306" y="0"/>
                  </a:lnTo>
                  <a:lnTo>
                    <a:pt x="2976306" y="3752726"/>
                  </a:lnTo>
                  <a:lnTo>
                    <a:pt x="0" y="3752726"/>
                  </a:lnTo>
                  <a:close/>
                </a:path>
              </a:pathLst>
            </a:custGeom>
            <a:solidFill>
              <a:srgbClr val="A6A6A6"/>
            </a:solidFill>
          </p:spPr>
          <p:txBody>
            <a:bodyPr/>
            <a:lstStyle/>
            <a:p>
              <a:endParaRPr lang="en-US"/>
            </a:p>
          </p:txBody>
        </p:sp>
      </p:grpSp>
      <p:pic>
        <p:nvPicPr>
          <p:cNvPr id="13" name="Picture 2" descr="Blue Zones - Winding Waters Clinic">
            <a:extLst>
              <a:ext uri="{FF2B5EF4-FFF2-40B4-BE49-F238E27FC236}">
                <a16:creationId xmlns:a16="http://schemas.microsoft.com/office/drawing/2014/main" id="{E4B9A8E5-448E-5A62-5238-5AA5115C7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498075"/>
            <a:ext cx="5744370" cy="38618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with low confidence">
            <a:extLst>
              <a:ext uri="{FF2B5EF4-FFF2-40B4-BE49-F238E27FC236}">
                <a16:creationId xmlns:a16="http://schemas.microsoft.com/office/drawing/2014/main" id="{D65AB12B-4E97-E8D7-F2C9-99934E37F7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spTree>
    <p:extLst>
      <p:ext uri="{BB962C8B-B14F-4D97-AF65-F5344CB8AC3E}">
        <p14:creationId xmlns:p14="http://schemas.microsoft.com/office/powerpoint/2010/main" val="1620888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6D38397A-D068-2411-48E7-5D125306F1EC}"/>
              </a:ext>
              <a:ext uri="{C183D7F6-B498-43B3-948B-1728B52AA6E4}">
                <adec:decorative xmlns:adec="http://schemas.microsoft.com/office/drawing/2017/decorative" val="1"/>
              </a:ext>
            </a:extLst>
          </p:cNvPr>
          <p:cNvGrpSpPr/>
          <p:nvPr/>
        </p:nvGrpSpPr>
        <p:grpSpPr>
          <a:xfrm rot="-2700000">
            <a:off x="-2268555" y="-2188693"/>
            <a:ext cx="4377387" cy="4377387"/>
            <a:chOff x="0" y="0"/>
            <a:chExt cx="1913890" cy="1913890"/>
          </a:xfrm>
        </p:grpSpPr>
        <p:sp>
          <p:nvSpPr>
            <p:cNvPr id="3" name="Freeform 5">
              <a:extLst>
                <a:ext uri="{FF2B5EF4-FFF2-40B4-BE49-F238E27FC236}">
                  <a16:creationId xmlns:a16="http://schemas.microsoft.com/office/drawing/2014/main" id="{CC10851C-37D1-B97F-861C-6F4635B5743E}"/>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D3F7A"/>
            </a:solidFill>
          </p:spPr>
          <p:txBody>
            <a:bodyPr/>
            <a:lstStyle/>
            <a:p>
              <a:endParaRPr lang="en-US"/>
            </a:p>
          </p:txBody>
        </p:sp>
      </p:grpSp>
      <p:grpSp>
        <p:nvGrpSpPr>
          <p:cNvPr id="4" name="Group 6">
            <a:extLst>
              <a:ext uri="{FF2B5EF4-FFF2-40B4-BE49-F238E27FC236}">
                <a16:creationId xmlns:a16="http://schemas.microsoft.com/office/drawing/2014/main" id="{A14082BE-5A9D-75B3-CC06-2C954A8EC7B8}"/>
              </a:ext>
              <a:ext uri="{C183D7F6-B498-43B3-948B-1728B52AA6E4}">
                <adec:decorative xmlns:adec="http://schemas.microsoft.com/office/drawing/2017/decorative" val="1"/>
              </a:ext>
            </a:extLst>
          </p:cNvPr>
          <p:cNvGrpSpPr/>
          <p:nvPr/>
        </p:nvGrpSpPr>
        <p:grpSpPr>
          <a:xfrm rot="2700000">
            <a:off x="-2030822" y="-1950960"/>
            <a:ext cx="3901920" cy="3901920"/>
            <a:chOff x="0" y="0"/>
            <a:chExt cx="1913890" cy="1913890"/>
          </a:xfrm>
        </p:grpSpPr>
        <p:sp>
          <p:nvSpPr>
            <p:cNvPr id="5" name="Freeform 7">
              <a:extLst>
                <a:ext uri="{FF2B5EF4-FFF2-40B4-BE49-F238E27FC236}">
                  <a16:creationId xmlns:a16="http://schemas.microsoft.com/office/drawing/2014/main" id="{DCEDB973-AEDC-D0F3-A490-B3D0433ED835}"/>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US"/>
            </a:p>
          </p:txBody>
        </p:sp>
      </p:grpSp>
      <p:grpSp>
        <p:nvGrpSpPr>
          <p:cNvPr id="6" name="Group 8">
            <a:extLst>
              <a:ext uri="{FF2B5EF4-FFF2-40B4-BE49-F238E27FC236}">
                <a16:creationId xmlns:a16="http://schemas.microsoft.com/office/drawing/2014/main" id="{290D5ADB-03EC-ECD0-F270-7CFF258435A5}"/>
              </a:ext>
              <a:ext uri="{C183D7F6-B498-43B3-948B-1728B52AA6E4}">
                <adec:decorative xmlns:adec="http://schemas.microsoft.com/office/drawing/2017/decorative" val="1"/>
              </a:ext>
            </a:extLst>
          </p:cNvPr>
          <p:cNvGrpSpPr/>
          <p:nvPr/>
        </p:nvGrpSpPr>
        <p:grpSpPr>
          <a:xfrm rot="-2700000">
            <a:off x="-2268554" y="4640387"/>
            <a:ext cx="4377387" cy="4377387"/>
            <a:chOff x="0" y="0"/>
            <a:chExt cx="1913890" cy="1913890"/>
          </a:xfrm>
        </p:grpSpPr>
        <p:sp>
          <p:nvSpPr>
            <p:cNvPr id="7" name="Freeform 9">
              <a:extLst>
                <a:ext uri="{FF2B5EF4-FFF2-40B4-BE49-F238E27FC236}">
                  <a16:creationId xmlns:a16="http://schemas.microsoft.com/office/drawing/2014/main" id="{BB2D5EBD-50F2-41FD-D35C-BF4C04AB6D98}"/>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D3F7A"/>
            </a:solidFill>
          </p:spPr>
          <p:txBody>
            <a:bodyPr/>
            <a:lstStyle/>
            <a:p>
              <a:endParaRPr lang="en-US"/>
            </a:p>
          </p:txBody>
        </p:sp>
      </p:grpSp>
      <p:grpSp>
        <p:nvGrpSpPr>
          <p:cNvPr id="8" name="Group 10">
            <a:extLst>
              <a:ext uri="{FF2B5EF4-FFF2-40B4-BE49-F238E27FC236}">
                <a16:creationId xmlns:a16="http://schemas.microsoft.com/office/drawing/2014/main" id="{91DAEA5D-C98C-D2B0-E619-1C5A8ED38BFA}"/>
              </a:ext>
              <a:ext uri="{C183D7F6-B498-43B3-948B-1728B52AA6E4}">
                <adec:decorative xmlns:adec="http://schemas.microsoft.com/office/drawing/2017/decorative" val="1"/>
              </a:ext>
            </a:extLst>
          </p:cNvPr>
          <p:cNvGrpSpPr/>
          <p:nvPr/>
        </p:nvGrpSpPr>
        <p:grpSpPr>
          <a:xfrm rot="2700000">
            <a:off x="-2030821" y="4878120"/>
            <a:ext cx="3901920" cy="3901920"/>
            <a:chOff x="0" y="0"/>
            <a:chExt cx="1913890" cy="1913890"/>
          </a:xfrm>
        </p:grpSpPr>
        <p:sp>
          <p:nvSpPr>
            <p:cNvPr id="9" name="Freeform 11">
              <a:extLst>
                <a:ext uri="{FF2B5EF4-FFF2-40B4-BE49-F238E27FC236}">
                  <a16:creationId xmlns:a16="http://schemas.microsoft.com/office/drawing/2014/main" id="{A14D012C-F666-AAAE-9449-33845C38513A}"/>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US"/>
            </a:p>
          </p:txBody>
        </p:sp>
      </p:grpSp>
      <p:grpSp>
        <p:nvGrpSpPr>
          <p:cNvPr id="11" name="Group 19">
            <a:extLst>
              <a:ext uri="{FF2B5EF4-FFF2-40B4-BE49-F238E27FC236}">
                <a16:creationId xmlns:a16="http://schemas.microsoft.com/office/drawing/2014/main" id="{53F77161-1FF8-B699-8F51-28522057459D}"/>
              </a:ext>
              <a:ext uri="{C183D7F6-B498-43B3-948B-1728B52AA6E4}">
                <adec:decorative xmlns:adec="http://schemas.microsoft.com/office/drawing/2017/decorative" val="1"/>
              </a:ext>
            </a:extLst>
          </p:cNvPr>
          <p:cNvGrpSpPr/>
          <p:nvPr/>
        </p:nvGrpSpPr>
        <p:grpSpPr>
          <a:xfrm>
            <a:off x="3048000" y="0"/>
            <a:ext cx="6096000" cy="6858000"/>
            <a:chOff x="0" y="0"/>
            <a:chExt cx="2976306" cy="3752725"/>
          </a:xfrm>
        </p:grpSpPr>
        <p:sp>
          <p:nvSpPr>
            <p:cNvPr id="12" name="Freeform 20">
              <a:extLst>
                <a:ext uri="{FF2B5EF4-FFF2-40B4-BE49-F238E27FC236}">
                  <a16:creationId xmlns:a16="http://schemas.microsoft.com/office/drawing/2014/main" id="{644ECEB9-9813-2019-1E30-589F9630D4E2}"/>
                </a:ext>
              </a:extLst>
            </p:cNvPr>
            <p:cNvSpPr/>
            <p:nvPr/>
          </p:nvSpPr>
          <p:spPr>
            <a:xfrm>
              <a:off x="0" y="0"/>
              <a:ext cx="2976306" cy="3752726"/>
            </a:xfrm>
            <a:custGeom>
              <a:avLst/>
              <a:gdLst/>
              <a:ahLst/>
              <a:cxnLst/>
              <a:rect l="l" t="t" r="r" b="b"/>
              <a:pathLst>
                <a:path w="2976306" h="3752726">
                  <a:moveTo>
                    <a:pt x="0" y="0"/>
                  </a:moveTo>
                  <a:lnTo>
                    <a:pt x="2976306" y="0"/>
                  </a:lnTo>
                  <a:lnTo>
                    <a:pt x="2976306" y="3752726"/>
                  </a:lnTo>
                  <a:lnTo>
                    <a:pt x="0" y="3752726"/>
                  </a:lnTo>
                  <a:close/>
                </a:path>
              </a:pathLst>
            </a:custGeom>
            <a:solidFill>
              <a:srgbClr val="A6A6A6"/>
            </a:solidFill>
          </p:spPr>
          <p:txBody>
            <a:bodyPr/>
            <a:lstStyle/>
            <a:p>
              <a:endParaRPr lang="en-US"/>
            </a:p>
          </p:txBody>
        </p:sp>
      </p:grpSp>
      <p:pic>
        <p:nvPicPr>
          <p:cNvPr id="13" name="Picture 12" descr="Logo&#10;&#10;Description automatically generated with low confidence">
            <a:extLst>
              <a:ext uri="{FF2B5EF4-FFF2-40B4-BE49-F238E27FC236}">
                <a16:creationId xmlns:a16="http://schemas.microsoft.com/office/drawing/2014/main" id="{D7602945-5F4A-A2CD-7C48-7C3BD6ABBD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sp>
        <p:nvSpPr>
          <p:cNvPr id="14" name="Content Placeholder 2">
            <a:extLst>
              <a:ext uri="{FF2B5EF4-FFF2-40B4-BE49-F238E27FC236}">
                <a16:creationId xmlns:a16="http://schemas.microsoft.com/office/drawing/2014/main" id="{ECDDA84A-2C27-26BB-69DE-6CE9C39AE36D}"/>
              </a:ext>
            </a:extLst>
          </p:cNvPr>
          <p:cNvSpPr txBox="1">
            <a:spLocks/>
          </p:cNvSpPr>
          <p:nvPr/>
        </p:nvSpPr>
        <p:spPr>
          <a:xfrm>
            <a:off x="3637758" y="186846"/>
            <a:ext cx="4916485" cy="164316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933" dirty="0">
              <a:solidFill>
                <a:schemeClr val="bg1"/>
              </a:solidFill>
            </a:endParaRPr>
          </a:p>
          <a:p>
            <a:pPr marL="0" indent="0" algn="ctr">
              <a:buNone/>
            </a:pPr>
            <a:r>
              <a:rPr lang="en-US" sz="2933" dirty="0">
                <a:solidFill>
                  <a:schemeClr val="bg1"/>
                </a:solidFill>
              </a:rPr>
              <a:t>“Socializing and maintaining tight-knit communities also plays a significant role in longevity. The healthiest people in the world don’t eat in front of the TV. They eat with their family and friends. They linger over shared meals because they are enjoyable. They don’t grab a quick bite simply to eat.”</a:t>
            </a:r>
          </a:p>
        </p:txBody>
      </p:sp>
      <p:sp>
        <p:nvSpPr>
          <p:cNvPr id="15" name="Rectangle 14">
            <a:extLst>
              <a:ext uri="{FF2B5EF4-FFF2-40B4-BE49-F238E27FC236}">
                <a16:creationId xmlns:a16="http://schemas.microsoft.com/office/drawing/2014/main" id="{B1343870-29B0-E360-764D-231F43B67EA5}"/>
              </a:ext>
            </a:extLst>
          </p:cNvPr>
          <p:cNvSpPr/>
          <p:nvPr/>
        </p:nvSpPr>
        <p:spPr>
          <a:xfrm>
            <a:off x="3077992" y="5997393"/>
            <a:ext cx="5182381" cy="707694"/>
          </a:xfrm>
          <a:prstGeom prst="rect">
            <a:avLst/>
          </a:prstGeom>
        </p:spPr>
        <p:txBody>
          <a:bodyPr wrap="square">
            <a:spAutoFit/>
          </a:bodyPr>
          <a:lstStyle/>
          <a:p>
            <a:r>
              <a:rPr lang="en-US" sz="1333" i="1" dirty="0">
                <a:solidFill>
                  <a:schemeClr val="bg1"/>
                </a:solidFill>
              </a:rPr>
              <a:t>The Longevity Solution: Rediscovering Centuries-Old Secrets to a Healthy, Long Life</a:t>
            </a:r>
          </a:p>
          <a:p>
            <a:r>
              <a:rPr lang="en-US" sz="1333" dirty="0">
                <a:solidFill>
                  <a:schemeClr val="bg1"/>
                </a:solidFill>
              </a:rPr>
              <a:t>Dr. James </a:t>
            </a:r>
            <a:r>
              <a:rPr lang="en-US" sz="1333" dirty="0" err="1">
                <a:solidFill>
                  <a:schemeClr val="bg1"/>
                </a:solidFill>
              </a:rPr>
              <a:t>DiNicolantonio</a:t>
            </a:r>
            <a:r>
              <a:rPr lang="en-US" sz="1333" dirty="0">
                <a:solidFill>
                  <a:schemeClr val="bg1"/>
                </a:solidFill>
              </a:rPr>
              <a:t> &amp; Dr. Jason Fung</a:t>
            </a:r>
          </a:p>
        </p:txBody>
      </p:sp>
      <p:sp>
        <p:nvSpPr>
          <p:cNvPr id="10" name="TextBox 17">
            <a:extLst>
              <a:ext uri="{FF2B5EF4-FFF2-40B4-BE49-F238E27FC236}">
                <a16:creationId xmlns:a16="http://schemas.microsoft.com/office/drawing/2014/main" id="{8FDEFD1F-6F06-BB41-B2A7-60EF92308A7C}"/>
              </a:ext>
            </a:extLst>
          </p:cNvPr>
          <p:cNvSpPr txBox="1">
            <a:spLocks/>
          </p:cNvSpPr>
          <p:nvPr/>
        </p:nvSpPr>
        <p:spPr>
          <a:xfrm>
            <a:off x="354699" y="3095281"/>
            <a:ext cx="2324514" cy="6740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600"/>
              </a:lnSpc>
              <a:spcBef>
                <a:spcPts val="0"/>
              </a:spcBef>
              <a:defRPr/>
            </a:pPr>
            <a:r>
              <a:rPr lang="en-US" sz="4000" b="1" spc="267" dirty="0">
                <a:solidFill>
                  <a:srgbClr val="2B4A9D"/>
                </a:solidFill>
                <a:ea typeface="+mn-ea"/>
                <a:cs typeface="+mn-cs"/>
              </a:rPr>
              <a:t>Longevity</a:t>
            </a:r>
          </a:p>
        </p:txBody>
      </p:sp>
    </p:spTree>
    <p:extLst>
      <p:ext uri="{BB962C8B-B14F-4D97-AF65-F5344CB8AC3E}">
        <p14:creationId xmlns:p14="http://schemas.microsoft.com/office/powerpoint/2010/main" val="2805678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F1324018-C9A5-9DD5-3F54-11DA444DE7BE}"/>
              </a:ext>
              <a:ext uri="{C183D7F6-B498-43B3-948B-1728B52AA6E4}">
                <adec:decorative xmlns:adec="http://schemas.microsoft.com/office/drawing/2017/decorative" val="1"/>
              </a:ext>
            </a:extLst>
          </p:cNvPr>
          <p:cNvGrpSpPr/>
          <p:nvPr/>
        </p:nvGrpSpPr>
        <p:grpSpPr>
          <a:xfrm rot="-2700000">
            <a:off x="-2268555" y="-2188693"/>
            <a:ext cx="4377387" cy="4377387"/>
            <a:chOff x="0" y="0"/>
            <a:chExt cx="1913890" cy="1913890"/>
          </a:xfrm>
        </p:grpSpPr>
        <p:sp>
          <p:nvSpPr>
            <p:cNvPr id="3" name="Freeform 5">
              <a:extLst>
                <a:ext uri="{FF2B5EF4-FFF2-40B4-BE49-F238E27FC236}">
                  <a16:creationId xmlns:a16="http://schemas.microsoft.com/office/drawing/2014/main" id="{8768649F-2F29-E841-BE51-238B9DCD3605}"/>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D3F7A"/>
            </a:solidFill>
          </p:spPr>
          <p:txBody>
            <a:bodyPr/>
            <a:lstStyle/>
            <a:p>
              <a:endParaRPr lang="en-US"/>
            </a:p>
          </p:txBody>
        </p:sp>
      </p:grpSp>
      <p:grpSp>
        <p:nvGrpSpPr>
          <p:cNvPr id="4" name="Group 6">
            <a:extLst>
              <a:ext uri="{FF2B5EF4-FFF2-40B4-BE49-F238E27FC236}">
                <a16:creationId xmlns:a16="http://schemas.microsoft.com/office/drawing/2014/main" id="{0DA10EBC-C8BD-4280-5EEC-52E754AF6043}"/>
              </a:ext>
              <a:ext uri="{C183D7F6-B498-43B3-948B-1728B52AA6E4}">
                <adec:decorative xmlns:adec="http://schemas.microsoft.com/office/drawing/2017/decorative" val="1"/>
              </a:ext>
            </a:extLst>
          </p:cNvPr>
          <p:cNvGrpSpPr/>
          <p:nvPr/>
        </p:nvGrpSpPr>
        <p:grpSpPr>
          <a:xfrm rot="2700000">
            <a:off x="-2030822" y="-1950960"/>
            <a:ext cx="3901920" cy="3901920"/>
            <a:chOff x="0" y="0"/>
            <a:chExt cx="1913890" cy="1913890"/>
          </a:xfrm>
        </p:grpSpPr>
        <p:sp>
          <p:nvSpPr>
            <p:cNvPr id="5" name="Freeform 7">
              <a:extLst>
                <a:ext uri="{FF2B5EF4-FFF2-40B4-BE49-F238E27FC236}">
                  <a16:creationId xmlns:a16="http://schemas.microsoft.com/office/drawing/2014/main" id="{2D989E17-4C4D-C87A-2117-5D67B81E8AB1}"/>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US"/>
            </a:p>
          </p:txBody>
        </p:sp>
      </p:grpSp>
      <p:grpSp>
        <p:nvGrpSpPr>
          <p:cNvPr id="6" name="Group 8">
            <a:extLst>
              <a:ext uri="{FF2B5EF4-FFF2-40B4-BE49-F238E27FC236}">
                <a16:creationId xmlns:a16="http://schemas.microsoft.com/office/drawing/2014/main" id="{708A6198-54A2-8EC5-8079-D08FE41C24B8}"/>
              </a:ext>
              <a:ext uri="{C183D7F6-B498-43B3-948B-1728B52AA6E4}">
                <adec:decorative xmlns:adec="http://schemas.microsoft.com/office/drawing/2017/decorative" val="1"/>
              </a:ext>
            </a:extLst>
          </p:cNvPr>
          <p:cNvGrpSpPr/>
          <p:nvPr/>
        </p:nvGrpSpPr>
        <p:grpSpPr>
          <a:xfrm rot="-2700000">
            <a:off x="-2268554" y="4640387"/>
            <a:ext cx="4377387" cy="4377387"/>
            <a:chOff x="0" y="0"/>
            <a:chExt cx="1913890" cy="1913890"/>
          </a:xfrm>
        </p:grpSpPr>
        <p:sp>
          <p:nvSpPr>
            <p:cNvPr id="7" name="Freeform 9">
              <a:extLst>
                <a:ext uri="{FF2B5EF4-FFF2-40B4-BE49-F238E27FC236}">
                  <a16:creationId xmlns:a16="http://schemas.microsoft.com/office/drawing/2014/main" id="{A29D469A-9E2A-752F-03E4-23829057CE71}"/>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D3F7A"/>
            </a:solidFill>
          </p:spPr>
          <p:txBody>
            <a:bodyPr/>
            <a:lstStyle/>
            <a:p>
              <a:endParaRPr lang="en-US"/>
            </a:p>
          </p:txBody>
        </p:sp>
      </p:grpSp>
      <p:grpSp>
        <p:nvGrpSpPr>
          <p:cNvPr id="8" name="Group 10">
            <a:extLst>
              <a:ext uri="{FF2B5EF4-FFF2-40B4-BE49-F238E27FC236}">
                <a16:creationId xmlns:a16="http://schemas.microsoft.com/office/drawing/2014/main" id="{69036DFB-90AB-D1BD-23DA-862912FF02D1}"/>
              </a:ext>
              <a:ext uri="{C183D7F6-B498-43B3-948B-1728B52AA6E4}">
                <adec:decorative xmlns:adec="http://schemas.microsoft.com/office/drawing/2017/decorative" val="1"/>
              </a:ext>
            </a:extLst>
          </p:cNvPr>
          <p:cNvGrpSpPr/>
          <p:nvPr/>
        </p:nvGrpSpPr>
        <p:grpSpPr>
          <a:xfrm rot="2700000">
            <a:off x="-2030821" y="4878120"/>
            <a:ext cx="3901920" cy="3901920"/>
            <a:chOff x="0" y="0"/>
            <a:chExt cx="1913890" cy="1913890"/>
          </a:xfrm>
        </p:grpSpPr>
        <p:sp>
          <p:nvSpPr>
            <p:cNvPr id="9" name="Freeform 11">
              <a:extLst>
                <a:ext uri="{FF2B5EF4-FFF2-40B4-BE49-F238E27FC236}">
                  <a16:creationId xmlns:a16="http://schemas.microsoft.com/office/drawing/2014/main" id="{F783C410-0A4E-B5E0-CDF4-EA096CA2AE50}"/>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US"/>
            </a:p>
          </p:txBody>
        </p:sp>
      </p:grpSp>
      <p:grpSp>
        <p:nvGrpSpPr>
          <p:cNvPr id="11" name="Group 19">
            <a:extLst>
              <a:ext uri="{FF2B5EF4-FFF2-40B4-BE49-F238E27FC236}">
                <a16:creationId xmlns:a16="http://schemas.microsoft.com/office/drawing/2014/main" id="{68C01786-539C-7FEC-0300-F754307C4D99}"/>
              </a:ext>
              <a:ext uri="{C183D7F6-B498-43B3-948B-1728B52AA6E4}">
                <adec:decorative xmlns:adec="http://schemas.microsoft.com/office/drawing/2017/decorative" val="1"/>
              </a:ext>
            </a:extLst>
          </p:cNvPr>
          <p:cNvGrpSpPr/>
          <p:nvPr/>
        </p:nvGrpSpPr>
        <p:grpSpPr>
          <a:xfrm>
            <a:off x="3048000" y="0"/>
            <a:ext cx="6096000" cy="6858000"/>
            <a:chOff x="0" y="0"/>
            <a:chExt cx="2976306" cy="3752725"/>
          </a:xfrm>
        </p:grpSpPr>
        <p:sp>
          <p:nvSpPr>
            <p:cNvPr id="12" name="Freeform 20">
              <a:extLst>
                <a:ext uri="{FF2B5EF4-FFF2-40B4-BE49-F238E27FC236}">
                  <a16:creationId xmlns:a16="http://schemas.microsoft.com/office/drawing/2014/main" id="{6491B65E-6DA3-8E33-5B92-C7A82602548C}"/>
                </a:ext>
              </a:extLst>
            </p:cNvPr>
            <p:cNvSpPr/>
            <p:nvPr/>
          </p:nvSpPr>
          <p:spPr>
            <a:xfrm>
              <a:off x="0" y="0"/>
              <a:ext cx="2976306" cy="3752726"/>
            </a:xfrm>
            <a:custGeom>
              <a:avLst/>
              <a:gdLst/>
              <a:ahLst/>
              <a:cxnLst/>
              <a:rect l="l" t="t" r="r" b="b"/>
              <a:pathLst>
                <a:path w="2976306" h="3752726">
                  <a:moveTo>
                    <a:pt x="0" y="0"/>
                  </a:moveTo>
                  <a:lnTo>
                    <a:pt x="2976306" y="0"/>
                  </a:lnTo>
                  <a:lnTo>
                    <a:pt x="2976306" y="3752726"/>
                  </a:lnTo>
                  <a:lnTo>
                    <a:pt x="0" y="3752726"/>
                  </a:lnTo>
                  <a:close/>
                </a:path>
              </a:pathLst>
            </a:custGeom>
            <a:solidFill>
              <a:srgbClr val="A6A6A6"/>
            </a:solidFill>
          </p:spPr>
          <p:txBody>
            <a:bodyPr/>
            <a:lstStyle/>
            <a:p>
              <a:endParaRPr lang="en-US"/>
            </a:p>
          </p:txBody>
        </p:sp>
      </p:grpSp>
      <p:pic>
        <p:nvPicPr>
          <p:cNvPr id="13" name="Picture 12" descr="Logo&#10;&#10;Description automatically generated with low confidence">
            <a:extLst>
              <a:ext uri="{FF2B5EF4-FFF2-40B4-BE49-F238E27FC236}">
                <a16:creationId xmlns:a16="http://schemas.microsoft.com/office/drawing/2014/main" id="{9F241344-6019-EBC7-554A-E42DDE4AAF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sp>
        <p:nvSpPr>
          <p:cNvPr id="15" name="Content Placeholder 2">
            <a:extLst>
              <a:ext uri="{FF2B5EF4-FFF2-40B4-BE49-F238E27FC236}">
                <a16:creationId xmlns:a16="http://schemas.microsoft.com/office/drawing/2014/main" id="{2B837932-2A90-BF0E-046F-9BF73FA0F483}"/>
              </a:ext>
            </a:extLst>
          </p:cNvPr>
          <p:cNvSpPr txBox="1">
            <a:spLocks/>
          </p:cNvSpPr>
          <p:nvPr/>
        </p:nvSpPr>
        <p:spPr>
          <a:xfrm>
            <a:off x="3764757" y="-124119"/>
            <a:ext cx="4864893" cy="170920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933" dirty="0">
              <a:solidFill>
                <a:schemeClr val="bg1"/>
              </a:solidFill>
            </a:endParaRPr>
          </a:p>
          <a:p>
            <a:pPr marL="0" indent="0" algn="ctr">
              <a:buNone/>
            </a:pPr>
            <a:r>
              <a:rPr lang="en-US" sz="2933" dirty="0">
                <a:solidFill>
                  <a:schemeClr val="bg1"/>
                </a:solidFill>
              </a:rPr>
              <a:t>“Although these people live throughout the world, with seemingly widely divergent diets and lifestyles, they all share certain characteristics that might help them live longer, fuller lives. These people often smoke less, move more (and at a moderate level), and prioritize family and socializing above all else.”</a:t>
            </a:r>
          </a:p>
        </p:txBody>
      </p:sp>
      <p:sp>
        <p:nvSpPr>
          <p:cNvPr id="10" name="TextBox 17">
            <a:extLst>
              <a:ext uri="{FF2B5EF4-FFF2-40B4-BE49-F238E27FC236}">
                <a16:creationId xmlns:a16="http://schemas.microsoft.com/office/drawing/2014/main" id="{D90CEF11-4B34-D248-0F72-8EFE7189FCEF}"/>
              </a:ext>
            </a:extLst>
          </p:cNvPr>
          <p:cNvSpPr txBox="1">
            <a:spLocks/>
          </p:cNvSpPr>
          <p:nvPr/>
        </p:nvSpPr>
        <p:spPr>
          <a:xfrm>
            <a:off x="354699" y="3095281"/>
            <a:ext cx="2324514" cy="6740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600"/>
              </a:lnSpc>
              <a:spcBef>
                <a:spcPts val="0"/>
              </a:spcBef>
              <a:defRPr/>
            </a:pPr>
            <a:r>
              <a:rPr lang="en-US" sz="4000" b="1" spc="267" dirty="0">
                <a:solidFill>
                  <a:srgbClr val="2B4A9D"/>
                </a:solidFill>
                <a:ea typeface="+mn-ea"/>
                <a:cs typeface="+mn-cs"/>
              </a:rPr>
              <a:t>Longevity</a:t>
            </a:r>
          </a:p>
        </p:txBody>
      </p:sp>
      <p:sp>
        <p:nvSpPr>
          <p:cNvPr id="18" name="Rectangle 17">
            <a:extLst>
              <a:ext uri="{FF2B5EF4-FFF2-40B4-BE49-F238E27FC236}">
                <a16:creationId xmlns:a16="http://schemas.microsoft.com/office/drawing/2014/main" id="{C6876CB5-E4BE-F3D3-D2E5-D83F410E2A09}"/>
              </a:ext>
            </a:extLst>
          </p:cNvPr>
          <p:cNvSpPr/>
          <p:nvPr/>
        </p:nvSpPr>
        <p:spPr>
          <a:xfrm>
            <a:off x="3077992" y="5997393"/>
            <a:ext cx="5182381" cy="707694"/>
          </a:xfrm>
          <a:prstGeom prst="rect">
            <a:avLst/>
          </a:prstGeom>
        </p:spPr>
        <p:txBody>
          <a:bodyPr wrap="square">
            <a:spAutoFit/>
          </a:bodyPr>
          <a:lstStyle/>
          <a:p>
            <a:r>
              <a:rPr lang="en-US" sz="1333" i="1" dirty="0">
                <a:solidFill>
                  <a:schemeClr val="bg1"/>
                </a:solidFill>
              </a:rPr>
              <a:t>The Longevity Solution: Rediscovering Centuries-Old Secrets to a Healthy, Long Life</a:t>
            </a:r>
          </a:p>
          <a:p>
            <a:r>
              <a:rPr lang="en-US" sz="1333" dirty="0">
                <a:solidFill>
                  <a:schemeClr val="bg1"/>
                </a:solidFill>
              </a:rPr>
              <a:t>Dr. James </a:t>
            </a:r>
            <a:r>
              <a:rPr lang="en-US" sz="1333" dirty="0" err="1">
                <a:solidFill>
                  <a:schemeClr val="bg1"/>
                </a:solidFill>
              </a:rPr>
              <a:t>DiNicolantonio</a:t>
            </a:r>
            <a:r>
              <a:rPr lang="en-US" sz="1333" dirty="0">
                <a:solidFill>
                  <a:schemeClr val="bg1"/>
                </a:solidFill>
              </a:rPr>
              <a:t> &amp; Dr. Jason Fung</a:t>
            </a:r>
          </a:p>
        </p:txBody>
      </p:sp>
    </p:spTree>
    <p:extLst>
      <p:ext uri="{BB962C8B-B14F-4D97-AF65-F5344CB8AC3E}">
        <p14:creationId xmlns:p14="http://schemas.microsoft.com/office/powerpoint/2010/main" val="3297515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mmunity Gatherings — SLOW FOOD BLUEGRASS">
            <a:extLst>
              <a:ext uri="{FF2B5EF4-FFF2-40B4-BE49-F238E27FC236}">
                <a16:creationId xmlns:a16="http://schemas.microsoft.com/office/drawing/2014/main" id="{CD4A5E06-FFBF-4DA0-9F4B-882101BCE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645" y="0"/>
            <a:ext cx="1106128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0440942-0021-0174-6CAE-38E8B3233A15}"/>
              </a:ext>
            </a:extLst>
          </p:cNvPr>
          <p:cNvSpPr>
            <a:spLocks noGrp="1"/>
          </p:cNvSpPr>
          <p:nvPr>
            <p:ph type="title" idx="4294967295"/>
          </p:nvPr>
        </p:nvSpPr>
        <p:spPr>
          <a:xfrm>
            <a:off x="-1219200" y="-762000"/>
            <a:ext cx="5486400" cy="762000"/>
          </a:xfrm>
        </p:spPr>
        <p:txBody>
          <a:bodyPr vert="horz" lIns="60960" tIns="30480" rIns="60960" bIns="30480" rtlCol="0" anchor="b">
            <a:normAutofit/>
          </a:bodyPr>
          <a:lstStyle/>
          <a:p>
            <a:r>
              <a:rPr lang="en-US" dirty="0"/>
              <a:t>Family Meal 1</a:t>
            </a:r>
          </a:p>
        </p:txBody>
      </p:sp>
    </p:spTree>
    <p:extLst>
      <p:ext uri="{BB962C8B-B14F-4D97-AF65-F5344CB8AC3E}">
        <p14:creationId xmlns:p14="http://schemas.microsoft.com/office/powerpoint/2010/main" val="353654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amily-gathering – Hearing Aids Kentucky (KY)| Hearing Loss Kentucky (KY) |  Better Hearing Center">
            <a:extLst>
              <a:ext uri="{FF2B5EF4-FFF2-40B4-BE49-F238E27FC236}">
                <a16:creationId xmlns:a16="http://schemas.microsoft.com/office/drawing/2014/main" id="{9D4A5530-9D4E-40B7-9207-85EC72C43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683" y="-4898"/>
            <a:ext cx="12239765" cy="68882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987055-1ABD-9B58-FDCA-CC4BB7D3AF5A}"/>
              </a:ext>
            </a:extLst>
          </p:cNvPr>
          <p:cNvSpPr>
            <a:spLocks noGrp="1"/>
          </p:cNvSpPr>
          <p:nvPr>
            <p:ph type="title" idx="4294967295"/>
          </p:nvPr>
        </p:nvSpPr>
        <p:spPr>
          <a:xfrm>
            <a:off x="-1219200" y="-762000"/>
            <a:ext cx="5486400" cy="762000"/>
          </a:xfrm>
        </p:spPr>
        <p:txBody>
          <a:bodyPr vert="horz" lIns="60960" tIns="30480" rIns="60960" bIns="30480" rtlCol="0" anchor="b">
            <a:normAutofit/>
          </a:bodyPr>
          <a:lstStyle/>
          <a:p>
            <a:r>
              <a:rPr lang="en-US" dirty="0"/>
              <a:t>Family Meal 2</a:t>
            </a:r>
          </a:p>
        </p:txBody>
      </p:sp>
    </p:spTree>
    <p:extLst>
      <p:ext uri="{BB962C8B-B14F-4D97-AF65-F5344CB8AC3E}">
        <p14:creationId xmlns:p14="http://schemas.microsoft.com/office/powerpoint/2010/main" val="2036602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6000" r="4000" b="-3000"/>
          </a:stretch>
        </a:blip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477D624F-AB6B-F416-2FCA-B87F8C4D8D8F}"/>
              </a:ext>
            </a:extLst>
          </p:cNvPr>
          <p:cNvSpPr/>
          <p:nvPr/>
        </p:nvSpPr>
        <p:spPr>
          <a:xfrm>
            <a:off x="0" y="2341887"/>
            <a:ext cx="9245600" cy="3686973"/>
          </a:xfrm>
          <a:custGeom>
            <a:avLst/>
            <a:gdLst/>
            <a:ahLst/>
            <a:cxnLst/>
            <a:rect l="l" t="t" r="r" b="b"/>
            <a:pathLst>
              <a:path w="6671512" h="2647756">
                <a:moveTo>
                  <a:pt x="0" y="0"/>
                </a:moveTo>
                <a:lnTo>
                  <a:pt x="6671512" y="0"/>
                </a:lnTo>
                <a:lnTo>
                  <a:pt x="6671512" y="2647756"/>
                </a:lnTo>
                <a:lnTo>
                  <a:pt x="0" y="2647756"/>
                </a:lnTo>
                <a:close/>
              </a:path>
            </a:pathLst>
          </a:custGeom>
          <a:solidFill>
            <a:srgbClr val="A6A6A6"/>
          </a:solidFill>
        </p:spPr>
        <p:txBody>
          <a:bodyPr/>
          <a:lstStyle/>
          <a:p>
            <a:endParaRPr lang="en-US"/>
          </a:p>
        </p:txBody>
      </p:sp>
      <p:sp>
        <p:nvSpPr>
          <p:cNvPr id="2" name="Freeform 3">
            <a:extLst>
              <a:ext uri="{FF2B5EF4-FFF2-40B4-BE49-F238E27FC236}">
                <a16:creationId xmlns:a16="http://schemas.microsoft.com/office/drawing/2014/main" id="{2CF91BD5-DDD9-6A06-6617-CA539D513F22}"/>
              </a:ext>
            </a:extLst>
          </p:cNvPr>
          <p:cNvSpPr/>
          <p:nvPr/>
        </p:nvSpPr>
        <p:spPr>
          <a:xfrm>
            <a:off x="1261872" y="2413000"/>
            <a:ext cx="7983728" cy="4445001"/>
          </a:xfrm>
          <a:custGeom>
            <a:avLst/>
            <a:gdLst/>
            <a:ahLst/>
            <a:cxnLst/>
            <a:rect l="l" t="t" r="r" b="b"/>
            <a:pathLst>
              <a:path w="6671512" h="2647756">
                <a:moveTo>
                  <a:pt x="0" y="0"/>
                </a:moveTo>
                <a:lnTo>
                  <a:pt x="6671512" y="0"/>
                </a:lnTo>
                <a:lnTo>
                  <a:pt x="6671512" y="2647756"/>
                </a:lnTo>
                <a:lnTo>
                  <a:pt x="0" y="2647756"/>
                </a:lnTo>
                <a:close/>
              </a:path>
            </a:pathLst>
          </a:custGeom>
          <a:solidFill>
            <a:srgbClr val="A6A6A6"/>
          </a:solidFill>
        </p:spPr>
        <p:txBody>
          <a:bodyPr/>
          <a:lstStyle/>
          <a:p>
            <a:endParaRPr lang="en-US"/>
          </a:p>
        </p:txBody>
      </p:sp>
      <p:grpSp>
        <p:nvGrpSpPr>
          <p:cNvPr id="3" name="Group 6">
            <a:extLst>
              <a:ext uri="{FF2B5EF4-FFF2-40B4-BE49-F238E27FC236}">
                <a16:creationId xmlns:a16="http://schemas.microsoft.com/office/drawing/2014/main" id="{E9A93E43-D54B-7EF7-E516-446827404416}"/>
              </a:ext>
              <a:ext uri="{C183D7F6-B498-43B3-948B-1728B52AA6E4}">
                <adec:decorative xmlns:adec="http://schemas.microsoft.com/office/drawing/2017/decorative" val="1"/>
              </a:ext>
            </a:extLst>
          </p:cNvPr>
          <p:cNvGrpSpPr/>
          <p:nvPr/>
        </p:nvGrpSpPr>
        <p:grpSpPr>
          <a:xfrm rot="381190">
            <a:off x="1014336" y="-470105"/>
            <a:ext cx="12192000" cy="1103525"/>
            <a:chOff x="0" y="0"/>
            <a:chExt cx="6671512" cy="603853"/>
          </a:xfrm>
        </p:grpSpPr>
        <p:sp>
          <p:nvSpPr>
            <p:cNvPr id="4" name="Freeform 7">
              <a:extLst>
                <a:ext uri="{FF2B5EF4-FFF2-40B4-BE49-F238E27FC236}">
                  <a16:creationId xmlns:a16="http://schemas.microsoft.com/office/drawing/2014/main" id="{DDBD5C92-AFD0-54FD-6C31-14E50F593825}"/>
                </a:ext>
              </a:extLst>
            </p:cNvPr>
            <p:cNvSpPr/>
            <p:nvPr/>
          </p:nvSpPr>
          <p:spPr>
            <a:xfrm>
              <a:off x="0" y="0"/>
              <a:ext cx="6671512" cy="603853"/>
            </a:xfrm>
            <a:custGeom>
              <a:avLst/>
              <a:gdLst/>
              <a:ahLst/>
              <a:cxnLst/>
              <a:rect l="l" t="t" r="r" b="b"/>
              <a:pathLst>
                <a:path w="6671512" h="603853">
                  <a:moveTo>
                    <a:pt x="0" y="0"/>
                  </a:moveTo>
                  <a:lnTo>
                    <a:pt x="6671512" y="0"/>
                  </a:lnTo>
                  <a:lnTo>
                    <a:pt x="6671512" y="603853"/>
                  </a:lnTo>
                  <a:lnTo>
                    <a:pt x="0" y="603853"/>
                  </a:lnTo>
                  <a:close/>
                </a:path>
              </a:pathLst>
            </a:custGeom>
            <a:solidFill>
              <a:srgbClr val="A6A6A6"/>
            </a:solidFill>
          </p:spPr>
          <p:txBody>
            <a:bodyPr/>
            <a:lstStyle/>
            <a:p>
              <a:endParaRPr lang="en-US"/>
            </a:p>
          </p:txBody>
        </p:sp>
      </p:grpSp>
      <p:grpSp>
        <p:nvGrpSpPr>
          <p:cNvPr id="5" name="Group 8">
            <a:extLst>
              <a:ext uri="{FF2B5EF4-FFF2-40B4-BE49-F238E27FC236}">
                <a16:creationId xmlns:a16="http://schemas.microsoft.com/office/drawing/2014/main" id="{1FE52859-7A21-EDB4-9633-00AA662E9B83}"/>
              </a:ext>
              <a:ext uri="{C183D7F6-B498-43B3-948B-1728B52AA6E4}">
                <adec:decorative xmlns:adec="http://schemas.microsoft.com/office/drawing/2017/decorative" val="1"/>
              </a:ext>
            </a:extLst>
          </p:cNvPr>
          <p:cNvGrpSpPr/>
          <p:nvPr/>
        </p:nvGrpSpPr>
        <p:grpSpPr>
          <a:xfrm rot="-284447">
            <a:off x="-4061208" y="-424019"/>
            <a:ext cx="12192000" cy="1103525"/>
            <a:chOff x="0" y="0"/>
            <a:chExt cx="6671512" cy="603853"/>
          </a:xfrm>
        </p:grpSpPr>
        <p:sp>
          <p:nvSpPr>
            <p:cNvPr id="6" name="Freeform 9">
              <a:extLst>
                <a:ext uri="{FF2B5EF4-FFF2-40B4-BE49-F238E27FC236}">
                  <a16:creationId xmlns:a16="http://schemas.microsoft.com/office/drawing/2014/main" id="{4317529F-B930-BAFD-A02E-062DEA877835}"/>
                </a:ext>
              </a:extLst>
            </p:cNvPr>
            <p:cNvSpPr/>
            <p:nvPr/>
          </p:nvSpPr>
          <p:spPr>
            <a:xfrm>
              <a:off x="0" y="0"/>
              <a:ext cx="6671512" cy="603853"/>
            </a:xfrm>
            <a:custGeom>
              <a:avLst/>
              <a:gdLst/>
              <a:ahLst/>
              <a:cxnLst/>
              <a:rect l="l" t="t" r="r" b="b"/>
              <a:pathLst>
                <a:path w="6671512" h="603853">
                  <a:moveTo>
                    <a:pt x="0" y="0"/>
                  </a:moveTo>
                  <a:lnTo>
                    <a:pt x="6671512" y="0"/>
                  </a:lnTo>
                  <a:lnTo>
                    <a:pt x="6671512" y="603853"/>
                  </a:lnTo>
                  <a:lnTo>
                    <a:pt x="0" y="603853"/>
                  </a:lnTo>
                  <a:close/>
                </a:path>
              </a:pathLst>
            </a:custGeom>
            <a:solidFill>
              <a:srgbClr val="A6A6A6"/>
            </a:solidFill>
          </p:spPr>
          <p:txBody>
            <a:bodyPr/>
            <a:lstStyle/>
            <a:p>
              <a:endParaRPr lang="en-US"/>
            </a:p>
          </p:txBody>
        </p:sp>
      </p:grpSp>
      <p:sp>
        <p:nvSpPr>
          <p:cNvPr id="7" name="TextBox 12">
            <a:extLst>
              <a:ext uri="{FF2B5EF4-FFF2-40B4-BE49-F238E27FC236}">
                <a16:creationId xmlns:a16="http://schemas.microsoft.com/office/drawing/2014/main" id="{89352BDA-9409-97B6-5B02-D61DA5DDD163}"/>
              </a:ext>
            </a:extLst>
          </p:cNvPr>
          <p:cNvSpPr txBox="1">
            <a:spLocks/>
          </p:cNvSpPr>
          <p:nvPr/>
        </p:nvSpPr>
        <p:spPr>
          <a:xfrm>
            <a:off x="1711175" y="720914"/>
            <a:ext cx="5721650" cy="6875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600"/>
              </a:lnSpc>
              <a:spcBef>
                <a:spcPts val="0"/>
              </a:spcBef>
              <a:defRPr/>
            </a:pPr>
            <a:r>
              <a:rPr lang="en-US" b="1" spc="267" dirty="0">
                <a:solidFill>
                  <a:srgbClr val="2B4A9D"/>
                </a:solidFill>
                <a:ea typeface="+mn-ea"/>
                <a:cs typeface="+mn-cs"/>
              </a:rPr>
              <a:t>WHAT IS WELLNESS?</a:t>
            </a:r>
          </a:p>
        </p:txBody>
      </p:sp>
      <p:grpSp>
        <p:nvGrpSpPr>
          <p:cNvPr id="11" name="Group 10">
            <a:extLst>
              <a:ext uri="{FF2B5EF4-FFF2-40B4-BE49-F238E27FC236}">
                <a16:creationId xmlns:a16="http://schemas.microsoft.com/office/drawing/2014/main" id="{46359013-D562-E908-00D4-37B58957B414}"/>
              </a:ext>
            </a:extLst>
          </p:cNvPr>
          <p:cNvGrpSpPr/>
          <p:nvPr/>
        </p:nvGrpSpPr>
        <p:grpSpPr>
          <a:xfrm>
            <a:off x="645351" y="1882243"/>
            <a:ext cx="7853299" cy="365004"/>
            <a:chOff x="466059" y="2823377"/>
            <a:chExt cx="11779949" cy="547508"/>
          </a:xfrm>
        </p:grpSpPr>
        <p:sp>
          <p:nvSpPr>
            <p:cNvPr id="12" name="TextBox 14">
              <a:extLst>
                <a:ext uri="{FF2B5EF4-FFF2-40B4-BE49-F238E27FC236}">
                  <a16:creationId xmlns:a16="http://schemas.microsoft.com/office/drawing/2014/main" id="{72C74E13-7669-881B-13F3-AC91EF894F7A}"/>
                </a:ext>
              </a:extLst>
            </p:cNvPr>
            <p:cNvSpPr txBox="1"/>
            <p:nvPr/>
          </p:nvSpPr>
          <p:spPr>
            <a:xfrm>
              <a:off x="466059" y="2823377"/>
              <a:ext cx="3725942" cy="538611"/>
            </a:xfrm>
            <a:prstGeom prst="rect">
              <a:avLst/>
            </a:prstGeom>
          </p:spPr>
          <p:txBody>
            <a:bodyPr wrap="square" lIns="0" tIns="0" rIns="0" bIns="0" rtlCol="0" anchor="t">
              <a:spAutoFit/>
            </a:bodyPr>
            <a:lstStyle/>
            <a:p>
              <a:pPr algn="ctr">
                <a:lnSpc>
                  <a:spcPts val="2800"/>
                </a:lnSpc>
              </a:pPr>
              <a:r>
                <a:rPr lang="en-US" sz="2400" spc="200" dirty="0">
                  <a:solidFill>
                    <a:srgbClr val="2B4A9D"/>
                  </a:solidFill>
                </a:rPr>
                <a:t>HEALTHY LIVING</a:t>
              </a:r>
            </a:p>
          </p:txBody>
        </p:sp>
        <p:sp>
          <p:nvSpPr>
            <p:cNvPr id="13" name="TextBox 15">
              <a:extLst>
                <a:ext uri="{FF2B5EF4-FFF2-40B4-BE49-F238E27FC236}">
                  <a16:creationId xmlns:a16="http://schemas.microsoft.com/office/drawing/2014/main" id="{6E87AFD9-9C00-59F2-5344-D2B21675FCD1}"/>
                </a:ext>
              </a:extLst>
            </p:cNvPr>
            <p:cNvSpPr txBox="1"/>
            <p:nvPr/>
          </p:nvSpPr>
          <p:spPr>
            <a:xfrm>
              <a:off x="4512170" y="2832274"/>
              <a:ext cx="706967" cy="485903"/>
            </a:xfrm>
            <a:prstGeom prst="rect">
              <a:avLst/>
            </a:prstGeom>
          </p:spPr>
          <p:txBody>
            <a:bodyPr wrap="square" lIns="0" tIns="0" rIns="0" bIns="0" rtlCol="0" anchor="t">
              <a:spAutoFit/>
            </a:bodyPr>
            <a:lstStyle/>
            <a:p>
              <a:pPr algn="ctr">
                <a:lnSpc>
                  <a:spcPts val="2800"/>
                </a:lnSpc>
              </a:pPr>
              <a:r>
                <a:rPr lang="en-US" sz="2000" spc="200" dirty="0">
                  <a:solidFill>
                    <a:srgbClr val="2B4A9D"/>
                  </a:solidFill>
                  <a:latin typeface="Lato Bold"/>
                </a:rPr>
                <a:t>=</a:t>
              </a:r>
            </a:p>
          </p:txBody>
        </p:sp>
        <p:sp>
          <p:nvSpPr>
            <p:cNvPr id="14" name="TextBox 17">
              <a:extLst>
                <a:ext uri="{FF2B5EF4-FFF2-40B4-BE49-F238E27FC236}">
                  <a16:creationId xmlns:a16="http://schemas.microsoft.com/office/drawing/2014/main" id="{64E39CF0-19D7-9675-D6C3-9E93FB23C1B5}"/>
                </a:ext>
              </a:extLst>
            </p:cNvPr>
            <p:cNvSpPr txBox="1"/>
            <p:nvPr/>
          </p:nvSpPr>
          <p:spPr>
            <a:xfrm>
              <a:off x="5539304" y="2832274"/>
              <a:ext cx="2679701" cy="538611"/>
            </a:xfrm>
            <a:prstGeom prst="rect">
              <a:avLst/>
            </a:prstGeom>
          </p:spPr>
          <p:txBody>
            <a:bodyPr wrap="square" lIns="0" tIns="0" rIns="0" bIns="0" rtlCol="0" anchor="t">
              <a:spAutoFit/>
            </a:bodyPr>
            <a:lstStyle/>
            <a:p>
              <a:pPr algn="ctr">
                <a:lnSpc>
                  <a:spcPts val="2800"/>
                </a:lnSpc>
              </a:pPr>
              <a:r>
                <a:rPr lang="en-US" sz="2400" spc="200" dirty="0">
                  <a:solidFill>
                    <a:srgbClr val="2B4A9D"/>
                  </a:solidFill>
                </a:rPr>
                <a:t>LONGEVITY</a:t>
              </a:r>
            </a:p>
          </p:txBody>
        </p:sp>
        <p:sp>
          <p:nvSpPr>
            <p:cNvPr id="15" name="TextBox 20">
              <a:extLst>
                <a:ext uri="{FF2B5EF4-FFF2-40B4-BE49-F238E27FC236}">
                  <a16:creationId xmlns:a16="http://schemas.microsoft.com/office/drawing/2014/main" id="{ED737EBC-9F67-CA90-6ADC-B803AB228AF1}"/>
                </a:ext>
              </a:extLst>
            </p:cNvPr>
            <p:cNvSpPr txBox="1"/>
            <p:nvPr/>
          </p:nvSpPr>
          <p:spPr>
            <a:xfrm>
              <a:off x="9566307" y="2823377"/>
              <a:ext cx="2679701" cy="538611"/>
            </a:xfrm>
            <a:prstGeom prst="rect">
              <a:avLst/>
            </a:prstGeom>
          </p:spPr>
          <p:txBody>
            <a:bodyPr wrap="square" lIns="0" tIns="0" rIns="0" bIns="0" rtlCol="0" anchor="t">
              <a:spAutoFit/>
            </a:bodyPr>
            <a:lstStyle/>
            <a:p>
              <a:pPr algn="ctr">
                <a:lnSpc>
                  <a:spcPts val="2800"/>
                </a:lnSpc>
              </a:pPr>
              <a:r>
                <a:rPr lang="en-US" sz="2400" spc="200" dirty="0">
                  <a:solidFill>
                    <a:srgbClr val="2B4A9D"/>
                  </a:solidFill>
                </a:rPr>
                <a:t>HAPPINESS</a:t>
              </a:r>
            </a:p>
          </p:txBody>
        </p:sp>
        <p:sp>
          <p:nvSpPr>
            <p:cNvPr id="16" name="TextBox 15">
              <a:extLst>
                <a:ext uri="{FF2B5EF4-FFF2-40B4-BE49-F238E27FC236}">
                  <a16:creationId xmlns:a16="http://schemas.microsoft.com/office/drawing/2014/main" id="{245EB14F-1063-A819-46C5-650245012187}"/>
                </a:ext>
              </a:extLst>
            </p:cNvPr>
            <p:cNvSpPr txBox="1"/>
            <p:nvPr/>
          </p:nvSpPr>
          <p:spPr>
            <a:xfrm>
              <a:off x="8539172" y="2832274"/>
              <a:ext cx="706967" cy="485903"/>
            </a:xfrm>
            <a:prstGeom prst="rect">
              <a:avLst/>
            </a:prstGeom>
          </p:spPr>
          <p:txBody>
            <a:bodyPr wrap="square" lIns="0" tIns="0" rIns="0" bIns="0" rtlCol="0" anchor="t">
              <a:spAutoFit/>
            </a:bodyPr>
            <a:lstStyle/>
            <a:p>
              <a:pPr algn="ctr">
                <a:lnSpc>
                  <a:spcPts val="2800"/>
                </a:lnSpc>
              </a:pPr>
              <a:r>
                <a:rPr lang="en-US" sz="2000" spc="200" dirty="0">
                  <a:solidFill>
                    <a:srgbClr val="2B4A9D"/>
                  </a:solidFill>
                  <a:latin typeface="Lato Bold"/>
                </a:rPr>
                <a:t>=</a:t>
              </a:r>
            </a:p>
          </p:txBody>
        </p:sp>
      </p:grpSp>
      <p:grpSp>
        <p:nvGrpSpPr>
          <p:cNvPr id="17" name="Group 4">
            <a:extLst>
              <a:ext uri="{FF2B5EF4-FFF2-40B4-BE49-F238E27FC236}">
                <a16:creationId xmlns:a16="http://schemas.microsoft.com/office/drawing/2014/main" id="{C303046B-694D-2AB8-B832-3A0B025AEEB7}"/>
              </a:ext>
              <a:ext uri="{C183D7F6-B498-43B3-948B-1728B52AA6E4}">
                <adec:decorative xmlns:adec="http://schemas.microsoft.com/office/drawing/2017/decorative" val="1"/>
              </a:ext>
            </a:extLst>
          </p:cNvPr>
          <p:cNvGrpSpPr/>
          <p:nvPr/>
        </p:nvGrpSpPr>
        <p:grpSpPr>
          <a:xfrm>
            <a:off x="-101600" y="4648201"/>
            <a:ext cx="9347200" cy="509789"/>
            <a:chOff x="0" y="0"/>
            <a:chExt cx="6671512" cy="278959"/>
          </a:xfrm>
        </p:grpSpPr>
        <p:sp>
          <p:nvSpPr>
            <p:cNvPr id="18" name="Freeform 5">
              <a:extLst>
                <a:ext uri="{FF2B5EF4-FFF2-40B4-BE49-F238E27FC236}">
                  <a16:creationId xmlns:a16="http://schemas.microsoft.com/office/drawing/2014/main" id="{6F51EDC9-6ACA-6CE7-0775-9AD9311E5239}"/>
                </a:ext>
              </a:extLst>
            </p:cNvPr>
            <p:cNvSpPr/>
            <p:nvPr/>
          </p:nvSpPr>
          <p:spPr>
            <a:xfrm>
              <a:off x="0" y="0"/>
              <a:ext cx="6671512" cy="278959"/>
            </a:xfrm>
            <a:custGeom>
              <a:avLst/>
              <a:gdLst/>
              <a:ahLst/>
              <a:cxnLst/>
              <a:rect l="l" t="t" r="r" b="b"/>
              <a:pathLst>
                <a:path w="6671512" h="278959">
                  <a:moveTo>
                    <a:pt x="0" y="0"/>
                  </a:moveTo>
                  <a:lnTo>
                    <a:pt x="6671512" y="0"/>
                  </a:lnTo>
                  <a:lnTo>
                    <a:pt x="6671512" y="278959"/>
                  </a:lnTo>
                  <a:lnTo>
                    <a:pt x="0" y="278959"/>
                  </a:lnTo>
                  <a:close/>
                </a:path>
              </a:pathLst>
            </a:custGeom>
            <a:solidFill>
              <a:srgbClr val="FFFFFF"/>
            </a:solidFill>
          </p:spPr>
          <p:txBody>
            <a:bodyPr/>
            <a:lstStyle/>
            <a:p>
              <a:endParaRPr lang="en-US"/>
            </a:p>
          </p:txBody>
        </p:sp>
      </p:grpSp>
      <p:pic>
        <p:nvPicPr>
          <p:cNvPr id="19" name="Picture 18" descr="Logo&#10;&#10;Description automatically generated with low confidence">
            <a:extLst>
              <a:ext uri="{FF2B5EF4-FFF2-40B4-BE49-F238E27FC236}">
                <a16:creationId xmlns:a16="http://schemas.microsoft.com/office/drawing/2014/main" id="{A7E5EC2B-A2B7-598A-F80D-3AE5DF6B6C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grpSp>
        <p:nvGrpSpPr>
          <p:cNvPr id="21" name="Group 20">
            <a:extLst>
              <a:ext uri="{FF2B5EF4-FFF2-40B4-BE49-F238E27FC236}">
                <a16:creationId xmlns:a16="http://schemas.microsoft.com/office/drawing/2014/main" id="{5249A6B9-BFC3-2536-F6EF-53604D24E9DB}"/>
              </a:ext>
            </a:extLst>
          </p:cNvPr>
          <p:cNvGrpSpPr/>
          <p:nvPr/>
        </p:nvGrpSpPr>
        <p:grpSpPr>
          <a:xfrm>
            <a:off x="1002897" y="2492747"/>
            <a:ext cx="7138205" cy="1432621"/>
            <a:chOff x="1775432" y="3740295"/>
            <a:chExt cx="10707308" cy="2148931"/>
          </a:xfrm>
        </p:grpSpPr>
        <p:pic>
          <p:nvPicPr>
            <p:cNvPr id="22" name="Picture 22">
              <a:extLst>
                <a:ext uri="{FF2B5EF4-FFF2-40B4-BE49-F238E27FC236}">
                  <a16:creationId xmlns:a16="http://schemas.microsoft.com/office/drawing/2014/main" id="{FDAE7EED-7E8C-7889-03D8-057DCA722AC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75432" y="3759207"/>
              <a:ext cx="2111128" cy="2095775"/>
            </a:xfrm>
            <a:prstGeom prst="rect">
              <a:avLst/>
            </a:prstGeom>
          </p:spPr>
        </p:pic>
        <p:pic>
          <p:nvPicPr>
            <p:cNvPr id="23" name="Picture 22">
              <a:extLst>
                <a:ext uri="{FF2B5EF4-FFF2-40B4-BE49-F238E27FC236}">
                  <a16:creationId xmlns:a16="http://schemas.microsoft.com/office/drawing/2014/main" id="{EBF658D9-A354-5D51-D1C2-43B248CB3C4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33509" y="3740295"/>
              <a:ext cx="2149231" cy="2133600"/>
            </a:xfrm>
            <a:prstGeom prst="rect">
              <a:avLst/>
            </a:prstGeom>
          </p:spPr>
        </p:pic>
        <p:pic>
          <p:nvPicPr>
            <p:cNvPr id="24" name="Picture 22">
              <a:extLst>
                <a:ext uri="{FF2B5EF4-FFF2-40B4-BE49-F238E27FC236}">
                  <a16:creationId xmlns:a16="http://schemas.microsoft.com/office/drawing/2014/main" id="{82B53F7A-ADD3-AC53-3C6D-76E952A90A0A}"/>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35419" y="3755626"/>
              <a:ext cx="2149231" cy="2133600"/>
            </a:xfrm>
            <a:prstGeom prst="rect">
              <a:avLst/>
            </a:prstGeom>
          </p:spPr>
        </p:pic>
      </p:grpSp>
    </p:spTree>
    <p:extLst>
      <p:ext uri="{BB962C8B-B14F-4D97-AF65-F5344CB8AC3E}">
        <p14:creationId xmlns:p14="http://schemas.microsoft.com/office/powerpoint/2010/main" val="3132850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6000" r="4000" b="-3000"/>
          </a:stretch>
        </a:blipFill>
        <a:effectLst/>
      </p:bgPr>
    </p:bg>
    <p:spTree>
      <p:nvGrpSpPr>
        <p:cNvPr id="1" name=""/>
        <p:cNvGrpSpPr/>
        <p:nvPr/>
      </p:nvGrpSpPr>
      <p:grpSpPr>
        <a:xfrm>
          <a:off x="0" y="0"/>
          <a:ext cx="0" cy="0"/>
          <a:chOff x="0" y="0"/>
          <a:chExt cx="0" cy="0"/>
        </a:xfrm>
      </p:grpSpPr>
      <p:sp>
        <p:nvSpPr>
          <p:cNvPr id="37" name="Freeform 3">
            <a:extLst>
              <a:ext uri="{FF2B5EF4-FFF2-40B4-BE49-F238E27FC236}">
                <a16:creationId xmlns:a16="http://schemas.microsoft.com/office/drawing/2014/main" id="{EE8160ED-BC0C-CE18-2F21-28750594347A}"/>
              </a:ext>
            </a:extLst>
          </p:cNvPr>
          <p:cNvSpPr/>
          <p:nvPr/>
        </p:nvSpPr>
        <p:spPr>
          <a:xfrm>
            <a:off x="1261872" y="2413000"/>
            <a:ext cx="7983728" cy="4445001"/>
          </a:xfrm>
          <a:custGeom>
            <a:avLst/>
            <a:gdLst/>
            <a:ahLst/>
            <a:cxnLst/>
            <a:rect l="l" t="t" r="r" b="b"/>
            <a:pathLst>
              <a:path w="6671512" h="2647756">
                <a:moveTo>
                  <a:pt x="0" y="0"/>
                </a:moveTo>
                <a:lnTo>
                  <a:pt x="6671512" y="0"/>
                </a:lnTo>
                <a:lnTo>
                  <a:pt x="6671512" y="2647756"/>
                </a:lnTo>
                <a:lnTo>
                  <a:pt x="0" y="2647756"/>
                </a:lnTo>
                <a:close/>
              </a:path>
            </a:pathLst>
          </a:custGeom>
          <a:solidFill>
            <a:srgbClr val="A6A6A6"/>
          </a:solidFill>
        </p:spPr>
        <p:txBody>
          <a:bodyPr/>
          <a:lstStyle/>
          <a:p>
            <a:endParaRPr lang="en-US"/>
          </a:p>
        </p:txBody>
      </p:sp>
      <p:grpSp>
        <p:nvGrpSpPr>
          <p:cNvPr id="2" name="Group 2">
            <a:extLst>
              <a:ext uri="{FF2B5EF4-FFF2-40B4-BE49-F238E27FC236}">
                <a16:creationId xmlns:a16="http://schemas.microsoft.com/office/drawing/2014/main" id="{589FE4D3-353C-C500-28EA-84BEF161E2E5}"/>
              </a:ext>
              <a:ext uri="{C183D7F6-B498-43B3-948B-1728B52AA6E4}">
                <adec:decorative xmlns:adec="http://schemas.microsoft.com/office/drawing/2017/decorative" val="1"/>
              </a:ext>
            </a:extLst>
          </p:cNvPr>
          <p:cNvGrpSpPr/>
          <p:nvPr/>
        </p:nvGrpSpPr>
        <p:grpSpPr>
          <a:xfrm>
            <a:off x="0" y="2413000"/>
            <a:ext cx="9245600" cy="3135141"/>
            <a:chOff x="0" y="0"/>
            <a:chExt cx="6671512" cy="2647756"/>
          </a:xfrm>
        </p:grpSpPr>
        <p:sp>
          <p:nvSpPr>
            <p:cNvPr id="3" name="Freeform 3">
              <a:extLst>
                <a:ext uri="{FF2B5EF4-FFF2-40B4-BE49-F238E27FC236}">
                  <a16:creationId xmlns:a16="http://schemas.microsoft.com/office/drawing/2014/main" id="{803C10DC-518C-72EC-3461-90252D901E58}"/>
                </a:ext>
              </a:extLst>
            </p:cNvPr>
            <p:cNvSpPr/>
            <p:nvPr/>
          </p:nvSpPr>
          <p:spPr>
            <a:xfrm>
              <a:off x="0" y="0"/>
              <a:ext cx="6671512" cy="2647756"/>
            </a:xfrm>
            <a:custGeom>
              <a:avLst/>
              <a:gdLst/>
              <a:ahLst/>
              <a:cxnLst/>
              <a:rect l="l" t="t" r="r" b="b"/>
              <a:pathLst>
                <a:path w="6671512" h="2647756">
                  <a:moveTo>
                    <a:pt x="0" y="0"/>
                  </a:moveTo>
                  <a:lnTo>
                    <a:pt x="6671512" y="0"/>
                  </a:lnTo>
                  <a:lnTo>
                    <a:pt x="6671512" y="2647756"/>
                  </a:lnTo>
                  <a:lnTo>
                    <a:pt x="0" y="2647756"/>
                  </a:lnTo>
                  <a:close/>
                </a:path>
              </a:pathLst>
            </a:custGeom>
            <a:solidFill>
              <a:srgbClr val="A6A6A6"/>
            </a:solidFill>
          </p:spPr>
          <p:txBody>
            <a:bodyPr/>
            <a:lstStyle/>
            <a:p>
              <a:endParaRPr lang="en-US"/>
            </a:p>
          </p:txBody>
        </p:sp>
      </p:grpSp>
      <p:sp>
        <p:nvSpPr>
          <p:cNvPr id="33" name="Freeform 3">
            <a:extLst>
              <a:ext uri="{FF2B5EF4-FFF2-40B4-BE49-F238E27FC236}">
                <a16:creationId xmlns:a16="http://schemas.microsoft.com/office/drawing/2014/main" id="{B3CA8FB4-B4EE-D8F4-2BB2-9C583B01D010}"/>
              </a:ext>
            </a:extLst>
          </p:cNvPr>
          <p:cNvSpPr/>
          <p:nvPr/>
        </p:nvSpPr>
        <p:spPr>
          <a:xfrm>
            <a:off x="0" y="2341887"/>
            <a:ext cx="9245600" cy="3686973"/>
          </a:xfrm>
          <a:custGeom>
            <a:avLst/>
            <a:gdLst/>
            <a:ahLst/>
            <a:cxnLst/>
            <a:rect l="l" t="t" r="r" b="b"/>
            <a:pathLst>
              <a:path w="6671512" h="2647756">
                <a:moveTo>
                  <a:pt x="0" y="0"/>
                </a:moveTo>
                <a:lnTo>
                  <a:pt x="6671512" y="0"/>
                </a:lnTo>
                <a:lnTo>
                  <a:pt x="6671512" y="2647756"/>
                </a:lnTo>
                <a:lnTo>
                  <a:pt x="0" y="2647756"/>
                </a:lnTo>
                <a:close/>
              </a:path>
            </a:pathLst>
          </a:custGeom>
          <a:solidFill>
            <a:srgbClr val="A6A6A6"/>
          </a:solidFill>
        </p:spPr>
        <p:txBody>
          <a:bodyPr/>
          <a:lstStyle/>
          <a:p>
            <a:endParaRPr lang="en-US"/>
          </a:p>
        </p:txBody>
      </p:sp>
      <p:grpSp>
        <p:nvGrpSpPr>
          <p:cNvPr id="4" name="Group 6">
            <a:extLst>
              <a:ext uri="{FF2B5EF4-FFF2-40B4-BE49-F238E27FC236}">
                <a16:creationId xmlns:a16="http://schemas.microsoft.com/office/drawing/2014/main" id="{071466A1-D5C7-8573-22A6-F0917A83F356}"/>
              </a:ext>
              <a:ext uri="{C183D7F6-B498-43B3-948B-1728B52AA6E4}">
                <adec:decorative xmlns:adec="http://schemas.microsoft.com/office/drawing/2017/decorative" val="1"/>
              </a:ext>
            </a:extLst>
          </p:cNvPr>
          <p:cNvGrpSpPr/>
          <p:nvPr/>
        </p:nvGrpSpPr>
        <p:grpSpPr>
          <a:xfrm rot="381190">
            <a:off x="1014336" y="-470105"/>
            <a:ext cx="12192000" cy="1103525"/>
            <a:chOff x="0" y="0"/>
            <a:chExt cx="6671512" cy="603853"/>
          </a:xfrm>
        </p:grpSpPr>
        <p:sp>
          <p:nvSpPr>
            <p:cNvPr id="5" name="Freeform 7">
              <a:extLst>
                <a:ext uri="{FF2B5EF4-FFF2-40B4-BE49-F238E27FC236}">
                  <a16:creationId xmlns:a16="http://schemas.microsoft.com/office/drawing/2014/main" id="{B3EF0EF9-F20D-34A2-3840-5489B61C28B0}"/>
                </a:ext>
              </a:extLst>
            </p:cNvPr>
            <p:cNvSpPr/>
            <p:nvPr/>
          </p:nvSpPr>
          <p:spPr>
            <a:xfrm>
              <a:off x="0" y="0"/>
              <a:ext cx="6671512" cy="603853"/>
            </a:xfrm>
            <a:custGeom>
              <a:avLst/>
              <a:gdLst/>
              <a:ahLst/>
              <a:cxnLst/>
              <a:rect l="l" t="t" r="r" b="b"/>
              <a:pathLst>
                <a:path w="6671512" h="603853">
                  <a:moveTo>
                    <a:pt x="0" y="0"/>
                  </a:moveTo>
                  <a:lnTo>
                    <a:pt x="6671512" y="0"/>
                  </a:lnTo>
                  <a:lnTo>
                    <a:pt x="6671512" y="603853"/>
                  </a:lnTo>
                  <a:lnTo>
                    <a:pt x="0" y="603853"/>
                  </a:lnTo>
                  <a:close/>
                </a:path>
              </a:pathLst>
            </a:custGeom>
            <a:solidFill>
              <a:srgbClr val="A6A6A6"/>
            </a:solidFill>
          </p:spPr>
          <p:txBody>
            <a:bodyPr/>
            <a:lstStyle/>
            <a:p>
              <a:endParaRPr lang="en-US"/>
            </a:p>
          </p:txBody>
        </p:sp>
      </p:grpSp>
      <p:grpSp>
        <p:nvGrpSpPr>
          <p:cNvPr id="6" name="Group 8">
            <a:extLst>
              <a:ext uri="{FF2B5EF4-FFF2-40B4-BE49-F238E27FC236}">
                <a16:creationId xmlns:a16="http://schemas.microsoft.com/office/drawing/2014/main" id="{7D6EA090-EC9C-80B7-A148-A78BC343CCAA}"/>
              </a:ext>
              <a:ext uri="{C183D7F6-B498-43B3-948B-1728B52AA6E4}">
                <adec:decorative xmlns:adec="http://schemas.microsoft.com/office/drawing/2017/decorative" val="1"/>
              </a:ext>
            </a:extLst>
          </p:cNvPr>
          <p:cNvGrpSpPr/>
          <p:nvPr/>
        </p:nvGrpSpPr>
        <p:grpSpPr>
          <a:xfrm rot="-284447">
            <a:off x="-4061208" y="-424019"/>
            <a:ext cx="12192000" cy="1103525"/>
            <a:chOff x="0" y="0"/>
            <a:chExt cx="6671512" cy="603853"/>
          </a:xfrm>
        </p:grpSpPr>
        <p:sp>
          <p:nvSpPr>
            <p:cNvPr id="7" name="Freeform 9">
              <a:extLst>
                <a:ext uri="{FF2B5EF4-FFF2-40B4-BE49-F238E27FC236}">
                  <a16:creationId xmlns:a16="http://schemas.microsoft.com/office/drawing/2014/main" id="{4ED3EC8C-0F15-5269-BB0A-D3D21551522C}"/>
                </a:ext>
              </a:extLst>
            </p:cNvPr>
            <p:cNvSpPr/>
            <p:nvPr/>
          </p:nvSpPr>
          <p:spPr>
            <a:xfrm>
              <a:off x="0" y="0"/>
              <a:ext cx="6671512" cy="603853"/>
            </a:xfrm>
            <a:custGeom>
              <a:avLst/>
              <a:gdLst/>
              <a:ahLst/>
              <a:cxnLst/>
              <a:rect l="l" t="t" r="r" b="b"/>
              <a:pathLst>
                <a:path w="6671512" h="603853">
                  <a:moveTo>
                    <a:pt x="0" y="0"/>
                  </a:moveTo>
                  <a:lnTo>
                    <a:pt x="6671512" y="0"/>
                  </a:lnTo>
                  <a:lnTo>
                    <a:pt x="6671512" y="603853"/>
                  </a:lnTo>
                  <a:lnTo>
                    <a:pt x="0" y="603853"/>
                  </a:lnTo>
                  <a:close/>
                </a:path>
              </a:pathLst>
            </a:custGeom>
            <a:solidFill>
              <a:srgbClr val="A6A6A6"/>
            </a:solidFill>
          </p:spPr>
          <p:txBody>
            <a:bodyPr/>
            <a:lstStyle/>
            <a:p>
              <a:endParaRPr lang="en-US"/>
            </a:p>
          </p:txBody>
        </p:sp>
      </p:grpSp>
      <p:grpSp>
        <p:nvGrpSpPr>
          <p:cNvPr id="8" name="Group 4">
            <a:extLst>
              <a:ext uri="{FF2B5EF4-FFF2-40B4-BE49-F238E27FC236}">
                <a16:creationId xmlns:a16="http://schemas.microsoft.com/office/drawing/2014/main" id="{D92183C1-D880-8DD4-DCC3-CCF9D7080627}"/>
              </a:ext>
              <a:ext uri="{C183D7F6-B498-43B3-948B-1728B52AA6E4}">
                <adec:decorative xmlns:adec="http://schemas.microsoft.com/office/drawing/2017/decorative" val="1"/>
              </a:ext>
            </a:extLst>
          </p:cNvPr>
          <p:cNvGrpSpPr/>
          <p:nvPr/>
        </p:nvGrpSpPr>
        <p:grpSpPr>
          <a:xfrm>
            <a:off x="-101600" y="4648201"/>
            <a:ext cx="9347200" cy="509789"/>
            <a:chOff x="0" y="0"/>
            <a:chExt cx="6671512" cy="278959"/>
          </a:xfrm>
        </p:grpSpPr>
        <p:sp>
          <p:nvSpPr>
            <p:cNvPr id="9" name="Freeform 5">
              <a:extLst>
                <a:ext uri="{FF2B5EF4-FFF2-40B4-BE49-F238E27FC236}">
                  <a16:creationId xmlns:a16="http://schemas.microsoft.com/office/drawing/2014/main" id="{3FC4527A-8F20-96B0-5495-F2DD7114C9DC}"/>
                </a:ext>
              </a:extLst>
            </p:cNvPr>
            <p:cNvSpPr/>
            <p:nvPr/>
          </p:nvSpPr>
          <p:spPr>
            <a:xfrm>
              <a:off x="0" y="0"/>
              <a:ext cx="6671512" cy="278959"/>
            </a:xfrm>
            <a:custGeom>
              <a:avLst/>
              <a:gdLst/>
              <a:ahLst/>
              <a:cxnLst/>
              <a:rect l="l" t="t" r="r" b="b"/>
              <a:pathLst>
                <a:path w="6671512" h="278959">
                  <a:moveTo>
                    <a:pt x="0" y="0"/>
                  </a:moveTo>
                  <a:lnTo>
                    <a:pt x="6671512" y="0"/>
                  </a:lnTo>
                  <a:lnTo>
                    <a:pt x="6671512" y="278959"/>
                  </a:lnTo>
                  <a:lnTo>
                    <a:pt x="0" y="278959"/>
                  </a:lnTo>
                  <a:close/>
                </a:path>
              </a:pathLst>
            </a:custGeom>
            <a:solidFill>
              <a:srgbClr val="FFFFFF"/>
            </a:solidFill>
          </p:spPr>
          <p:txBody>
            <a:bodyPr/>
            <a:lstStyle/>
            <a:p>
              <a:endParaRPr lang="en-US"/>
            </a:p>
          </p:txBody>
        </p:sp>
      </p:grpSp>
      <p:grpSp>
        <p:nvGrpSpPr>
          <p:cNvPr id="10" name="Group 9">
            <a:extLst>
              <a:ext uri="{FF2B5EF4-FFF2-40B4-BE49-F238E27FC236}">
                <a16:creationId xmlns:a16="http://schemas.microsoft.com/office/drawing/2014/main" id="{8022D0EC-6048-1943-C29E-C7222BFFD7B3}"/>
              </a:ext>
            </a:extLst>
          </p:cNvPr>
          <p:cNvGrpSpPr/>
          <p:nvPr/>
        </p:nvGrpSpPr>
        <p:grpSpPr>
          <a:xfrm>
            <a:off x="1005764" y="5179690"/>
            <a:ext cx="7138205" cy="1435009"/>
            <a:chOff x="1737329" y="7768591"/>
            <a:chExt cx="10707308" cy="2152513"/>
          </a:xfrm>
        </p:grpSpPr>
        <p:pic>
          <p:nvPicPr>
            <p:cNvPr id="11" name="Picture 22">
              <a:extLst>
                <a:ext uri="{FF2B5EF4-FFF2-40B4-BE49-F238E27FC236}">
                  <a16:creationId xmlns:a16="http://schemas.microsoft.com/office/drawing/2014/main" id="{FF5CD487-CC45-9B48-4A73-9F73763C515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35419" y="7787504"/>
              <a:ext cx="2149231" cy="2133600"/>
            </a:xfrm>
            <a:prstGeom prst="rect">
              <a:avLst/>
            </a:prstGeom>
          </p:spPr>
        </p:pic>
        <p:pic>
          <p:nvPicPr>
            <p:cNvPr id="12" name="Picture 22">
              <a:extLst>
                <a:ext uri="{FF2B5EF4-FFF2-40B4-BE49-F238E27FC236}">
                  <a16:creationId xmlns:a16="http://schemas.microsoft.com/office/drawing/2014/main" id="{CA7BB068-EB95-FED5-72B7-890910041AF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333509" y="7819127"/>
              <a:ext cx="2111128" cy="2095775"/>
            </a:xfrm>
            <a:prstGeom prst="rect">
              <a:avLst/>
            </a:prstGeom>
          </p:spPr>
        </p:pic>
        <p:pic>
          <p:nvPicPr>
            <p:cNvPr id="13" name="Picture 22">
              <a:extLst>
                <a:ext uri="{FF2B5EF4-FFF2-40B4-BE49-F238E27FC236}">
                  <a16:creationId xmlns:a16="http://schemas.microsoft.com/office/drawing/2014/main" id="{B7562A8B-A3FC-C98E-7AD1-46510E3A036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37329" y="7768591"/>
              <a:ext cx="2149231" cy="2133600"/>
            </a:xfrm>
            <a:prstGeom prst="rect">
              <a:avLst/>
            </a:prstGeom>
          </p:spPr>
        </p:pic>
      </p:grpSp>
      <p:sp>
        <p:nvSpPr>
          <p:cNvPr id="14" name="TextBox 12">
            <a:extLst>
              <a:ext uri="{FF2B5EF4-FFF2-40B4-BE49-F238E27FC236}">
                <a16:creationId xmlns:a16="http://schemas.microsoft.com/office/drawing/2014/main" id="{409742A7-5F70-367A-3154-6B9DE675C27D}"/>
              </a:ext>
            </a:extLst>
          </p:cNvPr>
          <p:cNvSpPr txBox="1"/>
          <p:nvPr/>
        </p:nvSpPr>
        <p:spPr>
          <a:xfrm>
            <a:off x="3668501" y="4038601"/>
            <a:ext cx="1807002" cy="718145"/>
          </a:xfrm>
          <a:prstGeom prst="rect">
            <a:avLst/>
          </a:prstGeom>
        </p:spPr>
        <p:txBody>
          <a:bodyPr wrap="square" lIns="0" tIns="0" rIns="0" bIns="0" rtlCol="0" anchor="t">
            <a:spAutoFit/>
          </a:bodyPr>
          <a:lstStyle/>
          <a:p>
            <a:pPr algn="ctr">
              <a:lnSpc>
                <a:spcPts val="5600"/>
              </a:lnSpc>
            </a:pPr>
            <a:r>
              <a:rPr lang="en-US" sz="5400" b="1" spc="267" dirty="0">
                <a:solidFill>
                  <a:schemeClr val="accent2">
                    <a:lumMod val="75000"/>
                  </a:schemeClr>
                </a:solidFill>
                <a:latin typeface="+mj-lt"/>
              </a:rPr>
              <a:t>OR</a:t>
            </a:r>
          </a:p>
        </p:txBody>
      </p:sp>
      <p:pic>
        <p:nvPicPr>
          <p:cNvPr id="15" name="Picture 14" descr="Logo&#10;&#10;Description automatically generated with low confidence">
            <a:extLst>
              <a:ext uri="{FF2B5EF4-FFF2-40B4-BE49-F238E27FC236}">
                <a16:creationId xmlns:a16="http://schemas.microsoft.com/office/drawing/2014/main" id="{5FF887BB-3549-88C8-F89D-775A46D397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grpSp>
        <p:nvGrpSpPr>
          <p:cNvPr id="17" name="Group 16">
            <a:extLst>
              <a:ext uri="{FF2B5EF4-FFF2-40B4-BE49-F238E27FC236}">
                <a16:creationId xmlns:a16="http://schemas.microsoft.com/office/drawing/2014/main" id="{55D7CCE8-2353-1A59-60AB-0EFA7EC725FF}"/>
              </a:ext>
            </a:extLst>
          </p:cNvPr>
          <p:cNvGrpSpPr/>
          <p:nvPr/>
        </p:nvGrpSpPr>
        <p:grpSpPr>
          <a:xfrm>
            <a:off x="1002897" y="2492747"/>
            <a:ext cx="7138205" cy="1432621"/>
            <a:chOff x="1775432" y="3740295"/>
            <a:chExt cx="10707308" cy="2148931"/>
          </a:xfrm>
        </p:grpSpPr>
        <p:pic>
          <p:nvPicPr>
            <p:cNvPr id="18" name="Picture 22">
              <a:extLst>
                <a:ext uri="{FF2B5EF4-FFF2-40B4-BE49-F238E27FC236}">
                  <a16:creationId xmlns:a16="http://schemas.microsoft.com/office/drawing/2014/main" id="{18F444FC-ADB0-7135-5D96-058E7CBE3CA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75432" y="3759207"/>
              <a:ext cx="2111128" cy="2095775"/>
            </a:xfrm>
            <a:prstGeom prst="rect">
              <a:avLst/>
            </a:prstGeom>
          </p:spPr>
        </p:pic>
        <p:pic>
          <p:nvPicPr>
            <p:cNvPr id="19" name="Picture 22">
              <a:extLst>
                <a:ext uri="{FF2B5EF4-FFF2-40B4-BE49-F238E27FC236}">
                  <a16:creationId xmlns:a16="http://schemas.microsoft.com/office/drawing/2014/main" id="{C2F4EBC3-5387-12CB-855D-D2164140A29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333509" y="3740295"/>
              <a:ext cx="2149231" cy="2133600"/>
            </a:xfrm>
            <a:prstGeom prst="rect">
              <a:avLst/>
            </a:prstGeom>
          </p:spPr>
        </p:pic>
        <p:pic>
          <p:nvPicPr>
            <p:cNvPr id="20" name="Picture 22">
              <a:extLst>
                <a:ext uri="{FF2B5EF4-FFF2-40B4-BE49-F238E27FC236}">
                  <a16:creationId xmlns:a16="http://schemas.microsoft.com/office/drawing/2014/main" id="{2A71CC64-F540-A993-01CE-76FA2283A18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35419" y="3755626"/>
              <a:ext cx="2149231" cy="2133600"/>
            </a:xfrm>
            <a:prstGeom prst="rect">
              <a:avLst/>
            </a:prstGeom>
          </p:spPr>
        </p:pic>
      </p:grpSp>
      <p:grpSp>
        <p:nvGrpSpPr>
          <p:cNvPr id="21" name="Group 20">
            <a:extLst>
              <a:ext uri="{FF2B5EF4-FFF2-40B4-BE49-F238E27FC236}">
                <a16:creationId xmlns:a16="http://schemas.microsoft.com/office/drawing/2014/main" id="{72B3FE57-17FE-153D-F3B8-00E7D534520A}"/>
              </a:ext>
            </a:extLst>
          </p:cNvPr>
          <p:cNvGrpSpPr/>
          <p:nvPr/>
        </p:nvGrpSpPr>
        <p:grpSpPr>
          <a:xfrm>
            <a:off x="645351" y="1882240"/>
            <a:ext cx="7853299" cy="365004"/>
            <a:chOff x="466059" y="2823377"/>
            <a:chExt cx="11779949" cy="547509"/>
          </a:xfrm>
        </p:grpSpPr>
        <p:sp>
          <p:nvSpPr>
            <p:cNvPr id="22" name="TextBox 14">
              <a:extLst>
                <a:ext uri="{FF2B5EF4-FFF2-40B4-BE49-F238E27FC236}">
                  <a16:creationId xmlns:a16="http://schemas.microsoft.com/office/drawing/2014/main" id="{4812E706-13E6-BDD9-2571-B2BB2E493E3A}"/>
                </a:ext>
              </a:extLst>
            </p:cNvPr>
            <p:cNvSpPr txBox="1"/>
            <p:nvPr/>
          </p:nvSpPr>
          <p:spPr>
            <a:xfrm>
              <a:off x="466059" y="2823377"/>
              <a:ext cx="3725942" cy="538612"/>
            </a:xfrm>
            <a:prstGeom prst="rect">
              <a:avLst/>
            </a:prstGeom>
          </p:spPr>
          <p:txBody>
            <a:bodyPr wrap="square" lIns="0" tIns="0" rIns="0" bIns="0" rtlCol="0" anchor="t">
              <a:spAutoFit/>
            </a:bodyPr>
            <a:lstStyle/>
            <a:p>
              <a:pPr algn="ctr">
                <a:lnSpc>
                  <a:spcPts val="2800"/>
                </a:lnSpc>
              </a:pPr>
              <a:r>
                <a:rPr lang="en-US" sz="2400" spc="200" dirty="0">
                  <a:solidFill>
                    <a:srgbClr val="2B4A9D"/>
                  </a:solidFill>
                </a:rPr>
                <a:t>HEALTHY LIVING</a:t>
              </a:r>
            </a:p>
          </p:txBody>
        </p:sp>
        <p:sp>
          <p:nvSpPr>
            <p:cNvPr id="23" name="TextBox 15">
              <a:extLst>
                <a:ext uri="{FF2B5EF4-FFF2-40B4-BE49-F238E27FC236}">
                  <a16:creationId xmlns:a16="http://schemas.microsoft.com/office/drawing/2014/main" id="{4A5C5CEB-43DA-E51D-9B84-D813AF16E5FA}"/>
                </a:ext>
              </a:extLst>
            </p:cNvPr>
            <p:cNvSpPr txBox="1"/>
            <p:nvPr/>
          </p:nvSpPr>
          <p:spPr>
            <a:xfrm>
              <a:off x="4512170" y="2832274"/>
              <a:ext cx="706967" cy="538612"/>
            </a:xfrm>
            <a:prstGeom prst="rect">
              <a:avLst/>
            </a:prstGeom>
          </p:spPr>
          <p:txBody>
            <a:bodyPr wrap="square" lIns="0" tIns="0" rIns="0" bIns="0" rtlCol="0" anchor="t">
              <a:spAutoFit/>
            </a:bodyPr>
            <a:lstStyle/>
            <a:p>
              <a:pPr algn="ctr">
                <a:lnSpc>
                  <a:spcPts val="2800"/>
                </a:lnSpc>
              </a:pPr>
              <a:r>
                <a:rPr lang="en-US" sz="2400" spc="200" dirty="0">
                  <a:solidFill>
                    <a:srgbClr val="2B4A9D"/>
                  </a:solidFill>
                </a:rPr>
                <a:t>=</a:t>
              </a:r>
            </a:p>
          </p:txBody>
        </p:sp>
        <p:sp>
          <p:nvSpPr>
            <p:cNvPr id="24" name="TextBox 17">
              <a:extLst>
                <a:ext uri="{FF2B5EF4-FFF2-40B4-BE49-F238E27FC236}">
                  <a16:creationId xmlns:a16="http://schemas.microsoft.com/office/drawing/2014/main" id="{DFC88CAF-2CF2-66E7-18D1-898A26A314D6}"/>
                </a:ext>
              </a:extLst>
            </p:cNvPr>
            <p:cNvSpPr txBox="1"/>
            <p:nvPr/>
          </p:nvSpPr>
          <p:spPr>
            <a:xfrm>
              <a:off x="5539304" y="2832274"/>
              <a:ext cx="2679701" cy="538612"/>
            </a:xfrm>
            <a:prstGeom prst="rect">
              <a:avLst/>
            </a:prstGeom>
          </p:spPr>
          <p:txBody>
            <a:bodyPr wrap="square" lIns="0" tIns="0" rIns="0" bIns="0" rtlCol="0" anchor="t">
              <a:spAutoFit/>
            </a:bodyPr>
            <a:lstStyle/>
            <a:p>
              <a:pPr algn="ctr">
                <a:lnSpc>
                  <a:spcPts val="2800"/>
                </a:lnSpc>
              </a:pPr>
              <a:r>
                <a:rPr lang="en-US" sz="2400" spc="200" dirty="0">
                  <a:solidFill>
                    <a:srgbClr val="2B4A9D"/>
                  </a:solidFill>
                </a:rPr>
                <a:t>LONGEVITY</a:t>
              </a:r>
            </a:p>
          </p:txBody>
        </p:sp>
        <p:sp>
          <p:nvSpPr>
            <p:cNvPr id="25" name="TextBox 20">
              <a:extLst>
                <a:ext uri="{FF2B5EF4-FFF2-40B4-BE49-F238E27FC236}">
                  <a16:creationId xmlns:a16="http://schemas.microsoft.com/office/drawing/2014/main" id="{DB5D71D7-1EE5-3F3B-C64F-745B4B44F6D2}"/>
                </a:ext>
              </a:extLst>
            </p:cNvPr>
            <p:cNvSpPr txBox="1"/>
            <p:nvPr/>
          </p:nvSpPr>
          <p:spPr>
            <a:xfrm>
              <a:off x="9566307" y="2823377"/>
              <a:ext cx="2679701" cy="538612"/>
            </a:xfrm>
            <a:prstGeom prst="rect">
              <a:avLst/>
            </a:prstGeom>
          </p:spPr>
          <p:txBody>
            <a:bodyPr wrap="square" lIns="0" tIns="0" rIns="0" bIns="0" rtlCol="0" anchor="t">
              <a:spAutoFit/>
            </a:bodyPr>
            <a:lstStyle/>
            <a:p>
              <a:pPr algn="ctr">
                <a:lnSpc>
                  <a:spcPts val="2800"/>
                </a:lnSpc>
              </a:pPr>
              <a:r>
                <a:rPr lang="en-US" sz="2400" spc="200" dirty="0">
                  <a:solidFill>
                    <a:srgbClr val="2B4A9D"/>
                  </a:solidFill>
                </a:rPr>
                <a:t>HAPPINESS</a:t>
              </a:r>
            </a:p>
          </p:txBody>
        </p:sp>
        <p:sp>
          <p:nvSpPr>
            <p:cNvPr id="26" name="TextBox 15">
              <a:extLst>
                <a:ext uri="{FF2B5EF4-FFF2-40B4-BE49-F238E27FC236}">
                  <a16:creationId xmlns:a16="http://schemas.microsoft.com/office/drawing/2014/main" id="{F49F566F-1F81-F987-14C7-C46896CF4E5C}"/>
                </a:ext>
              </a:extLst>
            </p:cNvPr>
            <p:cNvSpPr txBox="1"/>
            <p:nvPr/>
          </p:nvSpPr>
          <p:spPr>
            <a:xfrm>
              <a:off x="8539172" y="2832274"/>
              <a:ext cx="706967" cy="538612"/>
            </a:xfrm>
            <a:prstGeom prst="rect">
              <a:avLst/>
            </a:prstGeom>
          </p:spPr>
          <p:txBody>
            <a:bodyPr wrap="square" lIns="0" tIns="0" rIns="0" bIns="0" rtlCol="0" anchor="t">
              <a:spAutoFit/>
            </a:bodyPr>
            <a:lstStyle/>
            <a:p>
              <a:pPr algn="ctr">
                <a:lnSpc>
                  <a:spcPts val="2800"/>
                </a:lnSpc>
              </a:pPr>
              <a:r>
                <a:rPr lang="en-US" sz="2400" spc="200" dirty="0">
                  <a:solidFill>
                    <a:srgbClr val="2B4A9D"/>
                  </a:solidFill>
                </a:rPr>
                <a:t>=</a:t>
              </a:r>
            </a:p>
          </p:txBody>
        </p:sp>
      </p:grpSp>
      <p:grpSp>
        <p:nvGrpSpPr>
          <p:cNvPr id="27" name="Group 26">
            <a:extLst>
              <a:ext uri="{FF2B5EF4-FFF2-40B4-BE49-F238E27FC236}">
                <a16:creationId xmlns:a16="http://schemas.microsoft.com/office/drawing/2014/main" id="{A89F67EF-C0BD-7F37-D38C-2CD615660D44}"/>
              </a:ext>
            </a:extLst>
          </p:cNvPr>
          <p:cNvGrpSpPr/>
          <p:nvPr/>
        </p:nvGrpSpPr>
        <p:grpSpPr>
          <a:xfrm>
            <a:off x="653152" y="4741136"/>
            <a:ext cx="7837697" cy="396390"/>
            <a:chOff x="979727" y="7111692"/>
            <a:chExt cx="11756546" cy="594584"/>
          </a:xfrm>
        </p:grpSpPr>
        <p:sp>
          <p:nvSpPr>
            <p:cNvPr id="28" name="TextBox 14">
              <a:extLst>
                <a:ext uri="{FF2B5EF4-FFF2-40B4-BE49-F238E27FC236}">
                  <a16:creationId xmlns:a16="http://schemas.microsoft.com/office/drawing/2014/main" id="{7728AB74-8EFC-070E-EB3E-ACE0F9E67A75}"/>
                </a:ext>
              </a:extLst>
            </p:cNvPr>
            <p:cNvSpPr txBox="1"/>
            <p:nvPr/>
          </p:nvSpPr>
          <p:spPr>
            <a:xfrm>
              <a:off x="4995031" y="7167667"/>
              <a:ext cx="3725942" cy="538609"/>
            </a:xfrm>
            <a:prstGeom prst="rect">
              <a:avLst/>
            </a:prstGeom>
          </p:spPr>
          <p:txBody>
            <a:bodyPr wrap="square" lIns="0" tIns="0" rIns="0" bIns="0" rtlCol="0" anchor="t">
              <a:spAutoFit/>
            </a:bodyPr>
            <a:lstStyle/>
            <a:p>
              <a:pPr algn="ctr">
                <a:lnSpc>
                  <a:spcPts val="2800"/>
                </a:lnSpc>
              </a:pPr>
              <a:r>
                <a:rPr lang="en-US" sz="2400" spc="200" dirty="0">
                  <a:solidFill>
                    <a:srgbClr val="2B4A9D"/>
                  </a:solidFill>
                </a:rPr>
                <a:t>HEALTHY LIVING</a:t>
              </a:r>
            </a:p>
          </p:txBody>
        </p:sp>
        <p:sp>
          <p:nvSpPr>
            <p:cNvPr id="29" name="TextBox 15">
              <a:extLst>
                <a:ext uri="{FF2B5EF4-FFF2-40B4-BE49-F238E27FC236}">
                  <a16:creationId xmlns:a16="http://schemas.microsoft.com/office/drawing/2014/main" id="{6347BE1E-77F4-A50A-6E24-F895A5FBB9EE}"/>
                </a:ext>
              </a:extLst>
            </p:cNvPr>
            <p:cNvSpPr txBox="1"/>
            <p:nvPr/>
          </p:nvSpPr>
          <p:spPr>
            <a:xfrm>
              <a:off x="3973745" y="7111692"/>
              <a:ext cx="706967" cy="538609"/>
            </a:xfrm>
            <a:prstGeom prst="rect">
              <a:avLst/>
            </a:prstGeom>
          </p:spPr>
          <p:txBody>
            <a:bodyPr wrap="square" lIns="0" tIns="0" rIns="0" bIns="0" rtlCol="0" anchor="t">
              <a:spAutoFit/>
            </a:bodyPr>
            <a:lstStyle/>
            <a:p>
              <a:pPr algn="ctr">
                <a:lnSpc>
                  <a:spcPts val="2800"/>
                </a:lnSpc>
              </a:pPr>
              <a:r>
                <a:rPr lang="en-US" sz="2400" spc="200" dirty="0">
                  <a:solidFill>
                    <a:srgbClr val="2B4A9D"/>
                  </a:solidFill>
                </a:rPr>
                <a:t>=</a:t>
              </a:r>
            </a:p>
          </p:txBody>
        </p:sp>
        <p:sp>
          <p:nvSpPr>
            <p:cNvPr id="30" name="TextBox 17">
              <a:extLst>
                <a:ext uri="{FF2B5EF4-FFF2-40B4-BE49-F238E27FC236}">
                  <a16:creationId xmlns:a16="http://schemas.microsoft.com/office/drawing/2014/main" id="{98D8766F-6E08-4824-1DD8-D8896A99E5F8}"/>
                </a:ext>
              </a:extLst>
            </p:cNvPr>
            <p:cNvSpPr txBox="1"/>
            <p:nvPr/>
          </p:nvSpPr>
          <p:spPr>
            <a:xfrm>
              <a:off x="10056572" y="7113178"/>
              <a:ext cx="2679701" cy="538609"/>
            </a:xfrm>
            <a:prstGeom prst="rect">
              <a:avLst/>
            </a:prstGeom>
          </p:spPr>
          <p:txBody>
            <a:bodyPr wrap="square" lIns="0" tIns="0" rIns="0" bIns="0" rtlCol="0" anchor="t">
              <a:spAutoFit/>
            </a:bodyPr>
            <a:lstStyle/>
            <a:p>
              <a:pPr algn="ctr">
                <a:lnSpc>
                  <a:spcPts val="2800"/>
                </a:lnSpc>
              </a:pPr>
              <a:r>
                <a:rPr lang="en-US" sz="2400" spc="200" dirty="0">
                  <a:solidFill>
                    <a:srgbClr val="2B4A9D"/>
                  </a:solidFill>
                </a:rPr>
                <a:t>LONGEVITY</a:t>
              </a:r>
            </a:p>
          </p:txBody>
        </p:sp>
        <p:sp>
          <p:nvSpPr>
            <p:cNvPr id="31" name="TextBox 20">
              <a:extLst>
                <a:ext uri="{FF2B5EF4-FFF2-40B4-BE49-F238E27FC236}">
                  <a16:creationId xmlns:a16="http://schemas.microsoft.com/office/drawing/2014/main" id="{E960184C-5AFB-DA34-2C6E-A41DA9A8B520}"/>
                </a:ext>
              </a:extLst>
            </p:cNvPr>
            <p:cNvSpPr txBox="1"/>
            <p:nvPr/>
          </p:nvSpPr>
          <p:spPr>
            <a:xfrm>
              <a:off x="979727" y="7167667"/>
              <a:ext cx="2679701" cy="538609"/>
            </a:xfrm>
            <a:prstGeom prst="rect">
              <a:avLst/>
            </a:prstGeom>
          </p:spPr>
          <p:txBody>
            <a:bodyPr wrap="square" lIns="0" tIns="0" rIns="0" bIns="0" rtlCol="0" anchor="t">
              <a:spAutoFit/>
            </a:bodyPr>
            <a:lstStyle/>
            <a:p>
              <a:pPr algn="ctr">
                <a:lnSpc>
                  <a:spcPts val="2800"/>
                </a:lnSpc>
              </a:pPr>
              <a:r>
                <a:rPr lang="en-US" sz="2400" spc="200" dirty="0">
                  <a:solidFill>
                    <a:srgbClr val="2B4A9D"/>
                  </a:solidFill>
                </a:rPr>
                <a:t>HAPPINESS</a:t>
              </a:r>
            </a:p>
          </p:txBody>
        </p:sp>
        <p:sp>
          <p:nvSpPr>
            <p:cNvPr id="32" name="TextBox 15">
              <a:extLst>
                <a:ext uri="{FF2B5EF4-FFF2-40B4-BE49-F238E27FC236}">
                  <a16:creationId xmlns:a16="http://schemas.microsoft.com/office/drawing/2014/main" id="{67685E55-3BA0-5226-0165-B6D1247997A3}"/>
                </a:ext>
              </a:extLst>
            </p:cNvPr>
            <p:cNvSpPr txBox="1"/>
            <p:nvPr/>
          </p:nvSpPr>
          <p:spPr>
            <a:xfrm>
              <a:off x="9041138" y="7111692"/>
              <a:ext cx="706967" cy="538609"/>
            </a:xfrm>
            <a:prstGeom prst="rect">
              <a:avLst/>
            </a:prstGeom>
          </p:spPr>
          <p:txBody>
            <a:bodyPr wrap="square" lIns="0" tIns="0" rIns="0" bIns="0" rtlCol="0" anchor="t">
              <a:spAutoFit/>
            </a:bodyPr>
            <a:lstStyle/>
            <a:p>
              <a:pPr algn="ctr">
                <a:lnSpc>
                  <a:spcPts val="2800"/>
                </a:lnSpc>
              </a:pPr>
              <a:r>
                <a:rPr lang="en-US" sz="2400" spc="200" dirty="0">
                  <a:solidFill>
                    <a:srgbClr val="2B4A9D"/>
                  </a:solidFill>
                </a:rPr>
                <a:t>=</a:t>
              </a:r>
            </a:p>
          </p:txBody>
        </p:sp>
      </p:grpSp>
      <p:sp>
        <p:nvSpPr>
          <p:cNvPr id="36" name="TextBox 12">
            <a:extLst>
              <a:ext uri="{FF2B5EF4-FFF2-40B4-BE49-F238E27FC236}">
                <a16:creationId xmlns:a16="http://schemas.microsoft.com/office/drawing/2014/main" id="{177AF333-0EB7-105F-BE2B-BD6C9FA27575}"/>
              </a:ext>
            </a:extLst>
          </p:cNvPr>
          <p:cNvSpPr txBox="1">
            <a:spLocks/>
          </p:cNvSpPr>
          <p:nvPr/>
        </p:nvSpPr>
        <p:spPr>
          <a:xfrm>
            <a:off x="1711175" y="720914"/>
            <a:ext cx="5721650" cy="6875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600"/>
              </a:lnSpc>
              <a:spcBef>
                <a:spcPts val="0"/>
              </a:spcBef>
              <a:defRPr/>
            </a:pPr>
            <a:r>
              <a:rPr lang="en-US" b="1" spc="267" dirty="0">
                <a:solidFill>
                  <a:srgbClr val="2B4A9D"/>
                </a:solidFill>
                <a:ea typeface="+mn-ea"/>
                <a:cs typeface="+mn-cs"/>
              </a:rPr>
              <a:t>WHAT IS WELLNESS?</a:t>
            </a:r>
          </a:p>
        </p:txBody>
      </p:sp>
    </p:spTree>
    <p:extLst>
      <p:ext uri="{BB962C8B-B14F-4D97-AF65-F5344CB8AC3E}">
        <p14:creationId xmlns:p14="http://schemas.microsoft.com/office/powerpoint/2010/main" val="3759745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6000" r="4000" b="-3000"/>
          </a:stretch>
        </a:blipFill>
        <a:effectLst/>
      </p:bgPr>
    </p:bg>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C3E51E93-1E32-20EA-7F4D-A8A4CA10BC81}"/>
              </a:ext>
            </a:extLst>
          </p:cNvPr>
          <p:cNvSpPr/>
          <p:nvPr/>
        </p:nvSpPr>
        <p:spPr>
          <a:xfrm>
            <a:off x="1261872" y="2413000"/>
            <a:ext cx="7983728" cy="4445001"/>
          </a:xfrm>
          <a:custGeom>
            <a:avLst/>
            <a:gdLst/>
            <a:ahLst/>
            <a:cxnLst/>
            <a:rect l="l" t="t" r="r" b="b"/>
            <a:pathLst>
              <a:path w="6671512" h="2647756">
                <a:moveTo>
                  <a:pt x="0" y="0"/>
                </a:moveTo>
                <a:lnTo>
                  <a:pt x="6671512" y="0"/>
                </a:lnTo>
                <a:lnTo>
                  <a:pt x="6671512" y="2647756"/>
                </a:lnTo>
                <a:lnTo>
                  <a:pt x="0" y="2647756"/>
                </a:lnTo>
                <a:close/>
              </a:path>
            </a:pathLst>
          </a:custGeom>
          <a:solidFill>
            <a:srgbClr val="A6A6A6"/>
          </a:solidFill>
        </p:spPr>
        <p:txBody>
          <a:bodyPr/>
          <a:lstStyle/>
          <a:p>
            <a:endParaRPr lang="en-US"/>
          </a:p>
        </p:txBody>
      </p:sp>
      <p:sp>
        <p:nvSpPr>
          <p:cNvPr id="23" name="Freeform 3">
            <a:extLst>
              <a:ext uri="{FF2B5EF4-FFF2-40B4-BE49-F238E27FC236}">
                <a16:creationId xmlns:a16="http://schemas.microsoft.com/office/drawing/2014/main" id="{7528A7B5-8774-53A3-1175-59577EA34798}"/>
              </a:ext>
            </a:extLst>
          </p:cNvPr>
          <p:cNvSpPr/>
          <p:nvPr/>
        </p:nvSpPr>
        <p:spPr>
          <a:xfrm>
            <a:off x="0" y="2341887"/>
            <a:ext cx="9245600" cy="3686973"/>
          </a:xfrm>
          <a:custGeom>
            <a:avLst/>
            <a:gdLst/>
            <a:ahLst/>
            <a:cxnLst/>
            <a:rect l="l" t="t" r="r" b="b"/>
            <a:pathLst>
              <a:path w="6671512" h="2647756">
                <a:moveTo>
                  <a:pt x="0" y="0"/>
                </a:moveTo>
                <a:lnTo>
                  <a:pt x="6671512" y="0"/>
                </a:lnTo>
                <a:lnTo>
                  <a:pt x="6671512" y="2647756"/>
                </a:lnTo>
                <a:lnTo>
                  <a:pt x="0" y="2647756"/>
                </a:lnTo>
                <a:close/>
              </a:path>
            </a:pathLst>
          </a:custGeom>
          <a:solidFill>
            <a:srgbClr val="A6A6A6"/>
          </a:solidFill>
        </p:spPr>
        <p:txBody>
          <a:bodyPr/>
          <a:lstStyle/>
          <a:p>
            <a:endParaRPr lang="en-US"/>
          </a:p>
        </p:txBody>
      </p:sp>
      <p:grpSp>
        <p:nvGrpSpPr>
          <p:cNvPr id="4" name="Group 4">
            <a:extLst>
              <a:ext uri="{FF2B5EF4-FFF2-40B4-BE49-F238E27FC236}">
                <a16:creationId xmlns:a16="http://schemas.microsoft.com/office/drawing/2014/main" id="{3131A1C5-E38A-3843-4CA6-F239635728BB}"/>
              </a:ext>
              <a:ext uri="{C183D7F6-B498-43B3-948B-1728B52AA6E4}">
                <adec:decorative xmlns:adec="http://schemas.microsoft.com/office/drawing/2017/decorative" val="1"/>
              </a:ext>
            </a:extLst>
          </p:cNvPr>
          <p:cNvGrpSpPr/>
          <p:nvPr/>
        </p:nvGrpSpPr>
        <p:grpSpPr>
          <a:xfrm>
            <a:off x="0" y="1894749"/>
            <a:ext cx="9144000" cy="509789"/>
            <a:chOff x="0" y="0"/>
            <a:chExt cx="6671512" cy="278959"/>
          </a:xfrm>
        </p:grpSpPr>
        <p:sp>
          <p:nvSpPr>
            <p:cNvPr id="5" name="Freeform 5">
              <a:extLst>
                <a:ext uri="{FF2B5EF4-FFF2-40B4-BE49-F238E27FC236}">
                  <a16:creationId xmlns:a16="http://schemas.microsoft.com/office/drawing/2014/main" id="{D3C5237E-855B-6C35-0E64-10F47D5A6DB9}"/>
                </a:ext>
              </a:extLst>
            </p:cNvPr>
            <p:cNvSpPr/>
            <p:nvPr/>
          </p:nvSpPr>
          <p:spPr>
            <a:xfrm>
              <a:off x="0" y="0"/>
              <a:ext cx="6671512" cy="278959"/>
            </a:xfrm>
            <a:custGeom>
              <a:avLst/>
              <a:gdLst/>
              <a:ahLst/>
              <a:cxnLst/>
              <a:rect l="l" t="t" r="r" b="b"/>
              <a:pathLst>
                <a:path w="6671512" h="278959">
                  <a:moveTo>
                    <a:pt x="0" y="0"/>
                  </a:moveTo>
                  <a:lnTo>
                    <a:pt x="6671512" y="0"/>
                  </a:lnTo>
                  <a:lnTo>
                    <a:pt x="6671512" y="278959"/>
                  </a:lnTo>
                  <a:lnTo>
                    <a:pt x="0" y="278959"/>
                  </a:lnTo>
                  <a:close/>
                </a:path>
              </a:pathLst>
            </a:custGeom>
            <a:solidFill>
              <a:srgbClr val="FFFFFF"/>
            </a:solidFill>
          </p:spPr>
          <p:txBody>
            <a:bodyPr/>
            <a:lstStyle/>
            <a:p>
              <a:endParaRPr lang="en-US"/>
            </a:p>
          </p:txBody>
        </p:sp>
      </p:grpSp>
      <p:grpSp>
        <p:nvGrpSpPr>
          <p:cNvPr id="6" name="Group 6">
            <a:extLst>
              <a:ext uri="{FF2B5EF4-FFF2-40B4-BE49-F238E27FC236}">
                <a16:creationId xmlns:a16="http://schemas.microsoft.com/office/drawing/2014/main" id="{C6F15678-B1BA-91F4-9BF4-250C71DDD107}"/>
              </a:ext>
              <a:ext uri="{C183D7F6-B498-43B3-948B-1728B52AA6E4}">
                <adec:decorative xmlns:adec="http://schemas.microsoft.com/office/drawing/2017/decorative" val="1"/>
              </a:ext>
            </a:extLst>
          </p:cNvPr>
          <p:cNvGrpSpPr/>
          <p:nvPr/>
        </p:nvGrpSpPr>
        <p:grpSpPr>
          <a:xfrm rot="381190">
            <a:off x="1014336" y="-470105"/>
            <a:ext cx="12192000" cy="1103525"/>
            <a:chOff x="0" y="0"/>
            <a:chExt cx="6671512" cy="603853"/>
          </a:xfrm>
        </p:grpSpPr>
        <p:sp>
          <p:nvSpPr>
            <p:cNvPr id="7" name="Freeform 7">
              <a:extLst>
                <a:ext uri="{FF2B5EF4-FFF2-40B4-BE49-F238E27FC236}">
                  <a16:creationId xmlns:a16="http://schemas.microsoft.com/office/drawing/2014/main" id="{3B1A58E2-45EB-2D93-2613-27D5FA830704}"/>
                </a:ext>
              </a:extLst>
            </p:cNvPr>
            <p:cNvSpPr/>
            <p:nvPr/>
          </p:nvSpPr>
          <p:spPr>
            <a:xfrm>
              <a:off x="0" y="0"/>
              <a:ext cx="6671512" cy="603853"/>
            </a:xfrm>
            <a:custGeom>
              <a:avLst/>
              <a:gdLst/>
              <a:ahLst/>
              <a:cxnLst/>
              <a:rect l="l" t="t" r="r" b="b"/>
              <a:pathLst>
                <a:path w="6671512" h="603853">
                  <a:moveTo>
                    <a:pt x="0" y="0"/>
                  </a:moveTo>
                  <a:lnTo>
                    <a:pt x="6671512" y="0"/>
                  </a:lnTo>
                  <a:lnTo>
                    <a:pt x="6671512" y="603853"/>
                  </a:lnTo>
                  <a:lnTo>
                    <a:pt x="0" y="603853"/>
                  </a:lnTo>
                  <a:close/>
                </a:path>
              </a:pathLst>
            </a:custGeom>
            <a:solidFill>
              <a:srgbClr val="A6A6A6"/>
            </a:solidFill>
          </p:spPr>
          <p:txBody>
            <a:bodyPr/>
            <a:lstStyle/>
            <a:p>
              <a:endParaRPr lang="en-US"/>
            </a:p>
          </p:txBody>
        </p:sp>
      </p:grpSp>
      <p:grpSp>
        <p:nvGrpSpPr>
          <p:cNvPr id="8" name="Group 8">
            <a:extLst>
              <a:ext uri="{FF2B5EF4-FFF2-40B4-BE49-F238E27FC236}">
                <a16:creationId xmlns:a16="http://schemas.microsoft.com/office/drawing/2014/main" id="{F44262FC-E6B4-6561-847E-1F1CED3970FD}"/>
              </a:ext>
              <a:ext uri="{C183D7F6-B498-43B3-948B-1728B52AA6E4}">
                <adec:decorative xmlns:adec="http://schemas.microsoft.com/office/drawing/2017/decorative" val="1"/>
              </a:ext>
            </a:extLst>
          </p:cNvPr>
          <p:cNvGrpSpPr/>
          <p:nvPr/>
        </p:nvGrpSpPr>
        <p:grpSpPr>
          <a:xfrm rot="-284447">
            <a:off x="-4061208" y="-424019"/>
            <a:ext cx="12192000" cy="1103525"/>
            <a:chOff x="0" y="0"/>
            <a:chExt cx="6671512" cy="603853"/>
          </a:xfrm>
        </p:grpSpPr>
        <p:sp>
          <p:nvSpPr>
            <p:cNvPr id="9" name="Freeform 9">
              <a:extLst>
                <a:ext uri="{FF2B5EF4-FFF2-40B4-BE49-F238E27FC236}">
                  <a16:creationId xmlns:a16="http://schemas.microsoft.com/office/drawing/2014/main" id="{462BF915-898D-0B3A-725E-82DAEEF069FB}"/>
                </a:ext>
              </a:extLst>
            </p:cNvPr>
            <p:cNvSpPr/>
            <p:nvPr/>
          </p:nvSpPr>
          <p:spPr>
            <a:xfrm>
              <a:off x="0" y="0"/>
              <a:ext cx="6671512" cy="603853"/>
            </a:xfrm>
            <a:custGeom>
              <a:avLst/>
              <a:gdLst/>
              <a:ahLst/>
              <a:cxnLst/>
              <a:rect l="l" t="t" r="r" b="b"/>
              <a:pathLst>
                <a:path w="6671512" h="603853">
                  <a:moveTo>
                    <a:pt x="0" y="0"/>
                  </a:moveTo>
                  <a:lnTo>
                    <a:pt x="6671512" y="0"/>
                  </a:lnTo>
                  <a:lnTo>
                    <a:pt x="6671512" y="603853"/>
                  </a:lnTo>
                  <a:lnTo>
                    <a:pt x="0" y="603853"/>
                  </a:lnTo>
                  <a:close/>
                </a:path>
              </a:pathLst>
            </a:custGeom>
            <a:solidFill>
              <a:srgbClr val="A6A6A6"/>
            </a:solidFill>
          </p:spPr>
          <p:txBody>
            <a:bodyPr/>
            <a:lstStyle/>
            <a:p>
              <a:endParaRPr lang="en-US"/>
            </a:p>
          </p:txBody>
        </p:sp>
      </p:grpSp>
      <p:sp>
        <p:nvSpPr>
          <p:cNvPr id="11" name="TextBox 14">
            <a:extLst>
              <a:ext uri="{FF2B5EF4-FFF2-40B4-BE49-F238E27FC236}">
                <a16:creationId xmlns:a16="http://schemas.microsoft.com/office/drawing/2014/main" id="{60A258BC-E85F-DE39-1A16-3721A2D8ADD6}"/>
              </a:ext>
            </a:extLst>
          </p:cNvPr>
          <p:cNvSpPr txBox="1"/>
          <p:nvPr/>
        </p:nvSpPr>
        <p:spPr>
          <a:xfrm>
            <a:off x="-352198" y="1915388"/>
            <a:ext cx="3923699" cy="359073"/>
          </a:xfrm>
          <a:prstGeom prst="rect">
            <a:avLst/>
          </a:prstGeom>
        </p:spPr>
        <p:txBody>
          <a:bodyPr lIns="0" tIns="0" rIns="0" bIns="0" rtlCol="0" anchor="t">
            <a:spAutoFit/>
          </a:bodyPr>
          <a:lstStyle/>
          <a:p>
            <a:pPr algn="ctr">
              <a:lnSpc>
                <a:spcPts val="2800"/>
              </a:lnSpc>
            </a:pPr>
            <a:r>
              <a:rPr lang="en-US" sz="2400" spc="200" dirty="0">
                <a:solidFill>
                  <a:srgbClr val="2B4A9D"/>
                </a:solidFill>
              </a:rPr>
              <a:t>HAPPINESS</a:t>
            </a:r>
          </a:p>
        </p:txBody>
      </p:sp>
      <p:sp>
        <p:nvSpPr>
          <p:cNvPr id="12" name="TextBox 15">
            <a:extLst>
              <a:ext uri="{FF2B5EF4-FFF2-40B4-BE49-F238E27FC236}">
                <a16:creationId xmlns:a16="http://schemas.microsoft.com/office/drawing/2014/main" id="{E2236406-475B-C55C-5898-8253341248B5}"/>
              </a:ext>
            </a:extLst>
          </p:cNvPr>
          <p:cNvSpPr txBox="1"/>
          <p:nvPr/>
        </p:nvSpPr>
        <p:spPr>
          <a:xfrm>
            <a:off x="2799806" y="1932812"/>
            <a:ext cx="471311" cy="323935"/>
          </a:xfrm>
          <a:prstGeom prst="rect">
            <a:avLst/>
          </a:prstGeom>
        </p:spPr>
        <p:txBody>
          <a:bodyPr wrap="square" lIns="0" tIns="0" rIns="0" bIns="0" rtlCol="0" anchor="t">
            <a:spAutoFit/>
          </a:bodyPr>
          <a:lstStyle/>
          <a:p>
            <a:pPr algn="ctr">
              <a:lnSpc>
                <a:spcPts val="2800"/>
              </a:lnSpc>
            </a:pPr>
            <a:r>
              <a:rPr lang="en-US" sz="2000" spc="200" dirty="0">
                <a:solidFill>
                  <a:srgbClr val="2B4A9D"/>
                </a:solidFill>
                <a:latin typeface="Lato Bold"/>
              </a:rPr>
              <a:t>=</a:t>
            </a:r>
          </a:p>
        </p:txBody>
      </p:sp>
      <p:sp>
        <p:nvSpPr>
          <p:cNvPr id="13" name="TextBox 17">
            <a:extLst>
              <a:ext uri="{FF2B5EF4-FFF2-40B4-BE49-F238E27FC236}">
                <a16:creationId xmlns:a16="http://schemas.microsoft.com/office/drawing/2014/main" id="{FF017D0B-25B1-CFAE-2C4F-F14AA843F362}"/>
              </a:ext>
            </a:extLst>
          </p:cNvPr>
          <p:cNvSpPr txBox="1"/>
          <p:nvPr/>
        </p:nvSpPr>
        <p:spPr>
          <a:xfrm>
            <a:off x="6105864" y="1902833"/>
            <a:ext cx="2789165" cy="359073"/>
          </a:xfrm>
          <a:prstGeom prst="rect">
            <a:avLst/>
          </a:prstGeom>
        </p:spPr>
        <p:txBody>
          <a:bodyPr lIns="0" tIns="0" rIns="0" bIns="0" rtlCol="0" anchor="t">
            <a:spAutoFit/>
          </a:bodyPr>
          <a:lstStyle/>
          <a:p>
            <a:pPr algn="ctr">
              <a:lnSpc>
                <a:spcPts val="2800"/>
              </a:lnSpc>
            </a:pPr>
            <a:r>
              <a:rPr lang="en-US" sz="2400" spc="200" dirty="0">
                <a:solidFill>
                  <a:srgbClr val="2B4A9D"/>
                </a:solidFill>
              </a:rPr>
              <a:t>LONGEVITY</a:t>
            </a:r>
          </a:p>
        </p:txBody>
      </p:sp>
      <p:sp>
        <p:nvSpPr>
          <p:cNvPr id="14" name="TextBox 20">
            <a:extLst>
              <a:ext uri="{FF2B5EF4-FFF2-40B4-BE49-F238E27FC236}">
                <a16:creationId xmlns:a16="http://schemas.microsoft.com/office/drawing/2014/main" id="{50BCAE6F-8804-A737-2BA0-F815D4E334CF}"/>
              </a:ext>
            </a:extLst>
          </p:cNvPr>
          <p:cNvSpPr txBox="1"/>
          <p:nvPr/>
        </p:nvSpPr>
        <p:spPr>
          <a:xfrm>
            <a:off x="2889550" y="1897962"/>
            <a:ext cx="3364899" cy="359073"/>
          </a:xfrm>
          <a:prstGeom prst="rect">
            <a:avLst/>
          </a:prstGeom>
        </p:spPr>
        <p:txBody>
          <a:bodyPr lIns="0" tIns="0" rIns="0" bIns="0" rtlCol="0" anchor="t">
            <a:spAutoFit/>
          </a:bodyPr>
          <a:lstStyle/>
          <a:p>
            <a:pPr algn="ctr">
              <a:lnSpc>
                <a:spcPts val="2800"/>
              </a:lnSpc>
            </a:pPr>
            <a:r>
              <a:rPr lang="en-US" sz="2400" spc="200" dirty="0">
                <a:solidFill>
                  <a:srgbClr val="2B4A9D"/>
                </a:solidFill>
              </a:rPr>
              <a:t>HEALTHY LIVING</a:t>
            </a:r>
          </a:p>
        </p:txBody>
      </p:sp>
      <p:pic>
        <p:nvPicPr>
          <p:cNvPr id="15" name="Picture 22">
            <a:extLst>
              <a:ext uri="{FF2B5EF4-FFF2-40B4-BE49-F238E27FC236}">
                <a16:creationId xmlns:a16="http://schemas.microsoft.com/office/drawing/2014/main" id="{D08ADBA0-7716-5D80-3BA3-8153EA8DF61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1723" y="2814575"/>
            <a:ext cx="2596414" cy="2577531"/>
          </a:xfrm>
          <a:prstGeom prst="rect">
            <a:avLst/>
          </a:prstGeom>
        </p:spPr>
      </p:pic>
      <p:sp>
        <p:nvSpPr>
          <p:cNvPr id="16" name="TextBox 15">
            <a:extLst>
              <a:ext uri="{FF2B5EF4-FFF2-40B4-BE49-F238E27FC236}">
                <a16:creationId xmlns:a16="http://schemas.microsoft.com/office/drawing/2014/main" id="{327E2593-2A3D-1A34-D101-5EF5A91ACE92}"/>
              </a:ext>
            </a:extLst>
          </p:cNvPr>
          <p:cNvSpPr txBox="1"/>
          <p:nvPr/>
        </p:nvSpPr>
        <p:spPr>
          <a:xfrm>
            <a:off x="5870209" y="1932812"/>
            <a:ext cx="471311" cy="323935"/>
          </a:xfrm>
          <a:prstGeom prst="rect">
            <a:avLst/>
          </a:prstGeom>
        </p:spPr>
        <p:txBody>
          <a:bodyPr wrap="square" lIns="0" tIns="0" rIns="0" bIns="0" rtlCol="0" anchor="t">
            <a:spAutoFit/>
          </a:bodyPr>
          <a:lstStyle/>
          <a:p>
            <a:pPr algn="ctr">
              <a:lnSpc>
                <a:spcPts val="2800"/>
              </a:lnSpc>
            </a:pPr>
            <a:r>
              <a:rPr lang="en-US" sz="2000" spc="200" dirty="0">
                <a:solidFill>
                  <a:srgbClr val="2B4A9D"/>
                </a:solidFill>
                <a:latin typeface="Lato Bold"/>
              </a:rPr>
              <a:t>=</a:t>
            </a:r>
          </a:p>
        </p:txBody>
      </p:sp>
      <p:pic>
        <p:nvPicPr>
          <p:cNvPr id="17" name="Picture 22">
            <a:extLst>
              <a:ext uri="{FF2B5EF4-FFF2-40B4-BE49-F238E27FC236}">
                <a16:creationId xmlns:a16="http://schemas.microsoft.com/office/drawing/2014/main" id="{B0668E75-30D2-61B5-652A-DD63FDB9D65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73794" y="2814575"/>
            <a:ext cx="2596414" cy="2577531"/>
          </a:xfrm>
          <a:prstGeom prst="rect">
            <a:avLst/>
          </a:prstGeom>
        </p:spPr>
      </p:pic>
      <p:pic>
        <p:nvPicPr>
          <p:cNvPr id="18" name="Picture 22">
            <a:extLst>
              <a:ext uri="{FF2B5EF4-FFF2-40B4-BE49-F238E27FC236}">
                <a16:creationId xmlns:a16="http://schemas.microsoft.com/office/drawing/2014/main" id="{6A698BE2-D2FE-E272-EB40-D00CE3552CF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05864" y="2814575"/>
            <a:ext cx="2596414" cy="2577531"/>
          </a:xfrm>
          <a:prstGeom prst="rect">
            <a:avLst/>
          </a:prstGeom>
        </p:spPr>
      </p:pic>
      <p:pic>
        <p:nvPicPr>
          <p:cNvPr id="19" name="Picture 18" descr="Logo&#10;&#10;Description automatically generated with low confidence">
            <a:extLst>
              <a:ext uri="{FF2B5EF4-FFF2-40B4-BE49-F238E27FC236}">
                <a16:creationId xmlns:a16="http://schemas.microsoft.com/office/drawing/2014/main" id="{44AA5DFF-C3B1-4DF2-C7F7-E06E9081DD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sp>
        <p:nvSpPr>
          <p:cNvPr id="24" name="TextBox 12">
            <a:extLst>
              <a:ext uri="{FF2B5EF4-FFF2-40B4-BE49-F238E27FC236}">
                <a16:creationId xmlns:a16="http://schemas.microsoft.com/office/drawing/2014/main" id="{CBC58FEE-7AC7-26DF-A160-FFA459213158}"/>
              </a:ext>
            </a:extLst>
          </p:cNvPr>
          <p:cNvSpPr txBox="1">
            <a:spLocks/>
          </p:cNvSpPr>
          <p:nvPr/>
        </p:nvSpPr>
        <p:spPr>
          <a:xfrm>
            <a:off x="1633335" y="817725"/>
            <a:ext cx="5978929" cy="6875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600"/>
              </a:lnSpc>
              <a:spcBef>
                <a:spcPts val="0"/>
              </a:spcBef>
              <a:defRPr/>
            </a:pPr>
            <a:r>
              <a:rPr lang="en-US" b="1" spc="267" dirty="0">
                <a:solidFill>
                  <a:srgbClr val="2B4A9D"/>
                </a:solidFill>
                <a:ea typeface="+mn-ea"/>
                <a:cs typeface="+mn-cs"/>
              </a:rPr>
              <a:t>WHAT IS HAPPINESS?</a:t>
            </a:r>
          </a:p>
        </p:txBody>
      </p:sp>
    </p:spTree>
    <p:extLst>
      <p:ext uri="{BB962C8B-B14F-4D97-AF65-F5344CB8AC3E}">
        <p14:creationId xmlns:p14="http://schemas.microsoft.com/office/powerpoint/2010/main" val="2006703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1" name="Group 2">
            <a:extLst>
              <a:ext uri="{FF2B5EF4-FFF2-40B4-BE49-F238E27FC236}">
                <a16:creationId xmlns:a16="http://schemas.microsoft.com/office/drawing/2014/main" id="{C88A3856-7272-E589-DFFD-E29065D2077A}"/>
              </a:ext>
              <a:ext uri="{C183D7F6-B498-43B3-948B-1728B52AA6E4}">
                <adec:decorative xmlns:adec="http://schemas.microsoft.com/office/drawing/2017/decorative" val="1"/>
              </a:ext>
            </a:extLst>
          </p:cNvPr>
          <p:cNvGrpSpPr/>
          <p:nvPr/>
        </p:nvGrpSpPr>
        <p:grpSpPr>
          <a:xfrm>
            <a:off x="3477" y="0"/>
            <a:ext cx="301605" cy="6858000"/>
            <a:chOff x="0" y="0"/>
            <a:chExt cx="165040" cy="3752725"/>
          </a:xfrm>
        </p:grpSpPr>
        <p:sp>
          <p:nvSpPr>
            <p:cNvPr id="72" name="Freeform 3">
              <a:extLst>
                <a:ext uri="{FF2B5EF4-FFF2-40B4-BE49-F238E27FC236}">
                  <a16:creationId xmlns:a16="http://schemas.microsoft.com/office/drawing/2014/main" id="{732CC64E-7576-E1AC-7E09-BBF12885B669}"/>
                </a:ext>
              </a:extLst>
            </p:cNvPr>
            <p:cNvSpPr/>
            <p:nvPr/>
          </p:nvSpPr>
          <p:spPr>
            <a:xfrm>
              <a:off x="0" y="0"/>
              <a:ext cx="165040" cy="3752726"/>
            </a:xfrm>
            <a:custGeom>
              <a:avLst/>
              <a:gdLst/>
              <a:ahLst/>
              <a:cxnLst/>
              <a:rect l="l" t="t" r="r" b="b"/>
              <a:pathLst>
                <a:path w="165040" h="3752726">
                  <a:moveTo>
                    <a:pt x="0" y="0"/>
                  </a:moveTo>
                  <a:lnTo>
                    <a:pt x="165040" y="0"/>
                  </a:lnTo>
                  <a:lnTo>
                    <a:pt x="165040" y="3752726"/>
                  </a:lnTo>
                  <a:lnTo>
                    <a:pt x="0" y="3752726"/>
                  </a:lnTo>
                  <a:close/>
                </a:path>
              </a:pathLst>
            </a:custGeom>
            <a:solidFill>
              <a:srgbClr val="A6A6A6"/>
            </a:solidFill>
          </p:spPr>
          <p:txBody>
            <a:bodyPr/>
            <a:lstStyle/>
            <a:p>
              <a:endParaRPr lang="en-US"/>
            </a:p>
          </p:txBody>
        </p:sp>
      </p:grpSp>
      <p:grpSp>
        <p:nvGrpSpPr>
          <p:cNvPr id="73" name="Group 4">
            <a:extLst>
              <a:ext uri="{FF2B5EF4-FFF2-40B4-BE49-F238E27FC236}">
                <a16:creationId xmlns:a16="http://schemas.microsoft.com/office/drawing/2014/main" id="{6E366CAF-D49B-4A55-69B9-C71B40DFCF13}"/>
              </a:ext>
              <a:ext uri="{C183D7F6-B498-43B3-948B-1728B52AA6E4}">
                <adec:decorative xmlns:adec="http://schemas.microsoft.com/office/drawing/2017/decorative" val="1"/>
              </a:ext>
            </a:extLst>
          </p:cNvPr>
          <p:cNvGrpSpPr/>
          <p:nvPr/>
        </p:nvGrpSpPr>
        <p:grpSpPr>
          <a:xfrm rot="-2700000">
            <a:off x="7969406" y="1647712"/>
            <a:ext cx="3172814" cy="3172814"/>
            <a:chOff x="0" y="0"/>
            <a:chExt cx="1913890" cy="1913890"/>
          </a:xfrm>
        </p:grpSpPr>
        <p:sp>
          <p:nvSpPr>
            <p:cNvPr id="74" name="Freeform 5">
              <a:extLst>
                <a:ext uri="{FF2B5EF4-FFF2-40B4-BE49-F238E27FC236}">
                  <a16:creationId xmlns:a16="http://schemas.microsoft.com/office/drawing/2014/main" id="{06679975-F940-057B-EC57-D44404D19ECA}"/>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D3F7A"/>
            </a:solidFill>
          </p:spPr>
          <p:txBody>
            <a:bodyPr/>
            <a:lstStyle/>
            <a:p>
              <a:endParaRPr lang="en-US"/>
            </a:p>
          </p:txBody>
        </p:sp>
      </p:grpSp>
      <p:grpSp>
        <p:nvGrpSpPr>
          <p:cNvPr id="75" name="Group 6">
            <a:extLst>
              <a:ext uri="{FF2B5EF4-FFF2-40B4-BE49-F238E27FC236}">
                <a16:creationId xmlns:a16="http://schemas.microsoft.com/office/drawing/2014/main" id="{3A6A17E3-75C1-9135-6D3A-B606392D983A}"/>
              </a:ext>
              <a:ext uri="{C183D7F6-B498-43B3-948B-1728B52AA6E4}">
                <adec:decorative xmlns:adec="http://schemas.microsoft.com/office/drawing/2017/decorative" val="1"/>
              </a:ext>
            </a:extLst>
          </p:cNvPr>
          <p:cNvGrpSpPr/>
          <p:nvPr/>
        </p:nvGrpSpPr>
        <p:grpSpPr>
          <a:xfrm rot="2700000">
            <a:off x="8154937" y="1820023"/>
            <a:ext cx="2828186" cy="2828186"/>
            <a:chOff x="0" y="0"/>
            <a:chExt cx="1913890" cy="1913890"/>
          </a:xfrm>
        </p:grpSpPr>
        <p:sp>
          <p:nvSpPr>
            <p:cNvPr id="76" name="Freeform 7">
              <a:extLst>
                <a:ext uri="{FF2B5EF4-FFF2-40B4-BE49-F238E27FC236}">
                  <a16:creationId xmlns:a16="http://schemas.microsoft.com/office/drawing/2014/main" id="{FBF04000-B3EA-5274-7440-8D78B2A13E95}"/>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US"/>
            </a:p>
          </p:txBody>
        </p:sp>
      </p:grpSp>
      <p:grpSp>
        <p:nvGrpSpPr>
          <p:cNvPr id="77" name="Group 8">
            <a:extLst>
              <a:ext uri="{FF2B5EF4-FFF2-40B4-BE49-F238E27FC236}">
                <a16:creationId xmlns:a16="http://schemas.microsoft.com/office/drawing/2014/main" id="{874C9FD0-B58F-8BBC-44A3-68D3FA9CA23A}"/>
              </a:ext>
              <a:ext uri="{C183D7F6-B498-43B3-948B-1728B52AA6E4}">
                <adec:decorative xmlns:adec="http://schemas.microsoft.com/office/drawing/2017/decorative" val="1"/>
              </a:ext>
            </a:extLst>
          </p:cNvPr>
          <p:cNvGrpSpPr/>
          <p:nvPr/>
        </p:nvGrpSpPr>
        <p:grpSpPr>
          <a:xfrm rot="2700000">
            <a:off x="6204734" y="4436854"/>
            <a:ext cx="2775783" cy="3056469"/>
            <a:chOff x="0" y="0"/>
            <a:chExt cx="1913890" cy="1913890"/>
          </a:xfrm>
        </p:grpSpPr>
        <p:sp>
          <p:nvSpPr>
            <p:cNvPr id="78" name="Freeform 9">
              <a:extLst>
                <a:ext uri="{FF2B5EF4-FFF2-40B4-BE49-F238E27FC236}">
                  <a16:creationId xmlns:a16="http://schemas.microsoft.com/office/drawing/2014/main" id="{0A0289C5-9761-B8EE-FF43-2BCDD757DCB4}"/>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A6A6A6"/>
            </a:solidFill>
          </p:spPr>
          <p:txBody>
            <a:bodyPr/>
            <a:lstStyle/>
            <a:p>
              <a:endParaRPr lang="en-US"/>
            </a:p>
          </p:txBody>
        </p:sp>
      </p:grpSp>
      <p:grpSp>
        <p:nvGrpSpPr>
          <p:cNvPr id="79" name="Group 10">
            <a:extLst>
              <a:ext uri="{FF2B5EF4-FFF2-40B4-BE49-F238E27FC236}">
                <a16:creationId xmlns:a16="http://schemas.microsoft.com/office/drawing/2014/main" id="{1C278A36-7882-33A3-9B22-AE1291D1E4F5}"/>
              </a:ext>
              <a:ext uri="{C183D7F6-B498-43B3-948B-1728B52AA6E4}">
                <adec:decorative xmlns:adec="http://schemas.microsoft.com/office/drawing/2017/decorative" val="1"/>
              </a:ext>
            </a:extLst>
          </p:cNvPr>
          <p:cNvGrpSpPr/>
          <p:nvPr/>
        </p:nvGrpSpPr>
        <p:grpSpPr>
          <a:xfrm rot="2700000">
            <a:off x="6164930" y="-915565"/>
            <a:ext cx="2978688" cy="2978688"/>
            <a:chOff x="0" y="0"/>
            <a:chExt cx="1913890" cy="1913890"/>
          </a:xfrm>
        </p:grpSpPr>
        <p:sp>
          <p:nvSpPr>
            <p:cNvPr id="80" name="Freeform 11">
              <a:extLst>
                <a:ext uri="{FF2B5EF4-FFF2-40B4-BE49-F238E27FC236}">
                  <a16:creationId xmlns:a16="http://schemas.microsoft.com/office/drawing/2014/main" id="{7479732B-4545-A709-2C48-C47862119DEE}"/>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A6A6A6"/>
            </a:solidFill>
          </p:spPr>
          <p:txBody>
            <a:bodyPr/>
            <a:lstStyle/>
            <a:p>
              <a:endParaRPr lang="en-US"/>
            </a:p>
          </p:txBody>
        </p:sp>
      </p:grpSp>
      <p:grpSp>
        <p:nvGrpSpPr>
          <p:cNvPr id="81" name="Group 18">
            <a:extLst>
              <a:ext uri="{FF2B5EF4-FFF2-40B4-BE49-F238E27FC236}">
                <a16:creationId xmlns:a16="http://schemas.microsoft.com/office/drawing/2014/main" id="{B471BF57-7AC5-8F68-2EA3-FAEBE790AAF6}"/>
              </a:ext>
              <a:ext uri="{C183D7F6-B498-43B3-948B-1728B52AA6E4}">
                <adec:decorative xmlns:adec="http://schemas.microsoft.com/office/drawing/2017/decorative" val="1"/>
              </a:ext>
            </a:extLst>
          </p:cNvPr>
          <p:cNvGrpSpPr/>
          <p:nvPr/>
        </p:nvGrpSpPr>
        <p:grpSpPr>
          <a:xfrm rot="-5400000">
            <a:off x="-535412" y="1307116"/>
            <a:ext cx="553006" cy="1310982"/>
            <a:chOff x="0" y="0"/>
            <a:chExt cx="2354580" cy="5581882"/>
          </a:xfrm>
        </p:grpSpPr>
        <p:sp>
          <p:nvSpPr>
            <p:cNvPr id="82" name="Freeform 19">
              <a:extLst>
                <a:ext uri="{FF2B5EF4-FFF2-40B4-BE49-F238E27FC236}">
                  <a16:creationId xmlns:a16="http://schemas.microsoft.com/office/drawing/2014/main" id="{88F72475-639E-D031-9C77-220FF986B0C4}"/>
                </a:ext>
              </a:extLst>
            </p:cNvPr>
            <p:cNvSpPr/>
            <p:nvPr/>
          </p:nvSpPr>
          <p:spPr>
            <a:xfrm>
              <a:off x="0" y="0"/>
              <a:ext cx="2353310" cy="5581882"/>
            </a:xfrm>
            <a:custGeom>
              <a:avLst/>
              <a:gdLst/>
              <a:ahLst/>
              <a:cxnLst/>
              <a:rect l="l" t="t" r="r" b="b"/>
              <a:pathLst>
                <a:path w="2353310" h="5581882">
                  <a:moveTo>
                    <a:pt x="784860" y="5514572"/>
                  </a:moveTo>
                  <a:cubicBezTo>
                    <a:pt x="905510" y="5555212"/>
                    <a:pt x="1042670" y="5581882"/>
                    <a:pt x="1177290" y="5581882"/>
                  </a:cubicBezTo>
                  <a:cubicBezTo>
                    <a:pt x="1311910" y="5581882"/>
                    <a:pt x="1441450" y="5559022"/>
                    <a:pt x="1560830" y="5518382"/>
                  </a:cubicBezTo>
                  <a:cubicBezTo>
                    <a:pt x="1563370" y="5517112"/>
                    <a:pt x="1565910" y="5517112"/>
                    <a:pt x="1568450" y="5515842"/>
                  </a:cubicBezTo>
                  <a:cubicBezTo>
                    <a:pt x="2016760" y="5353282"/>
                    <a:pt x="2346960" y="4924022"/>
                    <a:pt x="2353310" y="4414025"/>
                  </a:cubicBezTo>
                  <a:lnTo>
                    <a:pt x="2353310" y="0"/>
                  </a:lnTo>
                  <a:lnTo>
                    <a:pt x="0" y="0"/>
                  </a:lnTo>
                  <a:lnTo>
                    <a:pt x="0" y="4410668"/>
                  </a:lnTo>
                  <a:cubicBezTo>
                    <a:pt x="6350" y="4926562"/>
                    <a:pt x="331470" y="5355822"/>
                    <a:pt x="784860" y="5514572"/>
                  </a:cubicBezTo>
                  <a:close/>
                </a:path>
              </a:pathLst>
            </a:custGeom>
            <a:solidFill>
              <a:srgbClr val="A6A6A6"/>
            </a:solidFill>
          </p:spPr>
          <p:txBody>
            <a:bodyPr/>
            <a:lstStyle/>
            <a:p>
              <a:endParaRPr lang="en-US"/>
            </a:p>
          </p:txBody>
        </p:sp>
      </p:grpSp>
      <p:grpSp>
        <p:nvGrpSpPr>
          <p:cNvPr id="83" name="Group 20">
            <a:extLst>
              <a:ext uri="{FF2B5EF4-FFF2-40B4-BE49-F238E27FC236}">
                <a16:creationId xmlns:a16="http://schemas.microsoft.com/office/drawing/2014/main" id="{A65DB850-A047-5F14-1EB5-15232134FFA0}"/>
              </a:ext>
              <a:ext uri="{C183D7F6-B498-43B3-948B-1728B52AA6E4}">
                <adec:decorative xmlns:adec="http://schemas.microsoft.com/office/drawing/2017/decorative" val="1"/>
              </a:ext>
            </a:extLst>
          </p:cNvPr>
          <p:cNvGrpSpPr/>
          <p:nvPr/>
        </p:nvGrpSpPr>
        <p:grpSpPr>
          <a:xfrm rot="-5400000">
            <a:off x="2406218" y="-1725251"/>
            <a:ext cx="1086131" cy="5301101"/>
            <a:chOff x="0" y="0"/>
            <a:chExt cx="2354580" cy="11492046"/>
          </a:xfrm>
        </p:grpSpPr>
        <p:sp>
          <p:nvSpPr>
            <p:cNvPr id="84" name="Freeform 21">
              <a:extLst>
                <a:ext uri="{FF2B5EF4-FFF2-40B4-BE49-F238E27FC236}">
                  <a16:creationId xmlns:a16="http://schemas.microsoft.com/office/drawing/2014/main" id="{7B0FC239-FF91-C476-F993-C3B0B890F8F7}"/>
                </a:ext>
              </a:extLst>
            </p:cNvPr>
            <p:cNvSpPr/>
            <p:nvPr/>
          </p:nvSpPr>
          <p:spPr>
            <a:xfrm>
              <a:off x="0" y="0"/>
              <a:ext cx="2353310" cy="11492046"/>
            </a:xfrm>
            <a:custGeom>
              <a:avLst/>
              <a:gdLst/>
              <a:ahLst/>
              <a:cxnLst/>
              <a:rect l="l" t="t" r="r" b="b"/>
              <a:pathLst>
                <a:path w="2353310" h="11492046">
                  <a:moveTo>
                    <a:pt x="784860" y="11424736"/>
                  </a:moveTo>
                  <a:cubicBezTo>
                    <a:pt x="905510" y="11465376"/>
                    <a:pt x="1042670" y="11492046"/>
                    <a:pt x="1177290" y="11492046"/>
                  </a:cubicBezTo>
                  <a:cubicBezTo>
                    <a:pt x="1311910" y="11492046"/>
                    <a:pt x="1441450" y="11469186"/>
                    <a:pt x="1560830" y="11428546"/>
                  </a:cubicBezTo>
                  <a:cubicBezTo>
                    <a:pt x="1563370" y="11427276"/>
                    <a:pt x="1565910" y="11427276"/>
                    <a:pt x="1568450" y="11426006"/>
                  </a:cubicBezTo>
                  <a:cubicBezTo>
                    <a:pt x="2016760" y="11263446"/>
                    <a:pt x="2346960" y="10834186"/>
                    <a:pt x="2353310" y="10306003"/>
                  </a:cubicBezTo>
                  <a:lnTo>
                    <a:pt x="2353310" y="0"/>
                  </a:lnTo>
                  <a:lnTo>
                    <a:pt x="0" y="0"/>
                  </a:lnTo>
                  <a:lnTo>
                    <a:pt x="0" y="10298100"/>
                  </a:lnTo>
                  <a:cubicBezTo>
                    <a:pt x="6350" y="10836725"/>
                    <a:pt x="331470" y="11265986"/>
                    <a:pt x="784860" y="11424736"/>
                  </a:cubicBezTo>
                  <a:close/>
                </a:path>
              </a:pathLst>
            </a:custGeom>
            <a:solidFill>
              <a:srgbClr val="A6A6A6"/>
            </a:solidFill>
          </p:spPr>
          <p:txBody>
            <a:bodyPr/>
            <a:lstStyle/>
            <a:p>
              <a:endParaRPr lang="en-US"/>
            </a:p>
          </p:txBody>
        </p:sp>
      </p:grpSp>
      <p:grpSp>
        <p:nvGrpSpPr>
          <p:cNvPr id="85" name="Group 24">
            <a:extLst>
              <a:ext uri="{FF2B5EF4-FFF2-40B4-BE49-F238E27FC236}">
                <a16:creationId xmlns:a16="http://schemas.microsoft.com/office/drawing/2014/main" id="{506AA1CB-897E-22FD-70E5-F17919F7D999}"/>
              </a:ext>
              <a:ext uri="{C183D7F6-B498-43B3-948B-1728B52AA6E4}">
                <adec:decorative xmlns:adec="http://schemas.microsoft.com/office/drawing/2017/decorative" val="1"/>
              </a:ext>
            </a:extLst>
          </p:cNvPr>
          <p:cNvGrpSpPr/>
          <p:nvPr/>
        </p:nvGrpSpPr>
        <p:grpSpPr>
          <a:xfrm rot="-5400000">
            <a:off x="-535412" y="4031564"/>
            <a:ext cx="553006" cy="1310982"/>
            <a:chOff x="0" y="0"/>
            <a:chExt cx="2354580" cy="5581882"/>
          </a:xfrm>
        </p:grpSpPr>
        <p:sp>
          <p:nvSpPr>
            <p:cNvPr id="86" name="Freeform 25">
              <a:extLst>
                <a:ext uri="{FF2B5EF4-FFF2-40B4-BE49-F238E27FC236}">
                  <a16:creationId xmlns:a16="http://schemas.microsoft.com/office/drawing/2014/main" id="{C60395F7-70A9-7050-88EE-586E3175ECAB}"/>
                </a:ext>
              </a:extLst>
            </p:cNvPr>
            <p:cNvSpPr/>
            <p:nvPr/>
          </p:nvSpPr>
          <p:spPr>
            <a:xfrm>
              <a:off x="0" y="0"/>
              <a:ext cx="2353310" cy="5581882"/>
            </a:xfrm>
            <a:custGeom>
              <a:avLst/>
              <a:gdLst/>
              <a:ahLst/>
              <a:cxnLst/>
              <a:rect l="l" t="t" r="r" b="b"/>
              <a:pathLst>
                <a:path w="2353310" h="5581882">
                  <a:moveTo>
                    <a:pt x="784860" y="5514572"/>
                  </a:moveTo>
                  <a:cubicBezTo>
                    <a:pt x="905510" y="5555212"/>
                    <a:pt x="1042670" y="5581882"/>
                    <a:pt x="1177290" y="5581882"/>
                  </a:cubicBezTo>
                  <a:cubicBezTo>
                    <a:pt x="1311910" y="5581882"/>
                    <a:pt x="1441450" y="5559022"/>
                    <a:pt x="1560830" y="5518382"/>
                  </a:cubicBezTo>
                  <a:cubicBezTo>
                    <a:pt x="1563370" y="5517112"/>
                    <a:pt x="1565910" y="5517112"/>
                    <a:pt x="1568450" y="5515842"/>
                  </a:cubicBezTo>
                  <a:cubicBezTo>
                    <a:pt x="2016760" y="5353282"/>
                    <a:pt x="2346960" y="4924022"/>
                    <a:pt x="2353310" y="4414025"/>
                  </a:cubicBezTo>
                  <a:lnTo>
                    <a:pt x="2353310" y="0"/>
                  </a:lnTo>
                  <a:lnTo>
                    <a:pt x="0" y="0"/>
                  </a:lnTo>
                  <a:lnTo>
                    <a:pt x="0" y="4410668"/>
                  </a:lnTo>
                  <a:cubicBezTo>
                    <a:pt x="6350" y="4926562"/>
                    <a:pt x="331470" y="5355822"/>
                    <a:pt x="784860" y="5514572"/>
                  </a:cubicBezTo>
                  <a:close/>
                </a:path>
              </a:pathLst>
            </a:custGeom>
            <a:solidFill>
              <a:srgbClr val="A6A6A6"/>
            </a:solidFill>
          </p:spPr>
          <p:txBody>
            <a:bodyPr/>
            <a:lstStyle/>
            <a:p>
              <a:endParaRPr lang="en-US"/>
            </a:p>
          </p:txBody>
        </p:sp>
      </p:grpSp>
      <p:sp>
        <p:nvSpPr>
          <p:cNvPr id="87" name="TextBox 26">
            <a:extLst>
              <a:ext uri="{FF2B5EF4-FFF2-40B4-BE49-F238E27FC236}">
                <a16:creationId xmlns:a16="http://schemas.microsoft.com/office/drawing/2014/main" id="{7074E4E4-3937-B98B-392F-9D18A3A67E3D}"/>
              </a:ext>
            </a:extLst>
          </p:cNvPr>
          <p:cNvSpPr txBox="1"/>
          <p:nvPr/>
        </p:nvSpPr>
        <p:spPr>
          <a:xfrm>
            <a:off x="500797" y="2127672"/>
            <a:ext cx="5950803" cy="2011256"/>
          </a:xfrm>
          <a:prstGeom prst="rect">
            <a:avLst/>
          </a:prstGeom>
        </p:spPr>
        <p:txBody>
          <a:bodyPr lIns="0" tIns="0" rIns="0" bIns="0" rtlCol="0" anchor="t">
            <a:spAutoFit/>
          </a:bodyPr>
          <a:lstStyle/>
          <a:p>
            <a:pPr marL="685817" lvl="1" indent="-381010">
              <a:buFont typeface="Arial" panose="020B0604020202020204" pitchFamily="34" charset="0"/>
              <a:buChar char="•"/>
            </a:pPr>
            <a:r>
              <a:rPr lang="en-US" sz="1867" dirty="0"/>
              <a:t>BMI</a:t>
            </a:r>
          </a:p>
          <a:p>
            <a:pPr marL="685817" lvl="1" indent="-381010">
              <a:buFont typeface="Arial" panose="020B0604020202020204" pitchFamily="34" charset="0"/>
              <a:buChar char="•"/>
            </a:pPr>
            <a:r>
              <a:rPr lang="en-US" sz="1867" dirty="0"/>
              <a:t>Cholesterol</a:t>
            </a:r>
          </a:p>
          <a:p>
            <a:pPr marL="685817" lvl="1" indent="-381010">
              <a:buFont typeface="Arial" panose="020B0604020202020204" pitchFamily="34" charset="0"/>
              <a:buChar char="•"/>
            </a:pPr>
            <a:r>
              <a:rPr lang="en-US" sz="1867" dirty="0"/>
              <a:t>A1C</a:t>
            </a:r>
          </a:p>
          <a:p>
            <a:pPr marL="685817" lvl="1" indent="-381010">
              <a:buFont typeface="Arial" panose="020B0604020202020204" pitchFamily="34" charset="0"/>
              <a:buChar char="•"/>
            </a:pPr>
            <a:r>
              <a:rPr lang="en-US" sz="1867" dirty="0"/>
              <a:t>BP</a:t>
            </a:r>
          </a:p>
          <a:p>
            <a:pPr marL="685817" lvl="1" indent="-381010">
              <a:buFont typeface="Arial" panose="020B0604020202020204" pitchFamily="34" charset="0"/>
              <a:buChar char="•"/>
            </a:pPr>
            <a:r>
              <a:rPr lang="en-US" sz="1867" dirty="0"/>
              <a:t>Regular Exercise</a:t>
            </a:r>
          </a:p>
          <a:p>
            <a:pPr marL="685817" lvl="1" indent="-381010">
              <a:buFont typeface="Arial" panose="020B0604020202020204" pitchFamily="34" charset="0"/>
              <a:buChar char="•"/>
            </a:pPr>
            <a:r>
              <a:rPr lang="en-US" sz="1867" dirty="0"/>
              <a:t>Diet </a:t>
            </a:r>
          </a:p>
          <a:p>
            <a:pPr marL="685817" lvl="1" indent="-381010">
              <a:buFont typeface="Arial" panose="020B0604020202020204" pitchFamily="34" charset="0"/>
              <a:buChar char="•"/>
            </a:pPr>
            <a:r>
              <a:rPr lang="en-US" sz="1867" dirty="0"/>
              <a:t>Annual Exam</a:t>
            </a:r>
          </a:p>
        </p:txBody>
      </p:sp>
      <p:sp>
        <p:nvSpPr>
          <p:cNvPr id="88" name="TextBox 28">
            <a:extLst>
              <a:ext uri="{FF2B5EF4-FFF2-40B4-BE49-F238E27FC236}">
                <a16:creationId xmlns:a16="http://schemas.microsoft.com/office/drawing/2014/main" id="{D7B27194-B9DE-F838-FFF9-B99468E81C40}"/>
              </a:ext>
            </a:extLst>
          </p:cNvPr>
          <p:cNvSpPr txBox="1"/>
          <p:nvPr/>
        </p:nvSpPr>
        <p:spPr>
          <a:xfrm>
            <a:off x="880777" y="5031070"/>
            <a:ext cx="4999028" cy="861967"/>
          </a:xfrm>
          <a:prstGeom prst="rect">
            <a:avLst/>
          </a:prstGeom>
        </p:spPr>
        <p:txBody>
          <a:bodyPr wrap="square" lIns="0" tIns="0" rIns="0" bIns="0" rtlCol="0" anchor="t">
            <a:spAutoFit/>
          </a:bodyPr>
          <a:lstStyle/>
          <a:p>
            <a:r>
              <a:rPr lang="en-US" sz="1867" dirty="0"/>
              <a:t>During COVID-19, we all had the apparent time to address these issues, though no major improvement was made</a:t>
            </a:r>
          </a:p>
        </p:txBody>
      </p:sp>
      <p:sp>
        <p:nvSpPr>
          <p:cNvPr id="89" name="TextBox 29">
            <a:extLst>
              <a:ext uri="{FF2B5EF4-FFF2-40B4-BE49-F238E27FC236}">
                <a16:creationId xmlns:a16="http://schemas.microsoft.com/office/drawing/2014/main" id="{6F7D17B8-9CF2-AD63-C48E-D17EA2DFC619}"/>
              </a:ext>
            </a:extLst>
          </p:cNvPr>
          <p:cNvSpPr txBox="1"/>
          <p:nvPr/>
        </p:nvSpPr>
        <p:spPr>
          <a:xfrm>
            <a:off x="500797" y="1765788"/>
            <a:ext cx="5950803" cy="337015"/>
          </a:xfrm>
          <a:prstGeom prst="rect">
            <a:avLst/>
          </a:prstGeom>
        </p:spPr>
        <p:txBody>
          <a:bodyPr lIns="0" tIns="0" rIns="0" bIns="0" rtlCol="0" anchor="t">
            <a:spAutoFit/>
          </a:bodyPr>
          <a:lstStyle/>
          <a:p>
            <a:pPr>
              <a:lnSpc>
                <a:spcPts val="2800"/>
              </a:lnSpc>
            </a:pPr>
            <a:r>
              <a:rPr lang="en-US" sz="2000" b="1" spc="200" dirty="0">
                <a:solidFill>
                  <a:srgbClr val="2B4A9D"/>
                </a:solidFill>
              </a:rPr>
              <a:t>Our Current Evaluative Status</a:t>
            </a:r>
          </a:p>
        </p:txBody>
      </p:sp>
      <p:sp>
        <p:nvSpPr>
          <p:cNvPr id="90" name="TextBox 34">
            <a:extLst>
              <a:ext uri="{FF2B5EF4-FFF2-40B4-BE49-F238E27FC236}">
                <a16:creationId xmlns:a16="http://schemas.microsoft.com/office/drawing/2014/main" id="{CC8F57B2-8132-24F3-14BC-844DEB7FA16A}"/>
              </a:ext>
            </a:extLst>
          </p:cNvPr>
          <p:cNvSpPr txBox="1"/>
          <p:nvPr/>
        </p:nvSpPr>
        <p:spPr>
          <a:xfrm>
            <a:off x="577999" y="4263507"/>
            <a:ext cx="4426803" cy="696088"/>
          </a:xfrm>
          <a:prstGeom prst="rect">
            <a:avLst/>
          </a:prstGeom>
        </p:spPr>
        <p:txBody>
          <a:bodyPr wrap="square" lIns="0" tIns="0" rIns="0" bIns="0" rtlCol="0" anchor="t">
            <a:spAutoFit/>
          </a:bodyPr>
          <a:lstStyle/>
          <a:p>
            <a:pPr>
              <a:lnSpc>
                <a:spcPts val="2800"/>
              </a:lnSpc>
            </a:pPr>
            <a:r>
              <a:rPr lang="en-US" sz="2000" b="1" spc="200" dirty="0">
                <a:solidFill>
                  <a:srgbClr val="2B4A9D"/>
                </a:solidFill>
              </a:rPr>
              <a:t>The goal is to live a healthier, longer life</a:t>
            </a:r>
          </a:p>
        </p:txBody>
      </p:sp>
      <p:sp>
        <p:nvSpPr>
          <p:cNvPr id="91" name="TextBox 35">
            <a:extLst>
              <a:ext uri="{FF2B5EF4-FFF2-40B4-BE49-F238E27FC236}">
                <a16:creationId xmlns:a16="http://schemas.microsoft.com/office/drawing/2014/main" id="{6B66F4AB-01F6-F261-D20A-5EF2C7E16E6B}"/>
              </a:ext>
            </a:extLst>
          </p:cNvPr>
          <p:cNvSpPr txBox="1">
            <a:spLocks/>
          </p:cNvSpPr>
          <p:nvPr/>
        </p:nvSpPr>
        <p:spPr>
          <a:xfrm>
            <a:off x="716112" y="599150"/>
            <a:ext cx="4883722" cy="60221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900"/>
              </a:lnSpc>
              <a:spcBef>
                <a:spcPts val="0"/>
              </a:spcBef>
              <a:defRPr/>
            </a:pPr>
            <a:r>
              <a:rPr lang="en-US" sz="3867" b="1" spc="233" dirty="0">
                <a:solidFill>
                  <a:srgbClr val="FFFFFF"/>
                </a:solidFill>
                <a:ea typeface="+mn-ea"/>
                <a:cs typeface="+mn-cs"/>
              </a:rPr>
              <a:t>What is Wellness?</a:t>
            </a:r>
          </a:p>
        </p:txBody>
      </p:sp>
      <p:grpSp>
        <p:nvGrpSpPr>
          <p:cNvPr id="92" name="Group 91">
            <a:extLst>
              <a:ext uri="{FF2B5EF4-FFF2-40B4-BE49-F238E27FC236}">
                <a16:creationId xmlns:a16="http://schemas.microsoft.com/office/drawing/2014/main" id="{53736685-32DC-AC19-581C-7FC68D730484}"/>
              </a:ext>
              <a:ext uri="{C183D7F6-B498-43B3-948B-1728B52AA6E4}">
                <adec:decorative xmlns:adec="http://schemas.microsoft.com/office/drawing/2017/decorative" val="1"/>
              </a:ext>
            </a:extLst>
          </p:cNvPr>
          <p:cNvGrpSpPr>
            <a:grpSpLocks noChangeAspect="1"/>
          </p:cNvGrpSpPr>
          <p:nvPr/>
        </p:nvGrpSpPr>
        <p:grpSpPr>
          <a:xfrm>
            <a:off x="6253547" y="1184418"/>
            <a:ext cx="1914982" cy="2549548"/>
            <a:chOff x="0" y="0"/>
            <a:chExt cx="3663950" cy="4878070"/>
          </a:xfrm>
        </p:grpSpPr>
        <p:sp>
          <p:nvSpPr>
            <p:cNvPr id="93" name="Freeform 11">
              <a:extLst>
                <a:ext uri="{FF2B5EF4-FFF2-40B4-BE49-F238E27FC236}">
                  <a16:creationId xmlns:a16="http://schemas.microsoft.com/office/drawing/2014/main" id="{F6AB2C67-0EA3-DBBF-AE9F-36863381B3EE}"/>
                </a:ext>
              </a:extLst>
            </p:cNvPr>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3"/>
              <a:stretch>
                <a:fillRect l="-74832" r="-25687"/>
              </a:stretch>
            </a:blipFill>
          </p:spPr>
          <p:txBody>
            <a:bodyPr/>
            <a:lstStyle/>
            <a:p>
              <a:endParaRPr lang="en-US" sz="1200"/>
            </a:p>
          </p:txBody>
        </p:sp>
        <p:sp>
          <p:nvSpPr>
            <p:cNvPr id="94" name="Freeform 12">
              <a:extLst>
                <a:ext uri="{FF2B5EF4-FFF2-40B4-BE49-F238E27FC236}">
                  <a16:creationId xmlns:a16="http://schemas.microsoft.com/office/drawing/2014/main" id="{6687B0F2-ABD9-69F6-16AB-544715BD05F8}"/>
                </a:ext>
              </a:extLst>
            </p:cNvPr>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0D3F7A"/>
            </a:solidFill>
          </p:spPr>
          <p:txBody>
            <a:bodyPr/>
            <a:lstStyle/>
            <a:p>
              <a:endParaRPr lang="en-US" sz="1200"/>
            </a:p>
          </p:txBody>
        </p:sp>
      </p:grpSp>
      <p:grpSp>
        <p:nvGrpSpPr>
          <p:cNvPr id="95" name="Group 94">
            <a:extLst>
              <a:ext uri="{FF2B5EF4-FFF2-40B4-BE49-F238E27FC236}">
                <a16:creationId xmlns:a16="http://schemas.microsoft.com/office/drawing/2014/main" id="{5900073D-9F34-B624-0092-E542AFDEDD4D}"/>
              </a:ext>
              <a:ext uri="{C183D7F6-B498-43B3-948B-1728B52AA6E4}">
                <adec:decorative xmlns:adec="http://schemas.microsoft.com/office/drawing/2017/decorative" val="1"/>
              </a:ext>
            </a:extLst>
          </p:cNvPr>
          <p:cNvGrpSpPr>
            <a:grpSpLocks noChangeAspect="1"/>
          </p:cNvGrpSpPr>
          <p:nvPr/>
        </p:nvGrpSpPr>
        <p:grpSpPr>
          <a:xfrm>
            <a:off x="5013099" y="1982956"/>
            <a:ext cx="1914982" cy="2549548"/>
            <a:chOff x="0" y="0"/>
            <a:chExt cx="3663950" cy="4878070"/>
          </a:xfrm>
        </p:grpSpPr>
        <p:sp>
          <p:nvSpPr>
            <p:cNvPr id="96" name="Freeform 14">
              <a:extLst>
                <a:ext uri="{FF2B5EF4-FFF2-40B4-BE49-F238E27FC236}">
                  <a16:creationId xmlns:a16="http://schemas.microsoft.com/office/drawing/2014/main" id="{6A7F6C37-1252-17C2-73AA-32D6B1FE8B2C}"/>
                </a:ext>
              </a:extLst>
            </p:cNvPr>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4"/>
              <a:stretch>
                <a:fillRect l="-73045" r="-27410"/>
              </a:stretch>
            </a:blipFill>
          </p:spPr>
          <p:txBody>
            <a:bodyPr/>
            <a:lstStyle/>
            <a:p>
              <a:endParaRPr lang="en-US" sz="1200"/>
            </a:p>
          </p:txBody>
        </p:sp>
        <p:sp>
          <p:nvSpPr>
            <p:cNvPr id="97" name="Freeform 15">
              <a:extLst>
                <a:ext uri="{FF2B5EF4-FFF2-40B4-BE49-F238E27FC236}">
                  <a16:creationId xmlns:a16="http://schemas.microsoft.com/office/drawing/2014/main" id="{AD58E4DA-44FA-8CEF-16F0-443E0BD79BAB}"/>
                </a:ext>
              </a:extLst>
            </p:cNvPr>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0D3F7A"/>
            </a:solidFill>
          </p:spPr>
          <p:txBody>
            <a:bodyPr/>
            <a:lstStyle/>
            <a:p>
              <a:endParaRPr lang="en-US" sz="1200"/>
            </a:p>
          </p:txBody>
        </p:sp>
      </p:grpSp>
      <p:pic>
        <p:nvPicPr>
          <p:cNvPr id="98" name="Picture 97" descr="Logo&#10;&#10;Description automatically generated with low confidence">
            <a:extLst>
              <a:ext uri="{FF2B5EF4-FFF2-40B4-BE49-F238E27FC236}">
                <a16:creationId xmlns:a16="http://schemas.microsoft.com/office/drawing/2014/main" id="{9680B894-07DE-2042-6981-23C189E3D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spTree>
    <p:extLst>
      <p:ext uri="{BB962C8B-B14F-4D97-AF65-F5344CB8AC3E}">
        <p14:creationId xmlns:p14="http://schemas.microsoft.com/office/powerpoint/2010/main" val="161069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6000" r="4000" b="-3000"/>
          </a:stretch>
        </a:blipFill>
        <a:effectLst/>
      </p:bgPr>
    </p:bg>
    <p:spTree>
      <p:nvGrpSpPr>
        <p:cNvPr id="1" name=""/>
        <p:cNvGrpSpPr/>
        <p:nvPr/>
      </p:nvGrpSpPr>
      <p:grpSpPr>
        <a:xfrm>
          <a:off x="0" y="0"/>
          <a:ext cx="0" cy="0"/>
          <a:chOff x="0" y="0"/>
          <a:chExt cx="0" cy="0"/>
        </a:xfrm>
      </p:grpSpPr>
      <p:sp>
        <p:nvSpPr>
          <p:cNvPr id="17" name="Freeform 3">
            <a:extLst>
              <a:ext uri="{FF2B5EF4-FFF2-40B4-BE49-F238E27FC236}">
                <a16:creationId xmlns:a16="http://schemas.microsoft.com/office/drawing/2014/main" id="{3064DD60-7186-459E-EA53-966D21C256E4}"/>
              </a:ext>
            </a:extLst>
          </p:cNvPr>
          <p:cNvSpPr/>
          <p:nvPr/>
        </p:nvSpPr>
        <p:spPr>
          <a:xfrm>
            <a:off x="0" y="1651001"/>
            <a:ext cx="9245600" cy="4377859"/>
          </a:xfrm>
          <a:custGeom>
            <a:avLst/>
            <a:gdLst/>
            <a:ahLst/>
            <a:cxnLst/>
            <a:rect l="l" t="t" r="r" b="b"/>
            <a:pathLst>
              <a:path w="6671512" h="2647756">
                <a:moveTo>
                  <a:pt x="0" y="0"/>
                </a:moveTo>
                <a:lnTo>
                  <a:pt x="6671512" y="0"/>
                </a:lnTo>
                <a:lnTo>
                  <a:pt x="6671512" y="2647756"/>
                </a:lnTo>
                <a:lnTo>
                  <a:pt x="0" y="2647756"/>
                </a:lnTo>
                <a:close/>
              </a:path>
            </a:pathLst>
          </a:custGeom>
          <a:solidFill>
            <a:srgbClr val="A6A6A6"/>
          </a:solidFill>
        </p:spPr>
        <p:txBody>
          <a:bodyPr/>
          <a:lstStyle/>
          <a:p>
            <a:endParaRPr lang="en-US"/>
          </a:p>
        </p:txBody>
      </p:sp>
      <p:sp>
        <p:nvSpPr>
          <p:cNvPr id="16" name="Freeform 3">
            <a:extLst>
              <a:ext uri="{FF2B5EF4-FFF2-40B4-BE49-F238E27FC236}">
                <a16:creationId xmlns:a16="http://schemas.microsoft.com/office/drawing/2014/main" id="{B7A7D07B-D49D-D7DD-B779-F71792F230D8}"/>
              </a:ext>
            </a:extLst>
          </p:cNvPr>
          <p:cNvSpPr/>
          <p:nvPr/>
        </p:nvSpPr>
        <p:spPr>
          <a:xfrm>
            <a:off x="1261872" y="1882255"/>
            <a:ext cx="7983728" cy="4975746"/>
          </a:xfrm>
          <a:custGeom>
            <a:avLst/>
            <a:gdLst/>
            <a:ahLst/>
            <a:cxnLst/>
            <a:rect l="l" t="t" r="r" b="b"/>
            <a:pathLst>
              <a:path w="6671512" h="2647756">
                <a:moveTo>
                  <a:pt x="0" y="0"/>
                </a:moveTo>
                <a:lnTo>
                  <a:pt x="6671512" y="0"/>
                </a:lnTo>
                <a:lnTo>
                  <a:pt x="6671512" y="2647756"/>
                </a:lnTo>
                <a:lnTo>
                  <a:pt x="0" y="2647756"/>
                </a:lnTo>
                <a:close/>
              </a:path>
            </a:pathLst>
          </a:custGeom>
          <a:solidFill>
            <a:srgbClr val="A6A6A6"/>
          </a:solidFill>
        </p:spPr>
        <p:txBody>
          <a:bodyPr/>
          <a:lstStyle/>
          <a:p>
            <a:endParaRPr lang="en-US"/>
          </a:p>
        </p:txBody>
      </p:sp>
      <p:sp>
        <p:nvSpPr>
          <p:cNvPr id="2" name="TextBox 2">
            <a:extLst>
              <a:ext uri="{FF2B5EF4-FFF2-40B4-BE49-F238E27FC236}">
                <a16:creationId xmlns:a16="http://schemas.microsoft.com/office/drawing/2014/main" id="{1807F287-3E12-E26F-94D2-7D85AE2A32F6}"/>
              </a:ext>
            </a:extLst>
          </p:cNvPr>
          <p:cNvSpPr txBox="1">
            <a:spLocks/>
          </p:cNvSpPr>
          <p:nvPr/>
        </p:nvSpPr>
        <p:spPr>
          <a:xfrm>
            <a:off x="1523999" y="604282"/>
            <a:ext cx="6096001" cy="71814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600"/>
              </a:lnSpc>
              <a:spcBef>
                <a:spcPts val="0"/>
              </a:spcBef>
              <a:defRPr/>
            </a:pPr>
            <a:r>
              <a:rPr lang="en-US" sz="5400" b="1" spc="267" dirty="0">
                <a:solidFill>
                  <a:srgbClr val="2B4A9D"/>
                </a:solidFill>
                <a:ea typeface="+mn-ea"/>
                <a:cs typeface="+mn-cs"/>
              </a:rPr>
              <a:t>Happiness Today</a:t>
            </a:r>
          </a:p>
        </p:txBody>
      </p:sp>
      <p:grpSp>
        <p:nvGrpSpPr>
          <p:cNvPr id="3" name="Group 3">
            <a:extLst>
              <a:ext uri="{FF2B5EF4-FFF2-40B4-BE49-F238E27FC236}">
                <a16:creationId xmlns:a16="http://schemas.microsoft.com/office/drawing/2014/main" id="{CF5A8ABD-9FFC-0307-5194-50F7DD921F53}"/>
              </a:ext>
              <a:ext uri="{C183D7F6-B498-43B3-948B-1728B52AA6E4}">
                <adec:decorative xmlns:adec="http://schemas.microsoft.com/office/drawing/2017/decorative" val="1"/>
              </a:ext>
            </a:extLst>
          </p:cNvPr>
          <p:cNvGrpSpPr/>
          <p:nvPr/>
        </p:nvGrpSpPr>
        <p:grpSpPr>
          <a:xfrm>
            <a:off x="4699001" y="1649601"/>
            <a:ext cx="4444999" cy="5207000"/>
            <a:chOff x="0" y="0"/>
            <a:chExt cx="3266261" cy="2849292"/>
          </a:xfrm>
        </p:grpSpPr>
        <p:sp>
          <p:nvSpPr>
            <p:cNvPr id="4" name="Freeform 4">
              <a:extLst>
                <a:ext uri="{FF2B5EF4-FFF2-40B4-BE49-F238E27FC236}">
                  <a16:creationId xmlns:a16="http://schemas.microsoft.com/office/drawing/2014/main" id="{71BF3A7C-B4A9-7066-41E7-133179857A9E}"/>
                </a:ext>
              </a:extLst>
            </p:cNvPr>
            <p:cNvSpPr/>
            <p:nvPr/>
          </p:nvSpPr>
          <p:spPr>
            <a:xfrm>
              <a:off x="0" y="0"/>
              <a:ext cx="3266261" cy="2849292"/>
            </a:xfrm>
            <a:custGeom>
              <a:avLst/>
              <a:gdLst/>
              <a:ahLst/>
              <a:cxnLst/>
              <a:rect l="l" t="t" r="r" b="b"/>
              <a:pathLst>
                <a:path w="3266261" h="2849292">
                  <a:moveTo>
                    <a:pt x="0" y="0"/>
                  </a:moveTo>
                  <a:lnTo>
                    <a:pt x="3266261" y="0"/>
                  </a:lnTo>
                  <a:lnTo>
                    <a:pt x="3266261" y="2849292"/>
                  </a:lnTo>
                  <a:lnTo>
                    <a:pt x="0" y="2849292"/>
                  </a:lnTo>
                  <a:close/>
                </a:path>
              </a:pathLst>
            </a:custGeom>
            <a:solidFill>
              <a:srgbClr val="A6A6A6"/>
            </a:solidFill>
          </p:spPr>
          <p:txBody>
            <a:bodyPr/>
            <a:lstStyle/>
            <a:p>
              <a:endParaRPr lang="en-US"/>
            </a:p>
          </p:txBody>
        </p:sp>
      </p:grpSp>
      <p:grpSp>
        <p:nvGrpSpPr>
          <p:cNvPr id="7" name="Group 15">
            <a:extLst>
              <a:ext uri="{FF2B5EF4-FFF2-40B4-BE49-F238E27FC236}">
                <a16:creationId xmlns:a16="http://schemas.microsoft.com/office/drawing/2014/main" id="{6E7E83DE-D768-FE3D-2567-B98702AA3B0D}"/>
              </a:ext>
              <a:ext uri="{C183D7F6-B498-43B3-948B-1728B52AA6E4}">
                <adec:decorative xmlns:adec="http://schemas.microsoft.com/office/drawing/2017/decorative" val="1"/>
              </a:ext>
            </a:extLst>
          </p:cNvPr>
          <p:cNvGrpSpPr/>
          <p:nvPr/>
        </p:nvGrpSpPr>
        <p:grpSpPr>
          <a:xfrm>
            <a:off x="-1524000" y="0"/>
            <a:ext cx="12192000" cy="278507"/>
            <a:chOff x="0" y="0"/>
            <a:chExt cx="6671512" cy="152400"/>
          </a:xfrm>
        </p:grpSpPr>
        <p:sp>
          <p:nvSpPr>
            <p:cNvPr id="8" name="Freeform 16">
              <a:extLst>
                <a:ext uri="{FF2B5EF4-FFF2-40B4-BE49-F238E27FC236}">
                  <a16:creationId xmlns:a16="http://schemas.microsoft.com/office/drawing/2014/main" id="{0A1664AA-4205-D070-0DEA-10C9387F6654}"/>
                </a:ext>
              </a:extLst>
            </p:cNvPr>
            <p:cNvSpPr/>
            <p:nvPr/>
          </p:nvSpPr>
          <p:spPr>
            <a:xfrm>
              <a:off x="0" y="0"/>
              <a:ext cx="6671512" cy="152400"/>
            </a:xfrm>
            <a:custGeom>
              <a:avLst/>
              <a:gdLst/>
              <a:ahLst/>
              <a:cxnLst/>
              <a:rect l="l" t="t" r="r" b="b"/>
              <a:pathLst>
                <a:path w="6671512" h="152400">
                  <a:moveTo>
                    <a:pt x="0" y="0"/>
                  </a:moveTo>
                  <a:lnTo>
                    <a:pt x="6671512" y="0"/>
                  </a:lnTo>
                  <a:lnTo>
                    <a:pt x="6671512" y="152400"/>
                  </a:lnTo>
                  <a:lnTo>
                    <a:pt x="0" y="152400"/>
                  </a:lnTo>
                  <a:close/>
                </a:path>
              </a:pathLst>
            </a:custGeom>
            <a:solidFill>
              <a:srgbClr val="A6A6A6"/>
            </a:solidFill>
          </p:spPr>
          <p:txBody>
            <a:bodyPr/>
            <a:lstStyle/>
            <a:p>
              <a:endParaRPr lang="en-US"/>
            </a:p>
          </p:txBody>
        </p:sp>
      </p:grpSp>
      <p:grpSp>
        <p:nvGrpSpPr>
          <p:cNvPr id="9" name="Group 17">
            <a:extLst>
              <a:ext uri="{FF2B5EF4-FFF2-40B4-BE49-F238E27FC236}">
                <a16:creationId xmlns:a16="http://schemas.microsoft.com/office/drawing/2014/main" id="{4692FE2E-F99F-EF5E-91BD-FACE360D5495}"/>
              </a:ext>
              <a:ext uri="{C183D7F6-B498-43B3-948B-1728B52AA6E4}">
                <adec:decorative xmlns:adec="http://schemas.microsoft.com/office/drawing/2017/decorative" val="1"/>
              </a:ext>
            </a:extLst>
          </p:cNvPr>
          <p:cNvGrpSpPr/>
          <p:nvPr/>
        </p:nvGrpSpPr>
        <p:grpSpPr>
          <a:xfrm rot="5400000">
            <a:off x="-22970" y="873"/>
            <a:ext cx="1090643" cy="1088897"/>
            <a:chOff x="0" y="0"/>
            <a:chExt cx="6350000" cy="6339840"/>
          </a:xfrm>
        </p:grpSpPr>
        <p:sp>
          <p:nvSpPr>
            <p:cNvPr id="10" name="Freeform 18">
              <a:extLst>
                <a:ext uri="{FF2B5EF4-FFF2-40B4-BE49-F238E27FC236}">
                  <a16:creationId xmlns:a16="http://schemas.microsoft.com/office/drawing/2014/main" id="{380EE9DB-FEA1-3915-C515-A3BAC2FF7A5F}"/>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A6A6A6"/>
            </a:solidFill>
          </p:spPr>
          <p:txBody>
            <a:bodyPr/>
            <a:lstStyle/>
            <a:p>
              <a:endParaRPr lang="en-US"/>
            </a:p>
          </p:txBody>
        </p:sp>
      </p:grpSp>
      <p:grpSp>
        <p:nvGrpSpPr>
          <p:cNvPr id="11" name="Group 19">
            <a:extLst>
              <a:ext uri="{FF2B5EF4-FFF2-40B4-BE49-F238E27FC236}">
                <a16:creationId xmlns:a16="http://schemas.microsoft.com/office/drawing/2014/main" id="{A6628058-62E1-AE4A-4D33-830ECCEBE536}"/>
              </a:ext>
              <a:ext uri="{C183D7F6-B498-43B3-948B-1728B52AA6E4}">
                <adec:decorative xmlns:adec="http://schemas.microsoft.com/office/drawing/2017/decorative" val="1"/>
              </a:ext>
            </a:extLst>
          </p:cNvPr>
          <p:cNvGrpSpPr/>
          <p:nvPr/>
        </p:nvGrpSpPr>
        <p:grpSpPr>
          <a:xfrm rot="-10800000">
            <a:off x="8077200" y="874"/>
            <a:ext cx="1090643" cy="1088898"/>
            <a:chOff x="0" y="0"/>
            <a:chExt cx="6350000" cy="6339840"/>
          </a:xfrm>
        </p:grpSpPr>
        <p:sp>
          <p:nvSpPr>
            <p:cNvPr id="12" name="Freeform 20">
              <a:extLst>
                <a:ext uri="{FF2B5EF4-FFF2-40B4-BE49-F238E27FC236}">
                  <a16:creationId xmlns:a16="http://schemas.microsoft.com/office/drawing/2014/main" id="{B5391391-466A-D10F-DFCD-DD688EECE26C}"/>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A6A6A6"/>
            </a:solidFill>
          </p:spPr>
          <p:txBody>
            <a:bodyPr/>
            <a:lstStyle/>
            <a:p>
              <a:endParaRPr lang="en-US"/>
            </a:p>
          </p:txBody>
        </p:sp>
      </p:grpSp>
      <p:sp>
        <p:nvSpPr>
          <p:cNvPr id="13" name="TextBox 13">
            <a:extLst>
              <a:ext uri="{FF2B5EF4-FFF2-40B4-BE49-F238E27FC236}">
                <a16:creationId xmlns:a16="http://schemas.microsoft.com/office/drawing/2014/main" id="{A4FE7268-21EB-18BA-47A2-F6BBC61AACBD}"/>
              </a:ext>
            </a:extLst>
          </p:cNvPr>
          <p:cNvSpPr txBox="1"/>
          <p:nvPr/>
        </p:nvSpPr>
        <p:spPr>
          <a:xfrm>
            <a:off x="1405556" y="6431389"/>
            <a:ext cx="9752226" cy="314445"/>
          </a:xfrm>
          <a:prstGeom prst="rect">
            <a:avLst/>
          </a:prstGeom>
        </p:spPr>
        <p:txBody>
          <a:bodyPr wrap="square" lIns="0" tIns="0" rIns="0" bIns="0" rtlCol="0" anchor="t">
            <a:spAutoFit/>
          </a:bodyPr>
          <a:lstStyle/>
          <a:p>
            <a:pPr>
              <a:lnSpc>
                <a:spcPts val="2800"/>
              </a:lnSpc>
            </a:pPr>
            <a:r>
              <a:rPr lang="en-US" sz="1333" spc="200" dirty="0">
                <a:solidFill>
                  <a:srgbClr val="FFFFFF"/>
                </a:solidFill>
                <a:latin typeface="+mj-lt"/>
              </a:rPr>
              <a:t>The Atlantic 2020, “Are We Trading Our Happiness for Modern Comforts?”</a:t>
            </a:r>
          </a:p>
        </p:txBody>
      </p:sp>
      <p:sp>
        <p:nvSpPr>
          <p:cNvPr id="14" name="TextBox 12">
            <a:extLst>
              <a:ext uri="{FF2B5EF4-FFF2-40B4-BE49-F238E27FC236}">
                <a16:creationId xmlns:a16="http://schemas.microsoft.com/office/drawing/2014/main" id="{49BF3333-9033-B44C-0806-32C336025987}"/>
              </a:ext>
            </a:extLst>
          </p:cNvPr>
          <p:cNvSpPr txBox="1"/>
          <p:nvPr/>
        </p:nvSpPr>
        <p:spPr>
          <a:xfrm>
            <a:off x="582568" y="2140066"/>
            <a:ext cx="8229600" cy="4168898"/>
          </a:xfrm>
          <a:prstGeom prst="rect">
            <a:avLst/>
          </a:prstGeom>
        </p:spPr>
        <p:txBody>
          <a:bodyPr wrap="square" lIns="0" tIns="0" rIns="0" bIns="0" rtlCol="0" anchor="t">
            <a:spAutoFit/>
          </a:bodyPr>
          <a:lstStyle/>
          <a:p>
            <a:pPr algn="ctr">
              <a:lnSpc>
                <a:spcPts val="2501"/>
              </a:lnSpc>
            </a:pPr>
            <a:r>
              <a:rPr lang="en-US" sz="2400" spc="101" dirty="0">
                <a:solidFill>
                  <a:srgbClr val="FFFFFF"/>
                </a:solidFill>
              </a:rPr>
              <a:t>“We are promised happiness with the next pay raise, the next new gadget – even the next sip of soda. </a:t>
            </a:r>
          </a:p>
          <a:p>
            <a:pPr algn="ctr">
              <a:lnSpc>
                <a:spcPts val="2501"/>
              </a:lnSpc>
            </a:pPr>
            <a:endParaRPr lang="en-US" sz="2400" spc="101" dirty="0">
              <a:solidFill>
                <a:srgbClr val="FFFFFF"/>
              </a:solidFill>
            </a:endParaRPr>
          </a:p>
          <a:p>
            <a:pPr algn="ctr">
              <a:lnSpc>
                <a:spcPts val="2501"/>
              </a:lnSpc>
            </a:pPr>
            <a:r>
              <a:rPr lang="en-US" sz="2400" spc="101" dirty="0">
                <a:solidFill>
                  <a:srgbClr val="FFFFFF"/>
                </a:solidFill>
              </a:rPr>
              <a:t>The Swedish business professor Carl </a:t>
            </a:r>
            <a:r>
              <a:rPr lang="en-US" sz="2400" spc="101" dirty="0" err="1">
                <a:solidFill>
                  <a:srgbClr val="FFFFFF"/>
                </a:solidFill>
              </a:rPr>
              <a:t>Cederström</a:t>
            </a:r>
            <a:r>
              <a:rPr lang="en-US" sz="2400" spc="101" dirty="0">
                <a:solidFill>
                  <a:srgbClr val="FFFFFF"/>
                </a:solidFill>
              </a:rPr>
              <a:t> argues persuasively in his book “The Happiness Fantasy” that corporations and advertisers have promised satisfaction but have led people instead into a rat race of joyless production and consumption.</a:t>
            </a:r>
          </a:p>
          <a:p>
            <a:pPr algn="ctr">
              <a:lnSpc>
                <a:spcPts val="2501"/>
              </a:lnSpc>
            </a:pPr>
            <a:endParaRPr lang="en-US" sz="2400" spc="101" dirty="0">
              <a:solidFill>
                <a:srgbClr val="FFFFFF"/>
              </a:solidFill>
            </a:endParaRPr>
          </a:p>
          <a:p>
            <a:pPr algn="ctr">
              <a:lnSpc>
                <a:spcPts val="2501"/>
              </a:lnSpc>
            </a:pPr>
            <a:r>
              <a:rPr lang="en-US" sz="2400" spc="101" dirty="0">
                <a:solidFill>
                  <a:srgbClr val="FFFFFF"/>
                </a:solidFill>
              </a:rPr>
              <a:t>“Though the material comforts of life in the U.S. have increased for many of its citizens, those things don’t give life meaning.”</a:t>
            </a:r>
          </a:p>
          <a:p>
            <a:pPr algn="ctr">
              <a:lnSpc>
                <a:spcPts val="2501"/>
              </a:lnSpc>
            </a:pPr>
            <a:endParaRPr lang="en-US" sz="2400" spc="101" dirty="0">
              <a:solidFill>
                <a:srgbClr val="FFFFFF"/>
              </a:solidFill>
            </a:endParaRPr>
          </a:p>
        </p:txBody>
      </p:sp>
      <p:pic>
        <p:nvPicPr>
          <p:cNvPr id="15" name="Picture 14" descr="Logo&#10;&#10;Description automatically generated with low confidence">
            <a:extLst>
              <a:ext uri="{FF2B5EF4-FFF2-40B4-BE49-F238E27FC236}">
                <a16:creationId xmlns:a16="http://schemas.microsoft.com/office/drawing/2014/main" id="{67C64126-DFFB-AB21-EC9F-4627B6899B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spTree>
    <p:extLst>
      <p:ext uri="{BB962C8B-B14F-4D97-AF65-F5344CB8AC3E}">
        <p14:creationId xmlns:p14="http://schemas.microsoft.com/office/powerpoint/2010/main" val="1854723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 in front of a house&#10;&#10;Description automatically generated">
            <a:extLst>
              <a:ext uri="{FF2B5EF4-FFF2-40B4-BE49-F238E27FC236}">
                <a16:creationId xmlns:a16="http://schemas.microsoft.com/office/drawing/2014/main" id="{55C51875-E71C-4BD0-8A35-165927F273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49"/>
          <a:stretch/>
        </p:blipFill>
        <p:spPr>
          <a:xfrm>
            <a:off x="13" y="1282"/>
            <a:ext cx="9143987" cy="6856718"/>
          </a:xfrm>
          <a:prstGeom prst="rect">
            <a:avLst/>
          </a:prstGeom>
        </p:spPr>
      </p:pic>
      <p:sp>
        <p:nvSpPr>
          <p:cNvPr id="2" name="Title 1">
            <a:extLst>
              <a:ext uri="{FF2B5EF4-FFF2-40B4-BE49-F238E27FC236}">
                <a16:creationId xmlns:a16="http://schemas.microsoft.com/office/drawing/2014/main" id="{31F4323E-DB1D-B6F6-5C83-1D44792E85EF}"/>
              </a:ext>
            </a:extLst>
          </p:cNvPr>
          <p:cNvSpPr>
            <a:spLocks noGrp="1"/>
          </p:cNvSpPr>
          <p:nvPr>
            <p:ph type="title" idx="4294967295"/>
          </p:nvPr>
        </p:nvSpPr>
        <p:spPr>
          <a:xfrm>
            <a:off x="-1219200" y="-939800"/>
            <a:ext cx="5486400" cy="762000"/>
          </a:xfrm>
        </p:spPr>
        <p:txBody>
          <a:bodyPr vert="horz" lIns="60960" tIns="30480" rIns="60960" bIns="30480" rtlCol="0" anchor="b">
            <a:normAutofit/>
          </a:bodyPr>
          <a:lstStyle/>
          <a:p>
            <a:r>
              <a:rPr lang="en-US" dirty="0"/>
              <a:t>Mark’s Family</a:t>
            </a:r>
          </a:p>
        </p:txBody>
      </p:sp>
    </p:spTree>
    <p:extLst>
      <p:ext uri="{BB962C8B-B14F-4D97-AF65-F5344CB8AC3E}">
        <p14:creationId xmlns:p14="http://schemas.microsoft.com/office/powerpoint/2010/main" val="2871312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me | Stone Hill Church of Princeton">
            <a:extLst>
              <a:ext uri="{FF2B5EF4-FFF2-40B4-BE49-F238E27FC236}">
                <a16:creationId xmlns:a16="http://schemas.microsoft.com/office/drawing/2014/main" id="{ABF502DB-5427-476B-8B65-C6BFD8009E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41" r="19479" b="-1"/>
          <a:stretch/>
        </p:blipFill>
        <p:spPr bwMode="auto">
          <a:xfrm>
            <a:off x="13" y="1282"/>
            <a:ext cx="9143987"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5BFDB54-3630-2A01-C7F7-1FC3BA73815C}"/>
              </a:ext>
            </a:extLst>
          </p:cNvPr>
          <p:cNvSpPr>
            <a:spLocks noGrp="1"/>
          </p:cNvSpPr>
          <p:nvPr>
            <p:ph type="title" idx="4294967295"/>
          </p:nvPr>
        </p:nvSpPr>
        <p:spPr>
          <a:xfrm>
            <a:off x="-1219200" y="-762000"/>
            <a:ext cx="5486400" cy="762000"/>
          </a:xfrm>
        </p:spPr>
        <p:txBody>
          <a:bodyPr vert="horz" lIns="60960" tIns="30480" rIns="60960" bIns="30480" rtlCol="0" anchor="b">
            <a:normAutofit/>
          </a:bodyPr>
          <a:lstStyle/>
          <a:p>
            <a:r>
              <a:rPr lang="en-US" dirty="0"/>
              <a:t>Church</a:t>
            </a:r>
          </a:p>
        </p:txBody>
      </p:sp>
    </p:spTree>
    <p:extLst>
      <p:ext uri="{BB962C8B-B14F-4D97-AF65-F5344CB8AC3E}">
        <p14:creationId xmlns:p14="http://schemas.microsoft.com/office/powerpoint/2010/main" val="1417108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n in Green T-shirt Riding on Red and Black Road Bike">
            <a:extLst>
              <a:ext uri="{FF2B5EF4-FFF2-40B4-BE49-F238E27FC236}">
                <a16:creationId xmlns:a16="http://schemas.microsoft.com/office/drawing/2014/main" id="{C367AFA0-B65B-4361-B746-DA56BF2742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47" r="3003"/>
          <a:stretch/>
        </p:blipFill>
        <p:spPr bwMode="auto">
          <a:xfrm>
            <a:off x="13" y="1282"/>
            <a:ext cx="9143987"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DB791EE-425D-757A-9A5D-9BFBE22E12C5}"/>
              </a:ext>
            </a:extLst>
          </p:cNvPr>
          <p:cNvSpPr>
            <a:spLocks noGrp="1"/>
          </p:cNvSpPr>
          <p:nvPr>
            <p:ph type="title" idx="4294967295"/>
          </p:nvPr>
        </p:nvSpPr>
        <p:spPr>
          <a:xfrm>
            <a:off x="-1219200" y="-762000"/>
            <a:ext cx="5486400" cy="762000"/>
          </a:xfrm>
        </p:spPr>
        <p:txBody>
          <a:bodyPr vert="horz" lIns="60960" tIns="30480" rIns="60960" bIns="30480" rtlCol="0" anchor="b">
            <a:normAutofit/>
          </a:bodyPr>
          <a:lstStyle/>
          <a:p>
            <a:r>
              <a:rPr lang="en-US" dirty="0"/>
              <a:t>Biking</a:t>
            </a:r>
          </a:p>
        </p:txBody>
      </p:sp>
    </p:spTree>
    <p:extLst>
      <p:ext uri="{BB962C8B-B14F-4D97-AF65-F5344CB8AC3E}">
        <p14:creationId xmlns:p14="http://schemas.microsoft.com/office/powerpoint/2010/main" val="3780446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30F7C4B3-232A-B286-E954-0F81C2C3C3E2}"/>
              </a:ext>
              <a:ext uri="{C183D7F6-B498-43B3-948B-1728B52AA6E4}">
                <adec:decorative xmlns:adec="http://schemas.microsoft.com/office/drawing/2017/decorative" val="1"/>
              </a:ext>
            </a:extLst>
          </p:cNvPr>
          <p:cNvGrpSpPr/>
          <p:nvPr/>
        </p:nvGrpSpPr>
        <p:grpSpPr>
          <a:xfrm>
            <a:off x="3029088" y="3447718"/>
            <a:ext cx="6140085" cy="3435685"/>
            <a:chOff x="0" y="25928"/>
            <a:chExt cx="4210163" cy="1602430"/>
          </a:xfrm>
        </p:grpSpPr>
        <p:sp>
          <p:nvSpPr>
            <p:cNvPr id="3" name="Freeform 7">
              <a:extLst>
                <a:ext uri="{FF2B5EF4-FFF2-40B4-BE49-F238E27FC236}">
                  <a16:creationId xmlns:a16="http://schemas.microsoft.com/office/drawing/2014/main" id="{39278E31-0CB3-1E3F-9701-0DAFF83A7162}"/>
                </a:ext>
              </a:extLst>
            </p:cNvPr>
            <p:cNvSpPr/>
            <p:nvPr/>
          </p:nvSpPr>
          <p:spPr>
            <a:xfrm>
              <a:off x="0" y="25928"/>
              <a:ext cx="4210163" cy="1602430"/>
            </a:xfrm>
            <a:custGeom>
              <a:avLst/>
              <a:gdLst/>
              <a:ahLst/>
              <a:cxnLst/>
              <a:rect l="l" t="t" r="r" b="b"/>
              <a:pathLst>
                <a:path w="4210163" h="1602430">
                  <a:moveTo>
                    <a:pt x="0" y="0"/>
                  </a:moveTo>
                  <a:lnTo>
                    <a:pt x="4210163" y="0"/>
                  </a:lnTo>
                  <a:lnTo>
                    <a:pt x="4210163" y="1602430"/>
                  </a:lnTo>
                  <a:lnTo>
                    <a:pt x="0" y="1602430"/>
                  </a:lnTo>
                  <a:close/>
                </a:path>
              </a:pathLst>
            </a:custGeom>
            <a:solidFill>
              <a:srgbClr val="A6A6A6"/>
            </a:solidFill>
          </p:spPr>
          <p:txBody>
            <a:bodyPr/>
            <a:lstStyle/>
            <a:p>
              <a:endParaRPr lang="en-US"/>
            </a:p>
          </p:txBody>
        </p:sp>
      </p:grpSp>
      <p:grpSp>
        <p:nvGrpSpPr>
          <p:cNvPr id="4" name="Group 4">
            <a:extLst>
              <a:ext uri="{FF2B5EF4-FFF2-40B4-BE49-F238E27FC236}">
                <a16:creationId xmlns:a16="http://schemas.microsoft.com/office/drawing/2014/main" id="{B319550B-9E0A-F463-63E3-2AD94C6B7D44}"/>
              </a:ext>
              <a:ext uri="{C183D7F6-B498-43B3-948B-1728B52AA6E4}">
                <adec:decorative xmlns:adec="http://schemas.microsoft.com/office/drawing/2017/decorative" val="1"/>
              </a:ext>
            </a:extLst>
          </p:cNvPr>
          <p:cNvGrpSpPr/>
          <p:nvPr/>
        </p:nvGrpSpPr>
        <p:grpSpPr>
          <a:xfrm>
            <a:off x="0" y="-6662"/>
            <a:ext cx="4572000" cy="3943663"/>
            <a:chOff x="0" y="0"/>
            <a:chExt cx="874407" cy="3339658"/>
          </a:xfrm>
        </p:grpSpPr>
        <p:sp>
          <p:nvSpPr>
            <p:cNvPr id="5" name="Freeform 5">
              <a:extLst>
                <a:ext uri="{FF2B5EF4-FFF2-40B4-BE49-F238E27FC236}">
                  <a16:creationId xmlns:a16="http://schemas.microsoft.com/office/drawing/2014/main" id="{186388C4-0CD2-A7AD-5352-75977110B1CE}"/>
                </a:ext>
              </a:extLst>
            </p:cNvPr>
            <p:cNvSpPr/>
            <p:nvPr/>
          </p:nvSpPr>
          <p:spPr>
            <a:xfrm>
              <a:off x="0" y="0"/>
              <a:ext cx="874407" cy="3339659"/>
            </a:xfrm>
            <a:custGeom>
              <a:avLst/>
              <a:gdLst/>
              <a:ahLst/>
              <a:cxnLst/>
              <a:rect l="l" t="t" r="r" b="b"/>
              <a:pathLst>
                <a:path w="874407" h="3339659">
                  <a:moveTo>
                    <a:pt x="0" y="0"/>
                  </a:moveTo>
                  <a:lnTo>
                    <a:pt x="874407" y="0"/>
                  </a:lnTo>
                  <a:lnTo>
                    <a:pt x="874407" y="3339659"/>
                  </a:lnTo>
                  <a:lnTo>
                    <a:pt x="0" y="3339659"/>
                  </a:lnTo>
                  <a:close/>
                </a:path>
              </a:pathLst>
            </a:custGeom>
            <a:solidFill>
              <a:srgbClr val="0D3F7A"/>
            </a:solidFill>
          </p:spPr>
          <p:txBody>
            <a:bodyPr/>
            <a:lstStyle/>
            <a:p>
              <a:endParaRPr lang="en-US"/>
            </a:p>
          </p:txBody>
        </p:sp>
      </p:grpSp>
      <p:sp>
        <p:nvSpPr>
          <p:cNvPr id="6" name="TextBox 12">
            <a:extLst>
              <a:ext uri="{FF2B5EF4-FFF2-40B4-BE49-F238E27FC236}">
                <a16:creationId xmlns:a16="http://schemas.microsoft.com/office/drawing/2014/main" id="{4B10987A-33C8-014C-CF3E-11925E26B3DA}"/>
              </a:ext>
            </a:extLst>
          </p:cNvPr>
          <p:cNvSpPr txBox="1">
            <a:spLocks/>
          </p:cNvSpPr>
          <p:nvPr/>
        </p:nvSpPr>
        <p:spPr>
          <a:xfrm>
            <a:off x="277506" y="501320"/>
            <a:ext cx="4002056" cy="21103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600"/>
              </a:lnSpc>
              <a:spcBef>
                <a:spcPts val="0"/>
              </a:spcBef>
              <a:defRPr/>
            </a:pPr>
            <a:r>
              <a:rPr lang="en-US" sz="4000" b="1" spc="267" dirty="0">
                <a:solidFill>
                  <a:schemeClr val="bg1"/>
                </a:solidFill>
                <a:ea typeface="+mn-ea"/>
                <a:cs typeface="+mn-cs"/>
              </a:rPr>
              <a:t>Health &amp; Happiness Principles </a:t>
            </a:r>
          </a:p>
        </p:txBody>
      </p:sp>
      <p:sp>
        <p:nvSpPr>
          <p:cNvPr id="7" name="TextBox 14">
            <a:extLst>
              <a:ext uri="{FF2B5EF4-FFF2-40B4-BE49-F238E27FC236}">
                <a16:creationId xmlns:a16="http://schemas.microsoft.com/office/drawing/2014/main" id="{6B6656DD-BD52-4A94-A2BE-3CA94591AF14}"/>
              </a:ext>
            </a:extLst>
          </p:cNvPr>
          <p:cNvSpPr txBox="1"/>
          <p:nvPr/>
        </p:nvSpPr>
        <p:spPr>
          <a:xfrm>
            <a:off x="4770152" y="4563994"/>
            <a:ext cx="4221448" cy="1203535"/>
          </a:xfrm>
          <a:prstGeom prst="rect">
            <a:avLst/>
          </a:prstGeom>
        </p:spPr>
        <p:txBody>
          <a:bodyPr wrap="square" lIns="0" tIns="0" rIns="0" bIns="0" rtlCol="0" anchor="t">
            <a:spAutoFit/>
          </a:bodyPr>
          <a:lstStyle/>
          <a:p>
            <a:pPr marL="304808" indent="-304808">
              <a:lnSpc>
                <a:spcPct val="150000"/>
              </a:lnSpc>
              <a:buFont typeface="Arial" panose="020B0604020202020204" pitchFamily="34" charset="0"/>
              <a:buChar char="•"/>
            </a:pPr>
            <a:r>
              <a:rPr lang="en-US" b="1" i="1" spc="200" dirty="0">
                <a:latin typeface="+mj-lt"/>
              </a:rPr>
              <a:t>“Love Your Neighbor as Yourself”  </a:t>
            </a:r>
          </a:p>
          <a:p>
            <a:pPr marL="304808" indent="-304808">
              <a:lnSpc>
                <a:spcPct val="150000"/>
              </a:lnSpc>
              <a:buFont typeface="Arial" panose="020B0604020202020204" pitchFamily="34" charset="0"/>
              <a:buChar char="•"/>
            </a:pPr>
            <a:r>
              <a:rPr lang="en-US" b="1" i="1" spc="200" dirty="0">
                <a:latin typeface="+mj-lt"/>
              </a:rPr>
              <a:t>“No Judgement or Acceptance” </a:t>
            </a:r>
          </a:p>
          <a:p>
            <a:pPr marL="304808" indent="-304808">
              <a:lnSpc>
                <a:spcPct val="150000"/>
              </a:lnSpc>
              <a:buFont typeface="Arial" panose="020B0604020202020204" pitchFamily="34" charset="0"/>
              <a:buChar char="•"/>
            </a:pPr>
            <a:r>
              <a:rPr lang="en-US" b="1" i="1" spc="200" dirty="0">
                <a:latin typeface="+mj-lt"/>
              </a:rPr>
              <a:t>“Belief in a Higher Power”</a:t>
            </a:r>
          </a:p>
        </p:txBody>
      </p:sp>
      <p:pic>
        <p:nvPicPr>
          <p:cNvPr id="8" name="Picture 7" descr="A picture containing outdoor, sky, building, tree&#10;&#10;Description automatically generated">
            <a:extLst>
              <a:ext uri="{FF2B5EF4-FFF2-40B4-BE49-F238E27FC236}">
                <a16:creationId xmlns:a16="http://schemas.microsoft.com/office/drawing/2014/main" id="{40A702F7-D91B-2704-0A46-9A33CAF685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 t="-560" r="41240" b="560"/>
          <a:stretch/>
        </p:blipFill>
        <p:spPr>
          <a:xfrm rot="5400000">
            <a:off x="501616" y="2772911"/>
            <a:ext cx="3606799" cy="4614179"/>
          </a:xfrm>
          <a:prstGeom prst="rect">
            <a:avLst/>
          </a:prstGeom>
        </p:spPr>
      </p:pic>
      <p:pic>
        <p:nvPicPr>
          <p:cNvPr id="9" name="Picture 8" descr="A picture containing sky, outdoor, tree, plant&#10;&#10;Description automatically generated">
            <a:extLst>
              <a:ext uri="{FF2B5EF4-FFF2-40B4-BE49-F238E27FC236}">
                <a16:creationId xmlns:a16="http://schemas.microsoft.com/office/drawing/2014/main" id="{54690449-1FDE-44F0-2B77-F9A13814BD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499" t="-372" r="18695" b="372"/>
          <a:stretch/>
        </p:blipFill>
        <p:spPr>
          <a:xfrm rot="5400000">
            <a:off x="5017398" y="-460328"/>
            <a:ext cx="3943664" cy="4864324"/>
          </a:xfrm>
          <a:prstGeom prst="rect">
            <a:avLst/>
          </a:prstGeom>
        </p:spPr>
      </p:pic>
      <p:pic>
        <p:nvPicPr>
          <p:cNvPr id="10" name="Picture 9" descr="Logo&#10;&#10;Description automatically generated with low confidence">
            <a:extLst>
              <a:ext uri="{FF2B5EF4-FFF2-40B4-BE49-F238E27FC236}">
                <a16:creationId xmlns:a16="http://schemas.microsoft.com/office/drawing/2014/main" id="{06293336-9327-7A19-5EE0-855627EB47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spTree>
    <p:extLst>
      <p:ext uri="{BB962C8B-B14F-4D97-AF65-F5344CB8AC3E}">
        <p14:creationId xmlns:p14="http://schemas.microsoft.com/office/powerpoint/2010/main" val="2138814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tree, cloud&#10;&#10;Description automatically generated">
            <a:extLst>
              <a:ext uri="{FF2B5EF4-FFF2-40B4-BE49-F238E27FC236}">
                <a16:creationId xmlns:a16="http://schemas.microsoft.com/office/drawing/2014/main" id="{EE336770-CC04-88D2-20DD-5637D16520AD}"/>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1524000" y="0"/>
            <a:ext cx="12192001" cy="6858002"/>
          </a:xfrm>
          <a:prstGeom prst="rect">
            <a:avLst/>
          </a:prstGeom>
          <a:noFill/>
        </p:spPr>
      </p:pic>
      <p:sp>
        <p:nvSpPr>
          <p:cNvPr id="2" name="Title 1">
            <a:extLst>
              <a:ext uri="{FF2B5EF4-FFF2-40B4-BE49-F238E27FC236}">
                <a16:creationId xmlns:a16="http://schemas.microsoft.com/office/drawing/2014/main" id="{5E943590-FD57-68E6-D243-D8AF44903F9D}"/>
              </a:ext>
            </a:extLst>
          </p:cNvPr>
          <p:cNvSpPr>
            <a:spLocks noGrp="1"/>
          </p:cNvSpPr>
          <p:nvPr>
            <p:ph type="title"/>
          </p:nvPr>
        </p:nvSpPr>
        <p:spPr>
          <a:xfrm>
            <a:off x="-1219200" y="-762000"/>
            <a:ext cx="5486400" cy="762000"/>
          </a:xfrm>
        </p:spPr>
        <p:txBody>
          <a:bodyPr vert="horz" lIns="60960" tIns="30480" rIns="60960" bIns="30480" rtlCol="0" anchor="b">
            <a:normAutofit/>
          </a:bodyPr>
          <a:lstStyle/>
          <a:p>
            <a:r>
              <a:rPr lang="en-US" dirty="0"/>
              <a:t>Cincinnati Skyline</a:t>
            </a:r>
          </a:p>
        </p:txBody>
      </p:sp>
    </p:spTree>
    <p:extLst>
      <p:ext uri="{BB962C8B-B14F-4D97-AF65-F5344CB8AC3E}">
        <p14:creationId xmlns:p14="http://schemas.microsoft.com/office/powerpoint/2010/main" val="516442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paper product, paper&#10;&#10;Description automatically generated">
            <a:extLst>
              <a:ext uri="{FF2B5EF4-FFF2-40B4-BE49-F238E27FC236}">
                <a16:creationId xmlns:a16="http://schemas.microsoft.com/office/drawing/2014/main" id="{12A7CC6C-6209-24AA-F03F-A71291FFCBC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7498" y="344424"/>
            <a:ext cx="8489005" cy="5181600"/>
          </a:xfrm>
        </p:spPr>
      </p:pic>
      <p:pic>
        <p:nvPicPr>
          <p:cNvPr id="2" name="Picture 1" descr="Logo&#10;&#10;Description automatically generated with low confidence">
            <a:extLst>
              <a:ext uri="{FF2B5EF4-FFF2-40B4-BE49-F238E27FC236}">
                <a16:creationId xmlns:a16="http://schemas.microsoft.com/office/drawing/2014/main" id="{75C2D3DE-3445-E74E-AE68-0B77619873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spTree>
    <p:extLst>
      <p:ext uri="{BB962C8B-B14F-4D97-AF65-F5344CB8AC3E}">
        <p14:creationId xmlns:p14="http://schemas.microsoft.com/office/powerpoint/2010/main" val="3270514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6">
            <a:extLst>
              <a:ext uri="{FF2B5EF4-FFF2-40B4-BE49-F238E27FC236}">
                <a16:creationId xmlns:a16="http://schemas.microsoft.com/office/drawing/2014/main" id="{D2D0813C-697C-05E1-46FA-1F46A39C98E6}"/>
              </a:ext>
              <a:ext uri="{C183D7F6-B498-43B3-948B-1728B52AA6E4}">
                <adec:decorative xmlns:adec="http://schemas.microsoft.com/office/drawing/2017/decorative" val="1"/>
              </a:ext>
            </a:extLst>
          </p:cNvPr>
          <p:cNvGrpSpPr/>
          <p:nvPr/>
        </p:nvGrpSpPr>
        <p:grpSpPr>
          <a:xfrm rot="2700000">
            <a:off x="1955682" y="819098"/>
            <a:ext cx="5232635" cy="5247324"/>
            <a:chOff x="0" y="0"/>
            <a:chExt cx="1913890" cy="1913890"/>
          </a:xfrm>
        </p:grpSpPr>
        <p:sp>
          <p:nvSpPr>
            <p:cNvPr id="14" name="Freeform 7">
              <a:extLst>
                <a:ext uri="{FF2B5EF4-FFF2-40B4-BE49-F238E27FC236}">
                  <a16:creationId xmlns:a16="http://schemas.microsoft.com/office/drawing/2014/main" id="{E8B3256E-A899-ECA1-E88F-A37E54A2409F}"/>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A6A6A6"/>
            </a:solidFill>
          </p:spPr>
          <p:txBody>
            <a:bodyPr/>
            <a:lstStyle/>
            <a:p>
              <a:endParaRPr lang="en-US"/>
            </a:p>
          </p:txBody>
        </p:sp>
      </p:grpSp>
      <p:grpSp>
        <p:nvGrpSpPr>
          <p:cNvPr id="2" name="Group 5">
            <a:extLst>
              <a:ext uri="{FF2B5EF4-FFF2-40B4-BE49-F238E27FC236}">
                <a16:creationId xmlns:a16="http://schemas.microsoft.com/office/drawing/2014/main" id="{C245D9F5-0018-E3B2-69A8-5CC25B2F39B7}"/>
              </a:ext>
              <a:ext uri="{C183D7F6-B498-43B3-948B-1728B52AA6E4}">
                <adec:decorative xmlns:adec="http://schemas.microsoft.com/office/drawing/2017/decorative" val="1"/>
              </a:ext>
            </a:extLst>
          </p:cNvPr>
          <p:cNvGrpSpPr/>
          <p:nvPr/>
        </p:nvGrpSpPr>
        <p:grpSpPr>
          <a:xfrm>
            <a:off x="0" y="3781425"/>
            <a:ext cx="9144000" cy="1543050"/>
            <a:chOff x="0" y="0"/>
            <a:chExt cx="6671512" cy="2316725"/>
          </a:xfrm>
          <a:solidFill>
            <a:srgbClr val="06417E"/>
          </a:solidFill>
        </p:grpSpPr>
        <p:sp>
          <p:nvSpPr>
            <p:cNvPr id="3" name="Freeform 6">
              <a:extLst>
                <a:ext uri="{FF2B5EF4-FFF2-40B4-BE49-F238E27FC236}">
                  <a16:creationId xmlns:a16="http://schemas.microsoft.com/office/drawing/2014/main" id="{F241256B-8A20-BF27-128B-9ED15FD9C7E1}"/>
                </a:ext>
              </a:extLst>
            </p:cNvPr>
            <p:cNvSpPr/>
            <p:nvPr/>
          </p:nvSpPr>
          <p:spPr>
            <a:xfrm>
              <a:off x="0" y="0"/>
              <a:ext cx="6671512" cy="2316725"/>
            </a:xfrm>
            <a:custGeom>
              <a:avLst/>
              <a:gdLst/>
              <a:ahLst/>
              <a:cxnLst/>
              <a:rect l="l" t="t" r="r" b="b"/>
              <a:pathLst>
                <a:path w="6671512" h="2316725">
                  <a:moveTo>
                    <a:pt x="0" y="0"/>
                  </a:moveTo>
                  <a:lnTo>
                    <a:pt x="6671512" y="0"/>
                  </a:lnTo>
                  <a:lnTo>
                    <a:pt x="6671512" y="2316725"/>
                  </a:lnTo>
                  <a:lnTo>
                    <a:pt x="0" y="2316725"/>
                  </a:lnTo>
                  <a:close/>
                </a:path>
              </a:pathLst>
            </a:custGeom>
            <a:grpFill/>
          </p:spPr>
          <p:txBody>
            <a:bodyPr/>
            <a:lstStyle/>
            <a:p>
              <a:endParaRPr lang="en-US"/>
            </a:p>
          </p:txBody>
        </p:sp>
      </p:grpSp>
      <p:sp>
        <p:nvSpPr>
          <p:cNvPr id="7" name="TextBox 13">
            <a:extLst>
              <a:ext uri="{FF2B5EF4-FFF2-40B4-BE49-F238E27FC236}">
                <a16:creationId xmlns:a16="http://schemas.microsoft.com/office/drawing/2014/main" id="{62CD4ED8-3E96-9A2E-39AD-E512DE0C618A}"/>
              </a:ext>
            </a:extLst>
          </p:cNvPr>
          <p:cNvSpPr txBox="1">
            <a:spLocks/>
          </p:cNvSpPr>
          <p:nvPr/>
        </p:nvSpPr>
        <p:spPr>
          <a:xfrm>
            <a:off x="1132207" y="4335130"/>
            <a:ext cx="6879586" cy="60708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200"/>
              </a:lnSpc>
              <a:spcBef>
                <a:spcPts val="0"/>
              </a:spcBef>
              <a:defRPr/>
            </a:pPr>
            <a:r>
              <a:rPr lang="en-US" sz="6000" b="1" u="sng" spc="200" dirty="0">
                <a:solidFill>
                  <a:schemeClr val="bg1"/>
                </a:solidFill>
                <a:ea typeface="+mn-ea"/>
                <a:cs typeface="+mn-cs"/>
              </a:rPr>
              <a:t>How Can You Help?</a:t>
            </a:r>
          </a:p>
        </p:txBody>
      </p:sp>
      <p:pic>
        <p:nvPicPr>
          <p:cNvPr id="10" name="Picture 9" descr="Logo&#10;&#10;Description automatically generated with low confidence">
            <a:extLst>
              <a:ext uri="{FF2B5EF4-FFF2-40B4-BE49-F238E27FC236}">
                <a16:creationId xmlns:a16="http://schemas.microsoft.com/office/drawing/2014/main" id="{1831FA8D-2ACF-6A85-1DC3-2343EBC94E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grpSp>
        <p:nvGrpSpPr>
          <p:cNvPr id="11" name="Group 10">
            <a:extLst>
              <a:ext uri="{FF2B5EF4-FFF2-40B4-BE49-F238E27FC236}">
                <a16:creationId xmlns:a16="http://schemas.microsoft.com/office/drawing/2014/main" id="{FA861BE8-5BB8-9AB0-341A-73EEF80D8526}"/>
              </a:ext>
            </a:extLst>
          </p:cNvPr>
          <p:cNvGrpSpPr/>
          <p:nvPr/>
        </p:nvGrpSpPr>
        <p:grpSpPr>
          <a:xfrm>
            <a:off x="1273684" y="544673"/>
            <a:ext cx="6596632" cy="2898088"/>
            <a:chOff x="0" y="0"/>
            <a:chExt cx="16411148" cy="7209884"/>
          </a:xfrm>
        </p:grpSpPr>
        <p:pic>
          <p:nvPicPr>
            <p:cNvPr id="12" name="Picture 11">
              <a:extLst>
                <a:ext uri="{FF2B5EF4-FFF2-40B4-BE49-F238E27FC236}">
                  <a16:creationId xmlns:a16="http://schemas.microsoft.com/office/drawing/2014/main" id="{C2044DAB-FFF9-B185-A663-091F5AFB39A2}"/>
                </a:ext>
              </a:extLst>
            </p:cNvPr>
            <p:cNvPicPr>
              <a:picLocks noChangeAspect="1"/>
            </p:cNvPicPr>
            <p:nvPr/>
          </p:nvPicPr>
          <p:blipFill>
            <a:blip r:embed="rId3"/>
            <a:srcRect t="16905" b="16905"/>
            <a:stretch>
              <a:fillRect/>
            </a:stretch>
          </p:blipFill>
          <p:spPr>
            <a:xfrm>
              <a:off x="0" y="0"/>
              <a:ext cx="16411148" cy="7209884"/>
            </a:xfrm>
            <a:prstGeom prst="rect">
              <a:avLst/>
            </a:prstGeom>
          </p:spPr>
        </p:pic>
      </p:grpSp>
    </p:spTree>
    <p:extLst>
      <p:ext uri="{BB962C8B-B14F-4D97-AF65-F5344CB8AC3E}">
        <p14:creationId xmlns:p14="http://schemas.microsoft.com/office/powerpoint/2010/main" val="125318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3ED4A2F-0DC7-F668-64CA-FA7996C0C0BB}"/>
              </a:ext>
              <a:ext uri="{C183D7F6-B498-43B3-948B-1728B52AA6E4}">
                <adec:decorative xmlns:adec="http://schemas.microsoft.com/office/drawing/2017/decorative" val="1"/>
              </a:ext>
            </a:extLst>
          </p:cNvPr>
          <p:cNvGrpSpPr/>
          <p:nvPr/>
        </p:nvGrpSpPr>
        <p:grpSpPr>
          <a:xfrm>
            <a:off x="916772" y="0"/>
            <a:ext cx="301605" cy="5992091"/>
            <a:chOff x="0" y="0"/>
            <a:chExt cx="165040" cy="3752725"/>
          </a:xfrm>
        </p:grpSpPr>
        <p:sp>
          <p:nvSpPr>
            <p:cNvPr id="3" name="Freeform 3">
              <a:extLst>
                <a:ext uri="{FF2B5EF4-FFF2-40B4-BE49-F238E27FC236}">
                  <a16:creationId xmlns:a16="http://schemas.microsoft.com/office/drawing/2014/main" id="{B2135BF3-E4B4-7C17-E0EF-017240AAE7AD}"/>
                </a:ext>
              </a:extLst>
            </p:cNvPr>
            <p:cNvSpPr/>
            <p:nvPr/>
          </p:nvSpPr>
          <p:spPr>
            <a:xfrm>
              <a:off x="0" y="0"/>
              <a:ext cx="165040" cy="3752726"/>
            </a:xfrm>
            <a:custGeom>
              <a:avLst/>
              <a:gdLst/>
              <a:ahLst/>
              <a:cxnLst/>
              <a:rect l="l" t="t" r="r" b="b"/>
              <a:pathLst>
                <a:path w="165040" h="3752726">
                  <a:moveTo>
                    <a:pt x="0" y="0"/>
                  </a:moveTo>
                  <a:lnTo>
                    <a:pt x="165040" y="0"/>
                  </a:lnTo>
                  <a:lnTo>
                    <a:pt x="165040" y="3752726"/>
                  </a:lnTo>
                  <a:lnTo>
                    <a:pt x="0" y="3752726"/>
                  </a:lnTo>
                  <a:close/>
                </a:path>
              </a:pathLst>
            </a:custGeom>
            <a:solidFill>
              <a:srgbClr val="A6A6A6"/>
            </a:solidFill>
          </p:spPr>
          <p:txBody>
            <a:bodyPr/>
            <a:lstStyle/>
            <a:p>
              <a:endParaRPr lang="en-US"/>
            </a:p>
          </p:txBody>
        </p:sp>
      </p:grpSp>
      <p:grpSp>
        <p:nvGrpSpPr>
          <p:cNvPr id="4" name="Group 4">
            <a:extLst>
              <a:ext uri="{FF2B5EF4-FFF2-40B4-BE49-F238E27FC236}">
                <a16:creationId xmlns:a16="http://schemas.microsoft.com/office/drawing/2014/main" id="{3EC54219-784A-CCE6-9573-95AE41F63441}"/>
              </a:ext>
              <a:ext uri="{C183D7F6-B498-43B3-948B-1728B52AA6E4}">
                <adec:decorative xmlns:adec="http://schemas.microsoft.com/office/drawing/2017/decorative" val="1"/>
              </a:ext>
            </a:extLst>
          </p:cNvPr>
          <p:cNvGrpSpPr/>
          <p:nvPr/>
        </p:nvGrpSpPr>
        <p:grpSpPr>
          <a:xfrm>
            <a:off x="5791201" y="0"/>
            <a:ext cx="3352799" cy="6858000"/>
            <a:chOff x="0" y="0"/>
            <a:chExt cx="9245036" cy="13716000"/>
          </a:xfrm>
        </p:grpSpPr>
        <p:grpSp>
          <p:nvGrpSpPr>
            <p:cNvPr id="5" name="Group 5">
              <a:extLst>
                <a:ext uri="{FF2B5EF4-FFF2-40B4-BE49-F238E27FC236}">
                  <a16:creationId xmlns:a16="http://schemas.microsoft.com/office/drawing/2014/main" id="{32C1EACD-335D-2D78-D86A-7F7CDE6040F7}"/>
                </a:ext>
              </a:extLst>
            </p:cNvPr>
            <p:cNvGrpSpPr/>
            <p:nvPr/>
          </p:nvGrpSpPr>
          <p:grpSpPr>
            <a:xfrm>
              <a:off x="0" y="9525720"/>
              <a:ext cx="9245036" cy="4190280"/>
              <a:chOff x="0" y="0"/>
              <a:chExt cx="2529461" cy="1146469"/>
            </a:xfrm>
          </p:grpSpPr>
          <p:sp>
            <p:nvSpPr>
              <p:cNvPr id="8" name="Freeform 6">
                <a:extLst>
                  <a:ext uri="{FF2B5EF4-FFF2-40B4-BE49-F238E27FC236}">
                    <a16:creationId xmlns:a16="http://schemas.microsoft.com/office/drawing/2014/main" id="{A3D1C3DF-6034-1FB0-A00B-7FC522EC802E}"/>
                  </a:ext>
                </a:extLst>
              </p:cNvPr>
              <p:cNvSpPr/>
              <p:nvPr/>
            </p:nvSpPr>
            <p:spPr>
              <a:xfrm>
                <a:off x="0" y="0"/>
                <a:ext cx="2529461" cy="1146469"/>
              </a:xfrm>
              <a:custGeom>
                <a:avLst/>
                <a:gdLst/>
                <a:ahLst/>
                <a:cxnLst/>
                <a:rect l="l" t="t" r="r" b="b"/>
                <a:pathLst>
                  <a:path w="2529461" h="1146469">
                    <a:moveTo>
                      <a:pt x="0" y="0"/>
                    </a:moveTo>
                    <a:lnTo>
                      <a:pt x="2529461" y="0"/>
                    </a:lnTo>
                    <a:lnTo>
                      <a:pt x="2529461" y="1146469"/>
                    </a:lnTo>
                    <a:lnTo>
                      <a:pt x="0" y="1146469"/>
                    </a:lnTo>
                    <a:close/>
                  </a:path>
                </a:pathLst>
              </a:custGeom>
              <a:solidFill>
                <a:srgbClr val="A6A6A6"/>
              </a:solidFill>
            </p:spPr>
            <p:txBody>
              <a:bodyPr/>
              <a:lstStyle/>
              <a:p>
                <a:endParaRPr lang="en-US"/>
              </a:p>
            </p:txBody>
          </p:sp>
        </p:grpSp>
        <p:grpSp>
          <p:nvGrpSpPr>
            <p:cNvPr id="6" name="Group 7">
              <a:extLst>
                <a:ext uri="{FF2B5EF4-FFF2-40B4-BE49-F238E27FC236}">
                  <a16:creationId xmlns:a16="http://schemas.microsoft.com/office/drawing/2014/main" id="{FDAAC0F8-8BF0-D7E0-16EF-EA7FC271EFA6}"/>
                </a:ext>
              </a:extLst>
            </p:cNvPr>
            <p:cNvGrpSpPr/>
            <p:nvPr/>
          </p:nvGrpSpPr>
          <p:grpSpPr>
            <a:xfrm>
              <a:off x="0" y="0"/>
              <a:ext cx="9245036" cy="9778280"/>
              <a:chOff x="0" y="0"/>
              <a:chExt cx="2529461" cy="2675357"/>
            </a:xfrm>
          </p:grpSpPr>
          <p:sp>
            <p:nvSpPr>
              <p:cNvPr id="7" name="Freeform 8">
                <a:extLst>
                  <a:ext uri="{FF2B5EF4-FFF2-40B4-BE49-F238E27FC236}">
                    <a16:creationId xmlns:a16="http://schemas.microsoft.com/office/drawing/2014/main" id="{C58BEBD4-325C-A652-C66C-6F64002AB804}"/>
                  </a:ext>
                </a:extLst>
              </p:cNvPr>
              <p:cNvSpPr/>
              <p:nvPr/>
            </p:nvSpPr>
            <p:spPr>
              <a:xfrm>
                <a:off x="0" y="0"/>
                <a:ext cx="2529461" cy="2675357"/>
              </a:xfrm>
              <a:custGeom>
                <a:avLst/>
                <a:gdLst/>
                <a:ahLst/>
                <a:cxnLst/>
                <a:rect l="l" t="t" r="r" b="b"/>
                <a:pathLst>
                  <a:path w="2529461" h="2675357">
                    <a:moveTo>
                      <a:pt x="0" y="0"/>
                    </a:moveTo>
                    <a:lnTo>
                      <a:pt x="2529461" y="0"/>
                    </a:lnTo>
                    <a:lnTo>
                      <a:pt x="2529461" y="2675357"/>
                    </a:lnTo>
                    <a:lnTo>
                      <a:pt x="0" y="2675357"/>
                    </a:lnTo>
                    <a:close/>
                  </a:path>
                </a:pathLst>
              </a:custGeom>
              <a:solidFill>
                <a:srgbClr val="0D3F7A"/>
              </a:solidFill>
            </p:spPr>
            <p:txBody>
              <a:bodyPr/>
              <a:lstStyle/>
              <a:p>
                <a:endParaRPr lang="en-US"/>
              </a:p>
            </p:txBody>
          </p:sp>
        </p:grpSp>
      </p:grpSp>
      <p:grpSp>
        <p:nvGrpSpPr>
          <p:cNvPr id="9" name="Group 9">
            <a:extLst>
              <a:ext uri="{FF2B5EF4-FFF2-40B4-BE49-F238E27FC236}">
                <a16:creationId xmlns:a16="http://schemas.microsoft.com/office/drawing/2014/main" id="{224C1742-B281-7EC9-5635-7655E2A90CC1}"/>
              </a:ext>
              <a:ext uri="{C183D7F6-B498-43B3-948B-1728B52AA6E4}">
                <adec:decorative xmlns:adec="http://schemas.microsoft.com/office/drawing/2017/decorative" val="1"/>
              </a:ext>
            </a:extLst>
          </p:cNvPr>
          <p:cNvGrpSpPr/>
          <p:nvPr/>
        </p:nvGrpSpPr>
        <p:grpSpPr>
          <a:xfrm rot="-5400000">
            <a:off x="377883" y="1059465"/>
            <a:ext cx="553006" cy="1310982"/>
            <a:chOff x="0" y="0"/>
            <a:chExt cx="2354580" cy="5581882"/>
          </a:xfrm>
        </p:grpSpPr>
        <p:sp>
          <p:nvSpPr>
            <p:cNvPr id="10" name="Freeform 10">
              <a:extLst>
                <a:ext uri="{FF2B5EF4-FFF2-40B4-BE49-F238E27FC236}">
                  <a16:creationId xmlns:a16="http://schemas.microsoft.com/office/drawing/2014/main" id="{7CEC8094-CC02-35CC-1858-D8068998204F}"/>
                </a:ext>
              </a:extLst>
            </p:cNvPr>
            <p:cNvSpPr/>
            <p:nvPr/>
          </p:nvSpPr>
          <p:spPr>
            <a:xfrm>
              <a:off x="0" y="0"/>
              <a:ext cx="2353310" cy="5581882"/>
            </a:xfrm>
            <a:custGeom>
              <a:avLst/>
              <a:gdLst/>
              <a:ahLst/>
              <a:cxnLst/>
              <a:rect l="l" t="t" r="r" b="b"/>
              <a:pathLst>
                <a:path w="2353310" h="5581882">
                  <a:moveTo>
                    <a:pt x="784860" y="5514572"/>
                  </a:moveTo>
                  <a:cubicBezTo>
                    <a:pt x="905510" y="5555212"/>
                    <a:pt x="1042670" y="5581882"/>
                    <a:pt x="1177290" y="5581882"/>
                  </a:cubicBezTo>
                  <a:cubicBezTo>
                    <a:pt x="1311910" y="5581882"/>
                    <a:pt x="1441450" y="5559022"/>
                    <a:pt x="1560830" y="5518382"/>
                  </a:cubicBezTo>
                  <a:cubicBezTo>
                    <a:pt x="1563370" y="5517112"/>
                    <a:pt x="1565910" y="5517112"/>
                    <a:pt x="1568450" y="5515842"/>
                  </a:cubicBezTo>
                  <a:cubicBezTo>
                    <a:pt x="2016760" y="5353282"/>
                    <a:pt x="2346960" y="4924022"/>
                    <a:pt x="2353310" y="4414025"/>
                  </a:cubicBezTo>
                  <a:lnTo>
                    <a:pt x="2353310" y="0"/>
                  </a:lnTo>
                  <a:lnTo>
                    <a:pt x="0" y="0"/>
                  </a:lnTo>
                  <a:lnTo>
                    <a:pt x="0" y="4410668"/>
                  </a:lnTo>
                  <a:cubicBezTo>
                    <a:pt x="6350" y="4926562"/>
                    <a:pt x="331470" y="5355822"/>
                    <a:pt x="784860" y="5514572"/>
                  </a:cubicBezTo>
                  <a:close/>
                </a:path>
              </a:pathLst>
            </a:custGeom>
            <a:solidFill>
              <a:srgbClr val="A6A6A6"/>
            </a:solidFill>
          </p:spPr>
          <p:txBody>
            <a:bodyPr/>
            <a:lstStyle/>
            <a:p>
              <a:endParaRPr lang="en-US"/>
            </a:p>
          </p:txBody>
        </p:sp>
      </p:grpSp>
      <p:grpSp>
        <p:nvGrpSpPr>
          <p:cNvPr id="11" name="Group 14">
            <a:extLst>
              <a:ext uri="{FF2B5EF4-FFF2-40B4-BE49-F238E27FC236}">
                <a16:creationId xmlns:a16="http://schemas.microsoft.com/office/drawing/2014/main" id="{FD71548C-74AA-FDB7-BDA5-29965F988928}"/>
              </a:ext>
              <a:ext uri="{C183D7F6-B498-43B3-948B-1728B52AA6E4}">
                <adec:decorative xmlns:adec="http://schemas.microsoft.com/office/drawing/2017/decorative" val="1"/>
              </a:ext>
            </a:extLst>
          </p:cNvPr>
          <p:cNvGrpSpPr/>
          <p:nvPr/>
        </p:nvGrpSpPr>
        <p:grpSpPr>
          <a:xfrm rot="-5400000">
            <a:off x="377883" y="2115148"/>
            <a:ext cx="553006" cy="1310982"/>
            <a:chOff x="0" y="0"/>
            <a:chExt cx="2354580" cy="5581882"/>
          </a:xfrm>
        </p:grpSpPr>
        <p:sp>
          <p:nvSpPr>
            <p:cNvPr id="12" name="Freeform 15">
              <a:extLst>
                <a:ext uri="{FF2B5EF4-FFF2-40B4-BE49-F238E27FC236}">
                  <a16:creationId xmlns:a16="http://schemas.microsoft.com/office/drawing/2014/main" id="{DC2C8660-B35E-37DA-7E3C-AEEDF3B28D7E}"/>
                </a:ext>
              </a:extLst>
            </p:cNvPr>
            <p:cNvSpPr/>
            <p:nvPr/>
          </p:nvSpPr>
          <p:spPr>
            <a:xfrm>
              <a:off x="0" y="0"/>
              <a:ext cx="2353310" cy="5581882"/>
            </a:xfrm>
            <a:custGeom>
              <a:avLst/>
              <a:gdLst/>
              <a:ahLst/>
              <a:cxnLst/>
              <a:rect l="l" t="t" r="r" b="b"/>
              <a:pathLst>
                <a:path w="2353310" h="5581882">
                  <a:moveTo>
                    <a:pt x="784860" y="5514572"/>
                  </a:moveTo>
                  <a:cubicBezTo>
                    <a:pt x="905510" y="5555212"/>
                    <a:pt x="1042670" y="5581882"/>
                    <a:pt x="1177290" y="5581882"/>
                  </a:cubicBezTo>
                  <a:cubicBezTo>
                    <a:pt x="1311910" y="5581882"/>
                    <a:pt x="1441450" y="5559022"/>
                    <a:pt x="1560830" y="5518382"/>
                  </a:cubicBezTo>
                  <a:cubicBezTo>
                    <a:pt x="1563370" y="5517112"/>
                    <a:pt x="1565910" y="5517112"/>
                    <a:pt x="1568450" y="5515842"/>
                  </a:cubicBezTo>
                  <a:cubicBezTo>
                    <a:pt x="2016760" y="5353282"/>
                    <a:pt x="2346960" y="4924022"/>
                    <a:pt x="2353310" y="4414025"/>
                  </a:cubicBezTo>
                  <a:lnTo>
                    <a:pt x="2353310" y="0"/>
                  </a:lnTo>
                  <a:lnTo>
                    <a:pt x="0" y="0"/>
                  </a:lnTo>
                  <a:lnTo>
                    <a:pt x="0" y="4410668"/>
                  </a:lnTo>
                  <a:cubicBezTo>
                    <a:pt x="6350" y="4926562"/>
                    <a:pt x="331470" y="5355822"/>
                    <a:pt x="784860" y="5514572"/>
                  </a:cubicBezTo>
                  <a:close/>
                </a:path>
              </a:pathLst>
            </a:custGeom>
            <a:solidFill>
              <a:srgbClr val="A6A6A6"/>
            </a:solidFill>
          </p:spPr>
          <p:txBody>
            <a:bodyPr/>
            <a:lstStyle/>
            <a:p>
              <a:endParaRPr lang="en-US"/>
            </a:p>
          </p:txBody>
        </p:sp>
      </p:grpSp>
      <p:grpSp>
        <p:nvGrpSpPr>
          <p:cNvPr id="13" name="Group 17">
            <a:extLst>
              <a:ext uri="{FF2B5EF4-FFF2-40B4-BE49-F238E27FC236}">
                <a16:creationId xmlns:a16="http://schemas.microsoft.com/office/drawing/2014/main" id="{528762B5-1C80-B629-0E20-A6E5FEFECBCC}"/>
              </a:ext>
              <a:ext uri="{C183D7F6-B498-43B3-948B-1728B52AA6E4}">
                <adec:decorative xmlns:adec="http://schemas.microsoft.com/office/drawing/2017/decorative" val="1"/>
              </a:ext>
            </a:extLst>
          </p:cNvPr>
          <p:cNvGrpSpPr/>
          <p:nvPr/>
        </p:nvGrpSpPr>
        <p:grpSpPr>
          <a:xfrm rot="-5400000">
            <a:off x="378988" y="3659226"/>
            <a:ext cx="553006" cy="1310982"/>
            <a:chOff x="0" y="0"/>
            <a:chExt cx="2354580" cy="5581882"/>
          </a:xfrm>
        </p:grpSpPr>
        <p:sp>
          <p:nvSpPr>
            <p:cNvPr id="14" name="Freeform 18">
              <a:extLst>
                <a:ext uri="{FF2B5EF4-FFF2-40B4-BE49-F238E27FC236}">
                  <a16:creationId xmlns:a16="http://schemas.microsoft.com/office/drawing/2014/main" id="{188434B8-ACFE-2465-78D9-723A7D5E4D4D}"/>
                </a:ext>
              </a:extLst>
            </p:cNvPr>
            <p:cNvSpPr/>
            <p:nvPr/>
          </p:nvSpPr>
          <p:spPr>
            <a:xfrm>
              <a:off x="0" y="0"/>
              <a:ext cx="2353310" cy="5581882"/>
            </a:xfrm>
            <a:custGeom>
              <a:avLst/>
              <a:gdLst/>
              <a:ahLst/>
              <a:cxnLst/>
              <a:rect l="l" t="t" r="r" b="b"/>
              <a:pathLst>
                <a:path w="2353310" h="5581882">
                  <a:moveTo>
                    <a:pt x="784860" y="5514572"/>
                  </a:moveTo>
                  <a:cubicBezTo>
                    <a:pt x="905510" y="5555212"/>
                    <a:pt x="1042670" y="5581882"/>
                    <a:pt x="1177290" y="5581882"/>
                  </a:cubicBezTo>
                  <a:cubicBezTo>
                    <a:pt x="1311910" y="5581882"/>
                    <a:pt x="1441450" y="5559022"/>
                    <a:pt x="1560830" y="5518382"/>
                  </a:cubicBezTo>
                  <a:cubicBezTo>
                    <a:pt x="1563370" y="5517112"/>
                    <a:pt x="1565910" y="5517112"/>
                    <a:pt x="1568450" y="5515842"/>
                  </a:cubicBezTo>
                  <a:cubicBezTo>
                    <a:pt x="2016760" y="5353282"/>
                    <a:pt x="2346960" y="4924022"/>
                    <a:pt x="2353310" y="4414025"/>
                  </a:cubicBezTo>
                  <a:lnTo>
                    <a:pt x="2353310" y="0"/>
                  </a:lnTo>
                  <a:lnTo>
                    <a:pt x="0" y="0"/>
                  </a:lnTo>
                  <a:lnTo>
                    <a:pt x="0" y="4410668"/>
                  </a:lnTo>
                  <a:cubicBezTo>
                    <a:pt x="6350" y="4926562"/>
                    <a:pt x="331470" y="5355822"/>
                    <a:pt x="784860" y="5514572"/>
                  </a:cubicBezTo>
                  <a:close/>
                </a:path>
              </a:pathLst>
            </a:custGeom>
            <a:solidFill>
              <a:srgbClr val="A6A6A6"/>
            </a:solidFill>
          </p:spPr>
          <p:txBody>
            <a:bodyPr/>
            <a:lstStyle/>
            <a:p>
              <a:endParaRPr lang="en-US"/>
            </a:p>
          </p:txBody>
        </p:sp>
      </p:grpSp>
      <p:sp>
        <p:nvSpPr>
          <p:cNvPr id="21" name="TextBox 12">
            <a:extLst>
              <a:ext uri="{FF2B5EF4-FFF2-40B4-BE49-F238E27FC236}">
                <a16:creationId xmlns:a16="http://schemas.microsoft.com/office/drawing/2014/main" id="{EC690BDA-8782-ABB6-A1E3-74AD277EB091}"/>
              </a:ext>
            </a:extLst>
          </p:cNvPr>
          <p:cNvSpPr txBox="1">
            <a:spLocks/>
          </p:cNvSpPr>
          <p:nvPr/>
        </p:nvSpPr>
        <p:spPr>
          <a:xfrm>
            <a:off x="1490843" y="268166"/>
            <a:ext cx="3973405" cy="10779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200"/>
              </a:lnSpc>
              <a:spcBef>
                <a:spcPts val="0"/>
              </a:spcBef>
              <a:defRPr/>
            </a:pPr>
            <a:r>
              <a:rPr lang="en-US" sz="4000" b="1" spc="200" dirty="0">
                <a:solidFill>
                  <a:srgbClr val="2B4A9D"/>
                </a:solidFill>
                <a:ea typeface="+mn-ea"/>
                <a:cs typeface="+mn-cs"/>
              </a:rPr>
              <a:t>Reminders For Your Workplace</a:t>
            </a:r>
          </a:p>
        </p:txBody>
      </p:sp>
      <p:sp>
        <p:nvSpPr>
          <p:cNvPr id="22" name="TextBox 13">
            <a:extLst>
              <a:ext uri="{FF2B5EF4-FFF2-40B4-BE49-F238E27FC236}">
                <a16:creationId xmlns:a16="http://schemas.microsoft.com/office/drawing/2014/main" id="{1E3EBADB-9730-0C4E-8E82-F9A2E4C16FE5}"/>
              </a:ext>
            </a:extLst>
          </p:cNvPr>
          <p:cNvSpPr txBox="1"/>
          <p:nvPr/>
        </p:nvSpPr>
        <p:spPr>
          <a:xfrm>
            <a:off x="1309878" y="1470852"/>
            <a:ext cx="4389822" cy="784830"/>
          </a:xfrm>
          <a:prstGeom prst="rect">
            <a:avLst/>
          </a:prstGeom>
        </p:spPr>
        <p:txBody>
          <a:bodyPr wrap="square" lIns="0" tIns="0" rIns="0" bIns="0" rtlCol="0" anchor="t">
            <a:spAutoFit/>
          </a:bodyPr>
          <a:lstStyle/>
          <a:p>
            <a:pPr algn="ctr"/>
            <a:r>
              <a:rPr lang="en-US" sz="1700" i="1" dirty="0"/>
              <a:t>The National Institutes of Mental Health estimate 1 in 5 people will suffer from a mental illness at some time in their lives </a:t>
            </a:r>
          </a:p>
        </p:txBody>
      </p:sp>
      <p:grpSp>
        <p:nvGrpSpPr>
          <p:cNvPr id="24" name="Group 2">
            <a:extLst>
              <a:ext uri="{FF2B5EF4-FFF2-40B4-BE49-F238E27FC236}">
                <a16:creationId xmlns:a16="http://schemas.microsoft.com/office/drawing/2014/main" id="{6016575E-8CC6-CFFD-FA60-CE6853C2A7A5}"/>
              </a:ext>
              <a:ext uri="{C183D7F6-B498-43B3-948B-1728B52AA6E4}">
                <adec:decorative xmlns:adec="http://schemas.microsoft.com/office/drawing/2017/decorative" val="1"/>
              </a:ext>
            </a:extLst>
          </p:cNvPr>
          <p:cNvGrpSpPr/>
          <p:nvPr/>
        </p:nvGrpSpPr>
        <p:grpSpPr>
          <a:xfrm>
            <a:off x="916771" y="6491936"/>
            <a:ext cx="301605" cy="5992091"/>
            <a:chOff x="0" y="0"/>
            <a:chExt cx="165040" cy="3752725"/>
          </a:xfrm>
        </p:grpSpPr>
        <p:sp>
          <p:nvSpPr>
            <p:cNvPr id="25" name="Freeform 3">
              <a:extLst>
                <a:ext uri="{FF2B5EF4-FFF2-40B4-BE49-F238E27FC236}">
                  <a16:creationId xmlns:a16="http://schemas.microsoft.com/office/drawing/2014/main" id="{2A3E389D-2443-349C-F775-5EAD766B8415}"/>
                </a:ext>
              </a:extLst>
            </p:cNvPr>
            <p:cNvSpPr/>
            <p:nvPr/>
          </p:nvSpPr>
          <p:spPr>
            <a:xfrm>
              <a:off x="0" y="0"/>
              <a:ext cx="165040" cy="3752726"/>
            </a:xfrm>
            <a:custGeom>
              <a:avLst/>
              <a:gdLst/>
              <a:ahLst/>
              <a:cxnLst/>
              <a:rect l="l" t="t" r="r" b="b"/>
              <a:pathLst>
                <a:path w="165040" h="3752726">
                  <a:moveTo>
                    <a:pt x="0" y="0"/>
                  </a:moveTo>
                  <a:lnTo>
                    <a:pt x="165040" y="0"/>
                  </a:lnTo>
                  <a:lnTo>
                    <a:pt x="165040" y="3752726"/>
                  </a:lnTo>
                  <a:lnTo>
                    <a:pt x="0" y="3752726"/>
                  </a:lnTo>
                  <a:close/>
                </a:path>
              </a:pathLst>
            </a:custGeom>
            <a:solidFill>
              <a:srgbClr val="A6A6A6"/>
            </a:solidFill>
          </p:spPr>
          <p:txBody>
            <a:bodyPr/>
            <a:lstStyle/>
            <a:p>
              <a:endParaRPr lang="en-US"/>
            </a:p>
          </p:txBody>
        </p:sp>
      </p:grpSp>
      <p:sp>
        <p:nvSpPr>
          <p:cNvPr id="28" name="TextBox 13">
            <a:extLst>
              <a:ext uri="{FF2B5EF4-FFF2-40B4-BE49-F238E27FC236}">
                <a16:creationId xmlns:a16="http://schemas.microsoft.com/office/drawing/2014/main" id="{A33A1172-93C9-744D-E344-D10EC77D92C2}"/>
              </a:ext>
            </a:extLst>
          </p:cNvPr>
          <p:cNvSpPr txBox="1"/>
          <p:nvPr/>
        </p:nvSpPr>
        <p:spPr>
          <a:xfrm>
            <a:off x="1309877" y="2492643"/>
            <a:ext cx="4389823" cy="1308050"/>
          </a:xfrm>
          <a:prstGeom prst="rect">
            <a:avLst/>
          </a:prstGeom>
        </p:spPr>
        <p:txBody>
          <a:bodyPr wrap="square" lIns="0" tIns="0" rIns="0" bIns="0" rtlCol="0" anchor="t">
            <a:spAutoFit/>
          </a:bodyPr>
          <a:lstStyle/>
          <a:p>
            <a:pPr algn="ctr"/>
            <a:r>
              <a:rPr lang="en-US" sz="1700" i="1" dirty="0"/>
              <a:t>ADA implications for mental health issues: </a:t>
            </a:r>
          </a:p>
          <a:p>
            <a:pPr marL="285750" indent="-285750" algn="ctr">
              <a:buFont typeface="Arial" panose="020B0604020202020204" pitchFamily="34" charset="0"/>
              <a:buChar char="•"/>
            </a:pPr>
            <a:r>
              <a:rPr lang="en-US" sz="1700" i="1" dirty="0"/>
              <a:t>Considered like any other illness</a:t>
            </a:r>
          </a:p>
          <a:p>
            <a:pPr marL="285750" indent="-285750" algn="ctr">
              <a:buFont typeface="Arial" panose="020B0604020202020204" pitchFamily="34" charset="0"/>
              <a:buChar char="•"/>
            </a:pPr>
            <a:r>
              <a:rPr lang="en-US" sz="1700" i="1" dirty="0"/>
              <a:t>Interactive process, reasonable accommodations, limitations on questions/information available to employers</a:t>
            </a:r>
          </a:p>
        </p:txBody>
      </p:sp>
      <p:sp>
        <p:nvSpPr>
          <p:cNvPr id="29" name="TextBox 13">
            <a:extLst>
              <a:ext uri="{FF2B5EF4-FFF2-40B4-BE49-F238E27FC236}">
                <a16:creationId xmlns:a16="http://schemas.microsoft.com/office/drawing/2014/main" id="{98D341A0-1FDA-0BA1-7BA0-D050411D23FA}"/>
              </a:ext>
            </a:extLst>
          </p:cNvPr>
          <p:cNvSpPr txBox="1"/>
          <p:nvPr/>
        </p:nvSpPr>
        <p:spPr>
          <a:xfrm>
            <a:off x="1310982" y="4037654"/>
            <a:ext cx="4190807" cy="784830"/>
          </a:xfrm>
          <a:prstGeom prst="rect">
            <a:avLst/>
          </a:prstGeom>
        </p:spPr>
        <p:txBody>
          <a:bodyPr wrap="square" lIns="0" tIns="0" rIns="0" bIns="0" rtlCol="0" anchor="t">
            <a:spAutoFit/>
          </a:bodyPr>
          <a:lstStyle/>
          <a:p>
            <a:pPr algn="ctr"/>
            <a:r>
              <a:rPr lang="en-US" sz="1700" i="1" dirty="0"/>
              <a:t>The Mental Health Parity and Addiction Act: coverage must equal any other medical benefits </a:t>
            </a:r>
          </a:p>
        </p:txBody>
      </p:sp>
      <p:sp>
        <p:nvSpPr>
          <p:cNvPr id="30" name="TextBox 13">
            <a:extLst>
              <a:ext uri="{FF2B5EF4-FFF2-40B4-BE49-F238E27FC236}">
                <a16:creationId xmlns:a16="http://schemas.microsoft.com/office/drawing/2014/main" id="{06D9DBFA-EFAC-DCCD-6AE7-F478A557E87A}"/>
              </a:ext>
            </a:extLst>
          </p:cNvPr>
          <p:cNvSpPr txBox="1"/>
          <p:nvPr/>
        </p:nvSpPr>
        <p:spPr>
          <a:xfrm>
            <a:off x="1310982" y="5059445"/>
            <a:ext cx="4190807" cy="784830"/>
          </a:xfrm>
          <a:prstGeom prst="rect">
            <a:avLst/>
          </a:prstGeom>
        </p:spPr>
        <p:txBody>
          <a:bodyPr wrap="square" lIns="0" tIns="0" rIns="0" bIns="0" rtlCol="0" anchor="t">
            <a:spAutoFit/>
          </a:bodyPr>
          <a:lstStyle/>
          <a:p>
            <a:pPr algn="ctr"/>
            <a:r>
              <a:rPr lang="en-US" sz="1700" i="1" dirty="0"/>
              <a:t>Public safety personnel are, and always have been, at great risk. They are also often the least willing to request help</a:t>
            </a:r>
          </a:p>
        </p:txBody>
      </p:sp>
      <p:grpSp>
        <p:nvGrpSpPr>
          <p:cNvPr id="31" name="Group 17">
            <a:extLst>
              <a:ext uri="{FF2B5EF4-FFF2-40B4-BE49-F238E27FC236}">
                <a16:creationId xmlns:a16="http://schemas.microsoft.com/office/drawing/2014/main" id="{5CADE1BC-CFA5-19EF-65FB-9695DFD20FBC}"/>
              </a:ext>
              <a:ext uri="{C183D7F6-B498-43B3-948B-1728B52AA6E4}">
                <adec:decorative xmlns:adec="http://schemas.microsoft.com/office/drawing/2017/decorative" val="1"/>
              </a:ext>
            </a:extLst>
          </p:cNvPr>
          <p:cNvGrpSpPr/>
          <p:nvPr/>
        </p:nvGrpSpPr>
        <p:grpSpPr>
          <a:xfrm rot="-5400000">
            <a:off x="378988" y="4590926"/>
            <a:ext cx="553006" cy="1310982"/>
            <a:chOff x="0" y="0"/>
            <a:chExt cx="2354580" cy="5581882"/>
          </a:xfrm>
        </p:grpSpPr>
        <p:sp>
          <p:nvSpPr>
            <p:cNvPr id="32" name="Freeform 18">
              <a:extLst>
                <a:ext uri="{FF2B5EF4-FFF2-40B4-BE49-F238E27FC236}">
                  <a16:creationId xmlns:a16="http://schemas.microsoft.com/office/drawing/2014/main" id="{B9CA6601-0F8B-489E-0BC9-0C976D5EF084}"/>
                </a:ext>
              </a:extLst>
            </p:cNvPr>
            <p:cNvSpPr/>
            <p:nvPr/>
          </p:nvSpPr>
          <p:spPr>
            <a:xfrm>
              <a:off x="0" y="0"/>
              <a:ext cx="2353310" cy="5581882"/>
            </a:xfrm>
            <a:custGeom>
              <a:avLst/>
              <a:gdLst/>
              <a:ahLst/>
              <a:cxnLst/>
              <a:rect l="l" t="t" r="r" b="b"/>
              <a:pathLst>
                <a:path w="2353310" h="5581882">
                  <a:moveTo>
                    <a:pt x="784860" y="5514572"/>
                  </a:moveTo>
                  <a:cubicBezTo>
                    <a:pt x="905510" y="5555212"/>
                    <a:pt x="1042670" y="5581882"/>
                    <a:pt x="1177290" y="5581882"/>
                  </a:cubicBezTo>
                  <a:cubicBezTo>
                    <a:pt x="1311910" y="5581882"/>
                    <a:pt x="1441450" y="5559022"/>
                    <a:pt x="1560830" y="5518382"/>
                  </a:cubicBezTo>
                  <a:cubicBezTo>
                    <a:pt x="1563370" y="5517112"/>
                    <a:pt x="1565910" y="5517112"/>
                    <a:pt x="1568450" y="5515842"/>
                  </a:cubicBezTo>
                  <a:cubicBezTo>
                    <a:pt x="2016760" y="5353282"/>
                    <a:pt x="2346960" y="4924022"/>
                    <a:pt x="2353310" y="4414025"/>
                  </a:cubicBezTo>
                  <a:lnTo>
                    <a:pt x="2353310" y="0"/>
                  </a:lnTo>
                  <a:lnTo>
                    <a:pt x="0" y="0"/>
                  </a:lnTo>
                  <a:lnTo>
                    <a:pt x="0" y="4410668"/>
                  </a:lnTo>
                  <a:cubicBezTo>
                    <a:pt x="6350" y="4926562"/>
                    <a:pt x="331470" y="5355822"/>
                    <a:pt x="784860" y="5514572"/>
                  </a:cubicBezTo>
                  <a:close/>
                </a:path>
              </a:pathLst>
            </a:custGeom>
            <a:solidFill>
              <a:srgbClr val="A6A6A6"/>
            </a:solidFill>
          </p:spPr>
          <p:txBody>
            <a:bodyPr/>
            <a:lstStyle/>
            <a:p>
              <a:endParaRPr lang="en-US"/>
            </a:p>
          </p:txBody>
        </p:sp>
      </p:grpSp>
      <p:grpSp>
        <p:nvGrpSpPr>
          <p:cNvPr id="33" name="Group 20">
            <a:extLst>
              <a:ext uri="{FF2B5EF4-FFF2-40B4-BE49-F238E27FC236}">
                <a16:creationId xmlns:a16="http://schemas.microsoft.com/office/drawing/2014/main" id="{CE84C2EA-4CDD-15CB-498E-D52CF9B960B5}"/>
              </a:ext>
            </a:extLst>
          </p:cNvPr>
          <p:cNvGrpSpPr/>
          <p:nvPr/>
        </p:nvGrpSpPr>
        <p:grpSpPr>
          <a:xfrm>
            <a:off x="6026653" y="358775"/>
            <a:ext cx="3352799" cy="6273800"/>
            <a:chOff x="956696" y="0"/>
            <a:chExt cx="6705600" cy="12547600"/>
          </a:xfrm>
        </p:grpSpPr>
        <p:pic>
          <p:nvPicPr>
            <p:cNvPr id="34" name="Picture 21">
              <a:extLst>
                <a:ext uri="{FF2B5EF4-FFF2-40B4-BE49-F238E27FC236}">
                  <a16:creationId xmlns:a16="http://schemas.microsoft.com/office/drawing/2014/main" id="{E58D212B-2346-6ED9-4292-7C50AC54D72B}"/>
                </a:ext>
              </a:extLst>
            </p:cNvPr>
            <p:cNvPicPr>
              <a:picLocks noChangeAspect="1"/>
            </p:cNvPicPr>
            <p:nvPr/>
          </p:nvPicPr>
          <p:blipFill rotWithShape="1">
            <a:blip r:embed="rId2"/>
            <a:srcRect l="42499" r="22429"/>
            <a:stretch/>
          </p:blipFill>
          <p:spPr>
            <a:xfrm>
              <a:off x="956696" y="0"/>
              <a:ext cx="6705600" cy="12547600"/>
            </a:xfrm>
            <a:prstGeom prst="rect">
              <a:avLst/>
            </a:prstGeom>
          </p:spPr>
        </p:pic>
      </p:grpSp>
    </p:spTree>
    <p:extLst>
      <p:ext uri="{BB962C8B-B14F-4D97-AF65-F5344CB8AC3E}">
        <p14:creationId xmlns:p14="http://schemas.microsoft.com/office/powerpoint/2010/main" val="2200702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7435659C-5684-ECD8-E55C-9A8EEB966973}"/>
              </a:ext>
              <a:ext uri="{C183D7F6-B498-43B3-948B-1728B52AA6E4}">
                <adec:decorative xmlns:adec="http://schemas.microsoft.com/office/drawing/2017/decorative" val="1"/>
              </a:ext>
            </a:extLst>
          </p:cNvPr>
          <p:cNvGrpSpPr/>
          <p:nvPr/>
        </p:nvGrpSpPr>
        <p:grpSpPr>
          <a:xfrm rot="2700000">
            <a:off x="4936474" y="-977345"/>
            <a:ext cx="3189775" cy="3045334"/>
            <a:chOff x="0" y="0"/>
            <a:chExt cx="1913890" cy="1913890"/>
          </a:xfrm>
        </p:grpSpPr>
        <p:sp>
          <p:nvSpPr>
            <p:cNvPr id="3" name="Freeform 7">
              <a:extLst>
                <a:ext uri="{FF2B5EF4-FFF2-40B4-BE49-F238E27FC236}">
                  <a16:creationId xmlns:a16="http://schemas.microsoft.com/office/drawing/2014/main" id="{23FBFE0C-8387-BD6C-1A3A-8010B4801EBA}"/>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A6A6A6"/>
            </a:solidFill>
          </p:spPr>
          <p:txBody>
            <a:bodyPr/>
            <a:lstStyle/>
            <a:p>
              <a:endParaRPr lang="en-US"/>
            </a:p>
          </p:txBody>
        </p:sp>
      </p:grpSp>
      <p:grpSp>
        <p:nvGrpSpPr>
          <p:cNvPr id="4" name="Group 2">
            <a:extLst>
              <a:ext uri="{FF2B5EF4-FFF2-40B4-BE49-F238E27FC236}">
                <a16:creationId xmlns:a16="http://schemas.microsoft.com/office/drawing/2014/main" id="{038A0601-6F5B-91DF-F851-8C7614F57158}"/>
              </a:ext>
              <a:ext uri="{C183D7F6-B498-43B3-948B-1728B52AA6E4}">
                <adec:decorative xmlns:adec="http://schemas.microsoft.com/office/drawing/2017/decorative" val="1"/>
              </a:ext>
            </a:extLst>
          </p:cNvPr>
          <p:cNvGrpSpPr/>
          <p:nvPr/>
        </p:nvGrpSpPr>
        <p:grpSpPr>
          <a:xfrm rot="-2700000">
            <a:off x="7288967" y="1239192"/>
            <a:ext cx="3658031" cy="3658031"/>
            <a:chOff x="32499" y="-32499"/>
            <a:chExt cx="1913890" cy="1913890"/>
          </a:xfrm>
        </p:grpSpPr>
        <p:sp>
          <p:nvSpPr>
            <p:cNvPr id="5" name="Freeform 3">
              <a:extLst>
                <a:ext uri="{FF2B5EF4-FFF2-40B4-BE49-F238E27FC236}">
                  <a16:creationId xmlns:a16="http://schemas.microsoft.com/office/drawing/2014/main" id="{316B6558-E1CB-E1DE-FBBA-34519DE88D61}"/>
                </a:ext>
              </a:extLst>
            </p:cNvPr>
            <p:cNvSpPr/>
            <p:nvPr/>
          </p:nvSpPr>
          <p:spPr>
            <a:xfrm>
              <a:off x="32499" y="-32499"/>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D3F7A"/>
            </a:solidFill>
          </p:spPr>
          <p:txBody>
            <a:bodyPr/>
            <a:lstStyle/>
            <a:p>
              <a:endParaRPr lang="en-US"/>
            </a:p>
          </p:txBody>
        </p:sp>
      </p:grpSp>
      <p:grpSp>
        <p:nvGrpSpPr>
          <p:cNvPr id="6" name="Group 4">
            <a:extLst>
              <a:ext uri="{FF2B5EF4-FFF2-40B4-BE49-F238E27FC236}">
                <a16:creationId xmlns:a16="http://schemas.microsoft.com/office/drawing/2014/main" id="{8D6F60F7-2CF1-295B-E8C4-9856A30BFC32}"/>
              </a:ext>
              <a:ext uri="{C183D7F6-B498-43B3-948B-1728B52AA6E4}">
                <adec:decorative xmlns:adec="http://schemas.microsoft.com/office/drawing/2017/decorative" val="1"/>
              </a:ext>
            </a:extLst>
          </p:cNvPr>
          <p:cNvGrpSpPr/>
          <p:nvPr/>
        </p:nvGrpSpPr>
        <p:grpSpPr>
          <a:xfrm rot="2700000">
            <a:off x="7487630" y="1401941"/>
            <a:ext cx="3260700" cy="3260700"/>
            <a:chOff x="0" y="0"/>
            <a:chExt cx="1913890" cy="1913890"/>
          </a:xfrm>
        </p:grpSpPr>
        <p:sp>
          <p:nvSpPr>
            <p:cNvPr id="7" name="Freeform 5">
              <a:extLst>
                <a:ext uri="{FF2B5EF4-FFF2-40B4-BE49-F238E27FC236}">
                  <a16:creationId xmlns:a16="http://schemas.microsoft.com/office/drawing/2014/main" id="{90B956FF-534D-BB14-D3C6-039FD7556757}"/>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US"/>
            </a:p>
          </p:txBody>
        </p:sp>
      </p:grpSp>
      <p:grpSp>
        <p:nvGrpSpPr>
          <p:cNvPr id="8" name="Group 6">
            <a:extLst>
              <a:ext uri="{FF2B5EF4-FFF2-40B4-BE49-F238E27FC236}">
                <a16:creationId xmlns:a16="http://schemas.microsoft.com/office/drawing/2014/main" id="{66565726-E577-1100-BFA2-C9D0A4D24055}"/>
              </a:ext>
              <a:ext uri="{C183D7F6-B498-43B3-948B-1728B52AA6E4}">
                <adec:decorative xmlns:adec="http://schemas.microsoft.com/office/drawing/2017/decorative" val="1"/>
              </a:ext>
            </a:extLst>
          </p:cNvPr>
          <p:cNvGrpSpPr/>
          <p:nvPr/>
        </p:nvGrpSpPr>
        <p:grpSpPr>
          <a:xfrm rot="2700000">
            <a:off x="5597163" y="4585367"/>
            <a:ext cx="3189775" cy="3045334"/>
            <a:chOff x="0" y="0"/>
            <a:chExt cx="1913890" cy="1913890"/>
          </a:xfrm>
        </p:grpSpPr>
        <p:sp>
          <p:nvSpPr>
            <p:cNvPr id="9" name="Freeform 7">
              <a:extLst>
                <a:ext uri="{FF2B5EF4-FFF2-40B4-BE49-F238E27FC236}">
                  <a16:creationId xmlns:a16="http://schemas.microsoft.com/office/drawing/2014/main" id="{6CFA7D63-BE24-9A6F-128A-388D29E6EE9E}"/>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A6A6A6"/>
            </a:solidFill>
          </p:spPr>
          <p:txBody>
            <a:bodyPr/>
            <a:lstStyle/>
            <a:p>
              <a:endParaRPr lang="en-US"/>
            </a:p>
          </p:txBody>
        </p:sp>
      </p:grpSp>
      <p:sp>
        <p:nvSpPr>
          <p:cNvPr id="16" name="TextBox 16">
            <a:extLst>
              <a:ext uri="{FF2B5EF4-FFF2-40B4-BE49-F238E27FC236}">
                <a16:creationId xmlns:a16="http://schemas.microsoft.com/office/drawing/2014/main" id="{C2227E97-950E-D6F0-BCF1-6484D03ED9F7}"/>
              </a:ext>
            </a:extLst>
          </p:cNvPr>
          <p:cNvSpPr txBox="1">
            <a:spLocks/>
          </p:cNvSpPr>
          <p:nvPr/>
        </p:nvSpPr>
        <p:spPr>
          <a:xfrm>
            <a:off x="-80426" y="589359"/>
            <a:ext cx="4698229" cy="66050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600"/>
              </a:lnSpc>
              <a:spcBef>
                <a:spcPts val="0"/>
              </a:spcBef>
              <a:defRPr/>
            </a:pPr>
            <a:r>
              <a:rPr lang="en-US" sz="3600" b="1" spc="267" dirty="0">
                <a:solidFill>
                  <a:srgbClr val="2B4A9D"/>
                </a:solidFill>
                <a:ea typeface="+mn-ea"/>
                <a:cs typeface="+mn-cs"/>
              </a:rPr>
              <a:t>Employers Can:</a:t>
            </a:r>
          </a:p>
        </p:txBody>
      </p:sp>
      <p:grpSp>
        <p:nvGrpSpPr>
          <p:cNvPr id="17" name="Group 18">
            <a:extLst>
              <a:ext uri="{FF2B5EF4-FFF2-40B4-BE49-F238E27FC236}">
                <a16:creationId xmlns:a16="http://schemas.microsoft.com/office/drawing/2014/main" id="{8FEDB5B6-B176-7EBD-E83B-D004A442174E}"/>
              </a:ext>
              <a:ext uri="{C183D7F6-B498-43B3-948B-1728B52AA6E4}">
                <adec:decorative xmlns:adec="http://schemas.microsoft.com/office/drawing/2017/decorative" val="1"/>
              </a:ext>
            </a:extLst>
          </p:cNvPr>
          <p:cNvGrpSpPr/>
          <p:nvPr/>
        </p:nvGrpSpPr>
        <p:grpSpPr>
          <a:xfrm rot="5400000">
            <a:off x="-873" y="873"/>
            <a:ext cx="1090643" cy="1088897"/>
            <a:chOff x="0" y="0"/>
            <a:chExt cx="6350000" cy="6339840"/>
          </a:xfrm>
        </p:grpSpPr>
        <p:sp>
          <p:nvSpPr>
            <p:cNvPr id="18" name="Freeform 19">
              <a:extLst>
                <a:ext uri="{FF2B5EF4-FFF2-40B4-BE49-F238E27FC236}">
                  <a16:creationId xmlns:a16="http://schemas.microsoft.com/office/drawing/2014/main" id="{22CDBF69-A0B6-C404-660B-EE5D9892B4EB}"/>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A6A6A6"/>
            </a:solidFill>
          </p:spPr>
          <p:txBody>
            <a:bodyPr/>
            <a:lstStyle/>
            <a:p>
              <a:endParaRPr lang="en-US"/>
            </a:p>
          </p:txBody>
        </p:sp>
      </p:grpSp>
      <p:sp>
        <p:nvSpPr>
          <p:cNvPr id="19" name="TextBox 18">
            <a:extLst>
              <a:ext uri="{FF2B5EF4-FFF2-40B4-BE49-F238E27FC236}">
                <a16:creationId xmlns:a16="http://schemas.microsoft.com/office/drawing/2014/main" id="{3F8B1459-917C-1972-B0BE-5400B2BF25A3}"/>
              </a:ext>
            </a:extLst>
          </p:cNvPr>
          <p:cNvSpPr txBox="1"/>
          <p:nvPr/>
        </p:nvSpPr>
        <p:spPr>
          <a:xfrm>
            <a:off x="499798" y="1175812"/>
            <a:ext cx="4624533" cy="4368375"/>
          </a:xfrm>
          <a:prstGeom prst="rect">
            <a:avLst/>
          </a:prstGeom>
          <a:noFill/>
        </p:spPr>
        <p:txBody>
          <a:bodyPr wrap="square">
            <a:spAutoFit/>
          </a:bodyPr>
          <a:lstStyle/>
          <a:p>
            <a:pPr marL="190506" indent="-190506">
              <a:lnSpc>
                <a:spcPct val="150000"/>
              </a:lnSpc>
              <a:buFont typeface="Arial" panose="020B0604020202020204" pitchFamily="34" charset="0"/>
              <a:buChar char="•"/>
            </a:pPr>
            <a:r>
              <a:rPr lang="en-US" sz="1700" dirty="0"/>
              <a:t>Know your employees</a:t>
            </a:r>
          </a:p>
          <a:p>
            <a:pPr marL="647706" lvl="1" indent="-190506">
              <a:lnSpc>
                <a:spcPct val="150000"/>
              </a:lnSpc>
              <a:buFont typeface="Arial" panose="020B0604020202020204" pitchFamily="34" charset="0"/>
              <a:buChar char="•"/>
            </a:pPr>
            <a:r>
              <a:rPr lang="en-US" sz="1700" dirty="0"/>
              <a:t>Get out into the workplace and be a positive influence</a:t>
            </a:r>
          </a:p>
          <a:p>
            <a:pPr marL="647706" lvl="1" indent="-190506">
              <a:lnSpc>
                <a:spcPct val="150000"/>
              </a:lnSpc>
              <a:buFont typeface="Arial" panose="020B0604020202020204" pitchFamily="34" charset="0"/>
              <a:buChar char="•"/>
            </a:pPr>
            <a:r>
              <a:rPr lang="en-US" sz="1700" dirty="0"/>
              <a:t>Build trust </a:t>
            </a:r>
          </a:p>
          <a:p>
            <a:pPr marL="190506" indent="-190506">
              <a:lnSpc>
                <a:spcPct val="150000"/>
              </a:lnSpc>
              <a:buFont typeface="Arial" panose="020B0604020202020204" pitchFamily="34" charset="0"/>
              <a:buChar char="•"/>
            </a:pPr>
            <a:r>
              <a:rPr lang="en-US" sz="1700" dirty="0"/>
              <a:t>Promote mental health awareness</a:t>
            </a:r>
          </a:p>
          <a:p>
            <a:pPr marL="190506" indent="-190506">
              <a:lnSpc>
                <a:spcPct val="150000"/>
              </a:lnSpc>
              <a:buFont typeface="Arial" panose="020B0604020202020204" pitchFamily="34" charset="0"/>
              <a:buChar char="•"/>
            </a:pPr>
            <a:r>
              <a:rPr lang="en-US" sz="1700" dirty="0"/>
              <a:t>Learn and train management on signs of distress </a:t>
            </a:r>
          </a:p>
          <a:p>
            <a:pPr marL="190506" indent="-190506">
              <a:lnSpc>
                <a:spcPct val="150000"/>
              </a:lnSpc>
              <a:buFont typeface="Arial" panose="020B0604020202020204" pitchFamily="34" charset="0"/>
              <a:buChar char="•"/>
            </a:pPr>
            <a:r>
              <a:rPr lang="en-US" sz="1700" dirty="0"/>
              <a:t>Check in with employees </a:t>
            </a:r>
          </a:p>
          <a:p>
            <a:pPr marL="647706" lvl="1" indent="-190506">
              <a:lnSpc>
                <a:spcPct val="150000"/>
              </a:lnSpc>
              <a:buFont typeface="Arial" panose="020B0604020202020204" pitchFamily="34" charset="0"/>
              <a:buChar char="•"/>
            </a:pPr>
            <a:r>
              <a:rPr lang="en-US" sz="1700" dirty="0"/>
              <a:t>Show you truly care </a:t>
            </a:r>
          </a:p>
          <a:p>
            <a:pPr marL="190506" indent="-190506">
              <a:lnSpc>
                <a:spcPct val="150000"/>
              </a:lnSpc>
              <a:buFont typeface="Arial" panose="020B0604020202020204" pitchFamily="34" charset="0"/>
              <a:buChar char="•"/>
            </a:pPr>
            <a:r>
              <a:rPr lang="en-US" sz="1700" dirty="0"/>
              <a:t>Look and listen </a:t>
            </a:r>
          </a:p>
          <a:p>
            <a:pPr marL="647706" lvl="1" indent="-190506">
              <a:lnSpc>
                <a:spcPct val="150000"/>
              </a:lnSpc>
              <a:buFont typeface="Arial" panose="020B0604020202020204" pitchFamily="34" charset="0"/>
              <a:buChar char="•"/>
            </a:pPr>
            <a:r>
              <a:rPr lang="en-US" sz="1700" dirty="0"/>
              <a:t>Keep an eye out for clues that your employees are struggling </a:t>
            </a:r>
          </a:p>
        </p:txBody>
      </p:sp>
      <p:sp>
        <p:nvSpPr>
          <p:cNvPr id="20" name="TextBox 19">
            <a:extLst>
              <a:ext uri="{FF2B5EF4-FFF2-40B4-BE49-F238E27FC236}">
                <a16:creationId xmlns:a16="http://schemas.microsoft.com/office/drawing/2014/main" id="{DE492075-3BA6-3263-77A1-BBA6C8A5A0E3}"/>
              </a:ext>
            </a:extLst>
          </p:cNvPr>
          <p:cNvSpPr txBox="1"/>
          <p:nvPr/>
        </p:nvSpPr>
        <p:spPr>
          <a:xfrm>
            <a:off x="1567038" y="6056591"/>
            <a:ext cx="3447648" cy="646331"/>
          </a:xfrm>
          <a:prstGeom prst="rect">
            <a:avLst/>
          </a:prstGeom>
          <a:noFill/>
        </p:spPr>
        <p:txBody>
          <a:bodyPr wrap="square">
            <a:spAutoFit/>
          </a:bodyPr>
          <a:lstStyle/>
          <a:p>
            <a:r>
              <a:rPr lang="en-US" sz="1200" dirty="0"/>
              <a:t>“’Terrifying’: 2020 drug overdoses jump 30%, hit record 93,000 deaths”. </a:t>
            </a:r>
          </a:p>
          <a:p>
            <a:r>
              <a:rPr lang="en-US" sz="1200" dirty="0"/>
              <a:t>Gabrielle Masson. </a:t>
            </a:r>
            <a:r>
              <a:rPr lang="en-US" sz="1200" i="1" dirty="0" err="1"/>
              <a:t>Beckers</a:t>
            </a:r>
            <a:r>
              <a:rPr lang="en-US" sz="1200" i="1" dirty="0"/>
              <a:t> Hospital Review</a:t>
            </a:r>
          </a:p>
        </p:txBody>
      </p:sp>
      <p:pic>
        <p:nvPicPr>
          <p:cNvPr id="21" name="Picture 20" descr="Logo&#10;&#10;Description automatically generated with low confidence">
            <a:extLst>
              <a:ext uri="{FF2B5EF4-FFF2-40B4-BE49-F238E27FC236}">
                <a16:creationId xmlns:a16="http://schemas.microsoft.com/office/drawing/2014/main" id="{FA34ED54-9D00-CA57-F05B-628E8177C9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grpSp>
        <p:nvGrpSpPr>
          <p:cNvPr id="24" name="Group 10">
            <a:extLst>
              <a:ext uri="{FF2B5EF4-FFF2-40B4-BE49-F238E27FC236}">
                <a16:creationId xmlns:a16="http://schemas.microsoft.com/office/drawing/2014/main" id="{B13813A9-1A5E-5593-22C0-32A668CC2121}"/>
              </a:ext>
            </a:extLst>
          </p:cNvPr>
          <p:cNvGrpSpPr>
            <a:grpSpLocks noChangeAspect="1"/>
          </p:cNvGrpSpPr>
          <p:nvPr/>
        </p:nvGrpSpPr>
        <p:grpSpPr>
          <a:xfrm>
            <a:off x="6381402" y="1249861"/>
            <a:ext cx="2252355" cy="2998715"/>
            <a:chOff x="0" y="0"/>
            <a:chExt cx="3663950" cy="4878070"/>
          </a:xfrm>
        </p:grpSpPr>
        <p:sp>
          <p:nvSpPr>
            <p:cNvPr id="25" name="Freeform 11">
              <a:extLst>
                <a:ext uri="{FF2B5EF4-FFF2-40B4-BE49-F238E27FC236}">
                  <a16:creationId xmlns:a16="http://schemas.microsoft.com/office/drawing/2014/main" id="{D746C67F-9926-97EE-7932-E9BD9F245DBA}"/>
                </a:ext>
              </a:extLst>
            </p:cNvPr>
            <p:cNvSpPr/>
            <p:nvPr/>
          </p:nvSpPr>
          <p:spPr>
            <a:xfrm flipH="1">
              <a:off x="31750" y="31750"/>
              <a:ext cx="3600450" cy="4814570"/>
            </a:xfrm>
            <a:custGeom>
              <a:avLst/>
              <a:gdLst/>
              <a:ahLst/>
              <a:cxnLst/>
              <a:rect l="l" t="t" r="r" b="b"/>
              <a:pathLst>
                <a:path w="3600450" h="4814570">
                  <a:moveTo>
                    <a:pt x="3600450" y="0"/>
                  </a:moveTo>
                  <a:lnTo>
                    <a:pt x="0" y="0"/>
                  </a:lnTo>
                  <a:lnTo>
                    <a:pt x="0" y="4814570"/>
                  </a:lnTo>
                  <a:lnTo>
                    <a:pt x="3600450" y="4814570"/>
                  </a:lnTo>
                  <a:close/>
                </a:path>
              </a:pathLst>
            </a:custGeom>
            <a:blipFill>
              <a:blip r:embed="rId3"/>
              <a:stretch>
                <a:fillRect l="-34246" r="-66460"/>
              </a:stretch>
            </a:blipFill>
          </p:spPr>
          <p:txBody>
            <a:bodyPr/>
            <a:lstStyle/>
            <a:p>
              <a:endParaRPr lang="en-US"/>
            </a:p>
          </p:txBody>
        </p:sp>
        <p:sp>
          <p:nvSpPr>
            <p:cNvPr id="26" name="Freeform 12">
              <a:extLst>
                <a:ext uri="{FF2B5EF4-FFF2-40B4-BE49-F238E27FC236}">
                  <a16:creationId xmlns:a16="http://schemas.microsoft.com/office/drawing/2014/main" id="{3644C4D0-BD2A-4F9C-43D3-BBFB46975AEB}"/>
                </a:ext>
              </a:extLst>
            </p:cNvPr>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0D3F7A"/>
            </a:solidFill>
          </p:spPr>
          <p:txBody>
            <a:bodyPr/>
            <a:lstStyle/>
            <a:p>
              <a:endParaRPr lang="en-US"/>
            </a:p>
          </p:txBody>
        </p:sp>
      </p:grpSp>
      <p:grpSp>
        <p:nvGrpSpPr>
          <p:cNvPr id="27" name="Group 13">
            <a:extLst>
              <a:ext uri="{FF2B5EF4-FFF2-40B4-BE49-F238E27FC236}">
                <a16:creationId xmlns:a16="http://schemas.microsoft.com/office/drawing/2014/main" id="{D6C7BBCB-0982-AD98-5C69-51622ECE5302}"/>
              </a:ext>
            </a:extLst>
          </p:cNvPr>
          <p:cNvGrpSpPr>
            <a:grpSpLocks noChangeAspect="1"/>
          </p:cNvGrpSpPr>
          <p:nvPr/>
        </p:nvGrpSpPr>
        <p:grpSpPr>
          <a:xfrm>
            <a:off x="5155280" y="2682417"/>
            <a:ext cx="2252355" cy="2998715"/>
            <a:chOff x="0" y="0"/>
            <a:chExt cx="3663950" cy="4878070"/>
          </a:xfrm>
        </p:grpSpPr>
        <p:sp>
          <p:nvSpPr>
            <p:cNvPr id="28" name="Freeform 14">
              <a:extLst>
                <a:ext uri="{FF2B5EF4-FFF2-40B4-BE49-F238E27FC236}">
                  <a16:creationId xmlns:a16="http://schemas.microsoft.com/office/drawing/2014/main" id="{4F7F7021-96B6-2DCF-1428-55A78ABE38D3}"/>
                </a:ext>
              </a:extLst>
            </p:cNvPr>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4"/>
              <a:stretch>
                <a:fillRect l="-29377" r="-171119"/>
              </a:stretch>
            </a:blipFill>
          </p:spPr>
          <p:txBody>
            <a:bodyPr/>
            <a:lstStyle/>
            <a:p>
              <a:endParaRPr lang="en-US"/>
            </a:p>
          </p:txBody>
        </p:sp>
        <p:sp>
          <p:nvSpPr>
            <p:cNvPr id="29" name="Freeform 15">
              <a:extLst>
                <a:ext uri="{FF2B5EF4-FFF2-40B4-BE49-F238E27FC236}">
                  <a16:creationId xmlns:a16="http://schemas.microsoft.com/office/drawing/2014/main" id="{F77D97A5-478F-A9CD-AB53-1480B973C2F8}"/>
                </a:ext>
              </a:extLst>
            </p:cNvPr>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0D3F7A"/>
            </a:solidFill>
          </p:spPr>
          <p:txBody>
            <a:bodyPr/>
            <a:lstStyle/>
            <a:p>
              <a:endParaRPr lang="en-US"/>
            </a:p>
          </p:txBody>
        </p:sp>
      </p:grpSp>
    </p:spTree>
    <p:extLst>
      <p:ext uri="{BB962C8B-B14F-4D97-AF65-F5344CB8AC3E}">
        <p14:creationId xmlns:p14="http://schemas.microsoft.com/office/powerpoint/2010/main" val="695833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8D2E0361-EAA5-AB14-0AE9-A0227154C8D7}"/>
              </a:ext>
              <a:ext uri="{C183D7F6-B498-43B3-948B-1728B52AA6E4}">
                <adec:decorative xmlns:adec="http://schemas.microsoft.com/office/drawing/2017/decorative" val="1"/>
              </a:ext>
            </a:extLst>
          </p:cNvPr>
          <p:cNvGrpSpPr/>
          <p:nvPr/>
        </p:nvGrpSpPr>
        <p:grpSpPr>
          <a:xfrm>
            <a:off x="7618001" y="-752213"/>
            <a:ext cx="3846779" cy="3846779"/>
            <a:chOff x="0" y="0"/>
            <a:chExt cx="6350000" cy="6350000"/>
          </a:xfrm>
        </p:grpSpPr>
        <p:sp>
          <p:nvSpPr>
            <p:cNvPr id="16" name="Freeform 3">
              <a:extLst>
                <a:ext uri="{FF2B5EF4-FFF2-40B4-BE49-F238E27FC236}">
                  <a16:creationId xmlns:a16="http://schemas.microsoft.com/office/drawing/2014/main" id="{1ABFDA5A-2CAA-0C71-9C8F-077C0146239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A6A6"/>
            </a:solidFill>
          </p:spPr>
          <p:txBody>
            <a:bodyPr/>
            <a:lstStyle/>
            <a:p>
              <a:endParaRPr lang="en-US"/>
            </a:p>
          </p:txBody>
        </p:sp>
      </p:grpSp>
      <p:grpSp>
        <p:nvGrpSpPr>
          <p:cNvPr id="17" name="Group 4">
            <a:extLst>
              <a:ext uri="{FF2B5EF4-FFF2-40B4-BE49-F238E27FC236}">
                <a16:creationId xmlns:a16="http://schemas.microsoft.com/office/drawing/2014/main" id="{A73C74F9-0F29-6FE3-249D-01D447C634EF}"/>
              </a:ext>
              <a:ext uri="{C183D7F6-B498-43B3-948B-1728B52AA6E4}">
                <adec:decorative xmlns:adec="http://schemas.microsoft.com/office/drawing/2017/decorative" val="1"/>
              </a:ext>
            </a:extLst>
          </p:cNvPr>
          <p:cNvGrpSpPr/>
          <p:nvPr/>
        </p:nvGrpSpPr>
        <p:grpSpPr>
          <a:xfrm>
            <a:off x="5006046" y="3"/>
            <a:ext cx="1597954" cy="6883399"/>
            <a:chOff x="0" y="0"/>
            <a:chExt cx="874407" cy="3339658"/>
          </a:xfrm>
        </p:grpSpPr>
        <p:sp>
          <p:nvSpPr>
            <p:cNvPr id="18" name="Freeform 5">
              <a:extLst>
                <a:ext uri="{FF2B5EF4-FFF2-40B4-BE49-F238E27FC236}">
                  <a16:creationId xmlns:a16="http://schemas.microsoft.com/office/drawing/2014/main" id="{E6B30901-C2B0-69AD-B443-F696341674A6}"/>
                </a:ext>
              </a:extLst>
            </p:cNvPr>
            <p:cNvSpPr/>
            <p:nvPr/>
          </p:nvSpPr>
          <p:spPr>
            <a:xfrm>
              <a:off x="0" y="0"/>
              <a:ext cx="874407" cy="3339659"/>
            </a:xfrm>
            <a:custGeom>
              <a:avLst/>
              <a:gdLst/>
              <a:ahLst/>
              <a:cxnLst/>
              <a:rect l="l" t="t" r="r" b="b"/>
              <a:pathLst>
                <a:path w="874407" h="3339659">
                  <a:moveTo>
                    <a:pt x="0" y="0"/>
                  </a:moveTo>
                  <a:lnTo>
                    <a:pt x="874407" y="0"/>
                  </a:lnTo>
                  <a:lnTo>
                    <a:pt x="874407" y="3339659"/>
                  </a:lnTo>
                  <a:lnTo>
                    <a:pt x="0" y="3339659"/>
                  </a:lnTo>
                  <a:close/>
                </a:path>
              </a:pathLst>
            </a:custGeom>
            <a:solidFill>
              <a:srgbClr val="0D3F7A"/>
            </a:solidFill>
          </p:spPr>
          <p:txBody>
            <a:bodyPr/>
            <a:lstStyle/>
            <a:p>
              <a:endParaRPr lang="en-US"/>
            </a:p>
          </p:txBody>
        </p:sp>
      </p:grpSp>
      <p:grpSp>
        <p:nvGrpSpPr>
          <p:cNvPr id="21" name="Group 10">
            <a:extLst>
              <a:ext uri="{FF2B5EF4-FFF2-40B4-BE49-F238E27FC236}">
                <a16:creationId xmlns:a16="http://schemas.microsoft.com/office/drawing/2014/main" id="{E4CD4154-48EB-5AA3-B2B9-309F041D0BE9}"/>
              </a:ext>
              <a:ext uri="{C183D7F6-B498-43B3-948B-1728B52AA6E4}">
                <adec:decorative xmlns:adec="http://schemas.microsoft.com/office/drawing/2017/decorative" val="1"/>
              </a:ext>
            </a:extLst>
          </p:cNvPr>
          <p:cNvGrpSpPr/>
          <p:nvPr/>
        </p:nvGrpSpPr>
        <p:grpSpPr>
          <a:xfrm rot="5400000">
            <a:off x="-51673" y="-24527"/>
            <a:ext cx="1090643" cy="1088897"/>
            <a:chOff x="0" y="0"/>
            <a:chExt cx="6350000" cy="6339840"/>
          </a:xfrm>
        </p:grpSpPr>
        <p:sp>
          <p:nvSpPr>
            <p:cNvPr id="22" name="Freeform 11">
              <a:extLst>
                <a:ext uri="{FF2B5EF4-FFF2-40B4-BE49-F238E27FC236}">
                  <a16:creationId xmlns:a16="http://schemas.microsoft.com/office/drawing/2014/main" id="{7685E2B0-C56C-4AB4-78CB-A64E56404A4C}"/>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A6A6A6"/>
            </a:solidFill>
          </p:spPr>
          <p:txBody>
            <a:bodyPr/>
            <a:lstStyle/>
            <a:p>
              <a:endParaRPr lang="en-US"/>
            </a:p>
          </p:txBody>
        </p:sp>
      </p:grpSp>
      <p:sp>
        <p:nvSpPr>
          <p:cNvPr id="23" name="TextBox 12">
            <a:extLst>
              <a:ext uri="{FF2B5EF4-FFF2-40B4-BE49-F238E27FC236}">
                <a16:creationId xmlns:a16="http://schemas.microsoft.com/office/drawing/2014/main" id="{E2351D21-0D4F-982D-6339-317BBF094B8B}"/>
              </a:ext>
            </a:extLst>
          </p:cNvPr>
          <p:cNvSpPr txBox="1">
            <a:spLocks/>
          </p:cNvSpPr>
          <p:nvPr/>
        </p:nvSpPr>
        <p:spPr>
          <a:xfrm>
            <a:off x="259686" y="722916"/>
            <a:ext cx="4562301" cy="109151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200"/>
              </a:lnSpc>
              <a:spcBef>
                <a:spcPts val="0"/>
              </a:spcBef>
              <a:defRPr/>
            </a:pPr>
            <a:r>
              <a:rPr lang="en-US" b="1" spc="200" dirty="0">
                <a:solidFill>
                  <a:srgbClr val="2B4A9D"/>
                </a:solidFill>
                <a:ea typeface="+mn-ea"/>
                <a:cs typeface="+mn-cs"/>
              </a:rPr>
              <a:t>The Impact of Isolation</a:t>
            </a:r>
          </a:p>
        </p:txBody>
      </p:sp>
      <p:sp>
        <p:nvSpPr>
          <p:cNvPr id="24" name="TextBox 23">
            <a:extLst>
              <a:ext uri="{FF2B5EF4-FFF2-40B4-BE49-F238E27FC236}">
                <a16:creationId xmlns:a16="http://schemas.microsoft.com/office/drawing/2014/main" id="{F2144191-4B44-7199-A4CC-100669451F35}"/>
              </a:ext>
            </a:extLst>
          </p:cNvPr>
          <p:cNvSpPr txBox="1"/>
          <p:nvPr/>
        </p:nvSpPr>
        <p:spPr>
          <a:xfrm>
            <a:off x="1576865" y="5923453"/>
            <a:ext cx="3604735" cy="830997"/>
          </a:xfrm>
          <a:prstGeom prst="rect">
            <a:avLst/>
          </a:prstGeom>
          <a:noFill/>
        </p:spPr>
        <p:txBody>
          <a:bodyPr wrap="square" rtlCol="0">
            <a:spAutoFit/>
          </a:bodyPr>
          <a:lstStyle/>
          <a:p>
            <a:r>
              <a:rPr lang="en-US" sz="1600" dirty="0"/>
              <a:t>“Effects of quarantine on mental health of populations affected by Covid-19”. </a:t>
            </a:r>
            <a:r>
              <a:rPr lang="en-US" sz="1600" i="1" dirty="0"/>
              <a:t>Journal of Affective Disorders </a:t>
            </a:r>
          </a:p>
        </p:txBody>
      </p:sp>
      <p:pic>
        <p:nvPicPr>
          <p:cNvPr id="25" name="Picture 6" descr="Lonely Child in the Doorway">
            <a:extLst>
              <a:ext uri="{FF2B5EF4-FFF2-40B4-BE49-F238E27FC236}">
                <a16:creationId xmlns:a16="http://schemas.microsoft.com/office/drawing/2014/main" id="{CE699F89-FCA3-6C10-1BA0-B5AB0AA429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235202"/>
            <a:ext cx="3614004" cy="238759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13">
            <a:extLst>
              <a:ext uri="{FF2B5EF4-FFF2-40B4-BE49-F238E27FC236}">
                <a16:creationId xmlns:a16="http://schemas.microsoft.com/office/drawing/2014/main" id="{9F4B07FC-6ABB-63D0-98B9-7882D20243B7}"/>
              </a:ext>
            </a:extLst>
          </p:cNvPr>
          <p:cNvSpPr txBox="1"/>
          <p:nvPr/>
        </p:nvSpPr>
        <p:spPr>
          <a:xfrm>
            <a:off x="163406" y="2148608"/>
            <a:ext cx="4754863" cy="3447867"/>
          </a:xfrm>
          <a:prstGeom prst="rect">
            <a:avLst/>
          </a:prstGeom>
        </p:spPr>
        <p:txBody>
          <a:bodyPr wrap="square" lIns="0" tIns="0" rIns="0" bIns="0" rtlCol="0" anchor="t">
            <a:spAutoFit/>
          </a:bodyPr>
          <a:lstStyle/>
          <a:p>
            <a:pPr marL="304808" indent="-304808">
              <a:buFont typeface="Arial" panose="020B0604020202020204" pitchFamily="34" charset="0"/>
              <a:buChar char="•"/>
            </a:pPr>
            <a:r>
              <a:rPr lang="en-US" sz="1867" dirty="0"/>
              <a:t>The prolonged confinement is evidently related to psychological damage, considering that individuals would be subjected to stressors for a longer period of time. In some cases, these psychic losses lasted for many months after the end of this confinement. </a:t>
            </a:r>
          </a:p>
          <a:p>
            <a:endParaRPr lang="en-US" sz="1867" dirty="0"/>
          </a:p>
          <a:p>
            <a:pPr marL="228605" indent="-304808">
              <a:buFont typeface="Arial" panose="020B0604020202020204" pitchFamily="34" charset="0"/>
              <a:buChar char="•"/>
            </a:pPr>
            <a:r>
              <a:rPr lang="en-US" sz="1867" dirty="0"/>
              <a:t>It is necessary to develop and implement actions to minimize the population psychological distress in meeting the needs of the communities affected by COVID-19. </a:t>
            </a:r>
          </a:p>
          <a:p>
            <a:pPr marL="609615" lvl="1" indent="-304808">
              <a:buFont typeface="Arial" panose="020B0604020202020204" pitchFamily="34" charset="0"/>
              <a:buChar char="•"/>
            </a:pPr>
            <a:endParaRPr lang="en-US" sz="1867" dirty="0"/>
          </a:p>
        </p:txBody>
      </p:sp>
      <p:pic>
        <p:nvPicPr>
          <p:cNvPr id="27" name="Picture 26" descr="Logo&#10;&#10;Description automatically generated with low confidence">
            <a:extLst>
              <a:ext uri="{FF2B5EF4-FFF2-40B4-BE49-F238E27FC236}">
                <a16:creationId xmlns:a16="http://schemas.microsoft.com/office/drawing/2014/main" id="{657AE0A7-2DD5-BE50-071E-09A962CAA7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spTree>
    <p:extLst>
      <p:ext uri="{BB962C8B-B14F-4D97-AF65-F5344CB8AC3E}">
        <p14:creationId xmlns:p14="http://schemas.microsoft.com/office/powerpoint/2010/main" val="233657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3">
            <a:extLst>
              <a:ext uri="{FF2B5EF4-FFF2-40B4-BE49-F238E27FC236}">
                <a16:creationId xmlns:a16="http://schemas.microsoft.com/office/drawing/2014/main" id="{3064DD60-7186-459E-EA53-966D21C256E4}"/>
              </a:ext>
            </a:extLst>
          </p:cNvPr>
          <p:cNvSpPr/>
          <p:nvPr/>
        </p:nvSpPr>
        <p:spPr>
          <a:xfrm>
            <a:off x="1686232" y="1495923"/>
            <a:ext cx="5771537" cy="5206999"/>
          </a:xfrm>
          <a:custGeom>
            <a:avLst/>
            <a:gdLst/>
            <a:ahLst/>
            <a:cxnLst/>
            <a:rect l="l" t="t" r="r" b="b"/>
            <a:pathLst>
              <a:path w="6671512" h="2647756">
                <a:moveTo>
                  <a:pt x="0" y="0"/>
                </a:moveTo>
                <a:lnTo>
                  <a:pt x="6671512" y="0"/>
                </a:lnTo>
                <a:lnTo>
                  <a:pt x="6671512" y="2647756"/>
                </a:lnTo>
                <a:lnTo>
                  <a:pt x="0" y="2647756"/>
                </a:lnTo>
                <a:close/>
              </a:path>
            </a:pathLst>
          </a:custGeom>
          <a:solidFill>
            <a:srgbClr val="A6A6A6"/>
          </a:solidFill>
        </p:spPr>
        <p:txBody>
          <a:bodyPr/>
          <a:lstStyle/>
          <a:p>
            <a:endParaRPr lang="en-US"/>
          </a:p>
        </p:txBody>
      </p:sp>
      <p:sp>
        <p:nvSpPr>
          <p:cNvPr id="2" name="TextBox 2">
            <a:extLst>
              <a:ext uri="{FF2B5EF4-FFF2-40B4-BE49-F238E27FC236}">
                <a16:creationId xmlns:a16="http://schemas.microsoft.com/office/drawing/2014/main" id="{1807F287-3E12-E26F-94D2-7D85AE2A32F6}"/>
              </a:ext>
            </a:extLst>
          </p:cNvPr>
          <p:cNvSpPr txBox="1">
            <a:spLocks/>
          </p:cNvSpPr>
          <p:nvPr/>
        </p:nvSpPr>
        <p:spPr>
          <a:xfrm>
            <a:off x="1523999" y="620763"/>
            <a:ext cx="6096001" cy="71814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600"/>
              </a:lnSpc>
              <a:spcBef>
                <a:spcPts val="0"/>
              </a:spcBef>
              <a:defRPr/>
            </a:pPr>
            <a:r>
              <a:rPr lang="en-US" sz="5400" b="1" spc="267" dirty="0">
                <a:solidFill>
                  <a:srgbClr val="2B4A9D"/>
                </a:solidFill>
                <a:ea typeface="+mn-ea"/>
                <a:cs typeface="+mn-cs"/>
              </a:rPr>
              <a:t>Other Ways to Help</a:t>
            </a:r>
          </a:p>
        </p:txBody>
      </p:sp>
      <p:grpSp>
        <p:nvGrpSpPr>
          <p:cNvPr id="7" name="Group 15">
            <a:extLst>
              <a:ext uri="{FF2B5EF4-FFF2-40B4-BE49-F238E27FC236}">
                <a16:creationId xmlns:a16="http://schemas.microsoft.com/office/drawing/2014/main" id="{6E7E83DE-D768-FE3D-2567-B98702AA3B0D}"/>
              </a:ext>
              <a:ext uri="{C183D7F6-B498-43B3-948B-1728B52AA6E4}">
                <adec:decorative xmlns:adec="http://schemas.microsoft.com/office/drawing/2017/decorative" val="1"/>
              </a:ext>
            </a:extLst>
          </p:cNvPr>
          <p:cNvGrpSpPr/>
          <p:nvPr/>
        </p:nvGrpSpPr>
        <p:grpSpPr>
          <a:xfrm>
            <a:off x="-1524000" y="0"/>
            <a:ext cx="12192000" cy="278507"/>
            <a:chOff x="0" y="0"/>
            <a:chExt cx="6671512" cy="152400"/>
          </a:xfrm>
        </p:grpSpPr>
        <p:sp>
          <p:nvSpPr>
            <p:cNvPr id="8" name="Freeform 16">
              <a:extLst>
                <a:ext uri="{FF2B5EF4-FFF2-40B4-BE49-F238E27FC236}">
                  <a16:creationId xmlns:a16="http://schemas.microsoft.com/office/drawing/2014/main" id="{0A1664AA-4205-D070-0DEA-10C9387F6654}"/>
                </a:ext>
              </a:extLst>
            </p:cNvPr>
            <p:cNvSpPr/>
            <p:nvPr/>
          </p:nvSpPr>
          <p:spPr>
            <a:xfrm>
              <a:off x="0" y="0"/>
              <a:ext cx="6671512" cy="152400"/>
            </a:xfrm>
            <a:custGeom>
              <a:avLst/>
              <a:gdLst/>
              <a:ahLst/>
              <a:cxnLst/>
              <a:rect l="l" t="t" r="r" b="b"/>
              <a:pathLst>
                <a:path w="6671512" h="152400">
                  <a:moveTo>
                    <a:pt x="0" y="0"/>
                  </a:moveTo>
                  <a:lnTo>
                    <a:pt x="6671512" y="0"/>
                  </a:lnTo>
                  <a:lnTo>
                    <a:pt x="6671512" y="152400"/>
                  </a:lnTo>
                  <a:lnTo>
                    <a:pt x="0" y="152400"/>
                  </a:lnTo>
                  <a:close/>
                </a:path>
              </a:pathLst>
            </a:custGeom>
            <a:solidFill>
              <a:srgbClr val="A6A6A6"/>
            </a:solidFill>
          </p:spPr>
          <p:txBody>
            <a:bodyPr/>
            <a:lstStyle/>
            <a:p>
              <a:endParaRPr lang="en-US"/>
            </a:p>
          </p:txBody>
        </p:sp>
      </p:grpSp>
      <p:grpSp>
        <p:nvGrpSpPr>
          <p:cNvPr id="9" name="Group 17">
            <a:extLst>
              <a:ext uri="{FF2B5EF4-FFF2-40B4-BE49-F238E27FC236}">
                <a16:creationId xmlns:a16="http://schemas.microsoft.com/office/drawing/2014/main" id="{4692FE2E-F99F-EF5E-91BD-FACE360D5495}"/>
              </a:ext>
              <a:ext uri="{C183D7F6-B498-43B3-948B-1728B52AA6E4}">
                <adec:decorative xmlns:adec="http://schemas.microsoft.com/office/drawing/2017/decorative" val="1"/>
              </a:ext>
            </a:extLst>
          </p:cNvPr>
          <p:cNvGrpSpPr/>
          <p:nvPr/>
        </p:nvGrpSpPr>
        <p:grpSpPr>
          <a:xfrm rot="5400000">
            <a:off x="-22970" y="873"/>
            <a:ext cx="1090643" cy="1088897"/>
            <a:chOff x="0" y="0"/>
            <a:chExt cx="6350000" cy="6339840"/>
          </a:xfrm>
        </p:grpSpPr>
        <p:sp>
          <p:nvSpPr>
            <p:cNvPr id="10" name="Freeform 18">
              <a:extLst>
                <a:ext uri="{FF2B5EF4-FFF2-40B4-BE49-F238E27FC236}">
                  <a16:creationId xmlns:a16="http://schemas.microsoft.com/office/drawing/2014/main" id="{380EE9DB-FEA1-3915-C515-A3BAC2FF7A5F}"/>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A6A6A6"/>
            </a:solidFill>
          </p:spPr>
          <p:txBody>
            <a:bodyPr/>
            <a:lstStyle/>
            <a:p>
              <a:endParaRPr lang="en-US"/>
            </a:p>
          </p:txBody>
        </p:sp>
      </p:grpSp>
      <p:grpSp>
        <p:nvGrpSpPr>
          <p:cNvPr id="11" name="Group 19">
            <a:extLst>
              <a:ext uri="{FF2B5EF4-FFF2-40B4-BE49-F238E27FC236}">
                <a16:creationId xmlns:a16="http://schemas.microsoft.com/office/drawing/2014/main" id="{A6628058-62E1-AE4A-4D33-830ECCEBE536}"/>
              </a:ext>
              <a:ext uri="{C183D7F6-B498-43B3-948B-1728B52AA6E4}">
                <adec:decorative xmlns:adec="http://schemas.microsoft.com/office/drawing/2017/decorative" val="1"/>
              </a:ext>
            </a:extLst>
          </p:cNvPr>
          <p:cNvGrpSpPr/>
          <p:nvPr/>
        </p:nvGrpSpPr>
        <p:grpSpPr>
          <a:xfrm rot="-10800000">
            <a:off x="8077200" y="874"/>
            <a:ext cx="1090643" cy="1088898"/>
            <a:chOff x="0" y="0"/>
            <a:chExt cx="6350000" cy="6339840"/>
          </a:xfrm>
        </p:grpSpPr>
        <p:sp>
          <p:nvSpPr>
            <p:cNvPr id="12" name="Freeform 20">
              <a:extLst>
                <a:ext uri="{FF2B5EF4-FFF2-40B4-BE49-F238E27FC236}">
                  <a16:creationId xmlns:a16="http://schemas.microsoft.com/office/drawing/2014/main" id="{B5391391-466A-D10F-DFCD-DD688EECE26C}"/>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A6A6A6"/>
            </a:solidFill>
          </p:spPr>
          <p:txBody>
            <a:bodyPr/>
            <a:lstStyle/>
            <a:p>
              <a:endParaRPr lang="en-US"/>
            </a:p>
          </p:txBody>
        </p:sp>
      </p:grpSp>
      <p:sp>
        <p:nvSpPr>
          <p:cNvPr id="14" name="TextBox 12">
            <a:extLst>
              <a:ext uri="{FF2B5EF4-FFF2-40B4-BE49-F238E27FC236}">
                <a16:creationId xmlns:a16="http://schemas.microsoft.com/office/drawing/2014/main" id="{49BF3333-9033-B44C-0806-32C336025987}"/>
              </a:ext>
            </a:extLst>
          </p:cNvPr>
          <p:cNvSpPr txBox="1"/>
          <p:nvPr/>
        </p:nvSpPr>
        <p:spPr>
          <a:xfrm>
            <a:off x="1922207" y="1727177"/>
            <a:ext cx="5299587" cy="5110373"/>
          </a:xfrm>
          <a:prstGeom prst="rect">
            <a:avLst/>
          </a:prstGeom>
        </p:spPr>
        <p:txBody>
          <a:bodyPr wrap="square" lIns="0" tIns="0" rIns="0" bIns="0" rtlCol="0" anchor="t">
            <a:spAutoFit/>
          </a:bodyPr>
          <a:lstStyle/>
          <a:p>
            <a:pPr marL="342900" indent="-342900">
              <a:lnSpc>
                <a:spcPts val="2501"/>
              </a:lnSpc>
              <a:buFont typeface="Arial" panose="020B0604020202020204" pitchFamily="34" charset="0"/>
              <a:buChar char="•"/>
            </a:pPr>
            <a:r>
              <a:rPr lang="en-US" spc="101" dirty="0">
                <a:solidFill>
                  <a:srgbClr val="FFFFFF"/>
                </a:solidFill>
              </a:rPr>
              <a:t>Create a system for reporting </a:t>
            </a:r>
          </a:p>
          <a:p>
            <a:pPr marL="800100" lvl="1" indent="-342900">
              <a:lnSpc>
                <a:spcPts val="2501"/>
              </a:lnSpc>
              <a:buFont typeface="Arial" panose="020B0604020202020204" pitchFamily="34" charset="0"/>
              <a:buChar char="•"/>
            </a:pPr>
            <a:r>
              <a:rPr lang="en-US" spc="101" dirty="0">
                <a:solidFill>
                  <a:srgbClr val="FFFFFF"/>
                </a:solidFill>
              </a:rPr>
              <a:t>Anonymous concerns (i.e. stressful work environments)</a:t>
            </a:r>
          </a:p>
          <a:p>
            <a:pPr marL="800100" lvl="1" indent="-342900">
              <a:lnSpc>
                <a:spcPts val="2501"/>
              </a:lnSpc>
              <a:buFont typeface="Arial" panose="020B0604020202020204" pitchFamily="34" charset="0"/>
              <a:buChar char="•"/>
            </a:pPr>
            <a:r>
              <a:rPr lang="en-US" spc="101" dirty="0">
                <a:solidFill>
                  <a:srgbClr val="FFFFFF"/>
                </a:solidFill>
              </a:rPr>
              <a:t>Private requests for assistance </a:t>
            </a:r>
          </a:p>
          <a:p>
            <a:pPr marL="342900" indent="-342900">
              <a:lnSpc>
                <a:spcPts val="2501"/>
              </a:lnSpc>
              <a:buFont typeface="Arial" panose="020B0604020202020204" pitchFamily="34" charset="0"/>
              <a:buChar char="•"/>
            </a:pPr>
            <a:r>
              <a:rPr lang="en-US" spc="101" dirty="0">
                <a:solidFill>
                  <a:srgbClr val="FFFFFF"/>
                </a:solidFill>
              </a:rPr>
              <a:t>Train managers to evaluate workloads </a:t>
            </a:r>
          </a:p>
          <a:p>
            <a:pPr marL="800100" lvl="1" indent="-342900">
              <a:lnSpc>
                <a:spcPts val="2501"/>
              </a:lnSpc>
              <a:buFont typeface="Arial" panose="020B0604020202020204" pitchFamily="34" charset="0"/>
              <a:buChar char="•"/>
            </a:pPr>
            <a:r>
              <a:rPr lang="en-US" spc="101" dirty="0">
                <a:solidFill>
                  <a:srgbClr val="FFFFFF"/>
                </a:solidFill>
              </a:rPr>
              <a:t>Don’t keep piling on the “do-</a:t>
            </a:r>
            <a:r>
              <a:rPr lang="en-US" spc="101" dirty="0" err="1">
                <a:solidFill>
                  <a:srgbClr val="FFFFFF"/>
                </a:solidFill>
              </a:rPr>
              <a:t>ers</a:t>
            </a:r>
            <a:r>
              <a:rPr lang="en-US" spc="101" dirty="0">
                <a:solidFill>
                  <a:srgbClr val="FFFFFF"/>
                </a:solidFill>
              </a:rPr>
              <a:t>”</a:t>
            </a:r>
          </a:p>
          <a:p>
            <a:pPr marL="342900" indent="-342900">
              <a:lnSpc>
                <a:spcPts val="2501"/>
              </a:lnSpc>
              <a:buFont typeface="Arial" panose="020B0604020202020204" pitchFamily="34" charset="0"/>
              <a:buChar char="•"/>
            </a:pPr>
            <a:r>
              <a:rPr lang="en-US" spc="101" dirty="0">
                <a:solidFill>
                  <a:srgbClr val="FFFFFF"/>
                </a:solidFill>
              </a:rPr>
              <a:t>Actively support a healthy work/life balance </a:t>
            </a:r>
          </a:p>
          <a:p>
            <a:pPr marL="342900" indent="-342900">
              <a:lnSpc>
                <a:spcPts val="2501"/>
              </a:lnSpc>
              <a:buFont typeface="Arial" panose="020B0604020202020204" pitchFamily="34" charset="0"/>
              <a:buChar char="•"/>
            </a:pPr>
            <a:r>
              <a:rPr lang="en-US" spc="101" dirty="0">
                <a:solidFill>
                  <a:srgbClr val="FFFFFF"/>
                </a:solidFill>
              </a:rPr>
              <a:t>Teach problem solving, communication, and conflict resolution</a:t>
            </a:r>
          </a:p>
          <a:p>
            <a:pPr marL="342900" indent="-342900">
              <a:lnSpc>
                <a:spcPts val="2501"/>
              </a:lnSpc>
              <a:buFont typeface="Arial" panose="020B0604020202020204" pitchFamily="34" charset="0"/>
              <a:buChar char="•"/>
            </a:pPr>
            <a:r>
              <a:rPr lang="en-US" spc="101" dirty="0">
                <a:solidFill>
                  <a:srgbClr val="FFFFFF"/>
                </a:solidFill>
              </a:rPr>
              <a:t>Consider giving managers the authority to grant mental health days off </a:t>
            </a:r>
          </a:p>
          <a:p>
            <a:pPr marL="342900" indent="-342900">
              <a:lnSpc>
                <a:spcPts val="2501"/>
              </a:lnSpc>
              <a:buFont typeface="Arial" panose="020B0604020202020204" pitchFamily="34" charset="0"/>
              <a:buChar char="•"/>
            </a:pPr>
            <a:r>
              <a:rPr lang="en-US" spc="101" dirty="0">
                <a:solidFill>
                  <a:srgbClr val="FFFFFF"/>
                </a:solidFill>
              </a:rPr>
              <a:t>Promote EAP and mental health benefits on health insurance plans </a:t>
            </a:r>
          </a:p>
          <a:p>
            <a:pPr marL="342900" indent="-342900">
              <a:lnSpc>
                <a:spcPts val="2501"/>
              </a:lnSpc>
              <a:buFont typeface="Arial" panose="020B0604020202020204" pitchFamily="34" charset="0"/>
              <a:buChar char="•"/>
            </a:pPr>
            <a:r>
              <a:rPr lang="en-US" spc="101" dirty="0">
                <a:solidFill>
                  <a:srgbClr val="FFFFFF"/>
                </a:solidFill>
              </a:rPr>
              <a:t>Support mindfulness practices</a:t>
            </a:r>
          </a:p>
          <a:p>
            <a:pPr marL="342900" indent="-342900">
              <a:lnSpc>
                <a:spcPts val="2501"/>
              </a:lnSpc>
              <a:buFont typeface="Arial" panose="020B0604020202020204" pitchFamily="34" charset="0"/>
              <a:buChar char="•"/>
            </a:pPr>
            <a:r>
              <a:rPr lang="en-US" spc="101" dirty="0">
                <a:solidFill>
                  <a:srgbClr val="FFFFFF"/>
                </a:solidFill>
              </a:rPr>
              <a:t>Laugh and have fun</a:t>
            </a:r>
          </a:p>
          <a:p>
            <a:pPr marL="342900" indent="-342900">
              <a:lnSpc>
                <a:spcPts val="2501"/>
              </a:lnSpc>
              <a:buFont typeface="Arial" panose="020B0604020202020204" pitchFamily="34" charset="0"/>
              <a:buChar char="•"/>
            </a:pPr>
            <a:endParaRPr lang="en-US" spc="101" dirty="0">
              <a:solidFill>
                <a:srgbClr val="FFFFFF"/>
              </a:solidFill>
            </a:endParaRPr>
          </a:p>
        </p:txBody>
      </p:sp>
      <p:pic>
        <p:nvPicPr>
          <p:cNvPr id="15" name="Picture 14" descr="Logo&#10;&#10;Description automatically generated with low confidence">
            <a:extLst>
              <a:ext uri="{FF2B5EF4-FFF2-40B4-BE49-F238E27FC236}">
                <a16:creationId xmlns:a16="http://schemas.microsoft.com/office/drawing/2014/main" id="{67C64126-DFFB-AB21-EC9F-4627B6899B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spTree>
    <p:extLst>
      <p:ext uri="{BB962C8B-B14F-4D97-AF65-F5344CB8AC3E}">
        <p14:creationId xmlns:p14="http://schemas.microsoft.com/office/powerpoint/2010/main" val="3603705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C245D9F5-0018-E3B2-69A8-5CC25B2F39B7}"/>
              </a:ext>
              <a:ext uri="{C183D7F6-B498-43B3-948B-1728B52AA6E4}">
                <adec:decorative xmlns:adec="http://schemas.microsoft.com/office/drawing/2017/decorative" val="1"/>
              </a:ext>
            </a:extLst>
          </p:cNvPr>
          <p:cNvGrpSpPr/>
          <p:nvPr/>
        </p:nvGrpSpPr>
        <p:grpSpPr>
          <a:xfrm>
            <a:off x="0" y="4"/>
            <a:ext cx="9144000" cy="4233750"/>
            <a:chOff x="0" y="0"/>
            <a:chExt cx="6671512" cy="2316725"/>
          </a:xfrm>
        </p:grpSpPr>
        <p:sp>
          <p:nvSpPr>
            <p:cNvPr id="3" name="Freeform 6">
              <a:extLst>
                <a:ext uri="{FF2B5EF4-FFF2-40B4-BE49-F238E27FC236}">
                  <a16:creationId xmlns:a16="http://schemas.microsoft.com/office/drawing/2014/main" id="{F241256B-8A20-BF27-128B-9ED15FD9C7E1}"/>
                </a:ext>
              </a:extLst>
            </p:cNvPr>
            <p:cNvSpPr/>
            <p:nvPr/>
          </p:nvSpPr>
          <p:spPr>
            <a:xfrm>
              <a:off x="0" y="0"/>
              <a:ext cx="6671512" cy="2316725"/>
            </a:xfrm>
            <a:custGeom>
              <a:avLst/>
              <a:gdLst/>
              <a:ahLst/>
              <a:cxnLst/>
              <a:rect l="l" t="t" r="r" b="b"/>
              <a:pathLst>
                <a:path w="6671512" h="2316725">
                  <a:moveTo>
                    <a:pt x="0" y="0"/>
                  </a:moveTo>
                  <a:lnTo>
                    <a:pt x="6671512" y="0"/>
                  </a:lnTo>
                  <a:lnTo>
                    <a:pt x="6671512" y="2316725"/>
                  </a:lnTo>
                  <a:lnTo>
                    <a:pt x="0" y="2316725"/>
                  </a:lnTo>
                  <a:close/>
                </a:path>
              </a:pathLst>
            </a:custGeom>
            <a:solidFill>
              <a:srgbClr val="0D3F7A"/>
            </a:solidFill>
          </p:spPr>
          <p:txBody>
            <a:bodyPr/>
            <a:lstStyle/>
            <a:p>
              <a:endParaRPr lang="en-US"/>
            </a:p>
          </p:txBody>
        </p:sp>
      </p:grpSp>
      <p:grpSp>
        <p:nvGrpSpPr>
          <p:cNvPr id="4" name="Group 7">
            <a:extLst>
              <a:ext uri="{FF2B5EF4-FFF2-40B4-BE49-F238E27FC236}">
                <a16:creationId xmlns:a16="http://schemas.microsoft.com/office/drawing/2014/main" id="{6D92B33C-26AE-97EA-BA5E-7A607BEB6525}"/>
              </a:ext>
              <a:ext uri="{C183D7F6-B498-43B3-948B-1728B52AA6E4}">
                <adec:decorative xmlns:adec="http://schemas.microsoft.com/office/drawing/2017/decorative" val="1"/>
              </a:ext>
            </a:extLst>
          </p:cNvPr>
          <p:cNvGrpSpPr/>
          <p:nvPr/>
        </p:nvGrpSpPr>
        <p:grpSpPr>
          <a:xfrm>
            <a:off x="3224426" y="314406"/>
            <a:ext cx="6783174" cy="3604942"/>
            <a:chOff x="2844800" y="0"/>
            <a:chExt cx="13566348" cy="7209884"/>
          </a:xfrm>
        </p:grpSpPr>
        <p:pic>
          <p:nvPicPr>
            <p:cNvPr id="5" name="Picture 8">
              <a:extLst>
                <a:ext uri="{FF2B5EF4-FFF2-40B4-BE49-F238E27FC236}">
                  <a16:creationId xmlns:a16="http://schemas.microsoft.com/office/drawing/2014/main" id="{02354B11-E470-369B-1ECF-A0CE97C00F7E}"/>
                </a:ext>
              </a:extLst>
            </p:cNvPr>
            <p:cNvPicPr>
              <a:picLocks noChangeAspect="1"/>
            </p:cNvPicPr>
            <p:nvPr/>
          </p:nvPicPr>
          <p:blipFill rotWithShape="1">
            <a:blip r:embed="rId2"/>
            <a:srcRect l="17335" t="17050" b="17050"/>
            <a:stretch/>
          </p:blipFill>
          <p:spPr>
            <a:xfrm>
              <a:off x="2844800" y="0"/>
              <a:ext cx="13566348" cy="7209884"/>
            </a:xfrm>
            <a:prstGeom prst="rect">
              <a:avLst/>
            </a:prstGeom>
          </p:spPr>
        </p:pic>
      </p:grpSp>
      <p:sp>
        <p:nvSpPr>
          <p:cNvPr id="6" name="AutoShape 11">
            <a:extLst>
              <a:ext uri="{FF2B5EF4-FFF2-40B4-BE49-F238E27FC236}">
                <a16:creationId xmlns:a16="http://schemas.microsoft.com/office/drawing/2014/main" id="{0CAADCE8-FC75-D686-D711-601D6F5BE8A6}"/>
              </a:ext>
              <a:ext uri="{C183D7F6-B498-43B3-948B-1728B52AA6E4}">
                <adec:decorative xmlns:adec="http://schemas.microsoft.com/office/drawing/2017/decorative" val="1"/>
              </a:ext>
            </a:extLst>
          </p:cNvPr>
          <p:cNvSpPr/>
          <p:nvPr/>
        </p:nvSpPr>
        <p:spPr>
          <a:xfrm rot="-5400000">
            <a:off x="2837664" y="5609900"/>
            <a:ext cx="1721155" cy="0"/>
          </a:xfrm>
          <a:prstGeom prst="line">
            <a:avLst/>
          </a:prstGeom>
          <a:ln w="19050" cap="flat">
            <a:solidFill>
              <a:srgbClr val="A6A6A6"/>
            </a:solidFill>
            <a:prstDash val="solid"/>
            <a:headEnd type="none" w="sm" len="sm"/>
            <a:tailEnd type="none" w="sm" len="sm"/>
          </a:ln>
        </p:spPr>
        <p:txBody>
          <a:bodyPr/>
          <a:lstStyle/>
          <a:p>
            <a:endParaRPr lang="en-US"/>
          </a:p>
        </p:txBody>
      </p:sp>
      <p:sp>
        <p:nvSpPr>
          <p:cNvPr id="7" name="TextBox 13">
            <a:extLst>
              <a:ext uri="{FF2B5EF4-FFF2-40B4-BE49-F238E27FC236}">
                <a16:creationId xmlns:a16="http://schemas.microsoft.com/office/drawing/2014/main" id="{62CD4ED8-3E96-9A2E-39AD-E512DE0C618A}"/>
              </a:ext>
            </a:extLst>
          </p:cNvPr>
          <p:cNvSpPr txBox="1">
            <a:spLocks/>
          </p:cNvSpPr>
          <p:nvPr/>
        </p:nvSpPr>
        <p:spPr>
          <a:xfrm>
            <a:off x="61989" y="1054520"/>
            <a:ext cx="3162437" cy="21171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200"/>
              </a:lnSpc>
              <a:spcBef>
                <a:spcPts val="0"/>
              </a:spcBef>
              <a:defRPr/>
            </a:pPr>
            <a:r>
              <a:rPr lang="en-US" sz="3334" b="1" spc="200" dirty="0">
                <a:solidFill>
                  <a:srgbClr val="FFFFFF"/>
                </a:solidFill>
                <a:ea typeface="+mn-ea"/>
                <a:cs typeface="+mn-cs"/>
              </a:rPr>
              <a:t>BEHIND THE SCENES OF WELLNESS PROGRAMS</a:t>
            </a:r>
          </a:p>
        </p:txBody>
      </p:sp>
      <p:sp>
        <p:nvSpPr>
          <p:cNvPr id="8" name="TextBox 2">
            <a:extLst>
              <a:ext uri="{FF2B5EF4-FFF2-40B4-BE49-F238E27FC236}">
                <a16:creationId xmlns:a16="http://schemas.microsoft.com/office/drawing/2014/main" id="{586DA1D7-0CB9-5501-2FA6-94F0AD94AB62}"/>
              </a:ext>
            </a:extLst>
          </p:cNvPr>
          <p:cNvSpPr txBox="1"/>
          <p:nvPr/>
        </p:nvSpPr>
        <p:spPr>
          <a:xfrm>
            <a:off x="73152" y="4466265"/>
            <a:ext cx="3370462" cy="2302682"/>
          </a:xfrm>
          <a:prstGeom prst="rect">
            <a:avLst/>
          </a:prstGeom>
        </p:spPr>
        <p:txBody>
          <a:bodyPr wrap="square" lIns="0" tIns="0" rIns="0" bIns="0" rtlCol="0" anchor="t">
            <a:spAutoFit/>
          </a:bodyPr>
          <a:lstStyle/>
          <a:p>
            <a:pPr marL="609615" lvl="1" indent="-304808">
              <a:buFont typeface="Arial" panose="020B0604020202020204" pitchFamily="34" charset="0"/>
              <a:buChar char="•"/>
            </a:pPr>
            <a:r>
              <a:rPr lang="en-US" sz="1733" dirty="0"/>
              <a:t>The design is up to the employer</a:t>
            </a:r>
          </a:p>
          <a:p>
            <a:pPr marL="304807" lvl="1"/>
            <a:endParaRPr lang="en-US" sz="1100" dirty="0"/>
          </a:p>
          <a:p>
            <a:pPr marL="609615" lvl="1" indent="-304808">
              <a:buFont typeface="Arial" panose="020B0604020202020204" pitchFamily="34" charset="0"/>
              <a:buChar char="•"/>
            </a:pPr>
            <a:r>
              <a:rPr lang="en-US" sz="1733" dirty="0"/>
              <a:t>ACA and EEOC requirements </a:t>
            </a:r>
          </a:p>
          <a:p>
            <a:pPr marL="304807" lvl="1"/>
            <a:r>
              <a:rPr lang="en-US" sz="1733" dirty="0"/>
              <a:t>            don’t apply to incentives             </a:t>
            </a:r>
          </a:p>
          <a:p>
            <a:pPr marL="304807" lvl="1"/>
            <a:r>
              <a:rPr lang="en-US" sz="1733" dirty="0"/>
              <a:t>             based upon activities like </a:t>
            </a:r>
          </a:p>
          <a:p>
            <a:pPr marL="304807" lvl="1"/>
            <a:r>
              <a:rPr lang="en-US" sz="1733" dirty="0"/>
              <a:t>                         going to dinner,                   </a:t>
            </a:r>
          </a:p>
          <a:p>
            <a:pPr marL="304807" lvl="1"/>
            <a:r>
              <a:rPr lang="en-US" sz="1733" dirty="0"/>
              <a:t>                         spending time with </a:t>
            </a:r>
          </a:p>
          <a:p>
            <a:pPr marL="304807" lvl="1"/>
            <a:r>
              <a:rPr lang="en-US" sz="1733" dirty="0"/>
              <a:t>                    friends, or being social </a:t>
            </a:r>
          </a:p>
        </p:txBody>
      </p:sp>
      <p:sp>
        <p:nvSpPr>
          <p:cNvPr id="9" name="TextBox 2">
            <a:extLst>
              <a:ext uri="{FF2B5EF4-FFF2-40B4-BE49-F238E27FC236}">
                <a16:creationId xmlns:a16="http://schemas.microsoft.com/office/drawing/2014/main" id="{D6A9B64A-425C-15CF-81B6-2BBEF65E21DE}"/>
              </a:ext>
            </a:extLst>
          </p:cNvPr>
          <p:cNvSpPr txBox="1"/>
          <p:nvPr/>
        </p:nvSpPr>
        <p:spPr>
          <a:xfrm>
            <a:off x="3606800" y="4526631"/>
            <a:ext cx="5283200" cy="1866729"/>
          </a:xfrm>
          <a:prstGeom prst="rect">
            <a:avLst/>
          </a:prstGeom>
        </p:spPr>
        <p:txBody>
          <a:bodyPr wrap="square" lIns="0" tIns="0" rIns="0" bIns="0" rtlCol="0" anchor="t">
            <a:spAutoFit/>
          </a:bodyPr>
          <a:lstStyle/>
          <a:p>
            <a:pPr marL="609615" lvl="1" indent="-304808">
              <a:buFont typeface="Arial" panose="020B0604020202020204" pitchFamily="34" charset="0"/>
              <a:buChar char="•"/>
            </a:pPr>
            <a:r>
              <a:rPr lang="en-US" sz="1733" b="1" dirty="0"/>
              <a:t>Issues</a:t>
            </a:r>
          </a:p>
          <a:p>
            <a:pPr marL="914423" lvl="2" indent="-304808">
              <a:buFont typeface="Arial" panose="020B0604020202020204" pitchFamily="34" charset="0"/>
              <a:buChar char="•"/>
            </a:pPr>
            <a:r>
              <a:rPr lang="en-US" sz="1733" dirty="0"/>
              <a:t>How to get reports / how employees can prove they are meeting the requirements </a:t>
            </a:r>
          </a:p>
          <a:p>
            <a:pPr marL="914423" lvl="2" indent="-304808">
              <a:buFont typeface="Arial" panose="020B0604020202020204" pitchFamily="34" charset="0"/>
              <a:buChar char="•"/>
            </a:pPr>
            <a:r>
              <a:rPr lang="en-US" sz="1733" dirty="0"/>
              <a:t>If money / valuables (i.e., gift cards) are offered as benefits, they will be taxable income because the value of the incentive will be considered imputed income for tax purposes</a:t>
            </a:r>
          </a:p>
        </p:txBody>
      </p:sp>
      <p:pic>
        <p:nvPicPr>
          <p:cNvPr id="10" name="Picture 9" descr="Logo&#10;&#10;Description automatically generated with low confidence">
            <a:extLst>
              <a:ext uri="{FF2B5EF4-FFF2-40B4-BE49-F238E27FC236}">
                <a16:creationId xmlns:a16="http://schemas.microsoft.com/office/drawing/2014/main" id="{1831FA8D-2ACF-6A85-1DC3-2343EBC94E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spTree>
    <p:extLst>
      <p:ext uri="{BB962C8B-B14F-4D97-AF65-F5344CB8AC3E}">
        <p14:creationId xmlns:p14="http://schemas.microsoft.com/office/powerpoint/2010/main" val="2280142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4AAEB8AD-5D42-07E8-C434-35979FE2EAED}"/>
              </a:ext>
            </a:extLst>
          </p:cNvPr>
          <p:cNvSpPr txBox="1"/>
          <p:nvPr/>
        </p:nvSpPr>
        <p:spPr>
          <a:xfrm>
            <a:off x="768902" y="4455176"/>
            <a:ext cx="5486399" cy="1436612"/>
          </a:xfrm>
          <a:prstGeom prst="rect">
            <a:avLst/>
          </a:prstGeom>
        </p:spPr>
        <p:txBody>
          <a:bodyPr wrap="square" lIns="0" tIns="0" rIns="0" bIns="0" rtlCol="0" anchor="t">
            <a:spAutoFit/>
          </a:bodyPr>
          <a:lstStyle/>
          <a:p>
            <a:pPr marL="609615" lvl="1" indent="-304808">
              <a:buFont typeface="Arial" panose="020B0604020202020204" pitchFamily="34" charset="0"/>
              <a:buChar char="•"/>
            </a:pPr>
            <a:r>
              <a:rPr lang="en-US" sz="1867" dirty="0"/>
              <a:t>Weekly friends/family activities</a:t>
            </a:r>
          </a:p>
          <a:p>
            <a:pPr marL="609615" lvl="1" indent="-304808">
              <a:buFont typeface="Arial" panose="020B0604020202020204" pitchFamily="34" charset="0"/>
              <a:buChar char="•"/>
            </a:pPr>
            <a:r>
              <a:rPr lang="en-US" sz="1867" dirty="0"/>
              <a:t>Reduction in screen time “Device Free-Time”</a:t>
            </a:r>
          </a:p>
          <a:p>
            <a:pPr marL="609615" lvl="1" indent="-304808">
              <a:buFont typeface="Arial" panose="020B0604020202020204" pitchFamily="34" charset="0"/>
              <a:buChar char="•"/>
            </a:pPr>
            <a:r>
              <a:rPr lang="en-US" sz="1867" dirty="0"/>
              <a:t>Weekly participation in religious/community organizations</a:t>
            </a:r>
          </a:p>
          <a:p>
            <a:pPr marL="609615" lvl="1" indent="-304808">
              <a:buFont typeface="Arial" panose="020B0604020202020204" pitchFamily="34" charset="0"/>
              <a:buChar char="•"/>
            </a:pPr>
            <a:r>
              <a:rPr lang="en-US" sz="1867" dirty="0"/>
              <a:t>Regular physical exercise with friends/family</a:t>
            </a:r>
          </a:p>
        </p:txBody>
      </p:sp>
      <p:grpSp>
        <p:nvGrpSpPr>
          <p:cNvPr id="3" name="Group 5">
            <a:extLst>
              <a:ext uri="{FF2B5EF4-FFF2-40B4-BE49-F238E27FC236}">
                <a16:creationId xmlns:a16="http://schemas.microsoft.com/office/drawing/2014/main" id="{5942521D-6999-DCCA-D45C-F5CC890B58E5}"/>
              </a:ext>
              <a:ext uri="{C183D7F6-B498-43B3-948B-1728B52AA6E4}">
                <adec:decorative xmlns:adec="http://schemas.microsoft.com/office/drawing/2017/decorative" val="1"/>
              </a:ext>
            </a:extLst>
          </p:cNvPr>
          <p:cNvGrpSpPr/>
          <p:nvPr/>
        </p:nvGrpSpPr>
        <p:grpSpPr>
          <a:xfrm>
            <a:off x="1" y="4"/>
            <a:ext cx="9143999" cy="3982260"/>
            <a:chOff x="0" y="0"/>
            <a:chExt cx="6671512" cy="2316725"/>
          </a:xfrm>
        </p:grpSpPr>
        <p:sp>
          <p:nvSpPr>
            <p:cNvPr id="4" name="Freeform 6">
              <a:extLst>
                <a:ext uri="{FF2B5EF4-FFF2-40B4-BE49-F238E27FC236}">
                  <a16:creationId xmlns:a16="http://schemas.microsoft.com/office/drawing/2014/main" id="{10A6A479-A740-2741-3FE8-F530BD48C2F4}"/>
                </a:ext>
              </a:extLst>
            </p:cNvPr>
            <p:cNvSpPr/>
            <p:nvPr/>
          </p:nvSpPr>
          <p:spPr>
            <a:xfrm>
              <a:off x="0" y="0"/>
              <a:ext cx="6671512" cy="2316725"/>
            </a:xfrm>
            <a:custGeom>
              <a:avLst/>
              <a:gdLst/>
              <a:ahLst/>
              <a:cxnLst/>
              <a:rect l="l" t="t" r="r" b="b"/>
              <a:pathLst>
                <a:path w="6671512" h="2316725">
                  <a:moveTo>
                    <a:pt x="0" y="0"/>
                  </a:moveTo>
                  <a:lnTo>
                    <a:pt x="6671512" y="0"/>
                  </a:lnTo>
                  <a:lnTo>
                    <a:pt x="6671512" y="2316725"/>
                  </a:lnTo>
                  <a:lnTo>
                    <a:pt x="0" y="2316725"/>
                  </a:lnTo>
                  <a:close/>
                </a:path>
              </a:pathLst>
            </a:custGeom>
            <a:solidFill>
              <a:srgbClr val="0D3F7A"/>
            </a:solidFill>
          </p:spPr>
          <p:txBody>
            <a:bodyPr/>
            <a:lstStyle/>
            <a:p>
              <a:endParaRPr lang="en-US"/>
            </a:p>
          </p:txBody>
        </p:sp>
      </p:grpSp>
      <p:sp>
        <p:nvSpPr>
          <p:cNvPr id="5" name="AutoShape 11">
            <a:extLst>
              <a:ext uri="{FF2B5EF4-FFF2-40B4-BE49-F238E27FC236}">
                <a16:creationId xmlns:a16="http://schemas.microsoft.com/office/drawing/2014/main" id="{28EB52D6-A948-1641-EF5D-2C5E7742F96A}"/>
              </a:ext>
              <a:ext uri="{C183D7F6-B498-43B3-948B-1728B52AA6E4}">
                <adec:decorative xmlns:adec="http://schemas.microsoft.com/office/drawing/2017/decorative" val="1"/>
              </a:ext>
            </a:extLst>
          </p:cNvPr>
          <p:cNvSpPr/>
          <p:nvPr/>
        </p:nvSpPr>
        <p:spPr>
          <a:xfrm rot="-5400000">
            <a:off x="5414488" y="5425185"/>
            <a:ext cx="1472685" cy="0"/>
          </a:xfrm>
          <a:prstGeom prst="line">
            <a:avLst/>
          </a:prstGeom>
          <a:ln w="9525" cap="flat">
            <a:solidFill>
              <a:srgbClr val="A6A6A6"/>
            </a:solidFill>
            <a:prstDash val="solid"/>
            <a:headEnd type="none" w="sm" len="sm"/>
            <a:tailEnd type="none" w="sm" len="sm"/>
          </a:ln>
        </p:spPr>
        <p:txBody>
          <a:bodyPr/>
          <a:lstStyle/>
          <a:p>
            <a:endParaRPr lang="en-US"/>
          </a:p>
        </p:txBody>
      </p:sp>
      <p:sp>
        <p:nvSpPr>
          <p:cNvPr id="6" name="AutoShape 12">
            <a:extLst>
              <a:ext uri="{FF2B5EF4-FFF2-40B4-BE49-F238E27FC236}">
                <a16:creationId xmlns:a16="http://schemas.microsoft.com/office/drawing/2014/main" id="{CB4A534C-EC74-305E-9723-CAB81DD1BC12}"/>
              </a:ext>
              <a:ext uri="{C183D7F6-B498-43B3-948B-1728B52AA6E4}">
                <adec:decorative xmlns:adec="http://schemas.microsoft.com/office/drawing/2017/decorative" val="1"/>
              </a:ext>
            </a:extLst>
          </p:cNvPr>
          <p:cNvSpPr/>
          <p:nvPr/>
        </p:nvSpPr>
        <p:spPr>
          <a:xfrm rot="-5400000">
            <a:off x="5873388" y="5418835"/>
            <a:ext cx="554885" cy="0"/>
          </a:xfrm>
          <a:prstGeom prst="line">
            <a:avLst/>
          </a:prstGeom>
          <a:ln w="28575" cap="flat">
            <a:solidFill>
              <a:srgbClr val="A6A6A6"/>
            </a:solidFill>
            <a:prstDash val="solid"/>
            <a:headEnd type="none" w="sm" len="sm"/>
            <a:tailEnd type="none" w="sm" len="sm"/>
          </a:ln>
        </p:spPr>
        <p:txBody>
          <a:bodyPr/>
          <a:lstStyle/>
          <a:p>
            <a:endParaRPr lang="en-US"/>
          </a:p>
        </p:txBody>
      </p:sp>
      <p:sp>
        <p:nvSpPr>
          <p:cNvPr id="7" name="TextBox 13">
            <a:extLst>
              <a:ext uri="{FF2B5EF4-FFF2-40B4-BE49-F238E27FC236}">
                <a16:creationId xmlns:a16="http://schemas.microsoft.com/office/drawing/2014/main" id="{5DE328B4-0AC3-4746-2686-1A67171E9144}"/>
              </a:ext>
            </a:extLst>
          </p:cNvPr>
          <p:cNvSpPr txBox="1">
            <a:spLocks/>
          </p:cNvSpPr>
          <p:nvPr/>
        </p:nvSpPr>
        <p:spPr>
          <a:xfrm>
            <a:off x="463251" y="757601"/>
            <a:ext cx="4108749" cy="265579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200"/>
              </a:lnSpc>
              <a:spcBef>
                <a:spcPts val="0"/>
              </a:spcBef>
              <a:defRPr/>
            </a:pPr>
            <a:r>
              <a:rPr lang="en-US" sz="3334" b="1" spc="200" dirty="0">
                <a:solidFill>
                  <a:srgbClr val="FFFFFF"/>
                </a:solidFill>
                <a:ea typeface="+mn-ea"/>
                <a:cs typeface="+mn-cs"/>
              </a:rPr>
              <a:t>Going Forward, Should We Be Measuring These In Our Wellness Programs?</a:t>
            </a:r>
          </a:p>
        </p:txBody>
      </p:sp>
      <p:pic>
        <p:nvPicPr>
          <p:cNvPr id="8" name="Picture 2" descr="Photo Of Family Having Quality Time">
            <a:extLst>
              <a:ext uri="{FF2B5EF4-FFF2-40B4-BE49-F238E27FC236}">
                <a16:creationId xmlns:a16="http://schemas.microsoft.com/office/drawing/2014/main" id="{902E756C-8271-9498-A468-048F3E8413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 t="29346" r="3" b="14601"/>
          <a:stretch/>
        </p:blipFill>
        <p:spPr bwMode="auto">
          <a:xfrm>
            <a:off x="4781052" y="263954"/>
            <a:ext cx="4025193" cy="3380225"/>
          </a:xfrm>
          <a:prstGeom prst="rect">
            <a:avLst/>
          </a:prstGeom>
          <a:solidFill>
            <a:srgbClr val="FFFFFF"/>
          </a:solidFill>
        </p:spPr>
      </p:pic>
      <p:sp>
        <p:nvSpPr>
          <p:cNvPr id="9" name="TextBox 12">
            <a:extLst>
              <a:ext uri="{FF2B5EF4-FFF2-40B4-BE49-F238E27FC236}">
                <a16:creationId xmlns:a16="http://schemas.microsoft.com/office/drawing/2014/main" id="{DC713082-379D-9D23-C3FD-FA4F866257AF}"/>
              </a:ext>
            </a:extLst>
          </p:cNvPr>
          <p:cNvSpPr txBox="1"/>
          <p:nvPr/>
        </p:nvSpPr>
        <p:spPr>
          <a:xfrm>
            <a:off x="344379" y="4059753"/>
            <a:ext cx="5950803" cy="323422"/>
          </a:xfrm>
          <a:prstGeom prst="rect">
            <a:avLst/>
          </a:prstGeom>
        </p:spPr>
        <p:txBody>
          <a:bodyPr lIns="0" tIns="0" rIns="0" bIns="0" rtlCol="0" anchor="t">
            <a:spAutoFit/>
          </a:bodyPr>
          <a:lstStyle/>
          <a:p>
            <a:pPr>
              <a:lnSpc>
                <a:spcPts val="2800"/>
              </a:lnSpc>
            </a:pPr>
            <a:r>
              <a:rPr lang="en-US" sz="1600" b="1" spc="200" dirty="0">
                <a:solidFill>
                  <a:srgbClr val="2B4A9D"/>
                </a:solidFill>
              </a:rPr>
              <a:t>Should these be incentivized wellness activities? </a:t>
            </a:r>
          </a:p>
        </p:txBody>
      </p:sp>
      <p:sp>
        <p:nvSpPr>
          <p:cNvPr id="10" name="TextBox 12">
            <a:extLst>
              <a:ext uri="{FF2B5EF4-FFF2-40B4-BE49-F238E27FC236}">
                <a16:creationId xmlns:a16="http://schemas.microsoft.com/office/drawing/2014/main" id="{1BEE7E25-E84D-CB50-19E0-155FAB25D44B}"/>
              </a:ext>
            </a:extLst>
          </p:cNvPr>
          <p:cNvSpPr txBox="1"/>
          <p:nvPr/>
        </p:nvSpPr>
        <p:spPr>
          <a:xfrm>
            <a:off x="6359771" y="4846053"/>
            <a:ext cx="2590800" cy="1059649"/>
          </a:xfrm>
          <a:prstGeom prst="rect">
            <a:avLst/>
          </a:prstGeom>
        </p:spPr>
        <p:txBody>
          <a:bodyPr wrap="square" lIns="0" tIns="0" rIns="0" bIns="0" rtlCol="0" anchor="t">
            <a:spAutoFit/>
          </a:bodyPr>
          <a:lstStyle/>
          <a:p>
            <a:pPr algn="ctr">
              <a:lnSpc>
                <a:spcPts val="2800"/>
              </a:lnSpc>
            </a:pPr>
            <a:r>
              <a:rPr lang="en-US" sz="2133" spc="200" dirty="0">
                <a:solidFill>
                  <a:srgbClr val="2B4A9D"/>
                </a:solidFill>
              </a:rPr>
              <a:t>Communicating the availability of access to care</a:t>
            </a:r>
          </a:p>
        </p:txBody>
      </p:sp>
      <p:pic>
        <p:nvPicPr>
          <p:cNvPr id="11" name="Picture 10" descr="Logo&#10;&#10;Description automatically generated with low confidence">
            <a:extLst>
              <a:ext uri="{FF2B5EF4-FFF2-40B4-BE49-F238E27FC236}">
                <a16:creationId xmlns:a16="http://schemas.microsoft.com/office/drawing/2014/main" id="{3D1A5ED0-178E-A188-3C9A-C3E9038964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sp>
        <p:nvSpPr>
          <p:cNvPr id="13" name="TextBox 12">
            <a:extLst>
              <a:ext uri="{FF2B5EF4-FFF2-40B4-BE49-F238E27FC236}">
                <a16:creationId xmlns:a16="http://schemas.microsoft.com/office/drawing/2014/main" id="{4DA85955-B04B-4301-4C17-417E4502471A}"/>
              </a:ext>
            </a:extLst>
          </p:cNvPr>
          <p:cNvSpPr txBox="1"/>
          <p:nvPr/>
        </p:nvSpPr>
        <p:spPr>
          <a:xfrm>
            <a:off x="1167007" y="5891788"/>
            <a:ext cx="5088294" cy="923330"/>
          </a:xfrm>
          <a:prstGeom prst="rect">
            <a:avLst/>
          </a:prstGeom>
          <a:noFill/>
        </p:spPr>
        <p:txBody>
          <a:bodyPr wrap="square">
            <a:spAutoFit/>
          </a:bodyPr>
          <a:lstStyle/>
          <a:p>
            <a:pPr marL="609615" lvl="1" indent="-304808">
              <a:buFont typeface="Arial" panose="020B0604020202020204" pitchFamily="34" charset="0"/>
              <a:buChar char="•"/>
            </a:pPr>
            <a:r>
              <a:rPr lang="en-US" sz="1800" dirty="0"/>
              <a:t>Number of meals shared with friends/family</a:t>
            </a:r>
          </a:p>
          <a:p>
            <a:pPr marL="609615" lvl="1" indent="-304808">
              <a:buFont typeface="Arial" panose="020B0604020202020204" pitchFamily="34" charset="0"/>
              <a:buChar char="•"/>
            </a:pPr>
            <a:r>
              <a:rPr lang="en-US" sz="1800" dirty="0"/>
              <a:t>Employer-sponsored community action opportunities</a:t>
            </a:r>
          </a:p>
        </p:txBody>
      </p:sp>
    </p:spTree>
    <p:extLst>
      <p:ext uri="{BB962C8B-B14F-4D97-AF65-F5344CB8AC3E}">
        <p14:creationId xmlns:p14="http://schemas.microsoft.com/office/powerpoint/2010/main" val="3607501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6417E"/>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5400000">
            <a:off x="6299222" y="3990096"/>
            <a:ext cx="2870201" cy="2865608"/>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solidFill>
          </p:spPr>
          <p:txBody>
            <a:bodyPr/>
            <a:lstStyle/>
            <a:p>
              <a:endParaRPr lang="en-US"/>
            </a:p>
          </p:txBody>
        </p:sp>
      </p:grpSp>
      <p:grpSp>
        <p:nvGrpSpPr>
          <p:cNvPr id="4" name="Group 4">
            <a:extLst>
              <a:ext uri="{C183D7F6-B498-43B3-948B-1728B52AA6E4}">
                <adec:decorative xmlns:adec="http://schemas.microsoft.com/office/drawing/2017/decorative" val="1"/>
              </a:ext>
            </a:extLst>
          </p:cNvPr>
          <p:cNvGrpSpPr/>
          <p:nvPr/>
        </p:nvGrpSpPr>
        <p:grpSpPr>
          <a:xfrm rot="5400000">
            <a:off x="-24582" y="2297"/>
            <a:ext cx="2870201" cy="2865609"/>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solidFill>
          </p:spPr>
          <p:txBody>
            <a:bodyPr/>
            <a:lstStyle/>
            <a:p>
              <a:endParaRPr lang="en-US"/>
            </a:p>
          </p:txBody>
        </p:sp>
      </p:grpSp>
      <p:sp>
        <p:nvSpPr>
          <p:cNvPr id="26" name="TextBox 26"/>
          <p:cNvSpPr txBox="1"/>
          <p:nvPr/>
        </p:nvSpPr>
        <p:spPr>
          <a:xfrm>
            <a:off x="6921218" y="5918069"/>
            <a:ext cx="2788504" cy="619465"/>
          </a:xfrm>
          <a:prstGeom prst="rect">
            <a:avLst/>
          </a:prstGeom>
        </p:spPr>
        <p:txBody>
          <a:bodyPr lIns="0" tIns="0" rIns="0" bIns="0" rtlCol="0" anchor="t">
            <a:spAutoFit/>
          </a:bodyPr>
          <a:lstStyle/>
          <a:p>
            <a:pPr algn="ctr">
              <a:lnSpc>
                <a:spcPts val="2501"/>
              </a:lnSpc>
            </a:pPr>
            <a:r>
              <a:rPr lang="en-US" sz="2000" spc="200">
                <a:solidFill>
                  <a:srgbClr val="FFFFFF"/>
                </a:solidFill>
                <a:latin typeface="Lato Italics"/>
              </a:rPr>
              <a:t>Content</a:t>
            </a:r>
          </a:p>
          <a:p>
            <a:pPr algn="ctr">
              <a:lnSpc>
                <a:spcPts val="2501"/>
              </a:lnSpc>
            </a:pPr>
            <a:r>
              <a:rPr lang="en-US" sz="2000" spc="200">
                <a:solidFill>
                  <a:srgbClr val="FFFFFF"/>
                </a:solidFill>
                <a:latin typeface="Lato Italics"/>
              </a:rPr>
              <a:t>Department</a:t>
            </a:r>
          </a:p>
        </p:txBody>
      </p:sp>
      <p:sp>
        <p:nvSpPr>
          <p:cNvPr id="29" name="TextBox 29"/>
          <p:cNvSpPr txBox="1"/>
          <p:nvPr/>
        </p:nvSpPr>
        <p:spPr>
          <a:xfrm>
            <a:off x="6921218" y="5168902"/>
            <a:ext cx="2788504" cy="683007"/>
          </a:xfrm>
          <a:prstGeom prst="rect">
            <a:avLst/>
          </a:prstGeom>
        </p:spPr>
        <p:txBody>
          <a:bodyPr lIns="0" tIns="0" rIns="0" bIns="0" rtlCol="0" anchor="t">
            <a:spAutoFit/>
          </a:bodyPr>
          <a:lstStyle/>
          <a:p>
            <a:pPr algn="ctr">
              <a:lnSpc>
                <a:spcPts val="2800"/>
              </a:lnSpc>
            </a:pPr>
            <a:r>
              <a:rPr lang="en-US" sz="2000" spc="200">
                <a:solidFill>
                  <a:srgbClr val="FFFFFF"/>
                </a:solidFill>
                <a:latin typeface="Lato Bold"/>
              </a:rPr>
              <a:t>NEIL</a:t>
            </a:r>
          </a:p>
          <a:p>
            <a:pPr algn="ctr">
              <a:lnSpc>
                <a:spcPts val="2800"/>
              </a:lnSpc>
            </a:pPr>
            <a:r>
              <a:rPr lang="en-US" sz="2000" spc="200">
                <a:solidFill>
                  <a:srgbClr val="FFFFFF"/>
                </a:solidFill>
                <a:latin typeface="Lato Bold"/>
              </a:rPr>
              <a:t>TRAN</a:t>
            </a:r>
          </a:p>
        </p:txBody>
      </p:sp>
      <p:grpSp>
        <p:nvGrpSpPr>
          <p:cNvPr id="30" name="Group 6">
            <a:extLst>
              <a:ext uri="{FF2B5EF4-FFF2-40B4-BE49-F238E27FC236}">
                <a16:creationId xmlns:a16="http://schemas.microsoft.com/office/drawing/2014/main" id="{76D44D44-37C8-45F7-BA10-8527ECDF510A}"/>
              </a:ext>
              <a:ext uri="{C183D7F6-B498-43B3-948B-1728B52AA6E4}">
                <adec:decorative xmlns:adec="http://schemas.microsoft.com/office/drawing/2017/decorative" val="1"/>
              </a:ext>
            </a:extLst>
          </p:cNvPr>
          <p:cNvGrpSpPr/>
          <p:nvPr/>
        </p:nvGrpSpPr>
        <p:grpSpPr>
          <a:xfrm>
            <a:off x="882846" y="1935060"/>
            <a:ext cx="3452033" cy="4922941"/>
            <a:chOff x="0" y="0"/>
            <a:chExt cx="6904065" cy="9845882"/>
          </a:xfrm>
        </p:grpSpPr>
        <p:grpSp>
          <p:nvGrpSpPr>
            <p:cNvPr id="31" name="Group 7">
              <a:extLst>
                <a:ext uri="{FF2B5EF4-FFF2-40B4-BE49-F238E27FC236}">
                  <a16:creationId xmlns:a16="http://schemas.microsoft.com/office/drawing/2014/main" id="{CA892F02-1507-438D-B6BD-F272FCE0E3B7}"/>
                </a:ext>
              </a:extLst>
            </p:cNvPr>
            <p:cNvGrpSpPr/>
            <p:nvPr/>
          </p:nvGrpSpPr>
          <p:grpSpPr>
            <a:xfrm rot="-10800000">
              <a:off x="0" y="0"/>
              <a:ext cx="6904065" cy="9845882"/>
              <a:chOff x="0" y="0"/>
              <a:chExt cx="2354580" cy="3357865"/>
            </a:xfrm>
          </p:grpSpPr>
          <p:sp>
            <p:nvSpPr>
              <p:cNvPr id="35" name="Freeform 8">
                <a:extLst>
                  <a:ext uri="{FF2B5EF4-FFF2-40B4-BE49-F238E27FC236}">
                    <a16:creationId xmlns:a16="http://schemas.microsoft.com/office/drawing/2014/main" id="{7A76FC57-6485-4C12-B187-A27A2A76556B}"/>
                  </a:ext>
                </a:extLst>
              </p:cNvPr>
              <p:cNvSpPr/>
              <p:nvPr/>
            </p:nvSpPr>
            <p:spPr>
              <a:xfrm>
                <a:off x="0" y="0"/>
                <a:ext cx="2353310" cy="3357865"/>
              </a:xfrm>
              <a:custGeom>
                <a:avLst/>
                <a:gdLst/>
                <a:ahLst/>
                <a:cxnLst/>
                <a:rect l="l" t="t" r="r" b="b"/>
                <a:pathLst>
                  <a:path w="2353310" h="3357865">
                    <a:moveTo>
                      <a:pt x="784860" y="3290555"/>
                    </a:moveTo>
                    <a:cubicBezTo>
                      <a:pt x="905510" y="3331195"/>
                      <a:pt x="1042670" y="3357865"/>
                      <a:pt x="1177290" y="3357865"/>
                    </a:cubicBezTo>
                    <a:cubicBezTo>
                      <a:pt x="1311910" y="3357865"/>
                      <a:pt x="1441450" y="3335005"/>
                      <a:pt x="1560830" y="3294365"/>
                    </a:cubicBezTo>
                    <a:cubicBezTo>
                      <a:pt x="1563370" y="3293095"/>
                      <a:pt x="1565910" y="3293095"/>
                      <a:pt x="1568450" y="3291825"/>
                    </a:cubicBezTo>
                    <a:cubicBezTo>
                      <a:pt x="2016760" y="3129265"/>
                      <a:pt x="2346960" y="2700005"/>
                      <a:pt x="2353310" y="2196850"/>
                    </a:cubicBezTo>
                    <a:lnTo>
                      <a:pt x="2353310" y="0"/>
                    </a:lnTo>
                    <a:lnTo>
                      <a:pt x="0" y="0"/>
                    </a:lnTo>
                    <a:lnTo>
                      <a:pt x="0" y="2195204"/>
                    </a:lnTo>
                    <a:cubicBezTo>
                      <a:pt x="6350" y="2702545"/>
                      <a:pt x="331470" y="3131805"/>
                      <a:pt x="784860" y="3290555"/>
                    </a:cubicBezTo>
                    <a:close/>
                  </a:path>
                </a:pathLst>
              </a:custGeom>
              <a:solidFill>
                <a:srgbClr val="A6A6A6"/>
              </a:solidFill>
            </p:spPr>
            <p:txBody>
              <a:bodyPr/>
              <a:lstStyle/>
              <a:p>
                <a:endParaRPr lang="en-US"/>
              </a:p>
            </p:txBody>
          </p:sp>
        </p:grpSp>
        <p:grpSp>
          <p:nvGrpSpPr>
            <p:cNvPr id="32" name="Group 9">
              <a:extLst>
                <a:ext uri="{FF2B5EF4-FFF2-40B4-BE49-F238E27FC236}">
                  <a16:creationId xmlns:a16="http://schemas.microsoft.com/office/drawing/2014/main" id="{FBA61AD9-A883-4F7F-B95C-BC384EE6B4F9}"/>
                </a:ext>
              </a:extLst>
            </p:cNvPr>
            <p:cNvGrpSpPr>
              <a:grpSpLocks noChangeAspect="1"/>
            </p:cNvGrpSpPr>
            <p:nvPr/>
          </p:nvGrpSpPr>
          <p:grpSpPr>
            <a:xfrm>
              <a:off x="805634" y="580970"/>
              <a:ext cx="5292796" cy="5292796"/>
              <a:chOff x="0" y="0"/>
              <a:chExt cx="6350000" cy="6350000"/>
            </a:xfrm>
          </p:grpSpPr>
          <p:sp>
            <p:nvSpPr>
              <p:cNvPr id="33" name="Freeform 10">
                <a:extLst>
                  <a:ext uri="{FF2B5EF4-FFF2-40B4-BE49-F238E27FC236}">
                    <a16:creationId xmlns:a16="http://schemas.microsoft.com/office/drawing/2014/main" id="{D715A9E5-89BE-4906-A258-56D0715306DF}"/>
                  </a:ext>
                </a:extLst>
              </p:cNvPr>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b="-39982"/>
                </a:stretch>
              </a:blipFill>
            </p:spPr>
            <p:txBody>
              <a:bodyPr/>
              <a:lstStyle/>
              <a:p>
                <a:endParaRPr lang="en-US"/>
              </a:p>
            </p:txBody>
          </p:sp>
          <p:sp>
            <p:nvSpPr>
              <p:cNvPr id="34" name="Freeform 11">
                <a:extLst>
                  <a:ext uri="{FF2B5EF4-FFF2-40B4-BE49-F238E27FC236}">
                    <a16:creationId xmlns:a16="http://schemas.microsoft.com/office/drawing/2014/main" id="{EAD7FFE4-A8E7-4545-8927-7082574B8D1C}"/>
                  </a:ext>
                </a:extLst>
              </p:cNvPr>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p:spPr>
            <p:txBody>
              <a:bodyPr/>
              <a:lstStyle/>
              <a:p>
                <a:endParaRPr lang="en-US"/>
              </a:p>
            </p:txBody>
          </p:sp>
        </p:grpSp>
      </p:grpSp>
      <p:sp>
        <p:nvSpPr>
          <p:cNvPr id="36" name="TextBox 12">
            <a:extLst>
              <a:ext uri="{FF2B5EF4-FFF2-40B4-BE49-F238E27FC236}">
                <a16:creationId xmlns:a16="http://schemas.microsoft.com/office/drawing/2014/main" id="{39B54EB0-B108-48D8-9F7F-EAD9B20246CA}"/>
              </a:ext>
            </a:extLst>
          </p:cNvPr>
          <p:cNvSpPr txBox="1"/>
          <p:nvPr/>
        </p:nvSpPr>
        <p:spPr>
          <a:xfrm>
            <a:off x="1214607" y="5556115"/>
            <a:ext cx="2788504" cy="1244315"/>
          </a:xfrm>
          <a:prstGeom prst="rect">
            <a:avLst/>
          </a:prstGeom>
        </p:spPr>
        <p:txBody>
          <a:bodyPr lIns="0" tIns="0" rIns="0" bIns="0" rtlCol="0" anchor="t">
            <a:spAutoFit/>
          </a:bodyPr>
          <a:lstStyle/>
          <a:p>
            <a:pPr algn="ctr">
              <a:lnSpc>
                <a:spcPts val="2501"/>
              </a:lnSpc>
            </a:pPr>
            <a:r>
              <a:rPr lang="en-US" sz="2000" i="1" spc="200" dirty="0">
                <a:solidFill>
                  <a:schemeClr val="bg1"/>
                </a:solidFill>
                <a:latin typeface="+mj-lt"/>
              </a:rPr>
              <a:t>President</a:t>
            </a:r>
          </a:p>
          <a:p>
            <a:pPr algn="ctr"/>
            <a:r>
              <a:rPr lang="en-US" sz="2000" dirty="0">
                <a:solidFill>
                  <a:schemeClr val="bg1"/>
                </a:solidFill>
                <a:latin typeface="+mj-lt"/>
              </a:rPr>
              <a:t>859.291.6600</a:t>
            </a:r>
          </a:p>
          <a:p>
            <a:pPr algn="ctr"/>
            <a:r>
              <a:rPr lang="en-US" sz="2000" dirty="0">
                <a:solidFill>
                  <a:schemeClr val="bg1"/>
                </a:solidFill>
                <a:latin typeface="+mj-lt"/>
              </a:rPr>
              <a:t>mark@sherrillmorgan.com</a:t>
            </a:r>
          </a:p>
          <a:p>
            <a:pPr algn="ctr">
              <a:lnSpc>
                <a:spcPts val="2501"/>
              </a:lnSpc>
            </a:pPr>
            <a:endParaRPr lang="en-US" sz="2000" i="1" spc="200" dirty="0">
              <a:solidFill>
                <a:schemeClr val="bg1"/>
              </a:solidFill>
              <a:latin typeface="+mj-lt"/>
            </a:endParaRPr>
          </a:p>
        </p:txBody>
      </p:sp>
      <p:sp>
        <p:nvSpPr>
          <p:cNvPr id="37" name="TextBox 14">
            <a:extLst>
              <a:ext uri="{FF2B5EF4-FFF2-40B4-BE49-F238E27FC236}">
                <a16:creationId xmlns:a16="http://schemas.microsoft.com/office/drawing/2014/main" id="{EB6A4355-D534-4450-9DA8-7F3A8E8BA295}"/>
              </a:ext>
            </a:extLst>
          </p:cNvPr>
          <p:cNvSpPr txBox="1"/>
          <p:nvPr/>
        </p:nvSpPr>
        <p:spPr>
          <a:xfrm>
            <a:off x="1214607" y="5168899"/>
            <a:ext cx="2788504" cy="337015"/>
          </a:xfrm>
          <a:prstGeom prst="rect">
            <a:avLst/>
          </a:prstGeom>
        </p:spPr>
        <p:txBody>
          <a:bodyPr lIns="0" tIns="0" rIns="0" bIns="0" rtlCol="0" anchor="t">
            <a:spAutoFit/>
          </a:bodyPr>
          <a:lstStyle/>
          <a:p>
            <a:pPr algn="ctr">
              <a:lnSpc>
                <a:spcPts val="2800"/>
              </a:lnSpc>
            </a:pPr>
            <a:r>
              <a:rPr lang="en-US" sz="2000" b="1" spc="200" dirty="0">
                <a:solidFill>
                  <a:srgbClr val="FFFFFF"/>
                </a:solidFill>
                <a:latin typeface="+mj-lt"/>
              </a:rPr>
              <a:t>MARK MORGAN</a:t>
            </a:r>
          </a:p>
        </p:txBody>
      </p:sp>
      <p:sp>
        <p:nvSpPr>
          <p:cNvPr id="38" name="TextBox 16">
            <a:extLst>
              <a:ext uri="{FF2B5EF4-FFF2-40B4-BE49-F238E27FC236}">
                <a16:creationId xmlns:a16="http://schemas.microsoft.com/office/drawing/2014/main" id="{961D67FD-8698-4868-BBD0-9A2711B9CFE3}"/>
              </a:ext>
            </a:extLst>
          </p:cNvPr>
          <p:cNvSpPr txBox="1">
            <a:spLocks noGrp="1"/>
          </p:cNvSpPr>
          <p:nvPr>
            <p:ph type="title" idx="4294967295"/>
          </p:nvPr>
        </p:nvSpPr>
        <p:spPr>
          <a:xfrm>
            <a:off x="2843323" y="413940"/>
            <a:ext cx="5557734" cy="103361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ts val="8400"/>
              </a:lnSpc>
              <a:spcBef>
                <a:spcPts val="0"/>
              </a:spcBef>
              <a:defRPr/>
            </a:pPr>
            <a:r>
              <a:rPr lang="en-US" sz="6667" b="1" spc="400" dirty="0">
                <a:solidFill>
                  <a:srgbClr val="FFFFFF"/>
                </a:solidFill>
                <a:ea typeface="+mn-ea"/>
                <a:cs typeface="+mn-cs"/>
              </a:rPr>
              <a:t>QUESTIONS?</a:t>
            </a:r>
          </a:p>
        </p:txBody>
      </p:sp>
      <p:pic>
        <p:nvPicPr>
          <p:cNvPr id="6" name="Picture 5" descr="Logo&#10;&#10;Description automatically generated with low confidence">
            <a:extLst>
              <a:ext uri="{FF2B5EF4-FFF2-40B4-BE49-F238E27FC236}">
                <a16:creationId xmlns:a16="http://schemas.microsoft.com/office/drawing/2014/main" id="{0A520DB5-4D0C-1AAC-6EDD-98441A15E7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grpSp>
        <p:nvGrpSpPr>
          <p:cNvPr id="8" name="Group 7">
            <a:extLst>
              <a:ext uri="{FF2B5EF4-FFF2-40B4-BE49-F238E27FC236}">
                <a16:creationId xmlns:a16="http://schemas.microsoft.com/office/drawing/2014/main" id="{17A5BD42-3B51-3A9D-9F09-0B065A3620FF}"/>
              </a:ext>
            </a:extLst>
          </p:cNvPr>
          <p:cNvGrpSpPr/>
          <p:nvPr/>
        </p:nvGrpSpPr>
        <p:grpSpPr>
          <a:xfrm rot="10800000">
            <a:off x="4622811" y="1949765"/>
            <a:ext cx="3452033" cy="4922941"/>
            <a:chOff x="0" y="0"/>
            <a:chExt cx="2354580" cy="3357865"/>
          </a:xfrm>
        </p:grpSpPr>
        <p:sp>
          <p:nvSpPr>
            <p:cNvPr id="12" name="Freeform 8">
              <a:extLst>
                <a:ext uri="{FF2B5EF4-FFF2-40B4-BE49-F238E27FC236}">
                  <a16:creationId xmlns:a16="http://schemas.microsoft.com/office/drawing/2014/main" id="{885AB88D-73DF-1E90-B9A4-24F9F85AEBBD}"/>
                </a:ext>
              </a:extLst>
            </p:cNvPr>
            <p:cNvSpPr/>
            <p:nvPr/>
          </p:nvSpPr>
          <p:spPr>
            <a:xfrm>
              <a:off x="0" y="0"/>
              <a:ext cx="2353310" cy="3357865"/>
            </a:xfrm>
            <a:custGeom>
              <a:avLst/>
              <a:gdLst/>
              <a:ahLst/>
              <a:cxnLst/>
              <a:rect l="l" t="t" r="r" b="b"/>
              <a:pathLst>
                <a:path w="2353310" h="3357865">
                  <a:moveTo>
                    <a:pt x="784860" y="3290555"/>
                  </a:moveTo>
                  <a:cubicBezTo>
                    <a:pt x="905510" y="3331195"/>
                    <a:pt x="1042670" y="3357865"/>
                    <a:pt x="1177290" y="3357865"/>
                  </a:cubicBezTo>
                  <a:cubicBezTo>
                    <a:pt x="1311910" y="3357865"/>
                    <a:pt x="1441450" y="3335005"/>
                    <a:pt x="1560830" y="3294365"/>
                  </a:cubicBezTo>
                  <a:cubicBezTo>
                    <a:pt x="1563370" y="3293095"/>
                    <a:pt x="1565910" y="3293095"/>
                    <a:pt x="1568450" y="3291825"/>
                  </a:cubicBezTo>
                  <a:cubicBezTo>
                    <a:pt x="2016760" y="3129265"/>
                    <a:pt x="2346960" y="2700005"/>
                    <a:pt x="2353310" y="2196850"/>
                  </a:cubicBezTo>
                  <a:lnTo>
                    <a:pt x="2353310" y="0"/>
                  </a:lnTo>
                  <a:lnTo>
                    <a:pt x="0" y="0"/>
                  </a:lnTo>
                  <a:lnTo>
                    <a:pt x="0" y="2195204"/>
                  </a:lnTo>
                  <a:cubicBezTo>
                    <a:pt x="6350" y="2702545"/>
                    <a:pt x="331470" y="3131805"/>
                    <a:pt x="784860" y="3290555"/>
                  </a:cubicBezTo>
                  <a:close/>
                </a:path>
              </a:pathLst>
            </a:custGeom>
            <a:solidFill>
              <a:srgbClr val="A6A6A6"/>
            </a:solidFill>
          </p:spPr>
          <p:txBody>
            <a:bodyPr/>
            <a:lstStyle/>
            <a:p>
              <a:endParaRPr lang="en-US"/>
            </a:p>
          </p:txBody>
        </p:sp>
      </p:grpSp>
      <p:sp>
        <p:nvSpPr>
          <p:cNvPr id="13" name="TextBox 12">
            <a:extLst>
              <a:ext uri="{FF2B5EF4-FFF2-40B4-BE49-F238E27FC236}">
                <a16:creationId xmlns:a16="http://schemas.microsoft.com/office/drawing/2014/main" id="{5AD8D5B8-D9FA-C2C6-D83B-F740C8EC1DD2}"/>
              </a:ext>
            </a:extLst>
          </p:cNvPr>
          <p:cNvSpPr txBox="1"/>
          <p:nvPr/>
        </p:nvSpPr>
        <p:spPr>
          <a:xfrm>
            <a:off x="4622811" y="5570820"/>
            <a:ext cx="3452033" cy="889987"/>
          </a:xfrm>
          <a:prstGeom prst="rect">
            <a:avLst/>
          </a:prstGeom>
        </p:spPr>
        <p:txBody>
          <a:bodyPr wrap="square" lIns="0" tIns="0" rIns="0" bIns="0" rtlCol="0" anchor="t">
            <a:spAutoFit/>
          </a:bodyPr>
          <a:lstStyle/>
          <a:p>
            <a:pPr algn="ctr">
              <a:lnSpc>
                <a:spcPts val="2501"/>
              </a:lnSpc>
            </a:pPr>
            <a:r>
              <a:rPr lang="en-US" sz="2000" i="1" spc="200" dirty="0">
                <a:solidFill>
                  <a:schemeClr val="bg1"/>
                </a:solidFill>
                <a:latin typeface="+mj-lt"/>
              </a:rPr>
              <a:t>Vice President</a:t>
            </a:r>
          </a:p>
          <a:p>
            <a:pPr algn="ctr"/>
            <a:r>
              <a:rPr lang="en-US" sz="2000" dirty="0">
                <a:solidFill>
                  <a:schemeClr val="bg1"/>
                </a:solidFill>
                <a:latin typeface="+mj-lt"/>
              </a:rPr>
              <a:t>859.291.6600</a:t>
            </a:r>
          </a:p>
          <a:p>
            <a:pPr algn="ctr"/>
            <a:r>
              <a:rPr lang="en-US" sz="1700" dirty="0">
                <a:solidFill>
                  <a:schemeClr val="bg1"/>
                </a:solidFill>
                <a:latin typeface="+mj-lt"/>
              </a:rPr>
              <a:t>tevans@employeradvisoryservices.com</a:t>
            </a:r>
            <a:endParaRPr lang="en-US" sz="1700" i="1" spc="200" dirty="0">
              <a:solidFill>
                <a:schemeClr val="bg1"/>
              </a:solidFill>
              <a:latin typeface="+mj-lt"/>
            </a:endParaRPr>
          </a:p>
        </p:txBody>
      </p:sp>
      <p:sp>
        <p:nvSpPr>
          <p:cNvPr id="14" name="TextBox 14">
            <a:extLst>
              <a:ext uri="{FF2B5EF4-FFF2-40B4-BE49-F238E27FC236}">
                <a16:creationId xmlns:a16="http://schemas.microsoft.com/office/drawing/2014/main" id="{72B34EAE-ABC3-85FF-3A80-E0908A40B817}"/>
              </a:ext>
            </a:extLst>
          </p:cNvPr>
          <p:cNvSpPr txBox="1"/>
          <p:nvPr/>
        </p:nvSpPr>
        <p:spPr>
          <a:xfrm>
            <a:off x="4954572" y="5183604"/>
            <a:ext cx="2788504" cy="337015"/>
          </a:xfrm>
          <a:prstGeom prst="rect">
            <a:avLst/>
          </a:prstGeom>
        </p:spPr>
        <p:txBody>
          <a:bodyPr lIns="0" tIns="0" rIns="0" bIns="0" rtlCol="0" anchor="t">
            <a:spAutoFit/>
          </a:bodyPr>
          <a:lstStyle/>
          <a:p>
            <a:pPr algn="ctr">
              <a:lnSpc>
                <a:spcPts val="2800"/>
              </a:lnSpc>
            </a:pPr>
            <a:r>
              <a:rPr lang="en-US" sz="2000" b="1" spc="200" dirty="0">
                <a:solidFill>
                  <a:srgbClr val="FFFFFF"/>
                </a:solidFill>
                <a:latin typeface="+mj-lt"/>
              </a:rPr>
              <a:t>TERRI EVANS</a:t>
            </a:r>
          </a:p>
        </p:txBody>
      </p:sp>
      <p:pic>
        <p:nvPicPr>
          <p:cNvPr id="18" name="Picture 17" descr="A person smiling in a circle&#10;&#10;Description automatically generated">
            <a:extLst>
              <a:ext uri="{FF2B5EF4-FFF2-40B4-BE49-F238E27FC236}">
                <a16:creationId xmlns:a16="http://schemas.microsoft.com/office/drawing/2014/main" id="{59D78806-5E37-E367-E3F4-D0DC73E7FE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2218145"/>
            <a:ext cx="2653797" cy="26537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E3857B1-2620-31EC-637F-4AFF137582E4}"/>
              </a:ext>
              <a:ext uri="{C183D7F6-B498-43B3-948B-1728B52AA6E4}">
                <adec:decorative xmlns:adec="http://schemas.microsoft.com/office/drawing/2017/decorative" val="1"/>
              </a:ext>
            </a:extLst>
          </p:cNvPr>
          <p:cNvGrpSpPr/>
          <p:nvPr/>
        </p:nvGrpSpPr>
        <p:grpSpPr>
          <a:xfrm>
            <a:off x="7618001" y="-752213"/>
            <a:ext cx="3846779" cy="3846779"/>
            <a:chOff x="0" y="0"/>
            <a:chExt cx="6350000" cy="6350000"/>
          </a:xfrm>
        </p:grpSpPr>
        <p:sp>
          <p:nvSpPr>
            <p:cNvPr id="3" name="Freeform 3">
              <a:extLst>
                <a:ext uri="{FF2B5EF4-FFF2-40B4-BE49-F238E27FC236}">
                  <a16:creationId xmlns:a16="http://schemas.microsoft.com/office/drawing/2014/main" id="{C2A40122-EA16-1899-D3B0-555B8232B9C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A6A6"/>
            </a:solidFill>
          </p:spPr>
          <p:txBody>
            <a:bodyPr/>
            <a:lstStyle/>
            <a:p>
              <a:endParaRPr lang="en-US"/>
            </a:p>
          </p:txBody>
        </p:sp>
      </p:grpSp>
      <p:grpSp>
        <p:nvGrpSpPr>
          <p:cNvPr id="4" name="Group 4">
            <a:extLst>
              <a:ext uri="{FF2B5EF4-FFF2-40B4-BE49-F238E27FC236}">
                <a16:creationId xmlns:a16="http://schemas.microsoft.com/office/drawing/2014/main" id="{6DE5098F-5B8B-1E6F-54C4-8A359340E9A8}"/>
              </a:ext>
              <a:ext uri="{C183D7F6-B498-43B3-948B-1728B52AA6E4}">
                <adec:decorative xmlns:adec="http://schemas.microsoft.com/office/drawing/2017/decorative" val="1"/>
              </a:ext>
            </a:extLst>
          </p:cNvPr>
          <p:cNvGrpSpPr/>
          <p:nvPr/>
        </p:nvGrpSpPr>
        <p:grpSpPr>
          <a:xfrm>
            <a:off x="5486400" y="-25398"/>
            <a:ext cx="1319055" cy="6908799"/>
            <a:chOff x="0" y="0"/>
            <a:chExt cx="874407" cy="3339658"/>
          </a:xfrm>
        </p:grpSpPr>
        <p:sp>
          <p:nvSpPr>
            <p:cNvPr id="5" name="Freeform 5">
              <a:extLst>
                <a:ext uri="{FF2B5EF4-FFF2-40B4-BE49-F238E27FC236}">
                  <a16:creationId xmlns:a16="http://schemas.microsoft.com/office/drawing/2014/main" id="{2C729320-4BAA-3BFD-1BBB-821CE97B446B}"/>
                </a:ext>
              </a:extLst>
            </p:cNvPr>
            <p:cNvSpPr/>
            <p:nvPr/>
          </p:nvSpPr>
          <p:spPr>
            <a:xfrm>
              <a:off x="0" y="0"/>
              <a:ext cx="874407" cy="3339659"/>
            </a:xfrm>
            <a:custGeom>
              <a:avLst/>
              <a:gdLst/>
              <a:ahLst/>
              <a:cxnLst/>
              <a:rect l="l" t="t" r="r" b="b"/>
              <a:pathLst>
                <a:path w="874407" h="3339659">
                  <a:moveTo>
                    <a:pt x="0" y="0"/>
                  </a:moveTo>
                  <a:lnTo>
                    <a:pt x="874407" y="0"/>
                  </a:lnTo>
                  <a:lnTo>
                    <a:pt x="874407" y="3339659"/>
                  </a:lnTo>
                  <a:lnTo>
                    <a:pt x="0" y="3339659"/>
                  </a:lnTo>
                  <a:close/>
                </a:path>
              </a:pathLst>
            </a:custGeom>
            <a:solidFill>
              <a:srgbClr val="0D3F7A"/>
            </a:solidFill>
          </p:spPr>
          <p:txBody>
            <a:bodyPr/>
            <a:lstStyle/>
            <a:p>
              <a:endParaRPr lang="en-US"/>
            </a:p>
          </p:txBody>
        </p:sp>
      </p:grpSp>
      <p:grpSp>
        <p:nvGrpSpPr>
          <p:cNvPr id="8" name="Group 10">
            <a:extLst>
              <a:ext uri="{FF2B5EF4-FFF2-40B4-BE49-F238E27FC236}">
                <a16:creationId xmlns:a16="http://schemas.microsoft.com/office/drawing/2014/main" id="{D83E4E38-A5D5-183E-4440-7EA76853456A}"/>
              </a:ext>
              <a:ext uri="{C183D7F6-B498-43B3-948B-1728B52AA6E4}">
                <adec:decorative xmlns:adec="http://schemas.microsoft.com/office/drawing/2017/decorative" val="1"/>
              </a:ext>
            </a:extLst>
          </p:cNvPr>
          <p:cNvGrpSpPr/>
          <p:nvPr/>
        </p:nvGrpSpPr>
        <p:grpSpPr>
          <a:xfrm rot="5400000">
            <a:off x="-873" y="-24527"/>
            <a:ext cx="1090643" cy="1088897"/>
            <a:chOff x="0" y="0"/>
            <a:chExt cx="6350000" cy="6339840"/>
          </a:xfrm>
        </p:grpSpPr>
        <p:sp>
          <p:nvSpPr>
            <p:cNvPr id="9" name="Freeform 11">
              <a:extLst>
                <a:ext uri="{FF2B5EF4-FFF2-40B4-BE49-F238E27FC236}">
                  <a16:creationId xmlns:a16="http://schemas.microsoft.com/office/drawing/2014/main" id="{F3E9D03B-810A-9DDE-452A-B4591A0409C5}"/>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A6A6A6"/>
            </a:solidFill>
          </p:spPr>
          <p:txBody>
            <a:bodyPr/>
            <a:lstStyle/>
            <a:p>
              <a:endParaRPr lang="en-US"/>
            </a:p>
          </p:txBody>
        </p:sp>
      </p:grpSp>
      <p:sp>
        <p:nvSpPr>
          <p:cNvPr id="10" name="TextBox 12">
            <a:extLst>
              <a:ext uri="{FF2B5EF4-FFF2-40B4-BE49-F238E27FC236}">
                <a16:creationId xmlns:a16="http://schemas.microsoft.com/office/drawing/2014/main" id="{0E0EAC64-9738-566F-FE7F-84A1AB311D0A}"/>
              </a:ext>
            </a:extLst>
          </p:cNvPr>
          <p:cNvSpPr txBox="1">
            <a:spLocks/>
          </p:cNvSpPr>
          <p:nvPr/>
        </p:nvSpPr>
        <p:spPr>
          <a:xfrm>
            <a:off x="515207" y="355484"/>
            <a:ext cx="4780138" cy="161582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200"/>
              </a:lnSpc>
              <a:spcBef>
                <a:spcPts val="0"/>
              </a:spcBef>
              <a:defRPr/>
            </a:pPr>
            <a:r>
              <a:rPr lang="en-US" sz="4000" b="1" spc="200" dirty="0">
                <a:solidFill>
                  <a:srgbClr val="2B4A9D"/>
                </a:solidFill>
                <a:ea typeface="+mn-ea"/>
                <a:cs typeface="+mn-cs"/>
              </a:rPr>
              <a:t>The Self-Reported Problem: An Increase from 21% to 37%</a:t>
            </a:r>
          </a:p>
        </p:txBody>
      </p:sp>
      <p:sp>
        <p:nvSpPr>
          <p:cNvPr id="11" name="TextBox 13">
            <a:extLst>
              <a:ext uri="{FF2B5EF4-FFF2-40B4-BE49-F238E27FC236}">
                <a16:creationId xmlns:a16="http://schemas.microsoft.com/office/drawing/2014/main" id="{27032F4C-989E-EEA4-962A-8B4329E10B28}"/>
              </a:ext>
            </a:extLst>
          </p:cNvPr>
          <p:cNvSpPr txBox="1"/>
          <p:nvPr/>
        </p:nvSpPr>
        <p:spPr>
          <a:xfrm>
            <a:off x="137850" y="2021071"/>
            <a:ext cx="5284946" cy="3323987"/>
          </a:xfrm>
          <a:prstGeom prst="rect">
            <a:avLst/>
          </a:prstGeom>
        </p:spPr>
        <p:txBody>
          <a:bodyPr wrap="square" lIns="0" tIns="0" rIns="0" bIns="0" rtlCol="0" anchor="t">
            <a:spAutoFit/>
          </a:bodyPr>
          <a:lstStyle/>
          <a:p>
            <a:pPr marL="304808" indent="-304808">
              <a:buFont typeface="Arial" panose="020B0604020202020204" pitchFamily="34" charset="0"/>
              <a:buChar char="•"/>
            </a:pPr>
            <a:r>
              <a:rPr lang="en-US" dirty="0"/>
              <a:t>The percentage of Americans who reported feeling hopeless more than half of the time has increased from 21% in 2019 to 37% in 2020. </a:t>
            </a:r>
          </a:p>
          <a:p>
            <a:pPr marL="304808" indent="-304808">
              <a:buFont typeface="Arial" panose="020B0604020202020204" pitchFamily="34" charset="0"/>
              <a:buChar char="•"/>
            </a:pPr>
            <a:r>
              <a:rPr lang="en-US" dirty="0"/>
              <a:t>According to the Substance Abuse and Mental Health Services Administration:</a:t>
            </a:r>
          </a:p>
          <a:p>
            <a:pPr marL="609615" lvl="1" indent="-304808">
              <a:buFont typeface="Arial" panose="020B0604020202020204" pitchFamily="34" charset="0"/>
              <a:buChar char="•"/>
            </a:pPr>
            <a:r>
              <a:rPr lang="en-US" dirty="0"/>
              <a:t>Adults reporting any kind of mental illness has lingered between 17% and 21% for the past 10 years. </a:t>
            </a:r>
          </a:p>
          <a:p>
            <a:pPr marL="609615" lvl="1" indent="-304808">
              <a:buFont typeface="Arial" panose="020B0604020202020204" pitchFamily="34" charset="0"/>
              <a:buChar char="•"/>
            </a:pPr>
            <a:r>
              <a:rPr lang="en-US" dirty="0"/>
              <a:t>1 in 5 adults reported having mental illness in 2019</a:t>
            </a:r>
          </a:p>
          <a:p>
            <a:pPr marL="609615" lvl="1" indent="-304808">
              <a:buFont typeface="Arial" panose="020B0604020202020204" pitchFamily="34" charset="0"/>
              <a:buChar char="•"/>
            </a:pPr>
            <a:r>
              <a:rPr lang="en-US" dirty="0"/>
              <a:t>Young women are the most impacted, with over 1 in 3 people ages 18-29 reporting mental illness </a:t>
            </a:r>
          </a:p>
        </p:txBody>
      </p:sp>
      <p:sp>
        <p:nvSpPr>
          <p:cNvPr id="12" name="TextBox 11">
            <a:extLst>
              <a:ext uri="{FF2B5EF4-FFF2-40B4-BE49-F238E27FC236}">
                <a16:creationId xmlns:a16="http://schemas.microsoft.com/office/drawing/2014/main" id="{4B4EF3D3-0D84-A476-8730-2888DF60E561}"/>
              </a:ext>
            </a:extLst>
          </p:cNvPr>
          <p:cNvSpPr txBox="1"/>
          <p:nvPr/>
        </p:nvSpPr>
        <p:spPr>
          <a:xfrm>
            <a:off x="1690837" y="6074098"/>
            <a:ext cx="3731959" cy="738664"/>
          </a:xfrm>
          <a:prstGeom prst="rect">
            <a:avLst/>
          </a:prstGeom>
          <a:noFill/>
        </p:spPr>
        <p:txBody>
          <a:bodyPr wrap="square" rtlCol="0">
            <a:spAutoFit/>
          </a:bodyPr>
          <a:lstStyle/>
          <a:p>
            <a:r>
              <a:rPr lang="en-US" sz="1400" dirty="0"/>
              <a:t>“As Covid-19 cases rise, 37% of adults are reporting a significant symptom of depression”. </a:t>
            </a:r>
            <a:r>
              <a:rPr lang="en-US" sz="1400" i="1" dirty="0"/>
              <a:t>USA Facts </a:t>
            </a:r>
          </a:p>
        </p:txBody>
      </p:sp>
      <p:pic>
        <p:nvPicPr>
          <p:cNvPr id="13" name="Picture 8" descr="Woman in White Crew Neck Shirt">
            <a:extLst>
              <a:ext uri="{FF2B5EF4-FFF2-40B4-BE49-F238E27FC236}">
                <a16:creationId xmlns:a16="http://schemas.microsoft.com/office/drawing/2014/main" id="{6CAD61C2-82F9-12EB-3F00-FFEE6C2C63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511" y="431800"/>
            <a:ext cx="3068059" cy="46004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with low confidence">
            <a:extLst>
              <a:ext uri="{FF2B5EF4-FFF2-40B4-BE49-F238E27FC236}">
                <a16:creationId xmlns:a16="http://schemas.microsoft.com/office/drawing/2014/main" id="{DFAC7DB1-578D-3898-8EEF-68F3A9E451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sp>
        <p:nvSpPr>
          <p:cNvPr id="7" name="TextBox 6">
            <a:extLst>
              <a:ext uri="{FF2B5EF4-FFF2-40B4-BE49-F238E27FC236}">
                <a16:creationId xmlns:a16="http://schemas.microsoft.com/office/drawing/2014/main" id="{F3ACDA48-339F-0F34-D9B3-FF7C72B2CF52}"/>
              </a:ext>
            </a:extLst>
          </p:cNvPr>
          <p:cNvSpPr txBox="1"/>
          <p:nvPr/>
        </p:nvSpPr>
        <p:spPr>
          <a:xfrm>
            <a:off x="539037" y="5341483"/>
            <a:ext cx="4898309" cy="646331"/>
          </a:xfrm>
          <a:prstGeom prst="rect">
            <a:avLst/>
          </a:prstGeom>
          <a:noFill/>
        </p:spPr>
        <p:txBody>
          <a:bodyPr wrap="square">
            <a:spAutoFit/>
          </a:bodyPr>
          <a:lstStyle/>
          <a:p>
            <a:pPr marL="609615" lvl="1" indent="-304808">
              <a:buFont typeface="Arial" panose="020B0604020202020204" pitchFamily="34" charset="0"/>
              <a:buChar char="•"/>
            </a:pPr>
            <a:r>
              <a:rPr lang="en-US" dirty="0"/>
              <a:t>16.1% of adults received mental health treatment at some point in 2019</a:t>
            </a:r>
          </a:p>
        </p:txBody>
      </p:sp>
    </p:spTree>
    <p:extLst>
      <p:ext uri="{BB962C8B-B14F-4D97-AF65-F5344CB8AC3E}">
        <p14:creationId xmlns:p14="http://schemas.microsoft.com/office/powerpoint/2010/main" val="3618930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989F242-8044-E229-7ADD-397E85096312}"/>
              </a:ext>
              <a:ext uri="{C183D7F6-B498-43B3-948B-1728B52AA6E4}">
                <adec:decorative xmlns:adec="http://schemas.microsoft.com/office/drawing/2017/decorative" val="1"/>
              </a:ext>
            </a:extLst>
          </p:cNvPr>
          <p:cNvGrpSpPr/>
          <p:nvPr/>
        </p:nvGrpSpPr>
        <p:grpSpPr>
          <a:xfrm rot="-8100000">
            <a:off x="8299043" y="-80357"/>
            <a:ext cx="1836256" cy="1836256"/>
            <a:chOff x="0" y="0"/>
            <a:chExt cx="1913890" cy="1913890"/>
          </a:xfrm>
        </p:grpSpPr>
        <p:sp>
          <p:nvSpPr>
            <p:cNvPr id="3" name="Freeform 3">
              <a:extLst>
                <a:ext uri="{FF2B5EF4-FFF2-40B4-BE49-F238E27FC236}">
                  <a16:creationId xmlns:a16="http://schemas.microsoft.com/office/drawing/2014/main" id="{57ADD743-247C-AA1E-0F3F-AFAEE1FD5EB0}"/>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6A6A6"/>
            </a:solidFill>
          </p:spPr>
          <p:txBody>
            <a:bodyPr/>
            <a:lstStyle/>
            <a:p>
              <a:endParaRPr lang="en-US"/>
            </a:p>
          </p:txBody>
        </p:sp>
      </p:grpSp>
      <p:grpSp>
        <p:nvGrpSpPr>
          <p:cNvPr id="4" name="Group 4">
            <a:extLst>
              <a:ext uri="{FF2B5EF4-FFF2-40B4-BE49-F238E27FC236}">
                <a16:creationId xmlns:a16="http://schemas.microsoft.com/office/drawing/2014/main" id="{BB2633E3-2528-281B-9886-5A2D235FFAC7}"/>
              </a:ext>
              <a:ext uri="{C183D7F6-B498-43B3-948B-1728B52AA6E4}">
                <adec:decorative xmlns:adec="http://schemas.microsoft.com/office/drawing/2017/decorative" val="1"/>
              </a:ext>
            </a:extLst>
          </p:cNvPr>
          <p:cNvGrpSpPr/>
          <p:nvPr/>
        </p:nvGrpSpPr>
        <p:grpSpPr>
          <a:xfrm rot="-2700000">
            <a:off x="8398769" y="36591"/>
            <a:ext cx="1636804" cy="1636804"/>
            <a:chOff x="0" y="0"/>
            <a:chExt cx="1913890" cy="1913890"/>
          </a:xfrm>
        </p:grpSpPr>
        <p:sp>
          <p:nvSpPr>
            <p:cNvPr id="5" name="Freeform 5">
              <a:extLst>
                <a:ext uri="{FF2B5EF4-FFF2-40B4-BE49-F238E27FC236}">
                  <a16:creationId xmlns:a16="http://schemas.microsoft.com/office/drawing/2014/main" id="{E7D85A6C-3872-7A1C-9A55-C38CBDB2AE03}"/>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US"/>
            </a:p>
          </p:txBody>
        </p:sp>
      </p:grpSp>
      <p:grpSp>
        <p:nvGrpSpPr>
          <p:cNvPr id="6" name="Group 2">
            <a:extLst>
              <a:ext uri="{FF2B5EF4-FFF2-40B4-BE49-F238E27FC236}">
                <a16:creationId xmlns:a16="http://schemas.microsoft.com/office/drawing/2014/main" id="{69728AB5-8852-5948-10EA-F8C80CF0C320}"/>
              </a:ext>
              <a:ext uri="{C183D7F6-B498-43B3-948B-1728B52AA6E4}">
                <adec:decorative xmlns:adec="http://schemas.microsoft.com/office/drawing/2017/decorative" val="1"/>
              </a:ext>
            </a:extLst>
          </p:cNvPr>
          <p:cNvGrpSpPr/>
          <p:nvPr/>
        </p:nvGrpSpPr>
        <p:grpSpPr>
          <a:xfrm rot="-8100000">
            <a:off x="-991299" y="-51499"/>
            <a:ext cx="1836256" cy="1836256"/>
            <a:chOff x="0" y="0"/>
            <a:chExt cx="1913890" cy="1913890"/>
          </a:xfrm>
        </p:grpSpPr>
        <p:sp>
          <p:nvSpPr>
            <p:cNvPr id="7" name="Freeform 3">
              <a:extLst>
                <a:ext uri="{FF2B5EF4-FFF2-40B4-BE49-F238E27FC236}">
                  <a16:creationId xmlns:a16="http://schemas.microsoft.com/office/drawing/2014/main" id="{1044A2DF-6F3E-2504-273E-8CE5B27863B9}"/>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6A6A6"/>
            </a:solidFill>
          </p:spPr>
          <p:txBody>
            <a:bodyPr/>
            <a:lstStyle/>
            <a:p>
              <a:endParaRPr lang="en-US"/>
            </a:p>
          </p:txBody>
        </p:sp>
      </p:grpSp>
      <p:grpSp>
        <p:nvGrpSpPr>
          <p:cNvPr id="8" name="Group 4">
            <a:extLst>
              <a:ext uri="{FF2B5EF4-FFF2-40B4-BE49-F238E27FC236}">
                <a16:creationId xmlns:a16="http://schemas.microsoft.com/office/drawing/2014/main" id="{A8C177AE-F4C1-E218-3999-9D5FCA2E66F9}"/>
              </a:ext>
              <a:ext uri="{C183D7F6-B498-43B3-948B-1728B52AA6E4}">
                <adec:decorative xmlns:adec="http://schemas.microsoft.com/office/drawing/2017/decorative" val="1"/>
              </a:ext>
            </a:extLst>
          </p:cNvPr>
          <p:cNvGrpSpPr/>
          <p:nvPr/>
        </p:nvGrpSpPr>
        <p:grpSpPr>
          <a:xfrm rot="-2700000">
            <a:off x="-891573" y="65449"/>
            <a:ext cx="1636804" cy="1636804"/>
            <a:chOff x="0" y="0"/>
            <a:chExt cx="1913890" cy="1913890"/>
          </a:xfrm>
        </p:grpSpPr>
        <p:sp>
          <p:nvSpPr>
            <p:cNvPr id="9" name="Freeform 5">
              <a:extLst>
                <a:ext uri="{FF2B5EF4-FFF2-40B4-BE49-F238E27FC236}">
                  <a16:creationId xmlns:a16="http://schemas.microsoft.com/office/drawing/2014/main" id="{6321B31A-BA9C-F528-459E-C7DA2B4377FD}"/>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US"/>
            </a:p>
          </p:txBody>
        </p:sp>
      </p:grpSp>
      <p:sp>
        <p:nvSpPr>
          <p:cNvPr id="10" name="TextBox 19">
            <a:extLst>
              <a:ext uri="{FF2B5EF4-FFF2-40B4-BE49-F238E27FC236}">
                <a16:creationId xmlns:a16="http://schemas.microsoft.com/office/drawing/2014/main" id="{95CB0B44-3C30-4C0E-50E9-9529EFBD0EDC}"/>
              </a:ext>
            </a:extLst>
          </p:cNvPr>
          <p:cNvSpPr txBox="1"/>
          <p:nvPr/>
        </p:nvSpPr>
        <p:spPr>
          <a:xfrm>
            <a:off x="5019249" y="2260624"/>
            <a:ext cx="2715053" cy="628377"/>
          </a:xfrm>
          <a:prstGeom prst="rect">
            <a:avLst/>
          </a:prstGeom>
        </p:spPr>
        <p:txBody>
          <a:bodyPr lIns="0" tIns="0" rIns="0" bIns="0" rtlCol="0" anchor="t">
            <a:spAutoFit/>
          </a:bodyPr>
          <a:lstStyle/>
          <a:p>
            <a:pPr algn="ctr">
              <a:lnSpc>
                <a:spcPts val="4900"/>
              </a:lnSpc>
            </a:pPr>
            <a:r>
              <a:rPr lang="en-US" sz="4666" spc="233">
                <a:solidFill>
                  <a:srgbClr val="FFFFFF"/>
                </a:solidFill>
                <a:latin typeface="Poppins ExtraBold Bold"/>
              </a:rPr>
              <a:t>Mission</a:t>
            </a:r>
          </a:p>
        </p:txBody>
      </p:sp>
      <p:sp>
        <p:nvSpPr>
          <p:cNvPr id="11" name="TextBox 21">
            <a:extLst>
              <a:ext uri="{FF2B5EF4-FFF2-40B4-BE49-F238E27FC236}">
                <a16:creationId xmlns:a16="http://schemas.microsoft.com/office/drawing/2014/main" id="{AA6CDE3D-1C7B-8FE2-0643-550E22C6B472}"/>
              </a:ext>
            </a:extLst>
          </p:cNvPr>
          <p:cNvSpPr txBox="1"/>
          <p:nvPr/>
        </p:nvSpPr>
        <p:spPr>
          <a:xfrm>
            <a:off x="5019249" y="3035964"/>
            <a:ext cx="2715053" cy="3555589"/>
          </a:xfrm>
          <a:prstGeom prst="rect">
            <a:avLst/>
          </a:prstGeom>
        </p:spPr>
        <p:txBody>
          <a:bodyPr lIns="0" tIns="0" rIns="0" bIns="0" rtlCol="0" anchor="t">
            <a:spAutoFit/>
          </a:bodyPr>
          <a:lstStyle/>
          <a:p>
            <a:pPr>
              <a:lnSpc>
                <a:spcPts val="2800"/>
              </a:lnSpc>
            </a:pPr>
            <a:r>
              <a:rPr lang="en-US" sz="2000" spc="200" dirty="0">
                <a:solidFill>
                  <a:srgbClr val="FFFFFF"/>
                </a:solidFill>
                <a:latin typeface="Lato"/>
              </a:rPr>
              <a:t>TO EXCEED THE EXPECTATIONS OF THE CUSTOMERS AND PROVIDE THEM WITH THE BEST INTERNET SERVICES AND THE MOST RELIABLE SUPPORT SYSTEM.</a:t>
            </a:r>
          </a:p>
        </p:txBody>
      </p:sp>
      <p:sp>
        <p:nvSpPr>
          <p:cNvPr id="12" name="TextBox 11">
            <a:extLst>
              <a:ext uri="{FF2B5EF4-FFF2-40B4-BE49-F238E27FC236}">
                <a16:creationId xmlns:a16="http://schemas.microsoft.com/office/drawing/2014/main" id="{014B644E-9DEB-1995-D01D-7C01A7541834}"/>
              </a:ext>
            </a:extLst>
          </p:cNvPr>
          <p:cNvSpPr txBox="1"/>
          <p:nvPr/>
        </p:nvSpPr>
        <p:spPr>
          <a:xfrm>
            <a:off x="278604" y="2020757"/>
            <a:ext cx="5587076" cy="3540200"/>
          </a:xfrm>
          <a:prstGeom prst="rect">
            <a:avLst/>
          </a:prstGeom>
          <a:noFill/>
        </p:spPr>
        <p:txBody>
          <a:bodyPr wrap="square">
            <a:spAutoFit/>
          </a:bodyPr>
          <a:lstStyle/>
          <a:p>
            <a:pPr marL="304808" indent="-304808">
              <a:buFont typeface="Arial" panose="020B0604020202020204" pitchFamily="34" charset="0"/>
              <a:buChar char="•"/>
            </a:pPr>
            <a:r>
              <a:rPr lang="en-US" sz="1867" dirty="0"/>
              <a:t>32% of teen girls said that when they felt bad about their bodies, Instagram made them feel worse </a:t>
            </a:r>
          </a:p>
          <a:p>
            <a:endParaRPr lang="en-US" sz="1867" dirty="0"/>
          </a:p>
          <a:p>
            <a:pPr marL="304808" indent="-304808">
              <a:buFont typeface="Arial" panose="020B0604020202020204" pitchFamily="34" charset="0"/>
              <a:buChar char="•"/>
            </a:pPr>
            <a:r>
              <a:rPr lang="en-US" sz="1867" dirty="0"/>
              <a:t>For the past 3 years, Facebook has been conducting studies into how Instagram affects its millions of young users. Repeatedly, the company’s researchers found that Instagram is harmful for a sizable percentage of them, most notably teenage girls. </a:t>
            </a:r>
          </a:p>
          <a:p>
            <a:endParaRPr lang="en-US" sz="1867" dirty="0"/>
          </a:p>
          <a:p>
            <a:pPr marL="304808" indent="-304808">
              <a:buFont typeface="Arial" panose="020B0604020202020204" pitchFamily="34" charset="0"/>
              <a:buChar char="•"/>
            </a:pPr>
            <a:r>
              <a:rPr lang="en-US" sz="1867" dirty="0"/>
              <a:t>“We make body image issues worse for one in three girls,” said one slide from 2019, summarizing research about teen girls who experience the issues. </a:t>
            </a:r>
          </a:p>
        </p:txBody>
      </p:sp>
      <p:pic>
        <p:nvPicPr>
          <p:cNvPr id="13" name="Picture 4" descr="Sad Stressed Young Lady Getting Email with Bad News">
            <a:extLst>
              <a:ext uri="{FF2B5EF4-FFF2-40B4-BE49-F238E27FC236}">
                <a16:creationId xmlns:a16="http://schemas.microsoft.com/office/drawing/2014/main" id="{17AC2F38-393A-10E1-10B4-6C82589CF2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5680" y="2578425"/>
            <a:ext cx="4045804" cy="26980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11C96E8-F5F4-9B4D-0135-36BD786131FD}"/>
              </a:ext>
            </a:extLst>
          </p:cNvPr>
          <p:cNvSpPr txBox="1"/>
          <p:nvPr/>
        </p:nvSpPr>
        <p:spPr>
          <a:xfrm>
            <a:off x="1587856" y="6183939"/>
            <a:ext cx="7578811" cy="461665"/>
          </a:xfrm>
          <a:prstGeom prst="rect">
            <a:avLst/>
          </a:prstGeom>
          <a:noFill/>
        </p:spPr>
        <p:txBody>
          <a:bodyPr wrap="square">
            <a:spAutoFit/>
          </a:bodyPr>
          <a:lstStyle/>
          <a:p>
            <a:r>
              <a:rPr lang="en-US" sz="1200" dirty="0"/>
              <a:t>“Facebook knows Instagram is toxic for teen girls, company documents show”. </a:t>
            </a:r>
          </a:p>
          <a:p>
            <a:r>
              <a:rPr lang="en-US" sz="1200" dirty="0"/>
              <a:t>Georgia Wells, Jeff </a:t>
            </a:r>
            <a:r>
              <a:rPr lang="en-US" sz="1200" dirty="0" err="1"/>
              <a:t>Horwiitz</a:t>
            </a:r>
            <a:r>
              <a:rPr lang="en-US" sz="1200" dirty="0"/>
              <a:t>, and Deepa Seetharaman</a:t>
            </a:r>
            <a:r>
              <a:rPr lang="en-US" sz="1200" i="1" dirty="0"/>
              <a:t>. Wall Street Journal</a:t>
            </a:r>
          </a:p>
        </p:txBody>
      </p:sp>
      <p:grpSp>
        <p:nvGrpSpPr>
          <p:cNvPr id="15" name="Group 20">
            <a:extLst>
              <a:ext uri="{FF2B5EF4-FFF2-40B4-BE49-F238E27FC236}">
                <a16:creationId xmlns:a16="http://schemas.microsoft.com/office/drawing/2014/main" id="{6E64EC14-7946-0E6C-DDD1-877C4E2A1BB2}"/>
              </a:ext>
              <a:ext uri="{C183D7F6-B498-43B3-948B-1728B52AA6E4}">
                <adec:decorative xmlns:adec="http://schemas.microsoft.com/office/drawing/2017/decorative" val="1"/>
              </a:ext>
            </a:extLst>
          </p:cNvPr>
          <p:cNvGrpSpPr/>
          <p:nvPr/>
        </p:nvGrpSpPr>
        <p:grpSpPr>
          <a:xfrm rot="-5400000">
            <a:off x="3927336" y="-5272301"/>
            <a:ext cx="1086131" cy="12395201"/>
            <a:chOff x="0" y="0"/>
            <a:chExt cx="2354580" cy="11492046"/>
          </a:xfrm>
        </p:grpSpPr>
        <p:sp>
          <p:nvSpPr>
            <p:cNvPr id="16" name="Freeform 21">
              <a:extLst>
                <a:ext uri="{FF2B5EF4-FFF2-40B4-BE49-F238E27FC236}">
                  <a16:creationId xmlns:a16="http://schemas.microsoft.com/office/drawing/2014/main" id="{4EE21DB1-519D-8D6C-825C-1F5DF208FA93}"/>
                </a:ext>
              </a:extLst>
            </p:cNvPr>
            <p:cNvSpPr/>
            <p:nvPr/>
          </p:nvSpPr>
          <p:spPr>
            <a:xfrm>
              <a:off x="0" y="0"/>
              <a:ext cx="2353310" cy="11492046"/>
            </a:xfrm>
            <a:custGeom>
              <a:avLst/>
              <a:gdLst/>
              <a:ahLst/>
              <a:cxnLst/>
              <a:rect l="l" t="t" r="r" b="b"/>
              <a:pathLst>
                <a:path w="2353310" h="11492046">
                  <a:moveTo>
                    <a:pt x="784860" y="11424736"/>
                  </a:moveTo>
                  <a:cubicBezTo>
                    <a:pt x="905510" y="11465376"/>
                    <a:pt x="1042670" y="11492046"/>
                    <a:pt x="1177290" y="11492046"/>
                  </a:cubicBezTo>
                  <a:cubicBezTo>
                    <a:pt x="1311910" y="11492046"/>
                    <a:pt x="1441450" y="11469186"/>
                    <a:pt x="1560830" y="11428546"/>
                  </a:cubicBezTo>
                  <a:cubicBezTo>
                    <a:pt x="1563370" y="11427276"/>
                    <a:pt x="1565910" y="11427276"/>
                    <a:pt x="1568450" y="11426006"/>
                  </a:cubicBezTo>
                  <a:cubicBezTo>
                    <a:pt x="2016760" y="11263446"/>
                    <a:pt x="2346960" y="10834186"/>
                    <a:pt x="2353310" y="10306003"/>
                  </a:cubicBezTo>
                  <a:lnTo>
                    <a:pt x="2353310" y="0"/>
                  </a:lnTo>
                  <a:lnTo>
                    <a:pt x="0" y="0"/>
                  </a:lnTo>
                  <a:lnTo>
                    <a:pt x="0" y="10298100"/>
                  </a:lnTo>
                  <a:cubicBezTo>
                    <a:pt x="6350" y="10836725"/>
                    <a:pt x="331470" y="11265986"/>
                    <a:pt x="784860" y="11424736"/>
                  </a:cubicBezTo>
                  <a:close/>
                </a:path>
              </a:pathLst>
            </a:custGeom>
            <a:solidFill>
              <a:srgbClr val="A6A6A6"/>
            </a:solidFill>
          </p:spPr>
          <p:txBody>
            <a:bodyPr/>
            <a:lstStyle/>
            <a:p>
              <a:endParaRPr lang="en-US"/>
            </a:p>
          </p:txBody>
        </p:sp>
      </p:grpSp>
      <p:sp>
        <p:nvSpPr>
          <p:cNvPr id="17" name="TextBox 18">
            <a:extLst>
              <a:ext uri="{FF2B5EF4-FFF2-40B4-BE49-F238E27FC236}">
                <a16:creationId xmlns:a16="http://schemas.microsoft.com/office/drawing/2014/main" id="{6B59FFAC-65DE-6E4A-5261-39F7A218A340}"/>
              </a:ext>
            </a:extLst>
          </p:cNvPr>
          <p:cNvSpPr txBox="1">
            <a:spLocks/>
          </p:cNvSpPr>
          <p:nvPr/>
        </p:nvSpPr>
        <p:spPr>
          <a:xfrm>
            <a:off x="135399" y="600350"/>
            <a:ext cx="8873203" cy="66050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600"/>
              </a:lnSpc>
              <a:spcBef>
                <a:spcPts val="0"/>
              </a:spcBef>
              <a:defRPr/>
            </a:pPr>
            <a:r>
              <a:rPr lang="en-US" sz="3600" b="1" spc="267" dirty="0">
                <a:solidFill>
                  <a:schemeClr val="bg1"/>
                </a:solidFill>
                <a:ea typeface="+mn-ea"/>
                <a:cs typeface="+mn-cs"/>
              </a:rPr>
              <a:t>Screen Time is NOT a Social Substitute </a:t>
            </a:r>
          </a:p>
        </p:txBody>
      </p:sp>
      <p:pic>
        <p:nvPicPr>
          <p:cNvPr id="18" name="Picture 17" descr="Logo&#10;&#10;Description automatically generated with low confidence">
            <a:extLst>
              <a:ext uri="{FF2B5EF4-FFF2-40B4-BE49-F238E27FC236}">
                <a16:creationId xmlns:a16="http://schemas.microsoft.com/office/drawing/2014/main" id="{7B7EC684-B43C-0856-D87E-50C985EA3A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spTree>
    <p:extLst>
      <p:ext uri="{BB962C8B-B14F-4D97-AF65-F5344CB8AC3E}">
        <p14:creationId xmlns:p14="http://schemas.microsoft.com/office/powerpoint/2010/main" val="1207380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7435659C-5684-ECD8-E55C-9A8EEB966973}"/>
              </a:ext>
              <a:ext uri="{C183D7F6-B498-43B3-948B-1728B52AA6E4}">
                <adec:decorative xmlns:adec="http://schemas.microsoft.com/office/drawing/2017/decorative" val="1"/>
              </a:ext>
            </a:extLst>
          </p:cNvPr>
          <p:cNvGrpSpPr/>
          <p:nvPr/>
        </p:nvGrpSpPr>
        <p:grpSpPr>
          <a:xfrm rot="2700000">
            <a:off x="4936474" y="-977345"/>
            <a:ext cx="3189775" cy="3045334"/>
            <a:chOff x="0" y="0"/>
            <a:chExt cx="1913890" cy="1913890"/>
          </a:xfrm>
        </p:grpSpPr>
        <p:sp>
          <p:nvSpPr>
            <p:cNvPr id="3" name="Freeform 7">
              <a:extLst>
                <a:ext uri="{FF2B5EF4-FFF2-40B4-BE49-F238E27FC236}">
                  <a16:creationId xmlns:a16="http://schemas.microsoft.com/office/drawing/2014/main" id="{23FBFE0C-8387-BD6C-1A3A-8010B4801EBA}"/>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A6A6A6"/>
            </a:solidFill>
          </p:spPr>
          <p:txBody>
            <a:bodyPr/>
            <a:lstStyle/>
            <a:p>
              <a:endParaRPr lang="en-US"/>
            </a:p>
          </p:txBody>
        </p:sp>
      </p:grpSp>
      <p:grpSp>
        <p:nvGrpSpPr>
          <p:cNvPr id="4" name="Group 2">
            <a:extLst>
              <a:ext uri="{FF2B5EF4-FFF2-40B4-BE49-F238E27FC236}">
                <a16:creationId xmlns:a16="http://schemas.microsoft.com/office/drawing/2014/main" id="{038A0601-6F5B-91DF-F851-8C7614F57158}"/>
              </a:ext>
              <a:ext uri="{C183D7F6-B498-43B3-948B-1728B52AA6E4}">
                <adec:decorative xmlns:adec="http://schemas.microsoft.com/office/drawing/2017/decorative" val="1"/>
              </a:ext>
            </a:extLst>
          </p:cNvPr>
          <p:cNvGrpSpPr/>
          <p:nvPr/>
        </p:nvGrpSpPr>
        <p:grpSpPr>
          <a:xfrm rot="-2700000">
            <a:off x="7288967" y="1239192"/>
            <a:ext cx="3658031" cy="3658031"/>
            <a:chOff x="32499" y="-32499"/>
            <a:chExt cx="1913890" cy="1913890"/>
          </a:xfrm>
        </p:grpSpPr>
        <p:sp>
          <p:nvSpPr>
            <p:cNvPr id="5" name="Freeform 3">
              <a:extLst>
                <a:ext uri="{FF2B5EF4-FFF2-40B4-BE49-F238E27FC236}">
                  <a16:creationId xmlns:a16="http://schemas.microsoft.com/office/drawing/2014/main" id="{316B6558-E1CB-E1DE-FBBA-34519DE88D61}"/>
                </a:ext>
              </a:extLst>
            </p:cNvPr>
            <p:cNvSpPr/>
            <p:nvPr/>
          </p:nvSpPr>
          <p:spPr>
            <a:xfrm>
              <a:off x="32499" y="-32499"/>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D3F7A"/>
            </a:solidFill>
          </p:spPr>
          <p:txBody>
            <a:bodyPr/>
            <a:lstStyle/>
            <a:p>
              <a:endParaRPr lang="en-US"/>
            </a:p>
          </p:txBody>
        </p:sp>
      </p:grpSp>
      <p:grpSp>
        <p:nvGrpSpPr>
          <p:cNvPr id="6" name="Group 4">
            <a:extLst>
              <a:ext uri="{FF2B5EF4-FFF2-40B4-BE49-F238E27FC236}">
                <a16:creationId xmlns:a16="http://schemas.microsoft.com/office/drawing/2014/main" id="{8D6F60F7-2CF1-295B-E8C4-9856A30BFC32}"/>
              </a:ext>
              <a:ext uri="{C183D7F6-B498-43B3-948B-1728B52AA6E4}">
                <adec:decorative xmlns:adec="http://schemas.microsoft.com/office/drawing/2017/decorative" val="1"/>
              </a:ext>
            </a:extLst>
          </p:cNvPr>
          <p:cNvGrpSpPr/>
          <p:nvPr/>
        </p:nvGrpSpPr>
        <p:grpSpPr>
          <a:xfrm rot="2700000">
            <a:off x="7487630" y="1401941"/>
            <a:ext cx="3260700" cy="3260700"/>
            <a:chOff x="0" y="0"/>
            <a:chExt cx="1913890" cy="1913890"/>
          </a:xfrm>
        </p:grpSpPr>
        <p:sp>
          <p:nvSpPr>
            <p:cNvPr id="7" name="Freeform 5">
              <a:extLst>
                <a:ext uri="{FF2B5EF4-FFF2-40B4-BE49-F238E27FC236}">
                  <a16:creationId xmlns:a16="http://schemas.microsoft.com/office/drawing/2014/main" id="{90B956FF-534D-BB14-D3C6-039FD7556757}"/>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US"/>
            </a:p>
          </p:txBody>
        </p:sp>
      </p:grpSp>
      <p:grpSp>
        <p:nvGrpSpPr>
          <p:cNvPr id="8" name="Group 6">
            <a:extLst>
              <a:ext uri="{FF2B5EF4-FFF2-40B4-BE49-F238E27FC236}">
                <a16:creationId xmlns:a16="http://schemas.microsoft.com/office/drawing/2014/main" id="{66565726-E577-1100-BFA2-C9D0A4D24055}"/>
              </a:ext>
              <a:ext uri="{C183D7F6-B498-43B3-948B-1728B52AA6E4}">
                <adec:decorative xmlns:adec="http://schemas.microsoft.com/office/drawing/2017/decorative" val="1"/>
              </a:ext>
            </a:extLst>
          </p:cNvPr>
          <p:cNvGrpSpPr/>
          <p:nvPr/>
        </p:nvGrpSpPr>
        <p:grpSpPr>
          <a:xfrm rot="2700000">
            <a:off x="5597163" y="4585367"/>
            <a:ext cx="3189775" cy="3045334"/>
            <a:chOff x="0" y="0"/>
            <a:chExt cx="1913890" cy="1913890"/>
          </a:xfrm>
        </p:grpSpPr>
        <p:sp>
          <p:nvSpPr>
            <p:cNvPr id="9" name="Freeform 7">
              <a:extLst>
                <a:ext uri="{FF2B5EF4-FFF2-40B4-BE49-F238E27FC236}">
                  <a16:creationId xmlns:a16="http://schemas.microsoft.com/office/drawing/2014/main" id="{6CFA7D63-BE24-9A6F-128A-388D29E6EE9E}"/>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A6A6A6"/>
            </a:solidFill>
          </p:spPr>
          <p:txBody>
            <a:bodyPr/>
            <a:lstStyle/>
            <a:p>
              <a:endParaRPr lang="en-US"/>
            </a:p>
          </p:txBody>
        </p:sp>
      </p:grpSp>
      <p:grpSp>
        <p:nvGrpSpPr>
          <p:cNvPr id="10" name="Group 10">
            <a:extLst>
              <a:ext uri="{FF2B5EF4-FFF2-40B4-BE49-F238E27FC236}">
                <a16:creationId xmlns:a16="http://schemas.microsoft.com/office/drawing/2014/main" id="{F7720557-E94D-4991-820D-A18AA4E4D561}"/>
              </a:ext>
              <a:ext uri="{C183D7F6-B498-43B3-948B-1728B52AA6E4}">
                <adec:decorative xmlns:adec="http://schemas.microsoft.com/office/drawing/2017/decorative" val="1"/>
              </a:ext>
            </a:extLst>
          </p:cNvPr>
          <p:cNvGrpSpPr>
            <a:grpSpLocks noChangeAspect="1"/>
          </p:cNvGrpSpPr>
          <p:nvPr/>
        </p:nvGrpSpPr>
        <p:grpSpPr>
          <a:xfrm>
            <a:off x="6531359" y="1430892"/>
            <a:ext cx="1777796" cy="2366903"/>
            <a:chOff x="0" y="0"/>
            <a:chExt cx="3663950" cy="4878070"/>
          </a:xfrm>
        </p:grpSpPr>
        <p:sp>
          <p:nvSpPr>
            <p:cNvPr id="11" name="Freeform 11">
              <a:extLst>
                <a:ext uri="{FF2B5EF4-FFF2-40B4-BE49-F238E27FC236}">
                  <a16:creationId xmlns:a16="http://schemas.microsoft.com/office/drawing/2014/main" id="{9DEACA49-E034-3BCE-4100-A04A7D585359}"/>
                </a:ext>
              </a:extLst>
            </p:cNvPr>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2"/>
              <a:stretch>
                <a:fillRect l="-16674" r="-121052"/>
              </a:stretch>
            </a:blipFill>
          </p:spPr>
          <p:txBody>
            <a:bodyPr/>
            <a:lstStyle/>
            <a:p>
              <a:endParaRPr lang="en-US"/>
            </a:p>
          </p:txBody>
        </p:sp>
        <p:sp>
          <p:nvSpPr>
            <p:cNvPr id="12" name="Freeform 12">
              <a:extLst>
                <a:ext uri="{FF2B5EF4-FFF2-40B4-BE49-F238E27FC236}">
                  <a16:creationId xmlns:a16="http://schemas.microsoft.com/office/drawing/2014/main" id="{3FB6AD51-2AC0-86AD-0FB3-55B4EBF52A54}"/>
                </a:ext>
              </a:extLst>
            </p:cNvPr>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0D3F7A"/>
            </a:solidFill>
          </p:spPr>
          <p:txBody>
            <a:bodyPr/>
            <a:lstStyle/>
            <a:p>
              <a:endParaRPr lang="en-US"/>
            </a:p>
          </p:txBody>
        </p:sp>
      </p:grpSp>
      <p:grpSp>
        <p:nvGrpSpPr>
          <p:cNvPr id="13" name="Group 13">
            <a:extLst>
              <a:ext uri="{FF2B5EF4-FFF2-40B4-BE49-F238E27FC236}">
                <a16:creationId xmlns:a16="http://schemas.microsoft.com/office/drawing/2014/main" id="{CF9D3675-31CB-BFE9-36DE-E9E51F9CFBDE}"/>
              </a:ext>
              <a:ext uri="{C183D7F6-B498-43B3-948B-1728B52AA6E4}">
                <adec:decorative xmlns:adec="http://schemas.microsoft.com/office/drawing/2017/decorative" val="1"/>
              </a:ext>
            </a:extLst>
          </p:cNvPr>
          <p:cNvGrpSpPr>
            <a:grpSpLocks noChangeAspect="1"/>
          </p:cNvGrpSpPr>
          <p:nvPr/>
        </p:nvGrpSpPr>
        <p:grpSpPr>
          <a:xfrm>
            <a:off x="5765455" y="2721458"/>
            <a:ext cx="1777796" cy="2366903"/>
            <a:chOff x="0" y="0"/>
            <a:chExt cx="3663950" cy="4878070"/>
          </a:xfrm>
        </p:grpSpPr>
        <p:sp>
          <p:nvSpPr>
            <p:cNvPr id="14" name="Freeform 14">
              <a:extLst>
                <a:ext uri="{FF2B5EF4-FFF2-40B4-BE49-F238E27FC236}">
                  <a16:creationId xmlns:a16="http://schemas.microsoft.com/office/drawing/2014/main" id="{7827B73B-ED5F-B0FE-3DAB-C23A46F00F7C}"/>
                </a:ext>
              </a:extLst>
            </p:cNvPr>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3"/>
              <a:stretch>
                <a:fillRect l="-213678" r="-69752"/>
              </a:stretch>
            </a:blipFill>
          </p:spPr>
          <p:txBody>
            <a:bodyPr/>
            <a:lstStyle/>
            <a:p>
              <a:endParaRPr lang="en-US"/>
            </a:p>
          </p:txBody>
        </p:sp>
        <p:sp>
          <p:nvSpPr>
            <p:cNvPr id="15" name="Freeform 15">
              <a:extLst>
                <a:ext uri="{FF2B5EF4-FFF2-40B4-BE49-F238E27FC236}">
                  <a16:creationId xmlns:a16="http://schemas.microsoft.com/office/drawing/2014/main" id="{CDF29E94-B1C2-F91E-FA62-E6D6CC039D55}"/>
                </a:ext>
              </a:extLst>
            </p:cNvPr>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0D3F7A"/>
            </a:solidFill>
          </p:spPr>
          <p:txBody>
            <a:bodyPr/>
            <a:lstStyle/>
            <a:p>
              <a:endParaRPr lang="en-US"/>
            </a:p>
          </p:txBody>
        </p:sp>
      </p:grpSp>
      <p:sp>
        <p:nvSpPr>
          <p:cNvPr id="16" name="TextBox 16">
            <a:extLst>
              <a:ext uri="{FF2B5EF4-FFF2-40B4-BE49-F238E27FC236}">
                <a16:creationId xmlns:a16="http://schemas.microsoft.com/office/drawing/2014/main" id="{C2227E97-950E-D6F0-BCF1-6484D03ED9F7}"/>
              </a:ext>
            </a:extLst>
          </p:cNvPr>
          <p:cNvSpPr txBox="1">
            <a:spLocks/>
          </p:cNvSpPr>
          <p:nvPr/>
        </p:nvSpPr>
        <p:spPr>
          <a:xfrm>
            <a:off x="586339" y="324465"/>
            <a:ext cx="4698229" cy="13696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600"/>
              </a:lnSpc>
              <a:spcBef>
                <a:spcPts val="0"/>
              </a:spcBef>
              <a:defRPr/>
            </a:pPr>
            <a:r>
              <a:rPr lang="en-US" sz="3600" b="1" spc="267" dirty="0">
                <a:solidFill>
                  <a:srgbClr val="2B4A9D"/>
                </a:solidFill>
                <a:ea typeface="+mn-ea"/>
                <a:cs typeface="+mn-cs"/>
              </a:rPr>
              <a:t>Drug Overdoses </a:t>
            </a:r>
          </a:p>
          <a:p>
            <a:pPr>
              <a:lnSpc>
                <a:spcPts val="5600"/>
              </a:lnSpc>
              <a:spcBef>
                <a:spcPts val="0"/>
              </a:spcBef>
              <a:defRPr/>
            </a:pPr>
            <a:r>
              <a:rPr lang="en-US" sz="3600" b="1" spc="267" dirty="0">
                <a:solidFill>
                  <a:srgbClr val="2B4A9D"/>
                </a:solidFill>
                <a:ea typeface="+mn-ea"/>
                <a:cs typeface="+mn-cs"/>
              </a:rPr>
              <a:t>Have Jumped 30%...</a:t>
            </a:r>
          </a:p>
        </p:txBody>
      </p:sp>
      <p:grpSp>
        <p:nvGrpSpPr>
          <p:cNvPr id="17" name="Group 18">
            <a:extLst>
              <a:ext uri="{FF2B5EF4-FFF2-40B4-BE49-F238E27FC236}">
                <a16:creationId xmlns:a16="http://schemas.microsoft.com/office/drawing/2014/main" id="{8FEDB5B6-B176-7EBD-E83B-D004A442174E}"/>
              </a:ext>
              <a:ext uri="{C183D7F6-B498-43B3-948B-1728B52AA6E4}">
                <adec:decorative xmlns:adec="http://schemas.microsoft.com/office/drawing/2017/decorative" val="1"/>
              </a:ext>
            </a:extLst>
          </p:cNvPr>
          <p:cNvGrpSpPr/>
          <p:nvPr/>
        </p:nvGrpSpPr>
        <p:grpSpPr>
          <a:xfrm rot="5400000">
            <a:off x="-873" y="873"/>
            <a:ext cx="1090643" cy="1088897"/>
            <a:chOff x="0" y="0"/>
            <a:chExt cx="6350000" cy="6339840"/>
          </a:xfrm>
        </p:grpSpPr>
        <p:sp>
          <p:nvSpPr>
            <p:cNvPr id="18" name="Freeform 19">
              <a:extLst>
                <a:ext uri="{FF2B5EF4-FFF2-40B4-BE49-F238E27FC236}">
                  <a16:creationId xmlns:a16="http://schemas.microsoft.com/office/drawing/2014/main" id="{22CDBF69-A0B6-C404-660B-EE5D9892B4EB}"/>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A6A6A6"/>
            </a:solidFill>
          </p:spPr>
          <p:txBody>
            <a:bodyPr/>
            <a:lstStyle/>
            <a:p>
              <a:endParaRPr lang="en-US"/>
            </a:p>
          </p:txBody>
        </p:sp>
      </p:grpSp>
      <p:sp>
        <p:nvSpPr>
          <p:cNvPr id="19" name="TextBox 18">
            <a:extLst>
              <a:ext uri="{FF2B5EF4-FFF2-40B4-BE49-F238E27FC236}">
                <a16:creationId xmlns:a16="http://schemas.microsoft.com/office/drawing/2014/main" id="{3F8B1459-917C-1972-B0BE-5400B2BF25A3}"/>
              </a:ext>
            </a:extLst>
          </p:cNvPr>
          <p:cNvSpPr txBox="1"/>
          <p:nvPr/>
        </p:nvSpPr>
        <p:spPr>
          <a:xfrm>
            <a:off x="390153" y="1788888"/>
            <a:ext cx="5334782" cy="4278094"/>
          </a:xfrm>
          <a:prstGeom prst="rect">
            <a:avLst/>
          </a:prstGeom>
          <a:noFill/>
        </p:spPr>
        <p:txBody>
          <a:bodyPr wrap="square">
            <a:spAutoFit/>
          </a:bodyPr>
          <a:lstStyle/>
          <a:p>
            <a:pPr marL="190506" indent="-190506">
              <a:buFont typeface="Arial" panose="020B0604020202020204" pitchFamily="34" charset="0"/>
              <a:buChar char="•"/>
            </a:pPr>
            <a:r>
              <a:rPr lang="en-US" sz="1700" dirty="0"/>
              <a:t>Deaths from drug overdoses hit a record 93,000 in 2020, a nearly 30% jump from the prior year, according to a report from the CDC’s National Center for Health Statistics</a:t>
            </a:r>
          </a:p>
          <a:p>
            <a:endParaRPr lang="en-US" sz="1700" dirty="0"/>
          </a:p>
          <a:p>
            <a:pPr marL="190506" indent="-190506">
              <a:buFont typeface="Arial" panose="020B0604020202020204" pitchFamily="34" charset="0"/>
              <a:buChar char="•"/>
            </a:pPr>
            <a:r>
              <a:rPr lang="en-US" sz="1700" dirty="0"/>
              <a:t>The estimated number of overdose deaths reached 93,331 in 2020, according to the new data. More than 900,000 people have died of overdoses since the U.S. drug epidemic began about 1999, according to the CDC. </a:t>
            </a:r>
          </a:p>
          <a:p>
            <a:pPr marL="190506" indent="-190506">
              <a:buFont typeface="Arial" panose="020B0604020202020204" pitchFamily="34" charset="0"/>
              <a:buChar char="•"/>
            </a:pPr>
            <a:endParaRPr lang="en-US" sz="1700" dirty="0"/>
          </a:p>
          <a:p>
            <a:pPr marL="190506" indent="-190506">
              <a:buFont typeface="Arial" panose="020B0604020202020204" pitchFamily="34" charset="0"/>
              <a:buChar char="•"/>
            </a:pPr>
            <a:r>
              <a:rPr lang="en-US" sz="1700" dirty="0"/>
              <a:t>Amid the COVID-19 pandemic, “we took our eye off the opioid epidemic,” said Tami Mark, PhD, health economist and senior fellow at think tank RTI International. “When we weren’t looking, it got horribly worse.” </a:t>
            </a:r>
          </a:p>
          <a:p>
            <a:pPr marL="190506" indent="-190506">
              <a:buFont typeface="Arial" panose="020B0604020202020204" pitchFamily="34" charset="0"/>
              <a:buChar char="•"/>
            </a:pPr>
            <a:endParaRPr lang="en-US" sz="1700" dirty="0"/>
          </a:p>
        </p:txBody>
      </p:sp>
      <p:sp>
        <p:nvSpPr>
          <p:cNvPr id="20" name="TextBox 19">
            <a:extLst>
              <a:ext uri="{FF2B5EF4-FFF2-40B4-BE49-F238E27FC236}">
                <a16:creationId xmlns:a16="http://schemas.microsoft.com/office/drawing/2014/main" id="{DE492075-3BA6-3263-77A1-BBA6C8A5A0E3}"/>
              </a:ext>
            </a:extLst>
          </p:cNvPr>
          <p:cNvSpPr txBox="1"/>
          <p:nvPr/>
        </p:nvSpPr>
        <p:spPr>
          <a:xfrm>
            <a:off x="1567038" y="6056591"/>
            <a:ext cx="3447648" cy="646331"/>
          </a:xfrm>
          <a:prstGeom prst="rect">
            <a:avLst/>
          </a:prstGeom>
          <a:noFill/>
        </p:spPr>
        <p:txBody>
          <a:bodyPr wrap="square">
            <a:spAutoFit/>
          </a:bodyPr>
          <a:lstStyle/>
          <a:p>
            <a:r>
              <a:rPr lang="en-US" sz="1200" dirty="0"/>
              <a:t>“’Terrifying’: 2020 drug overdoses jump 30%, hit record 93,000 deaths”. </a:t>
            </a:r>
          </a:p>
          <a:p>
            <a:r>
              <a:rPr lang="en-US" sz="1200" dirty="0"/>
              <a:t>Gabrielle Masson. </a:t>
            </a:r>
            <a:r>
              <a:rPr lang="en-US" sz="1200" i="1" dirty="0" err="1"/>
              <a:t>Beckers</a:t>
            </a:r>
            <a:r>
              <a:rPr lang="en-US" sz="1200" i="1" dirty="0"/>
              <a:t> Hospital Review</a:t>
            </a:r>
          </a:p>
        </p:txBody>
      </p:sp>
      <p:pic>
        <p:nvPicPr>
          <p:cNvPr id="21" name="Picture 20" descr="Logo&#10;&#10;Description automatically generated with low confidence">
            <a:extLst>
              <a:ext uri="{FF2B5EF4-FFF2-40B4-BE49-F238E27FC236}">
                <a16:creationId xmlns:a16="http://schemas.microsoft.com/office/drawing/2014/main" id="{FA34ED54-9D00-CA57-F05B-628E8177C9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spTree>
    <p:extLst>
      <p:ext uri="{BB962C8B-B14F-4D97-AF65-F5344CB8AC3E}">
        <p14:creationId xmlns:p14="http://schemas.microsoft.com/office/powerpoint/2010/main" val="1246319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3ED4A2F-0DC7-F668-64CA-FA7996C0C0BB}"/>
              </a:ext>
              <a:ext uri="{C183D7F6-B498-43B3-948B-1728B52AA6E4}">
                <adec:decorative xmlns:adec="http://schemas.microsoft.com/office/drawing/2017/decorative" val="1"/>
              </a:ext>
            </a:extLst>
          </p:cNvPr>
          <p:cNvGrpSpPr/>
          <p:nvPr/>
        </p:nvGrpSpPr>
        <p:grpSpPr>
          <a:xfrm>
            <a:off x="916772" y="0"/>
            <a:ext cx="301605" cy="5992091"/>
            <a:chOff x="0" y="0"/>
            <a:chExt cx="165040" cy="3752725"/>
          </a:xfrm>
        </p:grpSpPr>
        <p:sp>
          <p:nvSpPr>
            <p:cNvPr id="3" name="Freeform 3">
              <a:extLst>
                <a:ext uri="{FF2B5EF4-FFF2-40B4-BE49-F238E27FC236}">
                  <a16:creationId xmlns:a16="http://schemas.microsoft.com/office/drawing/2014/main" id="{B2135BF3-E4B4-7C17-E0EF-017240AAE7AD}"/>
                </a:ext>
              </a:extLst>
            </p:cNvPr>
            <p:cNvSpPr/>
            <p:nvPr/>
          </p:nvSpPr>
          <p:spPr>
            <a:xfrm>
              <a:off x="0" y="0"/>
              <a:ext cx="165040" cy="3752726"/>
            </a:xfrm>
            <a:custGeom>
              <a:avLst/>
              <a:gdLst/>
              <a:ahLst/>
              <a:cxnLst/>
              <a:rect l="l" t="t" r="r" b="b"/>
              <a:pathLst>
                <a:path w="165040" h="3752726">
                  <a:moveTo>
                    <a:pt x="0" y="0"/>
                  </a:moveTo>
                  <a:lnTo>
                    <a:pt x="165040" y="0"/>
                  </a:lnTo>
                  <a:lnTo>
                    <a:pt x="165040" y="3752726"/>
                  </a:lnTo>
                  <a:lnTo>
                    <a:pt x="0" y="3752726"/>
                  </a:lnTo>
                  <a:close/>
                </a:path>
              </a:pathLst>
            </a:custGeom>
            <a:solidFill>
              <a:srgbClr val="A6A6A6"/>
            </a:solidFill>
          </p:spPr>
          <p:txBody>
            <a:bodyPr/>
            <a:lstStyle/>
            <a:p>
              <a:endParaRPr lang="en-US"/>
            </a:p>
          </p:txBody>
        </p:sp>
      </p:grpSp>
      <p:grpSp>
        <p:nvGrpSpPr>
          <p:cNvPr id="4" name="Group 4">
            <a:extLst>
              <a:ext uri="{FF2B5EF4-FFF2-40B4-BE49-F238E27FC236}">
                <a16:creationId xmlns:a16="http://schemas.microsoft.com/office/drawing/2014/main" id="{3EC54219-784A-CCE6-9573-95AE41F63441}"/>
              </a:ext>
              <a:ext uri="{C183D7F6-B498-43B3-948B-1728B52AA6E4}">
                <adec:decorative xmlns:adec="http://schemas.microsoft.com/office/drawing/2017/decorative" val="1"/>
              </a:ext>
            </a:extLst>
          </p:cNvPr>
          <p:cNvGrpSpPr/>
          <p:nvPr/>
        </p:nvGrpSpPr>
        <p:grpSpPr>
          <a:xfrm>
            <a:off x="5791201" y="0"/>
            <a:ext cx="4876803" cy="6858000"/>
            <a:chOff x="0" y="0"/>
            <a:chExt cx="9245036" cy="13716000"/>
          </a:xfrm>
        </p:grpSpPr>
        <p:grpSp>
          <p:nvGrpSpPr>
            <p:cNvPr id="5" name="Group 5">
              <a:extLst>
                <a:ext uri="{FF2B5EF4-FFF2-40B4-BE49-F238E27FC236}">
                  <a16:creationId xmlns:a16="http://schemas.microsoft.com/office/drawing/2014/main" id="{32C1EACD-335D-2D78-D86A-7F7CDE6040F7}"/>
                </a:ext>
              </a:extLst>
            </p:cNvPr>
            <p:cNvGrpSpPr/>
            <p:nvPr/>
          </p:nvGrpSpPr>
          <p:grpSpPr>
            <a:xfrm>
              <a:off x="0" y="9525720"/>
              <a:ext cx="9245036" cy="4190280"/>
              <a:chOff x="0" y="0"/>
              <a:chExt cx="2529461" cy="1146469"/>
            </a:xfrm>
          </p:grpSpPr>
          <p:sp>
            <p:nvSpPr>
              <p:cNvPr id="8" name="Freeform 6">
                <a:extLst>
                  <a:ext uri="{FF2B5EF4-FFF2-40B4-BE49-F238E27FC236}">
                    <a16:creationId xmlns:a16="http://schemas.microsoft.com/office/drawing/2014/main" id="{A3D1C3DF-6034-1FB0-A00B-7FC522EC802E}"/>
                  </a:ext>
                </a:extLst>
              </p:cNvPr>
              <p:cNvSpPr/>
              <p:nvPr/>
            </p:nvSpPr>
            <p:spPr>
              <a:xfrm>
                <a:off x="0" y="0"/>
                <a:ext cx="2529461" cy="1146469"/>
              </a:xfrm>
              <a:custGeom>
                <a:avLst/>
                <a:gdLst/>
                <a:ahLst/>
                <a:cxnLst/>
                <a:rect l="l" t="t" r="r" b="b"/>
                <a:pathLst>
                  <a:path w="2529461" h="1146469">
                    <a:moveTo>
                      <a:pt x="0" y="0"/>
                    </a:moveTo>
                    <a:lnTo>
                      <a:pt x="2529461" y="0"/>
                    </a:lnTo>
                    <a:lnTo>
                      <a:pt x="2529461" y="1146469"/>
                    </a:lnTo>
                    <a:lnTo>
                      <a:pt x="0" y="1146469"/>
                    </a:lnTo>
                    <a:close/>
                  </a:path>
                </a:pathLst>
              </a:custGeom>
              <a:solidFill>
                <a:srgbClr val="A6A6A6"/>
              </a:solidFill>
            </p:spPr>
            <p:txBody>
              <a:bodyPr/>
              <a:lstStyle/>
              <a:p>
                <a:endParaRPr lang="en-US"/>
              </a:p>
            </p:txBody>
          </p:sp>
        </p:grpSp>
        <p:grpSp>
          <p:nvGrpSpPr>
            <p:cNvPr id="6" name="Group 7">
              <a:extLst>
                <a:ext uri="{FF2B5EF4-FFF2-40B4-BE49-F238E27FC236}">
                  <a16:creationId xmlns:a16="http://schemas.microsoft.com/office/drawing/2014/main" id="{FDAAC0F8-8BF0-D7E0-16EF-EA7FC271EFA6}"/>
                </a:ext>
              </a:extLst>
            </p:cNvPr>
            <p:cNvGrpSpPr/>
            <p:nvPr/>
          </p:nvGrpSpPr>
          <p:grpSpPr>
            <a:xfrm>
              <a:off x="0" y="0"/>
              <a:ext cx="9245036" cy="9778280"/>
              <a:chOff x="0" y="0"/>
              <a:chExt cx="2529461" cy="2675357"/>
            </a:xfrm>
          </p:grpSpPr>
          <p:sp>
            <p:nvSpPr>
              <p:cNvPr id="7" name="Freeform 8">
                <a:extLst>
                  <a:ext uri="{FF2B5EF4-FFF2-40B4-BE49-F238E27FC236}">
                    <a16:creationId xmlns:a16="http://schemas.microsoft.com/office/drawing/2014/main" id="{C58BEBD4-325C-A652-C66C-6F64002AB804}"/>
                  </a:ext>
                </a:extLst>
              </p:cNvPr>
              <p:cNvSpPr/>
              <p:nvPr/>
            </p:nvSpPr>
            <p:spPr>
              <a:xfrm>
                <a:off x="0" y="0"/>
                <a:ext cx="2529461" cy="2675357"/>
              </a:xfrm>
              <a:custGeom>
                <a:avLst/>
                <a:gdLst/>
                <a:ahLst/>
                <a:cxnLst/>
                <a:rect l="l" t="t" r="r" b="b"/>
                <a:pathLst>
                  <a:path w="2529461" h="2675357">
                    <a:moveTo>
                      <a:pt x="0" y="0"/>
                    </a:moveTo>
                    <a:lnTo>
                      <a:pt x="2529461" y="0"/>
                    </a:lnTo>
                    <a:lnTo>
                      <a:pt x="2529461" y="2675357"/>
                    </a:lnTo>
                    <a:lnTo>
                      <a:pt x="0" y="2675357"/>
                    </a:lnTo>
                    <a:close/>
                  </a:path>
                </a:pathLst>
              </a:custGeom>
              <a:solidFill>
                <a:srgbClr val="0D3F7A"/>
              </a:solidFill>
            </p:spPr>
            <p:txBody>
              <a:bodyPr/>
              <a:lstStyle/>
              <a:p>
                <a:endParaRPr lang="en-US"/>
              </a:p>
            </p:txBody>
          </p:sp>
        </p:grpSp>
      </p:grpSp>
      <p:grpSp>
        <p:nvGrpSpPr>
          <p:cNvPr id="9" name="Group 9">
            <a:extLst>
              <a:ext uri="{FF2B5EF4-FFF2-40B4-BE49-F238E27FC236}">
                <a16:creationId xmlns:a16="http://schemas.microsoft.com/office/drawing/2014/main" id="{224C1742-B281-7EC9-5635-7655E2A90CC1}"/>
              </a:ext>
              <a:ext uri="{C183D7F6-B498-43B3-948B-1728B52AA6E4}">
                <adec:decorative xmlns:adec="http://schemas.microsoft.com/office/drawing/2017/decorative" val="1"/>
              </a:ext>
            </a:extLst>
          </p:cNvPr>
          <p:cNvGrpSpPr/>
          <p:nvPr/>
        </p:nvGrpSpPr>
        <p:grpSpPr>
          <a:xfrm rot="-5400000">
            <a:off x="377883" y="926116"/>
            <a:ext cx="553006" cy="1310982"/>
            <a:chOff x="0" y="0"/>
            <a:chExt cx="2354580" cy="5581882"/>
          </a:xfrm>
        </p:grpSpPr>
        <p:sp>
          <p:nvSpPr>
            <p:cNvPr id="10" name="Freeform 10">
              <a:extLst>
                <a:ext uri="{FF2B5EF4-FFF2-40B4-BE49-F238E27FC236}">
                  <a16:creationId xmlns:a16="http://schemas.microsoft.com/office/drawing/2014/main" id="{7CEC8094-CC02-35CC-1858-D8068998204F}"/>
                </a:ext>
              </a:extLst>
            </p:cNvPr>
            <p:cNvSpPr/>
            <p:nvPr/>
          </p:nvSpPr>
          <p:spPr>
            <a:xfrm>
              <a:off x="0" y="0"/>
              <a:ext cx="2353310" cy="5581882"/>
            </a:xfrm>
            <a:custGeom>
              <a:avLst/>
              <a:gdLst/>
              <a:ahLst/>
              <a:cxnLst/>
              <a:rect l="l" t="t" r="r" b="b"/>
              <a:pathLst>
                <a:path w="2353310" h="5581882">
                  <a:moveTo>
                    <a:pt x="784860" y="5514572"/>
                  </a:moveTo>
                  <a:cubicBezTo>
                    <a:pt x="905510" y="5555212"/>
                    <a:pt x="1042670" y="5581882"/>
                    <a:pt x="1177290" y="5581882"/>
                  </a:cubicBezTo>
                  <a:cubicBezTo>
                    <a:pt x="1311910" y="5581882"/>
                    <a:pt x="1441450" y="5559022"/>
                    <a:pt x="1560830" y="5518382"/>
                  </a:cubicBezTo>
                  <a:cubicBezTo>
                    <a:pt x="1563370" y="5517112"/>
                    <a:pt x="1565910" y="5517112"/>
                    <a:pt x="1568450" y="5515842"/>
                  </a:cubicBezTo>
                  <a:cubicBezTo>
                    <a:pt x="2016760" y="5353282"/>
                    <a:pt x="2346960" y="4924022"/>
                    <a:pt x="2353310" y="4414025"/>
                  </a:cubicBezTo>
                  <a:lnTo>
                    <a:pt x="2353310" y="0"/>
                  </a:lnTo>
                  <a:lnTo>
                    <a:pt x="0" y="0"/>
                  </a:lnTo>
                  <a:lnTo>
                    <a:pt x="0" y="4410668"/>
                  </a:lnTo>
                  <a:cubicBezTo>
                    <a:pt x="6350" y="4926562"/>
                    <a:pt x="331470" y="5355822"/>
                    <a:pt x="784860" y="5514572"/>
                  </a:cubicBezTo>
                  <a:close/>
                </a:path>
              </a:pathLst>
            </a:custGeom>
            <a:solidFill>
              <a:srgbClr val="A6A6A6"/>
            </a:solidFill>
          </p:spPr>
          <p:txBody>
            <a:bodyPr/>
            <a:lstStyle/>
            <a:p>
              <a:endParaRPr lang="en-US"/>
            </a:p>
          </p:txBody>
        </p:sp>
      </p:grpSp>
      <p:grpSp>
        <p:nvGrpSpPr>
          <p:cNvPr id="11" name="Group 14">
            <a:extLst>
              <a:ext uri="{FF2B5EF4-FFF2-40B4-BE49-F238E27FC236}">
                <a16:creationId xmlns:a16="http://schemas.microsoft.com/office/drawing/2014/main" id="{FD71548C-74AA-FDB7-BDA5-29965F988928}"/>
              </a:ext>
              <a:ext uri="{C183D7F6-B498-43B3-948B-1728B52AA6E4}">
                <adec:decorative xmlns:adec="http://schemas.microsoft.com/office/drawing/2017/decorative" val="1"/>
              </a:ext>
            </a:extLst>
          </p:cNvPr>
          <p:cNvGrpSpPr/>
          <p:nvPr/>
        </p:nvGrpSpPr>
        <p:grpSpPr>
          <a:xfrm rot="-5400000">
            <a:off x="377883" y="2503687"/>
            <a:ext cx="553006" cy="1310982"/>
            <a:chOff x="0" y="0"/>
            <a:chExt cx="2354580" cy="5581882"/>
          </a:xfrm>
        </p:grpSpPr>
        <p:sp>
          <p:nvSpPr>
            <p:cNvPr id="12" name="Freeform 15">
              <a:extLst>
                <a:ext uri="{FF2B5EF4-FFF2-40B4-BE49-F238E27FC236}">
                  <a16:creationId xmlns:a16="http://schemas.microsoft.com/office/drawing/2014/main" id="{DC2C8660-B35E-37DA-7E3C-AEEDF3B28D7E}"/>
                </a:ext>
              </a:extLst>
            </p:cNvPr>
            <p:cNvSpPr/>
            <p:nvPr/>
          </p:nvSpPr>
          <p:spPr>
            <a:xfrm>
              <a:off x="0" y="0"/>
              <a:ext cx="2353310" cy="5581882"/>
            </a:xfrm>
            <a:custGeom>
              <a:avLst/>
              <a:gdLst/>
              <a:ahLst/>
              <a:cxnLst/>
              <a:rect l="l" t="t" r="r" b="b"/>
              <a:pathLst>
                <a:path w="2353310" h="5581882">
                  <a:moveTo>
                    <a:pt x="784860" y="5514572"/>
                  </a:moveTo>
                  <a:cubicBezTo>
                    <a:pt x="905510" y="5555212"/>
                    <a:pt x="1042670" y="5581882"/>
                    <a:pt x="1177290" y="5581882"/>
                  </a:cubicBezTo>
                  <a:cubicBezTo>
                    <a:pt x="1311910" y="5581882"/>
                    <a:pt x="1441450" y="5559022"/>
                    <a:pt x="1560830" y="5518382"/>
                  </a:cubicBezTo>
                  <a:cubicBezTo>
                    <a:pt x="1563370" y="5517112"/>
                    <a:pt x="1565910" y="5517112"/>
                    <a:pt x="1568450" y="5515842"/>
                  </a:cubicBezTo>
                  <a:cubicBezTo>
                    <a:pt x="2016760" y="5353282"/>
                    <a:pt x="2346960" y="4924022"/>
                    <a:pt x="2353310" y="4414025"/>
                  </a:cubicBezTo>
                  <a:lnTo>
                    <a:pt x="2353310" y="0"/>
                  </a:lnTo>
                  <a:lnTo>
                    <a:pt x="0" y="0"/>
                  </a:lnTo>
                  <a:lnTo>
                    <a:pt x="0" y="4410668"/>
                  </a:lnTo>
                  <a:cubicBezTo>
                    <a:pt x="6350" y="4926562"/>
                    <a:pt x="331470" y="5355822"/>
                    <a:pt x="784860" y="5514572"/>
                  </a:cubicBezTo>
                  <a:close/>
                </a:path>
              </a:pathLst>
            </a:custGeom>
            <a:solidFill>
              <a:srgbClr val="A6A6A6"/>
            </a:solidFill>
          </p:spPr>
          <p:txBody>
            <a:bodyPr/>
            <a:lstStyle/>
            <a:p>
              <a:endParaRPr lang="en-US"/>
            </a:p>
          </p:txBody>
        </p:sp>
      </p:grpSp>
      <p:grpSp>
        <p:nvGrpSpPr>
          <p:cNvPr id="13" name="Group 17">
            <a:extLst>
              <a:ext uri="{FF2B5EF4-FFF2-40B4-BE49-F238E27FC236}">
                <a16:creationId xmlns:a16="http://schemas.microsoft.com/office/drawing/2014/main" id="{528762B5-1C80-B629-0E20-A6E5FEFECBCC}"/>
              </a:ext>
              <a:ext uri="{C183D7F6-B498-43B3-948B-1728B52AA6E4}">
                <adec:decorative xmlns:adec="http://schemas.microsoft.com/office/drawing/2017/decorative" val="1"/>
              </a:ext>
            </a:extLst>
          </p:cNvPr>
          <p:cNvGrpSpPr/>
          <p:nvPr/>
        </p:nvGrpSpPr>
        <p:grpSpPr>
          <a:xfrm rot="-5400000">
            <a:off x="377883" y="4085362"/>
            <a:ext cx="553006" cy="1310982"/>
            <a:chOff x="0" y="0"/>
            <a:chExt cx="2354580" cy="5581882"/>
          </a:xfrm>
        </p:grpSpPr>
        <p:sp>
          <p:nvSpPr>
            <p:cNvPr id="14" name="Freeform 18">
              <a:extLst>
                <a:ext uri="{FF2B5EF4-FFF2-40B4-BE49-F238E27FC236}">
                  <a16:creationId xmlns:a16="http://schemas.microsoft.com/office/drawing/2014/main" id="{188434B8-ACFE-2465-78D9-723A7D5E4D4D}"/>
                </a:ext>
              </a:extLst>
            </p:cNvPr>
            <p:cNvSpPr/>
            <p:nvPr/>
          </p:nvSpPr>
          <p:spPr>
            <a:xfrm>
              <a:off x="0" y="0"/>
              <a:ext cx="2353310" cy="5581882"/>
            </a:xfrm>
            <a:custGeom>
              <a:avLst/>
              <a:gdLst/>
              <a:ahLst/>
              <a:cxnLst/>
              <a:rect l="l" t="t" r="r" b="b"/>
              <a:pathLst>
                <a:path w="2353310" h="5581882">
                  <a:moveTo>
                    <a:pt x="784860" y="5514572"/>
                  </a:moveTo>
                  <a:cubicBezTo>
                    <a:pt x="905510" y="5555212"/>
                    <a:pt x="1042670" y="5581882"/>
                    <a:pt x="1177290" y="5581882"/>
                  </a:cubicBezTo>
                  <a:cubicBezTo>
                    <a:pt x="1311910" y="5581882"/>
                    <a:pt x="1441450" y="5559022"/>
                    <a:pt x="1560830" y="5518382"/>
                  </a:cubicBezTo>
                  <a:cubicBezTo>
                    <a:pt x="1563370" y="5517112"/>
                    <a:pt x="1565910" y="5517112"/>
                    <a:pt x="1568450" y="5515842"/>
                  </a:cubicBezTo>
                  <a:cubicBezTo>
                    <a:pt x="2016760" y="5353282"/>
                    <a:pt x="2346960" y="4924022"/>
                    <a:pt x="2353310" y="4414025"/>
                  </a:cubicBezTo>
                  <a:lnTo>
                    <a:pt x="2353310" y="0"/>
                  </a:lnTo>
                  <a:lnTo>
                    <a:pt x="0" y="0"/>
                  </a:lnTo>
                  <a:lnTo>
                    <a:pt x="0" y="4410668"/>
                  </a:lnTo>
                  <a:cubicBezTo>
                    <a:pt x="6350" y="4926562"/>
                    <a:pt x="331470" y="5355822"/>
                    <a:pt x="784860" y="5514572"/>
                  </a:cubicBezTo>
                  <a:close/>
                </a:path>
              </a:pathLst>
            </a:custGeom>
            <a:solidFill>
              <a:srgbClr val="A6A6A6"/>
            </a:solidFill>
          </p:spPr>
          <p:txBody>
            <a:bodyPr/>
            <a:lstStyle/>
            <a:p>
              <a:endParaRPr lang="en-US"/>
            </a:p>
          </p:txBody>
        </p:sp>
      </p:grpSp>
      <p:grpSp>
        <p:nvGrpSpPr>
          <p:cNvPr id="15" name="Group 20">
            <a:extLst>
              <a:ext uri="{FF2B5EF4-FFF2-40B4-BE49-F238E27FC236}">
                <a16:creationId xmlns:a16="http://schemas.microsoft.com/office/drawing/2014/main" id="{D9510B3B-59B9-CB9F-FA17-1DE5863A8736}"/>
              </a:ext>
              <a:ext uri="{C183D7F6-B498-43B3-948B-1728B52AA6E4}">
                <adec:decorative xmlns:adec="http://schemas.microsoft.com/office/drawing/2017/decorative" val="1"/>
              </a:ext>
            </a:extLst>
          </p:cNvPr>
          <p:cNvGrpSpPr/>
          <p:nvPr/>
        </p:nvGrpSpPr>
        <p:grpSpPr>
          <a:xfrm>
            <a:off x="5930900" y="292101"/>
            <a:ext cx="3975101" cy="6273800"/>
            <a:chOff x="-914400" y="0"/>
            <a:chExt cx="7950200" cy="12547600"/>
          </a:xfrm>
        </p:grpSpPr>
        <p:pic>
          <p:nvPicPr>
            <p:cNvPr id="16" name="Picture 21">
              <a:extLst>
                <a:ext uri="{FF2B5EF4-FFF2-40B4-BE49-F238E27FC236}">
                  <a16:creationId xmlns:a16="http://schemas.microsoft.com/office/drawing/2014/main" id="{9A19BA76-7359-6FE6-37BF-87BC3CF83FF6}"/>
                </a:ext>
              </a:extLst>
            </p:cNvPr>
            <p:cNvPicPr>
              <a:picLocks noChangeAspect="1"/>
            </p:cNvPicPr>
            <p:nvPr/>
          </p:nvPicPr>
          <p:blipFill>
            <a:blip r:embed="rId2"/>
            <a:srcRect l="39048" r="18711"/>
            <a:stretch>
              <a:fillRect/>
            </a:stretch>
          </p:blipFill>
          <p:spPr>
            <a:xfrm>
              <a:off x="-914400" y="0"/>
              <a:ext cx="7950200" cy="12547600"/>
            </a:xfrm>
            <a:prstGeom prst="rect">
              <a:avLst/>
            </a:prstGeom>
          </p:spPr>
        </p:pic>
      </p:grpSp>
      <p:grpSp>
        <p:nvGrpSpPr>
          <p:cNvPr id="17" name="Group 22">
            <a:extLst>
              <a:ext uri="{FF2B5EF4-FFF2-40B4-BE49-F238E27FC236}">
                <a16:creationId xmlns:a16="http://schemas.microsoft.com/office/drawing/2014/main" id="{858FB667-5E9D-B2CC-1692-1B166A0E6519}"/>
              </a:ext>
              <a:ext uri="{C183D7F6-B498-43B3-948B-1728B52AA6E4}">
                <adec:decorative xmlns:adec="http://schemas.microsoft.com/office/drawing/2017/decorative" val="1"/>
              </a:ext>
            </a:extLst>
          </p:cNvPr>
          <p:cNvGrpSpPr/>
          <p:nvPr/>
        </p:nvGrpSpPr>
        <p:grpSpPr>
          <a:xfrm rot="2700000">
            <a:off x="-1138008" y="-3738300"/>
            <a:ext cx="4109559" cy="4109559"/>
            <a:chOff x="0" y="0"/>
            <a:chExt cx="1913890" cy="1913890"/>
          </a:xfrm>
        </p:grpSpPr>
        <p:sp>
          <p:nvSpPr>
            <p:cNvPr id="18" name="Freeform 23">
              <a:extLst>
                <a:ext uri="{FF2B5EF4-FFF2-40B4-BE49-F238E27FC236}">
                  <a16:creationId xmlns:a16="http://schemas.microsoft.com/office/drawing/2014/main" id="{38FE04C3-901A-E296-8C69-97A55788226C}"/>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A6A6A6"/>
            </a:solidFill>
          </p:spPr>
          <p:txBody>
            <a:bodyPr/>
            <a:lstStyle/>
            <a:p>
              <a:endParaRPr lang="en-US"/>
            </a:p>
          </p:txBody>
        </p:sp>
      </p:grpSp>
      <p:grpSp>
        <p:nvGrpSpPr>
          <p:cNvPr id="19" name="Group 24">
            <a:extLst>
              <a:ext uri="{FF2B5EF4-FFF2-40B4-BE49-F238E27FC236}">
                <a16:creationId xmlns:a16="http://schemas.microsoft.com/office/drawing/2014/main" id="{06882F04-429F-EBF1-14F8-479323588945}"/>
              </a:ext>
              <a:ext uri="{C183D7F6-B498-43B3-948B-1728B52AA6E4}">
                <adec:decorative xmlns:adec="http://schemas.microsoft.com/office/drawing/2017/decorative" val="1"/>
              </a:ext>
            </a:extLst>
          </p:cNvPr>
          <p:cNvGrpSpPr/>
          <p:nvPr/>
        </p:nvGrpSpPr>
        <p:grpSpPr>
          <a:xfrm rot="2700000">
            <a:off x="-987205" y="5592119"/>
            <a:ext cx="4109559" cy="4109559"/>
            <a:chOff x="0" y="0"/>
            <a:chExt cx="1913890" cy="1913890"/>
          </a:xfrm>
        </p:grpSpPr>
        <p:sp>
          <p:nvSpPr>
            <p:cNvPr id="20" name="Freeform 25">
              <a:extLst>
                <a:ext uri="{FF2B5EF4-FFF2-40B4-BE49-F238E27FC236}">
                  <a16:creationId xmlns:a16="http://schemas.microsoft.com/office/drawing/2014/main" id="{6EC91E7E-130C-DCC8-46E9-223718F4E227}"/>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A6A6A6"/>
            </a:solidFill>
          </p:spPr>
          <p:txBody>
            <a:bodyPr/>
            <a:lstStyle/>
            <a:p>
              <a:endParaRPr lang="en-US"/>
            </a:p>
          </p:txBody>
        </p:sp>
      </p:grpSp>
      <p:sp>
        <p:nvSpPr>
          <p:cNvPr id="21" name="TextBox 12">
            <a:extLst>
              <a:ext uri="{FF2B5EF4-FFF2-40B4-BE49-F238E27FC236}">
                <a16:creationId xmlns:a16="http://schemas.microsoft.com/office/drawing/2014/main" id="{EC690BDA-8782-ABB6-A1E3-74AD277EB091}"/>
              </a:ext>
            </a:extLst>
          </p:cNvPr>
          <p:cNvSpPr txBox="1">
            <a:spLocks/>
          </p:cNvSpPr>
          <p:nvPr/>
        </p:nvSpPr>
        <p:spPr>
          <a:xfrm>
            <a:off x="1487202" y="1305401"/>
            <a:ext cx="3973405" cy="53937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200"/>
              </a:lnSpc>
              <a:spcBef>
                <a:spcPts val="0"/>
              </a:spcBef>
              <a:defRPr/>
            </a:pPr>
            <a:r>
              <a:rPr lang="en-US" sz="4000" b="1" spc="200" dirty="0">
                <a:solidFill>
                  <a:srgbClr val="2B4A9D"/>
                </a:solidFill>
                <a:ea typeface="+mn-ea"/>
                <a:cs typeface="+mn-cs"/>
              </a:rPr>
              <a:t>You Aren’t Alone</a:t>
            </a:r>
          </a:p>
        </p:txBody>
      </p:sp>
      <p:sp>
        <p:nvSpPr>
          <p:cNvPr id="22" name="TextBox 13">
            <a:extLst>
              <a:ext uri="{FF2B5EF4-FFF2-40B4-BE49-F238E27FC236}">
                <a16:creationId xmlns:a16="http://schemas.microsoft.com/office/drawing/2014/main" id="{1E3EBADB-9730-0C4E-8E82-F9A2E4C16FE5}"/>
              </a:ext>
            </a:extLst>
          </p:cNvPr>
          <p:cNvSpPr txBox="1"/>
          <p:nvPr/>
        </p:nvSpPr>
        <p:spPr>
          <a:xfrm>
            <a:off x="1358076" y="2119151"/>
            <a:ext cx="4190807" cy="2769989"/>
          </a:xfrm>
          <a:prstGeom prst="rect">
            <a:avLst/>
          </a:prstGeom>
        </p:spPr>
        <p:txBody>
          <a:bodyPr wrap="square" lIns="0" tIns="0" rIns="0" bIns="0" rtlCol="0" anchor="t">
            <a:spAutoFit/>
          </a:bodyPr>
          <a:lstStyle/>
          <a:p>
            <a:pPr algn="ctr"/>
            <a:r>
              <a:rPr lang="en-US" dirty="0"/>
              <a:t>As of July 16, 2022, the U.S. has transitioned from a 10-digit National Suicide Prevention Lifeline to a 3-digit one: </a:t>
            </a:r>
            <a:r>
              <a:rPr lang="en-US" b="1" i="1" u="sng" dirty="0"/>
              <a:t>988</a:t>
            </a:r>
            <a:r>
              <a:rPr lang="en-US" dirty="0"/>
              <a:t>. The lifeline, which also links to the Veterans Crisis Line, follows a three-year joint effort by the U.S. Department of Health and Human Services (HHS), Federal Communications Commission (FCC), and the U.S. Department of Veterans Affairs (VA) to put crisis care more in reach for people in need.</a:t>
            </a:r>
          </a:p>
        </p:txBody>
      </p:sp>
      <p:sp>
        <p:nvSpPr>
          <p:cNvPr id="23" name="TextBox 22">
            <a:extLst>
              <a:ext uri="{FF2B5EF4-FFF2-40B4-BE49-F238E27FC236}">
                <a16:creationId xmlns:a16="http://schemas.microsoft.com/office/drawing/2014/main" id="{B22371F4-705D-2915-98FC-51442C3601A3}"/>
              </a:ext>
            </a:extLst>
          </p:cNvPr>
          <p:cNvSpPr txBox="1"/>
          <p:nvPr/>
        </p:nvSpPr>
        <p:spPr>
          <a:xfrm>
            <a:off x="2812956" y="5017356"/>
            <a:ext cx="1280591" cy="276999"/>
          </a:xfrm>
          <a:prstGeom prst="rect">
            <a:avLst/>
          </a:prstGeom>
          <a:noFill/>
        </p:spPr>
        <p:txBody>
          <a:bodyPr wrap="square">
            <a:spAutoFit/>
          </a:bodyPr>
          <a:lstStyle/>
          <a:p>
            <a:pPr algn="ctr"/>
            <a:r>
              <a:rPr lang="en-US" sz="1200" dirty="0"/>
              <a:t>SAMHSA.GOV</a:t>
            </a:r>
            <a:endParaRPr lang="en-US" sz="1200" i="1" dirty="0"/>
          </a:p>
        </p:txBody>
      </p:sp>
      <p:grpSp>
        <p:nvGrpSpPr>
          <p:cNvPr id="24" name="Group 2">
            <a:extLst>
              <a:ext uri="{FF2B5EF4-FFF2-40B4-BE49-F238E27FC236}">
                <a16:creationId xmlns:a16="http://schemas.microsoft.com/office/drawing/2014/main" id="{6016575E-8CC6-CFFD-FA60-CE6853C2A7A5}"/>
              </a:ext>
              <a:ext uri="{C183D7F6-B498-43B3-948B-1728B52AA6E4}">
                <adec:decorative xmlns:adec="http://schemas.microsoft.com/office/drawing/2017/decorative" val="1"/>
              </a:ext>
            </a:extLst>
          </p:cNvPr>
          <p:cNvGrpSpPr/>
          <p:nvPr/>
        </p:nvGrpSpPr>
        <p:grpSpPr>
          <a:xfrm>
            <a:off x="916771" y="6491936"/>
            <a:ext cx="301605" cy="5992091"/>
            <a:chOff x="0" y="0"/>
            <a:chExt cx="165040" cy="3752725"/>
          </a:xfrm>
        </p:grpSpPr>
        <p:sp>
          <p:nvSpPr>
            <p:cNvPr id="25" name="Freeform 3">
              <a:extLst>
                <a:ext uri="{FF2B5EF4-FFF2-40B4-BE49-F238E27FC236}">
                  <a16:creationId xmlns:a16="http://schemas.microsoft.com/office/drawing/2014/main" id="{2A3E389D-2443-349C-F775-5EAD766B8415}"/>
                </a:ext>
              </a:extLst>
            </p:cNvPr>
            <p:cNvSpPr/>
            <p:nvPr/>
          </p:nvSpPr>
          <p:spPr>
            <a:xfrm>
              <a:off x="0" y="0"/>
              <a:ext cx="165040" cy="3752726"/>
            </a:xfrm>
            <a:custGeom>
              <a:avLst/>
              <a:gdLst/>
              <a:ahLst/>
              <a:cxnLst/>
              <a:rect l="l" t="t" r="r" b="b"/>
              <a:pathLst>
                <a:path w="165040" h="3752726">
                  <a:moveTo>
                    <a:pt x="0" y="0"/>
                  </a:moveTo>
                  <a:lnTo>
                    <a:pt x="165040" y="0"/>
                  </a:lnTo>
                  <a:lnTo>
                    <a:pt x="165040" y="3752726"/>
                  </a:lnTo>
                  <a:lnTo>
                    <a:pt x="0" y="3752726"/>
                  </a:lnTo>
                  <a:close/>
                </a:path>
              </a:pathLst>
            </a:custGeom>
            <a:solidFill>
              <a:srgbClr val="A6A6A6"/>
            </a:solidFill>
          </p:spPr>
          <p:txBody>
            <a:bodyPr/>
            <a:lstStyle/>
            <a:p>
              <a:endParaRPr lang="en-US"/>
            </a:p>
          </p:txBody>
        </p:sp>
      </p:grpSp>
    </p:spTree>
    <p:extLst>
      <p:ext uri="{BB962C8B-B14F-4D97-AF65-F5344CB8AC3E}">
        <p14:creationId xmlns:p14="http://schemas.microsoft.com/office/powerpoint/2010/main" val="1369667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6">
            <a:extLst>
              <a:ext uri="{FF2B5EF4-FFF2-40B4-BE49-F238E27FC236}">
                <a16:creationId xmlns:a16="http://schemas.microsoft.com/office/drawing/2014/main" id="{7650E259-EA1D-B3C0-44B3-2ABEC6D912E1}"/>
              </a:ext>
              <a:ext uri="{C183D7F6-B498-43B3-948B-1728B52AA6E4}">
                <adec:decorative xmlns:adec="http://schemas.microsoft.com/office/drawing/2017/decorative" val="1"/>
              </a:ext>
            </a:extLst>
          </p:cNvPr>
          <p:cNvGrpSpPr/>
          <p:nvPr/>
        </p:nvGrpSpPr>
        <p:grpSpPr>
          <a:xfrm>
            <a:off x="2974049" y="2807208"/>
            <a:ext cx="7693954" cy="4050793"/>
            <a:chOff x="0" y="0"/>
            <a:chExt cx="4210163" cy="1602430"/>
          </a:xfrm>
        </p:grpSpPr>
        <p:sp>
          <p:nvSpPr>
            <p:cNvPr id="19" name="Freeform 7">
              <a:extLst>
                <a:ext uri="{FF2B5EF4-FFF2-40B4-BE49-F238E27FC236}">
                  <a16:creationId xmlns:a16="http://schemas.microsoft.com/office/drawing/2014/main" id="{67F19C35-7D13-21A7-F326-C2056A8CF609}"/>
                </a:ext>
              </a:extLst>
            </p:cNvPr>
            <p:cNvSpPr/>
            <p:nvPr/>
          </p:nvSpPr>
          <p:spPr>
            <a:xfrm>
              <a:off x="0" y="0"/>
              <a:ext cx="4210163" cy="1602430"/>
            </a:xfrm>
            <a:custGeom>
              <a:avLst/>
              <a:gdLst/>
              <a:ahLst/>
              <a:cxnLst/>
              <a:rect l="l" t="t" r="r" b="b"/>
              <a:pathLst>
                <a:path w="4210163" h="1602430">
                  <a:moveTo>
                    <a:pt x="0" y="0"/>
                  </a:moveTo>
                  <a:lnTo>
                    <a:pt x="4210163" y="0"/>
                  </a:lnTo>
                  <a:lnTo>
                    <a:pt x="4210163" y="1602430"/>
                  </a:lnTo>
                  <a:lnTo>
                    <a:pt x="0" y="1602430"/>
                  </a:lnTo>
                  <a:close/>
                </a:path>
              </a:pathLst>
            </a:custGeom>
            <a:solidFill>
              <a:srgbClr val="A6A6A6"/>
            </a:solidFill>
          </p:spPr>
          <p:txBody>
            <a:bodyPr/>
            <a:lstStyle/>
            <a:p>
              <a:endParaRPr lang="en-US"/>
            </a:p>
          </p:txBody>
        </p:sp>
      </p:grpSp>
      <p:grpSp>
        <p:nvGrpSpPr>
          <p:cNvPr id="20" name="Group 4">
            <a:extLst>
              <a:ext uri="{FF2B5EF4-FFF2-40B4-BE49-F238E27FC236}">
                <a16:creationId xmlns:a16="http://schemas.microsoft.com/office/drawing/2014/main" id="{862FD4CB-6B38-A83A-1B45-06B3B70339D6}"/>
              </a:ext>
              <a:ext uri="{C183D7F6-B498-43B3-948B-1728B52AA6E4}">
                <adec:decorative xmlns:adec="http://schemas.microsoft.com/office/drawing/2017/decorative" val="1"/>
              </a:ext>
            </a:extLst>
          </p:cNvPr>
          <p:cNvGrpSpPr/>
          <p:nvPr/>
        </p:nvGrpSpPr>
        <p:grpSpPr>
          <a:xfrm>
            <a:off x="-101600" y="682236"/>
            <a:ext cx="1597954" cy="4851278"/>
            <a:chOff x="0" y="0"/>
            <a:chExt cx="874407" cy="3339658"/>
          </a:xfrm>
        </p:grpSpPr>
        <p:sp>
          <p:nvSpPr>
            <p:cNvPr id="21" name="Freeform 5">
              <a:extLst>
                <a:ext uri="{FF2B5EF4-FFF2-40B4-BE49-F238E27FC236}">
                  <a16:creationId xmlns:a16="http://schemas.microsoft.com/office/drawing/2014/main" id="{800CF61F-78C7-AB1B-3A07-99AAFC74AB99}"/>
                </a:ext>
              </a:extLst>
            </p:cNvPr>
            <p:cNvSpPr/>
            <p:nvPr/>
          </p:nvSpPr>
          <p:spPr>
            <a:xfrm>
              <a:off x="0" y="0"/>
              <a:ext cx="874407" cy="3339659"/>
            </a:xfrm>
            <a:custGeom>
              <a:avLst/>
              <a:gdLst/>
              <a:ahLst/>
              <a:cxnLst/>
              <a:rect l="l" t="t" r="r" b="b"/>
              <a:pathLst>
                <a:path w="874407" h="3339659">
                  <a:moveTo>
                    <a:pt x="0" y="0"/>
                  </a:moveTo>
                  <a:lnTo>
                    <a:pt x="874407" y="0"/>
                  </a:lnTo>
                  <a:lnTo>
                    <a:pt x="874407" y="3339659"/>
                  </a:lnTo>
                  <a:lnTo>
                    <a:pt x="0" y="3339659"/>
                  </a:lnTo>
                  <a:close/>
                </a:path>
              </a:pathLst>
            </a:custGeom>
            <a:solidFill>
              <a:srgbClr val="0D3F7A"/>
            </a:solidFill>
          </p:spPr>
          <p:txBody>
            <a:bodyPr/>
            <a:lstStyle/>
            <a:p>
              <a:endParaRPr lang="en-US"/>
            </a:p>
          </p:txBody>
        </p:sp>
      </p:grpSp>
      <p:grpSp>
        <p:nvGrpSpPr>
          <p:cNvPr id="22" name="Group 2">
            <a:extLst>
              <a:ext uri="{FF2B5EF4-FFF2-40B4-BE49-F238E27FC236}">
                <a16:creationId xmlns:a16="http://schemas.microsoft.com/office/drawing/2014/main" id="{1163A2B9-1746-D13D-3DDF-2B99293E85FB}"/>
              </a:ext>
              <a:ext uri="{C183D7F6-B498-43B3-948B-1728B52AA6E4}">
                <adec:decorative xmlns:adec="http://schemas.microsoft.com/office/drawing/2017/decorative" val="1"/>
              </a:ext>
            </a:extLst>
          </p:cNvPr>
          <p:cNvGrpSpPr/>
          <p:nvPr/>
        </p:nvGrpSpPr>
        <p:grpSpPr>
          <a:xfrm>
            <a:off x="-1923390" y="-1150185"/>
            <a:ext cx="3846779" cy="3846779"/>
            <a:chOff x="0" y="0"/>
            <a:chExt cx="6350000" cy="6350000"/>
          </a:xfrm>
        </p:grpSpPr>
        <p:sp>
          <p:nvSpPr>
            <p:cNvPr id="23" name="Freeform 3">
              <a:extLst>
                <a:ext uri="{FF2B5EF4-FFF2-40B4-BE49-F238E27FC236}">
                  <a16:creationId xmlns:a16="http://schemas.microsoft.com/office/drawing/2014/main" id="{27D692DC-EAD1-F83F-DE5C-4826B4361FA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A6A6"/>
            </a:solidFill>
          </p:spPr>
          <p:txBody>
            <a:bodyPr/>
            <a:lstStyle/>
            <a:p>
              <a:endParaRPr lang="en-US"/>
            </a:p>
          </p:txBody>
        </p:sp>
      </p:grpSp>
      <p:grpSp>
        <p:nvGrpSpPr>
          <p:cNvPr id="24" name="Group 8">
            <a:extLst>
              <a:ext uri="{FF2B5EF4-FFF2-40B4-BE49-F238E27FC236}">
                <a16:creationId xmlns:a16="http://schemas.microsoft.com/office/drawing/2014/main" id="{D62C81D2-2BE9-17CF-5E0B-8DC4714F5E85}"/>
              </a:ext>
              <a:ext uri="{C183D7F6-B498-43B3-948B-1728B52AA6E4}">
                <adec:decorative xmlns:adec="http://schemas.microsoft.com/office/drawing/2017/decorative" val="1"/>
              </a:ext>
            </a:extLst>
          </p:cNvPr>
          <p:cNvGrpSpPr/>
          <p:nvPr/>
        </p:nvGrpSpPr>
        <p:grpSpPr>
          <a:xfrm>
            <a:off x="700659" y="-6662"/>
            <a:ext cx="9967343" cy="278507"/>
            <a:chOff x="0" y="0"/>
            <a:chExt cx="5454170" cy="152400"/>
          </a:xfrm>
        </p:grpSpPr>
        <p:sp>
          <p:nvSpPr>
            <p:cNvPr id="25" name="Freeform 9">
              <a:extLst>
                <a:ext uri="{FF2B5EF4-FFF2-40B4-BE49-F238E27FC236}">
                  <a16:creationId xmlns:a16="http://schemas.microsoft.com/office/drawing/2014/main" id="{73E4939E-9F64-EB78-69EA-BAB35F708BE7}"/>
                </a:ext>
              </a:extLst>
            </p:cNvPr>
            <p:cNvSpPr/>
            <p:nvPr/>
          </p:nvSpPr>
          <p:spPr>
            <a:xfrm>
              <a:off x="0" y="0"/>
              <a:ext cx="5454171" cy="152400"/>
            </a:xfrm>
            <a:custGeom>
              <a:avLst/>
              <a:gdLst/>
              <a:ahLst/>
              <a:cxnLst/>
              <a:rect l="l" t="t" r="r" b="b"/>
              <a:pathLst>
                <a:path w="5454171" h="152400">
                  <a:moveTo>
                    <a:pt x="0" y="0"/>
                  </a:moveTo>
                  <a:lnTo>
                    <a:pt x="5454171" y="0"/>
                  </a:lnTo>
                  <a:lnTo>
                    <a:pt x="5454171" y="152400"/>
                  </a:lnTo>
                  <a:lnTo>
                    <a:pt x="0" y="152400"/>
                  </a:lnTo>
                  <a:close/>
                </a:path>
              </a:pathLst>
            </a:custGeom>
            <a:solidFill>
              <a:srgbClr val="A6A6A6"/>
            </a:solidFill>
          </p:spPr>
          <p:txBody>
            <a:bodyPr/>
            <a:lstStyle/>
            <a:p>
              <a:endParaRPr lang="en-US"/>
            </a:p>
          </p:txBody>
        </p:sp>
      </p:grpSp>
      <p:sp>
        <p:nvSpPr>
          <p:cNvPr id="26" name="TextBox 12">
            <a:extLst>
              <a:ext uri="{FF2B5EF4-FFF2-40B4-BE49-F238E27FC236}">
                <a16:creationId xmlns:a16="http://schemas.microsoft.com/office/drawing/2014/main" id="{67D7D220-7032-C87E-C49B-4E4F3457E359}"/>
              </a:ext>
            </a:extLst>
          </p:cNvPr>
          <p:cNvSpPr txBox="1">
            <a:spLocks/>
          </p:cNvSpPr>
          <p:nvPr/>
        </p:nvSpPr>
        <p:spPr>
          <a:xfrm>
            <a:off x="3597876" y="496371"/>
            <a:ext cx="5104310" cy="21103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600"/>
              </a:lnSpc>
              <a:spcBef>
                <a:spcPts val="0"/>
              </a:spcBef>
              <a:defRPr/>
            </a:pPr>
            <a:r>
              <a:rPr lang="en-US" sz="4000" b="1" spc="267" dirty="0">
                <a:solidFill>
                  <a:srgbClr val="2B4A9D"/>
                </a:solidFill>
                <a:ea typeface="+mn-ea"/>
                <a:cs typeface="+mn-cs"/>
              </a:rPr>
              <a:t>New Age of Awareness of an Existing Problem</a:t>
            </a:r>
          </a:p>
        </p:txBody>
      </p:sp>
      <p:sp>
        <p:nvSpPr>
          <p:cNvPr id="27" name="TextBox 13">
            <a:extLst>
              <a:ext uri="{FF2B5EF4-FFF2-40B4-BE49-F238E27FC236}">
                <a16:creationId xmlns:a16="http://schemas.microsoft.com/office/drawing/2014/main" id="{890161C8-EC39-63BA-A360-05EC01A99F6E}"/>
              </a:ext>
            </a:extLst>
          </p:cNvPr>
          <p:cNvSpPr txBox="1"/>
          <p:nvPr/>
        </p:nvSpPr>
        <p:spPr>
          <a:xfrm>
            <a:off x="4187242" y="3136951"/>
            <a:ext cx="4633485" cy="3046988"/>
          </a:xfrm>
          <a:prstGeom prst="rect">
            <a:avLst/>
          </a:prstGeom>
        </p:spPr>
        <p:txBody>
          <a:bodyPr wrap="square" lIns="0" tIns="0" rIns="0" bIns="0" rtlCol="0" anchor="t">
            <a:spAutoFit/>
          </a:bodyPr>
          <a:lstStyle/>
          <a:p>
            <a:pPr marL="228605" indent="-228605">
              <a:buFont typeface="Arial" panose="020B0604020202020204" pitchFamily="34" charset="0"/>
              <a:buChar char="•"/>
            </a:pPr>
            <a:r>
              <a:rPr lang="en-US" sz="2200" dirty="0">
                <a:solidFill>
                  <a:schemeClr val="bg1"/>
                </a:solidFill>
              </a:rPr>
              <a:t>The frequency of telehealth claims for behavioral and mental health disorders far exceeded all other clinical issues. Claims for behavioral and mental health disorders were 4-5 times more frequent than those for other common categories of disease, including circulatory and endocrine disorders. </a:t>
            </a:r>
          </a:p>
        </p:txBody>
      </p:sp>
      <p:sp>
        <p:nvSpPr>
          <p:cNvPr id="28" name="TextBox 27">
            <a:extLst>
              <a:ext uri="{FF2B5EF4-FFF2-40B4-BE49-F238E27FC236}">
                <a16:creationId xmlns:a16="http://schemas.microsoft.com/office/drawing/2014/main" id="{6C6DA817-C660-C01A-FB38-82E4EAEDC064}"/>
              </a:ext>
            </a:extLst>
          </p:cNvPr>
          <p:cNvSpPr txBox="1"/>
          <p:nvPr/>
        </p:nvSpPr>
        <p:spPr>
          <a:xfrm>
            <a:off x="3098804" y="6298182"/>
            <a:ext cx="5079997" cy="461665"/>
          </a:xfrm>
          <a:prstGeom prst="rect">
            <a:avLst/>
          </a:prstGeom>
          <a:noFill/>
        </p:spPr>
        <p:txBody>
          <a:bodyPr wrap="square" rtlCol="0">
            <a:spAutoFit/>
          </a:bodyPr>
          <a:lstStyle/>
          <a:p>
            <a:r>
              <a:rPr lang="en-US" sz="1200" dirty="0">
                <a:solidFill>
                  <a:schemeClr val="bg1"/>
                </a:solidFill>
              </a:rPr>
              <a:t>“A Covid-19 telehealth impact study: exploring one year of telehealth experimentation”. </a:t>
            </a:r>
            <a:r>
              <a:rPr lang="en-US" sz="1200" i="1" dirty="0">
                <a:solidFill>
                  <a:schemeClr val="bg1"/>
                </a:solidFill>
              </a:rPr>
              <a:t>Telehealth and Medicine Today </a:t>
            </a:r>
          </a:p>
        </p:txBody>
      </p:sp>
      <p:grpSp>
        <p:nvGrpSpPr>
          <p:cNvPr id="29" name="Group 28">
            <a:extLst>
              <a:ext uri="{FF2B5EF4-FFF2-40B4-BE49-F238E27FC236}">
                <a16:creationId xmlns:a16="http://schemas.microsoft.com/office/drawing/2014/main" id="{BF22DFA2-1EC7-00D8-2EA7-D996530E244C}"/>
              </a:ext>
              <a:ext uri="{C183D7F6-B498-43B3-948B-1728B52AA6E4}">
                <adec:decorative xmlns:adec="http://schemas.microsoft.com/office/drawing/2017/decorative" val="1"/>
              </a:ext>
            </a:extLst>
          </p:cNvPr>
          <p:cNvGrpSpPr/>
          <p:nvPr/>
        </p:nvGrpSpPr>
        <p:grpSpPr>
          <a:xfrm>
            <a:off x="526182" y="1415368"/>
            <a:ext cx="3062024" cy="4118145"/>
            <a:chOff x="5381641" y="2390965"/>
            <a:chExt cx="2979057" cy="4467035"/>
          </a:xfrm>
        </p:grpSpPr>
        <p:pic>
          <p:nvPicPr>
            <p:cNvPr id="30" name="Picture 4" descr="Online Medicine Concept">
              <a:extLst>
                <a:ext uri="{FF2B5EF4-FFF2-40B4-BE49-F238E27FC236}">
                  <a16:creationId xmlns:a16="http://schemas.microsoft.com/office/drawing/2014/main" id="{F0F13A6A-C2DC-806F-811A-EF6210449D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1641" y="2390965"/>
              <a:ext cx="2979057" cy="44670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Emotional Man White T Shirt Sad Facial Expression Pink Background">
              <a:extLst>
                <a:ext uri="{FF2B5EF4-FFF2-40B4-BE49-F238E27FC236}">
                  <a16:creationId xmlns:a16="http://schemas.microsoft.com/office/drawing/2014/main" id="{1B81B28B-2A9A-D5E5-773D-AEFBE862153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802" r="21740"/>
            <a:stretch/>
          </p:blipFill>
          <p:spPr bwMode="auto">
            <a:xfrm rot="21377428">
              <a:off x="5729880" y="3067476"/>
              <a:ext cx="1182193" cy="2316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2" name="Picture 4" descr="Online Medicine Concept">
              <a:extLst>
                <a:ext uri="{FF2B5EF4-FFF2-40B4-BE49-F238E27FC236}">
                  <a16:creationId xmlns:a16="http://schemas.microsoft.com/office/drawing/2014/main" id="{E83583E0-78C9-4806-B648-2FCEABFB28F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9560" r="89972">
                          <a14:foregroundMark x1="9560" y1="19313" x2="9560" y2="19313"/>
                          <a14:foregroundMark x1="17338" y1="68563" x2="17338" y2="68563"/>
                          <a14:backgroundMark x1="31396" y1="37125" x2="31396" y2="37125"/>
                          <a14:backgroundMark x1="39363" y1="34688" x2="39363" y2="34688"/>
                        </a14:backgroundRemoval>
                      </a14:imgEffect>
                    </a14:imgLayer>
                  </a14:imgProps>
                </a:ext>
                <a:ext uri="{28A0092B-C50C-407E-A947-70E740481C1C}">
                  <a14:useLocalDpi xmlns:a14="http://schemas.microsoft.com/office/drawing/2010/main" val="0"/>
                </a:ext>
              </a:extLst>
            </a:blip>
            <a:srcRect/>
            <a:stretch>
              <a:fillRect/>
            </a:stretch>
          </p:blipFill>
          <p:spPr bwMode="auto">
            <a:xfrm>
              <a:off x="5381641" y="2390965"/>
              <a:ext cx="2979057" cy="4467035"/>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32" descr="Logo&#10;&#10;Description automatically generated with low confidence">
            <a:extLst>
              <a:ext uri="{FF2B5EF4-FFF2-40B4-BE49-F238E27FC236}">
                <a16:creationId xmlns:a16="http://schemas.microsoft.com/office/drawing/2014/main" id="{33930067-C921-E7C4-D450-DB262149B3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spTree>
    <p:extLst>
      <p:ext uri="{BB962C8B-B14F-4D97-AF65-F5344CB8AC3E}">
        <p14:creationId xmlns:p14="http://schemas.microsoft.com/office/powerpoint/2010/main" val="2015827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800CB3A8-5C16-56E6-F532-EB4414FCB278}"/>
              </a:ext>
              <a:ext uri="{C183D7F6-B498-43B3-948B-1728B52AA6E4}">
                <adec:decorative xmlns:adec="http://schemas.microsoft.com/office/drawing/2017/decorative" val="1"/>
              </a:ext>
            </a:extLst>
          </p:cNvPr>
          <p:cNvGrpSpPr/>
          <p:nvPr/>
        </p:nvGrpSpPr>
        <p:grpSpPr>
          <a:xfrm rot="2700000">
            <a:off x="6328042" y="-1977758"/>
            <a:ext cx="3132414" cy="3132414"/>
            <a:chOff x="0" y="0"/>
            <a:chExt cx="1913890" cy="1913890"/>
          </a:xfrm>
        </p:grpSpPr>
        <p:sp>
          <p:nvSpPr>
            <p:cNvPr id="3" name="Freeform 9">
              <a:extLst>
                <a:ext uri="{FF2B5EF4-FFF2-40B4-BE49-F238E27FC236}">
                  <a16:creationId xmlns:a16="http://schemas.microsoft.com/office/drawing/2014/main" id="{FEE90BE8-CECB-D9EE-8066-C396C9A7AD13}"/>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A6A6A6"/>
            </a:solidFill>
          </p:spPr>
          <p:txBody>
            <a:bodyPr/>
            <a:lstStyle/>
            <a:p>
              <a:endParaRPr lang="en-US"/>
            </a:p>
          </p:txBody>
        </p:sp>
      </p:grpSp>
      <p:grpSp>
        <p:nvGrpSpPr>
          <p:cNvPr id="4" name="Group 2">
            <a:extLst>
              <a:ext uri="{FF2B5EF4-FFF2-40B4-BE49-F238E27FC236}">
                <a16:creationId xmlns:a16="http://schemas.microsoft.com/office/drawing/2014/main" id="{DB8B08A5-8DC2-AE60-0C01-1A9B5ECA34F9}"/>
              </a:ext>
              <a:ext uri="{C183D7F6-B498-43B3-948B-1728B52AA6E4}">
                <adec:decorative xmlns:adec="http://schemas.microsoft.com/office/drawing/2017/decorative" val="1"/>
              </a:ext>
            </a:extLst>
          </p:cNvPr>
          <p:cNvGrpSpPr/>
          <p:nvPr/>
        </p:nvGrpSpPr>
        <p:grpSpPr>
          <a:xfrm rot="-2700000">
            <a:off x="6234017" y="1843609"/>
            <a:ext cx="3336559" cy="3336559"/>
            <a:chOff x="0" y="0"/>
            <a:chExt cx="1913890" cy="1913890"/>
          </a:xfrm>
        </p:grpSpPr>
        <p:sp>
          <p:nvSpPr>
            <p:cNvPr id="5" name="Freeform 3">
              <a:extLst>
                <a:ext uri="{FF2B5EF4-FFF2-40B4-BE49-F238E27FC236}">
                  <a16:creationId xmlns:a16="http://schemas.microsoft.com/office/drawing/2014/main" id="{4779FA2D-1AA1-84F2-E614-B21175A24C59}"/>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D3F7A"/>
            </a:solidFill>
          </p:spPr>
          <p:txBody>
            <a:bodyPr/>
            <a:lstStyle/>
            <a:p>
              <a:endParaRPr lang="en-US"/>
            </a:p>
          </p:txBody>
        </p:sp>
      </p:grpSp>
      <p:grpSp>
        <p:nvGrpSpPr>
          <p:cNvPr id="6" name="Group 4">
            <a:extLst>
              <a:ext uri="{FF2B5EF4-FFF2-40B4-BE49-F238E27FC236}">
                <a16:creationId xmlns:a16="http://schemas.microsoft.com/office/drawing/2014/main" id="{9FAEAD29-A7F2-DF22-1CA1-1FA5DB8A65CE}"/>
              </a:ext>
              <a:ext uri="{C183D7F6-B498-43B3-948B-1728B52AA6E4}">
                <adec:decorative xmlns:adec="http://schemas.microsoft.com/office/drawing/2017/decorative" val="1"/>
              </a:ext>
            </a:extLst>
          </p:cNvPr>
          <p:cNvGrpSpPr/>
          <p:nvPr/>
        </p:nvGrpSpPr>
        <p:grpSpPr>
          <a:xfrm rot="2700000">
            <a:off x="6417488" y="2024812"/>
            <a:ext cx="2974146" cy="2974146"/>
            <a:chOff x="0" y="0"/>
            <a:chExt cx="1913890" cy="1913890"/>
          </a:xfrm>
        </p:grpSpPr>
        <p:sp>
          <p:nvSpPr>
            <p:cNvPr id="7" name="Freeform 5">
              <a:extLst>
                <a:ext uri="{FF2B5EF4-FFF2-40B4-BE49-F238E27FC236}">
                  <a16:creationId xmlns:a16="http://schemas.microsoft.com/office/drawing/2014/main" id="{9E888DC3-8DF7-C20F-0DED-1EECF491AEFC}"/>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FFFFFF"/>
            </a:solidFill>
          </p:spPr>
          <p:txBody>
            <a:bodyPr/>
            <a:lstStyle/>
            <a:p>
              <a:endParaRPr lang="en-US"/>
            </a:p>
          </p:txBody>
        </p:sp>
      </p:grpSp>
      <p:grpSp>
        <p:nvGrpSpPr>
          <p:cNvPr id="8" name="Group 6">
            <a:extLst>
              <a:ext uri="{FF2B5EF4-FFF2-40B4-BE49-F238E27FC236}">
                <a16:creationId xmlns:a16="http://schemas.microsoft.com/office/drawing/2014/main" id="{BB0FC48A-5DA4-F1B0-1753-2B9A33D1A658}"/>
              </a:ext>
              <a:ext uri="{C183D7F6-B498-43B3-948B-1728B52AA6E4}">
                <adec:decorative xmlns:adec="http://schemas.microsoft.com/office/drawing/2017/decorative" val="1"/>
              </a:ext>
            </a:extLst>
          </p:cNvPr>
          <p:cNvGrpSpPr/>
          <p:nvPr/>
        </p:nvGrpSpPr>
        <p:grpSpPr>
          <a:xfrm rot="2700000">
            <a:off x="6425457" y="5389162"/>
            <a:ext cx="3132414" cy="3132414"/>
            <a:chOff x="0" y="0"/>
            <a:chExt cx="1913890" cy="1913890"/>
          </a:xfrm>
        </p:grpSpPr>
        <p:sp>
          <p:nvSpPr>
            <p:cNvPr id="9" name="Freeform 7">
              <a:extLst>
                <a:ext uri="{FF2B5EF4-FFF2-40B4-BE49-F238E27FC236}">
                  <a16:creationId xmlns:a16="http://schemas.microsoft.com/office/drawing/2014/main" id="{2C7B8BFC-04A5-5FEB-84EE-9579F980D8AC}"/>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A6A6A6"/>
            </a:solidFill>
          </p:spPr>
          <p:txBody>
            <a:bodyPr/>
            <a:lstStyle/>
            <a:p>
              <a:endParaRPr lang="en-US"/>
            </a:p>
          </p:txBody>
        </p:sp>
      </p:grpSp>
      <p:sp>
        <p:nvSpPr>
          <p:cNvPr id="10" name="TextBox 16">
            <a:extLst>
              <a:ext uri="{FF2B5EF4-FFF2-40B4-BE49-F238E27FC236}">
                <a16:creationId xmlns:a16="http://schemas.microsoft.com/office/drawing/2014/main" id="{8D89C1DD-E92B-C24D-E0DD-F72006DC717E}"/>
              </a:ext>
            </a:extLst>
          </p:cNvPr>
          <p:cNvSpPr txBox="1">
            <a:spLocks/>
          </p:cNvSpPr>
          <p:nvPr/>
        </p:nvSpPr>
        <p:spPr>
          <a:xfrm>
            <a:off x="650304" y="454044"/>
            <a:ext cx="5628800" cy="6740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600"/>
              </a:lnSpc>
              <a:spcBef>
                <a:spcPts val="0"/>
              </a:spcBef>
              <a:defRPr/>
            </a:pPr>
            <a:r>
              <a:rPr lang="en-US" sz="4000" b="1" spc="267" dirty="0">
                <a:solidFill>
                  <a:srgbClr val="2B4A9D"/>
                </a:solidFill>
                <a:ea typeface="+mn-ea"/>
                <a:cs typeface="+mn-cs"/>
              </a:rPr>
              <a:t>In My Own Experience</a:t>
            </a:r>
          </a:p>
        </p:txBody>
      </p:sp>
      <p:sp>
        <p:nvSpPr>
          <p:cNvPr id="11" name="TextBox 17">
            <a:extLst>
              <a:ext uri="{FF2B5EF4-FFF2-40B4-BE49-F238E27FC236}">
                <a16:creationId xmlns:a16="http://schemas.microsoft.com/office/drawing/2014/main" id="{68809DE9-3B69-86EE-A16E-42F7778172D8}"/>
              </a:ext>
            </a:extLst>
          </p:cNvPr>
          <p:cNvSpPr txBox="1"/>
          <p:nvPr/>
        </p:nvSpPr>
        <p:spPr>
          <a:xfrm>
            <a:off x="390529" y="1279806"/>
            <a:ext cx="5050863" cy="4616648"/>
          </a:xfrm>
          <a:prstGeom prst="rect">
            <a:avLst/>
          </a:prstGeom>
        </p:spPr>
        <p:txBody>
          <a:bodyPr wrap="square" lIns="0" tIns="0" rIns="0" bIns="0" rtlCol="0" anchor="t">
            <a:spAutoFit/>
          </a:bodyPr>
          <a:lstStyle/>
          <a:p>
            <a:pPr marL="228605" indent="-228605">
              <a:buFont typeface="Arial" panose="020B0604020202020204" pitchFamily="34" charset="0"/>
              <a:buChar char="•"/>
            </a:pPr>
            <a:r>
              <a:rPr lang="en-US" sz="2000" dirty="0">
                <a:latin typeface="+mj-lt"/>
              </a:rPr>
              <a:t>Training from Hazelton/Betty Ford Clinic, Minnesota</a:t>
            </a:r>
          </a:p>
          <a:p>
            <a:pPr marL="228605" indent="-228605">
              <a:buFont typeface="Arial" panose="020B0604020202020204" pitchFamily="34" charset="0"/>
              <a:buChar char="•"/>
            </a:pPr>
            <a:endParaRPr lang="en-US" sz="2000" dirty="0">
              <a:latin typeface="+mj-lt"/>
            </a:endParaRPr>
          </a:p>
          <a:p>
            <a:pPr marL="228605" indent="-228605">
              <a:buFont typeface="Arial" panose="020B0604020202020204" pitchFamily="34" charset="0"/>
              <a:buChar char="•"/>
            </a:pPr>
            <a:r>
              <a:rPr lang="en-US" sz="2000" dirty="0">
                <a:latin typeface="+mj-lt"/>
              </a:rPr>
              <a:t>Characteristics and symptoms of mental distress:</a:t>
            </a:r>
          </a:p>
          <a:p>
            <a:pPr marL="533413" lvl="1" indent="-228605">
              <a:buFont typeface="Arial" panose="020B0604020202020204" pitchFamily="34" charset="0"/>
              <a:buChar char="•"/>
            </a:pPr>
            <a:r>
              <a:rPr lang="en-US" sz="2000" dirty="0">
                <a:latin typeface="+mj-lt"/>
              </a:rPr>
              <a:t>Desire to separate/be apart</a:t>
            </a:r>
          </a:p>
          <a:p>
            <a:pPr marL="533413" lvl="1" indent="-228605">
              <a:buFont typeface="Arial" panose="020B0604020202020204" pitchFamily="34" charset="0"/>
              <a:buChar char="•"/>
            </a:pPr>
            <a:r>
              <a:rPr lang="en-US" sz="2000" dirty="0">
                <a:latin typeface="+mj-lt"/>
              </a:rPr>
              <a:t>Blaming others for events in our lives</a:t>
            </a:r>
          </a:p>
          <a:p>
            <a:pPr marL="533413" lvl="1" indent="-228605">
              <a:buFont typeface="Arial" panose="020B0604020202020204" pitchFamily="34" charset="0"/>
              <a:buChar char="•"/>
            </a:pPr>
            <a:r>
              <a:rPr lang="en-US" sz="2000" dirty="0">
                <a:latin typeface="+mj-lt"/>
              </a:rPr>
              <a:t>Inability to control certain behaviors such as drinking or eating</a:t>
            </a:r>
          </a:p>
          <a:p>
            <a:pPr marL="533413" lvl="1" indent="-228605">
              <a:buFont typeface="Arial" panose="020B0604020202020204" pitchFamily="34" charset="0"/>
              <a:buChar char="•"/>
            </a:pPr>
            <a:r>
              <a:rPr lang="en-US" sz="2000" dirty="0">
                <a:latin typeface="+mj-lt"/>
              </a:rPr>
              <a:t>Destruction of personal and community support systems</a:t>
            </a:r>
          </a:p>
          <a:p>
            <a:pPr marL="533413" lvl="1" indent="-228605">
              <a:buFont typeface="Arial" panose="020B0604020202020204" pitchFamily="34" charset="0"/>
              <a:buChar char="•"/>
            </a:pPr>
            <a:endParaRPr lang="en-US" sz="2000" dirty="0">
              <a:latin typeface="+mj-lt"/>
            </a:endParaRPr>
          </a:p>
          <a:p>
            <a:pPr marL="228605" indent="-228605">
              <a:buFont typeface="Arial" panose="020B0604020202020204" pitchFamily="34" charset="0"/>
              <a:buChar char="•"/>
            </a:pPr>
            <a:r>
              <a:rPr lang="en-US" sz="2000" dirty="0">
                <a:latin typeface="+mj-lt"/>
              </a:rPr>
              <a:t>Some of these characteristics were forced unnaturally upon us due to the isolation of the   </a:t>
            </a:r>
          </a:p>
          <a:p>
            <a:r>
              <a:rPr lang="en-US" sz="2000" dirty="0">
                <a:latin typeface="+mj-lt"/>
              </a:rPr>
              <a:t>          COVID-19 response </a:t>
            </a:r>
          </a:p>
        </p:txBody>
      </p:sp>
      <p:grpSp>
        <p:nvGrpSpPr>
          <p:cNvPr id="12" name="Group 18">
            <a:extLst>
              <a:ext uri="{FF2B5EF4-FFF2-40B4-BE49-F238E27FC236}">
                <a16:creationId xmlns:a16="http://schemas.microsoft.com/office/drawing/2014/main" id="{C43D60C4-C7E2-EC9F-811D-F67DEBB6274A}"/>
              </a:ext>
              <a:ext uri="{C183D7F6-B498-43B3-948B-1728B52AA6E4}">
                <adec:decorative xmlns:adec="http://schemas.microsoft.com/office/drawing/2017/decorative" val="1"/>
              </a:ext>
            </a:extLst>
          </p:cNvPr>
          <p:cNvGrpSpPr/>
          <p:nvPr/>
        </p:nvGrpSpPr>
        <p:grpSpPr>
          <a:xfrm rot="5400000">
            <a:off x="-22970" y="873"/>
            <a:ext cx="1090643" cy="1088897"/>
            <a:chOff x="0" y="0"/>
            <a:chExt cx="6350000" cy="6339840"/>
          </a:xfrm>
        </p:grpSpPr>
        <p:sp>
          <p:nvSpPr>
            <p:cNvPr id="13" name="Freeform 19">
              <a:extLst>
                <a:ext uri="{FF2B5EF4-FFF2-40B4-BE49-F238E27FC236}">
                  <a16:creationId xmlns:a16="http://schemas.microsoft.com/office/drawing/2014/main" id="{8B8F9FD9-ECC0-FE83-25A8-D67EC7D28358}"/>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A6A6A6"/>
            </a:solidFill>
          </p:spPr>
          <p:txBody>
            <a:bodyPr/>
            <a:lstStyle/>
            <a:p>
              <a:endParaRPr lang="en-US"/>
            </a:p>
          </p:txBody>
        </p:sp>
      </p:grpSp>
      <p:grpSp>
        <p:nvGrpSpPr>
          <p:cNvPr id="14" name="Group 13">
            <a:extLst>
              <a:ext uri="{FF2B5EF4-FFF2-40B4-BE49-F238E27FC236}">
                <a16:creationId xmlns:a16="http://schemas.microsoft.com/office/drawing/2014/main" id="{51E5C821-B083-D57F-2162-7F541D80C6DA}"/>
              </a:ext>
              <a:ext uri="{C183D7F6-B498-43B3-948B-1728B52AA6E4}">
                <adec:decorative xmlns:adec="http://schemas.microsoft.com/office/drawing/2017/decorative" val="1"/>
              </a:ext>
            </a:extLst>
          </p:cNvPr>
          <p:cNvGrpSpPr>
            <a:grpSpLocks noChangeAspect="1"/>
          </p:cNvGrpSpPr>
          <p:nvPr/>
        </p:nvGrpSpPr>
        <p:grpSpPr>
          <a:xfrm>
            <a:off x="5486400" y="2088437"/>
            <a:ext cx="2013812" cy="2681127"/>
            <a:chOff x="0" y="0"/>
            <a:chExt cx="3663950" cy="4878070"/>
          </a:xfrm>
        </p:grpSpPr>
        <p:sp>
          <p:nvSpPr>
            <p:cNvPr id="15" name="Freeform 14">
              <a:extLst>
                <a:ext uri="{FF2B5EF4-FFF2-40B4-BE49-F238E27FC236}">
                  <a16:creationId xmlns:a16="http://schemas.microsoft.com/office/drawing/2014/main" id="{6191B725-75E8-9357-DA9E-356B74228ABB}"/>
                </a:ext>
              </a:extLst>
            </p:cNvPr>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2"/>
              <a:stretch>
                <a:fillRect l="-71353" r="-29228"/>
              </a:stretch>
            </a:blipFill>
          </p:spPr>
          <p:txBody>
            <a:bodyPr/>
            <a:lstStyle/>
            <a:p>
              <a:endParaRPr lang="en-US" sz="1200"/>
            </a:p>
          </p:txBody>
        </p:sp>
        <p:sp>
          <p:nvSpPr>
            <p:cNvPr id="16" name="Freeform 15">
              <a:extLst>
                <a:ext uri="{FF2B5EF4-FFF2-40B4-BE49-F238E27FC236}">
                  <a16:creationId xmlns:a16="http://schemas.microsoft.com/office/drawing/2014/main" id="{99D458B6-2631-4735-435B-C6ACD71B894B}"/>
                </a:ext>
              </a:extLst>
            </p:cNvPr>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0D3F7A"/>
            </a:solidFill>
          </p:spPr>
          <p:txBody>
            <a:bodyPr/>
            <a:lstStyle/>
            <a:p>
              <a:endParaRPr lang="en-US" sz="1200"/>
            </a:p>
          </p:txBody>
        </p:sp>
      </p:grpSp>
      <p:grpSp>
        <p:nvGrpSpPr>
          <p:cNvPr id="17" name="Group 16">
            <a:extLst>
              <a:ext uri="{FF2B5EF4-FFF2-40B4-BE49-F238E27FC236}">
                <a16:creationId xmlns:a16="http://schemas.microsoft.com/office/drawing/2014/main" id="{65EDDA61-7A41-1EDB-3220-E13D1F0B2BC0}"/>
              </a:ext>
              <a:ext uri="{C183D7F6-B498-43B3-948B-1728B52AA6E4}">
                <adec:decorative xmlns:adec="http://schemas.microsoft.com/office/drawing/2017/decorative" val="1"/>
              </a:ext>
            </a:extLst>
          </p:cNvPr>
          <p:cNvGrpSpPr>
            <a:grpSpLocks noChangeAspect="1"/>
          </p:cNvGrpSpPr>
          <p:nvPr/>
        </p:nvGrpSpPr>
        <p:grpSpPr>
          <a:xfrm>
            <a:off x="6588619" y="3190065"/>
            <a:ext cx="2013812" cy="2681127"/>
            <a:chOff x="0" y="0"/>
            <a:chExt cx="3663950" cy="4878070"/>
          </a:xfrm>
        </p:grpSpPr>
        <p:sp>
          <p:nvSpPr>
            <p:cNvPr id="18" name="Freeform 11">
              <a:extLst>
                <a:ext uri="{FF2B5EF4-FFF2-40B4-BE49-F238E27FC236}">
                  <a16:creationId xmlns:a16="http://schemas.microsoft.com/office/drawing/2014/main" id="{EA0B2763-142E-0B34-36E9-2E6CE313E47C}"/>
                </a:ext>
              </a:extLst>
            </p:cNvPr>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3"/>
              <a:stretch>
                <a:fillRect l="-28351" r="-72230"/>
              </a:stretch>
            </a:blipFill>
          </p:spPr>
          <p:txBody>
            <a:bodyPr/>
            <a:lstStyle/>
            <a:p>
              <a:endParaRPr lang="en-US" sz="1200"/>
            </a:p>
          </p:txBody>
        </p:sp>
        <p:sp>
          <p:nvSpPr>
            <p:cNvPr id="19" name="Freeform 12">
              <a:extLst>
                <a:ext uri="{FF2B5EF4-FFF2-40B4-BE49-F238E27FC236}">
                  <a16:creationId xmlns:a16="http://schemas.microsoft.com/office/drawing/2014/main" id="{3E7E1CB4-4BB6-7FB0-AD06-DED87EFF1885}"/>
                </a:ext>
              </a:extLst>
            </p:cNvPr>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0D3F7A"/>
            </a:solidFill>
          </p:spPr>
          <p:txBody>
            <a:bodyPr/>
            <a:lstStyle/>
            <a:p>
              <a:endParaRPr lang="en-US" sz="1200"/>
            </a:p>
          </p:txBody>
        </p:sp>
      </p:grpSp>
      <p:pic>
        <p:nvPicPr>
          <p:cNvPr id="20" name="Picture 19" descr="Logo&#10;&#10;Description automatically generated with low confidence">
            <a:extLst>
              <a:ext uri="{FF2B5EF4-FFF2-40B4-BE49-F238E27FC236}">
                <a16:creationId xmlns:a16="http://schemas.microsoft.com/office/drawing/2014/main" id="{DF540980-0CFD-E5DF-2FE4-F8AF9B3A9F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2773" y="6183939"/>
            <a:ext cx="578827" cy="518983"/>
          </a:xfrm>
          <a:prstGeom prst="rect">
            <a:avLst/>
          </a:prstGeom>
        </p:spPr>
      </p:pic>
    </p:spTree>
    <p:extLst>
      <p:ext uri="{BB962C8B-B14F-4D97-AF65-F5344CB8AC3E}">
        <p14:creationId xmlns:p14="http://schemas.microsoft.com/office/powerpoint/2010/main" val="22889901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6487764-5b2e-4cc8-a343-6fa93c41ada3" xsi:nil="true"/>
    <lcf76f155ced4ddcb4097134ff3c332f xmlns="4908c3b4-d24f-4c82-9723-bfb9549f814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50254FCF5DB448A00E04F48AC924BE" ma:contentTypeVersion="12" ma:contentTypeDescription="Create a new document." ma:contentTypeScope="" ma:versionID="56f416d259df4d7a5210d561825750d2">
  <xsd:schema xmlns:xsd="http://www.w3.org/2001/XMLSchema" xmlns:xs="http://www.w3.org/2001/XMLSchema" xmlns:p="http://schemas.microsoft.com/office/2006/metadata/properties" xmlns:ns2="4908c3b4-d24f-4c82-9723-bfb9549f8143" xmlns:ns3="86487764-5b2e-4cc8-a343-6fa93c41ada3" targetNamespace="http://schemas.microsoft.com/office/2006/metadata/properties" ma:root="true" ma:fieldsID="d71e390d104ebea3eebe5a8abfb92805" ns2:_="" ns3:_="">
    <xsd:import namespace="4908c3b4-d24f-4c82-9723-bfb9549f8143"/>
    <xsd:import namespace="86487764-5b2e-4cc8-a343-6fa93c41ada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08c3b4-d24f-4c82-9723-bfb9549f81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descrip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c76f168-b322-4065-b8a8-43d76d7aa74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487764-5b2e-4cc8-a343-6fa93c41ada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6402c6b-4e91-4cce-b59f-b3f0d97a494a}" ma:internalName="TaxCatchAll" ma:showField="CatchAllData" ma:web="86487764-5b2e-4cc8-a343-6fa93c41ad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8D4FBC-B73C-4DC6-A3F0-FF4FCF4FE711}">
  <ds:schemaRefs>
    <ds:schemaRef ds:uri="http://schemas.microsoft.com/office/2006/metadata/properties"/>
    <ds:schemaRef ds:uri="http://schemas.microsoft.com/office/infopath/2007/PartnerControls"/>
    <ds:schemaRef ds:uri="86487764-5b2e-4cc8-a343-6fa93c41ada3"/>
    <ds:schemaRef ds:uri="4908c3b4-d24f-4c82-9723-bfb9549f8143"/>
  </ds:schemaRefs>
</ds:datastoreItem>
</file>

<file path=customXml/itemProps2.xml><?xml version="1.0" encoding="utf-8"?>
<ds:datastoreItem xmlns:ds="http://schemas.openxmlformats.org/officeDocument/2006/customXml" ds:itemID="{D8977943-A8CF-454D-9FEB-FECDA88C7DBF}">
  <ds:schemaRefs>
    <ds:schemaRef ds:uri="http://schemas.microsoft.com/sharepoint/v3/contenttype/forms"/>
  </ds:schemaRefs>
</ds:datastoreItem>
</file>

<file path=customXml/itemProps3.xml><?xml version="1.0" encoding="utf-8"?>
<ds:datastoreItem xmlns:ds="http://schemas.openxmlformats.org/officeDocument/2006/customXml" ds:itemID="{F7986C4B-4BE2-42EF-8155-ABDE7E5CE2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08c3b4-d24f-4c82-9723-bfb9549f8143"/>
    <ds:schemaRef ds:uri="86487764-5b2e-4cc8-a343-6fa93c41ad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Gallery</Template>
  <TotalTime>341</TotalTime>
  <Words>1637</Words>
  <Application>Microsoft Office PowerPoint</Application>
  <PresentationFormat>On-screen Show (4:3)</PresentationFormat>
  <Paragraphs>189</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Calibri Light</vt:lpstr>
      <vt:lpstr>Lato</vt:lpstr>
      <vt:lpstr>Lato Bold</vt:lpstr>
      <vt:lpstr>Lato Italics</vt:lpstr>
      <vt:lpstr>Poppins ExtraBold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Meal 1</vt:lpstr>
      <vt:lpstr>Family Meal 2</vt:lpstr>
      <vt:lpstr>PowerPoint Presentation</vt:lpstr>
      <vt:lpstr>PowerPoint Presentation</vt:lpstr>
      <vt:lpstr>PowerPoint Presentation</vt:lpstr>
      <vt:lpstr>PowerPoint Presentation</vt:lpstr>
      <vt:lpstr>Mark’s Family</vt:lpstr>
      <vt:lpstr>Church</vt:lpstr>
      <vt:lpstr>Biking</vt:lpstr>
      <vt:lpstr>PowerPoint Presentation</vt:lpstr>
      <vt:lpstr>Cincinnati Skyline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Margo Howard</dc:creator>
  <cp:lastModifiedBy>Taquan Gilbert</cp:lastModifiedBy>
  <cp:revision>25</cp:revision>
  <dcterms:created xsi:type="dcterms:W3CDTF">2019-12-04T20:30:03Z</dcterms:created>
  <dcterms:modified xsi:type="dcterms:W3CDTF">2023-10-10T22:46:03Z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12344800.0000000</vt:lpwstr>
  </property>
  <property fmtid="{D5CDD505-2E9C-101B-9397-08002B2CF9AE}" pid="3" name="ContentTypeId">
    <vt:lpwstr>0x010100F550254FCF5DB448A00E04F48AC924BE</vt:lpwstr>
  </property>
  <property fmtid="{D5CDD505-2E9C-101B-9397-08002B2CF9AE}" pid="4" name="MediaServiceImageTags">
    <vt:lpwstr/>
  </property>
</Properties>
</file>