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3"/>
  </p:notesMasterIdLst>
  <p:handoutMasterIdLst>
    <p:handoutMasterId r:id="rId34"/>
  </p:handoutMasterIdLst>
  <p:sldIdLst>
    <p:sldId id="338" r:id="rId5"/>
    <p:sldId id="339" r:id="rId6"/>
    <p:sldId id="364" r:id="rId7"/>
    <p:sldId id="341" r:id="rId8"/>
    <p:sldId id="340" r:id="rId9"/>
    <p:sldId id="347" r:id="rId10"/>
    <p:sldId id="343" r:id="rId11"/>
    <p:sldId id="344" r:id="rId12"/>
    <p:sldId id="346" r:id="rId13"/>
    <p:sldId id="348" r:id="rId14"/>
    <p:sldId id="367" r:id="rId15"/>
    <p:sldId id="351" r:id="rId16"/>
    <p:sldId id="369" r:id="rId17"/>
    <p:sldId id="350" r:id="rId18"/>
    <p:sldId id="352" r:id="rId19"/>
    <p:sldId id="353" r:id="rId20"/>
    <p:sldId id="356" r:id="rId21"/>
    <p:sldId id="354" r:id="rId22"/>
    <p:sldId id="355" r:id="rId23"/>
    <p:sldId id="358" r:id="rId24"/>
    <p:sldId id="370" r:id="rId25"/>
    <p:sldId id="359" r:id="rId26"/>
    <p:sldId id="360" r:id="rId27"/>
    <p:sldId id="362" r:id="rId28"/>
    <p:sldId id="363" r:id="rId29"/>
    <p:sldId id="365" r:id="rId30"/>
    <p:sldId id="372" r:id="rId31"/>
    <p:sldId id="349"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3">
          <p15:clr>
            <a:srgbClr val="A4A3A4"/>
          </p15:clr>
        </p15:guide>
        <p15:guide id="2" pos="5396">
          <p15:clr>
            <a:srgbClr val="A4A3A4"/>
          </p15:clr>
        </p15:guide>
        <p15:guide id="3" pos="3993">
          <p15:clr>
            <a:srgbClr val="A4A3A4"/>
          </p15:clr>
        </p15:guide>
        <p15:guide id="4"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96A0AA"/>
    <a:srgbClr val="5B6A75"/>
    <a:srgbClr val="5F6E7B"/>
    <a:srgbClr val="57707B"/>
    <a:srgbClr val="002A5B"/>
    <a:srgbClr val="002A60"/>
    <a:srgbClr val="002264"/>
    <a:srgbClr val="007DC3"/>
    <a:srgbClr val="007E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6A5C3-8E4A-4F73-96D6-26315FCE829C}" v="4" dt="2023-10-10T23:30:39.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1003" autoAdjust="0"/>
    <p:restoredTop sz="94660"/>
  </p:normalViewPr>
  <p:slideViewPr>
    <p:cSldViewPr snapToGrid="0">
      <p:cViewPr varScale="1">
        <p:scale>
          <a:sx n="62" d="100"/>
          <a:sy n="62" d="100"/>
        </p:scale>
        <p:origin x="1192" y="56"/>
      </p:cViewPr>
      <p:guideLst>
        <p:guide orient="horz" pos="853"/>
        <p:guide pos="5396"/>
        <p:guide pos="3993"/>
        <p:guide pos="3062"/>
      </p:guideLst>
    </p:cSldViewPr>
  </p:slideViewPr>
  <p:notesTextViewPr>
    <p:cViewPr>
      <p:scale>
        <a:sx n="100" d="100"/>
        <a:sy n="100" d="100"/>
      </p:scale>
      <p:origin x="0" y="0"/>
    </p:cViewPr>
  </p:notesTextViewPr>
  <p:sorterViewPr>
    <p:cViewPr>
      <p:scale>
        <a:sx n="130" d="100"/>
        <a:sy n="130" d="100"/>
      </p:scale>
      <p:origin x="0" y="-8486"/>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quan Gilbert" userId="cccb3b1d-7701-4d88-9db7-7c2f45dc5b88" providerId="ADAL" clId="{D0A6A5C3-8E4A-4F73-96D6-26315FCE829C}"/>
    <pc:docChg chg="modHandout">
      <pc:chgData name="Taquan Gilbert" userId="cccb3b1d-7701-4d88-9db7-7c2f45dc5b88" providerId="ADAL" clId="{D0A6A5C3-8E4A-4F73-96D6-26315FCE829C}" dt="2023-10-10T23:30:39.496" v="3"/>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677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E03E061-05C3-E945-B9E4-11D4D1F531BE}" type="datetimeFigureOut">
              <a:rPr lang="en-US" smtClean="0"/>
              <a:t>10/10/2023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8E32729-7883-0145-A8AF-0F2D28B17B74}" type="slidenum">
              <a:rPr lang="en-US" smtClean="0"/>
              <a:t>‹#›</a:t>
            </a:fld>
            <a:endParaRPr lang="en-US" dirty="0"/>
          </a:p>
        </p:txBody>
      </p:sp>
    </p:spTree>
    <p:extLst>
      <p:ext uri="{BB962C8B-B14F-4D97-AF65-F5344CB8AC3E}">
        <p14:creationId xmlns:p14="http://schemas.microsoft.com/office/powerpoint/2010/main" val="843309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32729-7883-0145-A8AF-0F2D28B17B74}" type="slidenum">
              <a:rPr lang="en-US" smtClean="0"/>
              <a:t>18</a:t>
            </a:fld>
            <a:endParaRPr lang="en-US" dirty="0"/>
          </a:p>
        </p:txBody>
      </p:sp>
    </p:spTree>
    <p:extLst>
      <p:ext uri="{BB962C8B-B14F-4D97-AF65-F5344CB8AC3E}">
        <p14:creationId xmlns:p14="http://schemas.microsoft.com/office/powerpoint/2010/main" val="778793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6353665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6982664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7510927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6337300" y="6207898"/>
            <a:ext cx="2324100" cy="292100"/>
          </a:xfrm>
          <a:prstGeom prst="rect">
            <a:avLst/>
          </a:prstGeom>
        </p:spPr>
      </p:pic>
      <p:pic>
        <p:nvPicPr>
          <p:cNvPr id="18" name="Picture 17"/>
          <p:cNvPicPr>
            <a:picLocks noChangeAspect="1"/>
          </p:cNvPicPr>
          <p:nvPr userDrawn="1"/>
        </p:nvPicPr>
        <p:blipFill>
          <a:blip r:embed="rId3"/>
          <a:stretch>
            <a:fillRect/>
          </a:stretch>
        </p:blipFill>
        <p:spPr>
          <a:xfrm>
            <a:off x="557784" y="347472"/>
            <a:ext cx="8102600" cy="736600"/>
          </a:xfrm>
          <a:prstGeom prst="rect">
            <a:avLst/>
          </a:prstGeom>
        </p:spPr>
      </p:pic>
      <p:sp>
        <p:nvSpPr>
          <p:cNvPr id="10" name="Rectangle 9"/>
          <p:cNvSpPr/>
          <p:nvPr userDrawn="1"/>
        </p:nvSpPr>
        <p:spPr>
          <a:xfrm>
            <a:off x="0" y="1822450"/>
            <a:ext cx="9144000" cy="1946275"/>
          </a:xfrm>
          <a:prstGeom prst="rect">
            <a:avLst/>
          </a:prstGeom>
          <a:gradFill>
            <a:gsLst>
              <a:gs pos="0">
                <a:srgbClr val="002A5B"/>
              </a:gs>
              <a:gs pos="100000">
                <a:srgbClr val="007DC3"/>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750803"/>
            <a:ext cx="9144000" cy="55771"/>
          </a:xfrm>
          <a:prstGeom prst="rect">
            <a:avLst/>
          </a:prstGeom>
          <a:gradFill flip="none" rotWithShape="1">
            <a:gsLst>
              <a:gs pos="100000">
                <a:srgbClr val="5B6A75"/>
              </a:gs>
              <a:gs pos="0">
                <a:srgbClr val="96A0A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2" name="Rectangle 11"/>
          <p:cNvSpPr/>
          <p:nvPr userDrawn="1"/>
        </p:nvSpPr>
        <p:spPr>
          <a:xfrm>
            <a:off x="0" y="3789153"/>
            <a:ext cx="9144000" cy="55771"/>
          </a:xfrm>
          <a:prstGeom prst="rect">
            <a:avLst/>
          </a:prstGeom>
          <a:gradFill flip="none" rotWithShape="1">
            <a:gsLst>
              <a:gs pos="100000">
                <a:srgbClr val="5B6A75"/>
              </a:gs>
              <a:gs pos="0">
                <a:srgbClr val="96A0A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3" name="Title 1"/>
          <p:cNvSpPr>
            <a:spLocks noGrp="1"/>
          </p:cNvSpPr>
          <p:nvPr>
            <p:ph type="ctrTitle" hasCustomPrompt="1"/>
          </p:nvPr>
        </p:nvSpPr>
        <p:spPr>
          <a:xfrm>
            <a:off x="1444341" y="2188034"/>
            <a:ext cx="7151255" cy="593205"/>
          </a:xfrm>
        </p:spPr>
        <p:txBody>
          <a:bodyPr lIns="0" rIns="0" anchor="t"/>
          <a:lstStyle>
            <a:lvl1pPr>
              <a:defRPr sz="3600" b="0">
                <a:solidFill>
                  <a:schemeClr val="bg1"/>
                </a:solidFill>
              </a:defRPr>
            </a:lvl1pPr>
          </a:lstStyle>
          <a:p>
            <a:r>
              <a:rPr lang="en-US" dirty="0"/>
              <a:t>Title of Presentation</a:t>
            </a:r>
          </a:p>
        </p:txBody>
      </p:sp>
      <p:sp>
        <p:nvSpPr>
          <p:cNvPr id="14" name="Subtitle 2"/>
          <p:cNvSpPr>
            <a:spLocks noGrp="1"/>
          </p:cNvSpPr>
          <p:nvPr>
            <p:ph type="subTitle" idx="1" hasCustomPrompt="1"/>
          </p:nvPr>
        </p:nvSpPr>
        <p:spPr>
          <a:xfrm>
            <a:off x="1444341" y="2788847"/>
            <a:ext cx="6450688" cy="418286"/>
          </a:xfrm>
          <a:prstGeom prst="rect">
            <a:avLst/>
          </a:prstGeom>
        </p:spPr>
        <p:txBody>
          <a:bodyPr lIns="0" rIns="0">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 (If Needed)</a:t>
            </a:r>
          </a:p>
        </p:txBody>
      </p:sp>
      <p:sp>
        <p:nvSpPr>
          <p:cNvPr id="15" name="Text Placeholder 5"/>
          <p:cNvSpPr>
            <a:spLocks noGrp="1"/>
          </p:cNvSpPr>
          <p:nvPr>
            <p:ph type="body" sz="quarter" idx="10" hasCustomPrompt="1"/>
          </p:nvPr>
        </p:nvSpPr>
        <p:spPr>
          <a:xfrm>
            <a:off x="1444341" y="4114419"/>
            <a:ext cx="7136488" cy="1802193"/>
          </a:xfrm>
          <a:prstGeom prst="rect">
            <a:avLst/>
          </a:prstGeom>
        </p:spPr>
        <p:txBody>
          <a:bodyPr lIns="0" rIns="0"/>
          <a:lstStyle/>
          <a:p>
            <a:pPr lvl="0"/>
            <a:r>
              <a:rPr lang="en-US" dirty="0"/>
              <a:t>Description</a:t>
            </a:r>
          </a:p>
          <a:p>
            <a:pPr lvl="0"/>
            <a:r>
              <a:rPr lang="en-US" dirty="0"/>
              <a:t>Description</a:t>
            </a:r>
          </a:p>
          <a:p>
            <a:pPr lvl="0"/>
            <a:r>
              <a:rPr lang="en-US" dirty="0"/>
              <a:t>Date of Presentation</a:t>
            </a:r>
          </a:p>
        </p:txBody>
      </p:sp>
      <p:sp>
        <p:nvSpPr>
          <p:cNvPr id="16" name="Text Placeholder 9"/>
          <p:cNvSpPr>
            <a:spLocks noGrp="1"/>
          </p:cNvSpPr>
          <p:nvPr>
            <p:ph type="body" sz="quarter" idx="11" hasCustomPrompt="1"/>
          </p:nvPr>
        </p:nvSpPr>
        <p:spPr>
          <a:xfrm>
            <a:off x="1444341" y="1093356"/>
            <a:ext cx="4078288" cy="427038"/>
          </a:xfrm>
        </p:spPr>
        <p:txBody>
          <a:bodyPr lIns="0" rIns="0">
            <a:normAutofit/>
          </a:bodyPr>
          <a:lstStyle>
            <a:lvl1pPr>
              <a:defRPr sz="1650">
                <a:solidFill>
                  <a:schemeClr val="accent1"/>
                </a:solidFill>
                <a:latin typeface="Times"/>
                <a:cs typeface="Times"/>
              </a:defRPr>
            </a:lvl1pPr>
          </a:lstStyle>
          <a:p>
            <a:pPr lvl="0"/>
            <a:r>
              <a:rPr lang="en-US" dirty="0"/>
              <a:t>Optional Tagline</a:t>
            </a:r>
          </a:p>
        </p:txBody>
      </p:sp>
    </p:spTree>
    <p:extLst>
      <p:ext uri="{BB962C8B-B14F-4D97-AF65-F5344CB8AC3E}">
        <p14:creationId xmlns:p14="http://schemas.microsoft.com/office/powerpoint/2010/main" val="282004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6337300" y="6207898"/>
            <a:ext cx="2324100" cy="292100"/>
          </a:xfrm>
          <a:prstGeom prst="rect">
            <a:avLst/>
          </a:prstGeom>
        </p:spPr>
      </p:pic>
      <p:sp>
        <p:nvSpPr>
          <p:cNvPr id="8" name="Rectangle 7"/>
          <p:cNvSpPr/>
          <p:nvPr userDrawn="1"/>
        </p:nvSpPr>
        <p:spPr>
          <a:xfrm>
            <a:off x="0" y="1750803"/>
            <a:ext cx="9144000" cy="55771"/>
          </a:xfrm>
          <a:prstGeom prst="rect">
            <a:avLst/>
          </a:prstGeom>
          <a:gradFill flip="none" rotWithShape="1">
            <a:gsLst>
              <a:gs pos="100000">
                <a:srgbClr val="5B6A75"/>
              </a:gs>
              <a:gs pos="0">
                <a:srgbClr val="96A0A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ectangle 8"/>
          <p:cNvSpPr/>
          <p:nvPr userDrawn="1"/>
        </p:nvSpPr>
        <p:spPr>
          <a:xfrm>
            <a:off x="0" y="3456432"/>
            <a:ext cx="9144000" cy="55771"/>
          </a:xfrm>
          <a:prstGeom prst="rect">
            <a:avLst/>
          </a:prstGeom>
          <a:gradFill flip="none" rotWithShape="1">
            <a:gsLst>
              <a:gs pos="100000">
                <a:srgbClr val="5B6A75"/>
              </a:gs>
              <a:gs pos="0">
                <a:srgbClr val="96A0AA"/>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hasCustomPrompt="1"/>
          </p:nvPr>
        </p:nvSpPr>
        <p:spPr>
          <a:xfrm>
            <a:off x="1444341" y="3712464"/>
            <a:ext cx="7151255" cy="593205"/>
          </a:xfrm>
        </p:spPr>
        <p:txBody>
          <a:bodyPr lIns="0" rIns="0" anchor="t"/>
          <a:lstStyle>
            <a:lvl1pPr>
              <a:defRPr sz="3600" b="0">
                <a:solidFill>
                  <a:srgbClr val="003087"/>
                </a:solidFill>
              </a:defRPr>
            </a:lvl1pPr>
          </a:lstStyle>
          <a:p>
            <a:r>
              <a:rPr lang="en-US" dirty="0"/>
              <a:t>Title of Presentation</a:t>
            </a:r>
          </a:p>
        </p:txBody>
      </p:sp>
      <p:sp>
        <p:nvSpPr>
          <p:cNvPr id="3" name="Subtitle 2"/>
          <p:cNvSpPr>
            <a:spLocks noGrp="1"/>
          </p:cNvSpPr>
          <p:nvPr>
            <p:ph type="subTitle" idx="1" hasCustomPrompt="1"/>
          </p:nvPr>
        </p:nvSpPr>
        <p:spPr>
          <a:xfrm>
            <a:off x="1444341" y="4312848"/>
            <a:ext cx="6450688" cy="418286"/>
          </a:xfrm>
          <a:prstGeom prst="rect">
            <a:avLst/>
          </a:prstGeom>
        </p:spPr>
        <p:txBody>
          <a:bodyPr lIns="0" rIns="0">
            <a:normAutofit/>
          </a:bodyPr>
          <a:lstStyle>
            <a:lvl1pPr marL="0" indent="0" algn="l">
              <a:buNone/>
              <a:defRPr sz="180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 (If Needed)</a:t>
            </a:r>
          </a:p>
        </p:txBody>
      </p:sp>
      <p:sp>
        <p:nvSpPr>
          <p:cNvPr id="17" name="Text Placeholder 5"/>
          <p:cNvSpPr>
            <a:spLocks noGrp="1"/>
          </p:cNvSpPr>
          <p:nvPr>
            <p:ph type="body" sz="quarter" idx="10" hasCustomPrompt="1"/>
          </p:nvPr>
        </p:nvSpPr>
        <p:spPr>
          <a:xfrm>
            <a:off x="1444341" y="4946904"/>
            <a:ext cx="7136488" cy="944986"/>
          </a:xfrm>
          <a:prstGeom prst="rect">
            <a:avLst/>
          </a:prstGeom>
        </p:spPr>
        <p:txBody>
          <a:bodyPr lIns="0" rIns="0"/>
          <a:lstStyle/>
          <a:p>
            <a:pPr lvl="0"/>
            <a:r>
              <a:rPr lang="en-US" dirty="0"/>
              <a:t>Description</a:t>
            </a:r>
          </a:p>
          <a:p>
            <a:pPr lvl="0"/>
            <a:r>
              <a:rPr lang="en-US" dirty="0"/>
              <a:t>Description</a:t>
            </a:r>
          </a:p>
          <a:p>
            <a:pPr lvl="0"/>
            <a:r>
              <a:rPr lang="en-US" dirty="0"/>
              <a:t>Date of Presentation</a:t>
            </a:r>
          </a:p>
        </p:txBody>
      </p:sp>
      <p:pic>
        <p:nvPicPr>
          <p:cNvPr id="18" name="Picture 17"/>
          <p:cNvPicPr>
            <a:picLocks noChangeAspect="1"/>
          </p:cNvPicPr>
          <p:nvPr userDrawn="1"/>
        </p:nvPicPr>
        <p:blipFill>
          <a:blip r:embed="rId3"/>
          <a:stretch>
            <a:fillRect/>
          </a:stretch>
        </p:blipFill>
        <p:spPr>
          <a:xfrm>
            <a:off x="557784" y="347472"/>
            <a:ext cx="8102600" cy="736600"/>
          </a:xfrm>
          <a:prstGeom prst="rect">
            <a:avLst/>
          </a:prstGeom>
        </p:spPr>
      </p:pic>
      <p:pic>
        <p:nvPicPr>
          <p:cNvPr id="4" name="Picture 3" descr="pma-heade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26104"/>
            <a:ext cx="9144000" cy="1610797"/>
          </a:xfrm>
          <a:prstGeom prst="rect">
            <a:avLst/>
          </a:prstGeom>
        </p:spPr>
      </p:pic>
    </p:spTree>
    <p:extLst>
      <p:ext uri="{BB962C8B-B14F-4D97-AF65-F5344CB8AC3E}">
        <p14:creationId xmlns:p14="http://schemas.microsoft.com/office/powerpoint/2010/main" val="258248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444752" y="2185416"/>
            <a:ext cx="7151255" cy="593205"/>
          </a:xfrm>
        </p:spPr>
        <p:txBody>
          <a:bodyPr lIns="0" rIns="0" anchor="t"/>
          <a:lstStyle>
            <a:lvl1pPr>
              <a:defRPr sz="3600" b="0">
                <a:solidFill>
                  <a:srgbClr val="003087"/>
                </a:solidFill>
              </a:defRPr>
            </a:lvl1pPr>
          </a:lstStyle>
          <a:p>
            <a:r>
              <a:rPr lang="en-US" dirty="0"/>
              <a:t>Title of Presentation</a:t>
            </a:r>
          </a:p>
        </p:txBody>
      </p:sp>
      <p:sp>
        <p:nvSpPr>
          <p:cNvPr id="11" name="Subtitle 2"/>
          <p:cNvSpPr>
            <a:spLocks noGrp="1"/>
          </p:cNvSpPr>
          <p:nvPr>
            <p:ph type="subTitle" idx="1" hasCustomPrompt="1"/>
          </p:nvPr>
        </p:nvSpPr>
        <p:spPr>
          <a:xfrm>
            <a:off x="1444752" y="2788857"/>
            <a:ext cx="6450688" cy="418286"/>
          </a:xfrm>
          <a:prstGeom prst="rect">
            <a:avLst/>
          </a:prstGeom>
        </p:spPr>
        <p:txBody>
          <a:bodyPr lIns="0" rIns="0">
            <a:normAutofit/>
          </a:bodyPr>
          <a:lstStyle>
            <a:lvl1pPr marL="0" indent="0" algn="l">
              <a:buNone/>
              <a:defRPr sz="180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 (If Needed)</a:t>
            </a:r>
          </a:p>
        </p:txBody>
      </p:sp>
      <p:sp>
        <p:nvSpPr>
          <p:cNvPr id="14" name="Text Placeholder 5"/>
          <p:cNvSpPr>
            <a:spLocks noGrp="1"/>
          </p:cNvSpPr>
          <p:nvPr>
            <p:ph type="body" sz="quarter" idx="10" hasCustomPrompt="1"/>
          </p:nvPr>
        </p:nvSpPr>
        <p:spPr>
          <a:xfrm>
            <a:off x="1444752" y="4114419"/>
            <a:ext cx="7136488" cy="1802193"/>
          </a:xfrm>
          <a:prstGeom prst="rect">
            <a:avLst/>
          </a:prstGeom>
        </p:spPr>
        <p:txBody>
          <a:bodyPr lIns="0" rIns="0"/>
          <a:lstStyle>
            <a:lvl1pPr>
              <a:defRPr>
                <a:solidFill>
                  <a:srgbClr val="003087"/>
                </a:solidFill>
              </a:defRPr>
            </a:lvl1pPr>
          </a:lstStyle>
          <a:p>
            <a:pPr lvl="0"/>
            <a:r>
              <a:rPr lang="en-US" dirty="0"/>
              <a:t>Description</a:t>
            </a:r>
          </a:p>
          <a:p>
            <a:pPr lvl="0"/>
            <a:r>
              <a:rPr lang="en-US" dirty="0"/>
              <a:t>Description</a:t>
            </a:r>
          </a:p>
          <a:p>
            <a:pPr lvl="0"/>
            <a:r>
              <a:rPr lang="en-US" dirty="0"/>
              <a:t>Date of Presentation</a:t>
            </a:r>
          </a:p>
        </p:txBody>
      </p:sp>
      <p:pic>
        <p:nvPicPr>
          <p:cNvPr id="9" name="Picture 8"/>
          <p:cNvPicPr>
            <a:picLocks noChangeAspect="1"/>
          </p:cNvPicPr>
          <p:nvPr userDrawn="1"/>
        </p:nvPicPr>
        <p:blipFill>
          <a:blip r:embed="rId2"/>
          <a:stretch>
            <a:fillRect/>
          </a:stretch>
        </p:blipFill>
        <p:spPr>
          <a:xfrm>
            <a:off x="6337300" y="6207898"/>
            <a:ext cx="2324100" cy="292100"/>
          </a:xfrm>
          <a:prstGeom prst="rect">
            <a:avLst/>
          </a:prstGeom>
        </p:spPr>
      </p:pic>
      <p:pic>
        <p:nvPicPr>
          <p:cNvPr id="20" name="Picture 19"/>
          <p:cNvPicPr>
            <a:picLocks noChangeAspect="1"/>
          </p:cNvPicPr>
          <p:nvPr userDrawn="1"/>
        </p:nvPicPr>
        <p:blipFill>
          <a:blip r:embed="rId3"/>
          <a:stretch>
            <a:fillRect/>
          </a:stretch>
        </p:blipFill>
        <p:spPr>
          <a:xfrm>
            <a:off x="557784" y="347472"/>
            <a:ext cx="8102600" cy="736600"/>
          </a:xfrm>
          <a:prstGeom prst="rect">
            <a:avLst/>
          </a:prstGeom>
        </p:spPr>
      </p:pic>
    </p:spTree>
    <p:extLst>
      <p:ext uri="{BB962C8B-B14F-4D97-AF65-F5344CB8AC3E}">
        <p14:creationId xmlns:p14="http://schemas.microsoft.com/office/powerpoint/2010/main" val="349621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10652059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40717539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40434848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24678159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39913367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404347375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1519232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38795415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10/10/2023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544F9-E486-2E46-8E75-2532286B2DDD}" type="slidenum">
              <a:rPr lang="en-US" smtClean="0"/>
              <a:pPr/>
              <a:t>‹#›</a:t>
            </a:fld>
            <a:endParaRPr lang="en-US" dirty="0"/>
          </a:p>
        </p:txBody>
      </p:sp>
    </p:spTree>
    <p:extLst>
      <p:ext uri="{BB962C8B-B14F-4D97-AF65-F5344CB8AC3E}">
        <p14:creationId xmlns:p14="http://schemas.microsoft.com/office/powerpoint/2010/main" val="207313185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david_weightman@pma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direction-away-decision-target-2320124/"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137713708@N03/24379202246/"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C8BE99-6F90-0D4F-A0BD-116465B980FC}"/>
              </a:ext>
            </a:extLst>
          </p:cNvPr>
          <p:cNvSpPr>
            <a:spLocks noGrp="1"/>
          </p:cNvSpPr>
          <p:nvPr>
            <p:ph type="subTitle" idx="1"/>
          </p:nvPr>
        </p:nvSpPr>
        <p:spPr/>
        <p:txBody>
          <a:bodyPr>
            <a:normAutofit lnSpcReduction="10000"/>
          </a:bodyPr>
          <a:lstStyle/>
          <a:p>
            <a:endParaRPr lang="en-US" dirty="0"/>
          </a:p>
          <a:p>
            <a:r>
              <a:rPr lang="en-US" dirty="0"/>
              <a:t>David Weightman, CPCU, CSP, ARM-P</a:t>
            </a:r>
          </a:p>
          <a:p>
            <a:r>
              <a:rPr lang="en-US" dirty="0"/>
              <a:t>Risk Control Manager</a:t>
            </a:r>
          </a:p>
          <a:p>
            <a:r>
              <a:rPr lang="en-US" dirty="0"/>
              <a:t>PMA Companies </a:t>
            </a:r>
          </a:p>
          <a:p>
            <a:endParaRPr lang="en-US" dirty="0"/>
          </a:p>
        </p:txBody>
      </p:sp>
      <p:sp>
        <p:nvSpPr>
          <p:cNvPr id="4" name="Title 1">
            <a:extLst>
              <a:ext uri="{FF2B5EF4-FFF2-40B4-BE49-F238E27FC236}">
                <a16:creationId xmlns:a16="http://schemas.microsoft.com/office/drawing/2014/main" id="{47CD9A26-CB54-4830-B008-1CAD3F1B939C}"/>
              </a:ext>
            </a:extLst>
          </p:cNvPr>
          <p:cNvSpPr>
            <a:spLocks noGrp="1"/>
          </p:cNvSpPr>
          <p:nvPr>
            <p:ph type="ctrTitle"/>
          </p:nvPr>
        </p:nvSpPr>
        <p:spPr/>
        <p:txBody>
          <a:bodyPr>
            <a:normAutofit/>
          </a:bodyPr>
          <a:lstStyle/>
          <a:p>
            <a:r>
              <a:rPr lang="en-US" sz="3200" b="1" dirty="0"/>
              <a:t>Police Body Worn Camera Video </a:t>
            </a:r>
            <a:br>
              <a:rPr lang="en-US" sz="3200" b="1" dirty="0"/>
            </a:br>
            <a:r>
              <a:rPr lang="en-US" sz="3200" b="1" dirty="0"/>
              <a:t>as a Risk Management Tool</a:t>
            </a:r>
            <a:endParaRPr lang="en-US" sz="3200" dirty="0"/>
          </a:p>
        </p:txBody>
      </p:sp>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10</a:t>
            </a:fld>
            <a:endParaRPr lang="en-US" dirty="0"/>
          </a:p>
        </p:txBody>
      </p:sp>
      <p:sp>
        <p:nvSpPr>
          <p:cNvPr id="5" name="Title 1">
            <a:extLst>
              <a:ext uri="{FF2B5EF4-FFF2-40B4-BE49-F238E27FC236}">
                <a16:creationId xmlns:a16="http://schemas.microsoft.com/office/drawing/2014/main" id="{4B561D0B-007F-4086-BCF3-92A16831FB12}"/>
              </a:ext>
            </a:extLst>
          </p:cNvPr>
          <p:cNvSpPr>
            <a:spLocks noGrp="1"/>
          </p:cNvSpPr>
          <p:nvPr>
            <p:ph type="title"/>
          </p:nvPr>
        </p:nvSpPr>
        <p:spPr>
          <a:xfrm>
            <a:off x="780458" y="554803"/>
            <a:ext cx="7828997" cy="923875"/>
          </a:xfrm>
        </p:spPr>
        <p:txBody>
          <a:bodyPr>
            <a:normAutofit fontScale="90000"/>
          </a:bodyPr>
          <a:lstStyle/>
          <a:p>
            <a:r>
              <a:rPr lang="en-US" sz="3100" dirty="0">
                <a:latin typeface="Arial" panose="020B0604020202020204" pitchFamily="34" charset="0"/>
                <a:cs typeface="Arial" panose="020B0604020202020204" pitchFamily="34" charset="0"/>
              </a:rPr>
              <a:t>Example:  High-Risk Motor Vehicle Stop</a:t>
            </a:r>
            <a:br>
              <a:rPr lang="en-US" sz="31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Key Performance Indicator” (KPI)</a:t>
            </a:r>
            <a:br>
              <a:rPr lang="en-US" sz="2200" b="1" i="1" dirty="0">
                <a:latin typeface="Arial" panose="020B0604020202020204" pitchFamily="34" charset="0"/>
                <a:cs typeface="Arial" panose="020B0604020202020204" pitchFamily="34" charset="0"/>
              </a:rPr>
            </a:br>
            <a:br>
              <a:rPr lang="en-US" sz="2200" b="1"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Execution of KPIs = Correct Process &amp; Reduced Risk</a:t>
            </a:r>
            <a:br>
              <a:rPr lang="en-US" sz="2000" b="1" i="1" dirty="0">
                <a:latin typeface="Arial" panose="020B0604020202020204" pitchFamily="34" charset="0"/>
                <a:cs typeface="Arial" panose="020B0604020202020204" pitchFamily="34" charset="0"/>
              </a:rPr>
            </a:br>
            <a:endParaRPr lang="en-US" sz="2000" b="1" i="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EDA67D3-5A69-44AF-962F-9B62AC43F4B4}"/>
              </a:ext>
            </a:extLst>
          </p:cNvPr>
          <p:cNvSpPr/>
          <p:nvPr/>
        </p:nvSpPr>
        <p:spPr>
          <a:xfrm>
            <a:off x="780458" y="2024557"/>
            <a:ext cx="6483442" cy="3662541"/>
          </a:xfrm>
          <a:prstGeom prst="rect">
            <a:avLst/>
          </a:prstGeom>
        </p:spPr>
        <p:txBody>
          <a:bodyPr wrap="square">
            <a:spAutoFit/>
          </a:bodyPr>
          <a:lstStyle/>
          <a:p>
            <a:pPr marR="0" lvl="0" algn="ctr">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High-Risk Motor Vehicle Stops KPIs</a:t>
            </a:r>
          </a:p>
          <a:p>
            <a:pPr marR="0" lvl="0" algn="ctr">
              <a:spcBef>
                <a:spcPts val="0"/>
              </a:spcBef>
              <a:spcAft>
                <a:spcPts val="0"/>
              </a:spcAft>
            </a:pPr>
            <a:endParaRPr lang="en-US" sz="20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Notify dispatcher of the make, model, registration number, and color of the vehicle</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Notify dispatcher of the number of occupants in the vehicle</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Wait for backup</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Turn off sirens</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Position police vehicles to block roadway</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Utilize contact/cover principle to communicate </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Have subject exit vehicle and walk back to officers</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Remove subjects from vehicle one at a time</a:t>
            </a:r>
          </a:p>
          <a:p>
            <a:pPr marL="285750" indent="-285750">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Arial" panose="020B0604020202020204" pitchFamily="34" charset="0"/>
              </a:rPr>
              <a:t>Handcuff subjects from behind cover</a:t>
            </a:r>
          </a:p>
          <a:p>
            <a:pPr marL="285750"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Give verbal instructions to vehicle occupants not in view</a:t>
            </a:r>
          </a:p>
          <a:p>
            <a:pPr marL="285750"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Tactfully approach vehicle to clear vehicle</a:t>
            </a:r>
          </a:p>
        </p:txBody>
      </p:sp>
      <p:pic>
        <p:nvPicPr>
          <p:cNvPr id="7" name="Picture 6" descr="A picture containing car&#10;&#10;Description automatically generated">
            <a:extLst>
              <a:ext uri="{FF2B5EF4-FFF2-40B4-BE49-F238E27FC236}">
                <a16:creationId xmlns:a16="http://schemas.microsoft.com/office/drawing/2014/main" id="{00B7FBD2-C318-43A3-8AE3-0AA26B4F38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09111" y="4038893"/>
            <a:ext cx="2397761" cy="1598507"/>
          </a:xfrm>
          <a:prstGeom prst="rect">
            <a:avLst/>
          </a:prstGeom>
        </p:spPr>
      </p:pic>
    </p:spTree>
    <p:extLst>
      <p:ext uri="{BB962C8B-B14F-4D97-AF65-F5344CB8AC3E}">
        <p14:creationId xmlns:p14="http://schemas.microsoft.com/office/powerpoint/2010/main" val="115657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11</a:t>
            </a:fld>
            <a:endParaRPr lang="en-US" dirty="0"/>
          </a:p>
        </p:txBody>
      </p:sp>
      <p:sp>
        <p:nvSpPr>
          <p:cNvPr id="3" name="Title 1">
            <a:extLst>
              <a:ext uri="{FF2B5EF4-FFF2-40B4-BE49-F238E27FC236}">
                <a16:creationId xmlns:a16="http://schemas.microsoft.com/office/drawing/2014/main" id="{D33F4584-B542-4D4B-9975-EBCC28FCA103}"/>
              </a:ext>
            </a:extLst>
          </p:cNvPr>
          <p:cNvSpPr>
            <a:spLocks noGrp="1"/>
          </p:cNvSpPr>
          <p:nvPr>
            <p:ph type="title"/>
          </p:nvPr>
        </p:nvSpPr>
        <p:spPr>
          <a:xfrm>
            <a:off x="490794" y="383280"/>
            <a:ext cx="8229599" cy="138308"/>
          </a:xfrm>
        </p:spPr>
        <p:txBody>
          <a:bodyPr>
            <a:noAutofit/>
          </a:bodyPr>
          <a:lstStyle/>
          <a:p>
            <a:r>
              <a:rPr lang="en-US" sz="2800" dirty="0"/>
              <a:t>BWC Performance Ratings </a:t>
            </a:r>
            <a:endParaRPr lang="en-US" sz="2800" b="1" i="1" dirty="0"/>
          </a:p>
        </p:txBody>
      </p:sp>
      <p:sp>
        <p:nvSpPr>
          <p:cNvPr id="5" name="Subtitle 1">
            <a:extLst>
              <a:ext uri="{FF2B5EF4-FFF2-40B4-BE49-F238E27FC236}">
                <a16:creationId xmlns:a16="http://schemas.microsoft.com/office/drawing/2014/main" id="{4890D958-ACEB-4276-9EEA-E75BC950E3D7}"/>
              </a:ext>
            </a:extLst>
          </p:cNvPr>
          <p:cNvSpPr txBox="1">
            <a:spLocks/>
          </p:cNvSpPr>
          <p:nvPr/>
        </p:nvSpPr>
        <p:spPr>
          <a:xfrm>
            <a:off x="490794" y="680742"/>
            <a:ext cx="7137400" cy="41828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How we “Code and Measure” Officer Performance?</a:t>
            </a:r>
          </a:p>
        </p:txBody>
      </p:sp>
      <p:sp>
        <p:nvSpPr>
          <p:cNvPr id="6" name="Rectangle 5">
            <a:extLst>
              <a:ext uri="{FF2B5EF4-FFF2-40B4-BE49-F238E27FC236}">
                <a16:creationId xmlns:a16="http://schemas.microsoft.com/office/drawing/2014/main" id="{E47A1681-97AE-4D9C-8EBC-9D20C614A646}"/>
              </a:ext>
            </a:extLst>
          </p:cNvPr>
          <p:cNvSpPr/>
          <p:nvPr/>
        </p:nvSpPr>
        <p:spPr>
          <a:xfrm>
            <a:off x="875116" y="1647067"/>
            <a:ext cx="7457226" cy="4278094"/>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No Action </a:t>
            </a:r>
            <a:r>
              <a:rPr lang="en-US" sz="1600" dirty="0">
                <a:latin typeface="Arial" panose="020B0604020202020204" pitchFamily="34" charset="0"/>
                <a:ea typeface="Calibri" panose="020F0502020204030204" pitchFamily="34" charset="0"/>
                <a:cs typeface="Arial" panose="020B0604020202020204" pitchFamily="34" charset="0"/>
              </a:rPr>
              <a:t>- The performance viewed was consistent with departmental policy and best practices</a:t>
            </a:r>
          </a:p>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Commendation</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-The performance exceeds expectations and merits recognition</a:t>
            </a:r>
          </a:p>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Counseling</a:t>
            </a:r>
            <a:r>
              <a:rPr lang="en-US" sz="1600" dirty="0">
                <a:latin typeface="Arial" panose="020B0604020202020204" pitchFamily="34" charset="0"/>
                <a:ea typeface="Calibri" panose="020F0502020204030204" pitchFamily="34" charset="0"/>
                <a:cs typeface="Arial" panose="020B0604020202020204" pitchFamily="34" charset="0"/>
              </a:rPr>
              <a:t> - The performance is inconsistent with policy and best practices, requiring the officer to be made aware of the inconsistency and begin improvement</a:t>
            </a:r>
          </a:p>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Training</a:t>
            </a: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ea typeface="Calibri" panose="020F0502020204030204" pitchFamily="34" charset="0"/>
                <a:cs typeface="Arial" panose="020B0604020202020204" pitchFamily="34" charset="0"/>
              </a:rPr>
              <a:t>- The performance is inconsistent with policy and best practices, requiring the officer to be retrained on the steps to successfully perform the series of job tasks</a:t>
            </a:r>
          </a:p>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Performance Improvement Plan </a:t>
            </a:r>
            <a:r>
              <a:rPr lang="en-US" sz="1600" dirty="0">
                <a:latin typeface="Arial" panose="020B0604020202020204" pitchFamily="34" charset="0"/>
                <a:ea typeface="Calibri" panose="020F0502020204030204" pitchFamily="34" charset="0"/>
                <a:cs typeface="Arial" panose="020B0604020202020204" pitchFamily="34" charset="0"/>
              </a:rPr>
              <a:t>– The officer’s performance has failed to meet agency standards, even after receiving counseling, training and retraining.  A documented 90-day plan will be implemented where the officer error is identified, training and counseling provided, performance expectations set, and scheduled meetings to discuss performance.  </a:t>
            </a:r>
          </a:p>
          <a:p>
            <a:pPr marL="342900" marR="0" lvl="0" indent="-342900">
              <a:spcBef>
                <a:spcPts val="0"/>
              </a:spcBef>
              <a:spcAft>
                <a:spcPts val="0"/>
              </a:spcAft>
              <a:buFont typeface="Symbol" panose="05050102010706020507" pitchFamily="18" charset="2"/>
              <a:buChar char=""/>
            </a:pPr>
            <a:r>
              <a:rPr lang="en-US" sz="1600" b="1" u="sng" dirty="0">
                <a:latin typeface="Arial" panose="020B0604020202020204" pitchFamily="34" charset="0"/>
                <a:ea typeface="Calibri" panose="020F0502020204030204" pitchFamily="34" charset="0"/>
                <a:cs typeface="Arial" panose="020B0604020202020204" pitchFamily="34" charset="0"/>
              </a:rPr>
              <a:t>Forward to Internal Affairs </a:t>
            </a:r>
            <a:r>
              <a:rPr lang="en-US" sz="1600" dirty="0">
                <a:latin typeface="Arial" panose="020B0604020202020204" pitchFamily="34" charset="0"/>
                <a:ea typeface="Calibri" panose="020F0502020204030204" pitchFamily="34" charset="0"/>
                <a:cs typeface="Arial" panose="020B0604020202020204" pitchFamily="34" charset="0"/>
              </a:rPr>
              <a:t>- The performance violates a rule, regulation, policy, or procedure and requires additional review by Internal Affairs</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AA726F-C75D-4DB2-903B-45B6388C0E00}"/>
              </a:ext>
            </a:extLst>
          </p:cNvPr>
          <p:cNvSpPr txBox="1"/>
          <p:nvPr/>
        </p:nvSpPr>
        <p:spPr>
          <a:xfrm>
            <a:off x="3251164" y="1188381"/>
            <a:ext cx="291333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Performance Ratings</a:t>
            </a:r>
          </a:p>
        </p:txBody>
      </p:sp>
    </p:spTree>
    <p:extLst>
      <p:ext uri="{BB962C8B-B14F-4D97-AF65-F5344CB8AC3E}">
        <p14:creationId xmlns:p14="http://schemas.microsoft.com/office/powerpoint/2010/main" val="297139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12</a:t>
            </a:fld>
            <a:endParaRPr lang="en-US" dirty="0"/>
          </a:p>
        </p:txBody>
      </p:sp>
      <p:sp>
        <p:nvSpPr>
          <p:cNvPr id="3" name="Title 1">
            <a:extLst>
              <a:ext uri="{FF2B5EF4-FFF2-40B4-BE49-F238E27FC236}">
                <a16:creationId xmlns:a16="http://schemas.microsoft.com/office/drawing/2014/main" id="{C266D7E3-6046-4137-B02B-8ED809B56957}"/>
              </a:ext>
            </a:extLst>
          </p:cNvPr>
          <p:cNvSpPr>
            <a:spLocks noGrp="1"/>
          </p:cNvSpPr>
          <p:nvPr>
            <p:ph type="title"/>
          </p:nvPr>
        </p:nvSpPr>
        <p:spPr>
          <a:xfrm>
            <a:off x="800100" y="1232498"/>
            <a:ext cx="7886700" cy="718080"/>
          </a:xfrm>
        </p:spPr>
        <p:txBody>
          <a:bodyPr>
            <a:noAutofit/>
          </a:bodyPr>
          <a:lstStyle/>
          <a:p>
            <a:pPr algn="ctr"/>
            <a:r>
              <a:rPr lang="en-US" sz="2400" dirty="0">
                <a:latin typeface="Arial" panose="020B0604020202020204" pitchFamily="34" charset="0"/>
                <a:cs typeface="Arial" panose="020B0604020202020204" pitchFamily="34" charset="0"/>
              </a:rPr>
              <a:t>Officer BWC Review Pilot Program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t>
            </a:r>
            <a:r>
              <a:rPr lang="en-US" sz="2000" dirty="0"/>
              <a:t>&gt; 10,000 Videos Reviewed) </a:t>
            </a:r>
            <a:br>
              <a:rPr lang="en-US" dirty="0"/>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graphicFrame>
        <p:nvGraphicFramePr>
          <p:cNvPr id="5" name="Table 17">
            <a:extLst>
              <a:ext uri="{FF2B5EF4-FFF2-40B4-BE49-F238E27FC236}">
                <a16:creationId xmlns:a16="http://schemas.microsoft.com/office/drawing/2014/main" id="{9E6D3F4E-FF89-48CB-89B0-009530478538}"/>
              </a:ext>
            </a:extLst>
          </p:cNvPr>
          <p:cNvGraphicFramePr>
            <a:graphicFrameLocks noGrp="1"/>
          </p:cNvGraphicFramePr>
          <p:nvPr/>
        </p:nvGraphicFramePr>
        <p:xfrm>
          <a:off x="1867265" y="1923386"/>
          <a:ext cx="6652162" cy="3103180"/>
        </p:xfrm>
        <a:graphic>
          <a:graphicData uri="http://schemas.openxmlformats.org/drawingml/2006/table">
            <a:tbl>
              <a:tblPr firstRow="1" lastCol="1" bandRow="1">
                <a:effectLst>
                  <a:outerShdw blurRad="50800" dist="38100" dir="16200000" rotWithShape="0">
                    <a:prstClr val="black">
                      <a:alpha val="40000"/>
                    </a:prstClr>
                  </a:outerShdw>
                </a:effectLst>
                <a:tableStyleId>{5C22544A-7EE6-4342-B048-85BDC9FD1C3A}</a:tableStyleId>
              </a:tblPr>
              <a:tblGrid>
                <a:gridCol w="3249921">
                  <a:extLst>
                    <a:ext uri="{9D8B030D-6E8A-4147-A177-3AD203B41FA5}">
                      <a16:colId xmlns:a16="http://schemas.microsoft.com/office/drawing/2014/main" val="1127420913"/>
                    </a:ext>
                  </a:extLst>
                </a:gridCol>
                <a:gridCol w="1450795">
                  <a:extLst>
                    <a:ext uri="{9D8B030D-6E8A-4147-A177-3AD203B41FA5}">
                      <a16:colId xmlns:a16="http://schemas.microsoft.com/office/drawing/2014/main" val="3277032312"/>
                    </a:ext>
                  </a:extLst>
                </a:gridCol>
                <a:gridCol w="1951446">
                  <a:extLst>
                    <a:ext uri="{9D8B030D-6E8A-4147-A177-3AD203B41FA5}">
                      <a16:colId xmlns:a16="http://schemas.microsoft.com/office/drawing/2014/main" val="1206894107"/>
                    </a:ext>
                  </a:extLst>
                </a:gridCol>
              </a:tblGrid>
              <a:tr h="417185">
                <a:tc>
                  <a:txBody>
                    <a:bodyPr/>
                    <a:lstStyle/>
                    <a:p>
                      <a:pPr algn="ctr"/>
                      <a:r>
                        <a:rPr lang="en-US" b="0" dirty="0">
                          <a:latin typeface="Century Gothic" panose="020B0502020202020204" pitchFamily="34" charset="0"/>
                        </a:rPr>
                        <a:t>Supervisor Follow Up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prst="cross"/>
                      <a:lightRig rig="flood" dir="t"/>
                    </a:cell3D>
                  </a:tcPr>
                </a:tc>
                <a:tc>
                  <a:txBody>
                    <a:bodyPr/>
                    <a:lstStyle/>
                    <a:p>
                      <a:pPr algn="ctr"/>
                      <a:r>
                        <a:rPr lang="en-US" b="0" dirty="0">
                          <a:latin typeface="Century Gothic" panose="020B0502020202020204" pitchFamily="34" charset="0"/>
                        </a:rPr>
                        <a:t>Quantity</a:t>
                      </a:r>
                    </a:p>
                  </a:txBody>
                  <a:tcPr>
                    <a:lnT w="12700" cap="flat" cmpd="sng" algn="ctr">
                      <a:solidFill>
                        <a:schemeClr val="tx1"/>
                      </a:solidFill>
                      <a:prstDash val="solid"/>
                      <a:round/>
                      <a:headEnd type="none" w="med" len="med"/>
                      <a:tailEnd type="none" w="med" len="med"/>
                    </a:lnT>
                    <a:cell3D prstMaterial="dkEdge">
                      <a:bevel prst="cross"/>
                      <a:lightRig rig="flood" dir="t"/>
                    </a:cell3D>
                  </a:tcPr>
                </a:tc>
                <a:tc>
                  <a:txBody>
                    <a:bodyPr/>
                    <a:lstStyle/>
                    <a:p>
                      <a:pPr algn="ctr"/>
                      <a:r>
                        <a:rPr lang="en-US" b="0" dirty="0">
                          <a:latin typeface="Century Gothic" panose="020B0502020202020204" pitchFamily="34" charset="0"/>
                        </a:rPr>
                        <a:t>% of 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cross"/>
                      <a:lightRig rig="flood" dir="t"/>
                    </a:cell3D>
                  </a:tcPr>
                </a:tc>
                <a:extLst>
                  <a:ext uri="{0D108BD9-81ED-4DB2-BD59-A6C34878D82A}">
                    <a16:rowId xmlns:a16="http://schemas.microsoft.com/office/drawing/2014/main" val="1700628077"/>
                  </a:ext>
                </a:extLst>
              </a:tr>
              <a:tr h="417185">
                <a:tc>
                  <a:txBody>
                    <a:bodyPr/>
                    <a:lstStyle/>
                    <a:p>
                      <a:r>
                        <a:rPr lang="en-US" sz="1600" b="0" dirty="0">
                          <a:solidFill>
                            <a:srgbClr val="002060"/>
                          </a:solidFill>
                          <a:latin typeface="Arial" panose="020B0604020202020204" pitchFamily="34" charset="0"/>
                          <a:cs typeface="Arial" panose="020B0604020202020204" pitchFamily="34" charset="0"/>
                        </a:rPr>
                        <a:t> Commendation</a:t>
                      </a:r>
                    </a:p>
                  </a:txBody>
                  <a:tcPr anchor="ctr">
                    <a:lnL w="12700" cap="flat" cmpd="sng" algn="ctr">
                      <a:solidFill>
                        <a:schemeClr val="tx1"/>
                      </a:solidFill>
                      <a:prstDash val="solid"/>
                      <a:round/>
                      <a:headEnd type="none" w="med" len="med"/>
                      <a:tailEnd type="none" w="med" len="med"/>
                    </a:lnL>
                    <a:cell3D prstMaterial="dkEdge">
                      <a:bevel prst="cross"/>
                      <a:lightRig rig="flood" dir="t"/>
                    </a:cell3D>
                  </a:tcPr>
                </a:tc>
                <a:tc>
                  <a:txBody>
                    <a:bodyPr/>
                    <a:lstStyle/>
                    <a:p>
                      <a:pPr algn="ctr"/>
                      <a:r>
                        <a:rPr lang="en-US" dirty="0">
                          <a:latin typeface="Century Gothic" panose="020B0502020202020204" pitchFamily="34" charset="0"/>
                        </a:rPr>
                        <a:t>14</a:t>
                      </a:r>
                    </a:p>
                  </a:txBody>
                  <a:tcPr anchor="ctr">
                    <a:cell3D prstMaterial="dkEdge">
                      <a:bevel prst="cross"/>
                      <a:lightRig rig="flood" dir="t"/>
                    </a:cell3D>
                  </a:tcPr>
                </a:tc>
                <a:tc>
                  <a:txBody>
                    <a:bodyPr/>
                    <a:lstStyle/>
                    <a:p>
                      <a:pPr algn="ctr"/>
                      <a:r>
                        <a:rPr lang="en-US" dirty="0">
                          <a:latin typeface="Century Gothic" panose="020B0502020202020204" pitchFamily="34" charset="0"/>
                        </a:rPr>
                        <a:t>1%</a:t>
                      </a:r>
                    </a:p>
                  </a:txBody>
                  <a:tcPr anchor="ctr">
                    <a:lnR w="12700" cap="flat" cmpd="sng" algn="ctr">
                      <a:solidFill>
                        <a:schemeClr val="tx1"/>
                      </a:solidFill>
                      <a:prstDash val="solid"/>
                      <a:round/>
                      <a:headEnd type="none" w="med" len="med"/>
                      <a:tailEnd type="none" w="med" len="med"/>
                    </a:lnR>
                    <a:cell3D prstMaterial="dkEdge">
                      <a:bevel prst="cross"/>
                      <a:lightRig rig="flood" dir="t"/>
                    </a:cell3D>
                  </a:tcPr>
                </a:tc>
                <a:extLst>
                  <a:ext uri="{0D108BD9-81ED-4DB2-BD59-A6C34878D82A}">
                    <a16:rowId xmlns:a16="http://schemas.microsoft.com/office/drawing/2014/main" val="3945680147"/>
                  </a:ext>
                </a:extLst>
              </a:tr>
              <a:tr h="0">
                <a:tc>
                  <a:txBody>
                    <a:bodyPr/>
                    <a:lstStyle/>
                    <a:p>
                      <a:r>
                        <a:rPr lang="en-US" sz="1600" b="0" dirty="0">
                          <a:solidFill>
                            <a:srgbClr val="002060"/>
                          </a:solidFill>
                          <a:latin typeface="Arial" panose="020B0604020202020204" pitchFamily="34" charset="0"/>
                          <a:cs typeface="Arial" panose="020B0604020202020204" pitchFamily="34" charset="0"/>
                        </a:rPr>
                        <a:t> No Action</a:t>
                      </a:r>
                    </a:p>
                  </a:txBody>
                  <a:tcPr anchor="ctr">
                    <a:lnL w="12700" cap="flat" cmpd="sng" algn="ctr">
                      <a:solidFill>
                        <a:schemeClr val="tx1"/>
                      </a:solidFill>
                      <a:prstDash val="solid"/>
                      <a:round/>
                      <a:headEnd type="none" w="med" len="med"/>
                      <a:tailEnd type="none" w="med" len="med"/>
                    </a:lnL>
                    <a:cell3D prstMaterial="dkEdge">
                      <a:bevel prst="cross"/>
                      <a:lightRig rig="flood" dir="t"/>
                    </a:cell3D>
                  </a:tcPr>
                </a:tc>
                <a:tc>
                  <a:txBody>
                    <a:bodyPr/>
                    <a:lstStyle/>
                    <a:p>
                      <a:pPr algn="ctr"/>
                      <a:r>
                        <a:rPr lang="en-US" dirty="0">
                          <a:latin typeface="Century Gothic" panose="020B0502020202020204" pitchFamily="34" charset="0"/>
                        </a:rPr>
                        <a:t>1019</a:t>
                      </a:r>
                    </a:p>
                  </a:txBody>
                  <a:tcPr anchor="ctr">
                    <a:cell3D prstMaterial="dkEdge">
                      <a:bevel prst="cross"/>
                      <a:lightRig rig="flood" dir="t"/>
                    </a:cell3D>
                  </a:tcPr>
                </a:tc>
                <a:tc>
                  <a:txBody>
                    <a:bodyPr/>
                    <a:lstStyle/>
                    <a:p>
                      <a:pPr algn="ctr"/>
                      <a:r>
                        <a:rPr lang="en-US" dirty="0">
                          <a:latin typeface="Century Gothic" panose="020B0502020202020204" pitchFamily="34" charset="0"/>
                        </a:rPr>
                        <a:t>85%</a:t>
                      </a:r>
                    </a:p>
                  </a:txBody>
                  <a:tcPr anchor="ctr">
                    <a:lnR w="12700" cap="flat" cmpd="sng" algn="ctr">
                      <a:solidFill>
                        <a:schemeClr val="tx1"/>
                      </a:solidFill>
                      <a:prstDash val="solid"/>
                      <a:round/>
                      <a:headEnd type="none" w="med" len="med"/>
                      <a:tailEnd type="none" w="med" len="med"/>
                    </a:lnR>
                    <a:cell3D prstMaterial="dkEdge">
                      <a:bevel prst="cross"/>
                      <a:lightRig rig="flood" dir="t"/>
                    </a:cell3D>
                  </a:tcPr>
                </a:tc>
                <a:extLst>
                  <a:ext uri="{0D108BD9-81ED-4DB2-BD59-A6C34878D82A}">
                    <a16:rowId xmlns:a16="http://schemas.microsoft.com/office/drawing/2014/main" val="2486540164"/>
                  </a:ext>
                </a:extLst>
              </a:tr>
              <a:tr h="417185">
                <a:tc>
                  <a:txBody>
                    <a:bodyPr/>
                    <a:lstStyle/>
                    <a:p>
                      <a:r>
                        <a:rPr lang="en-US" sz="1600" b="0" dirty="0">
                          <a:solidFill>
                            <a:srgbClr val="002060"/>
                          </a:solidFill>
                          <a:latin typeface="Arial" panose="020B0604020202020204" pitchFamily="34" charset="0"/>
                          <a:cs typeface="Arial" panose="020B0604020202020204" pitchFamily="34" charset="0"/>
                        </a:rPr>
                        <a:t> Counseling</a:t>
                      </a:r>
                    </a:p>
                  </a:txBody>
                  <a:tcPr anchor="ctr">
                    <a:lnL w="12700" cap="flat" cmpd="sng" algn="ctr">
                      <a:solidFill>
                        <a:schemeClr val="tx1"/>
                      </a:solidFill>
                      <a:prstDash val="solid"/>
                      <a:round/>
                      <a:headEnd type="none" w="med" len="med"/>
                      <a:tailEnd type="none" w="med" len="med"/>
                    </a:lnL>
                    <a:cell3D prstMaterial="dkEdge">
                      <a:bevel prst="cross"/>
                      <a:lightRig rig="flood" dir="t"/>
                    </a:cell3D>
                  </a:tcPr>
                </a:tc>
                <a:tc>
                  <a:txBody>
                    <a:bodyPr/>
                    <a:lstStyle/>
                    <a:p>
                      <a:pPr algn="ctr"/>
                      <a:r>
                        <a:rPr lang="en-US" dirty="0">
                          <a:latin typeface="Century Gothic" panose="020B0502020202020204" pitchFamily="34" charset="0"/>
                        </a:rPr>
                        <a:t>115</a:t>
                      </a:r>
                    </a:p>
                  </a:txBody>
                  <a:tcPr anchor="ctr">
                    <a:cell3D prstMaterial="dkEdge">
                      <a:bevel prst="cross"/>
                      <a:lightRig rig="flood" dir="t"/>
                    </a:cell3D>
                  </a:tcPr>
                </a:tc>
                <a:tc>
                  <a:txBody>
                    <a:bodyPr/>
                    <a:lstStyle/>
                    <a:p>
                      <a:pPr algn="ctr"/>
                      <a:r>
                        <a:rPr lang="en-US" dirty="0">
                          <a:latin typeface="Century Gothic" panose="020B0502020202020204" pitchFamily="34" charset="0"/>
                        </a:rPr>
                        <a:t>10%</a:t>
                      </a:r>
                    </a:p>
                  </a:txBody>
                  <a:tcPr anchor="ctr">
                    <a:lnR w="12700" cap="flat" cmpd="sng" algn="ctr">
                      <a:solidFill>
                        <a:schemeClr val="tx1"/>
                      </a:solidFill>
                      <a:prstDash val="solid"/>
                      <a:round/>
                      <a:headEnd type="none" w="med" len="med"/>
                      <a:tailEnd type="none" w="med" len="med"/>
                    </a:lnR>
                    <a:cell3D prstMaterial="dkEdge">
                      <a:bevel prst="cross"/>
                      <a:lightRig rig="flood" dir="t"/>
                    </a:cell3D>
                  </a:tcPr>
                </a:tc>
                <a:extLst>
                  <a:ext uri="{0D108BD9-81ED-4DB2-BD59-A6C34878D82A}">
                    <a16:rowId xmlns:a16="http://schemas.microsoft.com/office/drawing/2014/main" val="1340365456"/>
                  </a:ext>
                </a:extLst>
              </a:tr>
              <a:tr h="417185">
                <a:tc>
                  <a:txBody>
                    <a:bodyPr/>
                    <a:lstStyle/>
                    <a:p>
                      <a:r>
                        <a:rPr lang="en-US" sz="1600" b="0" dirty="0">
                          <a:solidFill>
                            <a:srgbClr val="002060"/>
                          </a:solidFill>
                          <a:latin typeface="Arial" panose="020B0604020202020204" pitchFamily="34" charset="0"/>
                          <a:cs typeface="Arial" panose="020B0604020202020204" pitchFamily="34" charset="0"/>
                        </a:rPr>
                        <a:t> Training</a:t>
                      </a:r>
                    </a:p>
                  </a:txBody>
                  <a:tcPr anchor="ctr">
                    <a:lnL w="12700" cap="flat" cmpd="sng" algn="ctr">
                      <a:solidFill>
                        <a:schemeClr val="tx1"/>
                      </a:solidFill>
                      <a:prstDash val="solid"/>
                      <a:round/>
                      <a:headEnd type="none" w="med" len="med"/>
                      <a:tailEnd type="none" w="med" len="med"/>
                    </a:lnL>
                    <a:cell3D prstMaterial="dkEdge">
                      <a:bevel prst="cross"/>
                      <a:lightRig rig="flood" dir="t"/>
                    </a:cell3D>
                  </a:tcPr>
                </a:tc>
                <a:tc>
                  <a:txBody>
                    <a:bodyPr/>
                    <a:lstStyle/>
                    <a:p>
                      <a:pPr algn="ctr"/>
                      <a:r>
                        <a:rPr lang="en-US" dirty="0">
                          <a:latin typeface="Century Gothic" panose="020B0502020202020204" pitchFamily="34" charset="0"/>
                        </a:rPr>
                        <a:t>50</a:t>
                      </a:r>
                    </a:p>
                  </a:txBody>
                  <a:tcPr anchor="ctr">
                    <a:cell3D prstMaterial="dkEdge">
                      <a:bevel prst="cross"/>
                      <a:lightRig rig="flood" dir="t"/>
                    </a:cell3D>
                  </a:tcPr>
                </a:tc>
                <a:tc>
                  <a:txBody>
                    <a:bodyPr/>
                    <a:lstStyle/>
                    <a:p>
                      <a:pPr algn="ctr"/>
                      <a:r>
                        <a:rPr lang="en-US" dirty="0">
                          <a:latin typeface="Century Gothic" panose="020B0502020202020204" pitchFamily="34" charset="0"/>
                        </a:rPr>
                        <a:t>4%</a:t>
                      </a:r>
                    </a:p>
                  </a:txBody>
                  <a:tcPr anchor="ctr">
                    <a:lnR w="12700" cap="flat" cmpd="sng" algn="ctr">
                      <a:solidFill>
                        <a:schemeClr val="tx1"/>
                      </a:solidFill>
                      <a:prstDash val="solid"/>
                      <a:round/>
                      <a:headEnd type="none" w="med" len="med"/>
                      <a:tailEnd type="none" w="med" len="med"/>
                    </a:lnR>
                    <a:cell3D prstMaterial="dkEdge">
                      <a:bevel prst="cross"/>
                      <a:lightRig rig="flood" dir="t"/>
                    </a:cell3D>
                  </a:tcPr>
                </a:tc>
                <a:extLst>
                  <a:ext uri="{0D108BD9-81ED-4DB2-BD59-A6C34878D82A}">
                    <a16:rowId xmlns:a16="http://schemas.microsoft.com/office/drawing/2014/main" val="1102973630"/>
                  </a:ext>
                </a:extLst>
              </a:tr>
              <a:tr h="417185">
                <a:tc>
                  <a:txBody>
                    <a:bodyPr/>
                    <a:lstStyle/>
                    <a:p>
                      <a:r>
                        <a:rPr lang="en-US" sz="1600" b="0" dirty="0">
                          <a:solidFill>
                            <a:srgbClr val="002060"/>
                          </a:solidFill>
                          <a:latin typeface="Arial" panose="020B0604020202020204" pitchFamily="34" charset="0"/>
                          <a:cs typeface="Arial" panose="020B0604020202020204" pitchFamily="34" charset="0"/>
                        </a:rPr>
                        <a:t> Internal Affairs</a:t>
                      </a:r>
                    </a:p>
                  </a:txBody>
                  <a:tcPr anchor="ctr">
                    <a:lnL w="12700" cap="flat" cmpd="sng" algn="ctr">
                      <a:solidFill>
                        <a:schemeClr val="tx1"/>
                      </a:solidFill>
                      <a:prstDash val="solid"/>
                      <a:round/>
                      <a:headEnd type="none" w="med" len="med"/>
                      <a:tailEnd type="none" w="med" len="med"/>
                    </a:lnL>
                    <a:cell3D prstMaterial="dkEdge">
                      <a:bevel prst="cross"/>
                      <a:lightRig rig="flood" dir="t"/>
                    </a:cell3D>
                  </a:tcPr>
                </a:tc>
                <a:tc>
                  <a:txBody>
                    <a:bodyPr/>
                    <a:lstStyle/>
                    <a:p>
                      <a:pPr algn="ctr"/>
                      <a:r>
                        <a:rPr lang="en-US" dirty="0">
                          <a:latin typeface="Century Gothic" panose="020B0502020202020204" pitchFamily="34" charset="0"/>
                        </a:rPr>
                        <a:t>2</a:t>
                      </a:r>
                    </a:p>
                  </a:txBody>
                  <a:tcPr anchor="ctr">
                    <a:cell3D prstMaterial="dkEdge">
                      <a:bevel prst="cross"/>
                      <a:lightRig rig="flood" dir="t"/>
                    </a:cell3D>
                  </a:tcPr>
                </a:tc>
                <a:tc>
                  <a:txBody>
                    <a:bodyPr/>
                    <a:lstStyle/>
                    <a:p>
                      <a:pPr algn="ctr"/>
                      <a:r>
                        <a:rPr lang="en-US" dirty="0">
                          <a:latin typeface="Century Gothic" panose="020B0502020202020204" pitchFamily="34" charset="0"/>
                        </a:rPr>
                        <a:t>-1%</a:t>
                      </a:r>
                    </a:p>
                  </a:txBody>
                  <a:tcPr anchor="ctr">
                    <a:lnR w="12700" cap="flat" cmpd="sng" algn="ctr">
                      <a:solidFill>
                        <a:schemeClr val="tx1"/>
                      </a:solidFill>
                      <a:prstDash val="solid"/>
                      <a:round/>
                      <a:headEnd type="none" w="med" len="med"/>
                      <a:tailEnd type="none" w="med" len="med"/>
                    </a:lnR>
                    <a:cell3D prstMaterial="dkEdge">
                      <a:bevel prst="cross"/>
                      <a:lightRig rig="flood" dir="t"/>
                    </a:cell3D>
                  </a:tcPr>
                </a:tc>
                <a:extLst>
                  <a:ext uri="{0D108BD9-81ED-4DB2-BD59-A6C34878D82A}">
                    <a16:rowId xmlns:a16="http://schemas.microsoft.com/office/drawing/2014/main" val="3066791489"/>
                  </a:ext>
                </a:extLst>
              </a:tr>
              <a:tr h="651495">
                <a:tc>
                  <a:txBody>
                    <a:bodyPr/>
                    <a:lstStyle/>
                    <a:p>
                      <a:r>
                        <a:rPr lang="en-US" sz="1600" b="0" dirty="0">
                          <a:solidFill>
                            <a:srgbClr val="002060"/>
                          </a:solidFill>
                          <a:latin typeface="Arial" panose="020B0604020202020204" pitchFamily="34" charset="0"/>
                          <a:cs typeface="Arial" panose="020B0604020202020204" pitchFamily="34" charset="0"/>
                        </a:rPr>
                        <a:t> Performance Improvement Plan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prst="cross"/>
                      <a:lightRig rig="flood" dir="t"/>
                    </a:cell3D>
                  </a:tcPr>
                </a:tc>
                <a:tc>
                  <a:txBody>
                    <a:bodyPr/>
                    <a:lstStyle/>
                    <a:p>
                      <a:pPr algn="ctr"/>
                      <a:r>
                        <a:rPr lang="en-US" dirty="0">
                          <a:latin typeface="Century Gothic" panose="020B0502020202020204" pitchFamily="34" charset="0"/>
                        </a:rPr>
                        <a:t>1</a:t>
                      </a:r>
                    </a:p>
                  </a:txBody>
                  <a:tcPr anchor="ctr">
                    <a:lnB w="12700" cap="flat" cmpd="sng" algn="ctr">
                      <a:solidFill>
                        <a:schemeClr val="tx1"/>
                      </a:solidFill>
                      <a:prstDash val="solid"/>
                      <a:round/>
                      <a:headEnd type="none" w="med" len="med"/>
                      <a:tailEnd type="none" w="med" len="med"/>
                    </a:lnB>
                    <a:cell3D prstMaterial="dkEdge">
                      <a:bevel prst="cross"/>
                      <a:lightRig rig="flood" dir="t"/>
                    </a:cell3D>
                  </a:tcPr>
                </a:tc>
                <a:tc>
                  <a:txBody>
                    <a:bodyPr/>
                    <a:lstStyle/>
                    <a:p>
                      <a:pPr algn="ctr"/>
                      <a:r>
                        <a:rPr lang="en-US" dirty="0">
                          <a:latin typeface="Century Gothic" panose="020B0502020202020204" pitchFamily="34" charset="0"/>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cross"/>
                      <a:lightRig rig="flood" dir="t"/>
                    </a:cell3D>
                  </a:tcPr>
                </a:tc>
                <a:extLst>
                  <a:ext uri="{0D108BD9-81ED-4DB2-BD59-A6C34878D82A}">
                    <a16:rowId xmlns:a16="http://schemas.microsoft.com/office/drawing/2014/main" val="3647214177"/>
                  </a:ext>
                </a:extLst>
              </a:tr>
            </a:tbl>
          </a:graphicData>
        </a:graphic>
      </p:graphicFrame>
      <p:sp>
        <p:nvSpPr>
          <p:cNvPr id="6" name="TextBox 5">
            <a:extLst>
              <a:ext uri="{FF2B5EF4-FFF2-40B4-BE49-F238E27FC236}">
                <a16:creationId xmlns:a16="http://schemas.microsoft.com/office/drawing/2014/main" id="{53297FE9-3B5B-4B58-8C29-56399AD1D8A4}"/>
              </a:ext>
            </a:extLst>
          </p:cNvPr>
          <p:cNvSpPr txBox="1"/>
          <p:nvPr/>
        </p:nvSpPr>
        <p:spPr>
          <a:xfrm>
            <a:off x="1221571" y="5419426"/>
            <a:ext cx="6970178" cy="307777"/>
          </a:xfrm>
          <a:prstGeom prst="rect">
            <a:avLst/>
          </a:prstGeom>
          <a:noFill/>
        </p:spPr>
        <p:txBody>
          <a:bodyPr wrap="none" rtlCol="0">
            <a:spAutoFit/>
          </a:bodyPr>
          <a:lstStyle/>
          <a:p>
            <a:pPr algn="ctr"/>
            <a:r>
              <a:rPr lang="en-US" sz="1400" dirty="0">
                <a:latin typeface="Arabic Typesetting" panose="03020402040406030203" pitchFamily="66" charset="-78"/>
                <a:cs typeface="Arabic Typesetting" panose="03020402040406030203" pitchFamily="66" charset="-78"/>
              </a:rPr>
              <a:t>Results taken from Union County, NJ  BWC Performance Pilot Oct 2021 – April 2022 - 10 Agencies - 180 days - 1201 BWC Reviews</a:t>
            </a:r>
          </a:p>
        </p:txBody>
      </p:sp>
      <p:grpSp>
        <p:nvGrpSpPr>
          <p:cNvPr id="7" name="Group 6">
            <a:extLst>
              <a:ext uri="{FF2B5EF4-FFF2-40B4-BE49-F238E27FC236}">
                <a16:creationId xmlns:a16="http://schemas.microsoft.com/office/drawing/2014/main" id="{30788BE9-0799-4964-8F9A-CED604643315}"/>
              </a:ext>
            </a:extLst>
          </p:cNvPr>
          <p:cNvGrpSpPr/>
          <p:nvPr/>
        </p:nvGrpSpPr>
        <p:grpSpPr>
          <a:xfrm>
            <a:off x="237485" y="2356111"/>
            <a:ext cx="1335622" cy="2190902"/>
            <a:chOff x="93422" y="2907569"/>
            <a:chExt cx="1335622" cy="2190902"/>
          </a:xfrm>
        </p:grpSpPr>
        <p:pic>
          <p:nvPicPr>
            <p:cNvPr id="8" name="Graphic 7" descr="Bank with solid fill">
              <a:extLst>
                <a:ext uri="{FF2B5EF4-FFF2-40B4-BE49-F238E27FC236}">
                  <a16:creationId xmlns:a16="http://schemas.microsoft.com/office/drawing/2014/main" id="{F8CFF064-0CF6-4DC2-BDC3-44D73C01B8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991" y="2907569"/>
              <a:ext cx="459724" cy="459724"/>
            </a:xfrm>
            <a:prstGeom prst="rect">
              <a:avLst/>
            </a:prstGeom>
          </p:spPr>
        </p:pic>
        <p:sp>
          <p:nvSpPr>
            <p:cNvPr id="9" name="TextBox 8">
              <a:extLst>
                <a:ext uri="{FF2B5EF4-FFF2-40B4-BE49-F238E27FC236}">
                  <a16:creationId xmlns:a16="http://schemas.microsoft.com/office/drawing/2014/main" id="{DA03916E-C7E6-44DB-A23D-FAF625733250}"/>
                </a:ext>
              </a:extLst>
            </p:cNvPr>
            <p:cNvSpPr txBox="1"/>
            <p:nvPr/>
          </p:nvSpPr>
          <p:spPr>
            <a:xfrm>
              <a:off x="255806" y="3300429"/>
              <a:ext cx="946093" cy="246221"/>
            </a:xfrm>
            <a:prstGeom prst="rect">
              <a:avLst/>
            </a:prstGeom>
            <a:noFill/>
          </p:spPr>
          <p:txBody>
            <a:bodyPr wrap="none" rtlCol="0">
              <a:spAutoFit/>
            </a:bodyPr>
            <a:lstStyle/>
            <a:p>
              <a:pPr algn="ctr"/>
              <a:r>
                <a:rPr lang="en-US" sz="1000" dirty="0">
                  <a:latin typeface="Century Gothic" panose="020B0502020202020204" pitchFamily="34" charset="0"/>
                </a:rPr>
                <a:t>10 Agencies</a:t>
              </a:r>
            </a:p>
          </p:txBody>
        </p:sp>
        <p:sp>
          <p:nvSpPr>
            <p:cNvPr id="10" name="TextBox 9">
              <a:extLst>
                <a:ext uri="{FF2B5EF4-FFF2-40B4-BE49-F238E27FC236}">
                  <a16:creationId xmlns:a16="http://schemas.microsoft.com/office/drawing/2014/main" id="{17289F5E-D4F3-4118-903B-BBF71079AECC}"/>
                </a:ext>
              </a:extLst>
            </p:cNvPr>
            <p:cNvSpPr txBox="1"/>
            <p:nvPr/>
          </p:nvSpPr>
          <p:spPr>
            <a:xfrm>
              <a:off x="343013" y="4055995"/>
              <a:ext cx="734495" cy="246221"/>
            </a:xfrm>
            <a:prstGeom prst="rect">
              <a:avLst/>
            </a:prstGeom>
            <a:noFill/>
          </p:spPr>
          <p:txBody>
            <a:bodyPr wrap="none" rtlCol="0">
              <a:spAutoFit/>
            </a:bodyPr>
            <a:lstStyle/>
            <a:p>
              <a:pPr algn="ctr"/>
              <a:r>
                <a:rPr lang="en-US" sz="1000" dirty="0">
                  <a:latin typeface="Century Gothic" panose="020B0502020202020204" pitchFamily="34" charset="0"/>
                </a:rPr>
                <a:t>180 Days</a:t>
              </a:r>
            </a:p>
          </p:txBody>
        </p:sp>
        <p:pic>
          <p:nvPicPr>
            <p:cNvPr id="11" name="Graphic 10" descr="Daily calendar with solid fill">
              <a:extLst>
                <a:ext uri="{FF2B5EF4-FFF2-40B4-BE49-F238E27FC236}">
                  <a16:creationId xmlns:a16="http://schemas.microsoft.com/office/drawing/2014/main" id="{C32C48CF-2C1C-4B7E-A1EE-842037F15D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991" y="3658050"/>
              <a:ext cx="459724" cy="459724"/>
            </a:xfrm>
            <a:prstGeom prst="rect">
              <a:avLst/>
            </a:prstGeom>
          </p:spPr>
        </p:pic>
        <p:sp>
          <p:nvSpPr>
            <p:cNvPr id="12" name="TextBox 11">
              <a:extLst>
                <a:ext uri="{FF2B5EF4-FFF2-40B4-BE49-F238E27FC236}">
                  <a16:creationId xmlns:a16="http://schemas.microsoft.com/office/drawing/2014/main" id="{D7EA5769-8B9F-42C4-86CA-0C80E2A89158}"/>
                </a:ext>
              </a:extLst>
            </p:cNvPr>
            <p:cNvSpPr txBox="1"/>
            <p:nvPr/>
          </p:nvSpPr>
          <p:spPr>
            <a:xfrm>
              <a:off x="93422" y="4852250"/>
              <a:ext cx="1335622" cy="246221"/>
            </a:xfrm>
            <a:prstGeom prst="rect">
              <a:avLst/>
            </a:prstGeom>
            <a:noFill/>
          </p:spPr>
          <p:txBody>
            <a:bodyPr wrap="none" rtlCol="0">
              <a:spAutoFit/>
            </a:bodyPr>
            <a:lstStyle/>
            <a:p>
              <a:pPr algn="ctr"/>
              <a:r>
                <a:rPr lang="en-US" sz="1000" dirty="0">
                  <a:latin typeface="Century Gothic" panose="020B0502020202020204" pitchFamily="34" charset="0"/>
                </a:rPr>
                <a:t>1201 BWC Reviews</a:t>
              </a:r>
            </a:p>
          </p:txBody>
        </p:sp>
        <p:pic>
          <p:nvPicPr>
            <p:cNvPr id="13" name="Graphic 12" descr="Monitor with solid fill">
              <a:extLst>
                <a:ext uri="{FF2B5EF4-FFF2-40B4-BE49-F238E27FC236}">
                  <a16:creationId xmlns:a16="http://schemas.microsoft.com/office/drawing/2014/main" id="{D64524F8-5933-4637-9A25-541AEA2ED7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991" y="4413617"/>
              <a:ext cx="465561" cy="465561"/>
            </a:xfrm>
            <a:prstGeom prst="rect">
              <a:avLst/>
            </a:prstGeom>
          </p:spPr>
        </p:pic>
      </p:grpSp>
    </p:spTree>
    <p:extLst>
      <p:ext uri="{BB962C8B-B14F-4D97-AF65-F5344CB8AC3E}">
        <p14:creationId xmlns:p14="http://schemas.microsoft.com/office/powerpoint/2010/main" val="416742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13</a:t>
            </a:fld>
            <a:endParaRPr lang="en-US" dirty="0"/>
          </a:p>
        </p:txBody>
      </p:sp>
      <p:sp>
        <p:nvSpPr>
          <p:cNvPr id="3" name="Title 1">
            <a:extLst>
              <a:ext uri="{FF2B5EF4-FFF2-40B4-BE49-F238E27FC236}">
                <a16:creationId xmlns:a16="http://schemas.microsoft.com/office/drawing/2014/main" id="{B0FB2D7B-95B8-4588-A55C-2102C72D82B7}"/>
              </a:ext>
            </a:extLst>
          </p:cNvPr>
          <p:cNvSpPr>
            <a:spLocks noGrp="1"/>
          </p:cNvSpPr>
          <p:nvPr>
            <p:ph type="title"/>
          </p:nvPr>
        </p:nvSpPr>
        <p:spPr>
          <a:xfrm>
            <a:off x="490795" y="283829"/>
            <a:ext cx="8229599" cy="237761"/>
          </a:xfrm>
        </p:spPr>
        <p:txBody>
          <a:bodyPr>
            <a:noAutofit/>
          </a:bodyPr>
          <a:lstStyle/>
          <a:p>
            <a:r>
              <a:rPr lang="en-US" sz="2800" dirty="0">
                <a:latin typeface="Arial" panose="020B0604020202020204" pitchFamily="34" charset="0"/>
                <a:cs typeface="Arial" panose="020B0604020202020204" pitchFamily="34" charset="0"/>
              </a:rPr>
              <a:t>What Does Officer Coaching Looks Like? </a:t>
            </a:r>
          </a:p>
        </p:txBody>
      </p:sp>
      <p:sp>
        <p:nvSpPr>
          <p:cNvPr id="5" name="Subtitle 3">
            <a:extLst>
              <a:ext uri="{FF2B5EF4-FFF2-40B4-BE49-F238E27FC236}">
                <a16:creationId xmlns:a16="http://schemas.microsoft.com/office/drawing/2014/main" id="{5158DA54-7CF2-43B9-AA23-69BFF64EF98F}"/>
              </a:ext>
            </a:extLst>
          </p:cNvPr>
          <p:cNvSpPr txBox="1">
            <a:spLocks/>
          </p:cNvSpPr>
          <p:nvPr/>
        </p:nvSpPr>
        <p:spPr>
          <a:xfrm>
            <a:off x="490794" y="680742"/>
            <a:ext cx="7137400" cy="418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….Let’s Review the Game Film Together </a:t>
            </a:r>
          </a:p>
        </p:txBody>
      </p:sp>
      <p:sp>
        <p:nvSpPr>
          <p:cNvPr id="7" name="TextBox 6">
            <a:extLst>
              <a:ext uri="{FF2B5EF4-FFF2-40B4-BE49-F238E27FC236}">
                <a16:creationId xmlns:a16="http://schemas.microsoft.com/office/drawing/2014/main" id="{3B9D15CF-49AD-4C87-8909-03982254EC0B}"/>
              </a:ext>
            </a:extLst>
          </p:cNvPr>
          <p:cNvSpPr txBox="1"/>
          <p:nvPr/>
        </p:nvSpPr>
        <p:spPr>
          <a:xfrm>
            <a:off x="2391141" y="5195828"/>
            <a:ext cx="4162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Officer Performance vs. KPI Standard</a:t>
            </a:r>
          </a:p>
        </p:txBody>
      </p:sp>
      <p:pic>
        <p:nvPicPr>
          <p:cNvPr id="8" name="Picture 7">
            <a:extLst>
              <a:ext uri="{FF2B5EF4-FFF2-40B4-BE49-F238E27FC236}">
                <a16:creationId xmlns:a16="http://schemas.microsoft.com/office/drawing/2014/main" id="{09CFDFE7-3849-4352-B21E-E086D14E2F12}"/>
              </a:ext>
            </a:extLst>
          </p:cNvPr>
          <p:cNvPicPr>
            <a:picLocks noChangeAspect="1"/>
          </p:cNvPicPr>
          <p:nvPr/>
        </p:nvPicPr>
        <p:blipFill>
          <a:blip r:embed="rId2"/>
          <a:stretch>
            <a:fillRect/>
          </a:stretch>
        </p:blipFill>
        <p:spPr>
          <a:xfrm>
            <a:off x="7516267" y="1576049"/>
            <a:ext cx="1170533" cy="1165961"/>
          </a:xfrm>
          <a:prstGeom prst="rect">
            <a:avLst/>
          </a:prstGeom>
        </p:spPr>
      </p:pic>
      <p:pic>
        <p:nvPicPr>
          <p:cNvPr id="6" name="Picture 5" descr="A person and person looking at a computer screen&#10;&#10;Description automatically generated">
            <a:extLst>
              <a:ext uri="{FF2B5EF4-FFF2-40B4-BE49-F238E27FC236}">
                <a16:creationId xmlns:a16="http://schemas.microsoft.com/office/drawing/2014/main" id="{3D4D267E-21CD-ACF2-37AB-67F5FA7423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1143" y="1627290"/>
            <a:ext cx="4729316" cy="3040275"/>
          </a:xfrm>
          <a:prstGeom prst="rect">
            <a:avLst/>
          </a:prstGeom>
        </p:spPr>
      </p:pic>
    </p:spTree>
    <p:extLst>
      <p:ext uri="{BB962C8B-B14F-4D97-AF65-F5344CB8AC3E}">
        <p14:creationId xmlns:p14="http://schemas.microsoft.com/office/powerpoint/2010/main" val="68348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14</a:t>
            </a:fld>
            <a:endParaRPr lang="en-US" dirty="0"/>
          </a:p>
        </p:txBody>
      </p:sp>
      <p:sp>
        <p:nvSpPr>
          <p:cNvPr id="3" name="Title 1">
            <a:extLst>
              <a:ext uri="{FF2B5EF4-FFF2-40B4-BE49-F238E27FC236}">
                <a16:creationId xmlns:a16="http://schemas.microsoft.com/office/drawing/2014/main" id="{697AEC85-84C9-4478-B372-D00B35965BCB}"/>
              </a:ext>
            </a:extLst>
          </p:cNvPr>
          <p:cNvSpPr>
            <a:spLocks noGrp="1"/>
          </p:cNvSpPr>
          <p:nvPr>
            <p:ph type="title"/>
          </p:nvPr>
        </p:nvSpPr>
        <p:spPr>
          <a:xfrm>
            <a:off x="380144" y="810449"/>
            <a:ext cx="7757809" cy="257574"/>
          </a:xfrm>
        </p:spPr>
        <p:txBody>
          <a:bodyPr>
            <a:noAutofit/>
          </a:bodyPr>
          <a:lstStyle/>
          <a:p>
            <a:br>
              <a:rPr lang="en-US" sz="20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What can we measure and manage</a:t>
            </a:r>
            <a:r>
              <a:rPr lang="en-US" sz="1800" i="1" dirty="0">
                <a:latin typeface="Arial" panose="020B0604020202020204" pitchFamily="34" charset="0"/>
                <a:cs typeface="Arial" panose="020B0604020202020204" pitchFamily="34" charset="0"/>
              </a:rPr>
              <a:t>?   </a:t>
            </a:r>
          </a:p>
        </p:txBody>
      </p:sp>
      <p:sp>
        <p:nvSpPr>
          <p:cNvPr id="5" name="Content Placeholder 4">
            <a:extLst>
              <a:ext uri="{FF2B5EF4-FFF2-40B4-BE49-F238E27FC236}">
                <a16:creationId xmlns:a16="http://schemas.microsoft.com/office/drawing/2014/main" id="{B42301D2-7DA4-47EF-BFA9-1A8DCE07F23D}"/>
              </a:ext>
            </a:extLst>
          </p:cNvPr>
          <p:cNvSpPr txBox="1">
            <a:spLocks/>
          </p:cNvSpPr>
          <p:nvPr/>
        </p:nvSpPr>
        <p:spPr>
          <a:xfrm>
            <a:off x="4733365" y="2303723"/>
            <a:ext cx="3781985" cy="3502876"/>
          </a:xfrm>
          <a:prstGeom prst="rect">
            <a:avLst/>
          </a:prstGeom>
        </p:spPr>
        <p:txBody>
          <a:bodyPr>
            <a:normAutofit fontScale="77500" lnSpcReduction="20000"/>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Officer performance vs. agency best practices (KPIs)</a:t>
            </a:r>
          </a:p>
          <a:p>
            <a:pPr marL="342900" indent="-342900">
              <a:buFont typeface="Arial" panose="020B0604020202020204" pitchFamily="34" charset="0"/>
              <a:buChar char="•"/>
            </a:pPr>
            <a:r>
              <a:rPr lang="en-US" sz="2400" dirty="0">
                <a:solidFill>
                  <a:schemeClr val="tx1"/>
                </a:solidFill>
              </a:rPr>
              <a:t># of supervisor video reviews</a:t>
            </a:r>
          </a:p>
          <a:p>
            <a:pPr marL="342900" indent="-342900">
              <a:buFont typeface="Arial" panose="020B0604020202020204" pitchFamily="34" charset="0"/>
              <a:buChar char="•"/>
            </a:pPr>
            <a:r>
              <a:rPr lang="en-US" sz="2400" dirty="0">
                <a:solidFill>
                  <a:schemeClr val="tx1"/>
                </a:solidFill>
              </a:rPr>
              <a:t>Length of time from incident to review </a:t>
            </a:r>
          </a:p>
          <a:p>
            <a:pPr marL="342900" indent="-342900">
              <a:buFont typeface="Arial" panose="020B0604020202020204" pitchFamily="34" charset="0"/>
              <a:buChar char="•"/>
            </a:pPr>
            <a:r>
              <a:rPr lang="en-US" sz="2400" dirty="0">
                <a:solidFill>
                  <a:schemeClr val="tx1"/>
                </a:solidFill>
              </a:rPr>
              <a:t>Type of service call reviewed</a:t>
            </a:r>
          </a:p>
          <a:p>
            <a:pPr marL="342900" indent="-342900">
              <a:buFont typeface="Arial" panose="020B0604020202020204" pitchFamily="34" charset="0"/>
              <a:buChar char="•"/>
            </a:pPr>
            <a:r>
              <a:rPr lang="en-US" sz="2400" dirty="0">
                <a:solidFill>
                  <a:schemeClr val="tx1"/>
                </a:solidFill>
              </a:rPr>
              <a:t>Timeliness of employee feedback/improvement interventions</a:t>
            </a:r>
          </a:p>
          <a:p>
            <a:pPr marL="342900" indent="-342900">
              <a:buFont typeface="Arial" panose="020B0604020202020204" pitchFamily="34" charset="0"/>
              <a:buChar char="•"/>
            </a:pPr>
            <a:r>
              <a:rPr lang="en-US" sz="2400" dirty="0">
                <a:solidFill>
                  <a:schemeClr val="tx1"/>
                </a:solidFill>
              </a:rPr>
              <a:t>Officer demographics vs. performance</a:t>
            </a:r>
          </a:p>
          <a:p>
            <a:pPr marL="342900" indent="-342900">
              <a:buFont typeface="Arial" panose="020B0604020202020204" pitchFamily="34" charset="0"/>
              <a:buChar char="•"/>
            </a:pPr>
            <a:r>
              <a:rPr lang="en-US" sz="2400" dirty="0">
                <a:solidFill>
                  <a:schemeClr val="tx1"/>
                </a:solidFill>
              </a:rPr>
              <a:t>Link to loss trends and costs</a:t>
            </a:r>
          </a:p>
          <a:p>
            <a:endParaRPr lang="en-US" sz="2400" dirty="0"/>
          </a:p>
        </p:txBody>
      </p:sp>
      <p:sp>
        <p:nvSpPr>
          <p:cNvPr id="6" name="TextBox 5">
            <a:extLst>
              <a:ext uri="{FF2B5EF4-FFF2-40B4-BE49-F238E27FC236}">
                <a16:creationId xmlns:a16="http://schemas.microsoft.com/office/drawing/2014/main" id="{42EC8826-3035-4810-A87E-D842451DB45C}"/>
              </a:ext>
            </a:extLst>
          </p:cNvPr>
          <p:cNvSpPr txBox="1"/>
          <p:nvPr/>
        </p:nvSpPr>
        <p:spPr>
          <a:xfrm>
            <a:off x="502612" y="2424418"/>
            <a:ext cx="3138147" cy="830997"/>
          </a:xfrm>
          <a:prstGeom prst="rect">
            <a:avLst/>
          </a:prstGeom>
          <a:noFill/>
        </p:spPr>
        <p:txBody>
          <a:bodyPr wrap="square" rtlCol="0">
            <a:spAutoFit/>
          </a:bodyPr>
          <a:lstStyle/>
          <a:p>
            <a:pPr algn="ctr"/>
            <a:r>
              <a:rPr lang="en-US" sz="2400" dirty="0"/>
              <a:t>Data Available from </a:t>
            </a:r>
          </a:p>
          <a:p>
            <a:pPr algn="ctr"/>
            <a:r>
              <a:rPr lang="en-US" sz="2400" dirty="0"/>
              <a:t>BWC Review Program</a:t>
            </a:r>
          </a:p>
        </p:txBody>
      </p:sp>
      <p:pic>
        <p:nvPicPr>
          <p:cNvPr id="7" name="Picture 6">
            <a:extLst>
              <a:ext uri="{FF2B5EF4-FFF2-40B4-BE49-F238E27FC236}">
                <a16:creationId xmlns:a16="http://schemas.microsoft.com/office/drawing/2014/main" id="{1191E64C-3219-4285-90F8-41D974ECA9FB}"/>
              </a:ext>
            </a:extLst>
          </p:cNvPr>
          <p:cNvPicPr>
            <a:picLocks noChangeAspect="1"/>
          </p:cNvPicPr>
          <p:nvPr/>
        </p:nvPicPr>
        <p:blipFill>
          <a:blip r:embed="rId2"/>
          <a:stretch>
            <a:fillRect/>
          </a:stretch>
        </p:blipFill>
        <p:spPr>
          <a:xfrm>
            <a:off x="1361222" y="3453624"/>
            <a:ext cx="1536325" cy="1493649"/>
          </a:xfrm>
          <a:prstGeom prst="rect">
            <a:avLst/>
          </a:prstGeom>
        </p:spPr>
      </p:pic>
      <p:sp>
        <p:nvSpPr>
          <p:cNvPr id="8" name="Arrow: Right 7">
            <a:extLst>
              <a:ext uri="{FF2B5EF4-FFF2-40B4-BE49-F238E27FC236}">
                <a16:creationId xmlns:a16="http://schemas.microsoft.com/office/drawing/2014/main" id="{4E9FE62B-BE57-4337-A42E-3A2D70B618E4}"/>
              </a:ext>
            </a:extLst>
          </p:cNvPr>
          <p:cNvSpPr/>
          <p:nvPr/>
        </p:nvSpPr>
        <p:spPr>
          <a:xfrm>
            <a:off x="3443850" y="40551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60836D7-DAF7-41F4-BA4B-7F842380BC1B}"/>
              </a:ext>
            </a:extLst>
          </p:cNvPr>
          <p:cNvSpPr txBox="1"/>
          <p:nvPr/>
        </p:nvSpPr>
        <p:spPr>
          <a:xfrm>
            <a:off x="380144" y="217807"/>
            <a:ext cx="7880277" cy="523220"/>
          </a:xfrm>
          <a:prstGeom prst="rect">
            <a:avLst/>
          </a:prstGeom>
          <a:noFill/>
        </p:spPr>
        <p:txBody>
          <a:bodyPr wrap="square" rtlCol="0">
            <a:spAutoFit/>
          </a:bodyPr>
          <a:lstStyle/>
          <a:p>
            <a:r>
              <a:rPr lang="en-US" sz="2800" b="1" dirty="0">
                <a:solidFill>
                  <a:schemeClr val="tx2"/>
                </a:solidFill>
                <a:latin typeface="Arial" panose="020B0604020202020204" pitchFamily="34" charset="0"/>
                <a:cs typeface="Arial" panose="020B0604020202020204" pitchFamily="34" charset="0"/>
              </a:rPr>
              <a:t>Law Enforcement</a:t>
            </a:r>
          </a:p>
        </p:txBody>
      </p:sp>
    </p:spTree>
    <p:extLst>
      <p:ext uri="{BB962C8B-B14F-4D97-AF65-F5344CB8AC3E}">
        <p14:creationId xmlns:p14="http://schemas.microsoft.com/office/powerpoint/2010/main" val="1955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15</a:t>
            </a:fld>
            <a:endParaRPr lang="en-US" dirty="0"/>
          </a:p>
        </p:txBody>
      </p:sp>
      <p:sp>
        <p:nvSpPr>
          <p:cNvPr id="3" name="Title 1">
            <a:extLst>
              <a:ext uri="{FF2B5EF4-FFF2-40B4-BE49-F238E27FC236}">
                <a16:creationId xmlns:a16="http://schemas.microsoft.com/office/drawing/2014/main" id="{CD2ED0EE-3E21-4A1F-933D-FF979554358B}"/>
              </a:ext>
            </a:extLst>
          </p:cNvPr>
          <p:cNvSpPr>
            <a:spLocks noGrp="1"/>
          </p:cNvSpPr>
          <p:nvPr>
            <p:ph type="title"/>
          </p:nvPr>
        </p:nvSpPr>
        <p:spPr>
          <a:xfrm>
            <a:off x="605790" y="656274"/>
            <a:ext cx="7886700" cy="1325563"/>
          </a:xfrm>
        </p:spPr>
        <p:txBody>
          <a:bodyPr>
            <a:normAutofit/>
          </a:bodyPr>
          <a:lstStyle/>
          <a:p>
            <a:pPr algn="ctr"/>
            <a:r>
              <a:rPr lang="en-US" sz="2800" dirty="0">
                <a:latin typeface="Arial" panose="020B0604020202020204" pitchFamily="34" charset="0"/>
                <a:cs typeface="Arial" panose="020B0604020202020204" pitchFamily="34" charset="0"/>
              </a:rPr>
              <a:t>Is the Officer BWC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Review Process Working?</a:t>
            </a:r>
          </a:p>
        </p:txBody>
      </p:sp>
      <p:sp>
        <p:nvSpPr>
          <p:cNvPr id="5" name="Text Placeholder 6">
            <a:extLst>
              <a:ext uri="{FF2B5EF4-FFF2-40B4-BE49-F238E27FC236}">
                <a16:creationId xmlns:a16="http://schemas.microsoft.com/office/drawing/2014/main" id="{290059F1-2819-4278-83CF-0E2A7F8C1A35}"/>
              </a:ext>
            </a:extLst>
          </p:cNvPr>
          <p:cNvSpPr txBox="1">
            <a:spLocks/>
          </p:cNvSpPr>
          <p:nvPr/>
        </p:nvSpPr>
        <p:spPr>
          <a:xfrm>
            <a:off x="402590" y="2809398"/>
            <a:ext cx="3423168" cy="1991678"/>
          </a:xfrm>
          <a:prstGeom prst="rect">
            <a:avLst/>
          </a:prstGeom>
        </p:spPr>
        <p:txBody>
          <a:bodyPr>
            <a:norm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Workers’ Compensation Claims </a:t>
            </a:r>
          </a:p>
          <a:p>
            <a:r>
              <a:rPr lang="en-US" dirty="0">
                <a:latin typeface="Arial" panose="020B0604020202020204" pitchFamily="34" charset="0"/>
                <a:cs typeface="Arial" panose="020B0604020202020204" pitchFamily="34" charset="0"/>
              </a:rPr>
              <a:t>Law Enforcement Liability Claims </a:t>
            </a:r>
          </a:p>
          <a:p>
            <a:r>
              <a:rPr lang="en-US" dirty="0">
                <a:latin typeface="Arial" panose="020B0604020202020204" pitchFamily="34" charset="0"/>
                <a:cs typeface="Arial" panose="020B0604020202020204" pitchFamily="34" charset="0"/>
              </a:rPr>
              <a:t>Automobile Claims </a:t>
            </a:r>
          </a:p>
          <a:p>
            <a:endParaRPr lang="en-US" dirty="0"/>
          </a:p>
        </p:txBody>
      </p:sp>
      <p:pic>
        <p:nvPicPr>
          <p:cNvPr id="6" name="Picture 5">
            <a:extLst>
              <a:ext uri="{FF2B5EF4-FFF2-40B4-BE49-F238E27FC236}">
                <a16:creationId xmlns:a16="http://schemas.microsoft.com/office/drawing/2014/main" id="{8046CDBB-2959-43B1-8AF4-F78890E7F872}"/>
              </a:ext>
            </a:extLst>
          </p:cNvPr>
          <p:cNvPicPr>
            <a:picLocks noChangeAspect="1"/>
          </p:cNvPicPr>
          <p:nvPr/>
        </p:nvPicPr>
        <p:blipFill>
          <a:blip r:embed="rId2"/>
          <a:stretch>
            <a:fillRect/>
          </a:stretch>
        </p:blipFill>
        <p:spPr>
          <a:xfrm>
            <a:off x="4065903" y="2424373"/>
            <a:ext cx="4145639" cy="2761727"/>
          </a:xfrm>
          <a:prstGeom prst="rect">
            <a:avLst/>
          </a:prstGeom>
        </p:spPr>
      </p:pic>
    </p:spTree>
    <p:extLst>
      <p:ext uri="{BB962C8B-B14F-4D97-AF65-F5344CB8AC3E}">
        <p14:creationId xmlns:p14="http://schemas.microsoft.com/office/powerpoint/2010/main" val="3320421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16</a:t>
            </a:fld>
            <a:endParaRPr lang="en-US" dirty="0"/>
          </a:p>
        </p:txBody>
      </p:sp>
      <p:sp>
        <p:nvSpPr>
          <p:cNvPr id="3" name="Title 1">
            <a:extLst>
              <a:ext uri="{FF2B5EF4-FFF2-40B4-BE49-F238E27FC236}">
                <a16:creationId xmlns:a16="http://schemas.microsoft.com/office/drawing/2014/main" id="{6EC1AE42-6670-4CCE-A0B9-A7AB9D3DC05D}"/>
              </a:ext>
            </a:extLst>
          </p:cNvPr>
          <p:cNvSpPr>
            <a:spLocks noGrp="1"/>
          </p:cNvSpPr>
          <p:nvPr>
            <p:ph type="title"/>
          </p:nvPr>
        </p:nvSpPr>
        <p:spPr>
          <a:xfrm>
            <a:off x="503434" y="-111391"/>
            <a:ext cx="7580804" cy="946838"/>
          </a:xfrm>
        </p:spPr>
        <p:txBody>
          <a:bodyPr>
            <a:normAutofit/>
          </a:bodyPr>
          <a:lstStyle/>
          <a:p>
            <a:r>
              <a:rPr lang="en-US" sz="2800" dirty="0">
                <a:latin typeface="Arial" panose="020B0604020202020204" pitchFamily="34" charset="0"/>
                <a:cs typeface="Arial" panose="020B0604020202020204" pitchFamily="34" charset="0"/>
              </a:rPr>
              <a:t>Officer Error Rates Down!</a:t>
            </a:r>
          </a:p>
        </p:txBody>
      </p:sp>
      <p:sp>
        <p:nvSpPr>
          <p:cNvPr id="6" name="TextBox 5">
            <a:extLst>
              <a:ext uri="{FF2B5EF4-FFF2-40B4-BE49-F238E27FC236}">
                <a16:creationId xmlns:a16="http://schemas.microsoft.com/office/drawing/2014/main" id="{4F207AC4-5F70-45C1-B035-AC7E7C7E8477}"/>
              </a:ext>
            </a:extLst>
          </p:cNvPr>
          <p:cNvSpPr txBox="1"/>
          <p:nvPr/>
        </p:nvSpPr>
        <p:spPr>
          <a:xfrm>
            <a:off x="252677" y="1615948"/>
            <a:ext cx="3257623" cy="369332"/>
          </a:xfrm>
          <a:prstGeom prst="rect">
            <a:avLst/>
          </a:prstGeom>
          <a:noFill/>
        </p:spPr>
        <p:txBody>
          <a:bodyPr wrap="none" rtlCol="0">
            <a:spAutoFit/>
          </a:bodyPr>
          <a:lstStyle/>
          <a:p>
            <a:r>
              <a:rPr lang="en-US" dirty="0">
                <a:latin typeface="Century Gothic" panose="020B0502020202020204" pitchFamily="34" charset="0"/>
              </a:rPr>
              <a:t>XXXXX Department   </a:t>
            </a:r>
            <a:r>
              <a:rPr lang="en-US" sz="1400" dirty="0">
                <a:latin typeface="Century Gothic" panose="020B0502020202020204" pitchFamily="34" charset="0"/>
              </a:rPr>
              <a:t>22Mar22</a:t>
            </a:r>
          </a:p>
        </p:txBody>
      </p:sp>
      <p:pic>
        <p:nvPicPr>
          <p:cNvPr id="7" name="Picture 6">
            <a:extLst>
              <a:ext uri="{FF2B5EF4-FFF2-40B4-BE49-F238E27FC236}">
                <a16:creationId xmlns:a16="http://schemas.microsoft.com/office/drawing/2014/main" id="{9608A75D-7648-4D5A-B1C8-889D3C032F1D}"/>
              </a:ext>
            </a:extLst>
          </p:cNvPr>
          <p:cNvPicPr>
            <a:picLocks noChangeAspect="1"/>
          </p:cNvPicPr>
          <p:nvPr/>
        </p:nvPicPr>
        <p:blipFill>
          <a:blip r:embed="rId2"/>
          <a:stretch>
            <a:fillRect/>
          </a:stretch>
        </p:blipFill>
        <p:spPr>
          <a:xfrm>
            <a:off x="252677" y="2423730"/>
            <a:ext cx="8638645" cy="1033408"/>
          </a:xfrm>
          <a:prstGeom prst="rect">
            <a:avLst/>
          </a:prstGeom>
        </p:spPr>
      </p:pic>
      <p:sp>
        <p:nvSpPr>
          <p:cNvPr id="8" name="TextBox 7">
            <a:extLst>
              <a:ext uri="{FF2B5EF4-FFF2-40B4-BE49-F238E27FC236}">
                <a16:creationId xmlns:a16="http://schemas.microsoft.com/office/drawing/2014/main" id="{88D12CC7-B9DE-484D-BA3F-CC5BD6B4A4D3}"/>
              </a:ext>
            </a:extLst>
          </p:cNvPr>
          <p:cNvSpPr txBox="1"/>
          <p:nvPr/>
        </p:nvSpPr>
        <p:spPr>
          <a:xfrm>
            <a:off x="252677" y="2115953"/>
            <a:ext cx="2098651" cy="307777"/>
          </a:xfrm>
          <a:prstGeom prst="rect">
            <a:avLst/>
          </a:prstGeom>
          <a:noFill/>
        </p:spPr>
        <p:txBody>
          <a:bodyPr wrap="none" rtlCol="0">
            <a:spAutoFit/>
          </a:bodyPr>
          <a:lstStyle/>
          <a:p>
            <a:r>
              <a:rPr lang="en-US" sz="1400" dirty="0">
                <a:latin typeface="Century Gothic" panose="020B0502020202020204" pitchFamily="34" charset="0"/>
              </a:rPr>
              <a:t>Q1:  Oct ‘21 – Dec ‘21</a:t>
            </a:r>
          </a:p>
        </p:txBody>
      </p:sp>
      <p:pic>
        <p:nvPicPr>
          <p:cNvPr id="9" name="Picture 8">
            <a:extLst>
              <a:ext uri="{FF2B5EF4-FFF2-40B4-BE49-F238E27FC236}">
                <a16:creationId xmlns:a16="http://schemas.microsoft.com/office/drawing/2014/main" id="{653D164B-79E6-4774-A813-B48C76C889CE}"/>
              </a:ext>
            </a:extLst>
          </p:cNvPr>
          <p:cNvPicPr>
            <a:picLocks noChangeAspect="1"/>
          </p:cNvPicPr>
          <p:nvPr/>
        </p:nvPicPr>
        <p:blipFill>
          <a:blip r:embed="rId3"/>
          <a:stretch>
            <a:fillRect/>
          </a:stretch>
        </p:blipFill>
        <p:spPr>
          <a:xfrm>
            <a:off x="252677" y="4068672"/>
            <a:ext cx="8638645" cy="1010132"/>
          </a:xfrm>
          <a:prstGeom prst="rect">
            <a:avLst/>
          </a:prstGeom>
        </p:spPr>
      </p:pic>
      <p:sp>
        <p:nvSpPr>
          <p:cNvPr id="10" name="TextBox 9">
            <a:extLst>
              <a:ext uri="{FF2B5EF4-FFF2-40B4-BE49-F238E27FC236}">
                <a16:creationId xmlns:a16="http://schemas.microsoft.com/office/drawing/2014/main" id="{2932EDD5-33F2-4817-A629-115CC66EF736}"/>
              </a:ext>
            </a:extLst>
          </p:cNvPr>
          <p:cNvSpPr txBox="1"/>
          <p:nvPr/>
        </p:nvSpPr>
        <p:spPr>
          <a:xfrm>
            <a:off x="287943" y="3772477"/>
            <a:ext cx="2063385" cy="307777"/>
          </a:xfrm>
          <a:prstGeom prst="rect">
            <a:avLst/>
          </a:prstGeom>
          <a:noFill/>
        </p:spPr>
        <p:txBody>
          <a:bodyPr wrap="none" rtlCol="0">
            <a:spAutoFit/>
          </a:bodyPr>
          <a:lstStyle/>
          <a:p>
            <a:r>
              <a:rPr lang="en-US" sz="1400" dirty="0">
                <a:latin typeface="Century Gothic" panose="020B0502020202020204" pitchFamily="34" charset="0"/>
              </a:rPr>
              <a:t>Q2:  Jan ‘22 – Mar ‘22</a:t>
            </a:r>
          </a:p>
        </p:txBody>
      </p:sp>
      <p:sp>
        <p:nvSpPr>
          <p:cNvPr id="11" name="Rectangle 10">
            <a:extLst>
              <a:ext uri="{FF2B5EF4-FFF2-40B4-BE49-F238E27FC236}">
                <a16:creationId xmlns:a16="http://schemas.microsoft.com/office/drawing/2014/main" id="{8E67CEBB-7E58-4B7E-83F0-21418495C30F}"/>
              </a:ext>
            </a:extLst>
          </p:cNvPr>
          <p:cNvSpPr/>
          <p:nvPr/>
        </p:nvSpPr>
        <p:spPr>
          <a:xfrm>
            <a:off x="5256940" y="3050771"/>
            <a:ext cx="798021" cy="24106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EA71C9-CC91-48C2-B975-367344BC0C5F}"/>
              </a:ext>
            </a:extLst>
          </p:cNvPr>
          <p:cNvSpPr/>
          <p:nvPr/>
        </p:nvSpPr>
        <p:spPr>
          <a:xfrm>
            <a:off x="5256939" y="4682837"/>
            <a:ext cx="798021" cy="24106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75C7F23-1E85-4D75-8FCE-56A59BBC93CE}"/>
              </a:ext>
            </a:extLst>
          </p:cNvPr>
          <p:cNvSpPr txBox="1"/>
          <p:nvPr/>
        </p:nvSpPr>
        <p:spPr>
          <a:xfrm>
            <a:off x="3908502" y="892364"/>
            <a:ext cx="4648691" cy="923330"/>
          </a:xfrm>
          <a:prstGeom prst="rect">
            <a:avLst/>
          </a:prstGeom>
          <a:noFill/>
        </p:spPr>
        <p:txBody>
          <a:bodyPr wrap="square" rtlCol="0">
            <a:spAutoFit/>
          </a:bodyPr>
          <a:lstStyle/>
          <a:p>
            <a:pPr algn="ctr"/>
            <a:r>
              <a:rPr lang="en-US" b="1" dirty="0">
                <a:latin typeface="Century Gothic" panose="020B0502020202020204" pitchFamily="34" charset="0"/>
              </a:rPr>
              <a:t>The XXXX Police Department experienced a 25% reduction in officer error from October 2021 to March 2022</a:t>
            </a:r>
            <a:endParaRPr lang="en-US" dirty="0">
              <a:latin typeface="Century Gothic" panose="020B0502020202020204" pitchFamily="34" charset="0"/>
            </a:endParaRPr>
          </a:p>
        </p:txBody>
      </p:sp>
      <p:sp>
        <p:nvSpPr>
          <p:cNvPr id="14" name="TextBox 13">
            <a:extLst>
              <a:ext uri="{FF2B5EF4-FFF2-40B4-BE49-F238E27FC236}">
                <a16:creationId xmlns:a16="http://schemas.microsoft.com/office/drawing/2014/main" id="{523E3710-4072-4073-ACA1-3469D18B8829}"/>
              </a:ext>
            </a:extLst>
          </p:cNvPr>
          <p:cNvSpPr txBox="1"/>
          <p:nvPr/>
        </p:nvSpPr>
        <p:spPr>
          <a:xfrm>
            <a:off x="2782261" y="3506745"/>
            <a:ext cx="2252482" cy="307777"/>
          </a:xfrm>
          <a:prstGeom prst="rect">
            <a:avLst/>
          </a:prstGeom>
          <a:noFill/>
          <a:ln w="9525">
            <a:solidFill>
              <a:schemeClr val="tx1"/>
            </a:solidFill>
          </a:ln>
        </p:spPr>
        <p:txBody>
          <a:bodyPr wrap="square" rtlCol="0">
            <a:spAutoFit/>
          </a:bodyPr>
          <a:lstStyle/>
          <a:p>
            <a:pPr algn="ctr"/>
            <a:r>
              <a:rPr lang="en-US" sz="1400" dirty="0"/>
              <a:t>41% Counseling &amp; Training </a:t>
            </a:r>
          </a:p>
        </p:txBody>
      </p:sp>
      <p:sp>
        <p:nvSpPr>
          <p:cNvPr id="15" name="TextBox 14">
            <a:extLst>
              <a:ext uri="{FF2B5EF4-FFF2-40B4-BE49-F238E27FC236}">
                <a16:creationId xmlns:a16="http://schemas.microsoft.com/office/drawing/2014/main" id="{BE273883-09DC-412A-8EE7-D674916EBC44}"/>
              </a:ext>
            </a:extLst>
          </p:cNvPr>
          <p:cNvSpPr txBox="1"/>
          <p:nvPr/>
        </p:nvSpPr>
        <p:spPr>
          <a:xfrm>
            <a:off x="2782261" y="5261150"/>
            <a:ext cx="2252482" cy="307777"/>
          </a:xfrm>
          <a:prstGeom prst="rect">
            <a:avLst/>
          </a:prstGeom>
          <a:noFill/>
          <a:ln w="9525">
            <a:solidFill>
              <a:schemeClr val="tx1"/>
            </a:solidFill>
          </a:ln>
        </p:spPr>
        <p:txBody>
          <a:bodyPr wrap="square" rtlCol="0">
            <a:spAutoFit/>
          </a:bodyPr>
          <a:lstStyle/>
          <a:p>
            <a:pPr algn="ctr"/>
            <a:r>
              <a:rPr lang="en-US" sz="1400" dirty="0"/>
              <a:t>17% Counseling &amp; Training </a:t>
            </a:r>
          </a:p>
        </p:txBody>
      </p:sp>
      <p:sp>
        <p:nvSpPr>
          <p:cNvPr id="16" name="TextBox 15">
            <a:extLst>
              <a:ext uri="{FF2B5EF4-FFF2-40B4-BE49-F238E27FC236}">
                <a16:creationId xmlns:a16="http://schemas.microsoft.com/office/drawing/2014/main" id="{40AF4040-720D-4B85-86DC-9A487C17CBE8}"/>
              </a:ext>
            </a:extLst>
          </p:cNvPr>
          <p:cNvSpPr txBox="1"/>
          <p:nvPr/>
        </p:nvSpPr>
        <p:spPr>
          <a:xfrm>
            <a:off x="5163617" y="3506745"/>
            <a:ext cx="1294333" cy="307777"/>
          </a:xfrm>
          <a:prstGeom prst="rect">
            <a:avLst/>
          </a:prstGeom>
          <a:noFill/>
          <a:ln w="9525">
            <a:solidFill>
              <a:schemeClr val="tx1"/>
            </a:solidFill>
          </a:ln>
        </p:spPr>
        <p:txBody>
          <a:bodyPr wrap="square" rtlCol="0">
            <a:spAutoFit/>
          </a:bodyPr>
          <a:lstStyle/>
          <a:p>
            <a:pPr algn="ctr"/>
            <a:r>
              <a:rPr lang="en-US" sz="1400" dirty="0"/>
              <a:t>55% No Action</a:t>
            </a:r>
          </a:p>
        </p:txBody>
      </p:sp>
      <p:sp>
        <p:nvSpPr>
          <p:cNvPr id="17" name="TextBox 16">
            <a:extLst>
              <a:ext uri="{FF2B5EF4-FFF2-40B4-BE49-F238E27FC236}">
                <a16:creationId xmlns:a16="http://schemas.microsoft.com/office/drawing/2014/main" id="{9A41D4FF-D05C-4DE7-BA43-B37A26DE351E}"/>
              </a:ext>
            </a:extLst>
          </p:cNvPr>
          <p:cNvSpPr txBox="1"/>
          <p:nvPr/>
        </p:nvSpPr>
        <p:spPr>
          <a:xfrm>
            <a:off x="5163617" y="5255912"/>
            <a:ext cx="1294333" cy="307777"/>
          </a:xfrm>
          <a:prstGeom prst="rect">
            <a:avLst/>
          </a:prstGeom>
          <a:noFill/>
          <a:ln w="9525">
            <a:solidFill>
              <a:schemeClr val="tx1"/>
            </a:solidFill>
          </a:ln>
        </p:spPr>
        <p:txBody>
          <a:bodyPr wrap="square" rtlCol="0">
            <a:spAutoFit/>
          </a:bodyPr>
          <a:lstStyle/>
          <a:p>
            <a:pPr algn="ctr"/>
            <a:r>
              <a:rPr lang="en-US" sz="1400" dirty="0"/>
              <a:t>80% No Action</a:t>
            </a:r>
          </a:p>
        </p:txBody>
      </p:sp>
      <p:sp>
        <p:nvSpPr>
          <p:cNvPr id="18" name="TextBox 17">
            <a:extLst>
              <a:ext uri="{FF2B5EF4-FFF2-40B4-BE49-F238E27FC236}">
                <a16:creationId xmlns:a16="http://schemas.microsoft.com/office/drawing/2014/main" id="{8959D0BB-E973-4342-AC70-D161494C546B}"/>
              </a:ext>
            </a:extLst>
          </p:cNvPr>
          <p:cNvSpPr txBox="1"/>
          <p:nvPr/>
        </p:nvSpPr>
        <p:spPr>
          <a:xfrm>
            <a:off x="1788065" y="5878287"/>
            <a:ext cx="5872367" cy="646331"/>
          </a:xfrm>
          <a:prstGeom prst="rect">
            <a:avLst/>
          </a:prstGeom>
          <a:noFill/>
        </p:spPr>
        <p:txBody>
          <a:bodyPr wrap="square" rtlCol="0">
            <a:spAutoFit/>
          </a:bodyPr>
          <a:lstStyle/>
          <a:p>
            <a:pPr algn="ctr"/>
            <a:r>
              <a:rPr lang="en-US" dirty="0">
                <a:latin typeface="Arabic Typesetting" panose="03020402040406030203" pitchFamily="66" charset="-78"/>
                <a:cs typeface="Arabic Typesetting" panose="03020402040406030203" pitchFamily="66" charset="-78"/>
              </a:rPr>
              <a:t>Sample Agency results taken from Union County, NJ  BWC Performance Pilot Oct 2021 – April 2022 - 10 Agencies - 180 days - 1201 BWC Reviews</a:t>
            </a:r>
            <a:r>
              <a:rPr lang="en-US" dirty="0"/>
              <a:t> </a:t>
            </a:r>
          </a:p>
        </p:txBody>
      </p:sp>
    </p:spTree>
    <p:extLst>
      <p:ext uri="{BB962C8B-B14F-4D97-AF65-F5344CB8AC3E}">
        <p14:creationId xmlns:p14="http://schemas.microsoft.com/office/powerpoint/2010/main" val="330521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17</a:t>
            </a:fld>
            <a:endParaRPr lang="en-US" dirty="0"/>
          </a:p>
        </p:txBody>
      </p:sp>
      <p:sp>
        <p:nvSpPr>
          <p:cNvPr id="3" name="Title 1">
            <a:extLst>
              <a:ext uri="{FF2B5EF4-FFF2-40B4-BE49-F238E27FC236}">
                <a16:creationId xmlns:a16="http://schemas.microsoft.com/office/drawing/2014/main" id="{F333534E-D259-4A91-937F-DB34953139C7}"/>
              </a:ext>
            </a:extLst>
          </p:cNvPr>
          <p:cNvSpPr>
            <a:spLocks noGrp="1"/>
          </p:cNvSpPr>
          <p:nvPr>
            <p:ph type="title"/>
          </p:nvPr>
        </p:nvSpPr>
        <p:spPr>
          <a:xfrm>
            <a:off x="490794" y="283827"/>
            <a:ext cx="8229599" cy="237761"/>
          </a:xfrm>
        </p:spPr>
        <p:txBody>
          <a:bodyPr>
            <a:noAutofit/>
          </a:bodyPr>
          <a:lstStyle/>
          <a:p>
            <a:r>
              <a:rPr lang="en-US" sz="3200" b="1" dirty="0"/>
              <a:t>Officer Safety Errors - Top 10</a:t>
            </a:r>
          </a:p>
        </p:txBody>
      </p:sp>
      <p:sp>
        <p:nvSpPr>
          <p:cNvPr id="5" name="Subtitle 3">
            <a:extLst>
              <a:ext uri="{FF2B5EF4-FFF2-40B4-BE49-F238E27FC236}">
                <a16:creationId xmlns:a16="http://schemas.microsoft.com/office/drawing/2014/main" id="{1AC1E80A-1DDE-4C7C-BDCA-7ED452A5448D}"/>
              </a:ext>
            </a:extLst>
          </p:cNvPr>
          <p:cNvSpPr txBox="1">
            <a:spLocks/>
          </p:cNvSpPr>
          <p:nvPr/>
        </p:nvSpPr>
        <p:spPr>
          <a:xfrm>
            <a:off x="565078" y="637263"/>
            <a:ext cx="7054921" cy="4182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Officer Error = Increased Risk </a:t>
            </a:r>
          </a:p>
        </p:txBody>
      </p:sp>
      <p:sp>
        <p:nvSpPr>
          <p:cNvPr id="6" name="Text Placeholder 4">
            <a:extLst>
              <a:ext uri="{FF2B5EF4-FFF2-40B4-BE49-F238E27FC236}">
                <a16:creationId xmlns:a16="http://schemas.microsoft.com/office/drawing/2014/main" id="{A68CF725-31F5-45E8-92C3-D5FCB7F6110D}"/>
              </a:ext>
            </a:extLst>
          </p:cNvPr>
          <p:cNvSpPr txBox="1">
            <a:spLocks/>
          </p:cNvSpPr>
          <p:nvPr/>
        </p:nvSpPr>
        <p:spPr>
          <a:xfrm>
            <a:off x="1051574" y="1341481"/>
            <a:ext cx="8204201" cy="45354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Lack of situational awareness</a:t>
            </a:r>
          </a:p>
          <a:p>
            <a:r>
              <a:rPr lang="en-US" sz="2200" dirty="0"/>
              <a:t>Not waiting/calling for back-up</a:t>
            </a:r>
          </a:p>
          <a:p>
            <a:r>
              <a:rPr lang="en-US" sz="2200" dirty="0"/>
              <a:t>Hands in pocket/vest carrier​</a:t>
            </a:r>
          </a:p>
          <a:p>
            <a:r>
              <a:rPr lang="en-US" sz="2200" dirty="0"/>
              <a:t>Allowing subjects to wander unescorted​</a:t>
            </a:r>
          </a:p>
          <a:p>
            <a:r>
              <a:rPr lang="en-US" sz="2200" dirty="0"/>
              <a:t>Poor/no search</a:t>
            </a:r>
          </a:p>
          <a:p>
            <a:r>
              <a:rPr lang="en-US" sz="2200" dirty="0"/>
              <a:t>Not placing vehicle in park before exiting vehicle</a:t>
            </a:r>
          </a:p>
          <a:p>
            <a:r>
              <a:rPr lang="en-US" sz="2200" dirty="0"/>
              <a:t>Failing to separate parties when conducting interview​</a:t>
            </a:r>
          </a:p>
          <a:p>
            <a:r>
              <a:rPr lang="en-US" sz="2200" dirty="0"/>
              <a:t>Failing to physically control combative subjects ​</a:t>
            </a:r>
          </a:p>
          <a:p>
            <a:r>
              <a:rPr lang="en-US" sz="2200" dirty="0"/>
              <a:t>Failing to notify Dispatch of location​</a:t>
            </a:r>
          </a:p>
          <a:p>
            <a:r>
              <a:rPr lang="en-US" sz="2200" dirty="0"/>
              <a:t>Standing too close</a:t>
            </a:r>
          </a:p>
          <a:p>
            <a:endParaRPr lang="en-US" dirty="0"/>
          </a:p>
        </p:txBody>
      </p:sp>
      <p:pic>
        <p:nvPicPr>
          <p:cNvPr id="8" name="Picture 7" descr="A spiral bound notebook with red text&#10;&#10;Description automatically generated">
            <a:extLst>
              <a:ext uri="{FF2B5EF4-FFF2-40B4-BE49-F238E27FC236}">
                <a16:creationId xmlns:a16="http://schemas.microsoft.com/office/drawing/2014/main" id="{80ADEBC8-316F-6536-6DA8-184A77FED4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65850" y="402707"/>
            <a:ext cx="2449500" cy="1688841"/>
          </a:xfrm>
          <a:prstGeom prst="rect">
            <a:avLst/>
          </a:prstGeom>
        </p:spPr>
      </p:pic>
    </p:spTree>
    <p:extLst>
      <p:ext uri="{BB962C8B-B14F-4D97-AF65-F5344CB8AC3E}">
        <p14:creationId xmlns:p14="http://schemas.microsoft.com/office/powerpoint/2010/main" val="303598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18</a:t>
            </a:fld>
            <a:endParaRPr lang="en-US" dirty="0"/>
          </a:p>
        </p:txBody>
      </p:sp>
      <p:sp>
        <p:nvSpPr>
          <p:cNvPr id="3" name="TextBox 2">
            <a:extLst>
              <a:ext uri="{FF2B5EF4-FFF2-40B4-BE49-F238E27FC236}">
                <a16:creationId xmlns:a16="http://schemas.microsoft.com/office/drawing/2014/main" id="{4993F2AC-3756-4322-9CC6-57D45972B627}"/>
              </a:ext>
            </a:extLst>
          </p:cNvPr>
          <p:cNvSpPr txBox="1"/>
          <p:nvPr/>
        </p:nvSpPr>
        <p:spPr>
          <a:xfrm>
            <a:off x="518039" y="1185297"/>
            <a:ext cx="3604385" cy="800219"/>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Case Study:</a:t>
            </a:r>
          </a:p>
          <a:p>
            <a:pPr algn="ctr"/>
            <a:r>
              <a:rPr lang="en-US" b="1" dirty="0">
                <a:latin typeface="Arial" panose="020B0604020202020204" pitchFamily="34" charset="0"/>
                <a:cs typeface="Arial" panose="020B0604020202020204" pitchFamily="34" charset="0"/>
              </a:rPr>
              <a:t>“Tell me why you stopped me.”</a:t>
            </a:r>
          </a:p>
        </p:txBody>
      </p:sp>
      <p:pic>
        <p:nvPicPr>
          <p:cNvPr id="5" name="Picture 2" descr="Enid police on traffic stops: Prepare for worst, hope for best | Local News  | enidnews.com">
            <a:extLst>
              <a:ext uri="{FF2B5EF4-FFF2-40B4-BE49-F238E27FC236}">
                <a16:creationId xmlns:a16="http://schemas.microsoft.com/office/drawing/2014/main" id="{65A9F233-99BD-4354-BC17-ACBD32E70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998" y="1871566"/>
            <a:ext cx="3866153" cy="3402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CC5D7B-B7F3-4F95-BAA5-3CA51857FB66}"/>
              </a:ext>
            </a:extLst>
          </p:cNvPr>
          <p:cNvSpPr txBox="1"/>
          <p:nvPr/>
        </p:nvSpPr>
        <p:spPr>
          <a:xfrm>
            <a:off x="584993" y="2505874"/>
            <a:ext cx="3470476" cy="253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Identify the chain of events that lead to the increase in arrests for Disorderly Conduct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Where can we interrupt the chain of events? </a:t>
            </a:r>
          </a:p>
        </p:txBody>
      </p:sp>
    </p:spTree>
    <p:extLst>
      <p:ext uri="{BB962C8B-B14F-4D97-AF65-F5344CB8AC3E}">
        <p14:creationId xmlns:p14="http://schemas.microsoft.com/office/powerpoint/2010/main" val="417862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19</a:t>
            </a:fld>
            <a:endParaRPr lang="en-US" dirty="0"/>
          </a:p>
        </p:txBody>
      </p:sp>
      <p:sp>
        <p:nvSpPr>
          <p:cNvPr id="3" name="TextBox 2">
            <a:extLst>
              <a:ext uri="{FF2B5EF4-FFF2-40B4-BE49-F238E27FC236}">
                <a16:creationId xmlns:a16="http://schemas.microsoft.com/office/drawing/2014/main" id="{4CFE10FA-654C-4272-B90D-14B42E7A884B}"/>
              </a:ext>
            </a:extLst>
          </p:cNvPr>
          <p:cNvSpPr txBox="1"/>
          <p:nvPr/>
        </p:nvSpPr>
        <p:spPr>
          <a:xfrm>
            <a:off x="623415" y="999603"/>
            <a:ext cx="2927597" cy="830997"/>
          </a:xfrm>
          <a:prstGeom prst="rect">
            <a:avLst/>
          </a:prstGeom>
          <a:noFill/>
        </p:spPr>
        <p:txBody>
          <a:bodyPr wrap="none" rtlCol="0">
            <a:spAutoFit/>
          </a:bodyPr>
          <a:lstStyle/>
          <a:p>
            <a:pPr algn="ctr"/>
            <a:r>
              <a:rPr lang="en-US" sz="2800" b="1" dirty="0">
                <a:latin typeface="Arial" panose="020B0604020202020204" pitchFamily="34" charset="0"/>
                <a:cs typeface="Arial" panose="020B0604020202020204" pitchFamily="34" charset="0"/>
              </a:rPr>
              <a:t>Case Study:</a:t>
            </a:r>
          </a:p>
          <a:p>
            <a:pPr algn="ctr"/>
            <a:r>
              <a:rPr lang="en-US" sz="2000" b="1" dirty="0">
                <a:latin typeface="Arial" panose="020B0604020202020204" pitchFamily="34" charset="0"/>
                <a:cs typeface="Arial" panose="020B0604020202020204" pitchFamily="34" charset="0"/>
              </a:rPr>
              <a:t>Working in the kitchen</a:t>
            </a:r>
          </a:p>
        </p:txBody>
      </p:sp>
      <p:sp>
        <p:nvSpPr>
          <p:cNvPr id="6" name="TextBox 5">
            <a:extLst>
              <a:ext uri="{FF2B5EF4-FFF2-40B4-BE49-F238E27FC236}">
                <a16:creationId xmlns:a16="http://schemas.microsoft.com/office/drawing/2014/main" id="{9AFEF698-B459-4358-91B0-1CD0D72BAF01}"/>
              </a:ext>
            </a:extLst>
          </p:cNvPr>
          <p:cNvSpPr txBox="1"/>
          <p:nvPr/>
        </p:nvSpPr>
        <p:spPr>
          <a:xfrm>
            <a:off x="474750" y="2455074"/>
            <a:ext cx="3470476" cy="18933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State created danger</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What are the types of losses the officer, agency, and public experience when tragedy occurs as a result of poor tactics?</a:t>
            </a:r>
          </a:p>
        </p:txBody>
      </p:sp>
      <p:pic>
        <p:nvPicPr>
          <p:cNvPr id="7" name="Picture 6" descr="Frits Ready to Assemble 12x36x24 in. Shaker Style Kitchen Blind Wall Cabinet 1-Door">
            <a:extLst>
              <a:ext uri="{FF2B5EF4-FFF2-40B4-BE49-F238E27FC236}">
                <a16:creationId xmlns:a16="http://schemas.microsoft.com/office/drawing/2014/main" id="{58415A95-5CC2-4B4C-B634-F394E7CF4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29" t="10449" r="8868" b="10449"/>
          <a:stretch/>
        </p:blipFill>
        <p:spPr bwMode="auto">
          <a:xfrm>
            <a:off x="4015503" y="1539461"/>
            <a:ext cx="4499847" cy="374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man PNG">
            <a:extLst>
              <a:ext uri="{FF2B5EF4-FFF2-40B4-BE49-F238E27FC236}">
                <a16:creationId xmlns:a16="http://schemas.microsoft.com/office/drawing/2014/main" id="{42016127-B985-4204-B2A7-F3E157C38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85" y="2157905"/>
            <a:ext cx="4226560" cy="31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p:txBody>
          <a:bodyPr/>
          <a:lstStyle/>
          <a:p>
            <a:r>
              <a:rPr lang="en-US" dirty="0"/>
              <a:t>Disclaimer </a:t>
            </a:r>
          </a:p>
        </p:txBody>
      </p:sp>
      <p:sp>
        <p:nvSpPr>
          <p:cNvPr id="4" name="Text Placeholder 4">
            <a:extLst>
              <a:ext uri="{FF2B5EF4-FFF2-40B4-BE49-F238E27FC236}">
                <a16:creationId xmlns:a16="http://schemas.microsoft.com/office/drawing/2014/main" id="{45A32ABB-4CBC-4231-A2C6-069B581C4B6D}"/>
              </a:ext>
            </a:extLst>
          </p:cNvPr>
          <p:cNvSpPr>
            <a:spLocks noGrp="1"/>
          </p:cNvSpPr>
          <p:nvPr>
            <p:ph idx="1"/>
          </p:nvPr>
        </p:nvSpPr>
        <p:spPr/>
        <p:txBody>
          <a:bodyPr/>
          <a:lstStyle/>
          <a:p>
            <a:pPr marL="0" indent="0">
              <a:buNone/>
            </a:pPr>
            <a:r>
              <a:rPr lang="en-US" sz="1800" dirty="0"/>
              <a:t>IMPORTANT NOTICE: This risk control training program by PMA Companies is completed to help support your loss prevention efforts. It is not intended to be complete or definitive in discovering or identifying all hazards associated with your business, preventing workplace accidents, or complying with any safety related or other laws or regulations. You are encouraged to address the specific hazards of your business and have your legal counsel review all of your plans and company policies.  PMA Companies and Old Republic Insurance Group do not provide legal advice and the information and suggestions in this program should not be construed as such.</a:t>
            </a:r>
            <a:endParaRPr lang="en-US" altLang="en-US" dirty="0"/>
          </a:p>
          <a:p>
            <a:endParaRPr lang="en-US" dirty="0"/>
          </a:p>
        </p:txBody>
      </p:sp>
    </p:spTree>
    <p:extLst>
      <p:ext uri="{BB962C8B-B14F-4D97-AF65-F5344CB8AC3E}">
        <p14:creationId xmlns:p14="http://schemas.microsoft.com/office/powerpoint/2010/main" val="16106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20</a:t>
            </a:fld>
            <a:endParaRPr lang="en-US" dirty="0"/>
          </a:p>
        </p:txBody>
      </p:sp>
      <p:sp>
        <p:nvSpPr>
          <p:cNvPr id="3" name="Title 1">
            <a:extLst>
              <a:ext uri="{FF2B5EF4-FFF2-40B4-BE49-F238E27FC236}">
                <a16:creationId xmlns:a16="http://schemas.microsoft.com/office/drawing/2014/main" id="{06B110FA-9057-4AE6-9339-791F33256BC4}"/>
              </a:ext>
            </a:extLst>
          </p:cNvPr>
          <p:cNvSpPr>
            <a:spLocks noGrp="1"/>
          </p:cNvSpPr>
          <p:nvPr>
            <p:ph type="title"/>
          </p:nvPr>
        </p:nvSpPr>
        <p:spPr>
          <a:xfrm>
            <a:off x="634062" y="141060"/>
            <a:ext cx="7223096" cy="946838"/>
          </a:xfrm>
        </p:spPr>
        <p:txBody>
          <a:bodyPr>
            <a:normAutofit/>
          </a:bodyPr>
          <a:lstStyle/>
          <a:p>
            <a:r>
              <a:rPr lang="en-US" sz="2800" dirty="0">
                <a:latin typeface="Arial" panose="020B0604020202020204" pitchFamily="34" charset="0"/>
                <a:cs typeface="Arial" panose="020B0604020202020204" pitchFamily="34" charset="0"/>
              </a:rPr>
              <a:t>Defining Success…</a:t>
            </a: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Changes Observed</a:t>
            </a:r>
            <a:endParaRPr lang="en-US" sz="28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66B9B9-DB38-40FB-BFCB-ECF11CEFC2B9}"/>
              </a:ext>
            </a:extLst>
          </p:cNvPr>
          <p:cNvSpPr txBox="1">
            <a:spLocks/>
          </p:cNvSpPr>
          <p:nvPr/>
        </p:nvSpPr>
        <p:spPr>
          <a:xfrm>
            <a:off x="832679" y="1320621"/>
            <a:ext cx="6155950" cy="4367659"/>
          </a:xfrm>
          <a:prstGeom prst="rect">
            <a:avLst/>
          </a:prstGeom>
        </p:spPr>
        <p:txBody>
          <a:bodyPr>
            <a:norm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Agencies are consistently viewing more BWC video than ever before​</a:t>
            </a:r>
          </a:p>
          <a:p>
            <a:pPr marL="342900" indent="-342900"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Agencies are establishing clear performance standards ​/ KPIs</a:t>
            </a:r>
          </a:p>
          <a:p>
            <a:pPr marL="342900" indent="-342900"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Agencies are prioritizing BWC video selection based upon the risk the response type exposes to the officer, the agency, and the public​</a:t>
            </a:r>
          </a:p>
          <a:p>
            <a:pPr marL="342900" indent="-342900"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Agencies are setting performance goals, and monitoring officer performance to ensure performance improves ​</a:t>
            </a:r>
          </a:p>
          <a:p>
            <a:pPr marL="342900" indent="-342900"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Agencies are documenting their performance improvement efforts</a:t>
            </a:r>
          </a:p>
          <a:p>
            <a:pPr marL="342900" indent="-342900" fontAlgn="base">
              <a:buFont typeface="Arial" panose="020B0604020202020204" pitchFamily="34" charset="0"/>
              <a:buChar char="•"/>
            </a:pPr>
            <a:r>
              <a:rPr lang="en-US" sz="2000" u="sng" dirty="0">
                <a:latin typeface="Arial" panose="020B0604020202020204" pitchFamily="34" charset="0"/>
                <a:cs typeface="Arial" panose="020B0604020202020204" pitchFamily="34" charset="0"/>
              </a:rPr>
              <a:t>Officer morale has improved</a:t>
            </a:r>
          </a:p>
        </p:txBody>
      </p:sp>
      <p:pic>
        <p:nvPicPr>
          <p:cNvPr id="6" name="Picture 5" descr="Text, letter&#10;&#10;Description automatically generated">
            <a:extLst>
              <a:ext uri="{FF2B5EF4-FFF2-40B4-BE49-F238E27FC236}">
                <a16:creationId xmlns:a16="http://schemas.microsoft.com/office/drawing/2014/main" id="{40F9CB45-F1D9-4285-9ABF-3D420072F3F3}"/>
              </a:ext>
            </a:extLst>
          </p:cNvPr>
          <p:cNvPicPr>
            <a:picLocks noChangeAspect="1"/>
          </p:cNvPicPr>
          <p:nvPr/>
        </p:nvPicPr>
        <p:blipFill>
          <a:blip r:embed="rId2"/>
          <a:stretch>
            <a:fillRect/>
          </a:stretch>
        </p:blipFill>
        <p:spPr>
          <a:xfrm>
            <a:off x="6775759" y="700771"/>
            <a:ext cx="1981939" cy="1239699"/>
          </a:xfrm>
          <a:prstGeom prst="rect">
            <a:avLst/>
          </a:prstGeom>
        </p:spPr>
      </p:pic>
    </p:spTree>
    <p:extLst>
      <p:ext uri="{BB962C8B-B14F-4D97-AF65-F5344CB8AC3E}">
        <p14:creationId xmlns:p14="http://schemas.microsoft.com/office/powerpoint/2010/main" val="188665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21</a:t>
            </a:fld>
            <a:endParaRPr lang="en-US" dirty="0"/>
          </a:p>
        </p:txBody>
      </p:sp>
      <p:sp>
        <p:nvSpPr>
          <p:cNvPr id="3" name="Title 1">
            <a:extLst>
              <a:ext uri="{FF2B5EF4-FFF2-40B4-BE49-F238E27FC236}">
                <a16:creationId xmlns:a16="http://schemas.microsoft.com/office/drawing/2014/main" id="{466153B5-8E8E-48CC-AF63-2D0E13BC4E02}"/>
              </a:ext>
            </a:extLst>
          </p:cNvPr>
          <p:cNvSpPr>
            <a:spLocks noGrp="1"/>
          </p:cNvSpPr>
          <p:nvPr>
            <p:ph type="title"/>
          </p:nvPr>
        </p:nvSpPr>
        <p:spPr>
          <a:xfrm>
            <a:off x="738124" y="618311"/>
            <a:ext cx="4736401" cy="521719"/>
          </a:xfrm>
        </p:spPr>
        <p:txBody>
          <a:bodyPr>
            <a:normAutofit/>
          </a:bodyPr>
          <a:lstStyle/>
          <a:p>
            <a:r>
              <a:rPr lang="en-US" sz="2800" b="1" dirty="0"/>
              <a:t>How to Get Started?</a:t>
            </a:r>
          </a:p>
        </p:txBody>
      </p:sp>
      <p:sp>
        <p:nvSpPr>
          <p:cNvPr id="5" name="Content Placeholder 2">
            <a:extLst>
              <a:ext uri="{FF2B5EF4-FFF2-40B4-BE49-F238E27FC236}">
                <a16:creationId xmlns:a16="http://schemas.microsoft.com/office/drawing/2014/main" id="{F3AD6D00-2295-4462-84BA-416E1B161667}"/>
              </a:ext>
            </a:extLst>
          </p:cNvPr>
          <p:cNvSpPr>
            <a:spLocks noGrp="1"/>
          </p:cNvSpPr>
          <p:nvPr>
            <p:ph idx="1"/>
          </p:nvPr>
        </p:nvSpPr>
        <p:spPr>
          <a:xfrm>
            <a:off x="588393" y="1262503"/>
            <a:ext cx="4280490" cy="3135783"/>
          </a:xfrm>
        </p:spPr>
        <p:txBody>
          <a:bodyPr>
            <a:normAutofit lnSpcReduction="10000"/>
          </a:bodyPr>
          <a:lstStyle/>
          <a:p>
            <a:r>
              <a:rPr lang="en-US" sz="1700" dirty="0">
                <a:latin typeface="Arial" panose="020B0604020202020204" pitchFamily="34" charset="0"/>
                <a:cs typeface="Arial" panose="020B0604020202020204" pitchFamily="34" charset="0"/>
              </a:rPr>
              <a:t>Identify program leadership</a:t>
            </a:r>
          </a:p>
          <a:p>
            <a:r>
              <a:rPr lang="en-US" sz="1700" dirty="0">
                <a:latin typeface="Arial" panose="020B0604020202020204" pitchFamily="34" charset="0"/>
                <a:cs typeface="Arial" panose="020B0604020202020204" pitchFamily="34" charset="0"/>
              </a:rPr>
              <a:t>Identify Raters</a:t>
            </a:r>
          </a:p>
          <a:p>
            <a:r>
              <a:rPr lang="en-US" sz="1700" dirty="0">
                <a:latin typeface="Arial" panose="020B0604020202020204" pitchFamily="34" charset="0"/>
                <a:cs typeface="Arial" panose="020B0604020202020204" pitchFamily="34" charset="0"/>
              </a:rPr>
              <a:t>Approve KRIs / Procedures</a:t>
            </a:r>
          </a:p>
          <a:p>
            <a:r>
              <a:rPr lang="en-US" sz="1700" dirty="0">
                <a:latin typeface="Arial" panose="020B0604020202020204" pitchFamily="34" charset="0"/>
                <a:cs typeface="Arial" panose="020B0604020202020204" pitchFamily="34" charset="0"/>
              </a:rPr>
              <a:t>Establish Rate of Review</a:t>
            </a:r>
          </a:p>
          <a:p>
            <a:r>
              <a:rPr lang="en-US" sz="1700" dirty="0">
                <a:latin typeface="Arial" panose="020B0604020202020204" pitchFamily="34" charset="0"/>
                <a:cs typeface="Arial" panose="020B0604020202020204" pitchFamily="34" charset="0"/>
              </a:rPr>
              <a:t>Define &amp; Manage Data Collection</a:t>
            </a:r>
          </a:p>
          <a:p>
            <a:r>
              <a:rPr lang="en-US" sz="1700" dirty="0">
                <a:latin typeface="Arial" panose="020B0604020202020204" pitchFamily="34" charset="0"/>
                <a:cs typeface="Arial" panose="020B0604020202020204" pitchFamily="34" charset="0"/>
              </a:rPr>
              <a:t>Software Platform </a:t>
            </a:r>
          </a:p>
          <a:p>
            <a:r>
              <a:rPr lang="en-US" sz="1700" dirty="0">
                <a:latin typeface="Arial" panose="020B0604020202020204" pitchFamily="34" charset="0"/>
                <a:cs typeface="Arial" panose="020B0604020202020204" pitchFamily="34" charset="0"/>
              </a:rPr>
              <a:t>Establish Sample Group</a:t>
            </a:r>
          </a:p>
          <a:p>
            <a:r>
              <a:rPr lang="en-US" sz="1700" dirty="0">
                <a:latin typeface="Arial" panose="020B0604020202020204" pitchFamily="34" charset="0"/>
                <a:cs typeface="Arial" panose="020B0604020202020204" pitchFamily="34" charset="0"/>
              </a:rPr>
              <a:t>User Group Meetings  </a:t>
            </a:r>
          </a:p>
          <a:p>
            <a:r>
              <a:rPr lang="en-US" sz="1700" dirty="0">
                <a:latin typeface="Arial" panose="020B0604020202020204" pitchFamily="34" charset="0"/>
                <a:cs typeface="Arial" panose="020B0604020202020204" pitchFamily="34" charset="0"/>
              </a:rPr>
              <a:t>Develop &amp; Distribute “Insight Reports” </a:t>
            </a:r>
          </a:p>
          <a:p>
            <a:endParaRPr lang="en-US" sz="1600" dirty="0"/>
          </a:p>
          <a:p>
            <a:endParaRPr lang="en-US" sz="1600" dirty="0"/>
          </a:p>
          <a:p>
            <a:endParaRPr lang="en-US" sz="1600" dirty="0"/>
          </a:p>
          <a:p>
            <a:endParaRPr lang="en-US" sz="1600" dirty="0"/>
          </a:p>
          <a:p>
            <a:endParaRPr lang="en-US" dirty="0"/>
          </a:p>
        </p:txBody>
      </p:sp>
      <p:sp>
        <p:nvSpPr>
          <p:cNvPr id="6" name="TextBox 5">
            <a:extLst>
              <a:ext uri="{FF2B5EF4-FFF2-40B4-BE49-F238E27FC236}">
                <a16:creationId xmlns:a16="http://schemas.microsoft.com/office/drawing/2014/main" id="{54A7F08A-82B7-40BA-8440-30A616099690}"/>
              </a:ext>
            </a:extLst>
          </p:cNvPr>
          <p:cNvSpPr txBox="1"/>
          <p:nvPr/>
        </p:nvSpPr>
        <p:spPr>
          <a:xfrm>
            <a:off x="588393" y="4448487"/>
            <a:ext cx="5194998" cy="113877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Recommended</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Meet with Union Representatives &amp; Sample Group </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Share Performance Indicator List </a:t>
            </a:r>
          </a:p>
        </p:txBody>
      </p:sp>
      <p:pic>
        <p:nvPicPr>
          <p:cNvPr id="7" name="Picture 6">
            <a:extLst>
              <a:ext uri="{FF2B5EF4-FFF2-40B4-BE49-F238E27FC236}">
                <a16:creationId xmlns:a16="http://schemas.microsoft.com/office/drawing/2014/main" id="{F98A5233-F2FF-43B3-A721-543FFC4E9FC1}"/>
              </a:ext>
            </a:extLst>
          </p:cNvPr>
          <p:cNvPicPr>
            <a:picLocks noChangeAspect="1"/>
          </p:cNvPicPr>
          <p:nvPr/>
        </p:nvPicPr>
        <p:blipFill>
          <a:blip r:embed="rId2"/>
          <a:stretch>
            <a:fillRect/>
          </a:stretch>
        </p:blipFill>
        <p:spPr>
          <a:xfrm>
            <a:off x="4735435" y="1759618"/>
            <a:ext cx="3968840" cy="2328874"/>
          </a:xfrm>
          <a:prstGeom prst="rect">
            <a:avLst/>
          </a:prstGeom>
        </p:spPr>
      </p:pic>
    </p:spTree>
    <p:extLst>
      <p:ext uri="{BB962C8B-B14F-4D97-AF65-F5344CB8AC3E}">
        <p14:creationId xmlns:p14="http://schemas.microsoft.com/office/powerpoint/2010/main" val="121227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22</a:t>
            </a:fld>
            <a:endParaRPr lang="en-US" dirty="0"/>
          </a:p>
        </p:txBody>
      </p:sp>
      <p:sp>
        <p:nvSpPr>
          <p:cNvPr id="3" name="Title 1">
            <a:extLst>
              <a:ext uri="{FF2B5EF4-FFF2-40B4-BE49-F238E27FC236}">
                <a16:creationId xmlns:a16="http://schemas.microsoft.com/office/drawing/2014/main" id="{E5063622-6839-49D5-AF87-88D6A3B4282A}"/>
              </a:ext>
            </a:extLst>
          </p:cNvPr>
          <p:cNvSpPr>
            <a:spLocks noGrp="1"/>
          </p:cNvSpPr>
          <p:nvPr>
            <p:ph type="title"/>
          </p:nvPr>
        </p:nvSpPr>
        <p:spPr>
          <a:xfrm>
            <a:off x="573921" y="509458"/>
            <a:ext cx="8229599" cy="237761"/>
          </a:xfrm>
        </p:spPr>
        <p:txBody>
          <a:bodyPr>
            <a:noAutofit/>
          </a:bodyPr>
          <a:lstStyle/>
          <a:p>
            <a:r>
              <a:rPr lang="en-US" sz="2800" b="1" dirty="0">
                <a:latin typeface="Arial" panose="020B0604020202020204" pitchFamily="34" charset="0"/>
                <a:cs typeface="Arial" panose="020B0604020202020204" pitchFamily="34" charset="0"/>
              </a:rPr>
              <a:t>Questions We Wanted to Probe  </a:t>
            </a:r>
          </a:p>
        </p:txBody>
      </p:sp>
      <p:sp>
        <p:nvSpPr>
          <p:cNvPr id="5" name="Subtitle 3">
            <a:extLst>
              <a:ext uri="{FF2B5EF4-FFF2-40B4-BE49-F238E27FC236}">
                <a16:creationId xmlns:a16="http://schemas.microsoft.com/office/drawing/2014/main" id="{7F369783-0E86-4413-9FC8-BDB3208E3A50}"/>
              </a:ext>
            </a:extLst>
          </p:cNvPr>
          <p:cNvSpPr txBox="1">
            <a:spLocks/>
          </p:cNvSpPr>
          <p:nvPr/>
        </p:nvSpPr>
        <p:spPr>
          <a:xfrm>
            <a:off x="573921" y="906372"/>
            <a:ext cx="7137400" cy="550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What we learned… </a:t>
            </a:r>
          </a:p>
        </p:txBody>
      </p:sp>
      <p:sp>
        <p:nvSpPr>
          <p:cNvPr id="6" name="Content Placeholder 5">
            <a:extLst>
              <a:ext uri="{FF2B5EF4-FFF2-40B4-BE49-F238E27FC236}">
                <a16:creationId xmlns:a16="http://schemas.microsoft.com/office/drawing/2014/main" id="{3AE90490-C605-4AA3-8B5C-7E1AC6150F16}"/>
              </a:ext>
            </a:extLst>
          </p:cNvPr>
          <p:cNvSpPr txBox="1">
            <a:spLocks/>
          </p:cNvSpPr>
          <p:nvPr/>
        </p:nvSpPr>
        <p:spPr>
          <a:xfrm>
            <a:off x="493569" y="1616424"/>
            <a:ext cx="8390302" cy="4209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en-US" sz="1800" dirty="0"/>
              <a:t>Are officer demographics predictors of performance (residency, age, education, race)</a:t>
            </a:r>
          </a:p>
          <a:p>
            <a:pPr lvl="1">
              <a:lnSpc>
                <a:spcPct val="130000"/>
              </a:lnSpc>
              <a:spcBef>
                <a:spcPts val="0"/>
              </a:spcBef>
            </a:pPr>
            <a:r>
              <a:rPr lang="en-US" sz="1800" i="1" dirty="0">
                <a:cs typeface="Arial" panose="020B0604020202020204" pitchFamily="34" charset="0"/>
              </a:rPr>
              <a:t>There is no data to support this.  Experience is #1 predictor.</a:t>
            </a:r>
          </a:p>
          <a:p>
            <a:pPr marL="461963" lvl="1" indent="0">
              <a:lnSpc>
                <a:spcPct val="130000"/>
              </a:lnSpc>
              <a:spcBef>
                <a:spcPts val="0"/>
              </a:spcBef>
              <a:buFont typeface="Arial" panose="020B0604020202020204" pitchFamily="34" charset="0"/>
              <a:buNone/>
            </a:pPr>
            <a:endParaRPr lang="en-US" sz="1800" i="1" dirty="0"/>
          </a:p>
          <a:p>
            <a:pPr>
              <a:lnSpc>
                <a:spcPct val="130000"/>
              </a:lnSpc>
              <a:spcBef>
                <a:spcPts val="0"/>
              </a:spcBef>
            </a:pPr>
            <a:r>
              <a:rPr lang="en-US" sz="1800" dirty="0"/>
              <a:t>Which incident response types involve the most officer error?</a:t>
            </a:r>
          </a:p>
          <a:p>
            <a:pPr lvl="1">
              <a:lnSpc>
                <a:spcPct val="130000"/>
              </a:lnSpc>
              <a:spcBef>
                <a:spcPts val="0"/>
              </a:spcBef>
            </a:pPr>
            <a:r>
              <a:rPr lang="en-US" sz="1800" i="1" dirty="0">
                <a:cs typeface="Arial" panose="020B0604020202020204" pitchFamily="34" charset="0"/>
              </a:rPr>
              <a:t>Mental Health, DWI, and Motor Vehicle Stops</a:t>
            </a:r>
          </a:p>
          <a:p>
            <a:pPr lvl="1">
              <a:lnSpc>
                <a:spcPct val="130000"/>
              </a:lnSpc>
              <a:spcBef>
                <a:spcPts val="0"/>
              </a:spcBef>
            </a:pPr>
            <a:endParaRPr lang="en-US" sz="1800" i="1" dirty="0">
              <a:cs typeface="Arial" panose="020B0604020202020204" pitchFamily="34" charset="0"/>
            </a:endParaRPr>
          </a:p>
          <a:p>
            <a:pPr>
              <a:lnSpc>
                <a:spcPct val="130000"/>
              </a:lnSpc>
              <a:spcBef>
                <a:spcPts val="0"/>
              </a:spcBef>
            </a:pPr>
            <a:r>
              <a:rPr lang="en-US" sz="1800" dirty="0"/>
              <a:t>Where do officers display the most error - procedures, tactics, policy, or equipment?</a:t>
            </a:r>
          </a:p>
          <a:p>
            <a:pPr lvl="1">
              <a:lnSpc>
                <a:spcPct val="130000"/>
              </a:lnSpc>
              <a:spcBef>
                <a:spcPts val="0"/>
              </a:spcBef>
            </a:pPr>
            <a:r>
              <a:rPr lang="en-US" sz="1800" i="1" dirty="0">
                <a:cs typeface="Arial" panose="020B0604020202020204" pitchFamily="34" charset="0"/>
              </a:rPr>
              <a:t>Officer error appears most often in tactical issues</a:t>
            </a:r>
          </a:p>
          <a:p>
            <a:pPr marL="0" indent="0">
              <a:lnSpc>
                <a:spcPct val="130000"/>
              </a:lnSpc>
              <a:spcBef>
                <a:spcPts val="0"/>
              </a:spcBef>
              <a:buFont typeface="Arial" panose="020B0604020202020204" pitchFamily="34" charset="0"/>
              <a:buNone/>
            </a:pPr>
            <a:endParaRPr lang="en-US" sz="1800" dirty="0"/>
          </a:p>
          <a:p>
            <a:pPr>
              <a:lnSpc>
                <a:spcPct val="130000"/>
              </a:lnSpc>
              <a:spcBef>
                <a:spcPts val="0"/>
              </a:spcBef>
            </a:pPr>
            <a:r>
              <a:rPr lang="en-US" sz="1800" dirty="0"/>
              <a:t>Does counseling, training, and discipline resolve officer error? If so, for how long?</a:t>
            </a:r>
          </a:p>
          <a:p>
            <a:pPr lvl="1">
              <a:lnSpc>
                <a:spcPct val="130000"/>
              </a:lnSpc>
              <a:spcBef>
                <a:spcPts val="0"/>
              </a:spcBef>
            </a:pPr>
            <a:r>
              <a:rPr lang="en-US" sz="1800" i="1" dirty="0">
                <a:cs typeface="Arial" panose="020B0604020202020204" pitchFamily="34" charset="0"/>
              </a:rPr>
              <a:t>When supervisors identify specific officer error, and provide remediation, improvement occurs in that officer.</a:t>
            </a:r>
            <a:endParaRPr lang="en-US" sz="1800" i="1" dirty="0"/>
          </a:p>
        </p:txBody>
      </p:sp>
    </p:spTree>
    <p:extLst>
      <p:ext uri="{BB962C8B-B14F-4D97-AF65-F5344CB8AC3E}">
        <p14:creationId xmlns:p14="http://schemas.microsoft.com/office/powerpoint/2010/main" val="303980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23</a:t>
            </a:fld>
            <a:endParaRPr lang="en-US" dirty="0"/>
          </a:p>
        </p:txBody>
      </p:sp>
      <p:sp>
        <p:nvSpPr>
          <p:cNvPr id="3" name="Title 1">
            <a:extLst>
              <a:ext uri="{FF2B5EF4-FFF2-40B4-BE49-F238E27FC236}">
                <a16:creationId xmlns:a16="http://schemas.microsoft.com/office/drawing/2014/main" id="{23810AF6-9EDF-404A-B63E-9EF5D88BCDAA}"/>
              </a:ext>
            </a:extLst>
          </p:cNvPr>
          <p:cNvSpPr>
            <a:spLocks noGrp="1"/>
          </p:cNvSpPr>
          <p:nvPr>
            <p:ph type="title"/>
          </p:nvPr>
        </p:nvSpPr>
        <p:spPr>
          <a:xfrm>
            <a:off x="457201" y="283827"/>
            <a:ext cx="8229599" cy="237761"/>
          </a:xfrm>
        </p:spPr>
        <p:txBody>
          <a:bodyPr>
            <a:noAutofit/>
          </a:bodyPr>
          <a:lstStyle/>
          <a:p>
            <a:r>
              <a:rPr lang="en-US" sz="2800" dirty="0"/>
              <a:t>Questions We Wanted to Probe  </a:t>
            </a:r>
          </a:p>
        </p:txBody>
      </p:sp>
      <p:sp>
        <p:nvSpPr>
          <p:cNvPr id="5" name="Subtitle 3">
            <a:extLst>
              <a:ext uri="{FF2B5EF4-FFF2-40B4-BE49-F238E27FC236}">
                <a16:creationId xmlns:a16="http://schemas.microsoft.com/office/drawing/2014/main" id="{2E6CF188-7F02-4BA5-B5A2-DEAF02DA286C}"/>
              </a:ext>
            </a:extLst>
          </p:cNvPr>
          <p:cNvSpPr txBox="1">
            <a:spLocks/>
          </p:cNvSpPr>
          <p:nvPr/>
        </p:nvSpPr>
        <p:spPr>
          <a:xfrm>
            <a:off x="490794" y="680741"/>
            <a:ext cx="7137400" cy="550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What we learned… </a:t>
            </a:r>
          </a:p>
        </p:txBody>
      </p:sp>
      <p:sp>
        <p:nvSpPr>
          <p:cNvPr id="6" name="Content Placeholder 5">
            <a:extLst>
              <a:ext uri="{FF2B5EF4-FFF2-40B4-BE49-F238E27FC236}">
                <a16:creationId xmlns:a16="http://schemas.microsoft.com/office/drawing/2014/main" id="{F7F98A00-63CD-437C-908C-D7FA52B6889E}"/>
              </a:ext>
            </a:extLst>
          </p:cNvPr>
          <p:cNvSpPr txBox="1">
            <a:spLocks/>
          </p:cNvSpPr>
          <p:nvPr/>
        </p:nvSpPr>
        <p:spPr>
          <a:xfrm>
            <a:off x="482599" y="1390793"/>
            <a:ext cx="8204201" cy="453548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en-US" sz="2000" dirty="0"/>
              <a:t>Does the solution lie in policy, culture, supervision, training, or the individual officer?</a:t>
            </a:r>
          </a:p>
          <a:p>
            <a:pPr lvl="1">
              <a:lnSpc>
                <a:spcPct val="130000"/>
              </a:lnSpc>
              <a:spcBef>
                <a:spcPts val="0"/>
              </a:spcBef>
            </a:pPr>
            <a:r>
              <a:rPr lang="en-US" sz="1800" i="1" dirty="0">
                <a:cs typeface="Arial" panose="020B0604020202020204" pitchFamily="34" charset="0"/>
              </a:rPr>
              <a:t>All of the above!  But it rests on agency standards and performance review</a:t>
            </a:r>
          </a:p>
          <a:p>
            <a:pPr marL="0" indent="0">
              <a:lnSpc>
                <a:spcPct val="130000"/>
              </a:lnSpc>
              <a:spcBef>
                <a:spcPts val="0"/>
              </a:spcBef>
              <a:buFont typeface="Arial" panose="020B0604020202020204" pitchFamily="34" charset="0"/>
              <a:buNone/>
            </a:pPr>
            <a:endParaRPr lang="en-US" sz="2000" dirty="0"/>
          </a:p>
          <a:p>
            <a:pPr>
              <a:lnSpc>
                <a:spcPct val="130000"/>
              </a:lnSpc>
              <a:spcBef>
                <a:spcPts val="0"/>
              </a:spcBef>
            </a:pPr>
            <a:r>
              <a:rPr lang="en-US" sz="2000" dirty="0"/>
              <a:t>Is there an accepted standard for police performance?</a:t>
            </a:r>
          </a:p>
          <a:p>
            <a:pPr lvl="1">
              <a:lnSpc>
                <a:spcPct val="130000"/>
              </a:lnSpc>
              <a:spcBef>
                <a:spcPts val="0"/>
              </a:spcBef>
            </a:pPr>
            <a:r>
              <a:rPr lang="en-US" sz="1800" i="1" dirty="0">
                <a:cs typeface="Arial" panose="020B0604020202020204" pitchFamily="34" charset="0"/>
              </a:rPr>
              <a:t>In most cases Agency SOP (standard operating procedures) and best practices are not captured or codified</a:t>
            </a:r>
          </a:p>
          <a:p>
            <a:pPr lvl="1">
              <a:lnSpc>
                <a:spcPct val="130000"/>
              </a:lnSpc>
              <a:spcBef>
                <a:spcPts val="0"/>
              </a:spcBef>
            </a:pPr>
            <a:endParaRPr lang="en-US" sz="1800" dirty="0"/>
          </a:p>
          <a:p>
            <a:pPr>
              <a:lnSpc>
                <a:spcPct val="130000"/>
              </a:lnSpc>
              <a:spcBef>
                <a:spcPts val="0"/>
              </a:spcBef>
            </a:pPr>
            <a:r>
              <a:rPr lang="en-US" sz="2000" dirty="0"/>
              <a:t>Is the current method of officer development designed to achieve its intended results?</a:t>
            </a:r>
          </a:p>
          <a:p>
            <a:pPr lvl="1">
              <a:lnSpc>
                <a:spcPct val="130000"/>
              </a:lnSpc>
              <a:spcBef>
                <a:spcPts val="0"/>
              </a:spcBef>
            </a:pPr>
            <a:r>
              <a:rPr lang="en-US" sz="1800" i="1" dirty="0">
                <a:cs typeface="Arial" panose="020B0604020202020204" pitchFamily="34" charset="0"/>
              </a:rPr>
              <a:t>Historically officer performance is focused on outcomes – BWC review is focused on officer performance vs. standards (objective)</a:t>
            </a:r>
            <a:endParaRPr lang="en-US" sz="1800" i="1" dirty="0"/>
          </a:p>
        </p:txBody>
      </p:sp>
    </p:spTree>
    <p:extLst>
      <p:ext uri="{BB962C8B-B14F-4D97-AF65-F5344CB8AC3E}">
        <p14:creationId xmlns:p14="http://schemas.microsoft.com/office/powerpoint/2010/main" val="5643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24</a:t>
            </a:fld>
            <a:endParaRPr lang="en-US" dirty="0"/>
          </a:p>
        </p:txBody>
      </p:sp>
      <p:sp>
        <p:nvSpPr>
          <p:cNvPr id="3" name="Title 1">
            <a:extLst>
              <a:ext uri="{FF2B5EF4-FFF2-40B4-BE49-F238E27FC236}">
                <a16:creationId xmlns:a16="http://schemas.microsoft.com/office/drawing/2014/main" id="{09EC04BB-FC5F-4CFE-81CB-38E82F71F27D}"/>
              </a:ext>
            </a:extLst>
          </p:cNvPr>
          <p:cNvSpPr>
            <a:spLocks noGrp="1"/>
          </p:cNvSpPr>
          <p:nvPr>
            <p:ph type="title"/>
          </p:nvPr>
        </p:nvSpPr>
        <p:spPr>
          <a:xfrm>
            <a:off x="490794" y="397701"/>
            <a:ext cx="8229599" cy="237761"/>
          </a:xfrm>
        </p:spPr>
        <p:txBody>
          <a:bodyPr>
            <a:noAutofit/>
          </a:bodyPr>
          <a:lstStyle/>
          <a:p>
            <a:r>
              <a:rPr lang="en-US" sz="2800" b="1" dirty="0"/>
              <a:t>Discussion with Your Law Enforcement Command Staff</a:t>
            </a:r>
          </a:p>
        </p:txBody>
      </p:sp>
      <p:sp>
        <p:nvSpPr>
          <p:cNvPr id="5" name="Subtitle 3">
            <a:extLst>
              <a:ext uri="{FF2B5EF4-FFF2-40B4-BE49-F238E27FC236}">
                <a16:creationId xmlns:a16="http://schemas.microsoft.com/office/drawing/2014/main" id="{88E35645-990D-41EC-8DC0-CA54194057F9}"/>
              </a:ext>
            </a:extLst>
          </p:cNvPr>
          <p:cNvSpPr txBox="1">
            <a:spLocks/>
          </p:cNvSpPr>
          <p:nvPr/>
        </p:nvSpPr>
        <p:spPr>
          <a:xfrm>
            <a:off x="490794" y="764944"/>
            <a:ext cx="7916088" cy="76550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"Who watches the watchers?" / Who will police the police? – The Police</a:t>
            </a:r>
          </a:p>
          <a:p>
            <a:pPr marL="0" indent="0">
              <a:buNone/>
            </a:pPr>
            <a:r>
              <a:rPr lang="en-US" sz="2000" dirty="0"/>
              <a:t>Roman poet Juvenal - ‘”Quis custodiet ipsos custodes?” </a:t>
            </a:r>
          </a:p>
        </p:txBody>
      </p:sp>
      <p:sp>
        <p:nvSpPr>
          <p:cNvPr id="6" name="Text Placeholder 4">
            <a:extLst>
              <a:ext uri="{FF2B5EF4-FFF2-40B4-BE49-F238E27FC236}">
                <a16:creationId xmlns:a16="http://schemas.microsoft.com/office/drawing/2014/main" id="{BE4BB31F-564E-4775-B4F4-9B49F3F397E4}"/>
              </a:ext>
            </a:extLst>
          </p:cNvPr>
          <p:cNvSpPr txBox="1">
            <a:spLocks/>
          </p:cNvSpPr>
          <p:nvPr/>
        </p:nvSpPr>
        <p:spPr>
          <a:xfrm>
            <a:off x="490794" y="1803481"/>
            <a:ext cx="7916088" cy="405614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dirty="0">
                <a:cs typeface="Arial" panose="020B0604020202020204" pitchFamily="34" charset="0"/>
              </a:rPr>
              <a:t>Are we proactively reviewing officer BWC video?  </a:t>
            </a:r>
          </a:p>
          <a:p>
            <a:pPr>
              <a:lnSpc>
                <a:spcPct val="120000"/>
              </a:lnSpc>
              <a:spcBef>
                <a:spcPts val="0"/>
              </a:spcBef>
            </a:pPr>
            <a:r>
              <a:rPr lang="en-US" dirty="0">
                <a:cs typeface="Arial" panose="020B0604020202020204" pitchFamily="34" charset="0"/>
              </a:rPr>
              <a:t>How many videos are reviewed per month/annually?   </a:t>
            </a:r>
          </a:p>
          <a:p>
            <a:pPr>
              <a:lnSpc>
                <a:spcPct val="120000"/>
              </a:lnSpc>
              <a:spcBef>
                <a:spcPts val="0"/>
              </a:spcBef>
            </a:pPr>
            <a:r>
              <a:rPr lang="en-US" dirty="0">
                <a:cs typeface="Arial" panose="020B0604020202020204" pitchFamily="34" charset="0"/>
              </a:rPr>
              <a:t>Is BWC review a job standard for supervisors?  </a:t>
            </a:r>
          </a:p>
          <a:p>
            <a:pPr>
              <a:lnSpc>
                <a:spcPct val="120000"/>
              </a:lnSpc>
              <a:spcBef>
                <a:spcPts val="0"/>
              </a:spcBef>
            </a:pPr>
            <a:r>
              <a:rPr lang="en-US" dirty="0">
                <a:cs typeface="Arial" panose="020B0604020202020204" pitchFamily="34" charset="0"/>
              </a:rPr>
              <a:t>How are service calls selected for reviews?  </a:t>
            </a:r>
          </a:p>
          <a:p>
            <a:pPr>
              <a:lnSpc>
                <a:spcPct val="120000"/>
              </a:lnSpc>
              <a:spcBef>
                <a:spcPts val="0"/>
              </a:spcBef>
            </a:pPr>
            <a:r>
              <a:rPr lang="en-US" dirty="0">
                <a:cs typeface="Arial" panose="020B0604020202020204" pitchFamily="34" charset="0"/>
              </a:rPr>
              <a:t>Is officer coaching occurring after reviews (documented)?   </a:t>
            </a:r>
          </a:p>
          <a:p>
            <a:pPr>
              <a:lnSpc>
                <a:spcPct val="120000"/>
              </a:lnSpc>
              <a:spcBef>
                <a:spcPts val="0"/>
              </a:spcBef>
            </a:pPr>
            <a:r>
              <a:rPr lang="en-US" dirty="0">
                <a:cs typeface="Arial" panose="020B0604020202020204" pitchFamily="34" charset="0"/>
              </a:rPr>
              <a:t>Has the agency clearly defined the job processes officers should be following?</a:t>
            </a:r>
          </a:p>
          <a:p>
            <a:pPr>
              <a:lnSpc>
                <a:spcPct val="120000"/>
              </a:lnSpc>
              <a:spcBef>
                <a:spcPts val="0"/>
              </a:spcBef>
            </a:pPr>
            <a:r>
              <a:rPr lang="en-US" dirty="0">
                <a:cs typeface="Arial" panose="020B0604020202020204" pitchFamily="34" charset="0"/>
              </a:rPr>
              <a:t>What data and documentation are being collected from the BWC review process? What have we learned?</a:t>
            </a:r>
          </a:p>
          <a:p>
            <a:pPr>
              <a:lnSpc>
                <a:spcPct val="120000"/>
              </a:lnSpc>
              <a:spcBef>
                <a:spcPts val="0"/>
              </a:spcBef>
            </a:pPr>
            <a:r>
              <a:rPr lang="en-US" dirty="0">
                <a:cs typeface="Arial" panose="020B0604020202020204" pitchFamily="34" charset="0"/>
              </a:rPr>
              <a:t>Difference between Agency Accreditation and Officer Performance?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39076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25</a:t>
            </a:fld>
            <a:endParaRPr lang="en-US" dirty="0"/>
          </a:p>
        </p:txBody>
      </p:sp>
      <p:sp>
        <p:nvSpPr>
          <p:cNvPr id="3" name="Title 1">
            <a:extLst>
              <a:ext uri="{FF2B5EF4-FFF2-40B4-BE49-F238E27FC236}">
                <a16:creationId xmlns:a16="http://schemas.microsoft.com/office/drawing/2014/main" id="{D260C0C5-4524-4F87-8892-7320658A0789}"/>
              </a:ext>
            </a:extLst>
          </p:cNvPr>
          <p:cNvSpPr>
            <a:spLocks noGrp="1"/>
          </p:cNvSpPr>
          <p:nvPr>
            <p:ph type="title"/>
          </p:nvPr>
        </p:nvSpPr>
        <p:spPr>
          <a:xfrm>
            <a:off x="628650" y="157144"/>
            <a:ext cx="7886700" cy="1325563"/>
          </a:xfrm>
        </p:spPr>
        <p:txBody>
          <a:bodyPr>
            <a:normAutofit/>
          </a:bodyPr>
          <a:lstStyle/>
          <a:p>
            <a:r>
              <a:rPr lang="en-US" sz="3600" dirty="0"/>
              <a:t>Application Opportunities to Consider</a:t>
            </a:r>
          </a:p>
        </p:txBody>
      </p:sp>
      <p:sp>
        <p:nvSpPr>
          <p:cNvPr id="5" name="Content Placeholder 2">
            <a:extLst>
              <a:ext uri="{FF2B5EF4-FFF2-40B4-BE49-F238E27FC236}">
                <a16:creationId xmlns:a16="http://schemas.microsoft.com/office/drawing/2014/main" id="{0962ECCB-49E5-482C-B709-8C360941572F}"/>
              </a:ext>
            </a:extLst>
          </p:cNvPr>
          <p:cNvSpPr>
            <a:spLocks noGrp="1"/>
          </p:cNvSpPr>
          <p:nvPr>
            <p:ph idx="1"/>
          </p:nvPr>
        </p:nvSpPr>
        <p:spPr>
          <a:xfrm>
            <a:off x="628650" y="2005013"/>
            <a:ext cx="7886700" cy="4351338"/>
          </a:xfrm>
        </p:spPr>
        <p:txBody>
          <a:bodyPr>
            <a:normAutofit/>
          </a:bodyPr>
          <a:lstStyle/>
          <a:p>
            <a:r>
              <a:rPr lang="en-US" sz="2400" dirty="0"/>
              <a:t>Corrections </a:t>
            </a:r>
          </a:p>
          <a:p>
            <a:r>
              <a:rPr lang="en-US" sz="2400" dirty="0"/>
              <a:t>Bus Drivers </a:t>
            </a:r>
          </a:p>
          <a:p>
            <a:r>
              <a:rPr lang="en-US" sz="2400" dirty="0"/>
              <a:t>Vehicle Pre-Trip Inspections (yard)  </a:t>
            </a:r>
          </a:p>
          <a:p>
            <a:r>
              <a:rPr lang="en-US" sz="2400" dirty="0"/>
              <a:t>Customer Service Desks </a:t>
            </a:r>
          </a:p>
        </p:txBody>
      </p:sp>
      <p:sp>
        <p:nvSpPr>
          <p:cNvPr id="6" name="Subtitle 3">
            <a:extLst>
              <a:ext uri="{FF2B5EF4-FFF2-40B4-BE49-F238E27FC236}">
                <a16:creationId xmlns:a16="http://schemas.microsoft.com/office/drawing/2014/main" id="{48F0B494-BE53-424B-AEDF-BBC7B6AE0F9A}"/>
              </a:ext>
            </a:extLst>
          </p:cNvPr>
          <p:cNvSpPr txBox="1">
            <a:spLocks/>
          </p:cNvSpPr>
          <p:nvPr/>
        </p:nvSpPr>
        <p:spPr>
          <a:xfrm>
            <a:off x="628650" y="1207258"/>
            <a:ext cx="7137400" cy="550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Where do we have video…?</a:t>
            </a:r>
          </a:p>
        </p:txBody>
      </p:sp>
      <p:sp>
        <p:nvSpPr>
          <p:cNvPr id="9" name="TextBox 8">
            <a:extLst>
              <a:ext uri="{FF2B5EF4-FFF2-40B4-BE49-F238E27FC236}">
                <a16:creationId xmlns:a16="http://schemas.microsoft.com/office/drawing/2014/main" id="{F9C7840E-DBA8-420F-9AFB-0865299BC579}"/>
              </a:ext>
            </a:extLst>
          </p:cNvPr>
          <p:cNvSpPr txBox="1"/>
          <p:nvPr/>
        </p:nvSpPr>
        <p:spPr>
          <a:xfrm>
            <a:off x="1211282" y="4583875"/>
            <a:ext cx="6246421" cy="461665"/>
          </a:xfrm>
          <a:prstGeom prst="rect">
            <a:avLst/>
          </a:prstGeom>
          <a:noFill/>
        </p:spPr>
        <p:txBody>
          <a:bodyPr wrap="square" rtlCol="0">
            <a:spAutoFit/>
          </a:bodyPr>
          <a:lstStyle/>
          <a:p>
            <a:pPr algn="ctr"/>
            <a:r>
              <a:rPr lang="en-US" sz="2400" dirty="0"/>
              <a:t>…Coaching, feedback and performance metrics </a:t>
            </a:r>
          </a:p>
        </p:txBody>
      </p:sp>
    </p:spTree>
    <p:extLst>
      <p:ext uri="{BB962C8B-B14F-4D97-AF65-F5344CB8AC3E}">
        <p14:creationId xmlns:p14="http://schemas.microsoft.com/office/powerpoint/2010/main" val="954555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26</a:t>
            </a:fld>
            <a:endParaRPr lang="en-US" dirty="0"/>
          </a:p>
        </p:txBody>
      </p:sp>
      <p:sp>
        <p:nvSpPr>
          <p:cNvPr id="3" name="Title 1">
            <a:extLst>
              <a:ext uri="{FF2B5EF4-FFF2-40B4-BE49-F238E27FC236}">
                <a16:creationId xmlns:a16="http://schemas.microsoft.com/office/drawing/2014/main" id="{2E8D426E-92BB-4E53-8059-B9F0EC9993C9}"/>
              </a:ext>
            </a:extLst>
          </p:cNvPr>
          <p:cNvSpPr>
            <a:spLocks noGrp="1"/>
          </p:cNvSpPr>
          <p:nvPr>
            <p:ph type="title"/>
          </p:nvPr>
        </p:nvSpPr>
        <p:spPr>
          <a:xfrm>
            <a:off x="475344" y="498995"/>
            <a:ext cx="8343900" cy="946838"/>
          </a:xfrm>
        </p:spPr>
        <p:txBody>
          <a:bodyPr anchor="t">
            <a:noAutofit/>
          </a:bodyPr>
          <a:lstStyle/>
          <a:p>
            <a:r>
              <a:rPr lang="en-US" sz="3200" b="1" dirty="0">
                <a:latin typeface="+mn-lt"/>
                <a:cs typeface="Arial" panose="020B0604020202020204" pitchFamily="34" charset="0"/>
              </a:rPr>
              <a:t>Summary</a:t>
            </a:r>
            <a:br>
              <a:rPr lang="en-US" sz="3200" b="1" dirty="0">
                <a:latin typeface="+mn-lt"/>
                <a:cs typeface="Arial" panose="020B0604020202020204" pitchFamily="34" charset="0"/>
              </a:rPr>
            </a:br>
            <a:br>
              <a:rPr lang="en-US" sz="900" b="1" dirty="0">
                <a:latin typeface="+mn-lt"/>
                <a:cs typeface="Arial" panose="020B0604020202020204" pitchFamily="34" charset="0"/>
              </a:rPr>
            </a:br>
            <a:r>
              <a:rPr lang="en-US" sz="2400" b="1" dirty="0">
                <a:latin typeface="+mn-lt"/>
                <a:cs typeface="Arial" panose="020B0604020202020204" pitchFamily="34" charset="0"/>
              </a:rPr>
              <a:t>Value of formal BWC Program for Law Enforcement Agencies</a:t>
            </a:r>
            <a:br>
              <a:rPr lang="en-US" sz="2000" b="1" dirty="0">
                <a:latin typeface="+mn-lt"/>
                <a:cs typeface="Arial" panose="020B0604020202020204" pitchFamily="34" charset="0"/>
              </a:rPr>
            </a:br>
            <a:endParaRPr lang="en-US" sz="2000" b="1" dirty="0">
              <a:latin typeface="+mn-lt"/>
              <a:cs typeface="Arial" panose="020B0604020202020204" pitchFamily="34" charset="0"/>
            </a:endParaRPr>
          </a:p>
        </p:txBody>
      </p:sp>
      <p:sp>
        <p:nvSpPr>
          <p:cNvPr id="5" name="Content Placeholder 2">
            <a:extLst>
              <a:ext uri="{FF2B5EF4-FFF2-40B4-BE49-F238E27FC236}">
                <a16:creationId xmlns:a16="http://schemas.microsoft.com/office/drawing/2014/main" id="{4F5323DC-F7E2-495D-9306-B4C5088CEAAE}"/>
              </a:ext>
            </a:extLst>
          </p:cNvPr>
          <p:cNvSpPr>
            <a:spLocks noGrp="1"/>
          </p:cNvSpPr>
          <p:nvPr>
            <p:ph idx="1"/>
          </p:nvPr>
        </p:nvSpPr>
        <p:spPr>
          <a:xfrm>
            <a:off x="475344" y="2094353"/>
            <a:ext cx="7429501" cy="3196994"/>
          </a:xfrm>
        </p:spPr>
        <p:txBody>
          <a:bodyPr>
            <a:normAutofit/>
          </a:bodyPr>
          <a:lstStyle/>
          <a:p>
            <a:pPr>
              <a:lnSpc>
                <a:spcPct val="120000"/>
              </a:lnSpc>
              <a:spcBef>
                <a:spcPts val="0"/>
              </a:spcBef>
            </a:pPr>
            <a:r>
              <a:rPr lang="en-US" sz="2000" dirty="0">
                <a:cs typeface="Arial" panose="020B0604020202020204" pitchFamily="34" charset="0"/>
              </a:rPr>
              <a:t>Identify specific areas of officer performance</a:t>
            </a:r>
          </a:p>
          <a:p>
            <a:pPr marL="225425" indent="0">
              <a:lnSpc>
                <a:spcPct val="120000"/>
              </a:lnSpc>
              <a:spcBef>
                <a:spcPts val="0"/>
              </a:spcBef>
              <a:buNone/>
            </a:pPr>
            <a:r>
              <a:rPr lang="en-US" sz="2000" dirty="0">
                <a:cs typeface="Arial" panose="020B0604020202020204" pitchFamily="34" charset="0"/>
              </a:rPr>
              <a:t>based on error trends that lead to loss</a:t>
            </a:r>
          </a:p>
          <a:p>
            <a:pPr>
              <a:lnSpc>
                <a:spcPct val="120000"/>
              </a:lnSpc>
              <a:spcBef>
                <a:spcPts val="0"/>
              </a:spcBef>
            </a:pPr>
            <a:r>
              <a:rPr lang="en-US" sz="2000" dirty="0">
                <a:cs typeface="Arial" panose="020B0604020202020204" pitchFamily="34" charset="0"/>
              </a:rPr>
              <a:t>Identify officers, officer groups, or supervisors</a:t>
            </a:r>
          </a:p>
          <a:p>
            <a:pPr marL="225425" indent="0">
              <a:lnSpc>
                <a:spcPct val="120000"/>
              </a:lnSpc>
              <a:spcBef>
                <a:spcPts val="0"/>
              </a:spcBef>
              <a:buNone/>
            </a:pPr>
            <a:r>
              <a:rPr lang="en-US" sz="2000" dirty="0">
                <a:cs typeface="Arial" panose="020B0604020202020204" pitchFamily="34" charset="0"/>
              </a:rPr>
              <a:t>who over-represent on error data</a:t>
            </a:r>
          </a:p>
          <a:p>
            <a:pPr>
              <a:lnSpc>
                <a:spcPct val="120000"/>
              </a:lnSpc>
              <a:spcBef>
                <a:spcPts val="0"/>
              </a:spcBef>
            </a:pPr>
            <a:r>
              <a:rPr lang="en-US" sz="2000" dirty="0">
                <a:cs typeface="Arial" panose="020B0604020202020204" pitchFamily="34" charset="0"/>
              </a:rPr>
              <a:t>Create evidence-based training solutions</a:t>
            </a:r>
          </a:p>
          <a:p>
            <a:pPr>
              <a:lnSpc>
                <a:spcPct val="120000"/>
              </a:lnSpc>
              <a:spcBef>
                <a:spcPts val="0"/>
              </a:spcBef>
            </a:pPr>
            <a:r>
              <a:rPr lang="en-US" sz="2000" dirty="0">
                <a:cs typeface="Arial" panose="020B0604020202020204" pitchFamily="34" charset="0"/>
              </a:rPr>
              <a:t>Track officer performance life cycle (from initial interaction and supervisory review to mitigation and post-mitigation review)</a:t>
            </a:r>
          </a:p>
          <a:p>
            <a:pPr>
              <a:lnSpc>
                <a:spcPct val="120000"/>
              </a:lnSpc>
              <a:spcBef>
                <a:spcPts val="0"/>
              </a:spcBef>
            </a:pPr>
            <a:r>
              <a:rPr lang="en-US" sz="2000" dirty="0">
                <a:cs typeface="Arial" panose="020B0604020202020204" pitchFamily="34" charset="0"/>
              </a:rPr>
              <a:t>Focus on loss-leading areas of officer performance</a:t>
            </a:r>
          </a:p>
        </p:txBody>
      </p:sp>
      <p:pic>
        <p:nvPicPr>
          <p:cNvPr id="6" name="Picture 5" descr="A picture containing person, outdoor, couple, trouser&#10;&#10;Description automatically generated">
            <a:extLst>
              <a:ext uri="{FF2B5EF4-FFF2-40B4-BE49-F238E27FC236}">
                <a16:creationId xmlns:a16="http://schemas.microsoft.com/office/drawing/2014/main" id="{0DBE7CE3-5CCD-4A46-BB3C-D741A4700C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14766" y="1977619"/>
            <a:ext cx="2504955" cy="1806715"/>
          </a:xfrm>
          <a:prstGeom prst="rect">
            <a:avLst/>
          </a:prstGeom>
        </p:spPr>
      </p:pic>
    </p:spTree>
    <p:extLst>
      <p:ext uri="{BB962C8B-B14F-4D97-AF65-F5344CB8AC3E}">
        <p14:creationId xmlns:p14="http://schemas.microsoft.com/office/powerpoint/2010/main" val="81951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27</a:t>
            </a:fld>
            <a:endParaRPr lang="en-US" dirty="0"/>
          </a:p>
        </p:txBody>
      </p:sp>
      <p:sp>
        <p:nvSpPr>
          <p:cNvPr id="3" name="Content Placeholder 2">
            <a:extLst>
              <a:ext uri="{FF2B5EF4-FFF2-40B4-BE49-F238E27FC236}">
                <a16:creationId xmlns:a16="http://schemas.microsoft.com/office/drawing/2014/main" id="{222AAED0-26BB-46A8-BCE1-B4FD7CF1B499}"/>
              </a:ext>
            </a:extLst>
          </p:cNvPr>
          <p:cNvSpPr>
            <a:spLocks noGrp="1"/>
          </p:cNvSpPr>
          <p:nvPr>
            <p:ph idx="1"/>
          </p:nvPr>
        </p:nvSpPr>
        <p:spPr>
          <a:xfrm>
            <a:off x="411927" y="2016407"/>
            <a:ext cx="7429501" cy="2400548"/>
          </a:xfrm>
        </p:spPr>
        <p:txBody>
          <a:bodyPr>
            <a:noAutofit/>
          </a:bodyPr>
          <a:lstStyle/>
          <a:p>
            <a:pPr>
              <a:lnSpc>
                <a:spcPct val="140000"/>
              </a:lnSpc>
              <a:spcBef>
                <a:spcPts val="0"/>
              </a:spcBef>
            </a:pPr>
            <a:r>
              <a:rPr lang="en-US" sz="2000" dirty="0">
                <a:cs typeface="Arial" panose="020B0604020202020204" pitchFamily="34" charset="0"/>
              </a:rPr>
              <a:t>Inform organizational decision-making </a:t>
            </a:r>
          </a:p>
          <a:p>
            <a:pPr>
              <a:lnSpc>
                <a:spcPct val="140000"/>
              </a:lnSpc>
              <a:spcBef>
                <a:spcPts val="0"/>
              </a:spcBef>
            </a:pPr>
            <a:r>
              <a:rPr lang="en-US" sz="2000" dirty="0">
                <a:cs typeface="Arial" panose="020B0604020202020204" pitchFamily="34" charset="0"/>
              </a:rPr>
              <a:t>Guide in-service training development</a:t>
            </a:r>
          </a:p>
          <a:p>
            <a:pPr>
              <a:lnSpc>
                <a:spcPct val="140000"/>
              </a:lnSpc>
              <a:spcBef>
                <a:spcPts val="0"/>
              </a:spcBef>
            </a:pPr>
            <a:r>
              <a:rPr lang="en-US" sz="2000" dirty="0">
                <a:cs typeface="Arial" panose="020B0604020202020204" pitchFamily="34" charset="0"/>
              </a:rPr>
              <a:t>Guide field-training officer program</a:t>
            </a:r>
          </a:p>
          <a:p>
            <a:pPr marL="285750" indent="0">
              <a:lnSpc>
                <a:spcPct val="140000"/>
              </a:lnSpc>
              <a:spcBef>
                <a:spcPts val="0"/>
              </a:spcBef>
              <a:buNone/>
            </a:pPr>
            <a:r>
              <a:rPr lang="en-US" sz="2000" dirty="0">
                <a:cs typeface="Arial" panose="020B0604020202020204" pitchFamily="34" charset="0"/>
              </a:rPr>
              <a:t>development</a:t>
            </a:r>
          </a:p>
          <a:p>
            <a:pPr>
              <a:lnSpc>
                <a:spcPct val="140000"/>
              </a:lnSpc>
              <a:spcBef>
                <a:spcPts val="0"/>
              </a:spcBef>
            </a:pPr>
            <a:r>
              <a:rPr lang="en-US" sz="2000" dirty="0">
                <a:cs typeface="Arial" panose="020B0604020202020204" pitchFamily="34" charset="0"/>
              </a:rPr>
              <a:t>Identify policy gaps</a:t>
            </a:r>
          </a:p>
          <a:p>
            <a:pPr>
              <a:lnSpc>
                <a:spcPct val="140000"/>
              </a:lnSpc>
              <a:spcBef>
                <a:spcPts val="0"/>
              </a:spcBef>
            </a:pPr>
            <a:r>
              <a:rPr lang="en-US" sz="2000" dirty="0">
                <a:cs typeface="Arial" panose="020B0604020202020204" pitchFamily="34" charset="0"/>
              </a:rPr>
              <a:t>Provide proof of performance for performance evaluations, collateral duty assignments and promotions</a:t>
            </a:r>
          </a:p>
          <a:p>
            <a:pPr>
              <a:lnSpc>
                <a:spcPct val="140000"/>
              </a:lnSpc>
              <a:spcBef>
                <a:spcPts val="0"/>
              </a:spcBef>
            </a:pPr>
            <a:r>
              <a:rPr lang="en-US" sz="2000" dirty="0">
                <a:cs typeface="Arial" panose="020B0604020202020204" pitchFamily="34" charset="0"/>
              </a:rPr>
              <a:t>Officer recognition and reward</a:t>
            </a:r>
          </a:p>
          <a:p>
            <a:pPr>
              <a:lnSpc>
                <a:spcPct val="140000"/>
              </a:lnSpc>
              <a:spcBef>
                <a:spcPts val="0"/>
              </a:spcBef>
            </a:pPr>
            <a:endParaRPr lang="en-US" sz="2000" dirty="0">
              <a:cs typeface="Arial" panose="020B0604020202020204" pitchFamily="34" charset="0"/>
            </a:endParaRPr>
          </a:p>
        </p:txBody>
      </p:sp>
      <p:pic>
        <p:nvPicPr>
          <p:cNvPr id="5" name="Picture 4" descr="A picture containing person, indoor&#10;&#10;Description automatically generated">
            <a:extLst>
              <a:ext uri="{FF2B5EF4-FFF2-40B4-BE49-F238E27FC236}">
                <a16:creationId xmlns:a16="http://schemas.microsoft.com/office/drawing/2014/main" id="{055CF9D8-DA0A-4940-ABD5-2AC292DEC4ED}"/>
              </a:ext>
            </a:extLst>
          </p:cNvPr>
          <p:cNvPicPr>
            <a:picLocks noChangeAspect="1"/>
          </p:cNvPicPr>
          <p:nvPr/>
        </p:nvPicPr>
        <p:blipFill>
          <a:blip r:embed="rId2"/>
          <a:stretch>
            <a:fillRect/>
          </a:stretch>
        </p:blipFill>
        <p:spPr>
          <a:xfrm>
            <a:off x="5403150" y="2284060"/>
            <a:ext cx="2797865" cy="1865243"/>
          </a:xfrm>
          <a:prstGeom prst="rect">
            <a:avLst/>
          </a:prstGeom>
        </p:spPr>
      </p:pic>
      <p:sp>
        <p:nvSpPr>
          <p:cNvPr id="6" name="Title 1">
            <a:extLst>
              <a:ext uri="{FF2B5EF4-FFF2-40B4-BE49-F238E27FC236}">
                <a16:creationId xmlns:a16="http://schemas.microsoft.com/office/drawing/2014/main" id="{36B8A683-415D-4E35-954F-96D776500D41}"/>
              </a:ext>
            </a:extLst>
          </p:cNvPr>
          <p:cNvSpPr txBox="1">
            <a:spLocks/>
          </p:cNvSpPr>
          <p:nvPr/>
        </p:nvSpPr>
        <p:spPr>
          <a:xfrm>
            <a:off x="411927" y="414409"/>
            <a:ext cx="8343900" cy="9468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cs typeface="Arial" panose="020B0604020202020204" pitchFamily="34" charset="0"/>
              </a:rPr>
              <a:t>Summary</a:t>
            </a:r>
            <a:br>
              <a:rPr lang="en-US" sz="3200" b="1" dirty="0">
                <a:latin typeface="+mn-lt"/>
                <a:cs typeface="Arial" panose="020B0604020202020204" pitchFamily="34" charset="0"/>
              </a:rPr>
            </a:br>
            <a:br>
              <a:rPr lang="en-US" sz="2400" b="1" dirty="0">
                <a:latin typeface="+mn-lt"/>
                <a:cs typeface="Arial" panose="020B0604020202020204" pitchFamily="34" charset="0"/>
              </a:rPr>
            </a:br>
            <a:r>
              <a:rPr lang="en-US" sz="2400" b="1" dirty="0">
                <a:latin typeface="+mn-lt"/>
                <a:cs typeface="Arial" panose="020B0604020202020204" pitchFamily="34" charset="0"/>
              </a:rPr>
              <a:t>Value of formal BWC Program for Law Enforcement Agencies</a:t>
            </a:r>
            <a:br>
              <a:rPr lang="en-US" sz="2400" b="1" dirty="0">
                <a:latin typeface="+mn-lt"/>
                <a:cs typeface="Arial" panose="020B0604020202020204" pitchFamily="34" charset="0"/>
              </a:rPr>
            </a:br>
            <a:endParaRPr lang="en-US" sz="2400" b="1" dirty="0">
              <a:latin typeface="+mn-lt"/>
              <a:cs typeface="Arial" panose="020B0604020202020204" pitchFamily="34" charset="0"/>
            </a:endParaRPr>
          </a:p>
        </p:txBody>
      </p:sp>
      <p:sp>
        <p:nvSpPr>
          <p:cNvPr id="7" name="TextBox 6">
            <a:extLst>
              <a:ext uri="{FF2B5EF4-FFF2-40B4-BE49-F238E27FC236}">
                <a16:creationId xmlns:a16="http://schemas.microsoft.com/office/drawing/2014/main" id="{C530221B-CB3B-4F86-BF1A-4750EC5944B5}"/>
              </a:ext>
            </a:extLst>
          </p:cNvPr>
          <p:cNvSpPr txBox="1"/>
          <p:nvPr/>
        </p:nvSpPr>
        <p:spPr>
          <a:xfrm>
            <a:off x="1229886" y="5688589"/>
            <a:ext cx="6707981" cy="461665"/>
          </a:xfrm>
          <a:prstGeom prst="rect">
            <a:avLst/>
          </a:prstGeom>
          <a:noFill/>
        </p:spPr>
        <p:txBody>
          <a:bodyPr wrap="square" rtlCol="0">
            <a:spAutoFit/>
          </a:bodyPr>
          <a:lstStyle/>
          <a:p>
            <a:pPr algn="ctr"/>
            <a:r>
              <a:rPr lang="en-US" sz="2400" dirty="0">
                <a:cs typeface="Arial" panose="020B0604020202020204" pitchFamily="34" charset="0"/>
              </a:rPr>
              <a:t>…Organization Culture Change </a:t>
            </a:r>
          </a:p>
        </p:txBody>
      </p:sp>
    </p:spTree>
    <p:extLst>
      <p:ext uri="{BB962C8B-B14F-4D97-AF65-F5344CB8AC3E}">
        <p14:creationId xmlns:p14="http://schemas.microsoft.com/office/powerpoint/2010/main" val="251960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2C8A3-BA20-4892-9EAB-E5FA908395B4}"/>
              </a:ext>
            </a:extLst>
          </p:cNvPr>
          <p:cNvSpPr>
            <a:spLocks noGrp="1"/>
          </p:cNvSpPr>
          <p:nvPr>
            <p:ph type="sldNum" sz="quarter" idx="12"/>
          </p:nvPr>
        </p:nvSpPr>
        <p:spPr/>
        <p:txBody>
          <a:bodyPr/>
          <a:lstStyle/>
          <a:p>
            <a:fld id="{ADF544F9-E486-2E46-8E75-2532286B2DDD}" type="slidenum">
              <a:rPr lang="en-US" smtClean="0"/>
              <a:pPr/>
              <a:t>28</a:t>
            </a:fld>
            <a:endParaRPr lang="en-US" dirty="0"/>
          </a:p>
        </p:txBody>
      </p:sp>
      <p:sp>
        <p:nvSpPr>
          <p:cNvPr id="5" name="Title 1">
            <a:extLst>
              <a:ext uri="{FF2B5EF4-FFF2-40B4-BE49-F238E27FC236}">
                <a16:creationId xmlns:a16="http://schemas.microsoft.com/office/drawing/2014/main" id="{C8F90B8D-0818-4818-9822-B4A96C5682EF}"/>
              </a:ext>
            </a:extLst>
          </p:cNvPr>
          <p:cNvSpPr txBox="1">
            <a:spLocks/>
          </p:cNvSpPr>
          <p:nvPr/>
        </p:nvSpPr>
        <p:spPr>
          <a:xfrm>
            <a:off x="490794" y="283827"/>
            <a:ext cx="8229599" cy="1010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Questions….</a:t>
            </a:r>
          </a:p>
        </p:txBody>
      </p:sp>
      <p:sp>
        <p:nvSpPr>
          <p:cNvPr id="6" name="Content Placeholder 2">
            <a:extLst>
              <a:ext uri="{FF2B5EF4-FFF2-40B4-BE49-F238E27FC236}">
                <a16:creationId xmlns:a16="http://schemas.microsoft.com/office/drawing/2014/main" id="{9365A933-A549-4082-A9CA-02791B4C2959}"/>
              </a:ext>
            </a:extLst>
          </p:cNvPr>
          <p:cNvSpPr txBox="1">
            <a:spLocks/>
          </p:cNvSpPr>
          <p:nvPr/>
        </p:nvSpPr>
        <p:spPr>
          <a:xfrm>
            <a:off x="1011947" y="2071397"/>
            <a:ext cx="6626253" cy="2785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lgn="ctr">
              <a:lnSpc>
                <a:spcPct val="100000"/>
              </a:lnSpc>
              <a:buNone/>
            </a:pPr>
            <a:r>
              <a:rPr lang="en-US" sz="2400" b="1" dirty="0">
                <a:solidFill>
                  <a:sysClr val="windowText" lastClr="000000"/>
                </a:solidFill>
                <a:latin typeface="Arial" panose="020B0604020202020204" pitchFamily="34" charset="0"/>
                <a:cs typeface="Arial" panose="020B0604020202020204" pitchFamily="34" charset="0"/>
              </a:rPr>
              <a:t>David Weightman, CPCU, CSP, ARM</a:t>
            </a:r>
            <a:br>
              <a:rPr lang="en-US" sz="2400" dirty="0">
                <a:solidFill>
                  <a:sysClr val="windowText" lastClr="000000"/>
                </a:solidFill>
                <a:latin typeface="Arial" panose="020B0604020202020204" pitchFamily="34" charset="0"/>
                <a:cs typeface="Arial" panose="020B0604020202020204" pitchFamily="34" charset="0"/>
              </a:rPr>
            </a:br>
            <a:r>
              <a:rPr lang="en-US" sz="2400" dirty="0">
                <a:solidFill>
                  <a:sysClr val="windowText" lastClr="000000"/>
                </a:solidFill>
                <a:latin typeface="Arial" panose="020B0604020202020204" pitchFamily="34" charset="0"/>
                <a:cs typeface="Arial" panose="020B0604020202020204" pitchFamily="34" charset="0"/>
              </a:rPr>
              <a:t>Risk Control Manager </a:t>
            </a:r>
            <a:br>
              <a:rPr lang="en-US" sz="2400" dirty="0">
                <a:solidFill>
                  <a:sysClr val="windowText" lastClr="000000"/>
                </a:solidFill>
                <a:latin typeface="Arial" panose="020B0604020202020204" pitchFamily="34" charset="0"/>
                <a:cs typeface="Arial" panose="020B0604020202020204" pitchFamily="34" charset="0"/>
              </a:rPr>
            </a:br>
            <a:r>
              <a:rPr lang="en-US" sz="2400" dirty="0">
                <a:solidFill>
                  <a:sysClr val="windowText" lastClr="000000"/>
                </a:solidFill>
                <a:latin typeface="Arial" panose="020B0604020202020204" pitchFamily="34" charset="0"/>
                <a:cs typeface="Arial" panose="020B0604020202020204" pitchFamily="34" charset="0"/>
              </a:rPr>
              <a:t>PMA Companies</a:t>
            </a:r>
            <a:br>
              <a:rPr lang="en-US" sz="2400" dirty="0">
                <a:solidFill>
                  <a:sysClr val="windowText" lastClr="000000"/>
                </a:solidFill>
                <a:latin typeface="Arial" panose="020B0604020202020204" pitchFamily="34" charset="0"/>
                <a:cs typeface="Arial" panose="020B0604020202020204" pitchFamily="34" charset="0"/>
              </a:rPr>
            </a:br>
            <a:r>
              <a:rPr lang="en-US" sz="2400" dirty="0">
                <a:solidFill>
                  <a:sysClr val="windowText" lastClr="000000"/>
                </a:solidFill>
                <a:latin typeface="Arial" panose="020B0604020202020204" pitchFamily="34" charset="0"/>
                <a:cs typeface="Arial" panose="020B0604020202020204" pitchFamily="34" charset="0"/>
              </a:rPr>
              <a:t>610-937-2696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dirty="0">
                <a:solidFill>
                  <a:sysClr val="windowText" lastClr="000000"/>
                </a:solidFill>
                <a:latin typeface="Arial" panose="020B0604020202020204" pitchFamily="34" charset="0"/>
                <a:cs typeface="Arial" panose="020B0604020202020204" pitchFamily="34" charset="0"/>
                <a:hlinkClick r:id="rId2"/>
              </a:rPr>
              <a:t>david_weightman@pmagroup.com</a:t>
            </a:r>
            <a:endParaRPr lang="en-US" sz="2400" dirty="0">
              <a:solidFill>
                <a:sysClr val="windowText" lastClr="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2400" dirty="0">
              <a:solidFill>
                <a:sysClr val="windowText" lastClr="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17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485B2-E170-4173-9970-8CD755BC6CB7}"/>
              </a:ext>
            </a:extLst>
          </p:cNvPr>
          <p:cNvSpPr>
            <a:spLocks noGrp="1"/>
          </p:cNvSpPr>
          <p:nvPr>
            <p:ph type="sldNum" sz="quarter" idx="12"/>
          </p:nvPr>
        </p:nvSpPr>
        <p:spPr/>
        <p:txBody>
          <a:bodyPr/>
          <a:lstStyle/>
          <a:p>
            <a:fld id="{ADF544F9-E486-2E46-8E75-2532286B2DDD}" type="slidenum">
              <a:rPr lang="en-US" smtClean="0"/>
              <a:pPr/>
              <a:t>3</a:t>
            </a:fld>
            <a:endParaRPr lang="en-US" dirty="0"/>
          </a:p>
        </p:txBody>
      </p:sp>
      <p:sp>
        <p:nvSpPr>
          <p:cNvPr id="3" name="Content Placeholder 5">
            <a:extLst>
              <a:ext uri="{FF2B5EF4-FFF2-40B4-BE49-F238E27FC236}">
                <a16:creationId xmlns:a16="http://schemas.microsoft.com/office/drawing/2014/main" id="{A9550809-94B5-422B-A420-D407DFC02F58}"/>
              </a:ext>
            </a:extLst>
          </p:cNvPr>
          <p:cNvSpPr>
            <a:spLocks noGrp="1"/>
          </p:cNvSpPr>
          <p:nvPr>
            <p:ph idx="1"/>
          </p:nvPr>
        </p:nvSpPr>
        <p:spPr>
          <a:xfrm>
            <a:off x="589422" y="1458908"/>
            <a:ext cx="5715961" cy="3871086"/>
          </a:xfrm>
        </p:spPr>
        <p:txBody>
          <a:bodyPr>
            <a:normAutofit/>
          </a:bodyPr>
          <a:lstStyle/>
          <a:p>
            <a:pPr>
              <a:lnSpc>
                <a:spcPct val="120000"/>
              </a:lnSpc>
              <a:spcBef>
                <a:spcPts val="0"/>
              </a:spcBef>
            </a:pPr>
            <a:r>
              <a:rPr lang="en-US" sz="2000" dirty="0"/>
              <a:t>Discuss how body-worn camera (BWC) reviews identify opportunities for agency-wide improvement in risk management and officer performance management</a:t>
            </a:r>
          </a:p>
          <a:p>
            <a:pPr>
              <a:lnSpc>
                <a:spcPct val="120000"/>
              </a:lnSpc>
              <a:spcBef>
                <a:spcPts val="0"/>
              </a:spcBef>
            </a:pPr>
            <a:r>
              <a:rPr lang="en-US" sz="2000" dirty="0"/>
              <a:t>Reveal how to utilize BWC video to codify officer performance</a:t>
            </a:r>
          </a:p>
          <a:p>
            <a:pPr>
              <a:lnSpc>
                <a:spcPct val="120000"/>
              </a:lnSpc>
              <a:spcBef>
                <a:spcPts val="0"/>
              </a:spcBef>
            </a:pPr>
            <a:r>
              <a:rPr lang="en-US" sz="2000" dirty="0"/>
              <a:t>Lessons learned - Experience using BWC review program </a:t>
            </a:r>
          </a:p>
        </p:txBody>
      </p:sp>
      <p:sp>
        <p:nvSpPr>
          <p:cNvPr id="5" name="TextBox 4">
            <a:extLst>
              <a:ext uri="{FF2B5EF4-FFF2-40B4-BE49-F238E27FC236}">
                <a16:creationId xmlns:a16="http://schemas.microsoft.com/office/drawing/2014/main" id="{F2DA8FB0-F5FC-4CCE-B357-0C1319B21A0D}"/>
              </a:ext>
            </a:extLst>
          </p:cNvPr>
          <p:cNvSpPr txBox="1"/>
          <p:nvPr/>
        </p:nvSpPr>
        <p:spPr>
          <a:xfrm>
            <a:off x="500932" y="700798"/>
            <a:ext cx="8014418" cy="584775"/>
          </a:xfrm>
          <a:prstGeom prst="rect">
            <a:avLst/>
          </a:prstGeom>
          <a:noFill/>
        </p:spPr>
        <p:txBody>
          <a:bodyPr wrap="square" rtlCol="0">
            <a:spAutoFit/>
          </a:bodyPr>
          <a:lstStyle/>
          <a:p>
            <a:r>
              <a:rPr lang="en-US" sz="3200" b="1" dirty="0"/>
              <a:t>Objectives</a:t>
            </a:r>
            <a:endParaRPr lang="en-US" sz="2800" b="1" dirty="0"/>
          </a:p>
        </p:txBody>
      </p:sp>
      <p:pic>
        <p:nvPicPr>
          <p:cNvPr id="6" name="Picture 5">
            <a:extLst>
              <a:ext uri="{FF2B5EF4-FFF2-40B4-BE49-F238E27FC236}">
                <a16:creationId xmlns:a16="http://schemas.microsoft.com/office/drawing/2014/main" id="{A1841A0D-BABA-4144-AF24-A8226A28EE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74179" y="2161310"/>
            <a:ext cx="1790281" cy="1790281"/>
          </a:xfrm>
          <a:prstGeom prst="rect">
            <a:avLst/>
          </a:prstGeom>
        </p:spPr>
      </p:pic>
    </p:spTree>
    <p:extLst>
      <p:ext uri="{BB962C8B-B14F-4D97-AF65-F5344CB8AC3E}">
        <p14:creationId xmlns:p14="http://schemas.microsoft.com/office/powerpoint/2010/main" val="284865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322B-D51A-46C7-A35B-F6E7428CA2F3}"/>
              </a:ext>
            </a:extLst>
          </p:cNvPr>
          <p:cNvSpPr>
            <a:spLocks noGrp="1"/>
          </p:cNvSpPr>
          <p:nvPr>
            <p:ph type="title"/>
          </p:nvPr>
        </p:nvSpPr>
        <p:spPr/>
        <p:txBody>
          <a:bodyPr/>
          <a:lstStyle/>
          <a:p>
            <a:r>
              <a:rPr lang="en-US" b="1" dirty="0"/>
              <a:t>Observations…</a:t>
            </a:r>
            <a:r>
              <a:rPr lang="en-US" b="1" i="1" dirty="0"/>
              <a:t> </a:t>
            </a:r>
            <a:br>
              <a:rPr lang="en-US" i="1" dirty="0"/>
            </a:br>
            <a:endParaRPr lang="en-US" dirty="0"/>
          </a:p>
        </p:txBody>
      </p:sp>
      <p:sp>
        <p:nvSpPr>
          <p:cNvPr id="4" name="Slide Number Placeholder 3">
            <a:extLst>
              <a:ext uri="{FF2B5EF4-FFF2-40B4-BE49-F238E27FC236}">
                <a16:creationId xmlns:a16="http://schemas.microsoft.com/office/drawing/2014/main" id="{AC9D98F8-3DFD-4294-8A99-6834882313C8}"/>
              </a:ext>
            </a:extLst>
          </p:cNvPr>
          <p:cNvSpPr>
            <a:spLocks noGrp="1"/>
          </p:cNvSpPr>
          <p:nvPr>
            <p:ph type="sldNum" sz="quarter" idx="12"/>
          </p:nvPr>
        </p:nvSpPr>
        <p:spPr/>
        <p:txBody>
          <a:bodyPr/>
          <a:lstStyle/>
          <a:p>
            <a:fld id="{ADF544F9-E486-2E46-8E75-2532286B2DDD}" type="slidenum">
              <a:rPr lang="en-US" smtClean="0"/>
              <a:pPr/>
              <a:t>4</a:t>
            </a:fld>
            <a:endParaRPr lang="en-US" dirty="0"/>
          </a:p>
        </p:txBody>
      </p:sp>
      <p:sp>
        <p:nvSpPr>
          <p:cNvPr id="5" name="Title 1">
            <a:extLst>
              <a:ext uri="{FF2B5EF4-FFF2-40B4-BE49-F238E27FC236}">
                <a16:creationId xmlns:a16="http://schemas.microsoft.com/office/drawing/2014/main" id="{DD68EB8F-F3FC-4034-BA3A-0F606EFDCC2D}"/>
              </a:ext>
            </a:extLst>
          </p:cNvPr>
          <p:cNvSpPr txBox="1">
            <a:spLocks/>
          </p:cNvSpPr>
          <p:nvPr/>
        </p:nvSpPr>
        <p:spPr>
          <a:xfrm>
            <a:off x="577649" y="-35858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i="1" dirty="0"/>
          </a:p>
        </p:txBody>
      </p:sp>
      <p:pic>
        <p:nvPicPr>
          <p:cNvPr id="7" name="Picture 6">
            <a:extLst>
              <a:ext uri="{FF2B5EF4-FFF2-40B4-BE49-F238E27FC236}">
                <a16:creationId xmlns:a16="http://schemas.microsoft.com/office/drawing/2014/main" id="{91FFF0D5-4483-4A96-BACE-78019E5759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9197" y="1800829"/>
            <a:ext cx="2572293" cy="2660728"/>
          </a:xfrm>
          <a:prstGeom prst="rect">
            <a:avLst/>
          </a:prstGeom>
        </p:spPr>
      </p:pic>
      <p:pic>
        <p:nvPicPr>
          <p:cNvPr id="8" name="Picture 7" descr="A picture containing indoor, camera&#10;&#10;Description automatically generated">
            <a:extLst>
              <a:ext uri="{FF2B5EF4-FFF2-40B4-BE49-F238E27FC236}">
                <a16:creationId xmlns:a16="http://schemas.microsoft.com/office/drawing/2014/main" id="{DD3DE33E-3997-4377-B77D-1290E2E6A0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0978" y="81526"/>
            <a:ext cx="1535822" cy="1493657"/>
          </a:xfrm>
          <a:prstGeom prst="rect">
            <a:avLst/>
          </a:prstGeom>
        </p:spPr>
      </p:pic>
      <p:sp>
        <p:nvSpPr>
          <p:cNvPr id="9" name="Content Placeholder 2">
            <a:extLst>
              <a:ext uri="{FF2B5EF4-FFF2-40B4-BE49-F238E27FC236}">
                <a16:creationId xmlns:a16="http://schemas.microsoft.com/office/drawing/2014/main" id="{787E5CDD-10A1-4442-9196-28F3AE179784}"/>
              </a:ext>
            </a:extLst>
          </p:cNvPr>
          <p:cNvSpPr txBox="1">
            <a:spLocks/>
          </p:cNvSpPr>
          <p:nvPr/>
        </p:nvSpPr>
        <p:spPr>
          <a:xfrm>
            <a:off x="3498085" y="1794143"/>
            <a:ext cx="4695677" cy="3903896"/>
          </a:xfrm>
          <a:prstGeom prst="rect">
            <a:avLst/>
          </a:prstGeom>
        </p:spPr>
        <p:txBody>
          <a:bodyPr>
            <a:norm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90000"/>
              </a:lnSpc>
              <a:buFont typeface="Arial" panose="020B0604020202020204" pitchFamily="34" charset="0"/>
              <a:buChar char="•"/>
            </a:pPr>
            <a:r>
              <a:rPr lang="en-US" sz="1600" dirty="0"/>
              <a:t>The public is demanding transparency and accountability from law enforcement agencies.</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1600" dirty="0"/>
              <a:t>Law enforcement agencies often push back due to legal and tactical considerations.</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1600" dirty="0"/>
              <a:t>47% of general-purpose law enforcement agencies have acquired Body Worn Cameras (BWC); for large police departments, that number is 80%</a:t>
            </a:r>
          </a:p>
          <a:p>
            <a:pPr marL="342900" indent="-342900">
              <a:lnSpc>
                <a:spcPct val="90000"/>
              </a:lnSpc>
              <a:buFont typeface="Arial" panose="020B0604020202020204" pitchFamily="34" charset="0"/>
              <a:buChar char="•"/>
            </a:pPr>
            <a:endParaRPr lang="en-US" sz="1600" dirty="0"/>
          </a:p>
          <a:p>
            <a:pPr marL="342900" indent="-342900">
              <a:lnSpc>
                <a:spcPct val="90000"/>
              </a:lnSpc>
              <a:buFont typeface="Arial" panose="020B0604020202020204" pitchFamily="34" charset="0"/>
              <a:buChar char="•"/>
            </a:pPr>
            <a:r>
              <a:rPr lang="en-US" sz="1600" dirty="0"/>
              <a:t>Studies suggest &lt; 4% of BWC video is reviewed</a:t>
            </a:r>
          </a:p>
          <a:p>
            <a:pPr>
              <a:lnSpc>
                <a:spcPct val="120000"/>
              </a:lnSpc>
              <a:spcBef>
                <a:spcPts val="0"/>
              </a:spcBef>
            </a:pPr>
            <a:endParaRPr lang="en-US" sz="2000" dirty="0"/>
          </a:p>
        </p:txBody>
      </p:sp>
      <p:sp>
        <p:nvSpPr>
          <p:cNvPr id="10" name="TextBox 9">
            <a:extLst>
              <a:ext uri="{FF2B5EF4-FFF2-40B4-BE49-F238E27FC236}">
                <a16:creationId xmlns:a16="http://schemas.microsoft.com/office/drawing/2014/main" id="{DAA45A1B-CCE9-48BC-823C-C35A69CB7107}"/>
              </a:ext>
            </a:extLst>
          </p:cNvPr>
          <p:cNvSpPr txBox="1"/>
          <p:nvPr/>
        </p:nvSpPr>
        <p:spPr>
          <a:xfrm>
            <a:off x="2345573" y="5423730"/>
            <a:ext cx="4941636" cy="307777"/>
          </a:xfrm>
          <a:prstGeom prst="rect">
            <a:avLst/>
          </a:prstGeom>
          <a:noFill/>
        </p:spPr>
        <p:txBody>
          <a:bodyPr wrap="square" rtlCol="0">
            <a:spAutoFit/>
          </a:bodyPr>
          <a:lstStyle/>
          <a:p>
            <a:r>
              <a:rPr lang="en-US" sz="1400" dirty="0"/>
              <a:t>*The Bureau of Justice Statistics – November 2018 (BJS)</a:t>
            </a:r>
          </a:p>
        </p:txBody>
      </p:sp>
    </p:spTree>
    <p:extLst>
      <p:ext uri="{BB962C8B-B14F-4D97-AF65-F5344CB8AC3E}">
        <p14:creationId xmlns:p14="http://schemas.microsoft.com/office/powerpoint/2010/main" val="5805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6ED5-2230-4AFD-AC14-CC5A29A60D84}"/>
              </a:ext>
            </a:extLst>
          </p:cNvPr>
          <p:cNvSpPr>
            <a:spLocks noGrp="1"/>
          </p:cNvSpPr>
          <p:nvPr>
            <p:ph type="title"/>
          </p:nvPr>
        </p:nvSpPr>
        <p:spPr/>
        <p:txBody>
          <a:bodyPr/>
          <a:lstStyle/>
          <a:p>
            <a:r>
              <a:rPr lang="en-US" dirty="0"/>
              <a:t>Observations…</a:t>
            </a:r>
          </a:p>
        </p:txBody>
      </p:sp>
      <p:sp>
        <p:nvSpPr>
          <p:cNvPr id="4" name="Slide Number Placeholder 3">
            <a:extLst>
              <a:ext uri="{FF2B5EF4-FFF2-40B4-BE49-F238E27FC236}">
                <a16:creationId xmlns:a16="http://schemas.microsoft.com/office/drawing/2014/main" id="{A5677892-DC3E-4B2C-AA78-958AB975B1B1}"/>
              </a:ext>
            </a:extLst>
          </p:cNvPr>
          <p:cNvSpPr>
            <a:spLocks noGrp="1"/>
          </p:cNvSpPr>
          <p:nvPr>
            <p:ph type="sldNum" sz="quarter" idx="12"/>
          </p:nvPr>
        </p:nvSpPr>
        <p:spPr/>
        <p:txBody>
          <a:bodyPr/>
          <a:lstStyle/>
          <a:p>
            <a:fld id="{ADF544F9-E486-2E46-8E75-2532286B2DDD}" type="slidenum">
              <a:rPr lang="en-US" smtClean="0"/>
              <a:pPr/>
              <a:t>5</a:t>
            </a:fld>
            <a:endParaRPr lang="en-US" dirty="0"/>
          </a:p>
        </p:txBody>
      </p:sp>
      <p:sp>
        <p:nvSpPr>
          <p:cNvPr id="7" name="Content Placeholder 2">
            <a:extLst>
              <a:ext uri="{FF2B5EF4-FFF2-40B4-BE49-F238E27FC236}">
                <a16:creationId xmlns:a16="http://schemas.microsoft.com/office/drawing/2014/main" id="{CE406AB2-E270-479A-872F-CB0046F767F6}"/>
              </a:ext>
            </a:extLst>
          </p:cNvPr>
          <p:cNvSpPr txBox="1">
            <a:spLocks/>
          </p:cNvSpPr>
          <p:nvPr/>
        </p:nvSpPr>
        <p:spPr>
          <a:xfrm>
            <a:off x="534693" y="1690689"/>
            <a:ext cx="6709740" cy="3560535"/>
          </a:xfrm>
          <a:prstGeom prst="rect">
            <a:avLst/>
          </a:prstGeom>
        </p:spPr>
        <p:txBody>
          <a:bodyPr>
            <a:no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When reviewing BWC video after a serious event, we often discover officer performance concerns that went unnoticed</a:t>
            </a:r>
          </a:p>
          <a:p>
            <a:endParaRPr lang="en-US" dirty="0"/>
          </a:p>
          <a:p>
            <a:pPr marL="342900" indent="-342900">
              <a:buFont typeface="Arial" panose="020B0604020202020204" pitchFamily="34" charset="0"/>
              <a:buChar char="•"/>
            </a:pPr>
            <a:r>
              <a:rPr lang="en-US" dirty="0"/>
              <a:t>Performance standards are historically outcome-oriented instead of process-oriented</a:t>
            </a:r>
          </a:p>
          <a:p>
            <a:endParaRPr lang="en-US" dirty="0"/>
          </a:p>
          <a:p>
            <a:pPr marL="342900" indent="-342900">
              <a:buFont typeface="Arial" panose="020B0604020202020204" pitchFamily="34" charset="0"/>
              <a:buChar char="•"/>
            </a:pPr>
            <a:r>
              <a:rPr lang="en-US" dirty="0"/>
              <a:t>Standardization from agency to agency does not exist</a:t>
            </a:r>
          </a:p>
          <a:p>
            <a:endParaRPr lang="en-US" dirty="0"/>
          </a:p>
          <a:p>
            <a:pPr marL="342900" indent="-342900">
              <a:buFont typeface="Arial" panose="020B0604020202020204" pitchFamily="34" charset="0"/>
              <a:buChar char="•"/>
            </a:pPr>
            <a:r>
              <a:rPr lang="en-US" dirty="0"/>
              <a:t>Officers frequently receive little feedback and coaching following their initial training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feedback that is provided is often punitive </a:t>
            </a:r>
          </a:p>
        </p:txBody>
      </p:sp>
      <p:pic>
        <p:nvPicPr>
          <p:cNvPr id="8" name="Picture 7">
            <a:extLst>
              <a:ext uri="{FF2B5EF4-FFF2-40B4-BE49-F238E27FC236}">
                <a16:creationId xmlns:a16="http://schemas.microsoft.com/office/drawing/2014/main" id="{C8BCDF31-9EB6-4611-BA48-4D30C4B7D7CE}"/>
              </a:ext>
            </a:extLst>
          </p:cNvPr>
          <p:cNvPicPr>
            <a:picLocks noChangeAspect="1"/>
          </p:cNvPicPr>
          <p:nvPr/>
        </p:nvPicPr>
        <p:blipFill>
          <a:blip r:embed="rId2"/>
          <a:stretch>
            <a:fillRect/>
          </a:stretch>
        </p:blipFill>
        <p:spPr>
          <a:xfrm>
            <a:off x="7150475" y="287162"/>
            <a:ext cx="1536325" cy="1493649"/>
          </a:xfrm>
          <a:prstGeom prst="rect">
            <a:avLst/>
          </a:prstGeom>
        </p:spPr>
      </p:pic>
    </p:spTree>
    <p:extLst>
      <p:ext uri="{BB962C8B-B14F-4D97-AF65-F5344CB8AC3E}">
        <p14:creationId xmlns:p14="http://schemas.microsoft.com/office/powerpoint/2010/main" val="117942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10C5BA-5161-467B-AFED-44E14E05D35D}"/>
              </a:ext>
            </a:extLst>
          </p:cNvPr>
          <p:cNvSpPr>
            <a:spLocks noGrp="1"/>
          </p:cNvSpPr>
          <p:nvPr>
            <p:ph type="sldNum" sz="quarter" idx="12"/>
          </p:nvPr>
        </p:nvSpPr>
        <p:spPr/>
        <p:txBody>
          <a:bodyPr/>
          <a:lstStyle/>
          <a:p>
            <a:fld id="{ADF544F9-E486-2E46-8E75-2532286B2DDD}" type="slidenum">
              <a:rPr lang="en-US" smtClean="0"/>
              <a:pPr/>
              <a:t>6</a:t>
            </a:fld>
            <a:endParaRPr lang="en-US" dirty="0"/>
          </a:p>
        </p:txBody>
      </p:sp>
      <p:sp>
        <p:nvSpPr>
          <p:cNvPr id="5" name="Title 5">
            <a:extLst>
              <a:ext uri="{FF2B5EF4-FFF2-40B4-BE49-F238E27FC236}">
                <a16:creationId xmlns:a16="http://schemas.microsoft.com/office/drawing/2014/main" id="{E8E95732-613E-40CC-9821-E8F960FCBE52}"/>
              </a:ext>
            </a:extLst>
          </p:cNvPr>
          <p:cNvSpPr txBox="1">
            <a:spLocks/>
          </p:cNvSpPr>
          <p:nvPr/>
        </p:nvSpPr>
        <p:spPr>
          <a:xfrm>
            <a:off x="490794" y="618751"/>
            <a:ext cx="8229599" cy="2377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endParaRPr lang="en-US" dirty="0"/>
          </a:p>
          <a:p>
            <a:endParaRPr lang="en-US" dirty="0"/>
          </a:p>
          <a:p>
            <a:endParaRPr lang="en-US" dirty="0"/>
          </a:p>
        </p:txBody>
      </p:sp>
      <p:sp>
        <p:nvSpPr>
          <p:cNvPr id="6" name="Subtitle 6">
            <a:extLst>
              <a:ext uri="{FF2B5EF4-FFF2-40B4-BE49-F238E27FC236}">
                <a16:creationId xmlns:a16="http://schemas.microsoft.com/office/drawing/2014/main" id="{2D9D5C49-60DC-459D-AF8F-B37D75533126}"/>
              </a:ext>
            </a:extLst>
          </p:cNvPr>
          <p:cNvSpPr txBox="1">
            <a:spLocks/>
          </p:cNvSpPr>
          <p:nvPr/>
        </p:nvSpPr>
        <p:spPr>
          <a:xfrm>
            <a:off x="490794" y="484488"/>
            <a:ext cx="7137400" cy="41828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7" name="Text Placeholder 6">
            <a:extLst>
              <a:ext uri="{FF2B5EF4-FFF2-40B4-BE49-F238E27FC236}">
                <a16:creationId xmlns:a16="http://schemas.microsoft.com/office/drawing/2014/main" id="{CD79BCDB-D4BA-4AFF-B686-8BDF98646674}"/>
              </a:ext>
            </a:extLst>
          </p:cNvPr>
          <p:cNvSpPr txBox="1">
            <a:spLocks/>
          </p:cNvSpPr>
          <p:nvPr/>
        </p:nvSpPr>
        <p:spPr>
          <a:xfrm>
            <a:off x="638810" y="2335024"/>
            <a:ext cx="3308868" cy="2366189"/>
          </a:xfrm>
          <a:prstGeom prst="rect">
            <a:avLst/>
          </a:prstGeom>
        </p:spPr>
        <p:txBody>
          <a:bodyPr>
            <a:norm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Strategies for Improving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Workers’ Compensation Claims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Law Enforcement Liability Claims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Automobile Claims </a:t>
            </a:r>
          </a:p>
          <a:p>
            <a:endParaRPr lang="en-US" sz="2400" dirty="0"/>
          </a:p>
        </p:txBody>
      </p:sp>
      <p:pic>
        <p:nvPicPr>
          <p:cNvPr id="8" name="Picture 7">
            <a:extLst>
              <a:ext uri="{FF2B5EF4-FFF2-40B4-BE49-F238E27FC236}">
                <a16:creationId xmlns:a16="http://schemas.microsoft.com/office/drawing/2014/main" id="{2584D447-D508-42B4-A2D1-61DA4B7DFB76}"/>
              </a:ext>
            </a:extLst>
          </p:cNvPr>
          <p:cNvPicPr>
            <a:picLocks noChangeAspect="1"/>
          </p:cNvPicPr>
          <p:nvPr/>
        </p:nvPicPr>
        <p:blipFill>
          <a:blip r:embed="rId2"/>
          <a:stretch>
            <a:fillRect/>
          </a:stretch>
        </p:blipFill>
        <p:spPr>
          <a:xfrm>
            <a:off x="4211838" y="1939486"/>
            <a:ext cx="4145639" cy="2761727"/>
          </a:xfrm>
          <a:prstGeom prst="rect">
            <a:avLst/>
          </a:prstGeom>
        </p:spPr>
      </p:pic>
      <p:sp>
        <p:nvSpPr>
          <p:cNvPr id="10" name="Title 9">
            <a:extLst>
              <a:ext uri="{FF2B5EF4-FFF2-40B4-BE49-F238E27FC236}">
                <a16:creationId xmlns:a16="http://schemas.microsoft.com/office/drawing/2014/main" id="{782DF9F7-1A3C-4421-A9C4-9516F28E8D63}"/>
              </a:ext>
            </a:extLst>
          </p:cNvPr>
          <p:cNvSpPr>
            <a:spLocks noGrp="1"/>
          </p:cNvSpPr>
          <p:nvPr>
            <p:ph type="title"/>
          </p:nvPr>
        </p:nvSpPr>
        <p:spPr>
          <a:xfrm>
            <a:off x="538708" y="660185"/>
            <a:ext cx="7886700" cy="1325563"/>
          </a:xfrm>
        </p:spPr>
        <p:txBody>
          <a:bodyPr>
            <a:normAutofit fontScale="90000"/>
          </a:bodyPr>
          <a:lstStyle/>
          <a:p>
            <a:pPr marL="0" indent="0"/>
            <a:r>
              <a:rPr lang="en-US" dirty="0"/>
              <a:t>Law Enforcement Agencies</a:t>
            </a:r>
            <a:br>
              <a:rPr lang="en-US" dirty="0"/>
            </a:br>
            <a:r>
              <a:rPr lang="en-US" dirty="0"/>
              <a:t>Where do we start?</a:t>
            </a:r>
            <a:br>
              <a:rPr lang="en-US" dirty="0"/>
            </a:br>
            <a:endParaRPr lang="en-US" dirty="0"/>
          </a:p>
        </p:txBody>
      </p:sp>
    </p:spTree>
    <p:extLst>
      <p:ext uri="{BB962C8B-B14F-4D97-AF65-F5344CB8AC3E}">
        <p14:creationId xmlns:p14="http://schemas.microsoft.com/office/powerpoint/2010/main" val="3596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1B3EA4-896C-4BE6-82EB-76557922151A}"/>
              </a:ext>
            </a:extLst>
          </p:cNvPr>
          <p:cNvSpPr>
            <a:spLocks noGrp="1"/>
          </p:cNvSpPr>
          <p:nvPr>
            <p:ph type="sldNum" sz="quarter" idx="12"/>
          </p:nvPr>
        </p:nvSpPr>
        <p:spPr/>
        <p:txBody>
          <a:bodyPr/>
          <a:lstStyle/>
          <a:p>
            <a:fld id="{ADF544F9-E486-2E46-8E75-2532286B2DDD}" type="slidenum">
              <a:rPr lang="en-US" smtClean="0"/>
              <a:pPr/>
              <a:t>7</a:t>
            </a:fld>
            <a:endParaRPr lang="en-US" dirty="0"/>
          </a:p>
        </p:txBody>
      </p:sp>
      <p:sp>
        <p:nvSpPr>
          <p:cNvPr id="5" name="Content Placeholder 2">
            <a:extLst>
              <a:ext uri="{FF2B5EF4-FFF2-40B4-BE49-F238E27FC236}">
                <a16:creationId xmlns:a16="http://schemas.microsoft.com/office/drawing/2014/main" id="{7E577E2A-0C05-4AEB-B449-96533116BE8D}"/>
              </a:ext>
            </a:extLst>
          </p:cNvPr>
          <p:cNvSpPr txBox="1">
            <a:spLocks/>
          </p:cNvSpPr>
          <p:nvPr/>
        </p:nvSpPr>
        <p:spPr>
          <a:xfrm>
            <a:off x="1345381" y="3692666"/>
            <a:ext cx="7015025" cy="1952354"/>
          </a:xfrm>
          <a:prstGeom prst="rect">
            <a:avLst/>
          </a:prstGeom>
        </p:spPr>
        <p:txBody>
          <a:bodyPr>
            <a:normAutofit/>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How do we integrate safety and risk management into our management systems?</a:t>
            </a:r>
          </a:p>
          <a:p>
            <a:endParaRPr lang="en-US" sz="2000" dirty="0"/>
          </a:p>
          <a:p>
            <a:r>
              <a:rPr lang="en-US" sz="2000" dirty="0"/>
              <a:t>How are we measuring officer performance? Are our metrics promoting the desired performance?</a:t>
            </a:r>
            <a:endParaRPr lang="en-US" sz="2000" dirty="0">
              <a:highlight>
                <a:srgbClr val="FFFF00"/>
              </a:highlight>
            </a:endParaRPr>
          </a:p>
        </p:txBody>
      </p:sp>
      <p:pic>
        <p:nvPicPr>
          <p:cNvPr id="6" name="Content Placeholder 3">
            <a:extLst>
              <a:ext uri="{FF2B5EF4-FFF2-40B4-BE49-F238E27FC236}">
                <a16:creationId xmlns:a16="http://schemas.microsoft.com/office/drawing/2014/main" id="{A67B7F51-84DD-460F-B495-841707403E91}"/>
              </a:ext>
            </a:extLst>
          </p:cNvPr>
          <p:cNvPicPr>
            <a:picLocks noChangeAspect="1"/>
          </p:cNvPicPr>
          <p:nvPr/>
        </p:nvPicPr>
        <p:blipFill>
          <a:blip r:embed="rId2"/>
          <a:stretch>
            <a:fillRect/>
          </a:stretch>
        </p:blipFill>
        <p:spPr>
          <a:xfrm>
            <a:off x="1615735" y="1096618"/>
            <a:ext cx="6004826" cy="2007767"/>
          </a:xfrm>
          <a:prstGeom prst="rect">
            <a:avLst/>
          </a:prstGeom>
        </p:spPr>
      </p:pic>
    </p:spTree>
    <p:extLst>
      <p:ext uri="{BB962C8B-B14F-4D97-AF65-F5344CB8AC3E}">
        <p14:creationId xmlns:p14="http://schemas.microsoft.com/office/powerpoint/2010/main" val="348982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ACDE-E912-4B72-BB1D-D34EB426C95C}"/>
              </a:ext>
            </a:extLst>
          </p:cNvPr>
          <p:cNvSpPr>
            <a:spLocks noGrp="1"/>
          </p:cNvSpPr>
          <p:nvPr>
            <p:ph type="title"/>
          </p:nvPr>
        </p:nvSpPr>
        <p:spPr>
          <a:xfrm>
            <a:off x="628650" y="734581"/>
            <a:ext cx="7886700" cy="1325563"/>
          </a:xfrm>
        </p:spPr>
        <p:txBody>
          <a:bodyPr>
            <a:noAutofit/>
          </a:bodyPr>
          <a:lstStyle/>
          <a:p>
            <a:r>
              <a:rPr lang="en-US" sz="4000" b="1" i="1" dirty="0"/>
              <a:t>What if we…</a:t>
            </a:r>
            <a:br>
              <a:rPr lang="en-US" sz="2000" b="1" i="1" dirty="0"/>
            </a:br>
            <a:br>
              <a:rPr lang="en-US" sz="3200" b="1" i="1" dirty="0"/>
            </a:br>
            <a:r>
              <a:rPr lang="en-US" sz="2400" b="1" i="1" dirty="0"/>
              <a:t>look at more BWC video and measure officer performance against the agency’s best practices in a system where we believe…</a:t>
            </a:r>
            <a:endParaRPr lang="en-US" sz="2800" dirty="0"/>
          </a:p>
        </p:txBody>
      </p:sp>
      <p:sp>
        <p:nvSpPr>
          <p:cNvPr id="4" name="Slide Number Placeholder 3">
            <a:extLst>
              <a:ext uri="{FF2B5EF4-FFF2-40B4-BE49-F238E27FC236}">
                <a16:creationId xmlns:a16="http://schemas.microsoft.com/office/drawing/2014/main" id="{EEC569F0-4C18-480C-94DD-66AF20CB9F87}"/>
              </a:ext>
            </a:extLst>
          </p:cNvPr>
          <p:cNvSpPr>
            <a:spLocks noGrp="1"/>
          </p:cNvSpPr>
          <p:nvPr>
            <p:ph type="sldNum" sz="quarter" idx="12"/>
          </p:nvPr>
        </p:nvSpPr>
        <p:spPr/>
        <p:txBody>
          <a:bodyPr/>
          <a:lstStyle/>
          <a:p>
            <a:fld id="{ADF544F9-E486-2E46-8E75-2532286B2DDD}" type="slidenum">
              <a:rPr lang="en-US" smtClean="0"/>
              <a:pPr/>
              <a:t>8</a:t>
            </a:fld>
            <a:endParaRPr lang="en-US" dirty="0"/>
          </a:p>
        </p:txBody>
      </p:sp>
      <p:sp>
        <p:nvSpPr>
          <p:cNvPr id="5" name="Content Placeholder 2">
            <a:extLst>
              <a:ext uri="{FF2B5EF4-FFF2-40B4-BE49-F238E27FC236}">
                <a16:creationId xmlns:a16="http://schemas.microsoft.com/office/drawing/2014/main" id="{D932D1F0-943F-4476-BE83-19483EA1E286}"/>
              </a:ext>
            </a:extLst>
          </p:cNvPr>
          <p:cNvSpPr txBox="1">
            <a:spLocks/>
          </p:cNvSpPr>
          <p:nvPr/>
        </p:nvSpPr>
        <p:spPr>
          <a:xfrm>
            <a:off x="690563" y="2763250"/>
            <a:ext cx="7886700" cy="2254928"/>
          </a:xfrm>
          <a:prstGeom prst="rect">
            <a:avLst/>
          </a:prstGeom>
        </p:spPr>
        <p:txBody>
          <a:bodyPr>
            <a:normAutofit fontScale="92500"/>
          </a:bodyPr>
          <a:lstStyle>
            <a:lvl1pPr marL="0" indent="0" algn="l" defTabSz="457200" rtl="0" eaLnBrk="1" latinLnBrk="0" hangingPunct="1">
              <a:spcBef>
                <a:spcPct val="20000"/>
              </a:spcBef>
              <a:spcAft>
                <a:spcPts val="0"/>
              </a:spcAft>
              <a:buFont typeface="Arial"/>
              <a:buNone/>
              <a:defRPr sz="1800" kern="1200">
                <a:solidFill>
                  <a:srgbClr val="54585A"/>
                </a:solidFill>
                <a:latin typeface="Arial"/>
                <a:ea typeface="+mn-ea"/>
                <a:cs typeface="Arial"/>
              </a:defRPr>
            </a:lvl1pPr>
            <a:lvl2pPr marL="740664" indent="-146304" algn="l" defTabSz="457200" rtl="0" eaLnBrk="1" latinLnBrk="0" hangingPunct="1">
              <a:spcBef>
                <a:spcPct val="20000"/>
              </a:spcBef>
              <a:buFont typeface="Arial"/>
              <a:buChar char="•"/>
              <a:defRPr sz="1800" kern="1200" baseline="0">
                <a:solidFill>
                  <a:srgbClr val="54585A"/>
                </a:solidFill>
                <a:latin typeface="Arial"/>
                <a:ea typeface="+mn-ea"/>
                <a:cs typeface="Arial"/>
              </a:defRPr>
            </a:lvl2pPr>
            <a:lvl3pPr marL="1143000" indent="-146304" algn="l" defTabSz="457200" rtl="0" eaLnBrk="1" latinLnBrk="0" hangingPunct="1">
              <a:spcBef>
                <a:spcPct val="20000"/>
              </a:spcBef>
              <a:buFont typeface="Arial"/>
              <a:buChar char="•"/>
              <a:defRPr sz="1400" kern="1200">
                <a:solidFill>
                  <a:srgbClr val="54585A"/>
                </a:solidFill>
                <a:latin typeface="Arial"/>
                <a:ea typeface="+mn-ea"/>
                <a:cs typeface="Arial"/>
              </a:defRPr>
            </a:lvl3pPr>
            <a:lvl4pPr marL="1600200" indent="-146304" algn="l" defTabSz="457200" rtl="0" eaLnBrk="1" latinLnBrk="0" hangingPunct="1">
              <a:spcBef>
                <a:spcPct val="20000"/>
              </a:spcBef>
              <a:buFont typeface="Arial"/>
              <a:buChar char="•"/>
              <a:defRPr sz="1400" kern="1200">
                <a:solidFill>
                  <a:srgbClr val="54585A"/>
                </a:solidFill>
                <a:latin typeface="Arial"/>
                <a:ea typeface="+mn-ea"/>
                <a:cs typeface="Arial"/>
              </a:defRPr>
            </a:lvl4pPr>
            <a:lvl5pPr marL="2057400" indent="-146304" algn="l" defTabSz="457200" rtl="0" eaLnBrk="1" latinLnBrk="0" hangingPunct="1">
              <a:spcBef>
                <a:spcPct val="20000"/>
              </a:spcBef>
              <a:buFont typeface="Arial"/>
              <a:buChar char="•"/>
              <a:defRPr sz="1200" kern="1200">
                <a:solidFill>
                  <a:srgbClr val="5458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 Error is normal, everyone makes mistakes</a:t>
            </a:r>
          </a:p>
          <a:p>
            <a:r>
              <a:rPr lang="en-US" sz="2200" dirty="0"/>
              <a:t>• Blame fixes nothing</a:t>
            </a:r>
          </a:p>
          <a:p>
            <a:r>
              <a:rPr lang="en-US" sz="2200" dirty="0"/>
              <a:t>• </a:t>
            </a:r>
            <a:r>
              <a:rPr lang="en-US" sz="2200" b="1" dirty="0"/>
              <a:t>Learning </a:t>
            </a:r>
            <a:r>
              <a:rPr lang="en-US" sz="2200" dirty="0"/>
              <a:t>is an active and deliberate improvement strategy</a:t>
            </a:r>
          </a:p>
          <a:p>
            <a:r>
              <a:rPr lang="en-US" sz="2200" dirty="0"/>
              <a:t>• Better systems produce better and more consistent outcomes</a:t>
            </a:r>
          </a:p>
          <a:p>
            <a:r>
              <a:rPr lang="en-US" sz="2200" dirty="0"/>
              <a:t>• How an agency responds to failure matters</a:t>
            </a:r>
          </a:p>
          <a:p>
            <a:r>
              <a:rPr lang="en-US" sz="2200" b="1" dirty="0"/>
              <a:t>• There is a difference between mistakes and misconduct</a:t>
            </a:r>
          </a:p>
          <a:p>
            <a:endParaRPr lang="en-US" dirty="0"/>
          </a:p>
        </p:txBody>
      </p:sp>
    </p:spTree>
    <p:extLst>
      <p:ext uri="{BB962C8B-B14F-4D97-AF65-F5344CB8AC3E}">
        <p14:creationId xmlns:p14="http://schemas.microsoft.com/office/powerpoint/2010/main" val="55527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19D414-F95F-4BD1-8361-26BF47DE7002}"/>
              </a:ext>
            </a:extLst>
          </p:cNvPr>
          <p:cNvSpPr>
            <a:spLocks noGrp="1"/>
          </p:cNvSpPr>
          <p:nvPr>
            <p:ph type="sldNum" sz="quarter" idx="12"/>
          </p:nvPr>
        </p:nvSpPr>
        <p:spPr/>
        <p:txBody>
          <a:bodyPr/>
          <a:lstStyle/>
          <a:p>
            <a:fld id="{ADF544F9-E486-2E46-8E75-2532286B2DDD}" type="slidenum">
              <a:rPr lang="en-US" smtClean="0"/>
              <a:pPr/>
              <a:t>9</a:t>
            </a:fld>
            <a:endParaRPr lang="en-US" dirty="0"/>
          </a:p>
        </p:txBody>
      </p:sp>
      <p:sp>
        <p:nvSpPr>
          <p:cNvPr id="5" name="Subtitle 3">
            <a:extLst>
              <a:ext uri="{FF2B5EF4-FFF2-40B4-BE49-F238E27FC236}">
                <a16:creationId xmlns:a16="http://schemas.microsoft.com/office/drawing/2014/main" id="{940F2754-316C-49E4-A20E-2F6825925D2D}"/>
              </a:ext>
            </a:extLst>
          </p:cNvPr>
          <p:cNvSpPr txBox="1">
            <a:spLocks/>
          </p:cNvSpPr>
          <p:nvPr/>
        </p:nvSpPr>
        <p:spPr>
          <a:xfrm>
            <a:off x="490794" y="680742"/>
            <a:ext cx="7137400" cy="4182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What we did …</a:t>
            </a:r>
          </a:p>
        </p:txBody>
      </p:sp>
      <p:sp>
        <p:nvSpPr>
          <p:cNvPr id="6" name="Title 5">
            <a:extLst>
              <a:ext uri="{FF2B5EF4-FFF2-40B4-BE49-F238E27FC236}">
                <a16:creationId xmlns:a16="http://schemas.microsoft.com/office/drawing/2014/main" id="{90F4390B-E05B-49EA-A848-C392E9EC936E}"/>
              </a:ext>
            </a:extLst>
          </p:cNvPr>
          <p:cNvSpPr txBox="1">
            <a:spLocks noGrp="1"/>
          </p:cNvSpPr>
          <p:nvPr>
            <p:ph type="title"/>
          </p:nvPr>
        </p:nvSpPr>
        <p:spPr>
          <a:xfrm>
            <a:off x="490794" y="89728"/>
            <a:ext cx="8229599" cy="523220"/>
          </a:xfrm>
          <a:prstGeom prst="rect">
            <a:avLst/>
          </a:prstGeom>
          <a:noFill/>
        </p:spPr>
        <p:txBody>
          <a:bodyPr wrap="square" rtlCol="0">
            <a:spAutoFit/>
          </a:bodyPr>
          <a:lstStyle/>
          <a:p>
            <a:r>
              <a:rPr lang="en-US" sz="2800" b="1" dirty="0"/>
              <a:t>Codifying Officer Performance</a:t>
            </a:r>
            <a:endParaRPr lang="en-US" b="1" dirty="0"/>
          </a:p>
        </p:txBody>
      </p:sp>
      <p:sp>
        <p:nvSpPr>
          <p:cNvPr id="7" name="Content Placeholder 5">
            <a:extLst>
              <a:ext uri="{FF2B5EF4-FFF2-40B4-BE49-F238E27FC236}">
                <a16:creationId xmlns:a16="http://schemas.microsoft.com/office/drawing/2014/main" id="{CD06697D-B4DB-4228-A4B0-FF2ACDC0F984}"/>
              </a:ext>
            </a:extLst>
          </p:cNvPr>
          <p:cNvSpPr txBox="1">
            <a:spLocks/>
          </p:cNvSpPr>
          <p:nvPr/>
        </p:nvSpPr>
        <p:spPr>
          <a:xfrm>
            <a:off x="552381" y="2234487"/>
            <a:ext cx="3129074" cy="28225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dirty="0"/>
              <a:t>Identified and standardized key competencies. Emphasized the most critical skills associated with performance outcomes</a:t>
            </a:r>
            <a:r>
              <a:rPr lang="en-US" dirty="0"/>
              <a:t>.</a:t>
            </a:r>
          </a:p>
        </p:txBody>
      </p:sp>
      <p:pic>
        <p:nvPicPr>
          <p:cNvPr id="8" name="Picture 7">
            <a:extLst>
              <a:ext uri="{FF2B5EF4-FFF2-40B4-BE49-F238E27FC236}">
                <a16:creationId xmlns:a16="http://schemas.microsoft.com/office/drawing/2014/main" id="{24C5DAFB-A103-49E2-B7D0-00C811FE3F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10106" y="111342"/>
            <a:ext cx="1557085" cy="1557085"/>
          </a:xfrm>
          <a:prstGeom prst="rect">
            <a:avLst/>
          </a:prstGeom>
        </p:spPr>
      </p:pic>
      <p:sp>
        <p:nvSpPr>
          <p:cNvPr id="9" name="Rectangle 8">
            <a:extLst>
              <a:ext uri="{FF2B5EF4-FFF2-40B4-BE49-F238E27FC236}">
                <a16:creationId xmlns:a16="http://schemas.microsoft.com/office/drawing/2014/main" id="{724F1841-2909-466F-A1A9-F6CA0C56FD77}"/>
              </a:ext>
            </a:extLst>
          </p:cNvPr>
          <p:cNvSpPr/>
          <p:nvPr/>
        </p:nvSpPr>
        <p:spPr>
          <a:xfrm>
            <a:off x="4034612" y="1549573"/>
            <a:ext cx="3974841" cy="4413516"/>
          </a:xfrm>
          <a:prstGeom prst="rect">
            <a:avLst/>
          </a:prstGeom>
        </p:spPr>
        <p:txBody>
          <a:bodyPr wrap="square">
            <a:spAutoFit/>
          </a:bodyPr>
          <a:lstStyle/>
          <a:p>
            <a:pPr>
              <a:lnSpc>
                <a:spcPct val="120000"/>
              </a:lnSpc>
              <a:spcBef>
                <a:spcPts val="0"/>
              </a:spcBef>
            </a:pPr>
            <a:r>
              <a:rPr lang="en-US" b="1" dirty="0"/>
              <a:t>Step 1</a:t>
            </a:r>
          </a:p>
          <a:p>
            <a:pPr marL="461963" lvl="1" indent="-236538">
              <a:lnSpc>
                <a:spcPct val="120000"/>
              </a:lnSpc>
              <a:spcBef>
                <a:spcPts val="0"/>
              </a:spcBef>
              <a:buFont typeface="Courier New" panose="02070309020205020404" pitchFamily="49" charset="0"/>
              <a:buChar char="-"/>
            </a:pPr>
            <a:r>
              <a:rPr lang="en-US" dirty="0"/>
              <a:t>Identify the incident types and key competencies that are integral to law enforcement response </a:t>
            </a:r>
          </a:p>
          <a:p>
            <a:pPr>
              <a:lnSpc>
                <a:spcPct val="120000"/>
              </a:lnSpc>
              <a:spcBef>
                <a:spcPts val="0"/>
              </a:spcBef>
            </a:pPr>
            <a:r>
              <a:rPr lang="en-US" b="1" dirty="0"/>
              <a:t>Step 2</a:t>
            </a:r>
          </a:p>
          <a:p>
            <a:pPr marL="461963" lvl="1" indent="-236538">
              <a:lnSpc>
                <a:spcPct val="120000"/>
              </a:lnSpc>
              <a:spcBef>
                <a:spcPts val="0"/>
              </a:spcBef>
              <a:buFont typeface="Courier New" panose="02070309020205020404" pitchFamily="49" charset="0"/>
              <a:buChar char="-"/>
            </a:pPr>
            <a:r>
              <a:rPr lang="en-US" dirty="0"/>
              <a:t>Identify and prioritize </a:t>
            </a:r>
            <a:r>
              <a:rPr lang="en-US" u="sng" dirty="0"/>
              <a:t>the job tasks and key performance indicators (KPIs) </a:t>
            </a:r>
            <a:r>
              <a:rPr lang="en-US" dirty="0"/>
              <a:t>associated with each incident type</a:t>
            </a:r>
          </a:p>
          <a:p>
            <a:pPr>
              <a:lnSpc>
                <a:spcPct val="120000"/>
              </a:lnSpc>
              <a:spcBef>
                <a:spcPts val="0"/>
              </a:spcBef>
            </a:pPr>
            <a:r>
              <a:rPr lang="en-US" b="1" dirty="0"/>
              <a:t>Step 3</a:t>
            </a:r>
          </a:p>
          <a:p>
            <a:pPr marL="461963" lvl="1" indent="-236538">
              <a:lnSpc>
                <a:spcPct val="120000"/>
              </a:lnSpc>
              <a:spcBef>
                <a:spcPts val="0"/>
              </a:spcBef>
              <a:buFont typeface="Courier New" panose="02070309020205020404" pitchFamily="49" charset="0"/>
              <a:buChar char="-"/>
            </a:pPr>
            <a:r>
              <a:rPr lang="en-US" dirty="0"/>
              <a:t>Establish performance goals; monitor, measure and train to achieve those goals</a:t>
            </a:r>
          </a:p>
        </p:txBody>
      </p:sp>
    </p:spTree>
    <p:extLst>
      <p:ext uri="{BB962C8B-B14F-4D97-AF65-F5344CB8AC3E}">
        <p14:creationId xmlns:p14="http://schemas.microsoft.com/office/powerpoint/2010/main" val="3921444676"/>
      </p:ext>
    </p:extLst>
  </p:cSld>
  <p:clrMapOvr>
    <a:masterClrMapping/>
  </p:clrMapOvr>
</p:sld>
</file>

<file path=ppt/theme/theme1.xml><?xml version="1.0" encoding="utf-8"?>
<a:theme xmlns:a="http://schemas.openxmlformats.org/drawingml/2006/main" name="PI23-PPT-Standar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23-PPT-Standard.pptx" id="{22709C6E-750E-4F98-BDB1-87CC663373D1}" vid="{A5699999-9227-4CF8-9404-94696E95AF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487764-5b2e-4cc8-a343-6fa93c41ada3" xsi:nil="true"/>
    <lcf76f155ced4ddcb4097134ff3c332f xmlns="4908c3b4-d24f-4c82-9723-bfb9549f81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50254FCF5DB448A00E04F48AC924BE" ma:contentTypeVersion="12" ma:contentTypeDescription="Create a new document." ma:contentTypeScope="" ma:versionID="56f416d259df4d7a5210d561825750d2">
  <xsd:schema xmlns:xsd="http://www.w3.org/2001/XMLSchema" xmlns:xs="http://www.w3.org/2001/XMLSchema" xmlns:p="http://schemas.microsoft.com/office/2006/metadata/properties" xmlns:ns2="4908c3b4-d24f-4c82-9723-bfb9549f8143" xmlns:ns3="86487764-5b2e-4cc8-a343-6fa93c41ada3" targetNamespace="http://schemas.microsoft.com/office/2006/metadata/properties" ma:root="true" ma:fieldsID="d71e390d104ebea3eebe5a8abfb92805" ns2:_="" ns3:_="">
    <xsd:import namespace="4908c3b4-d24f-4c82-9723-bfb9549f8143"/>
    <xsd:import namespace="86487764-5b2e-4cc8-a343-6fa93c41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8c3b4-d24f-4c82-9723-bfb9549f8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6f168-b322-4065-b8a8-43d76d7aa7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87764-5b2e-4cc8-a343-6fa93c41ad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6402c6b-4e91-4cce-b59f-b3f0d97a494a}" ma:internalName="TaxCatchAll" ma:showField="CatchAllData" ma:web="86487764-5b2e-4cc8-a343-6fa93c41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C91A20-1D80-4D28-9D3D-D1B84DE11598}">
  <ds:schemaRefs>
    <ds:schemaRef ds:uri="http://schemas.microsoft.com/office/2006/metadata/properties"/>
    <ds:schemaRef ds:uri="http://schemas.microsoft.com/office/infopath/2007/PartnerControls"/>
    <ds:schemaRef ds:uri="86487764-5b2e-4cc8-a343-6fa93c41ada3"/>
    <ds:schemaRef ds:uri="4908c3b4-d24f-4c82-9723-bfb9549f8143"/>
  </ds:schemaRefs>
</ds:datastoreItem>
</file>

<file path=customXml/itemProps2.xml><?xml version="1.0" encoding="utf-8"?>
<ds:datastoreItem xmlns:ds="http://schemas.openxmlformats.org/officeDocument/2006/customXml" ds:itemID="{D0312031-C97D-4477-A637-E033FCB7D103}">
  <ds:schemaRefs>
    <ds:schemaRef ds:uri="http://schemas.microsoft.com/sharepoint/v3/contenttype/forms"/>
  </ds:schemaRefs>
</ds:datastoreItem>
</file>

<file path=customXml/itemProps3.xml><?xml version="1.0" encoding="utf-8"?>
<ds:datastoreItem xmlns:ds="http://schemas.openxmlformats.org/officeDocument/2006/customXml" ds:itemID="{BD7D36C5-1853-458A-937D-4FB6E9C3A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8c3b4-d24f-4c82-9723-bfb9549f8143"/>
    <ds:schemaRef ds:uri="86487764-5b2e-4cc8-a343-6fa93c41a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PI23-PPT-Standard</Template>
  <TotalTime>4490</TotalTime>
  <Words>1868</Words>
  <Application>Microsoft Office PowerPoint</Application>
  <PresentationFormat>On-screen Show (4:3)</PresentationFormat>
  <Paragraphs>265</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Arabic Typesetting</vt:lpstr>
      <vt:lpstr>Arial</vt:lpstr>
      <vt:lpstr>Calibri</vt:lpstr>
      <vt:lpstr>Calibri Light</vt:lpstr>
      <vt:lpstr>Century Gothic</vt:lpstr>
      <vt:lpstr>Courier New</vt:lpstr>
      <vt:lpstr>Symbol</vt:lpstr>
      <vt:lpstr>Times</vt:lpstr>
      <vt:lpstr>PI23-PPT-Standard</vt:lpstr>
      <vt:lpstr>Police Body Worn Camera Video  as a Risk Management Tool</vt:lpstr>
      <vt:lpstr>Disclaimer </vt:lpstr>
      <vt:lpstr>PowerPoint Presentation</vt:lpstr>
      <vt:lpstr>Observations…  </vt:lpstr>
      <vt:lpstr>Observations…</vt:lpstr>
      <vt:lpstr>Law Enforcement Agencies Where do we start? </vt:lpstr>
      <vt:lpstr>PowerPoint Presentation</vt:lpstr>
      <vt:lpstr>What if we…  look at more BWC video and measure officer performance against the agency’s best practices in a system where we believe…</vt:lpstr>
      <vt:lpstr>Codifying Officer Performance</vt:lpstr>
      <vt:lpstr>Example:  High-Risk Motor Vehicle Stop “Key Performance Indicator” (KPI)  Execution of KPIs = Correct Process &amp; Reduced Risk </vt:lpstr>
      <vt:lpstr>BWC Performance Ratings </vt:lpstr>
      <vt:lpstr>Officer BWC Review Pilot Program (&gt; 10,000 Videos Reviewed)    </vt:lpstr>
      <vt:lpstr>What Does Officer Coaching Looks Like? </vt:lpstr>
      <vt:lpstr> What can we measure and manage?   </vt:lpstr>
      <vt:lpstr>Is the Officer BWC  Review Process Working?</vt:lpstr>
      <vt:lpstr>Officer Error Rates Down!</vt:lpstr>
      <vt:lpstr>Officer Safety Errors - Top 10</vt:lpstr>
      <vt:lpstr>PowerPoint Presentation</vt:lpstr>
      <vt:lpstr>PowerPoint Presentation</vt:lpstr>
      <vt:lpstr>Defining Success… Changes Observed</vt:lpstr>
      <vt:lpstr>How to Get Started?</vt:lpstr>
      <vt:lpstr>Questions We Wanted to Probe  </vt:lpstr>
      <vt:lpstr>Questions We Wanted to Probe  </vt:lpstr>
      <vt:lpstr>Discussion with Your Law Enforcement Command Staff</vt:lpstr>
      <vt:lpstr>Application Opportunities to Consider</vt:lpstr>
      <vt:lpstr>Summary  Value of formal BWC Program for Law Enforcement Agencies </vt:lpstr>
      <vt:lpstr>PowerPoint Presentation</vt:lpstr>
      <vt:lpstr>PowerPoint Presentation</vt:lpstr>
    </vt:vector>
  </TitlesOfParts>
  <Company>Bailey Brand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McCuen</dc:creator>
  <cp:lastModifiedBy>Taquan Gilbert</cp:lastModifiedBy>
  <cp:revision>261</cp:revision>
  <cp:lastPrinted>2023-08-10T17:58:37Z</cp:lastPrinted>
  <dcterms:created xsi:type="dcterms:W3CDTF">2015-01-15T18:45:34Z</dcterms:created>
  <dcterms:modified xsi:type="dcterms:W3CDTF">2023-10-10T23:30:46Z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0x010100F550254FCF5DB448A00E04F48AC924BE</vt:lpwstr>
  </property>
  <property fmtid="{D5CDD505-2E9C-101B-9397-08002B2CF9AE}" pid="3" name="Order">
    <vt:r8>12340600</vt:r8>
  </property>
  <property fmtid="{D5CDD505-2E9C-101B-9397-08002B2CF9AE}" pid="4" name="MediaServiceImageTags">
    <vt:lpwstr/>
  </property>
</Properties>
</file>