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62" r:id="rId2"/>
    <p:sldId id="366" r:id="rId3"/>
    <p:sldId id="258" r:id="rId4"/>
    <p:sldId id="261" r:id="rId5"/>
    <p:sldId id="444"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6"/>
    <p:restoredTop sz="96405"/>
  </p:normalViewPr>
  <p:slideViewPr>
    <p:cSldViewPr snapToGrid="0" snapToObjects="1">
      <p:cViewPr varScale="1">
        <p:scale>
          <a:sx n="67" d="100"/>
          <a:sy n="67" d="100"/>
        </p:scale>
        <p:origin x="1296" y="48"/>
      </p:cViewPr>
      <p:guideLst/>
    </p:cSldViewPr>
  </p:slideViewPr>
  <p:notesTextViewPr>
    <p:cViewPr>
      <p:scale>
        <a:sx n="1" d="1"/>
        <a:sy n="1" d="1"/>
      </p:scale>
      <p:origin x="0" y="0"/>
    </p:cViewPr>
  </p:notesTextViewPr>
  <p:notesViewPr>
    <p:cSldViewPr snapToGrid="0" snapToObjects="1">
      <p:cViewPr varScale="1">
        <p:scale>
          <a:sx n="51" d="100"/>
          <a:sy n="51" d="100"/>
        </p:scale>
        <p:origin x="262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35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E6AB-B545-41E8-A49A-29DE67910328}" type="datetimeFigureOut">
              <a:rPr lang="en-US" smtClean="0"/>
              <a:t>10/21/2022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4E4A7-9E82-4B84-819B-4F668C6810DF}" type="slidenum">
              <a:rPr lang="en-US" smtClean="0"/>
              <a:t>‹#›</a:t>
            </a:fld>
            <a:endParaRPr lang="en-US"/>
          </a:p>
        </p:txBody>
      </p:sp>
    </p:spTree>
    <p:extLst>
      <p:ext uri="{BB962C8B-B14F-4D97-AF65-F5344CB8AC3E}">
        <p14:creationId xmlns:p14="http://schemas.microsoft.com/office/powerpoint/2010/main" val="24182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98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22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16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72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57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23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5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9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34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79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62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9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57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10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59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65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69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568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1431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4667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0227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5380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7609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308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08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42510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7885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6573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9121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10/21/2022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56A-57BA-1E41-A8BE-6568AB4F7849}" type="slidenum">
              <a:rPr lang="en-US" smtClean="0"/>
              <a:t>‹#›</a:t>
            </a:fld>
            <a:endParaRPr lang="en-US"/>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BEE21F7-84CF-4A9A-BDE8-6F86D621A3FC}"/>
              </a:ext>
            </a:extLst>
          </p:cNvPr>
          <p:cNvPicPr>
            <a:picLocks noChangeAspect="1"/>
          </p:cNvPicPr>
          <p:nvPr/>
        </p:nvPicPr>
        <p:blipFill rotWithShape="1">
          <a:blip r:embed="rId2"/>
          <a:srcRect l="7277" t="782"/>
          <a:stretch/>
        </p:blipFill>
        <p:spPr>
          <a:xfrm>
            <a:off x="0" y="1354238"/>
            <a:ext cx="9144000" cy="5503762"/>
          </a:xfrm>
          <a:prstGeom prst="rect">
            <a:avLst/>
          </a:prstGeom>
        </p:spPr>
      </p:pic>
    </p:spTree>
    <p:extLst>
      <p:ext uri="{BB962C8B-B14F-4D97-AF65-F5344CB8AC3E}">
        <p14:creationId xmlns:p14="http://schemas.microsoft.com/office/powerpoint/2010/main" val="160249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44460"/>
            <a:ext cx="5314950" cy="3445513"/>
          </a:xfrm>
          <a:prstGeom prst="rect">
            <a:avLst/>
          </a:prstGeom>
          <a:noFill/>
          <a:ln>
            <a:noFill/>
          </a:ln>
        </p:spPr>
        <p:txBody>
          <a:bodyPr spcFirstLastPara="1" vert="horz" wrap="square" lIns="45713" tIns="22850" rIns="45713" bIns="22850" rtlCol="0" anchor="t" anchorCtr="0">
            <a:normAutofit/>
          </a:bodyPr>
          <a:lstStyle/>
          <a:p>
            <a:pPr marL="57153" indent="0">
              <a:buNone/>
            </a:pPr>
            <a:r>
              <a:rPr lang="en-US" sz="1800" b="1" dirty="0">
                <a:solidFill>
                  <a:srgbClr val="0070C0"/>
                </a:solidFill>
              </a:rPr>
              <a:t>PHYSICIAN</a:t>
            </a:r>
          </a:p>
          <a:p>
            <a:pPr>
              <a:lnSpc>
                <a:spcPct val="100000"/>
              </a:lnSpc>
            </a:pPr>
            <a:r>
              <a:rPr lang="en-US" sz="1800" dirty="0"/>
              <a:t>Identify ability to return to work and discuss RTW plan at each visit.</a:t>
            </a:r>
          </a:p>
          <a:p>
            <a:pPr>
              <a:lnSpc>
                <a:spcPct val="100000"/>
              </a:lnSpc>
            </a:pPr>
            <a:r>
              <a:rPr lang="en-US" sz="1800" dirty="0"/>
              <a:t>Provide physical capabilities form with any identified restrictions clearly documented.</a:t>
            </a:r>
          </a:p>
          <a:p>
            <a:pPr>
              <a:lnSpc>
                <a:spcPct val="100000"/>
              </a:lnSpc>
            </a:pPr>
            <a:r>
              <a:rPr lang="en-US" sz="1800" dirty="0"/>
              <a:t>Establish and maintain a relationship with the employer.</a:t>
            </a:r>
          </a:p>
          <a:p>
            <a:pPr>
              <a:lnSpc>
                <a:spcPct val="100000"/>
              </a:lnSpc>
            </a:pPr>
            <a:r>
              <a:rPr lang="en-US" sz="1800" dirty="0"/>
              <a:t>Review provided job description over asking employee for their job functions.</a:t>
            </a:r>
          </a:p>
        </p:txBody>
      </p:sp>
      <p:pic>
        <p:nvPicPr>
          <p:cNvPr id="3" name="Picture 2">
            <a:extLst>
              <a:ext uri="{FF2B5EF4-FFF2-40B4-BE49-F238E27FC236}">
                <a16:creationId xmlns="" xmlns:a16="http://schemas.microsoft.com/office/drawing/2014/main" id="{6227B4DA-00E2-4140-AA62-C22AEF1A23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2264" t="606" r="29708" b="-1"/>
          <a:stretch/>
        </p:blipFill>
        <p:spPr>
          <a:xfrm>
            <a:off x="6409425" y="0"/>
            <a:ext cx="2734575" cy="6858000"/>
          </a:xfrm>
          <a:prstGeom prst="rect">
            <a:avLst/>
          </a:prstGeom>
        </p:spPr>
      </p:pic>
      <p:sp>
        <p:nvSpPr>
          <p:cNvPr id="4" name="Title 3">
            <a:extLst>
              <a:ext uri="{FF2B5EF4-FFF2-40B4-BE49-F238E27FC236}">
                <a16:creationId xmlns="" xmlns:a16="http://schemas.microsoft.com/office/drawing/2014/main" id="{FF3D5F15-D2D8-46DE-9867-2D547FC4279A}"/>
              </a:ext>
            </a:extLst>
          </p:cNvPr>
          <p:cNvSpPr>
            <a:spLocks noGrp="1"/>
          </p:cNvSpPr>
          <p:nvPr>
            <p:ph type="title"/>
          </p:nvPr>
        </p:nvSpPr>
        <p:spPr/>
        <p:txBody>
          <a:bodyPr>
            <a:normAutofit fontScale="90000"/>
          </a:bodyPr>
          <a:lstStyle/>
          <a:p>
            <a:r>
              <a:rPr lang="en-US" dirty="0"/>
              <a:t>Role of the Physician</a:t>
            </a:r>
            <a:br>
              <a:rPr lang="en-US" dirty="0"/>
            </a:br>
            <a:r>
              <a:rPr lang="en-US" dirty="0"/>
              <a:t>in a Successful</a:t>
            </a:r>
            <a:br>
              <a:rPr lang="en-US" dirty="0"/>
            </a:br>
            <a:r>
              <a:rPr lang="en-US" dirty="0"/>
              <a:t>RTW Program</a:t>
            </a:r>
          </a:p>
        </p:txBody>
      </p:sp>
    </p:spTree>
    <p:extLst>
      <p:ext uri="{BB962C8B-B14F-4D97-AF65-F5344CB8AC3E}">
        <p14:creationId xmlns:p14="http://schemas.microsoft.com/office/powerpoint/2010/main" val="150306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35834"/>
            <a:ext cx="5306324" cy="3454139"/>
          </a:xfrm>
          <a:prstGeom prst="rect">
            <a:avLst/>
          </a:prstGeom>
          <a:noFill/>
          <a:ln>
            <a:noFill/>
          </a:ln>
        </p:spPr>
        <p:txBody>
          <a:bodyPr spcFirstLastPara="1" vert="horz" wrap="square" lIns="45713" tIns="22850" rIns="45713" bIns="22850" rtlCol="0" anchor="t" anchorCtr="0">
            <a:normAutofit/>
          </a:bodyPr>
          <a:lstStyle/>
          <a:p>
            <a:pPr marL="57153" indent="0">
              <a:buNone/>
            </a:pPr>
            <a:r>
              <a:rPr lang="en-US" sz="1800" b="1" dirty="0">
                <a:solidFill>
                  <a:srgbClr val="0070C0"/>
                </a:solidFill>
              </a:rPr>
              <a:t>CARRIER/TPA ADJUSTER</a:t>
            </a:r>
          </a:p>
          <a:p>
            <a:pPr>
              <a:lnSpc>
                <a:spcPct val="100000"/>
              </a:lnSpc>
            </a:pPr>
            <a:r>
              <a:rPr lang="en-US" sz="1800" dirty="0"/>
              <a:t>Make timely calls to injured worker and employer.</a:t>
            </a:r>
          </a:p>
          <a:p>
            <a:pPr>
              <a:lnSpc>
                <a:spcPct val="100000"/>
              </a:lnSpc>
            </a:pPr>
            <a:r>
              <a:rPr lang="en-US" sz="1800" dirty="0"/>
              <a:t>Establish availability of light or modified duties even if on TTD.</a:t>
            </a:r>
          </a:p>
          <a:p>
            <a:pPr>
              <a:lnSpc>
                <a:spcPct val="100000"/>
              </a:lnSpc>
            </a:pPr>
            <a:r>
              <a:rPr lang="en-US" sz="1800" dirty="0"/>
              <a:t>Support the RTW process by discussing on the first call to establish expectations.</a:t>
            </a:r>
          </a:p>
          <a:p>
            <a:pPr>
              <a:lnSpc>
                <a:spcPct val="100000"/>
              </a:lnSpc>
            </a:pPr>
            <a:r>
              <a:rPr lang="en-US" sz="1800" dirty="0"/>
              <a:t>Speak about RTW as a positive.</a:t>
            </a:r>
          </a:p>
          <a:p>
            <a:pPr>
              <a:lnSpc>
                <a:spcPct val="100000"/>
              </a:lnSpc>
            </a:pPr>
            <a:r>
              <a:rPr lang="en-US" sz="1800" dirty="0"/>
              <a:t>Assign Nurse Case Manager as needed.</a:t>
            </a:r>
          </a:p>
        </p:txBody>
      </p:sp>
      <p:pic>
        <p:nvPicPr>
          <p:cNvPr id="3" name="Picture 2">
            <a:extLst>
              <a:ext uri="{FF2B5EF4-FFF2-40B4-BE49-F238E27FC236}">
                <a16:creationId xmlns="" xmlns:a16="http://schemas.microsoft.com/office/drawing/2014/main" id="{93ACC4DD-953A-4CBD-92AD-64F9B71C55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2813" t="755" r="19965" b="755"/>
          <a:stretch/>
        </p:blipFill>
        <p:spPr>
          <a:xfrm>
            <a:off x="6409425" y="0"/>
            <a:ext cx="2734573" cy="6857999"/>
          </a:xfrm>
          <a:prstGeom prst="rect">
            <a:avLst/>
          </a:prstGeom>
        </p:spPr>
      </p:pic>
      <p:sp>
        <p:nvSpPr>
          <p:cNvPr id="4" name="Title 3">
            <a:extLst>
              <a:ext uri="{FF2B5EF4-FFF2-40B4-BE49-F238E27FC236}">
                <a16:creationId xmlns="" xmlns:a16="http://schemas.microsoft.com/office/drawing/2014/main" id="{492F085A-0F50-4570-8985-87B22F8FE63D}"/>
              </a:ext>
            </a:extLst>
          </p:cNvPr>
          <p:cNvSpPr>
            <a:spLocks noGrp="1"/>
          </p:cNvSpPr>
          <p:nvPr>
            <p:ph type="title"/>
          </p:nvPr>
        </p:nvSpPr>
        <p:spPr/>
        <p:txBody>
          <a:bodyPr>
            <a:normAutofit fontScale="90000"/>
          </a:bodyPr>
          <a:lstStyle/>
          <a:p>
            <a:r>
              <a:rPr lang="en-US" dirty="0"/>
              <a:t>Role of the Carrier</a:t>
            </a:r>
            <a:br>
              <a:rPr lang="en-US" dirty="0"/>
            </a:br>
            <a:r>
              <a:rPr lang="en-US" dirty="0"/>
              <a:t>in a Successful</a:t>
            </a:r>
            <a:br>
              <a:rPr lang="en-US" dirty="0"/>
            </a:br>
            <a:r>
              <a:rPr lang="en-US" dirty="0"/>
              <a:t>RTW Program</a:t>
            </a:r>
          </a:p>
        </p:txBody>
      </p:sp>
    </p:spTree>
    <p:extLst>
      <p:ext uri="{BB962C8B-B14F-4D97-AF65-F5344CB8AC3E}">
        <p14:creationId xmlns:p14="http://schemas.microsoft.com/office/powerpoint/2010/main" val="50068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49" y="2061712"/>
            <a:ext cx="5332203" cy="3605843"/>
          </a:xfrm>
          <a:prstGeom prst="rect">
            <a:avLst/>
          </a:prstGeom>
          <a:noFill/>
          <a:ln>
            <a:noFill/>
          </a:ln>
        </p:spPr>
        <p:txBody>
          <a:bodyPr spcFirstLastPara="1" vert="horz" wrap="square" lIns="45713" tIns="22850" rIns="45713" bIns="22850" rtlCol="0" anchor="t" anchorCtr="0">
            <a:normAutofit fontScale="92500"/>
          </a:bodyPr>
          <a:lstStyle/>
          <a:p>
            <a:pPr marL="57153" indent="0">
              <a:buNone/>
            </a:pPr>
            <a:r>
              <a:rPr lang="en-US" sz="1800" b="1" dirty="0">
                <a:solidFill>
                  <a:srgbClr val="0070C0"/>
                </a:solidFill>
              </a:rPr>
              <a:t>EMPLOYER/SUPERVISOR</a:t>
            </a:r>
          </a:p>
          <a:p>
            <a:pPr>
              <a:lnSpc>
                <a:spcPct val="100000"/>
              </a:lnSpc>
            </a:pPr>
            <a:r>
              <a:rPr lang="en-US" sz="1800" dirty="0"/>
              <a:t>Have the supervisor reach out personally.</a:t>
            </a:r>
          </a:p>
          <a:p>
            <a:pPr>
              <a:lnSpc>
                <a:spcPct val="100000"/>
              </a:lnSpc>
            </a:pPr>
            <a:r>
              <a:rPr lang="en-US" sz="1800" dirty="0"/>
              <a:t>Listen to the employee and identify employee needs, wants, or expectations.</a:t>
            </a:r>
          </a:p>
          <a:p>
            <a:pPr>
              <a:lnSpc>
                <a:spcPct val="100000"/>
              </a:lnSpc>
            </a:pPr>
            <a:r>
              <a:rPr lang="en-US" sz="1800" dirty="0"/>
              <a:t>Review company RTW policy and expectations of RTW.</a:t>
            </a:r>
          </a:p>
          <a:p>
            <a:pPr>
              <a:lnSpc>
                <a:spcPct val="100000"/>
              </a:lnSpc>
            </a:pPr>
            <a:r>
              <a:rPr lang="en-US" sz="1800" dirty="0"/>
              <a:t>Review RTW safety and reinforce plan to keep the employee safe.</a:t>
            </a:r>
          </a:p>
          <a:p>
            <a:pPr>
              <a:lnSpc>
                <a:spcPct val="100000"/>
              </a:lnSpc>
            </a:pPr>
            <a:r>
              <a:rPr lang="en-US" sz="1800" dirty="0"/>
              <a:t>Provide physician with a job description or essential functions of the job.</a:t>
            </a:r>
          </a:p>
          <a:p>
            <a:pPr>
              <a:lnSpc>
                <a:spcPct val="100000"/>
              </a:lnSpc>
            </a:pPr>
            <a:r>
              <a:rPr lang="en-US" sz="1800" dirty="0"/>
              <a:t>Follow-up with all parties consistently.</a:t>
            </a:r>
          </a:p>
        </p:txBody>
      </p:sp>
      <p:pic>
        <p:nvPicPr>
          <p:cNvPr id="3" name="Picture 2">
            <a:extLst>
              <a:ext uri="{FF2B5EF4-FFF2-40B4-BE49-F238E27FC236}">
                <a16:creationId xmlns="" xmlns:a16="http://schemas.microsoft.com/office/drawing/2014/main" id="{4E72DA3D-D264-49EE-AA79-EFD5823513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6519" t="1706" r="26473" b="756"/>
          <a:stretch/>
        </p:blipFill>
        <p:spPr>
          <a:xfrm>
            <a:off x="6409426" y="0"/>
            <a:ext cx="2734574" cy="6857999"/>
          </a:xfrm>
          <a:prstGeom prst="rect">
            <a:avLst/>
          </a:prstGeom>
        </p:spPr>
      </p:pic>
      <p:sp>
        <p:nvSpPr>
          <p:cNvPr id="4" name="Title 3">
            <a:extLst>
              <a:ext uri="{FF2B5EF4-FFF2-40B4-BE49-F238E27FC236}">
                <a16:creationId xmlns="" xmlns:a16="http://schemas.microsoft.com/office/drawing/2014/main" id="{80322594-8293-43D1-8D33-43338B751440}"/>
              </a:ext>
            </a:extLst>
          </p:cNvPr>
          <p:cNvSpPr>
            <a:spLocks noGrp="1"/>
          </p:cNvSpPr>
          <p:nvPr>
            <p:ph type="title"/>
          </p:nvPr>
        </p:nvSpPr>
        <p:spPr/>
        <p:txBody>
          <a:bodyPr>
            <a:normAutofit fontScale="90000"/>
          </a:bodyPr>
          <a:lstStyle/>
          <a:p>
            <a:r>
              <a:rPr lang="en-US" dirty="0"/>
              <a:t>Role of the Employer in</a:t>
            </a:r>
            <a:br>
              <a:rPr lang="en-US" dirty="0"/>
            </a:br>
            <a:r>
              <a:rPr lang="en-US" dirty="0"/>
              <a:t>the Strategies of a</a:t>
            </a:r>
            <a:br>
              <a:rPr lang="en-US" dirty="0"/>
            </a:br>
            <a:r>
              <a:rPr lang="en-US" dirty="0"/>
              <a:t>Successful RTW Program</a:t>
            </a:r>
          </a:p>
        </p:txBody>
      </p:sp>
    </p:spTree>
    <p:extLst>
      <p:ext uri="{BB962C8B-B14F-4D97-AF65-F5344CB8AC3E}">
        <p14:creationId xmlns:p14="http://schemas.microsoft.com/office/powerpoint/2010/main" val="261308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226469"/>
            <a:ext cx="7886700" cy="3263504"/>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Nurse Case Manager</a:t>
            </a:r>
          </a:p>
          <a:p>
            <a:pPr>
              <a:lnSpc>
                <a:spcPct val="100000"/>
              </a:lnSpc>
            </a:pPr>
            <a:r>
              <a:rPr lang="en-US" sz="1800" dirty="0"/>
              <a:t>Physical/Occupational Therapist</a:t>
            </a:r>
          </a:p>
          <a:p>
            <a:pPr>
              <a:lnSpc>
                <a:spcPct val="100000"/>
              </a:lnSpc>
            </a:pPr>
            <a:r>
              <a:rPr lang="en-US" sz="1800" dirty="0"/>
              <a:t>Functional Capacity Evaluator</a:t>
            </a:r>
          </a:p>
          <a:p>
            <a:pPr>
              <a:lnSpc>
                <a:spcPct val="100000"/>
              </a:lnSpc>
            </a:pPr>
            <a:r>
              <a:rPr lang="en-US" sz="1800" dirty="0"/>
              <a:t>IME/Second opinion</a:t>
            </a:r>
          </a:p>
        </p:txBody>
      </p:sp>
      <p:pic>
        <p:nvPicPr>
          <p:cNvPr id="3" name="Picture 2">
            <a:extLst>
              <a:ext uri="{FF2B5EF4-FFF2-40B4-BE49-F238E27FC236}">
                <a16:creationId xmlns="" xmlns:a16="http://schemas.microsoft.com/office/drawing/2014/main" id="{B9F0485A-9D73-4711-8965-211A555243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7614" t="696" r="15132" b="514"/>
          <a:stretch/>
        </p:blipFill>
        <p:spPr>
          <a:xfrm>
            <a:off x="6409426" y="0"/>
            <a:ext cx="2734574" cy="6857999"/>
          </a:xfrm>
          <a:prstGeom prst="rect">
            <a:avLst/>
          </a:prstGeom>
        </p:spPr>
      </p:pic>
      <p:sp>
        <p:nvSpPr>
          <p:cNvPr id="4" name="Title 3">
            <a:extLst>
              <a:ext uri="{FF2B5EF4-FFF2-40B4-BE49-F238E27FC236}">
                <a16:creationId xmlns="" xmlns:a16="http://schemas.microsoft.com/office/drawing/2014/main" id="{360B0E0C-0278-4FDF-A958-0954898167B6}"/>
              </a:ext>
            </a:extLst>
          </p:cNvPr>
          <p:cNvSpPr>
            <a:spLocks noGrp="1"/>
          </p:cNvSpPr>
          <p:nvPr>
            <p:ph type="title"/>
          </p:nvPr>
        </p:nvSpPr>
        <p:spPr/>
        <p:txBody>
          <a:bodyPr>
            <a:normAutofit fontScale="90000"/>
          </a:bodyPr>
          <a:lstStyle/>
          <a:p>
            <a:r>
              <a:rPr lang="en-US" dirty="0"/>
              <a:t>Role of Ancillary</a:t>
            </a:r>
            <a:br>
              <a:rPr lang="en-US" dirty="0"/>
            </a:br>
            <a:r>
              <a:rPr lang="en-US" dirty="0"/>
              <a:t>Providers in a</a:t>
            </a:r>
            <a:br>
              <a:rPr lang="en-US" dirty="0"/>
            </a:br>
            <a:r>
              <a:rPr lang="en-US" dirty="0"/>
              <a:t>Successful RTW Program</a:t>
            </a:r>
          </a:p>
        </p:txBody>
      </p:sp>
    </p:spTree>
    <p:extLst>
      <p:ext uri="{BB962C8B-B14F-4D97-AF65-F5344CB8AC3E}">
        <p14:creationId xmlns:p14="http://schemas.microsoft.com/office/powerpoint/2010/main" val="268077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53087"/>
            <a:ext cx="7886700" cy="3545456"/>
          </a:xfrm>
          <a:prstGeom prst="rect">
            <a:avLst/>
          </a:prstGeom>
          <a:noFill/>
          <a:ln>
            <a:noFill/>
          </a:ln>
        </p:spPr>
        <p:txBody>
          <a:bodyPr spcFirstLastPara="1" vert="horz" wrap="square" lIns="45713" tIns="22850" rIns="45713" bIns="22850" rtlCol="0" anchor="t" anchorCtr="0">
            <a:normAutofit/>
          </a:bodyPr>
          <a:lstStyle/>
          <a:p>
            <a:pPr marL="57153" indent="0">
              <a:buNone/>
            </a:pPr>
            <a:r>
              <a:rPr lang="en-US" sz="1800" b="1" dirty="0">
                <a:solidFill>
                  <a:srgbClr val="0070C0"/>
                </a:solidFill>
              </a:rPr>
              <a:t>BARRIER: STRESS REACTION</a:t>
            </a:r>
          </a:p>
          <a:p>
            <a:pPr>
              <a:lnSpc>
                <a:spcPct val="100000"/>
              </a:lnSpc>
            </a:pPr>
            <a:r>
              <a:rPr lang="en-US" sz="1800" dirty="0"/>
              <a:t>Acknowledge injury and educate the employee on the impact of stress.</a:t>
            </a:r>
          </a:p>
          <a:p>
            <a:pPr>
              <a:lnSpc>
                <a:spcPct val="100000"/>
              </a:lnSpc>
            </a:pPr>
            <a:r>
              <a:rPr lang="en-US" sz="1800" dirty="0"/>
              <a:t>Listen to the employee.</a:t>
            </a:r>
          </a:p>
          <a:p>
            <a:pPr>
              <a:lnSpc>
                <a:spcPct val="100000"/>
              </a:lnSpc>
            </a:pPr>
            <a:r>
              <a:rPr lang="en-US" sz="1800" dirty="0"/>
              <a:t>Acknowledge employee has physical, emotional, and social needs that can be impacted by the injury.</a:t>
            </a:r>
          </a:p>
          <a:p>
            <a:pPr>
              <a:lnSpc>
                <a:spcPct val="100000"/>
              </a:lnSpc>
            </a:pPr>
            <a:r>
              <a:rPr lang="en-US" sz="1800" dirty="0"/>
              <a:t>Provide information both verbally and in writing about RTW expectations. </a:t>
            </a:r>
          </a:p>
          <a:p>
            <a:pPr>
              <a:lnSpc>
                <a:spcPct val="100000"/>
              </a:lnSpc>
            </a:pPr>
            <a:r>
              <a:rPr lang="en-US" sz="1800" dirty="0"/>
              <a:t>Offer graduated RTW and adjust as needed.</a:t>
            </a:r>
          </a:p>
          <a:p>
            <a:pPr>
              <a:lnSpc>
                <a:spcPct val="100000"/>
              </a:lnSpc>
            </a:pPr>
            <a:r>
              <a:rPr lang="en-US" sz="1800" dirty="0"/>
              <a:t>Offer resources such as EAP.</a:t>
            </a:r>
          </a:p>
        </p:txBody>
      </p:sp>
      <p:sp>
        <p:nvSpPr>
          <p:cNvPr id="3" name="Title 2">
            <a:extLst>
              <a:ext uri="{FF2B5EF4-FFF2-40B4-BE49-F238E27FC236}">
                <a16:creationId xmlns="" xmlns:a16="http://schemas.microsoft.com/office/drawing/2014/main" id="{29B28BC1-7132-4466-916B-4A26D6D85750}"/>
              </a:ext>
            </a:extLst>
          </p:cNvPr>
          <p:cNvSpPr>
            <a:spLocks noGrp="1"/>
          </p:cNvSpPr>
          <p:nvPr>
            <p:ph type="title"/>
          </p:nvPr>
        </p:nvSpPr>
        <p:spPr/>
        <p:txBody>
          <a:bodyPr/>
          <a:lstStyle/>
          <a:p>
            <a:r>
              <a:rPr lang="en-US" dirty="0"/>
              <a:t>Overcoming Employee’s Potential</a:t>
            </a:r>
            <a:br>
              <a:rPr lang="en-US" dirty="0"/>
            </a:br>
            <a:r>
              <a:rPr lang="en-US" dirty="0"/>
              <a:t>Barriers to RTW</a:t>
            </a:r>
          </a:p>
        </p:txBody>
      </p:sp>
    </p:spTree>
    <p:extLst>
      <p:ext uri="{BB962C8B-B14F-4D97-AF65-F5344CB8AC3E}">
        <p14:creationId xmlns:p14="http://schemas.microsoft.com/office/powerpoint/2010/main" val="24893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53087"/>
            <a:ext cx="7886700" cy="3436886"/>
          </a:xfrm>
          <a:prstGeom prst="rect">
            <a:avLst/>
          </a:prstGeom>
          <a:noFill/>
          <a:ln>
            <a:noFill/>
          </a:ln>
        </p:spPr>
        <p:txBody>
          <a:bodyPr spcFirstLastPara="1" vert="horz" wrap="square" lIns="45713" tIns="22850" rIns="45713" bIns="22850" rtlCol="0" anchor="t" anchorCtr="0">
            <a:normAutofit/>
          </a:bodyPr>
          <a:lstStyle/>
          <a:p>
            <a:pPr marL="57153" indent="0">
              <a:buNone/>
            </a:pPr>
            <a:r>
              <a:rPr lang="en-US" sz="1800" b="1" dirty="0">
                <a:solidFill>
                  <a:srgbClr val="0070C0"/>
                </a:solidFill>
              </a:rPr>
              <a:t>BARRIER: DISABILITY MINDSET OR EXPECTATION OF BEING OFF WORK</a:t>
            </a:r>
          </a:p>
          <a:p>
            <a:pPr>
              <a:lnSpc>
                <a:spcPct val="100000"/>
              </a:lnSpc>
            </a:pPr>
            <a:r>
              <a:rPr lang="en-US" sz="1800" dirty="0"/>
              <a:t>Acknowledge injury and listen to the employee’s concerns.</a:t>
            </a:r>
          </a:p>
          <a:p>
            <a:pPr>
              <a:lnSpc>
                <a:spcPct val="100000"/>
              </a:lnSpc>
            </a:pPr>
            <a:r>
              <a:rPr lang="en-US" sz="1800" dirty="0"/>
              <a:t>Educate employee on the benefits of RTW.</a:t>
            </a:r>
          </a:p>
          <a:p>
            <a:pPr>
              <a:lnSpc>
                <a:spcPct val="100000"/>
              </a:lnSpc>
            </a:pPr>
            <a:r>
              <a:rPr lang="en-US" sz="1800" dirty="0"/>
              <a:t>Reinforce the goal of keeping the employee safe and adjusting restrictions as needed.</a:t>
            </a:r>
          </a:p>
          <a:p>
            <a:pPr>
              <a:lnSpc>
                <a:spcPct val="100000"/>
              </a:lnSpc>
            </a:pPr>
            <a:r>
              <a:rPr lang="en-US" sz="1800" dirty="0"/>
              <a:t>Reevaluate often and make timely adjustments.</a:t>
            </a:r>
          </a:p>
          <a:p>
            <a:pPr>
              <a:lnSpc>
                <a:spcPct val="100000"/>
              </a:lnSpc>
            </a:pPr>
            <a:r>
              <a:rPr lang="en-US" sz="1800" dirty="0"/>
              <a:t>Determine any outstanding performance issues.</a:t>
            </a:r>
          </a:p>
        </p:txBody>
      </p:sp>
      <p:sp>
        <p:nvSpPr>
          <p:cNvPr id="3" name="Title 2">
            <a:extLst>
              <a:ext uri="{FF2B5EF4-FFF2-40B4-BE49-F238E27FC236}">
                <a16:creationId xmlns="" xmlns:a16="http://schemas.microsoft.com/office/drawing/2014/main" id="{4C8553B1-6F97-4FBD-9749-26DB03373BBB}"/>
              </a:ext>
            </a:extLst>
          </p:cNvPr>
          <p:cNvSpPr>
            <a:spLocks noGrp="1"/>
          </p:cNvSpPr>
          <p:nvPr>
            <p:ph type="title"/>
          </p:nvPr>
        </p:nvSpPr>
        <p:spPr/>
        <p:txBody>
          <a:bodyPr/>
          <a:lstStyle/>
          <a:p>
            <a:r>
              <a:rPr lang="en-US" dirty="0"/>
              <a:t>Overcoming Employee’s Potential</a:t>
            </a:r>
            <a:br>
              <a:rPr lang="en-US" dirty="0"/>
            </a:br>
            <a:r>
              <a:rPr lang="en-US" dirty="0"/>
              <a:t>Barriers to RTW</a:t>
            </a:r>
          </a:p>
        </p:txBody>
      </p:sp>
    </p:spTree>
    <p:extLst>
      <p:ext uri="{BB962C8B-B14F-4D97-AF65-F5344CB8AC3E}">
        <p14:creationId xmlns:p14="http://schemas.microsoft.com/office/powerpoint/2010/main" val="276799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44460"/>
            <a:ext cx="3097961" cy="3445513"/>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The sooner you can return someone to work the better.</a:t>
            </a:r>
          </a:p>
          <a:p>
            <a:pPr>
              <a:lnSpc>
                <a:spcPct val="100000"/>
              </a:lnSpc>
            </a:pPr>
            <a:r>
              <a:rPr lang="en-US" sz="1800" dirty="0"/>
              <a:t>RTW after 6 months decreases to 55.4%.</a:t>
            </a:r>
          </a:p>
          <a:p>
            <a:pPr>
              <a:lnSpc>
                <a:spcPct val="100000"/>
              </a:lnSpc>
            </a:pPr>
            <a:r>
              <a:rPr lang="en-US" sz="1800" dirty="0"/>
              <a:t>RTW after 2 years decreases to 4.9%.</a:t>
            </a:r>
          </a:p>
        </p:txBody>
      </p:sp>
      <p:pic>
        <p:nvPicPr>
          <p:cNvPr id="9" name="Picture 2" descr="post-injury return to work graphic">
            <a:extLst>
              <a:ext uri="{FF2B5EF4-FFF2-40B4-BE49-F238E27FC236}">
                <a16:creationId xmlns="" xmlns:a16="http://schemas.microsoft.com/office/drawing/2014/main" id="{A10F8CA3-ED03-4108-B948-221313ECDC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6725" y="2284624"/>
            <a:ext cx="3684268" cy="37749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 xmlns:a16="http://schemas.microsoft.com/office/drawing/2014/main" id="{4571BDD2-B3D9-493C-9AD0-02809C8E7592}"/>
              </a:ext>
            </a:extLst>
          </p:cNvPr>
          <p:cNvSpPr>
            <a:spLocks noGrp="1"/>
          </p:cNvSpPr>
          <p:nvPr>
            <p:ph type="title"/>
          </p:nvPr>
        </p:nvSpPr>
        <p:spPr/>
        <p:txBody>
          <a:bodyPr/>
          <a:lstStyle/>
          <a:p>
            <a:r>
              <a:rPr lang="en-US" dirty="0"/>
              <a:t>Effective Timeframes for</a:t>
            </a:r>
            <a:br>
              <a:rPr lang="en-US" dirty="0"/>
            </a:br>
            <a:r>
              <a:rPr lang="en-US" dirty="0"/>
              <a:t>Successful RTW</a:t>
            </a:r>
          </a:p>
        </p:txBody>
      </p:sp>
    </p:spTree>
    <p:extLst>
      <p:ext uri="{BB962C8B-B14F-4D97-AF65-F5344CB8AC3E}">
        <p14:creationId xmlns:p14="http://schemas.microsoft.com/office/powerpoint/2010/main" val="386785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61713"/>
            <a:ext cx="7886700" cy="3428260"/>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Mr. Smith is a 52-year-old male employed as a custodian at the We Need Help school district.   He injured his low back moving a desk around while cleaning a classroom. </a:t>
            </a:r>
          </a:p>
          <a:p>
            <a:pPr>
              <a:lnSpc>
                <a:spcPct val="100000"/>
              </a:lnSpc>
            </a:pPr>
            <a:r>
              <a:rPr lang="en-US" sz="1800" dirty="0"/>
              <a:t>Mr. Smith reported the injury to his supervisor immediately and was sent to urgent care.  He received conservative treatment consisting of physical therapy, oral medications, and injections. He had an MRI which showed the degenerative changes.  He continues to treat with a pain management provider.</a:t>
            </a:r>
          </a:p>
        </p:txBody>
      </p:sp>
      <p:sp>
        <p:nvSpPr>
          <p:cNvPr id="3" name="Title 2">
            <a:extLst>
              <a:ext uri="{FF2B5EF4-FFF2-40B4-BE49-F238E27FC236}">
                <a16:creationId xmlns="" xmlns:a16="http://schemas.microsoft.com/office/drawing/2014/main" id="{47420EDD-5659-46A7-997C-D9949ADF3165}"/>
              </a:ext>
            </a:extLst>
          </p:cNvPr>
          <p:cNvSpPr>
            <a:spLocks noGrp="1"/>
          </p:cNvSpPr>
          <p:nvPr>
            <p:ph type="title"/>
          </p:nvPr>
        </p:nvSpPr>
        <p:spPr/>
        <p:txBody>
          <a:bodyPr/>
          <a:lstStyle/>
          <a:p>
            <a:r>
              <a:rPr lang="en-US" dirty="0"/>
              <a:t>Case Study: </a:t>
            </a:r>
            <a:r>
              <a:rPr lang="en-US" b="1" dirty="0">
                <a:solidFill>
                  <a:srgbClr val="0070C0"/>
                </a:solidFill>
              </a:rPr>
              <a:t>Unsuccessful</a:t>
            </a:r>
            <a:r>
              <a:rPr lang="en-US" dirty="0"/>
              <a:t> RTW</a:t>
            </a:r>
            <a:br>
              <a:rPr lang="en-US" dirty="0"/>
            </a:br>
            <a:r>
              <a:rPr lang="en-US" dirty="0"/>
              <a:t>Mr. Smith</a:t>
            </a:r>
          </a:p>
        </p:txBody>
      </p:sp>
    </p:spTree>
    <p:extLst>
      <p:ext uri="{BB962C8B-B14F-4D97-AF65-F5344CB8AC3E}">
        <p14:creationId xmlns:p14="http://schemas.microsoft.com/office/powerpoint/2010/main" val="163463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53087"/>
            <a:ext cx="7886700" cy="3436886"/>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Mr. Smith has been out of work for nine months.  </a:t>
            </a:r>
          </a:p>
          <a:p>
            <a:pPr>
              <a:lnSpc>
                <a:spcPct val="100000"/>
              </a:lnSpc>
            </a:pPr>
            <a:r>
              <a:rPr lang="en-US" sz="1800" dirty="0"/>
              <a:t>He is not making any additional progress in therapy.  </a:t>
            </a:r>
          </a:p>
          <a:p>
            <a:pPr>
              <a:lnSpc>
                <a:spcPct val="100000"/>
              </a:lnSpc>
            </a:pPr>
            <a:r>
              <a:rPr lang="en-US" sz="1800" dirty="0"/>
              <a:t>Injections are no longer helping.  </a:t>
            </a:r>
          </a:p>
          <a:p>
            <a:pPr>
              <a:lnSpc>
                <a:spcPct val="100000"/>
              </a:lnSpc>
            </a:pPr>
            <a:r>
              <a:rPr lang="en-US" sz="1800" dirty="0"/>
              <a:t>He has maintained on oxycodone 10 mg three times a day and sees his provider every month. </a:t>
            </a:r>
          </a:p>
          <a:p>
            <a:pPr>
              <a:lnSpc>
                <a:spcPct val="100000"/>
              </a:lnSpc>
            </a:pPr>
            <a:r>
              <a:rPr lang="en-US" sz="1800" dirty="0"/>
              <a:t>He is represented by an attorney. </a:t>
            </a:r>
          </a:p>
        </p:txBody>
      </p:sp>
      <p:sp>
        <p:nvSpPr>
          <p:cNvPr id="3" name="Title 2">
            <a:extLst>
              <a:ext uri="{FF2B5EF4-FFF2-40B4-BE49-F238E27FC236}">
                <a16:creationId xmlns="" xmlns:a16="http://schemas.microsoft.com/office/drawing/2014/main" id="{FDD452B9-3BCD-4027-9E25-F80938297B15}"/>
              </a:ext>
            </a:extLst>
          </p:cNvPr>
          <p:cNvSpPr>
            <a:spLocks noGrp="1"/>
          </p:cNvSpPr>
          <p:nvPr>
            <p:ph type="title"/>
          </p:nvPr>
        </p:nvSpPr>
        <p:spPr/>
        <p:txBody>
          <a:bodyPr/>
          <a:lstStyle/>
          <a:p>
            <a:r>
              <a:rPr lang="en-US" dirty="0"/>
              <a:t>Case Study: </a:t>
            </a:r>
            <a:r>
              <a:rPr lang="en-US" b="1" dirty="0">
                <a:solidFill>
                  <a:srgbClr val="0070C0"/>
                </a:solidFill>
              </a:rPr>
              <a:t>Unsuccessful</a:t>
            </a:r>
            <a:r>
              <a:rPr lang="en-US" dirty="0"/>
              <a:t> RTW</a:t>
            </a:r>
            <a:br>
              <a:rPr lang="en-US" dirty="0"/>
            </a:br>
            <a:r>
              <a:rPr lang="en-US" dirty="0"/>
              <a:t>Mr. Smith</a:t>
            </a:r>
          </a:p>
        </p:txBody>
      </p:sp>
    </p:spTree>
    <p:extLst>
      <p:ext uri="{BB962C8B-B14F-4D97-AF65-F5344CB8AC3E}">
        <p14:creationId xmlns:p14="http://schemas.microsoft.com/office/powerpoint/2010/main" val="319267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61713"/>
            <a:ext cx="7886700" cy="3428260"/>
          </a:xfrm>
          <a:prstGeom prst="rect">
            <a:avLst/>
          </a:prstGeom>
          <a:noFill/>
          <a:ln>
            <a:noFill/>
          </a:ln>
        </p:spPr>
        <p:txBody>
          <a:bodyPr spcFirstLastPara="1" vert="horz" wrap="square" lIns="45713" tIns="22850" rIns="45713" bIns="22850" rtlCol="0" anchor="t" anchorCtr="0">
            <a:normAutofit/>
          </a:bodyPr>
          <a:lstStyle/>
          <a:p>
            <a:pPr marL="57153" indent="0">
              <a:buNone/>
            </a:pPr>
            <a:r>
              <a:rPr lang="en-US" sz="1800" b="1" dirty="0">
                <a:solidFill>
                  <a:srgbClr val="0070C0"/>
                </a:solidFill>
              </a:rPr>
              <a:t>WHERE DID THE BALL DROP?</a:t>
            </a:r>
          </a:p>
          <a:p>
            <a:pPr>
              <a:lnSpc>
                <a:spcPct val="100000"/>
              </a:lnSpc>
            </a:pPr>
            <a:r>
              <a:rPr lang="en-US" sz="1800" dirty="0"/>
              <a:t>Mr. Smith was released to RTW light-duty of no lifting over 25 pounds at the first provider visit.  The We Need Help school district has no RTW program, so they were not able to return Mr. Smith to work. He has been allowed to stay home for the last nine months.</a:t>
            </a:r>
          </a:p>
          <a:p>
            <a:pPr>
              <a:lnSpc>
                <a:spcPct val="100000"/>
              </a:lnSpc>
            </a:pPr>
            <a:r>
              <a:rPr lang="en-US" sz="1800" dirty="0"/>
              <a:t>During that time, he saw the attorney commercials and obtained an attorney. He became disconnected from his co-workers and employer and developed a disability lifestyle. </a:t>
            </a:r>
          </a:p>
          <a:p>
            <a:pPr>
              <a:lnSpc>
                <a:spcPct val="100000"/>
              </a:lnSpc>
            </a:pPr>
            <a:r>
              <a:rPr lang="en-US" sz="1800" dirty="0"/>
              <a:t>Impact of not providing RTW. </a:t>
            </a:r>
          </a:p>
        </p:txBody>
      </p:sp>
      <p:sp>
        <p:nvSpPr>
          <p:cNvPr id="3" name="Title 2">
            <a:extLst>
              <a:ext uri="{FF2B5EF4-FFF2-40B4-BE49-F238E27FC236}">
                <a16:creationId xmlns="" xmlns:a16="http://schemas.microsoft.com/office/drawing/2014/main" id="{650911E5-3F3F-49D7-8B36-35DB02DE9E52}"/>
              </a:ext>
            </a:extLst>
          </p:cNvPr>
          <p:cNvSpPr>
            <a:spLocks noGrp="1"/>
          </p:cNvSpPr>
          <p:nvPr>
            <p:ph type="title"/>
          </p:nvPr>
        </p:nvSpPr>
        <p:spPr/>
        <p:txBody>
          <a:bodyPr/>
          <a:lstStyle/>
          <a:p>
            <a:r>
              <a:rPr lang="en-US" dirty="0"/>
              <a:t>Case Study: </a:t>
            </a:r>
            <a:r>
              <a:rPr lang="en-US" b="1" dirty="0">
                <a:solidFill>
                  <a:srgbClr val="0070C0"/>
                </a:solidFill>
              </a:rPr>
              <a:t>Unsuccessful</a:t>
            </a:r>
            <a:r>
              <a:rPr lang="en-US" dirty="0"/>
              <a:t> RTW</a:t>
            </a:r>
            <a:br>
              <a:rPr lang="en-US" dirty="0"/>
            </a:br>
            <a:r>
              <a:rPr lang="en-US" dirty="0"/>
              <a:t>Mr. Smith</a:t>
            </a:r>
          </a:p>
        </p:txBody>
      </p:sp>
    </p:spTree>
    <p:extLst>
      <p:ext uri="{BB962C8B-B14F-4D97-AF65-F5344CB8AC3E}">
        <p14:creationId xmlns:p14="http://schemas.microsoft.com/office/powerpoint/2010/main" val="417895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6" name="Rectangle 5">
            <a:extLst>
              <a:ext uri="{FF2B5EF4-FFF2-40B4-BE49-F238E27FC236}">
                <a16:creationId xmlns="" xmlns:a16="http://schemas.microsoft.com/office/drawing/2014/main" id="{DA29E011-CDCF-4E82-890D-ED51F768B0E9}"/>
              </a:ext>
            </a:extLst>
          </p:cNvPr>
          <p:cNvSpPr/>
          <p:nvPr/>
        </p:nvSpPr>
        <p:spPr>
          <a:xfrm>
            <a:off x="628650" y="1409487"/>
            <a:ext cx="6457950" cy="623248"/>
          </a:xfrm>
          <a:prstGeom prst="rect">
            <a:avLst/>
          </a:prstGeom>
        </p:spPr>
        <p:txBody>
          <a:bodyPr wrap="square">
            <a:spAutoFit/>
          </a:bodyPr>
          <a:lstStyle/>
          <a:p>
            <a:pPr lvl="0"/>
            <a:r>
              <a:rPr lang="en-US" sz="2400" b="1" dirty="0">
                <a:solidFill>
                  <a:srgbClr val="000000">
                    <a:lumMod val="65000"/>
                    <a:lumOff val="35000"/>
                  </a:srgbClr>
                </a:solidFill>
                <a:latin typeface="Calibri" panose="020F0502020204030204" pitchFamily="34" charset="0"/>
                <a:cs typeface="Calibri" panose="020F0502020204030204" pitchFamily="34" charset="0"/>
              </a:rPr>
              <a:t>Tina D’Andrea</a:t>
            </a:r>
            <a:r>
              <a:rPr lang="en-US" sz="900" b="1" dirty="0">
                <a:solidFill>
                  <a:srgbClr val="000000">
                    <a:lumMod val="65000"/>
                    <a:lumOff val="35000"/>
                  </a:srgbClr>
                </a:solidFill>
                <a:latin typeface="Calibri" panose="020F0502020204030204" pitchFamily="34" charset="0"/>
                <a:cs typeface="Calibri" panose="020F0502020204030204" pitchFamily="34" charset="0"/>
              </a:rPr>
              <a:t>, RN, BSN, MBA, CCM, MSCC</a:t>
            </a:r>
          </a:p>
          <a:p>
            <a:pPr lvl="0"/>
            <a:r>
              <a:rPr lang="en-US" sz="1050" b="1" dirty="0">
                <a:solidFill>
                  <a:srgbClr val="000000">
                    <a:lumMod val="65000"/>
                    <a:lumOff val="35000"/>
                  </a:srgbClr>
                </a:solidFill>
                <a:latin typeface="Calibri" panose="020F0502020204030204" pitchFamily="34" charset="0"/>
                <a:cs typeface="Calibri" panose="020F0502020204030204" pitchFamily="34" charset="0"/>
              </a:rPr>
              <a:t>Medical Management Consultant</a:t>
            </a:r>
          </a:p>
        </p:txBody>
      </p:sp>
      <p:sp>
        <p:nvSpPr>
          <p:cNvPr id="9" name="Rectangle 8">
            <a:extLst>
              <a:ext uri="{FF2B5EF4-FFF2-40B4-BE49-F238E27FC236}">
                <a16:creationId xmlns="" xmlns:a16="http://schemas.microsoft.com/office/drawing/2014/main" id="{70D966FA-47E4-43FE-B5C6-3730AF34B618}"/>
              </a:ext>
            </a:extLst>
          </p:cNvPr>
          <p:cNvSpPr/>
          <p:nvPr/>
        </p:nvSpPr>
        <p:spPr>
          <a:xfrm>
            <a:off x="628650" y="2009650"/>
            <a:ext cx="5343887" cy="1466940"/>
          </a:xfrm>
          <a:prstGeom prst="rect">
            <a:avLst/>
          </a:prstGeom>
        </p:spPr>
        <p:txBody>
          <a:bodyPr wrap="square">
            <a:spAutoFit/>
          </a:bodyPr>
          <a:lstStyle/>
          <a:p>
            <a:pPr>
              <a:lnSpc>
                <a:spcPct val="107000"/>
              </a:lnSpc>
            </a:pPr>
            <a:r>
              <a:rPr lang="en-US"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 Certified Case Manager and Medicare Set Aside Certified Consultant, she has over 25 years of experience in workers’ compensation case management, including experience providing telephonic case management for employers, physicians, and attorneys. In her current role, Ms. D’Andrea provides a unique perspective on the identification and management of high-risk workers’ compensation cases and helps develop ways to achieve the best resolution possible for both the injured worker and their employer. </a:t>
            </a:r>
            <a:endParaRPr lang="en-US" sz="1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4746E431-3CBE-4895-B434-BB7D567706FC}"/>
              </a:ext>
            </a:extLst>
          </p:cNvPr>
          <p:cNvSpPr/>
          <p:nvPr/>
        </p:nvSpPr>
        <p:spPr>
          <a:xfrm>
            <a:off x="622847" y="3486700"/>
            <a:ext cx="6457950" cy="623248"/>
          </a:xfrm>
          <a:prstGeom prst="rect">
            <a:avLst/>
          </a:prstGeom>
        </p:spPr>
        <p:txBody>
          <a:bodyPr wrap="square">
            <a:spAutoFit/>
          </a:bodyPr>
          <a:lstStyle/>
          <a:p>
            <a:r>
              <a:rPr lang="en-US" sz="2400" b="1" dirty="0">
                <a:solidFill>
                  <a:schemeClr val="tx1">
                    <a:lumMod val="65000"/>
                    <a:lumOff val="35000"/>
                  </a:schemeClr>
                </a:solidFill>
                <a:latin typeface="Calibri" panose="020F0502020204030204" pitchFamily="34" charset="0"/>
                <a:cs typeface="Calibri" panose="020F0502020204030204" pitchFamily="34" charset="0"/>
              </a:rPr>
              <a:t>Dana Dorsey</a:t>
            </a:r>
            <a:r>
              <a:rPr lang="en-US" sz="900" b="1" dirty="0">
                <a:solidFill>
                  <a:schemeClr val="tx1">
                    <a:lumMod val="65000"/>
                    <a:lumOff val="35000"/>
                  </a:schemeClr>
                </a:solidFill>
                <a:latin typeface="Calibri" panose="020F0502020204030204" pitchFamily="34" charset="0"/>
                <a:cs typeface="Calibri" panose="020F0502020204030204" pitchFamily="34" charset="0"/>
              </a:rPr>
              <a:t>, RN, BSN, CCM</a:t>
            </a:r>
          </a:p>
          <a:p>
            <a:pPr>
              <a:lnSpc>
                <a:spcPct val="100000"/>
              </a:lnSpc>
            </a:pPr>
            <a:r>
              <a:rPr lang="en-US" sz="1050" b="1" dirty="0">
                <a:solidFill>
                  <a:schemeClr val="tx1">
                    <a:lumMod val="65000"/>
                    <a:lumOff val="35000"/>
                  </a:schemeClr>
                </a:solidFill>
                <a:latin typeface="Calibri" panose="020F0502020204030204" pitchFamily="34" charset="0"/>
                <a:cs typeface="Calibri" panose="020F0502020204030204" pitchFamily="34" charset="0"/>
              </a:rPr>
              <a:t>Medical Management Consultant</a:t>
            </a:r>
          </a:p>
        </p:txBody>
      </p:sp>
      <p:sp>
        <p:nvSpPr>
          <p:cNvPr id="11" name="Rectangle 10">
            <a:extLst>
              <a:ext uri="{FF2B5EF4-FFF2-40B4-BE49-F238E27FC236}">
                <a16:creationId xmlns="" xmlns:a16="http://schemas.microsoft.com/office/drawing/2014/main" id="{F3EAFAA7-726C-43CF-A800-35AE9D359A22}"/>
              </a:ext>
            </a:extLst>
          </p:cNvPr>
          <p:cNvSpPr/>
          <p:nvPr/>
        </p:nvSpPr>
        <p:spPr>
          <a:xfrm>
            <a:off x="622847" y="4086863"/>
            <a:ext cx="5349690" cy="1466940"/>
          </a:xfrm>
          <a:prstGeom prst="rect">
            <a:avLst/>
          </a:prstGeom>
        </p:spPr>
        <p:txBody>
          <a:bodyPr wrap="square">
            <a:spAutoFit/>
          </a:bodyPr>
          <a:lstStyle/>
          <a:p>
            <a:pPr>
              <a:lnSpc>
                <a:spcPct val="107000"/>
              </a:lnSpc>
            </a:pPr>
            <a:r>
              <a:rPr lang="en-US"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Dana Dorsey, RN, BSN, CCM, is a Medical Management Consultant at Midwest Employers Casualty (MEC), a Berkley Company. Dana is an RN and Certified Case Manager with more than 24 years of workers’ compensation case management experience, including 14 years of telephonic case management and ten years of field case management. In her current role, she applies her extensive experience to collaborate with adjusters, medical providers, and employers to provide targeted care solutions for injured employees to help them return to work sooner.</a:t>
            </a:r>
            <a:endParaRPr lang="en-US" sz="1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 xmlns:a16="http://schemas.microsoft.com/office/drawing/2014/main" id="{F0826E65-3020-49F0-9DB3-614543EFB4A3}"/>
              </a:ext>
            </a:extLst>
          </p:cNvPr>
          <p:cNvPicPr>
            <a:picLocks noChangeAspect="1"/>
          </p:cNvPicPr>
          <p:nvPr/>
        </p:nvPicPr>
        <p:blipFill rotWithShape="1">
          <a:blip r:embed="rId2"/>
          <a:srcRect l="7283" t="1911" r="8678" b="14049"/>
          <a:stretch/>
        </p:blipFill>
        <p:spPr>
          <a:xfrm>
            <a:off x="6400800" y="0"/>
            <a:ext cx="2743200" cy="3429000"/>
          </a:xfrm>
          <a:prstGeom prst="rect">
            <a:avLst/>
          </a:prstGeom>
        </p:spPr>
      </p:pic>
      <p:pic>
        <p:nvPicPr>
          <p:cNvPr id="13" name="Picture 12">
            <a:extLst>
              <a:ext uri="{FF2B5EF4-FFF2-40B4-BE49-F238E27FC236}">
                <a16:creationId xmlns="" xmlns:a16="http://schemas.microsoft.com/office/drawing/2014/main" id="{FB554BEF-9B29-4181-9E4E-D1918E850167}"/>
              </a:ext>
            </a:extLst>
          </p:cNvPr>
          <p:cNvPicPr>
            <a:picLocks noChangeAspect="1"/>
          </p:cNvPicPr>
          <p:nvPr/>
        </p:nvPicPr>
        <p:blipFill rotWithShape="1">
          <a:blip r:embed="rId3"/>
          <a:srcRect l="5831" t="1043" r="7328" b="3122"/>
          <a:stretch/>
        </p:blipFill>
        <p:spPr>
          <a:xfrm>
            <a:off x="6400798" y="3429000"/>
            <a:ext cx="2743201" cy="3429000"/>
          </a:xfrm>
          <a:prstGeom prst="rect">
            <a:avLst/>
          </a:prstGeom>
        </p:spPr>
      </p:pic>
    </p:spTree>
    <p:extLst>
      <p:ext uri="{BB962C8B-B14F-4D97-AF65-F5344CB8AC3E}">
        <p14:creationId xmlns:p14="http://schemas.microsoft.com/office/powerpoint/2010/main" val="334152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44460"/>
            <a:ext cx="7886700" cy="3445513"/>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Elaine Walker was a 23-year-old psychiatric technician in an inpatient facility who was assaulted by a psychotic patient causing both physical and mental injuries.</a:t>
            </a:r>
          </a:p>
          <a:p>
            <a:pPr>
              <a:lnSpc>
                <a:spcPct val="100000"/>
              </a:lnSpc>
            </a:pPr>
            <a:r>
              <a:rPr lang="en-US" sz="1800" dirty="0"/>
              <a:t>Ms. Walker’s physical symptoms resolved quickly but she developed anxiety, depression, and nightmares and was sent to a psychiatrist who diagnosed PTSD and advised ongoing disability needed.</a:t>
            </a:r>
          </a:p>
          <a:p>
            <a:pPr>
              <a:lnSpc>
                <a:spcPct val="100000"/>
              </a:lnSpc>
            </a:pPr>
            <a:r>
              <a:rPr lang="en-US" sz="1800" dirty="0"/>
              <a:t>Carrier assigned a field Case Manager who met with the psychiatrist and reviewed the hospital’s RTW options which included bringing back Ms. Walker to another department in the facility temporarily. </a:t>
            </a:r>
          </a:p>
        </p:txBody>
      </p:sp>
      <p:sp>
        <p:nvSpPr>
          <p:cNvPr id="3" name="Title 2">
            <a:extLst>
              <a:ext uri="{FF2B5EF4-FFF2-40B4-BE49-F238E27FC236}">
                <a16:creationId xmlns="" xmlns:a16="http://schemas.microsoft.com/office/drawing/2014/main" id="{9E05F0AF-A59D-4AB9-BEDF-E2A324D13589}"/>
              </a:ext>
            </a:extLst>
          </p:cNvPr>
          <p:cNvSpPr>
            <a:spLocks noGrp="1"/>
          </p:cNvSpPr>
          <p:nvPr>
            <p:ph type="title"/>
          </p:nvPr>
        </p:nvSpPr>
        <p:spPr/>
        <p:txBody>
          <a:bodyPr/>
          <a:lstStyle/>
          <a:p>
            <a:r>
              <a:rPr lang="en-US" dirty="0"/>
              <a:t>Case Study: </a:t>
            </a:r>
            <a:r>
              <a:rPr lang="en-US" b="1" dirty="0">
                <a:solidFill>
                  <a:srgbClr val="0070C0"/>
                </a:solidFill>
              </a:rPr>
              <a:t>Successful</a:t>
            </a:r>
            <a:r>
              <a:rPr lang="en-US" dirty="0"/>
              <a:t> RTW</a:t>
            </a:r>
            <a:br>
              <a:rPr lang="en-US" dirty="0"/>
            </a:br>
            <a:r>
              <a:rPr lang="en-US" dirty="0"/>
              <a:t>Mr. Walker</a:t>
            </a:r>
          </a:p>
        </p:txBody>
      </p:sp>
    </p:spTree>
    <p:extLst>
      <p:ext uri="{BB962C8B-B14F-4D97-AF65-F5344CB8AC3E}">
        <p14:creationId xmlns:p14="http://schemas.microsoft.com/office/powerpoint/2010/main" val="282143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44460"/>
            <a:ext cx="7886700" cy="3445513"/>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The psychiatrist released Ms. Walker to modified duty that advised she may not work on the psych unit but could RTW in another department as long as it was a quiet environment.</a:t>
            </a:r>
          </a:p>
          <a:p>
            <a:pPr>
              <a:lnSpc>
                <a:spcPct val="100000"/>
              </a:lnSpc>
            </a:pPr>
            <a:r>
              <a:rPr lang="en-US" sz="1800" dirty="0"/>
              <a:t>Case Manager met with employer and supervisor who set up temporary RTW in an office Ms. Walker could inhabit by herself with no interruption. </a:t>
            </a:r>
          </a:p>
          <a:p>
            <a:pPr>
              <a:lnSpc>
                <a:spcPct val="100000"/>
              </a:lnSpc>
            </a:pPr>
            <a:r>
              <a:rPr lang="en-US" sz="1800" dirty="0"/>
              <a:t>Ms. Walker was able to RTW in this capacity for four months until she was released to full duties. Ms. Walker chose to leave this position thanks to RTW, had significantly reduced claim and disability costs. </a:t>
            </a:r>
          </a:p>
        </p:txBody>
      </p:sp>
      <p:sp>
        <p:nvSpPr>
          <p:cNvPr id="3" name="Title 2">
            <a:extLst>
              <a:ext uri="{FF2B5EF4-FFF2-40B4-BE49-F238E27FC236}">
                <a16:creationId xmlns="" xmlns:a16="http://schemas.microsoft.com/office/drawing/2014/main" id="{564DFBBA-5A2D-4724-B841-C25DFB6A6559}"/>
              </a:ext>
            </a:extLst>
          </p:cNvPr>
          <p:cNvSpPr>
            <a:spLocks noGrp="1"/>
          </p:cNvSpPr>
          <p:nvPr>
            <p:ph type="title"/>
          </p:nvPr>
        </p:nvSpPr>
        <p:spPr/>
        <p:txBody>
          <a:bodyPr/>
          <a:lstStyle/>
          <a:p>
            <a:r>
              <a:rPr lang="en-US" dirty="0"/>
              <a:t>Case Study: </a:t>
            </a:r>
            <a:r>
              <a:rPr lang="en-US" b="1" dirty="0">
                <a:solidFill>
                  <a:srgbClr val="0070C0"/>
                </a:solidFill>
              </a:rPr>
              <a:t>Successful</a:t>
            </a:r>
            <a:r>
              <a:rPr lang="en-US" dirty="0"/>
              <a:t> RTW</a:t>
            </a:r>
            <a:br>
              <a:rPr lang="en-US" dirty="0"/>
            </a:br>
            <a:r>
              <a:rPr lang="en-US" dirty="0"/>
              <a:t>Mr. Walker</a:t>
            </a:r>
          </a:p>
        </p:txBody>
      </p:sp>
    </p:spTree>
    <p:extLst>
      <p:ext uri="{BB962C8B-B14F-4D97-AF65-F5344CB8AC3E}">
        <p14:creationId xmlns:p14="http://schemas.microsoft.com/office/powerpoint/2010/main" val="304380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1" y="1585732"/>
            <a:ext cx="5309162" cy="3904241"/>
          </a:xfrm>
          <a:prstGeom prst="rect">
            <a:avLst/>
          </a:prstGeom>
          <a:noFill/>
          <a:ln>
            <a:noFill/>
          </a:ln>
        </p:spPr>
        <p:txBody>
          <a:bodyPr spcFirstLastPara="1" vert="horz" wrap="square" lIns="45713" tIns="22850" rIns="45713" bIns="22850" rtlCol="0" anchor="t" anchorCtr="0">
            <a:normAutofit/>
          </a:bodyPr>
          <a:lstStyle/>
          <a:p>
            <a:pPr>
              <a:spcBef>
                <a:spcPts val="0"/>
              </a:spcBef>
              <a:buSzPts val="2800"/>
            </a:pPr>
            <a:r>
              <a:rPr lang="en-US" sz="1800" dirty="0"/>
              <a:t>Become familiar with the components needed for a successful return to work (RTW)program. </a:t>
            </a:r>
          </a:p>
          <a:p>
            <a:pPr>
              <a:spcBef>
                <a:spcPts val="0"/>
              </a:spcBef>
              <a:buSzPts val="2800"/>
            </a:pPr>
            <a:endParaRPr lang="en-US" sz="1800" dirty="0"/>
          </a:p>
          <a:p>
            <a:pPr>
              <a:spcBef>
                <a:spcPts val="0"/>
              </a:spcBef>
              <a:buSzPts val="2800"/>
            </a:pPr>
            <a:r>
              <a:rPr lang="en-US" sz="1800" dirty="0"/>
              <a:t>Gain knowledge of each team member and the role they play in the RTW process.</a:t>
            </a:r>
          </a:p>
          <a:p>
            <a:pPr>
              <a:spcBef>
                <a:spcPts val="0"/>
              </a:spcBef>
              <a:buSzPts val="2800"/>
            </a:pPr>
            <a:endParaRPr lang="en-US" sz="1800" dirty="0"/>
          </a:p>
          <a:p>
            <a:pPr>
              <a:spcBef>
                <a:spcPts val="0"/>
              </a:spcBef>
              <a:buSzPts val="2800"/>
            </a:pPr>
            <a:r>
              <a:rPr lang="en-US" sz="1800" dirty="0"/>
              <a:t>Identify creative solutions to overcome the barriers in the RTW process.</a:t>
            </a:r>
          </a:p>
        </p:txBody>
      </p:sp>
      <p:pic>
        <p:nvPicPr>
          <p:cNvPr id="3" name="Picture 2">
            <a:extLst>
              <a:ext uri="{FF2B5EF4-FFF2-40B4-BE49-F238E27FC236}">
                <a16:creationId xmlns="" xmlns:a16="http://schemas.microsoft.com/office/drawing/2014/main" id="{281E311A-8391-4F60-A815-176C4678D7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3608" t="745" r="19244" b="1344"/>
          <a:stretch/>
        </p:blipFill>
        <p:spPr>
          <a:xfrm>
            <a:off x="6400799" y="0"/>
            <a:ext cx="2743201" cy="6858000"/>
          </a:xfrm>
          <a:prstGeom prst="rect">
            <a:avLst/>
          </a:prstGeom>
        </p:spPr>
      </p:pic>
      <p:sp>
        <p:nvSpPr>
          <p:cNvPr id="6" name="Title 5">
            <a:extLst>
              <a:ext uri="{FF2B5EF4-FFF2-40B4-BE49-F238E27FC236}">
                <a16:creationId xmlns="" xmlns:a16="http://schemas.microsoft.com/office/drawing/2014/main" id="{65D6227B-874F-4D8B-AAA2-4D6C83EDC11A}"/>
              </a:ext>
            </a:extLst>
          </p:cNvPr>
          <p:cNvSpPr>
            <a:spLocks noGrp="1"/>
          </p:cNvSpPr>
          <p:nvPr>
            <p:ph type="title"/>
          </p:nvPr>
        </p:nvSpPr>
        <p:spPr/>
        <p:txBody>
          <a:bodyPr/>
          <a:lstStyle/>
          <a:p>
            <a:r>
              <a:rPr lang="en-US" dirty="0"/>
              <a:t>Learning Objectives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48719"/>
            <a:ext cx="5332312" cy="3441254"/>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Return on investment is approximately $9.00 saved for each $1.00 spent in an effective RTW Program. </a:t>
            </a:r>
          </a:p>
          <a:p>
            <a:pPr>
              <a:lnSpc>
                <a:spcPct val="100000"/>
              </a:lnSpc>
            </a:pPr>
            <a:r>
              <a:rPr lang="en-US" sz="1800" dirty="0"/>
              <a:t>Reduces claims costs and minimizes wage loss.</a:t>
            </a:r>
          </a:p>
          <a:p>
            <a:pPr>
              <a:lnSpc>
                <a:spcPct val="100000"/>
              </a:lnSpc>
            </a:pPr>
            <a:r>
              <a:rPr lang="en-US" sz="1800" dirty="0"/>
              <a:t>Speeds recovery when focus is on work and not injury and eliminates “disability” mindset.</a:t>
            </a:r>
          </a:p>
          <a:p>
            <a:r>
              <a:rPr lang="en-US" sz="1800" dirty="0"/>
              <a:t>Maintains relationships between employee, employer, and supervisor and improves morale.</a:t>
            </a:r>
          </a:p>
        </p:txBody>
      </p:sp>
      <p:pic>
        <p:nvPicPr>
          <p:cNvPr id="9" name="Picture 8">
            <a:extLst>
              <a:ext uri="{FF2B5EF4-FFF2-40B4-BE49-F238E27FC236}">
                <a16:creationId xmlns="" xmlns:a16="http://schemas.microsoft.com/office/drawing/2014/main" id="{7B7B9E04-C845-4BAD-98E5-F2582F855A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426" t="25954" r="7424" b="23394"/>
          <a:stretch/>
        </p:blipFill>
        <p:spPr>
          <a:xfrm rot="5400000">
            <a:off x="4349187" y="2063189"/>
            <a:ext cx="6857997" cy="2731624"/>
          </a:xfrm>
          <a:prstGeom prst="rect">
            <a:avLst/>
          </a:prstGeom>
        </p:spPr>
      </p:pic>
      <p:sp>
        <p:nvSpPr>
          <p:cNvPr id="3" name="Title 2">
            <a:extLst>
              <a:ext uri="{FF2B5EF4-FFF2-40B4-BE49-F238E27FC236}">
                <a16:creationId xmlns="" xmlns:a16="http://schemas.microsoft.com/office/drawing/2014/main" id="{62B83782-2CF5-4504-BBAF-3CF839201179}"/>
              </a:ext>
            </a:extLst>
          </p:cNvPr>
          <p:cNvSpPr>
            <a:spLocks noGrp="1"/>
          </p:cNvSpPr>
          <p:nvPr>
            <p:ph type="title"/>
          </p:nvPr>
        </p:nvSpPr>
        <p:spPr/>
        <p:txBody>
          <a:bodyPr/>
          <a:lstStyle/>
          <a:p>
            <a:r>
              <a:rPr lang="en-US" dirty="0"/>
              <a:t>Financial Benefits of a</a:t>
            </a:r>
            <a:br>
              <a:rPr lang="en-US" dirty="0"/>
            </a:br>
            <a:r>
              <a:rPr lang="en-US" dirty="0"/>
              <a:t>Successful RTW Program</a:t>
            </a:r>
          </a:p>
        </p:txBody>
      </p:sp>
    </p:spTree>
    <p:extLst>
      <p:ext uri="{BB962C8B-B14F-4D97-AF65-F5344CB8AC3E}">
        <p14:creationId xmlns:p14="http://schemas.microsoft.com/office/powerpoint/2010/main" val="330986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2" y="2055810"/>
            <a:ext cx="5297586" cy="3434163"/>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Reduces litigation.</a:t>
            </a:r>
          </a:p>
          <a:p>
            <a:pPr>
              <a:lnSpc>
                <a:spcPct val="100000"/>
              </a:lnSpc>
            </a:pPr>
            <a:r>
              <a:rPr lang="en-US" sz="1800" dirty="0"/>
              <a:t>Reduces the need for Vocational Rehabilitation.</a:t>
            </a:r>
          </a:p>
          <a:p>
            <a:pPr>
              <a:lnSpc>
                <a:spcPct val="100000"/>
              </a:lnSpc>
            </a:pPr>
            <a:r>
              <a:rPr lang="en-US" sz="1800" dirty="0"/>
              <a:t>Reduces reliance on the workers’ compensation system.</a:t>
            </a:r>
          </a:p>
          <a:p>
            <a:pPr>
              <a:lnSpc>
                <a:spcPct val="100000"/>
              </a:lnSpc>
            </a:pPr>
            <a:r>
              <a:rPr lang="en-US" sz="1800" dirty="0"/>
              <a:t>Reduces degree of permanent partial disability.</a:t>
            </a:r>
          </a:p>
        </p:txBody>
      </p:sp>
      <p:pic>
        <p:nvPicPr>
          <p:cNvPr id="7" name="Picture 6">
            <a:extLst>
              <a:ext uri="{FF2B5EF4-FFF2-40B4-BE49-F238E27FC236}">
                <a16:creationId xmlns="" xmlns:a16="http://schemas.microsoft.com/office/drawing/2014/main" id="{73185008-75B7-4471-8A9B-032A8EB065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426" t="25954" r="7424" b="23394"/>
          <a:stretch/>
        </p:blipFill>
        <p:spPr>
          <a:xfrm rot="5400000">
            <a:off x="4349189" y="2063186"/>
            <a:ext cx="6857997" cy="2731624"/>
          </a:xfrm>
          <a:prstGeom prst="rect">
            <a:avLst/>
          </a:prstGeom>
        </p:spPr>
      </p:pic>
      <p:sp>
        <p:nvSpPr>
          <p:cNvPr id="8" name="Title 2">
            <a:extLst>
              <a:ext uri="{FF2B5EF4-FFF2-40B4-BE49-F238E27FC236}">
                <a16:creationId xmlns="" xmlns:a16="http://schemas.microsoft.com/office/drawing/2014/main" id="{43FE384E-8EA5-491E-888A-E1CB4FC30308}"/>
              </a:ext>
            </a:extLst>
          </p:cNvPr>
          <p:cNvSpPr txBox="1">
            <a:spLocks/>
          </p:cNvSpPr>
          <p:nvPr/>
        </p:nvSpPr>
        <p:spPr>
          <a:xfrm>
            <a:off x="628652" y="36512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Financial Benefits of a</a:t>
            </a:r>
            <a:br>
              <a:rPr lang="en-US" dirty="0"/>
            </a:br>
            <a:r>
              <a:rPr lang="en-US" dirty="0"/>
              <a:t>Successful RTW Program</a:t>
            </a:r>
          </a:p>
        </p:txBody>
      </p:sp>
    </p:spTree>
    <p:extLst>
      <p:ext uri="{BB962C8B-B14F-4D97-AF65-F5344CB8AC3E}">
        <p14:creationId xmlns:p14="http://schemas.microsoft.com/office/powerpoint/2010/main" val="293984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48719"/>
            <a:ext cx="7886700" cy="3761772"/>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Has the support of executive leadership.</a:t>
            </a:r>
          </a:p>
          <a:p>
            <a:pPr>
              <a:lnSpc>
                <a:spcPct val="100000"/>
              </a:lnSpc>
            </a:pPr>
            <a:r>
              <a:rPr lang="en-US" sz="1800" dirty="0"/>
              <a:t>Engages all internal and external stakeholders but keeps program employee-centric. </a:t>
            </a:r>
          </a:p>
          <a:p>
            <a:pPr>
              <a:lnSpc>
                <a:spcPct val="100000"/>
              </a:lnSpc>
            </a:pPr>
            <a:r>
              <a:rPr lang="en-US" sz="1800" dirty="0"/>
              <a:t>Identifies designated roles for each participant in the RTW process.</a:t>
            </a:r>
          </a:p>
          <a:p>
            <a:pPr>
              <a:lnSpc>
                <a:spcPct val="100000"/>
              </a:lnSpc>
            </a:pPr>
            <a:r>
              <a:rPr lang="en-US" sz="1800" dirty="0"/>
              <a:t>Identifies protocols for acceptable accommodations by job type. </a:t>
            </a:r>
          </a:p>
          <a:p>
            <a:pPr>
              <a:lnSpc>
                <a:spcPct val="100000"/>
              </a:lnSpc>
            </a:pPr>
            <a:r>
              <a:rPr lang="en-US" sz="1800" dirty="0"/>
              <a:t>Participants remain engaged and working toward RTW.</a:t>
            </a:r>
          </a:p>
          <a:p>
            <a:pPr>
              <a:lnSpc>
                <a:spcPct val="100000"/>
              </a:lnSpc>
            </a:pPr>
            <a:r>
              <a:rPr lang="en-US" sz="1800" dirty="0"/>
              <a:t>Educates the supervisor and managers in RTW culture.</a:t>
            </a:r>
          </a:p>
          <a:p>
            <a:pPr>
              <a:lnSpc>
                <a:spcPct val="100000"/>
              </a:lnSpc>
            </a:pPr>
            <a:r>
              <a:rPr lang="en-US" sz="1800" dirty="0"/>
              <a:t>Fosters return to work over immediate productivity and provides creative options for RTW.</a:t>
            </a:r>
          </a:p>
        </p:txBody>
      </p:sp>
      <p:sp>
        <p:nvSpPr>
          <p:cNvPr id="3" name="Title 2">
            <a:extLst>
              <a:ext uri="{FF2B5EF4-FFF2-40B4-BE49-F238E27FC236}">
                <a16:creationId xmlns="" xmlns:a16="http://schemas.microsoft.com/office/drawing/2014/main" id="{5D0E535F-544B-4A57-A7C6-4509D5938F04}"/>
              </a:ext>
            </a:extLst>
          </p:cNvPr>
          <p:cNvSpPr>
            <a:spLocks noGrp="1"/>
          </p:cNvSpPr>
          <p:nvPr>
            <p:ph type="title"/>
          </p:nvPr>
        </p:nvSpPr>
        <p:spPr/>
        <p:txBody>
          <a:bodyPr/>
          <a:lstStyle/>
          <a:p>
            <a:r>
              <a:rPr lang="en-US" dirty="0"/>
              <a:t>Components of a Successful</a:t>
            </a:r>
            <a:br>
              <a:rPr lang="en-US" dirty="0"/>
            </a:br>
            <a:r>
              <a:rPr lang="en-US" dirty="0"/>
              <a:t>Return to Work Program</a:t>
            </a:r>
          </a:p>
        </p:txBody>
      </p:sp>
    </p:spTree>
    <p:extLst>
      <p:ext uri="{BB962C8B-B14F-4D97-AF65-F5344CB8AC3E}">
        <p14:creationId xmlns:p14="http://schemas.microsoft.com/office/powerpoint/2010/main" val="380579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37144"/>
            <a:ext cx="4857750" cy="3452829"/>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Employee</a:t>
            </a:r>
          </a:p>
          <a:p>
            <a:pPr>
              <a:lnSpc>
                <a:spcPct val="100000"/>
              </a:lnSpc>
            </a:pPr>
            <a:r>
              <a:rPr lang="en-US" sz="1800" dirty="0"/>
              <a:t>Physician</a:t>
            </a:r>
          </a:p>
          <a:p>
            <a:pPr>
              <a:lnSpc>
                <a:spcPct val="100000"/>
              </a:lnSpc>
            </a:pPr>
            <a:r>
              <a:rPr lang="en-US" sz="1800" dirty="0"/>
              <a:t>Carrier/TPA Adjuster</a:t>
            </a:r>
          </a:p>
          <a:p>
            <a:pPr>
              <a:lnSpc>
                <a:spcPct val="100000"/>
              </a:lnSpc>
            </a:pPr>
            <a:r>
              <a:rPr lang="en-US" sz="1800" dirty="0"/>
              <a:t>Employer/Supervisor</a:t>
            </a:r>
          </a:p>
          <a:p>
            <a:pPr>
              <a:lnSpc>
                <a:spcPct val="100000"/>
              </a:lnSpc>
            </a:pPr>
            <a:r>
              <a:rPr lang="en-US" sz="1800" dirty="0"/>
              <a:t>Ancillary Service Providers</a:t>
            </a:r>
          </a:p>
        </p:txBody>
      </p:sp>
      <p:pic>
        <p:nvPicPr>
          <p:cNvPr id="3" name="Picture 2">
            <a:extLst>
              <a:ext uri="{FF2B5EF4-FFF2-40B4-BE49-F238E27FC236}">
                <a16:creationId xmlns="" xmlns:a16="http://schemas.microsoft.com/office/drawing/2014/main" id="{E32D8FEC-E9CC-4589-8437-531E3BF122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8937" t="1471" r="14253" b="1657"/>
          <a:stretch/>
        </p:blipFill>
        <p:spPr>
          <a:xfrm>
            <a:off x="6400800" y="0"/>
            <a:ext cx="2743200" cy="6858000"/>
          </a:xfrm>
          <a:prstGeom prst="rect">
            <a:avLst/>
          </a:prstGeom>
        </p:spPr>
      </p:pic>
      <p:sp>
        <p:nvSpPr>
          <p:cNvPr id="4" name="Title 3">
            <a:extLst>
              <a:ext uri="{FF2B5EF4-FFF2-40B4-BE49-F238E27FC236}">
                <a16:creationId xmlns="" xmlns:a16="http://schemas.microsoft.com/office/drawing/2014/main" id="{918A42FC-198C-49C5-A49E-ECE7CB5869B6}"/>
              </a:ext>
            </a:extLst>
          </p:cNvPr>
          <p:cNvSpPr>
            <a:spLocks noGrp="1"/>
          </p:cNvSpPr>
          <p:nvPr>
            <p:ph type="title"/>
          </p:nvPr>
        </p:nvSpPr>
        <p:spPr/>
        <p:txBody>
          <a:bodyPr/>
          <a:lstStyle/>
          <a:p>
            <a:r>
              <a:rPr lang="en-US"/>
              <a:t>Team Members </a:t>
            </a:r>
            <a:r>
              <a:rPr lang="en-US" dirty="0"/>
              <a:t>Involved</a:t>
            </a:r>
            <a:br>
              <a:rPr lang="en-US" dirty="0"/>
            </a:br>
            <a:r>
              <a:rPr lang="en-US" dirty="0"/>
              <a:t>in the RTW Process</a:t>
            </a:r>
          </a:p>
        </p:txBody>
      </p:sp>
    </p:spTree>
    <p:extLst>
      <p:ext uri="{BB962C8B-B14F-4D97-AF65-F5344CB8AC3E}">
        <p14:creationId xmlns:p14="http://schemas.microsoft.com/office/powerpoint/2010/main" val="427649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55815"/>
            <a:ext cx="7886700" cy="3434158"/>
          </a:xfrm>
          <a:prstGeom prst="rect">
            <a:avLst/>
          </a:prstGeom>
          <a:noFill/>
          <a:ln>
            <a:noFill/>
          </a:ln>
        </p:spPr>
        <p:txBody>
          <a:bodyPr spcFirstLastPara="1" vert="horz" wrap="square" lIns="45713" tIns="22850" rIns="45713" bIns="22850" rtlCol="0" anchor="t" anchorCtr="0">
            <a:normAutofit/>
          </a:bodyPr>
          <a:lstStyle/>
          <a:p>
            <a:pPr marL="57153" indent="0">
              <a:buNone/>
            </a:pPr>
            <a:r>
              <a:rPr lang="en-US" sz="1800" b="1" dirty="0">
                <a:solidFill>
                  <a:srgbClr val="0070C0"/>
                </a:solidFill>
              </a:rPr>
              <a:t>EMPLOYEE</a:t>
            </a:r>
          </a:p>
          <a:p>
            <a:pPr>
              <a:lnSpc>
                <a:spcPct val="100000"/>
              </a:lnSpc>
            </a:pPr>
            <a:r>
              <a:rPr lang="en-US" sz="1800" dirty="0"/>
              <a:t>Report injury promptly.</a:t>
            </a:r>
          </a:p>
          <a:p>
            <a:pPr>
              <a:lnSpc>
                <a:spcPct val="100000"/>
              </a:lnSpc>
            </a:pPr>
            <a:r>
              <a:rPr lang="en-US" sz="1800" dirty="0"/>
              <a:t>Provide the supervisor with a medical note.</a:t>
            </a:r>
          </a:p>
          <a:p>
            <a:pPr>
              <a:lnSpc>
                <a:spcPct val="100000"/>
              </a:lnSpc>
            </a:pPr>
            <a:r>
              <a:rPr lang="en-US" sz="1800" dirty="0"/>
              <a:t>Attend routine follow-up medical appointments.</a:t>
            </a:r>
          </a:p>
          <a:p>
            <a:pPr>
              <a:lnSpc>
                <a:spcPct val="100000"/>
              </a:lnSpc>
            </a:pPr>
            <a:r>
              <a:rPr lang="en-US" sz="1800" dirty="0"/>
              <a:t>Participate in the RTW process.</a:t>
            </a:r>
          </a:p>
          <a:p>
            <a:pPr>
              <a:lnSpc>
                <a:spcPct val="100000"/>
              </a:lnSpc>
            </a:pPr>
            <a:r>
              <a:rPr lang="en-US" sz="1800" dirty="0"/>
              <a:t>Communicate any issues with RTW timely.</a:t>
            </a:r>
          </a:p>
        </p:txBody>
      </p:sp>
      <p:pic>
        <p:nvPicPr>
          <p:cNvPr id="3" name="Picture 2">
            <a:extLst>
              <a:ext uri="{FF2B5EF4-FFF2-40B4-BE49-F238E27FC236}">
                <a16:creationId xmlns="" xmlns:a16="http://schemas.microsoft.com/office/drawing/2014/main" id="{6472617C-01EE-467B-BAD3-D27E0F5A75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5758" t="1957" r="17342" b="845"/>
          <a:stretch/>
        </p:blipFill>
        <p:spPr>
          <a:xfrm>
            <a:off x="6400800" y="0"/>
            <a:ext cx="2743199" cy="6857999"/>
          </a:xfrm>
          <a:prstGeom prst="rect">
            <a:avLst/>
          </a:prstGeom>
        </p:spPr>
      </p:pic>
      <p:sp>
        <p:nvSpPr>
          <p:cNvPr id="4" name="Title 3">
            <a:extLst>
              <a:ext uri="{FF2B5EF4-FFF2-40B4-BE49-F238E27FC236}">
                <a16:creationId xmlns="" xmlns:a16="http://schemas.microsoft.com/office/drawing/2014/main" id="{9D53279B-90F8-4AB4-BB23-61757900A294}"/>
              </a:ext>
            </a:extLst>
          </p:cNvPr>
          <p:cNvSpPr>
            <a:spLocks noGrp="1"/>
          </p:cNvSpPr>
          <p:nvPr>
            <p:ph type="title"/>
          </p:nvPr>
        </p:nvSpPr>
        <p:spPr/>
        <p:txBody>
          <a:bodyPr>
            <a:normAutofit fontScale="90000"/>
          </a:bodyPr>
          <a:lstStyle/>
          <a:p>
            <a:r>
              <a:rPr lang="en-US" dirty="0"/>
              <a:t>Role of the Employee</a:t>
            </a:r>
            <a:br>
              <a:rPr lang="en-US" dirty="0"/>
            </a:br>
            <a:r>
              <a:rPr lang="en-US" dirty="0"/>
              <a:t>in a Successful</a:t>
            </a:r>
            <a:br>
              <a:rPr lang="en-US" dirty="0"/>
            </a:br>
            <a:r>
              <a:rPr lang="en-US" dirty="0"/>
              <a:t>RTW Program</a:t>
            </a:r>
          </a:p>
        </p:txBody>
      </p:sp>
    </p:spTree>
    <p:extLst>
      <p:ext uri="{BB962C8B-B14F-4D97-AF65-F5344CB8AC3E}">
        <p14:creationId xmlns:p14="http://schemas.microsoft.com/office/powerpoint/2010/main" val="14688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628650" y="2055815"/>
            <a:ext cx="5314950" cy="3434158"/>
          </a:xfrm>
          <a:prstGeom prst="rect">
            <a:avLst/>
          </a:prstGeom>
          <a:noFill/>
          <a:ln>
            <a:noFill/>
          </a:ln>
        </p:spPr>
        <p:txBody>
          <a:bodyPr spcFirstLastPara="1" vert="horz" wrap="square" lIns="45713" tIns="22850" rIns="45713" bIns="22850" rtlCol="0" anchor="t" anchorCtr="0">
            <a:normAutofit/>
          </a:bodyPr>
          <a:lstStyle/>
          <a:p>
            <a:pPr>
              <a:lnSpc>
                <a:spcPct val="100000"/>
              </a:lnSpc>
            </a:pPr>
            <a:r>
              <a:rPr lang="en-US" sz="1800" dirty="0"/>
              <a:t>Employee was injured and is under stress.</a:t>
            </a:r>
          </a:p>
          <a:p>
            <a:pPr>
              <a:lnSpc>
                <a:spcPct val="100000"/>
              </a:lnSpc>
            </a:pPr>
            <a:r>
              <a:rPr lang="en-US" sz="1800" dirty="0"/>
              <a:t>May have expectations of what is deserved because of the injury.</a:t>
            </a:r>
          </a:p>
          <a:p>
            <a:pPr>
              <a:lnSpc>
                <a:spcPct val="100000"/>
              </a:lnSpc>
            </a:pPr>
            <a:r>
              <a:rPr lang="en-US" sz="1800" dirty="0"/>
              <a:t>May anticipate getting money or staying out of work.</a:t>
            </a:r>
          </a:p>
          <a:p>
            <a:pPr>
              <a:lnSpc>
                <a:spcPct val="100000"/>
              </a:lnSpc>
            </a:pPr>
            <a:r>
              <a:rPr lang="en-US" sz="1800" dirty="0"/>
              <a:t>May feel that that full recovery is required for RTW.</a:t>
            </a:r>
          </a:p>
          <a:p>
            <a:pPr>
              <a:lnSpc>
                <a:spcPct val="100000"/>
              </a:lnSpc>
            </a:pPr>
            <a:r>
              <a:rPr lang="en-US" sz="1800" dirty="0"/>
              <a:t>May desire recognition, understanding, or acknowledgment of injury to engage in the RTW process.</a:t>
            </a:r>
          </a:p>
        </p:txBody>
      </p:sp>
      <p:pic>
        <p:nvPicPr>
          <p:cNvPr id="4" name="Picture 3">
            <a:extLst>
              <a:ext uri="{FF2B5EF4-FFF2-40B4-BE49-F238E27FC236}">
                <a16:creationId xmlns="" xmlns:a16="http://schemas.microsoft.com/office/drawing/2014/main" id="{16B5C74D-9263-454E-841D-18753150D8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5589" t="1957" r="57511" b="845"/>
          <a:stretch/>
        </p:blipFill>
        <p:spPr>
          <a:xfrm>
            <a:off x="6400800" y="0"/>
            <a:ext cx="2743199" cy="6857999"/>
          </a:xfrm>
          <a:prstGeom prst="rect">
            <a:avLst/>
          </a:prstGeom>
        </p:spPr>
      </p:pic>
      <p:sp>
        <p:nvSpPr>
          <p:cNvPr id="3" name="Title 2">
            <a:extLst>
              <a:ext uri="{FF2B5EF4-FFF2-40B4-BE49-F238E27FC236}">
                <a16:creationId xmlns="" xmlns:a16="http://schemas.microsoft.com/office/drawing/2014/main" id="{EE04CE9B-A3A1-41DF-B7A2-68CA9B52F47B}"/>
              </a:ext>
            </a:extLst>
          </p:cNvPr>
          <p:cNvSpPr>
            <a:spLocks noGrp="1"/>
          </p:cNvSpPr>
          <p:nvPr>
            <p:ph type="title"/>
          </p:nvPr>
        </p:nvSpPr>
        <p:spPr/>
        <p:txBody>
          <a:bodyPr>
            <a:normAutofit fontScale="90000"/>
          </a:bodyPr>
          <a:lstStyle/>
          <a:p>
            <a:r>
              <a:rPr lang="en-US" dirty="0"/>
              <a:t>Employee’s Perspective</a:t>
            </a:r>
            <a:br>
              <a:rPr lang="en-US" dirty="0"/>
            </a:br>
            <a:r>
              <a:rPr lang="en-US" dirty="0"/>
              <a:t>and Potential Barriers</a:t>
            </a:r>
            <a:br>
              <a:rPr lang="en-US" dirty="0"/>
            </a:br>
            <a:r>
              <a:rPr lang="en-US" dirty="0"/>
              <a:t>to RTW</a:t>
            </a:r>
          </a:p>
        </p:txBody>
      </p:sp>
    </p:spTree>
    <p:extLst>
      <p:ext uri="{BB962C8B-B14F-4D97-AF65-F5344CB8AC3E}">
        <p14:creationId xmlns:p14="http://schemas.microsoft.com/office/powerpoint/2010/main" val="2498948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1421</TotalTime>
  <Words>1310</Words>
  <Application>Microsoft Office PowerPoint</Application>
  <PresentationFormat>On-screen Show (4:3)</PresentationFormat>
  <Paragraphs>117</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Introduction</vt:lpstr>
      <vt:lpstr>Learning Objectives</vt:lpstr>
      <vt:lpstr>Financial Benefits of a Successful RTW Program</vt:lpstr>
      <vt:lpstr>PowerPoint Presentation</vt:lpstr>
      <vt:lpstr>Components of a Successful Return to Work Program</vt:lpstr>
      <vt:lpstr>Team Members Involved in the RTW Process</vt:lpstr>
      <vt:lpstr>Role of the Employee in a Successful RTW Program</vt:lpstr>
      <vt:lpstr>Employee’s Perspective and Potential Barriers to RTW</vt:lpstr>
      <vt:lpstr>Role of the Physician in a Successful RTW Program</vt:lpstr>
      <vt:lpstr>Role of the Carrier in a Successful RTW Program</vt:lpstr>
      <vt:lpstr>Role of the Employer in the Strategies of a Successful RTW Program</vt:lpstr>
      <vt:lpstr>Role of Ancillary Providers in a Successful RTW Program</vt:lpstr>
      <vt:lpstr>Overcoming Employee’s Potential Barriers to RTW</vt:lpstr>
      <vt:lpstr>Overcoming Employee’s Potential Barriers to RTW</vt:lpstr>
      <vt:lpstr>Effective Timeframes for Successful RTW</vt:lpstr>
      <vt:lpstr>Case Study: Unsuccessful RTW Mr. Smith</vt:lpstr>
      <vt:lpstr>Case Study: Unsuccessful RTW Mr. Smith</vt:lpstr>
      <vt:lpstr>Case Study: Unsuccessful RTW Mr. Smith</vt:lpstr>
      <vt:lpstr>Case Study: Successful RTW Mr. Walker</vt:lpstr>
      <vt:lpstr>Case Study: Successful RTW Mr. Walker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Taquan Gilbert</cp:lastModifiedBy>
  <cp:revision>47</cp:revision>
  <dcterms:created xsi:type="dcterms:W3CDTF">2019-12-04T20:30:03Z</dcterms:created>
  <dcterms:modified xsi:type="dcterms:W3CDTF">2022-10-21T20:17:55Z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