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9D21F-09FE-48E6-8643-2691537E4F4D}" v="4" dt="2023-10-10T19:38:18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 horzBarState="maximized">
    <p:restoredLeft sz="16421" autoAdjust="0"/>
    <p:restoredTop sz="96405"/>
  </p:normalViewPr>
  <p:slideViewPr>
    <p:cSldViewPr snapToGrid="0" snapToObjects="1">
      <p:cViewPr varScale="1">
        <p:scale>
          <a:sx n="67" d="100"/>
          <a:sy n="67" d="100"/>
        </p:scale>
        <p:origin x="1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quan Gilbert" userId="cccb3b1d-7701-4d88-9db7-7c2f45dc5b88" providerId="ADAL" clId="{9289D21F-09FE-48E6-8643-2691537E4F4D}"/>
    <pc:docChg chg="modHandout">
      <pc:chgData name="Taquan Gilbert" userId="cccb3b1d-7701-4d88-9db7-7c2f45dc5b88" providerId="ADAL" clId="{9289D21F-09FE-48E6-8643-2691537E4F4D}" dt="2023-10-10T19:38:18.892" v="3"/>
      <pc:docMkLst>
        <pc:docMk/>
      </pc:docMkLst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276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F1DAD-E2A9-41C1-B18B-930214B1C329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AC7A3-5D07-4ABB-8BCB-392758E64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15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2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7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9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79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0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5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9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D9308-2EF7-9E42-8310-8DBF6E6BD181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956A-57BA-1E41-A8BE-6568AB4F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larson@bloomingtonmn.go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BAA13-22B1-AB41-88F5-C8D91204A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Special Events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8BE99-6F90-0D4F-A0BD-116465B98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Amy Larson, JD ARM</a:t>
            </a:r>
          </a:p>
          <a:p>
            <a:pPr>
              <a:lnSpc>
                <a:spcPct val="90000"/>
              </a:lnSpc>
            </a:pPr>
            <a:r>
              <a:rPr lang="en-US" dirty="0"/>
              <a:t>Risk and Litigation Manager</a:t>
            </a:r>
          </a:p>
          <a:p>
            <a:pPr>
              <a:lnSpc>
                <a:spcPct val="90000"/>
              </a:lnSpc>
            </a:pPr>
            <a:r>
              <a:rPr lang="en-US" dirty="0"/>
              <a:t>City of Bloomington, MN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9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A2A00-BCB8-0E7B-BF41-D7950A545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575CF-620C-1429-8143-B31BE99534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Permits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Assembly Permits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Food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Sales</a:t>
            </a:r>
          </a:p>
          <a:p>
            <a:r>
              <a:rPr lang="en-US" dirty="0"/>
              <a:t>Operational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Power 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Porta-potties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Trash/Recycling </a:t>
            </a:r>
          </a:p>
          <a:p>
            <a:r>
              <a:rPr lang="en-US" dirty="0"/>
              <a:t>Traffic/Parking Plans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F9B6E-8BDE-BC95-410B-EF6CEA0490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Safety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Liquor?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Vendors</a:t>
            </a:r>
          </a:p>
          <a:p>
            <a:r>
              <a:rPr lang="en-US" dirty="0"/>
              <a:t>Communications Plan</a:t>
            </a:r>
          </a:p>
          <a:p>
            <a:r>
              <a:rPr lang="en-US" dirty="0"/>
              <a:t>Marketing Plans</a:t>
            </a:r>
          </a:p>
          <a:p>
            <a:r>
              <a:rPr lang="en-US" dirty="0"/>
              <a:t>Insurance???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7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2A33-229D-8814-9C38-1A67A138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How Do You Minimize the Risk when the event is being held on your property????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DDA56-8F75-F317-9F58-01415A2CD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Insurance</a:t>
            </a:r>
          </a:p>
          <a:p>
            <a:r>
              <a:rPr lang="en-US" sz="2400" dirty="0"/>
              <a:t>Contracts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Hold harmless</a:t>
            </a:r>
          </a:p>
          <a:p>
            <a:pPr lvl="2"/>
            <a:r>
              <a:rPr lang="en-US" dirty="0"/>
              <a:t>A party agrees not to hold the other party responsible for any loss, damage, or legal liability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Indemnification</a:t>
            </a:r>
          </a:p>
          <a:p>
            <a:pPr lvl="2"/>
            <a:r>
              <a:rPr lang="en-US" dirty="0"/>
              <a:t>A party agrees to compensate the other party for any harm, liability, or loss arising out of the contract.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3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B93A6-792F-DA80-B89D-BFDE59C7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 hold harmless and indemnification provisions: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C3E8D-E3EA-A350-A4F8-7B7B1EB15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Keep it simple</a:t>
            </a:r>
          </a:p>
          <a:p>
            <a:r>
              <a:rPr lang="en-US" sz="2800" dirty="0"/>
              <a:t>Avoid outdated terms</a:t>
            </a:r>
          </a:p>
          <a:p>
            <a:r>
              <a:rPr lang="en-US" sz="2800" dirty="0"/>
              <a:t>Avoid requirements that cannot be achieved in the marketplace</a:t>
            </a:r>
          </a:p>
          <a:p>
            <a:r>
              <a:rPr lang="en-US" sz="2800" dirty="0"/>
              <a:t>Allow flexibility</a:t>
            </a:r>
          </a:p>
          <a:p>
            <a:r>
              <a:rPr lang="en-US" sz="2800" dirty="0"/>
              <a:t>The type of clause you include will depend on the specific situation and your bargaining power with the other 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91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DA91-F360-9920-AD2B-D532600F9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</a:rPr>
              <a:t>What about Waivers??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D9EC1-C142-9DCF-79CB-4719BBB4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Include an indemnification clause (generally limited form).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Include a provision that the Contractor agrees to be personally liable if there is no insurance coverage, or if the coverage is not of an acceptable amount.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1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B0DB4-2C13-C1BE-D9D3-93506C2FBFFE}"/>
              </a:ext>
            </a:extLst>
          </p:cNvPr>
          <p:cNvSpPr txBox="1">
            <a:spLocks/>
          </p:cNvSpPr>
          <p:nvPr/>
        </p:nvSpPr>
        <p:spPr>
          <a:xfrm>
            <a:off x="1096405" y="171450"/>
            <a:ext cx="6762750" cy="65151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Name of the Special Event: _________________________________________	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Date of Special Event: </a:t>
            </a:r>
            <a:r>
              <a:rPr kumimoji="0" lang="en-US" sz="15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		</a:t>
            </a:r>
            <a:endParaRPr kumimoji="0" lang="en-US" sz="1500" b="0" i="0" u="sng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 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hereby acknowledge that my participation in the aforementioned event carries with it the potential for death, serious injury and/or property loss. I hereby expressly assume all risk of injury and damage and release ________________________from all liability and claims of whatever nature or cause which may occur as a result of my participation in this event. I further acknowledge that “No person or entity shall have the right to bring an action against _______________or any person employed by _______________________, who was acting within the scope of their authority, for damages resulting from or in connection with any such race, contest or exhibitions.”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 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Printed Name of Participant/Contestant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Address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Signature of Participant/Contestant and Date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 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If participant/contestant is a minor, (less than 18 years of age), parent or legal guardian must also sign: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Printed Name of Parent/Legal Guardian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Relationship to Participant/Contestant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Signature of Parent/Legal Guardian and Date</a:t>
            </a:r>
          </a:p>
        </p:txBody>
      </p:sp>
    </p:spTree>
    <p:extLst>
      <p:ext uri="{BB962C8B-B14F-4D97-AF65-F5344CB8AC3E}">
        <p14:creationId xmlns:p14="http://schemas.microsoft.com/office/powerpoint/2010/main" val="2779511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8CE84C-88AC-DD2E-A9C8-C2F154666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19" y="1484207"/>
            <a:ext cx="4810161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82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E7A7-DA9B-6E39-C5DE-65C66F47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14121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7FC3-4745-AFC5-35FE-4E3638572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Tomahawk Story……</a:t>
            </a:r>
          </a:p>
        </p:txBody>
      </p:sp>
    </p:spTree>
    <p:extLst>
      <p:ext uri="{BB962C8B-B14F-4D97-AF65-F5344CB8AC3E}">
        <p14:creationId xmlns:p14="http://schemas.microsoft.com/office/powerpoint/2010/main" val="2308898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F4F392C-C7FF-20CC-AE29-A7E8AEB00101}"/>
              </a:ext>
            </a:extLst>
          </p:cNvPr>
          <p:cNvSpPr txBox="1">
            <a:spLocks/>
          </p:cNvSpPr>
          <p:nvPr/>
        </p:nvSpPr>
        <p:spPr>
          <a:xfrm>
            <a:off x="665720" y="878681"/>
            <a:ext cx="7124700" cy="5100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Contact Info: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Amy Larson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City of Bloomington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1800 W. Old Shakopee Road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Bloomington, MN  55431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2"/>
              </a:rPr>
              <a:t>alarson@bloomingtonmn.gov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(952) 563-4932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3535"/>
              </a:buClr>
              <a:buSzTx/>
              <a:buFont typeface="Wingdings 3" charset="2"/>
              <a:buChar char="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070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9309-F6A7-A33F-6959-E68C7D5C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259D8-501D-0309-B49E-F20824DA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material being provided in this presentation is for your general information and is not a substitute for legal advice.  Consult your entity’s attorney for advice concerning specific situations.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1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308D-9E88-9D92-CFB0-EB82C0A6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Manage Risks Associated with Special Events?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CB6D6-B780-FDFE-179C-762A3A768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dirty="0">
                <a:effectLst/>
              </a:rPr>
              <a:t>Increase their chance of success.</a:t>
            </a:r>
          </a:p>
          <a:p>
            <a:r>
              <a:rPr lang="en-US" sz="2800" b="0" i="0" dirty="0">
                <a:effectLst/>
              </a:rPr>
              <a:t>Prevent potential losses.</a:t>
            </a:r>
          </a:p>
          <a:p>
            <a:r>
              <a:rPr lang="en-US" sz="2800" b="0" i="0" dirty="0">
                <a:effectLst/>
              </a:rPr>
              <a:t>Decrease the magnitude of a loss.</a:t>
            </a:r>
          </a:p>
          <a:p>
            <a:r>
              <a:rPr lang="en-US" sz="2800" b="0" i="0" dirty="0">
                <a:effectLst/>
              </a:rPr>
              <a:t>Support effective use of their resources.</a:t>
            </a:r>
          </a:p>
          <a:p>
            <a:r>
              <a:rPr lang="en-US" sz="2800" b="0" i="0" dirty="0">
                <a:effectLst/>
              </a:rPr>
              <a:t>Promote continuous improvement.</a:t>
            </a:r>
          </a:p>
          <a:p>
            <a:r>
              <a:rPr lang="en-US" sz="2800" b="0" i="0" dirty="0">
                <a:effectLst/>
              </a:rPr>
              <a:t>Reduce the number of unwelcome surprises.</a:t>
            </a:r>
          </a:p>
          <a:p>
            <a:r>
              <a:rPr lang="en-US" sz="2800" b="0" i="0" dirty="0">
                <a:effectLst/>
              </a:rPr>
              <a:t>Quickly grasp new opportunities.</a:t>
            </a:r>
          </a:p>
          <a:p>
            <a:r>
              <a:rPr lang="en-US" sz="2800" b="0" i="0" dirty="0">
                <a:effectLst/>
              </a:rPr>
              <a:t>Reassure stakeholders.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6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B6B7-BF31-42A0-BB51-7346A1C95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going to cover?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65E4-F992-1765-BF4E-341CC9A7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are Special Events?</a:t>
            </a:r>
          </a:p>
          <a:p>
            <a:r>
              <a:rPr lang="en-US" sz="2400" dirty="0"/>
              <a:t>Who are the stakeholders?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Internal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External</a:t>
            </a:r>
          </a:p>
          <a:p>
            <a:r>
              <a:rPr lang="en-US" sz="2400" dirty="0"/>
              <a:t>Event Basics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Permitting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Contracting</a:t>
            </a:r>
          </a:p>
          <a:p>
            <a:r>
              <a:rPr lang="en-US" sz="2400" dirty="0"/>
              <a:t>What types of risks are associated with Special Events?  </a:t>
            </a:r>
          </a:p>
          <a:p>
            <a:r>
              <a:rPr lang="en-US" sz="2400" dirty="0"/>
              <a:t>How can you mitigate risks associated with Special Events?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3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870AC-C76E-DA07-B2B6-7A0D6317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Special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4249-A521-8ADB-8C15-EA07743B2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Concerts</a:t>
            </a:r>
          </a:p>
          <a:p>
            <a:r>
              <a:rPr lang="en-US" sz="2400" dirty="0"/>
              <a:t>Fairs, Festivals, and Farmers’ Markets </a:t>
            </a:r>
          </a:p>
          <a:p>
            <a:r>
              <a:rPr lang="en-US" sz="2400" dirty="0"/>
              <a:t>Fireworks</a:t>
            </a:r>
          </a:p>
          <a:p>
            <a:r>
              <a:rPr lang="en-US" sz="2400" dirty="0"/>
              <a:t>Food Trucks</a:t>
            </a:r>
          </a:p>
          <a:p>
            <a:r>
              <a:rPr lang="en-US" sz="2400" dirty="0"/>
              <a:t>Parades</a:t>
            </a:r>
          </a:p>
          <a:p>
            <a:r>
              <a:rPr lang="en-US" sz="2400" dirty="0"/>
              <a:t>Petting Zoos</a:t>
            </a:r>
          </a:p>
          <a:p>
            <a:r>
              <a:rPr lang="en-US" sz="2400" dirty="0"/>
              <a:t>Political Rallies</a:t>
            </a:r>
          </a:p>
          <a:p>
            <a:r>
              <a:rPr lang="en-US" sz="2400" dirty="0"/>
              <a:t>Private Use of Public Facilities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Graduations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Weddings</a:t>
            </a:r>
          </a:p>
          <a:p>
            <a:r>
              <a:rPr lang="en-US" sz="2400" dirty="0"/>
              <a:t>Sporting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9A1A-474A-4199-E7D6-1D373E4A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71DB-AD2D-2F78-E1C9-1205AE981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5639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Licensing/Permit Department</a:t>
            </a:r>
          </a:p>
          <a:p>
            <a:r>
              <a:rPr lang="en-US" sz="2800" dirty="0"/>
              <a:t>Police</a:t>
            </a:r>
          </a:p>
          <a:p>
            <a:r>
              <a:rPr lang="en-US" sz="2800" dirty="0"/>
              <a:t>Police/Fire/EMT</a:t>
            </a:r>
          </a:p>
          <a:p>
            <a:r>
              <a:rPr lang="en-US" sz="2800" dirty="0"/>
              <a:t>Code Enforcement</a:t>
            </a:r>
          </a:p>
          <a:p>
            <a:r>
              <a:rPr lang="en-US" sz="2800" dirty="0"/>
              <a:t>Public Works</a:t>
            </a:r>
          </a:p>
          <a:p>
            <a:r>
              <a:rPr lang="en-US" sz="2800" dirty="0"/>
              <a:t>Parks and Recreation</a:t>
            </a:r>
          </a:p>
          <a:p>
            <a:r>
              <a:rPr lang="en-US" sz="2800" dirty="0"/>
              <a:t>Planning</a:t>
            </a:r>
          </a:p>
          <a:p>
            <a:r>
              <a:rPr lang="en-US" sz="2800" dirty="0"/>
              <a:t>Legal</a:t>
            </a:r>
          </a:p>
          <a:p>
            <a:r>
              <a:rPr lang="en-US" sz="2800" dirty="0"/>
              <a:t>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5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6DC33-8E4D-AD64-1991-D51ED75EA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5F100-343C-15FA-8060-93DBA23F6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Educational Institutions</a:t>
            </a:r>
          </a:p>
          <a:p>
            <a:r>
              <a:rPr lang="en-US" sz="2800" dirty="0"/>
              <a:t>Businesses</a:t>
            </a:r>
          </a:p>
          <a:p>
            <a:r>
              <a:rPr lang="en-US" sz="2800" dirty="0"/>
              <a:t>Chambers of Commerce</a:t>
            </a:r>
          </a:p>
          <a:p>
            <a:r>
              <a:rPr lang="en-US" sz="2800" dirty="0"/>
              <a:t>Homeowners/Residents</a:t>
            </a:r>
          </a:p>
          <a:p>
            <a:r>
              <a:rPr lang="en-US" sz="2800" dirty="0"/>
              <a:t>Other Governmental Organizations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2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A51A-8AB4-4975-FD94-65725365D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 Goals for a Special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3F29C-4079-F315-5460-8F7A97079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Prevent Injury and Loss to participants as well as your organization</a:t>
            </a:r>
          </a:p>
          <a:p>
            <a:r>
              <a:rPr lang="en-US" sz="2800" dirty="0"/>
              <a:t>Operate legally and in compliance with your entity’s rules/regulations/ordinances</a:t>
            </a:r>
          </a:p>
          <a:p>
            <a:r>
              <a:rPr lang="en-US" sz="2800" dirty="0"/>
              <a:t>Fulfill your entity’s social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1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5E9B-7F8F-E4A1-3D8E-9D34E8CAE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associated with Special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CB86E-8071-EFE0-B299-991568A56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Alcohol</a:t>
            </a:r>
          </a:p>
          <a:p>
            <a:r>
              <a:rPr lang="en-US" sz="2800" dirty="0"/>
              <a:t>Attendance</a:t>
            </a:r>
          </a:p>
          <a:p>
            <a:r>
              <a:rPr lang="en-US" sz="2800" dirty="0"/>
              <a:t>Size of the Special Event</a:t>
            </a:r>
          </a:p>
          <a:p>
            <a:r>
              <a:rPr lang="en-US" sz="2800" dirty="0"/>
              <a:t>Rides/Inflatable devices</a:t>
            </a:r>
          </a:p>
          <a:p>
            <a:r>
              <a:rPr lang="en-US" sz="2800" dirty="0"/>
              <a:t>Political Activities</a:t>
            </a:r>
          </a:p>
          <a:p>
            <a:r>
              <a:rPr lang="en-US" sz="2800" dirty="0"/>
              <a:t>Amplified Sound</a:t>
            </a:r>
          </a:p>
          <a:p>
            <a:r>
              <a:rPr lang="en-US" sz="2800" dirty="0"/>
              <a:t>Animals</a:t>
            </a:r>
          </a:p>
          <a:p>
            <a:r>
              <a:rPr lang="en-US" sz="2800" dirty="0"/>
              <a:t>Fire/Explosives/Combustibles</a:t>
            </a:r>
          </a:p>
          <a:p>
            <a:r>
              <a:rPr lang="en-US" sz="2800" dirty="0"/>
              <a:t>Use of Your Entity’s Name</a:t>
            </a:r>
          </a:p>
          <a:p>
            <a:r>
              <a:rPr lang="en-US" sz="2800" dirty="0"/>
              <a:t>Weapons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68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50254FCF5DB448A00E04F48AC924BE" ma:contentTypeVersion="12" ma:contentTypeDescription="Create a new document." ma:contentTypeScope="" ma:versionID="56f416d259df4d7a5210d561825750d2">
  <xsd:schema xmlns:xsd="http://www.w3.org/2001/XMLSchema" xmlns:xs="http://www.w3.org/2001/XMLSchema" xmlns:p="http://schemas.microsoft.com/office/2006/metadata/properties" xmlns:ns2="4908c3b4-d24f-4c82-9723-bfb9549f8143" xmlns:ns3="86487764-5b2e-4cc8-a343-6fa93c41ada3" targetNamespace="http://schemas.microsoft.com/office/2006/metadata/properties" ma:root="true" ma:fieldsID="d71e390d104ebea3eebe5a8abfb92805" ns2:_="" ns3:_="">
    <xsd:import namespace="4908c3b4-d24f-4c82-9723-bfb9549f8143"/>
    <xsd:import namespace="86487764-5b2e-4cc8-a343-6fa93c41a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08c3b4-d24f-4c82-9723-bfb9549f8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c76f168-b322-4065-b8a8-43d76d7aa7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87764-5b2e-4cc8-a343-6fa93c41ada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6402c6b-4e91-4cce-b59f-b3f0d97a494a}" ma:internalName="TaxCatchAll" ma:showField="CatchAllData" ma:web="86487764-5b2e-4cc8-a343-6fa93c41a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487764-5b2e-4cc8-a343-6fa93c41ada3" xsi:nil="true"/>
    <lcf76f155ced4ddcb4097134ff3c332f xmlns="4908c3b4-d24f-4c82-9723-bfb9549f81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5D5E363-8F1A-403D-9503-1C17F56FC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08c3b4-d24f-4c82-9723-bfb9549f8143"/>
    <ds:schemaRef ds:uri="86487764-5b2e-4cc8-a343-6fa93c41a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1BC025-F5BE-46EE-9A0C-7FA61873A2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DDCD87-CDB3-406E-8E45-D9117B7150CF}">
  <ds:schemaRefs>
    <ds:schemaRef ds:uri="http://schemas.microsoft.com/office/2006/metadata/properties"/>
    <ds:schemaRef ds:uri="http://schemas.microsoft.com/office/infopath/2007/PartnerControls"/>
    <ds:schemaRef ds:uri="86487764-5b2e-4cc8-a343-6fa93c41ada3"/>
    <ds:schemaRef ds:uri="4908c3b4-d24f-4c82-9723-bfb9549f81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689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Wingdings</vt:lpstr>
      <vt:lpstr>Wingdings 3</vt:lpstr>
      <vt:lpstr>Office Theme</vt:lpstr>
      <vt:lpstr>Special Events</vt:lpstr>
      <vt:lpstr>Disclaimer</vt:lpstr>
      <vt:lpstr>Why Manage Risks Associated with Special Events?</vt:lpstr>
      <vt:lpstr>What are we going to cover?</vt:lpstr>
      <vt:lpstr>Types of Special Events</vt:lpstr>
      <vt:lpstr>Internal Stakeholders</vt:lpstr>
      <vt:lpstr>External Stakeholders</vt:lpstr>
      <vt:lpstr>Risk Management Goals for a Special Event</vt:lpstr>
      <vt:lpstr>Risks associated with Special Events</vt:lpstr>
      <vt:lpstr>Event Basics</vt:lpstr>
      <vt:lpstr>How Do You Minimize the Risk when the event is being held on your property????</vt:lpstr>
      <vt:lpstr>Drafting hold harmless and indemnification provisions:</vt:lpstr>
      <vt:lpstr>What about Waivers??</vt:lpstr>
      <vt:lpstr>PowerPoint Presentation</vt:lpstr>
      <vt:lpstr>PowerPoint Presentation</vt:lpstr>
      <vt:lpstr>Questions?</vt:lpstr>
      <vt:lpstr>Tomahawk Story……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Howard</dc:creator>
  <cp:lastModifiedBy>Taquan Gilbert</cp:lastModifiedBy>
  <cp:revision>11</cp:revision>
  <dcterms:created xsi:type="dcterms:W3CDTF">2019-12-04T20:30:03Z</dcterms:created>
  <dcterms:modified xsi:type="dcterms:W3CDTF">2023-10-10T19:38:25Z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0x010100F550254FCF5DB448A00E04F48AC924BE</vt:lpwstr>
  </property>
  <property fmtid="{D5CDD505-2E9C-101B-9397-08002B2CF9AE}" pid="3" name="Order">
    <vt:r8>5634600</vt:r8>
  </property>
  <property fmtid="{D5CDD505-2E9C-101B-9397-08002B2CF9AE}" pid="4" name="MediaServiceImageTags">
    <vt:lpwstr/>
  </property>
</Properties>
</file>