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9"/>
  </p:handoutMasterIdLst>
  <p:sldIdLst>
    <p:sldId id="262" r:id="rId5"/>
    <p:sldId id="261" r:id="rId6"/>
    <p:sldId id="266" r:id="rId7"/>
    <p:sldId id="263" r:id="rId8"/>
    <p:sldId id="267" r:id="rId9"/>
    <p:sldId id="268" r:id="rId10"/>
    <p:sldId id="281" r:id="rId11"/>
    <p:sldId id="265" r:id="rId12"/>
    <p:sldId id="269" r:id="rId13"/>
    <p:sldId id="270" r:id="rId14"/>
    <p:sldId id="282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co, Fernando" initials="BF" lastIdx="1" clrIdx="0">
    <p:extLst>
      <p:ext uri="{19B8F6BF-5375-455C-9EA6-DF929625EA0E}">
        <p15:presenceInfo xmlns:p15="http://schemas.microsoft.com/office/powerpoint/2012/main" userId="S-1-5-21-3783409357-2204173064-303048338-311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F3FE3-C969-4106-B86A-6BEBA8942D92}" v="4" dt="2023-10-10T22:56:32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2821"/>
    <p:restoredTop sz="75798" autoAdjust="0"/>
  </p:normalViewPr>
  <p:slideViewPr>
    <p:cSldViewPr snapToGrid="0" snapToObjects="1">
      <p:cViewPr varScale="1">
        <p:scale>
          <a:sx n="50" d="100"/>
          <a:sy n="50" d="100"/>
        </p:scale>
        <p:origin x="1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quan Gilbert" userId="cccb3b1d-7701-4d88-9db7-7c2f45dc5b88" providerId="ADAL" clId="{E98F3FE3-C969-4106-B86A-6BEBA8942D92}"/>
    <pc:docChg chg="modHandout">
      <pc:chgData name="Taquan Gilbert" userId="cccb3b1d-7701-4d88-9db7-7c2f45dc5b88" providerId="ADAL" clId="{E98F3FE3-C969-4106-B86A-6BEBA8942D92}" dt="2023-10-10T22:56:32.673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96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AA13-22B1-AB41-88F5-C8D91204A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330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Narcan: Should Its Use Be Extended To Non-First Responders?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8BE99-6F90-0D4F-A0BD-116465B98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2991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Fernando Branco M.D. </a:t>
            </a:r>
          </a:p>
          <a:p>
            <a:r>
              <a:rPr lang="en-US" dirty="0"/>
              <a:t>Chief Medical Officer/AVP Claims</a:t>
            </a:r>
          </a:p>
          <a:p>
            <a:r>
              <a:rPr lang="en-US" dirty="0"/>
              <a:t>Midwest Employers Casualty</a:t>
            </a:r>
          </a:p>
          <a:p>
            <a:r>
              <a:rPr lang="en-US" dirty="0"/>
              <a:t>A Berkley Company</a:t>
            </a:r>
          </a:p>
        </p:txBody>
      </p:sp>
    </p:spTree>
    <p:extLst>
      <p:ext uri="{BB962C8B-B14F-4D97-AF65-F5344CB8AC3E}">
        <p14:creationId xmlns:p14="http://schemas.microsoft.com/office/powerpoint/2010/main" val="160249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Nasal Naloxone - ODG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8649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Heroin or illicit synthetic</a:t>
            </a:r>
            <a:br>
              <a:rPr lang="en-US" dirty="0"/>
            </a:br>
            <a:r>
              <a:rPr lang="en-US" dirty="0"/>
              <a:t>opioid use (Fentanyl)</a:t>
            </a:r>
          </a:p>
          <a:p>
            <a:r>
              <a:rPr lang="en-US" dirty="0"/>
              <a:t>History of opioid misuse and</a:t>
            </a:r>
            <a:br>
              <a:rPr lang="en-US" dirty="0"/>
            </a:br>
            <a:r>
              <a:rPr lang="en-US" dirty="0"/>
              <a:t>recent release from</a:t>
            </a:r>
            <a:br>
              <a:rPr lang="en-US" dirty="0"/>
            </a:br>
            <a:r>
              <a:rPr lang="en-US" dirty="0"/>
              <a:t>incarceration or other</a:t>
            </a:r>
            <a:br>
              <a:rPr lang="en-US" dirty="0"/>
            </a:br>
            <a:r>
              <a:rPr lang="en-US" dirty="0"/>
              <a:t>controlled setting</a:t>
            </a:r>
          </a:p>
          <a:p>
            <a:r>
              <a:rPr lang="en-US" dirty="0"/>
              <a:t>Misuse of prescription opioids</a:t>
            </a:r>
          </a:p>
          <a:p>
            <a:r>
              <a:rPr lang="en-US" dirty="0"/>
              <a:t>Treatment for opioid use disorder, including medication-assisted treatment</a:t>
            </a:r>
          </a:p>
          <a:p>
            <a:r>
              <a:rPr lang="en-US" dirty="0"/>
              <a:t>Use of illicit drugs (e.g. cocaine) that may be contaminated with synthetic opioids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ow to Use Narcan to Reverse an Opioid Overdose">
            <a:extLst>
              <a:ext uri="{FF2B5EF4-FFF2-40B4-BE49-F238E27FC236}">
                <a16:creationId xmlns:a16="http://schemas.microsoft.com/office/drawing/2014/main" id="{27740FB1-77B9-4B4B-A2FB-24606FE9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398" y="1782555"/>
            <a:ext cx="3352749" cy="22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8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Nasal</a:t>
            </a:r>
            <a:br>
              <a:rPr lang="en-US" dirty="0"/>
            </a:br>
            <a:r>
              <a:rPr lang="en-US" dirty="0"/>
              <a:t>Naloxone - ODG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374585" cy="4351338"/>
          </a:xfrm>
        </p:spPr>
        <p:txBody>
          <a:bodyPr>
            <a:normAutofit/>
          </a:bodyPr>
          <a:lstStyle/>
          <a:p>
            <a:r>
              <a:rPr lang="en-US" dirty="0"/>
              <a:t>Patient taking opioid therapy for chronic pain and 1 or more of the following:</a:t>
            </a:r>
          </a:p>
          <a:p>
            <a:pPr lvl="1"/>
            <a:r>
              <a:rPr lang="en-US" dirty="0"/>
              <a:t>Concomitant use of benzodiazepine</a:t>
            </a:r>
          </a:p>
          <a:p>
            <a:pPr lvl="1"/>
            <a:r>
              <a:rPr lang="en-US" dirty="0"/>
              <a:t>High-dose opioid therapy (&gt;50 MED)</a:t>
            </a:r>
          </a:p>
          <a:p>
            <a:pPr lvl="1"/>
            <a:r>
              <a:rPr lang="en-US" dirty="0"/>
              <a:t>History of opioid overdose</a:t>
            </a:r>
          </a:p>
          <a:p>
            <a:pPr lvl="1"/>
            <a:r>
              <a:rPr lang="en-US" dirty="0"/>
              <a:t>History of substance use disorder</a:t>
            </a:r>
          </a:p>
          <a:p>
            <a:pPr lvl="1"/>
            <a:r>
              <a:rPr lang="en-US" dirty="0"/>
              <a:t>Patient at risk for returning to high dose to which no longer tolerant (release from prison or rehab)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54424-9CC9-4AB3-8179-759ACB6E22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052" y="0"/>
            <a:ext cx="2729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an overdose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65" y="1458233"/>
            <a:ext cx="4964714" cy="39354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Small, constricted “pinpoint pupils”</a:t>
            </a:r>
          </a:p>
          <a:p>
            <a:r>
              <a:rPr lang="en-US" dirty="0"/>
              <a:t>Falling asleep or losing consciousness</a:t>
            </a:r>
          </a:p>
          <a:p>
            <a:r>
              <a:rPr lang="en-US" dirty="0"/>
              <a:t>Slow, weak or no breathing</a:t>
            </a:r>
          </a:p>
          <a:p>
            <a:r>
              <a:rPr lang="en-US" dirty="0"/>
              <a:t>Choking or gurgling sounds</a:t>
            </a:r>
          </a:p>
          <a:p>
            <a:r>
              <a:rPr lang="en-US" dirty="0"/>
              <a:t>Limp body</a:t>
            </a:r>
          </a:p>
          <a:p>
            <a:r>
              <a:rPr lang="en-US" dirty="0"/>
              <a:t>Cold and/or clammy skin</a:t>
            </a:r>
          </a:p>
          <a:p>
            <a:r>
              <a:rPr lang="en-US" dirty="0"/>
              <a:t>Discolored skin – lips/nails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6C0E-B727-4D6A-95AD-753EDF64E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7217" y="0"/>
            <a:ext cx="3246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5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- 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0" y="1690689"/>
            <a:ext cx="7886699" cy="37427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Call 911 immediately</a:t>
            </a:r>
          </a:p>
          <a:p>
            <a:pPr marL="514350" indent="-514350">
              <a:buAutoNum type="arabicPeriod"/>
            </a:pPr>
            <a:r>
              <a:rPr lang="en-US" dirty="0"/>
              <a:t>Administer Naloxone</a:t>
            </a:r>
          </a:p>
          <a:p>
            <a:pPr marL="514350" indent="-514350">
              <a:buAutoNum type="arabicPeriod"/>
            </a:pPr>
            <a:r>
              <a:rPr lang="en-US" dirty="0"/>
              <a:t>Try to keep the person awake and breathing; if trained in CPR, might need to start</a:t>
            </a:r>
          </a:p>
          <a:p>
            <a:pPr marL="514350" indent="-514350">
              <a:buAutoNum type="arabicPeriod"/>
            </a:pPr>
            <a:r>
              <a:rPr lang="en-US" dirty="0"/>
              <a:t>Lay the person on their side to prevent choking</a:t>
            </a:r>
          </a:p>
          <a:p>
            <a:pPr marL="514350" indent="-514350">
              <a:buAutoNum type="arabicPeriod"/>
            </a:pPr>
            <a:r>
              <a:rPr lang="en-US" dirty="0"/>
              <a:t>Stay with the person until emergency assistance arrives</a:t>
            </a:r>
          </a:p>
          <a:p>
            <a:pPr marL="514350" indent="-514350">
              <a:buAutoNum type="arabicPeriod"/>
            </a:pPr>
            <a:r>
              <a:rPr lang="en-US" dirty="0"/>
              <a:t>Repeat naloxone after 5 minutes if no improvement and no emergency personal arrived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B8FA0-FC74-4F7B-9F87-6E3FDB301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779"/>
          <a:stretch/>
        </p:blipFill>
        <p:spPr>
          <a:xfrm>
            <a:off x="4946111" y="695749"/>
            <a:ext cx="3585569" cy="9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solution to the big problem</a:t>
            </a:r>
          </a:p>
          <a:p>
            <a:r>
              <a:rPr lang="en-US" dirty="0"/>
              <a:t>A question of ethics and morality?</a:t>
            </a:r>
          </a:p>
          <a:p>
            <a:r>
              <a:rPr lang="en-US" dirty="0"/>
              <a:t>Emergency personnel needs to be protected</a:t>
            </a:r>
          </a:p>
          <a:p>
            <a:r>
              <a:rPr lang="en-US" dirty="0"/>
              <a:t>Addiction is a disease</a:t>
            </a:r>
          </a:p>
          <a:p>
            <a:r>
              <a:rPr lang="en-US" dirty="0"/>
              <a:t>Death is final</a:t>
            </a:r>
          </a:p>
          <a:p>
            <a:r>
              <a:rPr lang="en-US" dirty="0"/>
              <a:t>What happens after the worst is avoided?</a:t>
            </a:r>
          </a:p>
        </p:txBody>
      </p:sp>
    </p:spTree>
    <p:extLst>
      <p:ext uri="{BB962C8B-B14F-4D97-AF65-F5344CB8AC3E}">
        <p14:creationId xmlns:p14="http://schemas.microsoft.com/office/powerpoint/2010/main" val="196343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ltrexone 50mg">
            <a:extLst>
              <a:ext uri="{FF2B5EF4-FFF2-40B4-BE49-F238E27FC236}">
                <a16:creationId xmlns:a16="http://schemas.microsoft.com/office/drawing/2014/main" id="{F4019D85-2952-49BD-9968-41560BB59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0578" y="1351722"/>
            <a:ext cx="3421405" cy="23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 or Naltrexone?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Naloxone brand name is Narcan</a:t>
            </a:r>
            <a:br>
              <a:rPr lang="en-US" sz="2400" dirty="0"/>
            </a:br>
            <a:r>
              <a:rPr lang="en-US" sz="2400" dirty="0"/>
              <a:t>It is not to be confused with</a:t>
            </a:r>
            <a:br>
              <a:rPr lang="en-US" sz="2400" dirty="0"/>
            </a:br>
            <a:r>
              <a:rPr lang="en-US" sz="2400" dirty="0"/>
              <a:t>Naltrexone, sold brand name </a:t>
            </a:r>
            <a:r>
              <a:rPr lang="en-US" sz="2400" dirty="0" err="1"/>
              <a:t>Revia</a:t>
            </a:r>
            <a:br>
              <a:rPr lang="en-US" sz="2400" dirty="0"/>
            </a:br>
            <a:r>
              <a:rPr lang="en-US" sz="2400" dirty="0"/>
              <a:t>or Vivitrol, which are used for alcohol</a:t>
            </a:r>
            <a:br>
              <a:rPr lang="en-US" sz="2400" dirty="0"/>
            </a:br>
            <a:r>
              <a:rPr lang="en-US" sz="2400" dirty="0"/>
              <a:t>withdrawals and also to treat opioid use</a:t>
            </a:r>
            <a:br>
              <a:rPr lang="en-US" sz="2400" dirty="0"/>
            </a:br>
            <a:r>
              <a:rPr lang="en-US" sz="2400" dirty="0"/>
              <a:t>disorder by reducing cravings and feelings</a:t>
            </a:r>
            <a:br>
              <a:rPr lang="en-US" sz="2400" dirty="0"/>
            </a:br>
            <a:r>
              <a:rPr lang="en-US" sz="2400" dirty="0"/>
              <a:t>of euphoria. Naltrexone can cause opioid withdrawals like naloxone, but it is not used for overdoses. It is long-acting (4 to 13 hours).</a:t>
            </a:r>
          </a:p>
        </p:txBody>
      </p:sp>
    </p:spTree>
    <p:extLst>
      <p:ext uri="{BB962C8B-B14F-4D97-AF65-F5344CB8AC3E}">
        <p14:creationId xmlns:p14="http://schemas.microsoft.com/office/powerpoint/2010/main" val="16106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903"/>
            <a:ext cx="700460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Narcan is the brand name</a:t>
            </a:r>
            <a:br>
              <a:rPr lang="en-US" dirty="0"/>
            </a:br>
            <a:r>
              <a:rPr lang="en-US" dirty="0"/>
              <a:t>for Naloxone. </a:t>
            </a:r>
          </a:p>
          <a:p>
            <a:r>
              <a:rPr lang="en-US" dirty="0"/>
              <a:t>Patented in 1961 &amp; first</a:t>
            </a:r>
            <a:br>
              <a:rPr lang="en-US" dirty="0"/>
            </a:br>
            <a:r>
              <a:rPr lang="en-US" dirty="0"/>
              <a:t>approved for opioid overdose</a:t>
            </a:r>
            <a:br>
              <a:rPr lang="en-US" dirty="0"/>
            </a:br>
            <a:r>
              <a:rPr lang="en-US" dirty="0"/>
              <a:t>in the United States in 1971</a:t>
            </a:r>
          </a:p>
          <a:p>
            <a:r>
              <a:rPr lang="en-US" dirty="0"/>
              <a:t>Non-selective, competitive</a:t>
            </a:r>
            <a:br>
              <a:rPr lang="en-US" dirty="0"/>
            </a:br>
            <a:r>
              <a:rPr lang="en-US" dirty="0"/>
              <a:t>opioid antagonist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IV  – 2 minutes</a:t>
            </a:r>
          </a:p>
          <a:p>
            <a:pPr lvl="1"/>
            <a:r>
              <a:rPr lang="en-US" dirty="0"/>
              <a:t>IM – 5 minutes</a:t>
            </a:r>
          </a:p>
          <a:p>
            <a:pPr lvl="1"/>
            <a:r>
              <a:rPr lang="en-US" dirty="0"/>
              <a:t>Nasal Spray – 2-5 minutes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B0849-FF49-4E2B-B7D9-C26B4BD849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957" y="-1"/>
            <a:ext cx="3313043" cy="68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85013-2406-427D-880B-B0C55F72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461" y="0"/>
            <a:ext cx="32865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14A3-7CB7-403F-9325-06F41A66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402"/>
            <a:ext cx="8011767" cy="4351338"/>
          </a:xfrm>
        </p:spPr>
        <p:txBody>
          <a:bodyPr>
            <a:normAutofit/>
          </a:bodyPr>
          <a:lstStyle/>
          <a:p>
            <a:r>
              <a:rPr lang="en-US" sz="2600" dirty="0"/>
              <a:t>Dosages: Nasal/IV/IM – 0.4-2 mg ,</a:t>
            </a:r>
            <a:br>
              <a:rPr lang="en-US" sz="2600" dirty="0"/>
            </a:br>
            <a:r>
              <a:rPr lang="en-US" sz="2600" dirty="0"/>
              <a:t>repeat 2-3 minutes PRN, not to</a:t>
            </a:r>
            <a:br>
              <a:rPr lang="en-US" sz="2600" dirty="0"/>
            </a:br>
            <a:r>
              <a:rPr lang="en-US" sz="2600" dirty="0"/>
              <a:t>exceed 10 mg (0.01 mg/kg)</a:t>
            </a:r>
          </a:p>
          <a:p>
            <a:r>
              <a:rPr lang="en-US" sz="2600" dirty="0"/>
              <a:t>Effects wear out 30-90 minutes</a:t>
            </a:r>
          </a:p>
          <a:p>
            <a:r>
              <a:rPr lang="en-US" sz="2600" dirty="0"/>
              <a:t>Generic version available</a:t>
            </a:r>
          </a:p>
          <a:p>
            <a:r>
              <a:rPr lang="en-US" sz="2600" dirty="0" err="1"/>
              <a:t>Evzio</a:t>
            </a:r>
            <a:r>
              <a:rPr lang="en-US" sz="2600" dirty="0"/>
              <a:t> discontinued due to low profit</a:t>
            </a:r>
          </a:p>
          <a:p>
            <a:r>
              <a:rPr lang="en-US" sz="2600" dirty="0"/>
              <a:t>ZIMHI – IM/IV use only</a:t>
            </a:r>
          </a:p>
          <a:p>
            <a:r>
              <a:rPr lang="en-US" sz="2600" dirty="0"/>
              <a:t>OTC Naloxone spray approved in</a:t>
            </a:r>
            <a:br>
              <a:rPr lang="en-US" sz="2600" dirty="0"/>
            </a:br>
            <a:r>
              <a:rPr lang="en-US" sz="2600" dirty="0"/>
              <a:t>all states except Hawaii</a:t>
            </a:r>
            <a:br>
              <a:rPr lang="en-US" sz="2600" dirty="0"/>
            </a:br>
            <a:r>
              <a:rPr lang="en-US" sz="2600" dirty="0"/>
              <a:t>(widely available by request)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89"/>
            <a:ext cx="5083037" cy="412701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Narcotic Epidemic – started in the 90’s, unchecked for decades</a:t>
            </a:r>
          </a:p>
          <a:p>
            <a:r>
              <a:rPr lang="en-US" sz="2000" dirty="0"/>
              <a:t>Initially, a whole generation of working individuals became addicted</a:t>
            </a:r>
          </a:p>
          <a:p>
            <a:r>
              <a:rPr lang="en-US" sz="2000" dirty="0"/>
              <a:t>Next, overdoses increased to record numbers</a:t>
            </a:r>
          </a:p>
          <a:p>
            <a:r>
              <a:rPr lang="en-US" sz="2000" dirty="0"/>
              <a:t>This led to paradigm shift, fewer doctors willing to prescribe</a:t>
            </a:r>
          </a:p>
          <a:p>
            <a:r>
              <a:rPr lang="en-US" sz="2000" dirty="0"/>
              <a:t>As a result, illegal use increases, leading to more overdoses</a:t>
            </a:r>
          </a:p>
          <a:p>
            <a:r>
              <a:rPr lang="en-US" sz="2000" dirty="0"/>
              <a:t>Add Fentanyl and </a:t>
            </a:r>
            <a:r>
              <a:rPr lang="en-US" sz="2000" dirty="0" err="1"/>
              <a:t>Carfentanil</a:t>
            </a:r>
            <a:r>
              <a:rPr lang="en-US" sz="2000" dirty="0"/>
              <a:t> to the picture</a:t>
            </a:r>
          </a:p>
          <a:p>
            <a:r>
              <a:rPr lang="en-US" sz="2000" dirty="0"/>
              <a:t>COVID further complicates situation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0AFD0-A469-448C-A467-3A49C8A22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226" y="0"/>
            <a:ext cx="3193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Fentanyl/</a:t>
            </a:r>
            <a:r>
              <a:rPr lang="en-US" dirty="0" err="1"/>
              <a:t>Carfentanil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Synthetic opioids, liquid and powder</a:t>
            </a:r>
          </a:p>
          <a:p>
            <a:pPr>
              <a:lnSpc>
                <a:spcPct val="120000"/>
              </a:lnSpc>
            </a:pPr>
            <a:r>
              <a:rPr lang="en-US" dirty="0"/>
              <a:t>Cheaper, more powerful, more addictive,</a:t>
            </a:r>
            <a:br>
              <a:rPr lang="en-US" dirty="0"/>
            </a:br>
            <a:r>
              <a:rPr lang="en-US" dirty="0"/>
              <a:t>more dangerous </a:t>
            </a:r>
          </a:p>
          <a:p>
            <a:pPr>
              <a:lnSpc>
                <a:spcPct val="120000"/>
              </a:lnSpc>
            </a:pPr>
            <a:r>
              <a:rPr lang="en-US" dirty="0"/>
              <a:t>Fentanyl 50x stronger than heroine, 100x</a:t>
            </a:r>
            <a:br>
              <a:rPr lang="en-US" dirty="0"/>
            </a:br>
            <a:r>
              <a:rPr lang="en-US" dirty="0"/>
              <a:t>stronger than morphine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Carfentanil</a:t>
            </a:r>
            <a:r>
              <a:rPr lang="en-US" dirty="0"/>
              <a:t> 100x stronger than Fentanyl, 10,000x stronger than morphine</a:t>
            </a:r>
          </a:p>
          <a:p>
            <a:pPr>
              <a:lnSpc>
                <a:spcPct val="120000"/>
              </a:lnSpc>
            </a:pPr>
            <a:r>
              <a:rPr lang="en-US" dirty="0"/>
              <a:t>Powder form is commonly mixed with drugs like heroin, cocaine and methamphetamines</a:t>
            </a:r>
          </a:p>
          <a:p>
            <a:pPr>
              <a:lnSpc>
                <a:spcPct val="120000"/>
              </a:lnSpc>
            </a:pPr>
            <a:r>
              <a:rPr lang="en-US" dirty="0"/>
              <a:t>Liquid used in nasal sprays, eye drops, candies, paper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Carfentanil</a:t>
            </a:r>
            <a:r>
              <a:rPr lang="en-US" dirty="0"/>
              <a:t> has caused the deaths of several first responders</a:t>
            </a:r>
          </a:p>
          <a:p>
            <a:pPr>
              <a:lnSpc>
                <a:spcPct val="120000"/>
              </a:lnSpc>
            </a:pPr>
            <a:r>
              <a:rPr lang="en-US" dirty="0"/>
              <a:t>Add Xylazine (animal tranquilizer like Ketamine)</a:t>
            </a:r>
          </a:p>
          <a:p>
            <a:endParaRPr lang="en-US" dirty="0"/>
          </a:p>
        </p:txBody>
      </p:sp>
      <p:pic>
        <p:nvPicPr>
          <p:cNvPr id="3074" name="Picture 2" descr="What Is A Lethal Dose Of Carfentanil? | Carfentanil Overdose">
            <a:extLst>
              <a:ext uri="{FF2B5EF4-FFF2-40B4-BE49-F238E27FC236}">
                <a16:creationId xmlns:a16="http://schemas.microsoft.com/office/drawing/2014/main" id="{5E538A69-F6B8-45E9-9C0F-6EC7AA66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391" y="1493613"/>
            <a:ext cx="3273105" cy="20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Fentanyl/</a:t>
            </a:r>
            <a:r>
              <a:rPr lang="en-US" dirty="0" err="1"/>
              <a:t>Carfentanil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6143211" cy="4351338"/>
          </a:xfrm>
        </p:spPr>
        <p:txBody>
          <a:bodyPr>
            <a:normAutofit/>
          </a:bodyPr>
          <a:lstStyle/>
          <a:p>
            <a:r>
              <a:rPr lang="en-US" dirty="0"/>
              <a:t>Now the most common drugs involved in overdose deaths</a:t>
            </a:r>
          </a:p>
          <a:p>
            <a:r>
              <a:rPr lang="en-US" dirty="0"/>
              <a:t>150 deaths per day (CDC)</a:t>
            </a:r>
          </a:p>
          <a:p>
            <a:r>
              <a:rPr lang="en-US" dirty="0"/>
              <a:t>Testing strips available but do not detect </a:t>
            </a:r>
            <a:r>
              <a:rPr lang="en-US" dirty="0" err="1"/>
              <a:t>Carfentanil</a:t>
            </a:r>
            <a:endParaRPr lang="en-US" dirty="0"/>
          </a:p>
          <a:p>
            <a:r>
              <a:rPr lang="en-US" dirty="0"/>
              <a:t>Test strips also very expensive</a:t>
            </a:r>
          </a:p>
          <a:p>
            <a:r>
              <a:rPr lang="en-US" dirty="0"/>
              <a:t>Several doses of naloxone needed to reverse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E9D80-2187-4D90-BB7D-4A7CE7A02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634" y="0"/>
            <a:ext cx="2226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EFF7-23A8-4515-A7A0-CA0A43DD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9022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109,000 deaths per year in the USA - AMA </a:t>
            </a:r>
          </a:p>
          <a:p>
            <a:r>
              <a:rPr lang="en-US" dirty="0"/>
              <a:t>Close to 1 million ER visits – AMA</a:t>
            </a:r>
          </a:p>
          <a:p>
            <a:r>
              <a:rPr lang="en-US" dirty="0"/>
              <a:t>26,500 overdoses reversed by lay people from 1996 to 2014 – CDC</a:t>
            </a:r>
          </a:p>
          <a:p>
            <a:r>
              <a:rPr lang="en-US" dirty="0"/>
              <a:t>93.5% of people given naloxone survived overdose – Emergency medical services data from Massachusetts </a:t>
            </a:r>
          </a:p>
          <a:p>
            <a:r>
              <a:rPr lang="en-US" dirty="0"/>
              <a:t>Not all overdoses are related to illegal use; can be due to dementia, children accessing the drugs, or mistakes by medical personnel or patients</a:t>
            </a:r>
          </a:p>
          <a:p>
            <a:r>
              <a:rPr lang="en-US" dirty="0"/>
              <a:t>Bystanders present in 2/3 of overdoses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5D4C6-0224-4AA4-83B5-0080C8A7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470" y="0"/>
            <a:ext cx="323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are panic attacks and how are they treated?">
            <a:extLst>
              <a:ext uri="{FF2B5EF4-FFF2-40B4-BE49-F238E27FC236}">
                <a16:creationId xmlns:a16="http://schemas.microsoft.com/office/drawing/2014/main" id="{A34BC27E-BA43-48F1-9ABB-3CA8FAE9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651" y="1288914"/>
            <a:ext cx="3516164" cy="26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“Not such a great idea”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94" y="1484662"/>
            <a:ext cx="783245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Untrained individual usage – risky?</a:t>
            </a:r>
          </a:p>
          <a:p>
            <a:r>
              <a:rPr lang="en-US" dirty="0"/>
              <a:t>Does it promote drug use?</a:t>
            </a:r>
          </a:p>
          <a:p>
            <a:r>
              <a:rPr lang="en-US" dirty="0"/>
              <a:t>Does it make the crisis worse?</a:t>
            </a:r>
          </a:p>
          <a:p>
            <a:r>
              <a:rPr lang="en-US" dirty="0"/>
              <a:t>Liability for the person giving</a:t>
            </a:r>
            <a:br>
              <a:rPr lang="en-US" dirty="0"/>
            </a:br>
            <a:r>
              <a:rPr lang="en-US" dirty="0"/>
              <a:t>the drug</a:t>
            </a:r>
          </a:p>
          <a:p>
            <a:r>
              <a:rPr lang="en-US" dirty="0"/>
              <a:t>Legal issues with companion drug</a:t>
            </a:r>
            <a:br>
              <a:rPr lang="en-US" dirty="0"/>
            </a:br>
            <a:r>
              <a:rPr lang="en-US" dirty="0"/>
              <a:t>users not calling 911 after use</a:t>
            </a:r>
          </a:p>
          <a:p>
            <a:r>
              <a:rPr lang="en-US" dirty="0"/>
              <a:t>Good Samaritan laws in most states to protect those who are overdosing and anyone assisting them in an emergency from arrest, charges or a combination of both.</a:t>
            </a:r>
          </a:p>
          <a:p>
            <a:r>
              <a:rPr lang="en-US" dirty="0"/>
              <a:t>Same discussion with needle exchange in the 80’s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0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0254FCF5DB448A00E04F48AC924BE" ma:contentTypeVersion="12" ma:contentTypeDescription="Create a new document." ma:contentTypeScope="" ma:versionID="56f416d259df4d7a5210d561825750d2">
  <xsd:schema xmlns:xsd="http://www.w3.org/2001/XMLSchema" xmlns:xs="http://www.w3.org/2001/XMLSchema" xmlns:p="http://schemas.microsoft.com/office/2006/metadata/properties" xmlns:ns2="4908c3b4-d24f-4c82-9723-bfb9549f8143" xmlns:ns3="86487764-5b2e-4cc8-a343-6fa93c41ada3" targetNamespace="http://schemas.microsoft.com/office/2006/metadata/properties" ma:root="true" ma:fieldsID="d71e390d104ebea3eebe5a8abfb92805" ns2:_="" ns3:_="">
    <xsd:import namespace="4908c3b4-d24f-4c82-9723-bfb9549f8143"/>
    <xsd:import namespace="86487764-5b2e-4cc8-a343-6fa93c41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8c3b4-d24f-4c82-9723-bfb9549f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76f168-b322-4065-b8a8-43d76d7aa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7764-5b2e-4cc8-a343-6fa93c41ad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402c6b-4e91-4cce-b59f-b3f0d97a494a}" ma:internalName="TaxCatchAll" ma:showField="CatchAllData" ma:web="86487764-5b2e-4cc8-a343-6fa93c41a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87764-5b2e-4cc8-a343-6fa93c41ada3" xsi:nil="true"/>
    <lcf76f155ced4ddcb4097134ff3c332f xmlns="4908c3b4-d24f-4c82-9723-bfb9549f81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789C02-98FE-4A4E-9EDB-5655F019FF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F9D01-10C2-47B7-B2DB-49F1F91D2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8c3b4-d24f-4c82-9723-bfb9549f8143"/>
    <ds:schemaRef ds:uri="86487764-5b2e-4cc8-a343-6fa93c41a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36E4B-9365-4B5F-BD72-211DF58A5ED4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1d25d5a2-0efa-4ef2-bcc6-c5e5d7e43f12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6487764-5b2e-4cc8-a343-6fa93c41ada3"/>
    <ds:schemaRef ds:uri="4908c3b4-d24f-4c82-9723-bfb9549f8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830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Narcan: Should Its Use Be Extended To Non-First Responders?</vt:lpstr>
      <vt:lpstr>Naloxone or Naltrexone?</vt:lpstr>
      <vt:lpstr>Narcan</vt:lpstr>
      <vt:lpstr>Narcan</vt:lpstr>
      <vt:lpstr>The Problem</vt:lpstr>
      <vt:lpstr>Illegal Fentanyl/Carfentanil</vt:lpstr>
      <vt:lpstr>Illegal Fentanyl/Carfentanil</vt:lpstr>
      <vt:lpstr>The Facts </vt:lpstr>
      <vt:lpstr>“Not such a great idea”</vt:lpstr>
      <vt:lpstr>Criteria for Nasal Naloxone - ODG</vt:lpstr>
      <vt:lpstr>Criteria for Nasal Naloxone - ODG</vt:lpstr>
      <vt:lpstr>Signs of an overdose</vt:lpstr>
      <vt:lpstr>Protocol - CDC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40</cp:revision>
  <dcterms:created xsi:type="dcterms:W3CDTF">2019-12-04T20:30:03Z</dcterms:created>
  <dcterms:modified xsi:type="dcterms:W3CDTF">2023-10-10T22:56:32Z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0x010100F550254FCF5DB448A00E04F48AC924BE</vt:lpwstr>
  </property>
  <property fmtid="{D5CDD505-2E9C-101B-9397-08002B2CF9AE}" pid="3" name="Order">
    <vt:r8>12344000</vt:r8>
  </property>
  <property fmtid="{D5CDD505-2E9C-101B-9397-08002B2CF9AE}" pid="4" name="MediaServiceImageTags">
    <vt:lpwstr/>
  </property>
</Properties>
</file>