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20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4"/>
  </p:notesMasterIdLst>
  <p:sldIdLst>
    <p:sldId id="263" r:id="rId2"/>
    <p:sldId id="264" r:id="rId3"/>
    <p:sldId id="265" r:id="rId4"/>
    <p:sldId id="266" r:id="rId5"/>
    <p:sldId id="267" r:id="rId6"/>
    <p:sldId id="268" r:id="rId7"/>
    <p:sldId id="294" r:id="rId8"/>
    <p:sldId id="269" r:id="rId9"/>
    <p:sldId id="311" r:id="rId10"/>
    <p:sldId id="271" r:id="rId11"/>
    <p:sldId id="302" r:id="rId12"/>
    <p:sldId id="295" r:id="rId13"/>
    <p:sldId id="312" r:id="rId14"/>
    <p:sldId id="272" r:id="rId15"/>
    <p:sldId id="303" r:id="rId16"/>
    <p:sldId id="273" r:id="rId17"/>
    <p:sldId id="296" r:id="rId18"/>
    <p:sldId id="297" r:id="rId19"/>
    <p:sldId id="274" r:id="rId20"/>
    <p:sldId id="275" r:id="rId21"/>
    <p:sldId id="276" r:id="rId22"/>
    <p:sldId id="277" r:id="rId23"/>
    <p:sldId id="299" r:id="rId24"/>
    <p:sldId id="298" r:id="rId25"/>
    <p:sldId id="304" r:id="rId26"/>
    <p:sldId id="301" r:id="rId27"/>
    <p:sldId id="300" r:id="rId28"/>
    <p:sldId id="282" r:id="rId29"/>
    <p:sldId id="305" r:id="rId30"/>
    <p:sldId id="283" r:id="rId31"/>
    <p:sldId id="306" r:id="rId32"/>
    <p:sldId id="307" r:id="rId33"/>
    <p:sldId id="308" r:id="rId34"/>
    <p:sldId id="291" r:id="rId35"/>
    <p:sldId id="284" r:id="rId36"/>
    <p:sldId id="285" r:id="rId37"/>
    <p:sldId id="310" r:id="rId38"/>
    <p:sldId id="287" r:id="rId39"/>
    <p:sldId id="288" r:id="rId40"/>
    <p:sldId id="286" r:id="rId41"/>
    <p:sldId id="292" r:id="rId42"/>
    <p:sldId id="30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6"/>
    <p:restoredTop sz="96405"/>
  </p:normalViewPr>
  <p:slideViewPr>
    <p:cSldViewPr snapToGrid="0" snapToObjects="1">
      <p:cViewPr varScale="1">
        <p:scale>
          <a:sx n="47" d="100"/>
          <a:sy n="47" d="100"/>
        </p:scale>
        <p:origin x="10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Median CA K-12 Schools Large Claim Valuations by Year *</a:t>
            </a:r>
          </a:p>
        </c:rich>
      </c:tx>
      <c:layout>
        <c:manualLayout>
          <c:xMode val="edge"/>
          <c:yMode val="edge"/>
          <c:x val="0.16705866883275258"/>
          <c:y val="1.9772419126753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638586115654772E-2"/>
          <c:y val="4.9722957234607353E-2"/>
          <c:w val="0.87963297631729431"/>
          <c:h val="0.79645255692611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Median of Top 75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10 Years Ago</c:v>
                </c:pt>
                <c:pt idx="1">
                  <c:v>7 Years Ago</c:v>
                </c:pt>
                <c:pt idx="2">
                  <c:v>5 Years Ago</c:v>
                </c:pt>
                <c:pt idx="3">
                  <c:v>3 Years Ago</c:v>
                </c:pt>
                <c:pt idx="4">
                  <c:v>Current</c:v>
                </c:pt>
              </c:strCache>
            </c:strRef>
          </c:cat>
          <c:val>
            <c:numRef>
              <c:f>Sheet1!$C$3:$C$7</c:f>
              <c:numCache>
                <c:formatCode>"$"#,##0_);[Red]\("$"#,##0\)</c:formatCode>
                <c:ptCount val="5"/>
                <c:pt idx="0">
                  <c:v>1.9</c:v>
                </c:pt>
                <c:pt idx="1">
                  <c:v>2</c:v>
                </c:pt>
                <c:pt idx="2">
                  <c:v>2.9</c:v>
                </c:pt>
                <c:pt idx="3">
                  <c:v>5.0999999999999996</c:v>
                </c:pt>
                <c:pt idx="4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80-407C-A8D0-DEE5F3B23E04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Median of Top 50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10 Years Ago</c:v>
                </c:pt>
                <c:pt idx="1">
                  <c:v>7 Years Ago</c:v>
                </c:pt>
                <c:pt idx="2">
                  <c:v>5 Years Ago</c:v>
                </c:pt>
                <c:pt idx="3">
                  <c:v>3 Years Ago</c:v>
                </c:pt>
                <c:pt idx="4">
                  <c:v>Current</c:v>
                </c:pt>
              </c:strCache>
            </c:strRef>
          </c:cat>
          <c:val>
            <c:numRef>
              <c:f>Sheet1!$D$3:$D$7</c:f>
              <c:numCache>
                <c:formatCode>"$"#,##0_);[Red]\("$"#,##0\)</c:formatCode>
                <c:ptCount val="5"/>
                <c:pt idx="0">
                  <c:v>2.5</c:v>
                </c:pt>
                <c:pt idx="1">
                  <c:v>2.9</c:v>
                </c:pt>
                <c:pt idx="2">
                  <c:v>4.4000000000000004</c:v>
                </c:pt>
                <c:pt idx="3">
                  <c:v>6.2</c:v>
                </c:pt>
                <c:pt idx="4">
                  <c:v>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80-407C-A8D0-DEE5F3B23E04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Median of Top 25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10 Years Ago</c:v>
                </c:pt>
                <c:pt idx="1">
                  <c:v>7 Years Ago</c:v>
                </c:pt>
                <c:pt idx="2">
                  <c:v>5 Years Ago</c:v>
                </c:pt>
                <c:pt idx="3">
                  <c:v>3 Years Ago</c:v>
                </c:pt>
                <c:pt idx="4">
                  <c:v>Current</c:v>
                </c:pt>
              </c:strCache>
            </c:strRef>
          </c:cat>
          <c:val>
            <c:numRef>
              <c:f>Sheet1!$E$3:$E$7</c:f>
              <c:numCache>
                <c:formatCode>"$"#,##0_);[Red]\("$"#,##0\)</c:formatCode>
                <c:ptCount val="5"/>
                <c:pt idx="0">
                  <c:v>3.9</c:v>
                </c:pt>
                <c:pt idx="1">
                  <c:v>5</c:v>
                </c:pt>
                <c:pt idx="2">
                  <c:v>7</c:v>
                </c:pt>
                <c:pt idx="3">
                  <c:v>7.9</c:v>
                </c:pt>
                <c:pt idx="4">
                  <c:v>11.9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E80-407C-A8D0-DEE5F3B23E04}"/>
            </c:ext>
          </c:extLst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Median of Top 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Sheet1!$B$3:$B$7</c:f>
              <c:strCache>
                <c:ptCount val="5"/>
                <c:pt idx="0">
                  <c:v>10 Years Ago</c:v>
                </c:pt>
                <c:pt idx="1">
                  <c:v>7 Years Ago</c:v>
                </c:pt>
                <c:pt idx="2">
                  <c:v>5 Years Ago</c:v>
                </c:pt>
                <c:pt idx="3">
                  <c:v>3 Years Ago</c:v>
                </c:pt>
                <c:pt idx="4">
                  <c:v>Current</c:v>
                </c:pt>
              </c:strCache>
            </c:strRef>
          </c:cat>
          <c:val>
            <c:numRef>
              <c:f>Sheet1!$F$3:$F$7</c:f>
              <c:numCache>
                <c:formatCode>"$"#,##0_);[Red]\("$"#,##0\)</c:formatCode>
                <c:ptCount val="5"/>
                <c:pt idx="0">
                  <c:v>5</c:v>
                </c:pt>
                <c:pt idx="1">
                  <c:v>7.5</c:v>
                </c:pt>
                <c:pt idx="2">
                  <c:v>9</c:v>
                </c:pt>
                <c:pt idx="3">
                  <c:v>10.25</c:v>
                </c:pt>
                <c:pt idx="4">
                  <c:v>17.899999999999999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E80-407C-A8D0-DEE5F3B23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230123976"/>
        <c:axId val="230124368"/>
      </c:barChart>
      <c:catAx>
        <c:axId val="23012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124368"/>
        <c:crosses val="autoZero"/>
        <c:auto val="1"/>
        <c:lblAlgn val="ctr"/>
        <c:lblOffset val="100"/>
        <c:noMultiLvlLbl val="0"/>
      </c:catAx>
      <c:valAx>
        <c:axId val="230124368"/>
        <c:scaling>
          <c:orientation val="minMax"/>
        </c:scaling>
        <c:delete val="0"/>
        <c:axPos val="l"/>
        <c:numFmt formatCode="&quot;$&quot;#,##0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12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05A03-E9A6-47DE-A125-30E532C898CF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789A9-E592-4CB2-8364-29B13388A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3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b603c9dd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b603c9dd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1736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9308-2EF7-9E42-8310-8DBF6E6BD181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dwestern_United_States" TargetMode="External"/><Relationship Id="rId2" Type="http://schemas.openxmlformats.org/officeDocument/2006/relationships/hyperlink" Target="https://en.wikipedia.org/wiki/Southern_United_Sta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Northeastern_United_States" TargetMode="External"/><Relationship Id="rId4" Type="http://schemas.openxmlformats.org/officeDocument/2006/relationships/hyperlink" Target="https://en.wikipedia.org/wiki/Western_United_Stat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57C2B7A-2B97-8945-8C7E-F8A8D1F03D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Emerging Topics for 2023 </a:t>
            </a:r>
            <a:br>
              <a:rPr lang="en-US" dirty="0" smtClean="0"/>
            </a:br>
            <a:r>
              <a:rPr lang="en-US" dirty="0" smtClean="0"/>
              <a:t>&amp; Beyond 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53CE22AA-F22C-8943-B29A-709830FBA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681204"/>
          </a:xfrm>
        </p:spPr>
        <p:txBody>
          <a:bodyPr/>
          <a:lstStyle/>
          <a:p>
            <a:r>
              <a:rPr lang="en-US" dirty="0" smtClean="0"/>
              <a:t>John Chino, ARM-P, ARM-E, CSRM</a:t>
            </a:r>
          </a:p>
          <a:p>
            <a:endParaRPr lang="en-US" dirty="0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5" y="-3348957"/>
            <a:ext cx="5303520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Old Town | Old Town Alexandria is a thriving National Histor… | Flick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" y="3961858"/>
            <a:ext cx="9076622" cy="25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Trend #1: CYBER Underwriters Speak </a:t>
            </a:r>
            <a:r>
              <a:rPr lang="en-US" dirty="0" smtClean="0"/>
              <a:t>(and you’re not going to like what they have to say).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5" y="1978429"/>
            <a:ext cx="8670175" cy="359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risk exposure has changed so dramatically that we have to bring up those rates and </a:t>
            </a:r>
            <a:r>
              <a:rPr lang="en-US" dirty="0">
                <a:solidFill>
                  <a:srgbClr val="C00000"/>
                </a:solidFill>
              </a:rPr>
              <a:t>we have to wait until those insureds have better controls </a:t>
            </a:r>
            <a:r>
              <a:rPr lang="en-US" dirty="0"/>
              <a:t>in their network for us to bring those rates back down a bit.”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Pricing is part of the solution, but pricing alone won’t end the hard market</a:t>
            </a:r>
            <a:r>
              <a:rPr lang="en-US" dirty="0"/>
              <a:t>, according to Paul Needle, senior vice president of cyber treaty reinsurance at Munich Re. Increased cyber maturity for insureds is what will have “an exponential effect” on losses, he added.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“No longer can we accept that they’re going to implement certain controls post-binding, </a:t>
            </a:r>
            <a:r>
              <a:rPr lang="en-US" dirty="0"/>
              <a:t>it absolutely needs to be in place,” said Needle. “</a:t>
            </a:r>
            <a:r>
              <a:rPr lang="en-US" u="sng" dirty="0"/>
              <a:t>To me, the difference between this and any other hard market is the underlying change in the underlying process.”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32" y="5577840"/>
            <a:ext cx="3499658" cy="10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Ransomware – trending towards a very bad </a:t>
            </a:r>
            <a:r>
              <a:rPr lang="en-US" i="1" dirty="0" smtClean="0"/>
              <a:t>Monday Morning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35" y="1588655"/>
            <a:ext cx="7835683" cy="4184289"/>
          </a:xfrm>
        </p:spPr>
      </p:pic>
    </p:spTree>
    <p:extLst>
      <p:ext uri="{BB962C8B-B14F-4D97-AF65-F5344CB8AC3E}">
        <p14:creationId xmlns:p14="http://schemas.microsoft.com/office/powerpoint/2010/main" val="6574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 Threat Actors: We are #1!!!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2400"/>
            <a:ext cx="7886700" cy="47545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i="1" dirty="0" smtClean="0"/>
              <a:t>Big Game Hunting </a:t>
            </a:r>
            <a:r>
              <a:rPr lang="en-US" dirty="0" smtClean="0"/>
              <a:t>– the practice of choosing your target based on how much they can pay.</a:t>
            </a:r>
          </a:p>
          <a:p>
            <a:r>
              <a:rPr lang="en-US" dirty="0" smtClean="0"/>
              <a:t>Trend: Average Ransom payment is up 82% from 2021 at $570,000.</a:t>
            </a:r>
          </a:p>
          <a:p>
            <a:r>
              <a:rPr lang="en-US" dirty="0" smtClean="0"/>
              <a:t>Trend: Combining Extortion Techniques!</a:t>
            </a:r>
          </a:p>
          <a:p>
            <a:r>
              <a:rPr lang="en-US" dirty="0" smtClean="0"/>
              <a:t>Insurance Industry Response – a completely new approach:</a:t>
            </a:r>
          </a:p>
          <a:p>
            <a:pPr lvl="1"/>
            <a:r>
              <a:rPr lang="en-US" dirty="0" smtClean="0"/>
              <a:t>Cutting Limits – especially limits for ransomware</a:t>
            </a:r>
          </a:p>
          <a:p>
            <a:pPr lvl="1"/>
            <a:r>
              <a:rPr lang="en-US" dirty="0" smtClean="0"/>
              <a:t>Tighter Underwriting Controls</a:t>
            </a:r>
          </a:p>
          <a:p>
            <a:pPr lvl="1"/>
            <a:r>
              <a:rPr lang="en-US" dirty="0" smtClean="0"/>
              <a:t>Insurers “packaging” solutions with the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70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Game Hunters want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From a top-down risk perspective, the result is an increase in risk if your client works in certain fields. The industries subject to ransomware attacks the most in 2021</a:t>
            </a:r>
            <a:r>
              <a:rPr lang="en-US" b="1" baseline="30000" dirty="0"/>
              <a:t>3</a:t>
            </a:r>
            <a:r>
              <a:rPr lang="en-US" dirty="0"/>
              <a:t> (in descending order) were:</a:t>
            </a:r>
          </a:p>
          <a:p>
            <a:r>
              <a:rPr lang="en-US" dirty="0">
                <a:solidFill>
                  <a:srgbClr val="FF0000"/>
                </a:solidFill>
              </a:rPr>
              <a:t>Government</a:t>
            </a:r>
          </a:p>
          <a:p>
            <a:r>
              <a:rPr lang="en-US" dirty="0">
                <a:solidFill>
                  <a:srgbClr val="FF0000"/>
                </a:solidFill>
              </a:rPr>
              <a:t>Education</a:t>
            </a:r>
          </a:p>
          <a:p>
            <a:r>
              <a:rPr lang="en-US" dirty="0"/>
              <a:t>Healthcare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Services</a:t>
            </a:r>
          </a:p>
          <a:p>
            <a:r>
              <a:rPr lang="en-US" dirty="0"/>
              <a:t>Manufacturing</a:t>
            </a:r>
          </a:p>
          <a:p>
            <a:r>
              <a:rPr lang="en-US" dirty="0"/>
              <a:t>Retail</a:t>
            </a:r>
          </a:p>
          <a:p>
            <a:r>
              <a:rPr lang="en-US" dirty="0"/>
              <a:t>Utility</a:t>
            </a:r>
          </a:p>
          <a:p>
            <a:r>
              <a:rPr lang="en-US" dirty="0"/>
              <a:t>Finance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0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CYBER Nagging</a:t>
            </a:r>
            <a:r>
              <a:rPr lang="en-US" dirty="0" smtClean="0"/>
              <a:t>! (get used to it)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Do you have </a:t>
            </a:r>
            <a:r>
              <a:rPr lang="en-US" b="1" dirty="0" smtClean="0"/>
              <a:t>Multi factor Authentication (MFA) </a:t>
            </a:r>
            <a:r>
              <a:rPr lang="en-US" dirty="0" smtClean="0"/>
              <a:t>for all remote devices?</a:t>
            </a:r>
          </a:p>
          <a:p>
            <a:r>
              <a:rPr lang="en-US" dirty="0" smtClean="0"/>
              <a:t>Do you have an “air gap” or a segmented backup with unique credentials? </a:t>
            </a:r>
            <a:r>
              <a:rPr lang="en-US" dirty="0" smtClean="0">
                <a:solidFill>
                  <a:srgbClr val="FF0000"/>
                </a:solidFill>
              </a:rPr>
              <a:t>Test it!</a:t>
            </a:r>
          </a:p>
          <a:p>
            <a:r>
              <a:rPr lang="en-US" dirty="0" smtClean="0"/>
              <a:t>Do you have Endpoint Protection? </a:t>
            </a:r>
          </a:p>
          <a:p>
            <a:endParaRPr lang="en-US" dirty="0"/>
          </a:p>
        </p:txBody>
      </p:sp>
      <p:pic>
        <p:nvPicPr>
          <p:cNvPr id="2" name="Picture 1" descr="File:Ransomware-pic.jp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14" y="1825625"/>
            <a:ext cx="4249711" cy="2624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3814" y="4597676"/>
            <a:ext cx="3245371" cy="923330"/>
          </a:xfrm>
          <a:prstGeom prst="rect">
            <a:avLst/>
          </a:prstGeom>
          <a:solidFill>
            <a:srgbClr val="EA76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“Cyber Security is the area for conflict in the 21</a:t>
            </a:r>
            <a:r>
              <a:rPr lang="en-US" b="1" baseline="30000" dirty="0"/>
              <a:t>st</a:t>
            </a:r>
            <a:r>
              <a:rPr lang="en-US" b="1" dirty="0"/>
              <a:t> Century”</a:t>
            </a:r>
          </a:p>
          <a:p>
            <a:r>
              <a:rPr lang="en-US" dirty="0"/>
              <a:t>James Lewis, CSIS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3814" y="5655436"/>
            <a:ext cx="4316586" cy="92333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Future Trend: Alternative Funding such as Captives and ILS will replace traditional insurance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8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Trend: Fighting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Federal Response</a:t>
            </a:r>
          </a:p>
          <a:p>
            <a:r>
              <a:rPr lang="en-US" dirty="0">
                <a:solidFill>
                  <a:schemeClr val="accent1"/>
                </a:solidFill>
              </a:rPr>
              <a:t>StopRansomware.gov,</a:t>
            </a:r>
            <a:r>
              <a:rPr lang="en-US" dirty="0"/>
              <a:t> a new website facilitating access to advice and resources to assist U.S. firms in combatting the threat of </a:t>
            </a:r>
            <a:r>
              <a:rPr lang="en-US" dirty="0" smtClean="0"/>
              <a:t>ransomware</a:t>
            </a:r>
          </a:p>
          <a:p>
            <a:r>
              <a:rPr lang="en-US" dirty="0" smtClean="0"/>
              <a:t>Rewards of up to $10M for information on Threat 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State Response</a:t>
            </a:r>
          </a:p>
          <a:p>
            <a:r>
              <a:rPr lang="en-US" dirty="0" smtClean="0"/>
              <a:t>State of Arizona, Department of Homeland Security providing free of charge to every public agency:</a:t>
            </a:r>
          </a:p>
          <a:p>
            <a:pPr lvl="1"/>
            <a:r>
              <a:rPr lang="en-US" dirty="0" smtClean="0"/>
              <a:t>MFA</a:t>
            </a:r>
          </a:p>
          <a:p>
            <a:pPr lvl="1"/>
            <a:r>
              <a:rPr lang="en-US" dirty="0" smtClean="0"/>
              <a:t>Endpoint Protection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Infrastructure</a:t>
            </a:r>
            <a:endParaRPr lang="en-US" dirty="0"/>
          </a:p>
        </p:txBody>
      </p:sp>
      <p:pic>
        <p:nvPicPr>
          <p:cNvPr id="4" name="Content Placeholder 3" descr="Why Jackson’s water system is broken | Mississippi Tod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7" y="1293091"/>
            <a:ext cx="7583055" cy="4883872"/>
          </a:xfrm>
        </p:spPr>
      </p:pic>
    </p:spTree>
    <p:extLst>
      <p:ext uri="{BB962C8B-B14F-4D97-AF65-F5344CB8AC3E}">
        <p14:creationId xmlns:p14="http://schemas.microsoft.com/office/powerpoint/2010/main" val="29873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 Crisis in Mississippi's largest city is a harbinger of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 smtClean="0"/>
              <a:t>In the US, 21M Americans drank water from systems that do not meet safety standards (2015 last time a study was made).</a:t>
            </a:r>
          </a:p>
          <a:p>
            <a:r>
              <a:rPr lang="en-US" dirty="0" smtClean="0"/>
              <a:t>Investment in Water systems has been declining since 70’s</a:t>
            </a:r>
          </a:p>
          <a:p>
            <a:r>
              <a:rPr lang="en-US" dirty="0" smtClean="0"/>
              <a:t>Most pipes were installed in the 70’s and 80’s and have not been upgraded</a:t>
            </a:r>
          </a:p>
          <a:p>
            <a:r>
              <a:rPr lang="en-US" dirty="0" smtClean="0"/>
              <a:t>The Bipartisan Infrastructure Law will “shower” $55Bn on water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Quit!  </a:t>
            </a:r>
            <a:endParaRPr lang="en-US" dirty="0"/>
          </a:p>
        </p:txBody>
      </p:sp>
      <p:pic>
        <p:nvPicPr>
          <p:cNvPr id="1026" name="Picture 2" descr="https://upload.wikimedia.org/wikipedia/commons/thumb/3/36/Quit_rate_in_United_States.svg/1920px-Quit_rate_in_United_States.sv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40874"/>
            <a:ext cx="7886700" cy="42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7712364" y="2697018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0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is getting younger but 10,000 Americans a day turn 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27030"/>
          </a:xfrm>
          <a:pattFill prst="pct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In April 2021, a record 4.0 million Americans quit their jobs</a:t>
            </a:r>
            <a:r>
              <a:rPr lang="en-US" dirty="0" smtClean="0"/>
              <a:t>.</a:t>
            </a:r>
            <a:r>
              <a:rPr lang="en-US" dirty="0"/>
              <a:t> In June 2021, approximately 3.9 million American workers quit their jobs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Resignations </a:t>
            </a:r>
            <a:r>
              <a:rPr lang="en-US" dirty="0"/>
              <a:t>are consistently the most prevalent in the </a:t>
            </a:r>
            <a:r>
              <a:rPr lang="en-US" dirty="0">
                <a:hlinkClick r:id="rId2" tooltip="Southern United States"/>
              </a:rPr>
              <a:t>South</a:t>
            </a:r>
            <a:r>
              <a:rPr lang="en-US" dirty="0"/>
              <a:t>, where 2.9% of the workforce voluntarily left their jobs in June, followed by the </a:t>
            </a:r>
            <a:r>
              <a:rPr lang="en-US" dirty="0">
                <a:hlinkClick r:id="rId3" tooltip="Midwestern United States"/>
              </a:rPr>
              <a:t>Midwest</a:t>
            </a:r>
            <a:r>
              <a:rPr lang="en-US" dirty="0"/>
              <a:t> (2.8%) and the </a:t>
            </a:r>
            <a:r>
              <a:rPr lang="en-US" dirty="0">
                <a:hlinkClick r:id="rId4" tooltip="Western United States"/>
              </a:rPr>
              <a:t>West</a:t>
            </a:r>
            <a:r>
              <a:rPr lang="en-US" dirty="0"/>
              <a:t> (2.6%). The </a:t>
            </a:r>
            <a:r>
              <a:rPr lang="en-US" dirty="0">
                <a:hlinkClick r:id="rId5" tooltip="Northeastern United States"/>
              </a:rPr>
              <a:t>Northeast</a:t>
            </a:r>
            <a:r>
              <a:rPr lang="en-US" dirty="0"/>
              <a:t> is the most stable region, with 2.0% of workers quitting in June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1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Today’s Topics</a:t>
            </a:r>
          </a:p>
          <a:p>
            <a:pPr marL="0" indent="0">
              <a:buNone/>
            </a:pPr>
            <a:r>
              <a:rPr lang="en-US" b="1" dirty="0" smtClean="0"/>
              <a:t>Prognostications from 2021 – How did I do?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The Insurance Market</a:t>
            </a:r>
            <a:r>
              <a:rPr lang="en-US" dirty="0" smtClean="0"/>
              <a:t> – it’s been hostile is it getting better?</a:t>
            </a:r>
          </a:p>
          <a:p>
            <a:pPr marL="0" indent="0">
              <a:buNone/>
            </a:pPr>
            <a:r>
              <a:rPr lang="en-US" b="1" dirty="0" smtClean="0"/>
              <a:t>Top 10 Trends for 2023 and Beyond</a:t>
            </a:r>
          </a:p>
          <a:p>
            <a:pPr marL="0" indent="0">
              <a:buNone/>
            </a:pPr>
            <a:r>
              <a:rPr lang="en-US" dirty="0" smtClean="0"/>
              <a:t>	Cybersecurity &amp; IT Disruptions</a:t>
            </a:r>
          </a:p>
          <a:p>
            <a:pPr marL="0" indent="0">
              <a:buNone/>
            </a:pPr>
            <a:r>
              <a:rPr lang="en-US" dirty="0" smtClean="0"/>
              <a:t>	Aging Infrastructure</a:t>
            </a:r>
          </a:p>
          <a:p>
            <a:pPr marL="0" indent="0">
              <a:buNone/>
            </a:pPr>
            <a:r>
              <a:rPr lang="en-US" dirty="0" smtClean="0"/>
              <a:t>	Social </a:t>
            </a:r>
            <a:r>
              <a:rPr lang="en-US" dirty="0"/>
              <a:t>Inflation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</a:t>
            </a:r>
            <a:r>
              <a:rPr lang="en-US" dirty="0"/>
              <a:t>Great Resignation/Remote Work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Workers’ Compensation: Presumption Expansion and New &amp; “More Mature” 	 	Workers.</a:t>
            </a:r>
          </a:p>
          <a:p>
            <a:pPr marL="0" indent="0">
              <a:buNone/>
            </a:pPr>
            <a:r>
              <a:rPr lang="en-US" dirty="0" smtClean="0"/>
              <a:t>	Sexual Abuse Liability</a:t>
            </a:r>
          </a:p>
          <a:p>
            <a:pPr marL="0" indent="0">
              <a:buNone/>
            </a:pPr>
            <a:r>
              <a:rPr lang="en-US" dirty="0" smtClean="0"/>
              <a:t>	Law Enforcement Liability</a:t>
            </a:r>
          </a:p>
          <a:p>
            <a:pPr marL="0" indent="0">
              <a:buNone/>
            </a:pPr>
            <a:r>
              <a:rPr lang="en-US" dirty="0" smtClean="0"/>
              <a:t>	Climate Change</a:t>
            </a:r>
          </a:p>
          <a:p>
            <a:pPr marL="0" indent="0">
              <a:buNone/>
            </a:pPr>
            <a:r>
              <a:rPr lang="en-US" dirty="0" smtClean="0"/>
              <a:t>	Pandemics (not just </a:t>
            </a:r>
            <a:r>
              <a:rPr lang="en-US" dirty="0" err="1" smtClean="0"/>
              <a:t>Covid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Regulatory Risk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799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 or Not?? </a:t>
            </a:r>
            <a:br>
              <a:rPr lang="en-US" b="1" dirty="0" smtClean="0"/>
            </a:br>
            <a:r>
              <a:rPr lang="en-US" b="1" dirty="0" smtClean="0"/>
              <a:t>EPLI is much more Expensive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6" y="1521229"/>
            <a:ext cx="7182197" cy="3507972"/>
          </a:xfrm>
        </p:spPr>
      </p:pic>
      <p:sp>
        <p:nvSpPr>
          <p:cNvPr id="3" name="Oval 2"/>
          <p:cNvSpPr/>
          <p:nvPr/>
        </p:nvSpPr>
        <p:spPr>
          <a:xfrm>
            <a:off x="4222865" y="2718262"/>
            <a:ext cx="2926080" cy="22028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625244" y="2626822"/>
            <a:ext cx="1188720" cy="15046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5011" y="5286895"/>
            <a:ext cx="5644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New Losses Since COVID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Wrongful Termination dropped by 14% as a total of all 	losses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Discrimination &amp; Harassment: Racial jumped 8% as a total 	of all losses.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79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 #3: Social Inflation and Nuclear Verdicts</a:t>
            </a:r>
            <a:endParaRPr lang="en-US" b="1" dirty="0"/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Nuclear Verdict: any award that is significantly disproportionate to what  would be expected. </a:t>
            </a:r>
          </a:p>
          <a:p>
            <a:r>
              <a:rPr lang="en-US" dirty="0" smtClean="0"/>
              <a:t>Nuclear Verdict: a jury award in which the penalty exceeds $10M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/>
          <a:stretch>
            <a:fillRect/>
          </a:stretch>
        </p:blipFill>
        <p:spPr bwMode="auto">
          <a:xfrm>
            <a:off x="4988513" y="2018581"/>
            <a:ext cx="2735049" cy="342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92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 smtClean="0">
                <a:sym typeface="Proxima Nova"/>
              </a:rPr>
              <a:t>What is Social Inflation?</a:t>
            </a:r>
            <a:endParaRPr lang="en-US" b="1" dirty="0">
              <a:sym typeface="Proxima Nov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0575" y="1690689"/>
            <a:ext cx="8703425" cy="400352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The increase in insurance losses due to social and political factors</a:t>
            </a:r>
          </a:p>
          <a:p>
            <a:r>
              <a:rPr lang="en-US" altLang="en-US" dirty="0" smtClean="0"/>
              <a:t>Desensitization re: the “value of money”</a:t>
            </a:r>
          </a:p>
          <a:p>
            <a:r>
              <a:rPr lang="en-US" altLang="en-US" dirty="0" smtClean="0"/>
              <a:t>More liberal treatment of claims by WC boards &amp; Legislators</a:t>
            </a:r>
          </a:p>
          <a:p>
            <a:r>
              <a:rPr lang="en-US" altLang="en-US" dirty="0" smtClean="0">
                <a:solidFill>
                  <a:schemeClr val="accent1"/>
                </a:solidFill>
              </a:rPr>
              <a:t>Funded by Investors</a:t>
            </a:r>
          </a:p>
          <a:p>
            <a:r>
              <a:rPr lang="en-US" altLang="en-US" dirty="0" smtClean="0"/>
              <a:t>Influenced by circumstances entirely independent of the specific facts of any individual case</a:t>
            </a:r>
          </a:p>
          <a:p>
            <a:r>
              <a:rPr lang="en-US" altLang="en-US" dirty="0" smtClean="0"/>
              <a:t>Difficult to predict </a:t>
            </a:r>
          </a:p>
          <a:p>
            <a:pPr lvl="1"/>
            <a:r>
              <a:rPr lang="en-US" altLang="en-US" dirty="0" smtClean="0"/>
              <a:t>Prevalence and degree</a:t>
            </a:r>
          </a:p>
          <a:p>
            <a:r>
              <a:rPr lang="en-US" altLang="en-US" dirty="0" smtClean="0"/>
              <a:t>Liability insurance losses have increased at exponential rates since 2021 and there is no relief in sight.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74" y="365126"/>
            <a:ext cx="1836176" cy="132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81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Judicial </a:t>
            </a:r>
            <a:r>
              <a:rPr lang="en-US" dirty="0" smtClean="0">
                <a:solidFill>
                  <a:srgbClr val="C00000"/>
                </a:solidFill>
              </a:rPr>
              <a:t>Hellholes</a:t>
            </a:r>
            <a:r>
              <a:rPr lang="en-US" dirty="0" smtClean="0"/>
              <a:t> – 2021/2022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5927" y="1690689"/>
            <a:ext cx="6691746" cy="44627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#1) CALIFORNIA (again)</a:t>
            </a:r>
          </a:p>
          <a:p>
            <a:r>
              <a:rPr lang="en-US" dirty="0" smtClean="0"/>
              <a:t>2) </a:t>
            </a:r>
            <a:r>
              <a:rPr lang="en-US" b="1" dirty="0"/>
              <a:t>NEW YORK </a:t>
            </a:r>
            <a:r>
              <a:rPr lang="en-US" b="1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3) </a:t>
            </a:r>
            <a:r>
              <a:rPr lang="en-US" b="1" dirty="0"/>
              <a:t>GEORGIA</a:t>
            </a:r>
            <a:r>
              <a:rPr lang="en-US" dirty="0"/>
              <a:t> SUPREME COURT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4) </a:t>
            </a:r>
            <a:r>
              <a:rPr lang="en-US" dirty="0"/>
              <a:t>PHILADELPHIA COURT OF COMMON PLEAS AND THE SUPREME COURT OF </a:t>
            </a:r>
            <a:r>
              <a:rPr lang="en-US" b="1" dirty="0" smtClean="0"/>
              <a:t>PENNSYLVANIA</a:t>
            </a:r>
          </a:p>
          <a:p>
            <a:endParaRPr lang="en-US" dirty="0"/>
          </a:p>
          <a:p>
            <a:r>
              <a:rPr lang="en-US" dirty="0" smtClean="0"/>
              <a:t>5) </a:t>
            </a:r>
            <a:r>
              <a:rPr lang="en-US" dirty="0"/>
              <a:t>COOK, MADISON AND ST. CLAIR COUNTIES, </a:t>
            </a:r>
            <a:r>
              <a:rPr lang="en-US" b="1" dirty="0"/>
              <a:t>ILLINOIS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6) </a:t>
            </a:r>
            <a:r>
              <a:rPr lang="en-US" b="1" dirty="0"/>
              <a:t>LOUISIANA </a:t>
            </a:r>
            <a:endParaRPr lang="en-US" b="1" dirty="0" smtClean="0"/>
          </a:p>
          <a:p>
            <a:endParaRPr lang="en-US" dirty="0" smtClean="0"/>
          </a:p>
          <a:p>
            <a:r>
              <a:rPr lang="en-US" dirty="0" smtClean="0"/>
              <a:t>7) </a:t>
            </a:r>
            <a:r>
              <a:rPr lang="en-US" dirty="0"/>
              <a:t>CITY OF ST. </a:t>
            </a:r>
            <a:r>
              <a:rPr lang="en-US" dirty="0" smtClean="0"/>
              <a:t>LOUIS, </a:t>
            </a:r>
            <a:r>
              <a:rPr lang="en-US" b="1" dirty="0" smtClean="0"/>
              <a:t>MISSOURI</a:t>
            </a:r>
          </a:p>
          <a:p>
            <a:endParaRPr lang="en-US" dirty="0" smtClean="0"/>
          </a:p>
          <a:p>
            <a:r>
              <a:rPr lang="en-US" dirty="0" smtClean="0"/>
              <a:t>8) </a:t>
            </a:r>
            <a:r>
              <a:rPr lang="en-US" b="1" dirty="0"/>
              <a:t>SOUTH CAROLINA  </a:t>
            </a:r>
            <a:r>
              <a:rPr lang="en-US" dirty="0"/>
              <a:t>ASBESTOS LITIGATION </a:t>
            </a:r>
          </a:p>
        </p:txBody>
      </p:sp>
    </p:spTree>
    <p:extLst>
      <p:ext uri="{BB962C8B-B14F-4D97-AF65-F5344CB8AC3E}">
        <p14:creationId xmlns:p14="http://schemas.microsoft.com/office/powerpoint/2010/main" val="25820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Inflation – still inflating and not very social….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B582F12-1350-4183-AE6B-C07CB1D7C1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844667"/>
              </p:ext>
            </p:extLst>
          </p:nvPr>
        </p:nvGraphicFramePr>
        <p:xfrm>
          <a:off x="4819674" y="1514763"/>
          <a:ext cx="4243599" cy="522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xmlns="" id="{009DA661-346E-4C99-84A2-585F09BAE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986338"/>
              </p:ext>
            </p:extLst>
          </p:nvPr>
        </p:nvGraphicFramePr>
        <p:xfrm>
          <a:off x="328402" y="1705693"/>
          <a:ext cx="4293499" cy="18019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2293">
                  <a:extLst>
                    <a:ext uri="{9D8B030D-6E8A-4147-A177-3AD203B41FA5}">
                      <a16:colId xmlns:a16="http://schemas.microsoft.com/office/drawing/2014/main" xmlns="" val="3425834003"/>
                    </a:ext>
                  </a:extLst>
                </a:gridCol>
                <a:gridCol w="1344141">
                  <a:extLst>
                    <a:ext uri="{9D8B030D-6E8A-4147-A177-3AD203B41FA5}">
                      <a16:colId xmlns:a16="http://schemas.microsoft.com/office/drawing/2014/main" xmlns="" val="470548821"/>
                    </a:ext>
                  </a:extLst>
                </a:gridCol>
                <a:gridCol w="895149">
                  <a:extLst>
                    <a:ext uri="{9D8B030D-6E8A-4147-A177-3AD203B41FA5}">
                      <a16:colId xmlns:a16="http://schemas.microsoft.com/office/drawing/2014/main" xmlns="" val="1073343004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3993527908"/>
                    </a:ext>
                  </a:extLst>
                </a:gridCol>
              </a:tblGrid>
              <a:tr h="217094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Third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28054903"/>
                  </a:ext>
                </a:extLst>
              </a:tr>
              <a:tr h="21709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Florida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St. Louis, Missouri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57428005"/>
                  </a:ext>
                </a:extLst>
              </a:tr>
              <a:tr h="21709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Florida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New York 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2339435"/>
                  </a:ext>
                </a:extLst>
              </a:tr>
              <a:tr h="506553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Philadelphia Court of Common Pleas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New York City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64044757"/>
                  </a:ext>
                </a:extLst>
              </a:tr>
              <a:tr h="21709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Pennsylvania 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New York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California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14678746"/>
                  </a:ext>
                </a:extLst>
              </a:tr>
              <a:tr h="217094"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solidFill>
                            <a:schemeClr val="tx2"/>
                          </a:solidFill>
                        </a:rPr>
                        <a:t>California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tx2"/>
                          </a:solidFill>
                        </a:rPr>
                        <a:t>New York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2"/>
                          </a:solidFill>
                        </a:rPr>
                        <a:t>Georgia SC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377959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1244" y="4054764"/>
            <a:ext cx="4260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Things have gone from bad to </a:t>
            </a:r>
            <a:r>
              <a:rPr lang="en-US" i="1" dirty="0" smtClean="0"/>
              <a:t>Oh My Lord</a:t>
            </a:r>
            <a:r>
              <a:rPr lang="en-US" dirty="0" smtClean="0"/>
              <a:t>! </a:t>
            </a:r>
            <a:r>
              <a:rPr lang="en-US" i="1" dirty="0" smtClean="0"/>
              <a:t>Are you serious?  Really??</a:t>
            </a:r>
          </a:p>
          <a:p>
            <a:endParaRPr lang="en-US" i="1" dirty="0" smtClean="0"/>
          </a:p>
          <a:p>
            <a:r>
              <a:rPr lang="en-US" dirty="0" smtClean="0"/>
              <a:t>Settlements and Verdicts are 5 to 10 times greater than just 12 months ago and there is no sign things will get better.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57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3* Trends for WC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Low Unemployment leads to inexperienced workers and over worked employees</a:t>
            </a:r>
          </a:p>
          <a:p>
            <a:r>
              <a:rPr lang="en-US" dirty="0" smtClean="0"/>
              <a:t>Mega Claims: Claims greater than $3M</a:t>
            </a:r>
          </a:p>
          <a:p>
            <a:r>
              <a:rPr lang="en-US" dirty="0" smtClean="0"/>
              <a:t>Medical Inflation is “off the charts”.</a:t>
            </a:r>
          </a:p>
          <a:p>
            <a:pPr marL="0" indent="0">
              <a:buNone/>
            </a:pPr>
            <a:r>
              <a:rPr lang="en-US" dirty="0"/>
              <a:t>*</a:t>
            </a:r>
            <a:r>
              <a:rPr lang="en-US" i="1" dirty="0" smtClean="0"/>
              <a:t>Over 35 is the new “aging workforce”</a:t>
            </a:r>
            <a:endParaRPr lang="en-US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25626"/>
            <a:ext cx="3886200" cy="3956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2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Workers’ Comp &amp; Goldilocks </a:t>
            </a:r>
            <a:r>
              <a:rPr lang="en-US" dirty="0" smtClean="0">
                <a:solidFill>
                  <a:srgbClr val="FF0000"/>
                </a:solidFill>
              </a:rPr>
              <a:t>Which employees are “just right”?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Spiers</a:t>
            </a:r>
            <a:r>
              <a:rPr lang="en-US" dirty="0"/>
              <a:t> authored a report on the subject which stated “studies and initial financial metrics provide strong empirical evidence that </a:t>
            </a:r>
            <a:r>
              <a:rPr lang="en-US" dirty="0">
                <a:solidFill>
                  <a:srgbClr val="FF0000"/>
                </a:solidFill>
              </a:rPr>
              <a:t>injuries to an aging workforce are real, significant and will continue to be a driving factor in increased employee injury costs over the next 10 to 20 years</a:t>
            </a:r>
            <a:r>
              <a:rPr lang="en-US" dirty="0" smtClean="0">
                <a:solidFill>
                  <a:srgbClr val="FF0000"/>
                </a:solidFill>
              </a:rPr>
              <a:t>.”  </a:t>
            </a:r>
            <a:r>
              <a:rPr lang="en-US" u="sng" dirty="0" smtClean="0">
                <a:solidFill>
                  <a:srgbClr val="FF0000"/>
                </a:solidFill>
              </a:rPr>
              <a:t>Workers 55 and older are 21% of claims but 31% of cost.</a:t>
            </a:r>
          </a:p>
          <a:p>
            <a:r>
              <a:rPr lang="en-US" dirty="0"/>
              <a:t>You need to take special care with new employees. One workers’ compensation insurance underwriter analyzed </a:t>
            </a:r>
            <a:r>
              <a:rPr lang="en-US" dirty="0">
                <a:solidFill>
                  <a:srgbClr val="FF0000"/>
                </a:solidFill>
              </a:rPr>
              <a:t>5 years of claims and found that 28 percent of workplace injuries resulting in claims happened in the first year of employment.</a:t>
            </a:r>
          </a:p>
          <a:p>
            <a:r>
              <a:rPr lang="en-US" dirty="0">
                <a:solidFill>
                  <a:srgbClr val="FF0000"/>
                </a:solidFill>
              </a:rPr>
              <a:t>An inexperienced worker’s first month on the job is the riskiest</a:t>
            </a:r>
            <a:r>
              <a:rPr lang="en-US" dirty="0"/>
              <a:t>. Another insurer found a worker’s injury rate is four to six times higher in the first month on a new job.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8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Presumption Laws</a:t>
            </a:r>
            <a:endParaRPr lang="en-US" dirty="0"/>
          </a:p>
        </p:txBody>
      </p:sp>
      <p:pic>
        <p:nvPicPr>
          <p:cNvPr id="2050" name="Picture 2" descr="https://images.law.com/contrib/content/uploads/sites/414/2022/06/COVID-19_PresumptionsMa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18" y="1718065"/>
            <a:ext cx="7773770" cy="46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2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Reviver Legislation and Sex Abuse – 2021</a:t>
            </a:r>
            <a:endParaRPr lang="en-US" sz="3600" b="1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865" y="1611631"/>
            <a:ext cx="8696065" cy="45564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6865" y="5852121"/>
            <a:ext cx="1617345" cy="93776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9525">
              <a:spcBef>
                <a:spcPts val="11"/>
              </a:spcBef>
            </a:pPr>
            <a:r>
              <a:rPr sz="600" spc="-8" dirty="0">
                <a:solidFill>
                  <a:srgbClr val="626262"/>
                </a:solidFill>
                <a:latin typeface="Arial"/>
                <a:cs typeface="Arial"/>
              </a:rPr>
              <a:t>Source:</a:t>
            </a:r>
            <a:r>
              <a:rPr sz="600" spc="26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626262"/>
                </a:solidFill>
                <a:latin typeface="Arial"/>
                <a:cs typeface="Arial"/>
              </a:rPr>
              <a:t>Child</a:t>
            </a:r>
            <a:r>
              <a:rPr sz="600" spc="49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626262"/>
                </a:solidFill>
                <a:latin typeface="Arial"/>
                <a:cs typeface="Arial"/>
              </a:rPr>
              <a:t>USA</a:t>
            </a:r>
            <a:r>
              <a:rPr sz="600" spc="-8" dirty="0">
                <a:solidFill>
                  <a:srgbClr val="626262"/>
                </a:solidFill>
                <a:latin typeface="Arial"/>
                <a:cs typeface="Arial"/>
              </a:rPr>
              <a:t> </a:t>
            </a:r>
            <a:r>
              <a:rPr sz="600" spc="-4" dirty="0">
                <a:solidFill>
                  <a:srgbClr val="626262"/>
                </a:solidFill>
                <a:latin typeface="Arial"/>
                <a:cs typeface="Arial"/>
              </a:rPr>
              <a:t>https://childusa.org/2020sol/</a:t>
            </a:r>
            <a:endParaRPr sz="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726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State Laws are old news…</a:t>
            </a:r>
            <a:endParaRPr lang="en-US" b="1" dirty="0"/>
          </a:p>
        </p:txBody>
      </p:sp>
      <p:sp useBgFill="1">
        <p:nvSpPr>
          <p:cNvPr id="4" name="Rectangle 3"/>
          <p:cNvSpPr/>
          <p:nvPr/>
        </p:nvSpPr>
        <p:spPr>
          <a:xfrm>
            <a:off x="868218" y="1265817"/>
            <a:ext cx="609138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President </a:t>
            </a:r>
            <a:r>
              <a:rPr lang="en-US" sz="2400" dirty="0" smtClean="0">
                <a:solidFill>
                  <a:schemeClr val="accent1"/>
                </a:solidFill>
              </a:rPr>
              <a:t>Biden signed </a:t>
            </a:r>
            <a:r>
              <a:rPr lang="en-US" sz="2400" dirty="0">
                <a:solidFill>
                  <a:schemeClr val="accent1"/>
                </a:solidFill>
              </a:rPr>
              <a:t>a bill that will eliminate the statute of limitations for people who were sexually abused as minors to file civil claims.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r>
              <a:rPr lang="en-US" sz="2400" b="1" dirty="0" smtClean="0">
                <a:solidFill>
                  <a:schemeClr val="accent1"/>
                </a:solidFill>
              </a:rPr>
              <a:t>The </a:t>
            </a:r>
            <a:r>
              <a:rPr lang="en-US" sz="2400" b="1" dirty="0">
                <a:solidFill>
                  <a:schemeClr val="accent1"/>
                </a:solidFill>
              </a:rPr>
              <a:t>Eliminating Limits to Justice for Child Sex Abuse Victims Act </a:t>
            </a:r>
            <a:r>
              <a:rPr lang="en-US" sz="2400" dirty="0">
                <a:solidFill>
                  <a:schemeClr val="accent1"/>
                </a:solidFill>
              </a:rPr>
              <a:t>was passed by the House by voice vote </a:t>
            </a:r>
            <a:r>
              <a:rPr lang="en-US" sz="2400" dirty="0" smtClean="0">
                <a:solidFill>
                  <a:schemeClr val="accent1"/>
                </a:solidFill>
              </a:rPr>
              <a:t>after </a:t>
            </a:r>
            <a:r>
              <a:rPr lang="en-US" sz="2400" dirty="0">
                <a:solidFill>
                  <a:schemeClr val="accent1"/>
                </a:solidFill>
              </a:rPr>
              <a:t>passing the Senate by unanimous consent in March</a:t>
            </a:r>
            <a:r>
              <a:rPr lang="en-US" sz="2400" dirty="0" smtClean="0">
                <a:solidFill>
                  <a:schemeClr val="accent1"/>
                </a:solidFill>
              </a:rPr>
              <a:t>.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 smtClean="0">
                <a:solidFill>
                  <a:schemeClr val="accent1"/>
                </a:solidFill>
              </a:rPr>
              <a:t>Previously</a:t>
            </a:r>
            <a:r>
              <a:rPr lang="en-US" sz="2400" dirty="0">
                <a:solidFill>
                  <a:schemeClr val="accent1"/>
                </a:solidFill>
              </a:rPr>
              <a:t>, minors who survived such abuse were able to file federal claims until they reached the age of 28 or until a decade after the violation or injury was discovered.</a:t>
            </a:r>
          </a:p>
          <a:p>
            <a:endParaRPr lang="en-US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2022 Trends ? Not so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8168"/>
            <a:ext cx="7886700" cy="430249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 correctly predicted Civil Unrest would not be a trend.</a:t>
            </a:r>
          </a:p>
          <a:p>
            <a:pPr marL="0" indent="0">
              <a:buNone/>
            </a:pPr>
            <a:r>
              <a:rPr lang="en-US" dirty="0" smtClean="0"/>
              <a:t>I correctly predicted (but understated) “hyper-inflation” as a trend.</a:t>
            </a:r>
          </a:p>
          <a:p>
            <a:pPr marL="0" indent="0">
              <a:buNone/>
            </a:pPr>
            <a:r>
              <a:rPr lang="en-US" dirty="0" smtClean="0"/>
              <a:t>The order has changed…but Cyber continues to be  the top “emerging” issue due to the interconnectivity of society and remote work.</a:t>
            </a:r>
          </a:p>
          <a:p>
            <a:pPr marL="0" indent="0">
              <a:buNone/>
            </a:pPr>
            <a:r>
              <a:rPr lang="en-US" dirty="0" smtClean="0"/>
              <a:t>Aging Infrastructure has “emerged” as a trend.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i="1" dirty="0" smtClean="0"/>
              <a:t>Great Resignation </a:t>
            </a:r>
            <a:r>
              <a:rPr lang="en-US" dirty="0" smtClean="0"/>
              <a:t>creates multiple exposures and hazards.</a:t>
            </a:r>
          </a:p>
          <a:p>
            <a:pPr marL="0" indent="0">
              <a:buNone/>
            </a:pPr>
            <a:r>
              <a:rPr lang="en-US" dirty="0" smtClean="0"/>
              <a:t>The Insurance Market is trending worse than last year…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Insurance Industry Response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2713" y="1596044"/>
            <a:ext cx="6849687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Retreat entirely</a:t>
            </a:r>
          </a:p>
          <a:p>
            <a:pPr marL="342900" indent="-342900">
              <a:buAutoNum type="arabicPeriod"/>
            </a:pPr>
            <a:r>
              <a:rPr lang="en-US" dirty="0" smtClean="0"/>
              <a:t>Claims Made Coverage</a:t>
            </a:r>
          </a:p>
          <a:p>
            <a:pPr marL="342900" indent="-342900">
              <a:buAutoNum type="arabicPeriod"/>
            </a:pPr>
            <a:r>
              <a:rPr lang="en-US" dirty="0" smtClean="0"/>
              <a:t>Lower Limits, Higher Deductibles &amp; Raise </a:t>
            </a:r>
            <a:r>
              <a:rPr lang="en-US" dirty="0"/>
              <a:t>P</a:t>
            </a:r>
            <a:r>
              <a:rPr lang="en-US" dirty="0" smtClean="0"/>
              <a:t>rices</a:t>
            </a:r>
          </a:p>
          <a:p>
            <a:pPr marL="342900" indent="-342900">
              <a:buAutoNum type="arabicPeriod"/>
            </a:pPr>
            <a:r>
              <a:rPr lang="en-US" dirty="0" smtClean="0"/>
              <a:t>“Sunset Clauses”</a:t>
            </a:r>
          </a:p>
          <a:p>
            <a:pPr marL="342900" indent="-342900">
              <a:buAutoNum type="arabicPeriod"/>
            </a:pPr>
            <a:r>
              <a:rPr lang="en-US" dirty="0" smtClean="0"/>
              <a:t>Knowledge of the event equals an exclusion</a:t>
            </a:r>
          </a:p>
          <a:p>
            <a:pPr marL="342900" indent="-342900">
              <a:buAutoNum type="arabicPeriod"/>
            </a:pPr>
            <a:r>
              <a:rPr lang="en-US" dirty="0" smtClean="0"/>
              <a:t>Aggregate Limits (One time limit)</a:t>
            </a:r>
          </a:p>
          <a:p>
            <a:pPr marL="342900" indent="-342900">
              <a:buAutoNum type="arabicPeriod"/>
            </a:pPr>
            <a:r>
              <a:rPr lang="en-US" dirty="0" smtClean="0"/>
              <a:t>Per Victim Attachment – Sexual Abuse often involves 2 to 50+ victims.</a:t>
            </a:r>
          </a:p>
          <a:p>
            <a:pPr marL="342900" indent="-342900">
              <a:buAutoNum type="arabicPeriod"/>
            </a:pPr>
            <a:r>
              <a:rPr lang="en-US" dirty="0" smtClean="0"/>
              <a:t>Mandatory Loss Control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2713" y="4181368"/>
            <a:ext cx="3815542" cy="1571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John Chino Prediction for 2022 and Beyond: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Occurrence Coverage is Dead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And Scholastic Risk will be available via Captives owned by Insurance Pools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38255" y="4181367"/>
            <a:ext cx="303414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and Beyond:</a:t>
            </a:r>
          </a:p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Risk Management will be stepped up on a collaborative basis not previously seen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318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909" y="365126"/>
            <a:ext cx="7886700" cy="1325563"/>
          </a:xfrm>
        </p:spPr>
        <p:txBody>
          <a:bodyPr/>
          <a:lstStyle/>
          <a:p>
            <a:r>
              <a:rPr lang="en-US" b="1" dirty="0" smtClean="0"/>
              <a:t>COVID –Business Interruption (BI) and WC 2020 Results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738909" y="1690689"/>
            <a:ext cx="70658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As </a:t>
            </a:r>
            <a:r>
              <a:rPr lang="en-US" sz="2400" dirty="0"/>
              <a:t>of November 2020, P&amp;C insurers had paid a total of $419.7 million for business interruption</a:t>
            </a:r>
          </a:p>
          <a:p>
            <a:r>
              <a:rPr lang="en-US" sz="2400" dirty="0"/>
              <a:t>losses—less than a third of the $1.3 billion in case incurred losses and a small fraction of the</a:t>
            </a:r>
          </a:p>
          <a:p>
            <a:r>
              <a:rPr lang="en-US" sz="2400" dirty="0"/>
              <a:t>estimated COVID-19-related economic losses sustained by U.S. </a:t>
            </a:r>
            <a:r>
              <a:rPr lang="en-US" sz="2400" dirty="0" smtClean="0"/>
              <a:t>businesses.</a:t>
            </a:r>
          </a:p>
          <a:p>
            <a:endParaRPr lang="en-US" sz="2400" dirty="0"/>
          </a:p>
          <a:p>
            <a:r>
              <a:rPr lang="en-US" sz="2400" dirty="0"/>
              <a:t>Workers’ Compensation Insurers reported receiving over 210,000 claims, the vast majority of which (over 85 percent) were closed without payment by insurers</a:t>
            </a:r>
          </a:p>
        </p:txBody>
      </p:sp>
    </p:spTree>
    <p:extLst>
      <p:ext uri="{BB962C8B-B14F-4D97-AF65-F5344CB8AC3E}">
        <p14:creationId xmlns:p14="http://schemas.microsoft.com/office/powerpoint/2010/main" val="305162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 &amp; COVID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good news….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3" y="1267569"/>
            <a:ext cx="7257448" cy="4909394"/>
          </a:xfrm>
        </p:spPr>
      </p:pic>
      <p:sp>
        <p:nvSpPr>
          <p:cNvPr id="3" name="Oval 2"/>
          <p:cNvSpPr/>
          <p:nvPr/>
        </p:nvSpPr>
        <p:spPr>
          <a:xfrm>
            <a:off x="5322771" y="1780674"/>
            <a:ext cx="2839452" cy="4196614"/>
          </a:xfrm>
          <a:prstGeom prst="ellipse">
            <a:avLst/>
          </a:pr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 Predict: Cat Bonds will be the Savior for Pandemic risk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207" y="1825625"/>
            <a:ext cx="8420793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World Bank created a Cat Bond for the Ebola Pandemic in 2017.</a:t>
            </a:r>
          </a:p>
          <a:p>
            <a:r>
              <a:rPr lang="en-US" dirty="0" smtClean="0"/>
              <a:t>$320 Million in Bonds and $105 Million in Swaps</a:t>
            </a:r>
          </a:p>
          <a:p>
            <a:r>
              <a:rPr lang="en-US" dirty="0" smtClean="0"/>
              <a:t>Written for a 5 year period</a:t>
            </a:r>
          </a:p>
          <a:p>
            <a:r>
              <a:rPr lang="en-US" dirty="0" smtClean="0"/>
              <a:t>The trigger is a minimum number of deaths in certain developing countries and must be exponential</a:t>
            </a:r>
          </a:p>
          <a:p>
            <a:r>
              <a:rPr lang="en-US" dirty="0" smtClean="0"/>
              <a:t>The Ebola pandemic failed to meet the trigger but </a:t>
            </a:r>
            <a:r>
              <a:rPr lang="en-US" dirty="0" err="1" smtClean="0"/>
              <a:t>Covid</a:t>
            </a:r>
            <a:r>
              <a:rPr lang="en-US" dirty="0" smtClean="0"/>
              <a:t> did and $196 Million was paid to some countries.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 #7: Insurers are not keen on Law Enforcement risk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Civil Unrest</a:t>
            </a:r>
          </a:p>
          <a:p>
            <a:r>
              <a:rPr lang="en-US" dirty="0" smtClean="0"/>
              <a:t>Public Perception</a:t>
            </a:r>
          </a:p>
          <a:p>
            <a:r>
              <a:rPr lang="en-US" dirty="0" smtClean="0"/>
              <a:t>Hiring, training, operating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Changes in law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Colorado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Mexico</a:t>
            </a:r>
          </a:p>
          <a:p>
            <a:r>
              <a:rPr lang="en-US" u="sng" dirty="0" smtClean="0"/>
              <a:t>Qualified Immunity</a:t>
            </a:r>
            <a:endParaRPr lang="en-US" u="sng" dirty="0"/>
          </a:p>
        </p:txBody>
      </p:sp>
      <p:pic>
        <p:nvPicPr>
          <p:cNvPr id="17" name="object 3"/>
          <p:cNvPicPr>
            <a:picLocks noGrp="1"/>
          </p:cNvPicPr>
          <p:nvPr>
            <p:ph idx="2"/>
          </p:nvPr>
        </p:nvPicPr>
        <p:blipFill>
          <a:blip r:embed="rId2" cstate="print"/>
          <a:stretch>
            <a:fillRect/>
          </a:stretch>
        </p:blipFill>
        <p:spPr>
          <a:xfrm>
            <a:off x="4514850" y="1825625"/>
            <a:ext cx="4000500" cy="172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4850" y="3773977"/>
            <a:ext cx="4082588" cy="169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12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Law Enforcement “fixes” that Insurers find abhorrent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7886699" cy="823912"/>
          </a:xfrm>
        </p:spPr>
        <p:txBody>
          <a:bodyPr>
            <a:normAutofit/>
          </a:bodyPr>
          <a:lstStyle/>
          <a:p>
            <a:r>
              <a:rPr lang="en-US" dirty="0" smtClean="0"/>
              <a:t>State Legislators are working overtime to fix law enforcement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Colorado Senate Bill 217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Eliminates Qualified Immunity</a:t>
            </a:r>
          </a:p>
          <a:p>
            <a:pPr lvl="1"/>
            <a:r>
              <a:rPr lang="en-US" sz="2000" dirty="0"/>
              <a:t>Officers to face up to $25k in personal </a:t>
            </a:r>
            <a:r>
              <a:rPr lang="en-US" sz="2000" dirty="0" smtClean="0"/>
              <a:t>damages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b="1" dirty="0"/>
              <a:t>House Bill 1250</a:t>
            </a:r>
          </a:p>
          <a:p>
            <a:pPr lvl="1"/>
            <a:r>
              <a:rPr lang="en-US" sz="2000" dirty="0"/>
              <a:t>Deadly force as a “last resort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New Mexico HB4</a:t>
            </a:r>
          </a:p>
          <a:p>
            <a:pPr lvl="1"/>
            <a:r>
              <a:rPr lang="en-US" sz="2000" dirty="0"/>
              <a:t>Allows New Mexicans to launch lawsuits against governmental entities in State Court if they believe their civil rights have been violated.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Eliminates Qualified Immunity</a:t>
            </a:r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6" name="Picture 5" descr="Emotiguy Triste Pensif · Image gratuite sur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723" y="-776475"/>
            <a:ext cx="433924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The Defund Movement quickly flamed out and became the Refund Movement but departments are woefully understaffed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https://ladailypost.com/wp-content/uploads/2022/08/Screenshot-7285BCD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4" y="2194559"/>
            <a:ext cx="7814312" cy="39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7398" y="2454442"/>
            <a:ext cx="6020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Understaffing at the root of all problems 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Most everyone blames the current situation on understaffing, which is said to be at 50 percent of capacity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Climate Change and Increasing Losses for the Industry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" y="1690689"/>
            <a:ext cx="7393825" cy="4003769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1886989" y="2286000"/>
            <a:ext cx="4572000" cy="9493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628650" y="2402378"/>
            <a:ext cx="593321" cy="423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6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796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Insurance is embedded in the issue in many ways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825" y="1496291"/>
            <a:ext cx="8670175" cy="497932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Insurance is not only critical to the rebuilding of damaged areas but also key to mitigation:</a:t>
            </a:r>
          </a:p>
          <a:p>
            <a:r>
              <a:rPr lang="en-US" dirty="0" smtClean="0"/>
              <a:t>Mitigation investments reduce risk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HSB remote sensor technology to detect leaks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Alabama law that when roof is repaired its more 	resilient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Swiss Re partnered with </a:t>
            </a:r>
            <a:r>
              <a:rPr lang="en-US" dirty="0" err="1" smtClean="0"/>
              <a:t>Iceye</a:t>
            </a:r>
            <a:r>
              <a:rPr lang="en-US" dirty="0" smtClean="0"/>
              <a:t> Oy for satellite 	imagery of disasters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EigenRisk</a:t>
            </a:r>
            <a:r>
              <a:rPr lang="en-US" dirty="0" smtClean="0"/>
              <a:t> for live data on 40+ “cats”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Buy your own fire engine…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9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Not an Insurance Trend: </a:t>
            </a:r>
            <a:br>
              <a:rPr lang="en-US" b="1" smtClean="0"/>
            </a:br>
            <a:r>
              <a:rPr lang="en-US" b="1" smtClean="0"/>
              <a:t>Civil Unrest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mtClean="0"/>
              <a:t>Civil Unrest</a:t>
            </a:r>
          </a:p>
          <a:p>
            <a:pPr lvl="1"/>
            <a:r>
              <a:rPr lang="en-US" smtClean="0"/>
              <a:t>The cost of the riots which occurred from May 26 through June 8 are estimated </a:t>
            </a:r>
            <a:r>
              <a:rPr lang="en-US" smtClean="0">
                <a:solidFill>
                  <a:srgbClr val="C00000"/>
                </a:solidFill>
              </a:rPr>
              <a:t>at $2 Billion </a:t>
            </a:r>
            <a:r>
              <a:rPr lang="en-US" smtClean="0"/>
              <a:t>in insurance claims.  </a:t>
            </a:r>
          </a:p>
          <a:p>
            <a:pPr lvl="1"/>
            <a:r>
              <a:rPr lang="en-US" smtClean="0"/>
              <a:t>This is the highest amount ever recorded going back to 1950 when the first civil disorder costs were tracked.</a:t>
            </a:r>
            <a:endParaRPr lang="en-US" dirty="0"/>
          </a:p>
        </p:txBody>
      </p:sp>
      <p:pic>
        <p:nvPicPr>
          <p:cNvPr id="13" name="Content Placeholder 12" descr="Free Images : crowd, riot 4608x3072 - - 1400610 - Free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705894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Climate Change will it lead to liability issues?  YES…get ahead of it, now.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98764" y="1825625"/>
            <a:ext cx="8645236" cy="3311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Litigation on a range of environmental, social and governance issues is on the rise.</a:t>
            </a:r>
          </a:p>
          <a:p>
            <a:pPr marL="0" indent="0">
              <a:buNone/>
            </a:pPr>
            <a:r>
              <a:rPr lang="en-US" dirty="0" smtClean="0"/>
              <a:t>“Greenwashing claims” – when a company overstates its green or ESG credentials</a:t>
            </a:r>
          </a:p>
          <a:p>
            <a:pPr marL="0" indent="0">
              <a:buNone/>
            </a:pPr>
            <a:r>
              <a:rPr lang="en-US" dirty="0" smtClean="0"/>
              <a:t>ESG are now fundamentally driven by Government</a:t>
            </a:r>
          </a:p>
          <a:p>
            <a:pPr marL="0" indent="0">
              <a:buNone/>
            </a:pPr>
            <a:r>
              <a:rPr lang="en-US" dirty="0" smtClean="0"/>
              <a:t>US SEC now has a climate and ESG taskforce</a:t>
            </a:r>
          </a:p>
          <a:p>
            <a:pPr marL="0" indent="0">
              <a:buNone/>
            </a:pPr>
            <a:r>
              <a:rPr lang="en-US" dirty="0" smtClean="0"/>
              <a:t>US Federal Reserve is focusing on the impact on firms financials</a:t>
            </a:r>
          </a:p>
          <a:p>
            <a:pPr marL="0" indent="0">
              <a:buNone/>
            </a:pPr>
            <a:r>
              <a:rPr lang="en-US" dirty="0" smtClean="0"/>
              <a:t>$35 Trillion in assets are monitored using a sustainability lens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3564" y="5137265"/>
            <a:ext cx="7610763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Trend: increased losses for Directors &amp; Officers, Errors and Omissions and Employment Practices Liability</a:t>
            </a:r>
          </a:p>
        </p:txBody>
      </p:sp>
    </p:spTree>
    <p:extLst>
      <p:ext uri="{BB962C8B-B14F-4D97-AF65-F5344CB8AC3E}">
        <p14:creationId xmlns:p14="http://schemas.microsoft.com/office/powerpoint/2010/main" val="155916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Trend #10: Regulation or ESG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956" y="1346663"/>
            <a:ext cx="8454044" cy="357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ESG: Environmental/Governance/Social Integration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Environmental Stewardship</a:t>
            </a:r>
          </a:p>
          <a:p>
            <a:pPr marL="0" indent="0">
              <a:buNone/>
            </a:pPr>
            <a:r>
              <a:rPr lang="en-US" dirty="0" smtClean="0"/>
              <a:t>Climate Change</a:t>
            </a:r>
          </a:p>
          <a:p>
            <a:pPr marL="0" indent="0">
              <a:buNone/>
            </a:pPr>
            <a:r>
              <a:rPr lang="en-US" dirty="0" smtClean="0"/>
              <a:t>Diversity and Inclusion</a:t>
            </a:r>
          </a:p>
          <a:p>
            <a:pPr marL="0" indent="0">
              <a:buNone/>
            </a:pPr>
            <a:r>
              <a:rPr lang="en-US" dirty="0" smtClean="0"/>
              <a:t>Racial justice</a:t>
            </a:r>
          </a:p>
          <a:p>
            <a:pPr marL="0" indent="0">
              <a:buNone/>
            </a:pPr>
            <a:r>
              <a:rPr lang="en-US" dirty="0" smtClean="0"/>
              <a:t>Workplace Conduct</a:t>
            </a:r>
          </a:p>
          <a:p>
            <a:pPr marL="0" indent="0">
              <a:buNone/>
            </a:pPr>
            <a:r>
              <a:rPr lang="en-US" dirty="0" smtClean="0"/>
              <a:t>Data Privacy</a:t>
            </a:r>
          </a:p>
          <a:p>
            <a:pPr marL="0" indent="0">
              <a:buNone/>
            </a:pPr>
            <a:r>
              <a:rPr lang="en-US" dirty="0" smtClean="0"/>
              <a:t>Business Ethics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2371" y="5336771"/>
            <a:ext cx="2955174" cy="56590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INSURANCE INDUSTRY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64676" y="4921135"/>
            <a:ext cx="540328" cy="5902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200400" y="3898669"/>
            <a:ext cx="1571105" cy="1429789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Investors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09607" y="3283527"/>
            <a:ext cx="989215" cy="22860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602778" y="3075709"/>
            <a:ext cx="1774767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Investments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752407" y="5835535"/>
            <a:ext cx="0" cy="2244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Process 16"/>
          <p:cNvSpPr/>
          <p:nvPr/>
        </p:nvSpPr>
        <p:spPr>
          <a:xfrm>
            <a:off x="4422371" y="6059979"/>
            <a:ext cx="2955174" cy="56526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ESG Risks of Clients They Insure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8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" t="14148" r="2272"/>
          <a:stretch/>
        </p:blipFill>
        <p:spPr>
          <a:xfrm>
            <a:off x="628650" y="572655"/>
            <a:ext cx="7979641" cy="7287490"/>
          </a:xfrm>
        </p:spPr>
      </p:pic>
    </p:spTree>
    <p:extLst>
      <p:ext uri="{BB962C8B-B14F-4D97-AF65-F5344CB8AC3E}">
        <p14:creationId xmlns:p14="http://schemas.microsoft.com/office/powerpoint/2010/main" val="24318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Temporary Trend: Hyper Inflation &amp; the cost to rebuild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Architect’s Budget and the Actual Bids</a:t>
            </a:r>
          </a:p>
          <a:p>
            <a:r>
              <a:rPr lang="en-US" dirty="0" smtClean="0"/>
              <a:t>The Pandemic has ravaged work crews and work sites</a:t>
            </a:r>
          </a:p>
          <a:p>
            <a:r>
              <a:rPr lang="en-US" dirty="0" smtClean="0"/>
              <a:t>Logistics and supply chain issues have created huge cost increases for building materials especially wood products</a:t>
            </a:r>
          </a:p>
          <a:p>
            <a:r>
              <a:rPr lang="en-US" dirty="0" smtClean="0"/>
              <a:t>Inflation fueled by fiscal stimulus</a:t>
            </a:r>
          </a:p>
          <a:p>
            <a:r>
              <a:rPr lang="en-US" dirty="0" smtClean="0"/>
              <a:t>Many public agencies and school districts have shelved construction plans or reduced project sizes.</a:t>
            </a:r>
          </a:p>
          <a:p>
            <a:pPr lvl="2"/>
            <a:r>
              <a:rPr lang="en-US" sz="2400" dirty="0" smtClean="0">
                <a:solidFill>
                  <a:srgbClr val="FF0000"/>
                </a:solidFill>
              </a:rPr>
              <a:t>And your contractor is going to have a hard time meeting your insurance requirements!!</a:t>
            </a: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28650" y="230190"/>
            <a:ext cx="2419350" cy="10074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This is not a Crisis…it’s actually “good”.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3" y="1986742"/>
            <a:ext cx="6989133" cy="3713812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2069869" y="2460567"/>
            <a:ext cx="3948546" cy="138822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09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Wait a second, maybe it is a Crisis? (Not really but it will still be painful)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51189"/>
            <a:ext cx="7886700" cy="370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Market Dynamics – Where we are now.</a:t>
            </a:r>
            <a:endParaRPr lang="en-US" sz="3600" b="1" dirty="0"/>
          </a:p>
        </p:txBody>
      </p:sp>
      <p:sp>
        <p:nvSpPr>
          <p:cNvPr id="23" name="Content Placeholder 22"/>
          <p:cNvSpPr>
            <a:spLocks noGrp="1"/>
          </p:cNvSpPr>
          <p:nvPr>
            <p:ph idx="4294967295"/>
          </p:nvPr>
        </p:nvSpPr>
        <p:spPr>
          <a:xfrm>
            <a:off x="680408" y="2505075"/>
            <a:ext cx="3868738" cy="3684588"/>
          </a:xfrm>
        </p:spPr>
        <p:txBody>
          <a:bodyPr/>
          <a:lstStyle/>
          <a:p>
            <a:r>
              <a:rPr lang="en-US" dirty="0" smtClean="0"/>
              <a:t>More Pressure on Underwriting</a:t>
            </a:r>
          </a:p>
          <a:p>
            <a:r>
              <a:rPr lang="en-US" dirty="0" smtClean="0"/>
              <a:t>Prudent Underwriting Decisions</a:t>
            </a:r>
          </a:p>
          <a:p>
            <a:r>
              <a:rPr lang="en-US" dirty="0" smtClean="0"/>
              <a:t>Underwriting Results Matter more than ever!</a:t>
            </a:r>
          </a:p>
          <a:p>
            <a:endParaRPr lang="en-US" dirty="0"/>
          </a:p>
        </p:txBody>
      </p:sp>
      <p:sp>
        <p:nvSpPr>
          <p:cNvPr id="20" name="Content Placeholder 12"/>
          <p:cNvSpPr>
            <a:spLocks noGrp="1"/>
          </p:cNvSpPr>
          <p:nvPr>
            <p:ph idx="4294967295"/>
          </p:nvPr>
        </p:nvSpPr>
        <p:spPr>
          <a:xfrm>
            <a:off x="5256213" y="2505075"/>
            <a:ext cx="3887787" cy="3684588"/>
          </a:xfrm>
        </p:spPr>
        <p:txBody>
          <a:bodyPr/>
          <a:lstStyle/>
          <a:p>
            <a:r>
              <a:rPr lang="en-US" dirty="0" smtClean="0"/>
              <a:t>Pressure on Investments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Interest Rates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Investment Income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object 7"/>
          <p:cNvSpPr/>
          <p:nvPr/>
        </p:nvSpPr>
        <p:spPr>
          <a:xfrm>
            <a:off x="4739913" y="2069020"/>
            <a:ext cx="10001" cy="3474720"/>
          </a:xfrm>
          <a:custGeom>
            <a:avLst/>
            <a:gdLst/>
            <a:ahLst/>
            <a:cxnLst/>
            <a:rect l="l" t="t" r="r" b="b"/>
            <a:pathLst>
              <a:path w="13335" h="5100320">
                <a:moveTo>
                  <a:pt x="0" y="0"/>
                </a:moveTo>
                <a:lnTo>
                  <a:pt x="13246" y="5099951"/>
                </a:lnTo>
              </a:path>
            </a:pathLst>
          </a:cu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966272" y="1789034"/>
            <a:ext cx="4702179" cy="617696"/>
          </a:xfrm>
          <a:custGeom>
            <a:avLst/>
            <a:gdLst/>
            <a:ahLst/>
            <a:cxnLst/>
            <a:rect l="l" t="t" r="r" b="b"/>
            <a:pathLst>
              <a:path w="6944995" h="823594">
                <a:moveTo>
                  <a:pt x="146964" y="610362"/>
                </a:moveTo>
                <a:lnTo>
                  <a:pt x="43776" y="610362"/>
                </a:lnTo>
                <a:lnTo>
                  <a:pt x="43776" y="813816"/>
                </a:lnTo>
                <a:lnTo>
                  <a:pt x="146964" y="813816"/>
                </a:lnTo>
                <a:lnTo>
                  <a:pt x="146964" y="610362"/>
                </a:lnTo>
                <a:close/>
              </a:path>
              <a:path w="6944995" h="823594">
                <a:moveTo>
                  <a:pt x="325234" y="431952"/>
                </a:moveTo>
                <a:lnTo>
                  <a:pt x="222034" y="431952"/>
                </a:lnTo>
                <a:lnTo>
                  <a:pt x="222034" y="813816"/>
                </a:lnTo>
                <a:lnTo>
                  <a:pt x="325234" y="813816"/>
                </a:lnTo>
                <a:lnTo>
                  <a:pt x="325234" y="431952"/>
                </a:lnTo>
                <a:close/>
              </a:path>
              <a:path w="6944995" h="823594">
                <a:moveTo>
                  <a:pt x="500367" y="507072"/>
                </a:moveTo>
                <a:lnTo>
                  <a:pt x="400291" y="507072"/>
                </a:lnTo>
                <a:lnTo>
                  <a:pt x="400291" y="813816"/>
                </a:lnTo>
                <a:lnTo>
                  <a:pt x="500367" y="813816"/>
                </a:lnTo>
                <a:lnTo>
                  <a:pt x="500367" y="507072"/>
                </a:lnTo>
                <a:close/>
              </a:path>
              <a:path w="6944995" h="823594">
                <a:moveTo>
                  <a:pt x="678611" y="303618"/>
                </a:moveTo>
                <a:lnTo>
                  <a:pt x="578535" y="303618"/>
                </a:lnTo>
                <a:lnTo>
                  <a:pt x="578535" y="813816"/>
                </a:lnTo>
                <a:lnTo>
                  <a:pt x="678611" y="813816"/>
                </a:lnTo>
                <a:lnTo>
                  <a:pt x="678611" y="303618"/>
                </a:lnTo>
                <a:close/>
              </a:path>
              <a:path w="6944995" h="823594">
                <a:moveTo>
                  <a:pt x="781812" y="0"/>
                </a:moveTo>
                <a:lnTo>
                  <a:pt x="553516" y="0"/>
                </a:lnTo>
                <a:lnTo>
                  <a:pt x="553516" y="50076"/>
                </a:lnTo>
                <a:lnTo>
                  <a:pt x="691121" y="50076"/>
                </a:lnTo>
                <a:lnTo>
                  <a:pt x="444068" y="297357"/>
                </a:lnTo>
                <a:lnTo>
                  <a:pt x="414350" y="284835"/>
                </a:lnTo>
                <a:lnTo>
                  <a:pt x="265811" y="222237"/>
                </a:lnTo>
                <a:lnTo>
                  <a:pt x="0" y="488289"/>
                </a:lnTo>
                <a:lnTo>
                  <a:pt x="37528" y="528980"/>
                </a:lnTo>
                <a:lnTo>
                  <a:pt x="278320" y="284835"/>
                </a:lnTo>
                <a:lnTo>
                  <a:pt x="456577" y="363093"/>
                </a:lnTo>
                <a:lnTo>
                  <a:pt x="522249" y="297357"/>
                </a:lnTo>
                <a:lnTo>
                  <a:pt x="731774" y="87642"/>
                </a:lnTo>
                <a:lnTo>
                  <a:pt x="731774" y="228498"/>
                </a:lnTo>
                <a:lnTo>
                  <a:pt x="781812" y="228498"/>
                </a:lnTo>
                <a:lnTo>
                  <a:pt x="781812" y="87642"/>
                </a:lnTo>
                <a:lnTo>
                  <a:pt x="781812" y="0"/>
                </a:lnTo>
                <a:close/>
              </a:path>
              <a:path w="6944995" h="823594">
                <a:moveTo>
                  <a:pt x="6944868" y="242963"/>
                </a:moveTo>
                <a:lnTo>
                  <a:pt x="6724269" y="242963"/>
                </a:lnTo>
                <a:lnTo>
                  <a:pt x="6724269" y="131686"/>
                </a:lnTo>
                <a:lnTo>
                  <a:pt x="6669976" y="131686"/>
                </a:lnTo>
                <a:lnTo>
                  <a:pt x="6669976" y="242963"/>
                </a:lnTo>
                <a:lnTo>
                  <a:pt x="6337376" y="242963"/>
                </a:lnTo>
                <a:lnTo>
                  <a:pt x="6337376" y="131203"/>
                </a:lnTo>
                <a:lnTo>
                  <a:pt x="6724269" y="131203"/>
                </a:lnTo>
                <a:lnTo>
                  <a:pt x="6724269" y="77863"/>
                </a:lnTo>
                <a:lnTo>
                  <a:pt x="6283071" y="77863"/>
                </a:lnTo>
                <a:lnTo>
                  <a:pt x="6283071" y="131203"/>
                </a:lnTo>
                <a:lnTo>
                  <a:pt x="6283071" y="242963"/>
                </a:lnTo>
                <a:lnTo>
                  <a:pt x="6062472" y="242963"/>
                </a:lnTo>
                <a:lnTo>
                  <a:pt x="6062472" y="296303"/>
                </a:lnTo>
                <a:lnTo>
                  <a:pt x="6062472" y="465213"/>
                </a:lnTo>
                <a:lnTo>
                  <a:pt x="6062472" y="519823"/>
                </a:lnTo>
                <a:lnTo>
                  <a:pt x="6062472" y="768743"/>
                </a:lnTo>
                <a:lnTo>
                  <a:pt x="6062472" y="823353"/>
                </a:lnTo>
                <a:lnTo>
                  <a:pt x="6944868" y="823353"/>
                </a:lnTo>
                <a:lnTo>
                  <a:pt x="6944868" y="296913"/>
                </a:lnTo>
                <a:lnTo>
                  <a:pt x="6890563" y="296913"/>
                </a:lnTo>
                <a:lnTo>
                  <a:pt x="6890563" y="465213"/>
                </a:lnTo>
                <a:lnTo>
                  <a:pt x="6890563" y="519823"/>
                </a:lnTo>
                <a:lnTo>
                  <a:pt x="6890563" y="768743"/>
                </a:lnTo>
                <a:lnTo>
                  <a:pt x="6116777" y="768743"/>
                </a:lnTo>
                <a:lnTo>
                  <a:pt x="6116777" y="519823"/>
                </a:lnTo>
                <a:lnTo>
                  <a:pt x="6422212" y="519823"/>
                </a:lnTo>
                <a:lnTo>
                  <a:pt x="6422212" y="603783"/>
                </a:lnTo>
                <a:lnTo>
                  <a:pt x="6585128" y="603783"/>
                </a:lnTo>
                <a:lnTo>
                  <a:pt x="6585128" y="519823"/>
                </a:lnTo>
                <a:lnTo>
                  <a:pt x="6890563" y="519823"/>
                </a:lnTo>
                <a:lnTo>
                  <a:pt x="6890563" y="465213"/>
                </a:lnTo>
                <a:lnTo>
                  <a:pt x="6116777" y="465213"/>
                </a:lnTo>
                <a:lnTo>
                  <a:pt x="6116777" y="296303"/>
                </a:lnTo>
                <a:lnTo>
                  <a:pt x="6944868" y="296303"/>
                </a:lnTo>
                <a:lnTo>
                  <a:pt x="6944868" y="24296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9105458" y="5806378"/>
            <a:ext cx="109061" cy="186109"/>
          </a:xfrm>
          <a:prstGeom prst="rect">
            <a:avLst/>
          </a:prstGeom>
        </p:spPr>
        <p:txBody>
          <a:bodyPr vert="horz" wrap="square" lIns="0" tIns="1429" rIns="0" bIns="0" rtlCol="0">
            <a:spAutoFit/>
          </a:bodyPr>
          <a:lstStyle/>
          <a:p>
            <a:pPr marL="28575">
              <a:spcBef>
                <a:spcPts val="11"/>
              </a:spcBef>
            </a:pPr>
            <a:fld id="{81D60167-4931-47E6-BA6A-407CBD079E47}" type="slidenum">
              <a:rPr sz="600" b="1" spc="-4" dirty="0">
                <a:solidFill>
                  <a:srgbClr val="7A94A3"/>
                </a:solidFill>
                <a:latin typeface="Arial"/>
                <a:cs typeface="Arial"/>
              </a:rPr>
              <a:pPr marL="28575">
                <a:spcBef>
                  <a:spcPts val="11"/>
                </a:spcBef>
              </a:pPr>
              <a:t>8</a:t>
            </a:fld>
            <a:endParaRPr sz="600"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>
          <a:xfrm>
            <a:off x="4834612" y="2286000"/>
            <a:ext cx="3573476" cy="25104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41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2023 Reinsurance Renewals – 1/1/23</a:t>
            </a:r>
            <a:br>
              <a:rPr lang="en-US" dirty="0" smtClean="0"/>
            </a:br>
            <a:r>
              <a:rPr lang="en-US" dirty="0" smtClean="0"/>
              <a:t>Trending BAD!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2036" y="1951457"/>
            <a:ext cx="7315200" cy="399869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5" name="Oval 4"/>
          <p:cNvSpPr/>
          <p:nvPr/>
        </p:nvSpPr>
        <p:spPr>
          <a:xfrm>
            <a:off x="5643418" y="2826327"/>
            <a:ext cx="2142837" cy="7758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7309" y="4202545"/>
            <a:ext cx="914400" cy="3509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83564" y="5366327"/>
            <a:ext cx="1902691" cy="3509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1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5199</TotalTime>
  <Words>1983</Words>
  <Application>Microsoft Office PowerPoint</Application>
  <PresentationFormat>On-screen Show (4:3)</PresentationFormat>
  <Paragraphs>260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Proxima Nova</vt:lpstr>
      <vt:lpstr>Office Theme</vt:lpstr>
      <vt:lpstr>Emerging Topics for 2023  &amp; Beyond </vt:lpstr>
      <vt:lpstr>AGENDA</vt:lpstr>
      <vt:lpstr>2022 Trends ? Not so much</vt:lpstr>
      <vt:lpstr>Not an Insurance Trend:  Civil Unrest</vt:lpstr>
      <vt:lpstr>Temporary Trend: Hyper Inflation &amp; the cost to rebuild</vt:lpstr>
      <vt:lpstr>This is not a Crisis…it’s actually “good”.</vt:lpstr>
      <vt:lpstr>Wait a second, maybe it is a Crisis? (Not really but it will still be painful)</vt:lpstr>
      <vt:lpstr>Market Dynamics – Where we are now.</vt:lpstr>
      <vt:lpstr>2023 Reinsurance Renewals – 1/1/23 Trending BAD!</vt:lpstr>
      <vt:lpstr>Trend #1: CYBER Underwriters Speak (and you’re not going to like what they have to say). </vt:lpstr>
      <vt:lpstr>Ransomware – trending towards a very bad Monday Morning</vt:lpstr>
      <vt:lpstr>Cyber Threat Actors: We are #1!!!</vt:lpstr>
      <vt:lpstr>Big Game Hunters want YOU</vt:lpstr>
      <vt:lpstr>CYBER Nagging! (get used to it)</vt:lpstr>
      <vt:lpstr>Trend: Fighting Back</vt:lpstr>
      <vt:lpstr>Aging Infrastructure</vt:lpstr>
      <vt:lpstr>The Water Crisis in Mississippi's largest city is a harbinger of worse</vt:lpstr>
      <vt:lpstr>I Quit!  </vt:lpstr>
      <vt:lpstr>No one is getting younger but 10,000 Americans a day turn 65</vt:lpstr>
      <vt:lpstr>Trend or Not??  EPLI is much more Expensive </vt:lpstr>
      <vt:lpstr>Trend #3: Social Inflation and Nuclear Verdicts</vt:lpstr>
      <vt:lpstr>What is Social Inflation?</vt:lpstr>
      <vt:lpstr>Judicial Hellholes – 2021/2022</vt:lpstr>
      <vt:lpstr>Social Inflation – still inflating and not very social….</vt:lpstr>
      <vt:lpstr>3* Trends for WC</vt:lpstr>
      <vt:lpstr>Workers’ Comp &amp; Goldilocks Which employees are “just right”?</vt:lpstr>
      <vt:lpstr>Expansion of Presumption Laws</vt:lpstr>
      <vt:lpstr>Reviver Legislation and Sex Abuse – 2021</vt:lpstr>
      <vt:lpstr>State Laws are old news…</vt:lpstr>
      <vt:lpstr>Insurance Industry Response</vt:lpstr>
      <vt:lpstr>COVID –Business Interruption (BI) and WC 2020 Results</vt:lpstr>
      <vt:lpstr>WC &amp; COVID</vt:lpstr>
      <vt:lpstr>Some good news….</vt:lpstr>
      <vt:lpstr>I Predict: Cat Bonds will be the Savior for Pandemic risk </vt:lpstr>
      <vt:lpstr>Trend #7: Insurers are not keen on Law Enforcement risk</vt:lpstr>
      <vt:lpstr>Law Enforcement “fixes” that Insurers find abhorrent</vt:lpstr>
      <vt:lpstr>The Defund Movement quickly flamed out and became the Refund Movement but departments are woefully understaffed.</vt:lpstr>
      <vt:lpstr>Climate Change and Increasing Losses for the Industry</vt:lpstr>
      <vt:lpstr>Insurance is embedded in the issue in many ways</vt:lpstr>
      <vt:lpstr>Climate Change will it lead to liability issues?  YES…get ahead of it, now.</vt:lpstr>
      <vt:lpstr>Trend #10: Regulation or ESG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Howard</dc:creator>
  <cp:lastModifiedBy>Taquan Gilbert</cp:lastModifiedBy>
  <cp:revision>55</cp:revision>
  <dcterms:created xsi:type="dcterms:W3CDTF">2019-12-04T20:30:03Z</dcterms:created>
  <dcterms:modified xsi:type="dcterms:W3CDTF">2022-10-25T15:44:07Z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