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2" r:id="rId2"/>
    <p:sldId id="269" r:id="rId3"/>
    <p:sldId id="273" r:id="rId4"/>
    <p:sldId id="270" r:id="rId5"/>
    <p:sldId id="271" r:id="rId6"/>
    <p:sldId id="272" r:id="rId7"/>
    <p:sldId id="266" r:id="rId8"/>
    <p:sldId id="264" r:id="rId9"/>
    <p:sldId id="268" r:id="rId1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6"/>
    <p:restoredTop sz="96405"/>
  </p:normalViewPr>
  <p:slideViewPr>
    <p:cSldViewPr snapToGrid="0" snapToObjects="1">
      <p:cViewPr varScale="1">
        <p:scale>
          <a:sx n="67" d="100"/>
          <a:sy n="67" d="100"/>
        </p:scale>
        <p:origin x="12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114313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146672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300227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3538066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276099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13086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208237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342510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307885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365739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DD9308-2EF7-9E42-8310-8DBF6E6BD181}" type="datetimeFigureOut">
              <a:rPr lang="en-US" smtClean="0"/>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F2956A-57BA-1E41-A8BE-6568AB4F7849}" type="slidenum">
              <a:rPr lang="en-US" smtClean="0"/>
              <a:t>‹#›</a:t>
            </a:fld>
            <a:endParaRPr lang="en-US" dirty="0"/>
          </a:p>
        </p:txBody>
      </p:sp>
    </p:spTree>
    <p:extLst>
      <p:ext uri="{BB962C8B-B14F-4D97-AF65-F5344CB8AC3E}">
        <p14:creationId xmlns:p14="http://schemas.microsoft.com/office/powerpoint/2010/main" val="391215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D9308-2EF7-9E42-8310-8DBF6E6BD181}" type="datetimeFigureOut">
              <a:rPr lang="en-US" smtClean="0"/>
              <a:t>10/21/2022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2956A-57BA-1E41-A8BE-6568AB4F7849}" type="slidenum">
              <a:rPr lang="en-US" smtClean="0"/>
              <a:t>‹#›</a:t>
            </a:fld>
            <a:endParaRPr lang="en-US" dirty="0"/>
          </a:p>
        </p:txBody>
      </p:sp>
    </p:spTree>
    <p:extLst>
      <p:ext uri="{BB962C8B-B14F-4D97-AF65-F5344CB8AC3E}">
        <p14:creationId xmlns:p14="http://schemas.microsoft.com/office/powerpoint/2010/main" val="123270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krcl.com/insights/fifth-circuit-clarifies-plaintiffs-burden-under-the-americans-with-disabilities-amendment-ac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eoc.gov/quality-practices-effective-investigations-and-conciliations" TargetMode="External"/><Relationship Id="rId2" Type="http://schemas.openxmlformats.org/officeDocument/2006/relationships/hyperlink" Target="https://www.ada.gov/ada_title_II.html" TargetMode="External"/><Relationship Id="rId1" Type="http://schemas.openxmlformats.org/officeDocument/2006/relationships/slideLayout" Target="../slideLayouts/slideLayout2.xml"/><Relationship Id="rId4" Type="http://schemas.openxmlformats.org/officeDocument/2006/relationships/hyperlink" Target="https://www.eeoc.gov/federal-sector/management-directive/management-directive-11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tevans@employeradvisoryservices.com"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7BAA13-22B1-AB41-88F5-C8D91204ACDC}"/>
              </a:ext>
            </a:extLst>
          </p:cNvPr>
          <p:cNvSpPr>
            <a:spLocks noGrp="1"/>
          </p:cNvSpPr>
          <p:nvPr>
            <p:ph type="ctrTitle"/>
          </p:nvPr>
        </p:nvSpPr>
        <p:spPr/>
        <p:txBody>
          <a:bodyPr/>
          <a:lstStyle/>
          <a:p>
            <a:r>
              <a:rPr lang="en-US" dirty="0"/>
              <a:t>ADA Accommodation Basics</a:t>
            </a:r>
          </a:p>
        </p:txBody>
      </p:sp>
      <p:sp>
        <p:nvSpPr>
          <p:cNvPr id="3" name="Subtitle 2">
            <a:extLst>
              <a:ext uri="{FF2B5EF4-FFF2-40B4-BE49-F238E27FC236}">
                <a16:creationId xmlns="" xmlns:a16="http://schemas.microsoft.com/office/drawing/2014/main" id="{27C8BE99-6F90-0D4F-A0BD-116465B980FC}"/>
              </a:ext>
            </a:extLst>
          </p:cNvPr>
          <p:cNvSpPr>
            <a:spLocks noGrp="1"/>
          </p:cNvSpPr>
          <p:nvPr>
            <p:ph type="subTitle" idx="1"/>
          </p:nvPr>
        </p:nvSpPr>
        <p:spPr/>
        <p:txBody>
          <a:bodyPr/>
          <a:lstStyle/>
          <a:p>
            <a:r>
              <a:rPr lang="en-US" dirty="0"/>
              <a:t>Terri Evans, Vice President</a:t>
            </a:r>
          </a:p>
          <a:p>
            <a:r>
              <a:rPr lang="en-US" dirty="0"/>
              <a:t>Employer Advisory Services</a:t>
            </a:r>
          </a:p>
        </p:txBody>
      </p:sp>
    </p:spTree>
    <p:extLst>
      <p:ext uri="{BB962C8B-B14F-4D97-AF65-F5344CB8AC3E}">
        <p14:creationId xmlns:p14="http://schemas.microsoft.com/office/powerpoint/2010/main" val="160249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E70990-7F23-1B0F-324E-70CD2C915A87}"/>
              </a:ext>
            </a:extLst>
          </p:cNvPr>
          <p:cNvSpPr>
            <a:spLocks noGrp="1"/>
          </p:cNvSpPr>
          <p:nvPr>
            <p:ph type="title"/>
          </p:nvPr>
        </p:nvSpPr>
        <p:spPr/>
        <p:txBody>
          <a:bodyPr/>
          <a:lstStyle/>
          <a:p>
            <a:r>
              <a:rPr lang="en-US" dirty="0"/>
              <a:t>What is ADA?</a:t>
            </a:r>
          </a:p>
        </p:txBody>
      </p:sp>
      <p:sp>
        <p:nvSpPr>
          <p:cNvPr id="3" name="Content Placeholder 2">
            <a:extLst>
              <a:ext uri="{FF2B5EF4-FFF2-40B4-BE49-F238E27FC236}">
                <a16:creationId xmlns="" xmlns:a16="http://schemas.microsoft.com/office/drawing/2014/main" id="{95231342-4732-04EB-1EFD-B244A5018A21}"/>
              </a:ext>
            </a:extLst>
          </p:cNvPr>
          <p:cNvSpPr>
            <a:spLocks noGrp="1"/>
          </p:cNvSpPr>
          <p:nvPr>
            <p:ph idx="1"/>
          </p:nvPr>
        </p:nvSpPr>
        <p:spPr/>
        <p:txBody>
          <a:bodyPr>
            <a:normAutofit fontScale="77500" lnSpcReduction="20000"/>
          </a:bodyPr>
          <a:lstStyle/>
          <a:p>
            <a:pPr lvl="0"/>
            <a:r>
              <a:rPr lang="en-US" dirty="0"/>
              <a:t>The Americans with Disabilities Act became law July 26, 1990</a:t>
            </a:r>
          </a:p>
          <a:p>
            <a:pPr lvl="0"/>
            <a:r>
              <a:rPr lang="en-US" dirty="0"/>
              <a:t>U.S. Department of Justice and Civil Rights</a:t>
            </a:r>
          </a:p>
          <a:p>
            <a:pPr lvl="0"/>
            <a:r>
              <a:rPr lang="en-US" dirty="0"/>
              <a:t>An Equal Opportunity Law for those with disabilities</a:t>
            </a:r>
          </a:p>
          <a:p>
            <a:pPr lvl="0"/>
            <a:r>
              <a:rPr lang="en-US" dirty="0"/>
              <a:t>Segments Fall Under:</a:t>
            </a:r>
          </a:p>
          <a:p>
            <a:pPr lvl="1"/>
            <a:r>
              <a:rPr lang="en-US" dirty="0"/>
              <a:t>Equal Employment Opportunity Commission</a:t>
            </a:r>
          </a:p>
          <a:p>
            <a:pPr lvl="1"/>
            <a:r>
              <a:rPr lang="en-US" dirty="0"/>
              <a:t>Federal Communications Commission</a:t>
            </a:r>
          </a:p>
          <a:p>
            <a:pPr lvl="1"/>
            <a:r>
              <a:rPr lang="en-US" dirty="0"/>
              <a:t>Department of Education</a:t>
            </a:r>
          </a:p>
          <a:p>
            <a:pPr lvl="1"/>
            <a:r>
              <a:rPr lang="en-US" dirty="0"/>
              <a:t>Department of Health and Human Services</a:t>
            </a:r>
          </a:p>
          <a:p>
            <a:pPr lvl="1"/>
            <a:r>
              <a:rPr lang="en-US" dirty="0"/>
              <a:t>Department of Labor</a:t>
            </a:r>
          </a:p>
          <a:p>
            <a:pPr lvl="1"/>
            <a:r>
              <a:rPr lang="en-US" dirty="0"/>
              <a:t>Housing and Urban Development</a:t>
            </a:r>
          </a:p>
          <a:p>
            <a:pPr lvl="1"/>
            <a:r>
              <a:rPr lang="en-US" dirty="0"/>
              <a:t>Department of the Interior (Parks and Recreation)</a:t>
            </a:r>
          </a:p>
          <a:p>
            <a:pPr lvl="1"/>
            <a:r>
              <a:rPr lang="en-US" dirty="0"/>
              <a:t>Department of Agriculture (School lunch programs, agricultural extension programs like 4-H)</a:t>
            </a:r>
          </a:p>
          <a:p>
            <a:pPr lvl="1"/>
            <a:r>
              <a:rPr lang="en-US" dirty="0"/>
              <a:t>Other government functions under the Department of Justice	</a:t>
            </a:r>
          </a:p>
          <a:p>
            <a:endParaRPr lang="en-US" dirty="0"/>
          </a:p>
        </p:txBody>
      </p:sp>
    </p:spTree>
    <p:extLst>
      <p:ext uri="{BB962C8B-B14F-4D97-AF65-F5344CB8AC3E}">
        <p14:creationId xmlns:p14="http://schemas.microsoft.com/office/powerpoint/2010/main" val="2852576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82D926-4D6D-4F90-A5A8-5532CA67A1E7}"/>
              </a:ext>
            </a:extLst>
          </p:cNvPr>
          <p:cNvSpPr>
            <a:spLocks noGrp="1"/>
          </p:cNvSpPr>
          <p:nvPr>
            <p:ph type="title"/>
          </p:nvPr>
        </p:nvSpPr>
        <p:spPr>
          <a:xfrm>
            <a:off x="628650" y="160941"/>
            <a:ext cx="7886700" cy="762338"/>
          </a:xfrm>
        </p:spPr>
        <p:txBody>
          <a:bodyPr/>
          <a:lstStyle/>
          <a:p>
            <a:r>
              <a:rPr lang="en-US" dirty="0"/>
              <a:t>ADA Titles</a:t>
            </a:r>
          </a:p>
        </p:txBody>
      </p:sp>
      <p:sp>
        <p:nvSpPr>
          <p:cNvPr id="3" name="Content Placeholder 2">
            <a:extLst>
              <a:ext uri="{FF2B5EF4-FFF2-40B4-BE49-F238E27FC236}">
                <a16:creationId xmlns="" xmlns:a16="http://schemas.microsoft.com/office/drawing/2014/main" id="{CAACE879-BCC4-5C2E-9B97-BCAB92B5954A}"/>
              </a:ext>
            </a:extLst>
          </p:cNvPr>
          <p:cNvSpPr>
            <a:spLocks noGrp="1"/>
          </p:cNvSpPr>
          <p:nvPr>
            <p:ph idx="1"/>
          </p:nvPr>
        </p:nvSpPr>
        <p:spPr>
          <a:xfrm>
            <a:off x="628650" y="1136341"/>
            <a:ext cx="7886700" cy="5031744"/>
          </a:xfrm>
        </p:spPr>
        <p:txBody>
          <a:bodyPr>
            <a:normAutofit fontScale="77500" lnSpcReduction="20000"/>
          </a:bodyPr>
          <a:lstStyle/>
          <a:p>
            <a:r>
              <a:rPr lang="en-US" dirty="0"/>
              <a:t>Employment – Title I</a:t>
            </a:r>
          </a:p>
          <a:p>
            <a:pPr lvl="1"/>
            <a:r>
              <a:rPr lang="en-US" dirty="0"/>
              <a:t>Requires employers to provide accommodations and prohibits discrimination in all aspects of employment as it relates to disability</a:t>
            </a:r>
          </a:p>
          <a:p>
            <a:r>
              <a:rPr lang="en-US" dirty="0"/>
              <a:t>Public Services – Title II</a:t>
            </a:r>
          </a:p>
          <a:p>
            <a:pPr lvl="1"/>
            <a:r>
              <a:rPr lang="en-US" dirty="0"/>
              <a:t>Must provide services and participation in all activities available to people without disabilities</a:t>
            </a:r>
          </a:p>
          <a:p>
            <a:r>
              <a:rPr lang="en-US" dirty="0"/>
              <a:t>Public Accommodations – Title III</a:t>
            </a:r>
          </a:p>
          <a:p>
            <a:pPr lvl="1"/>
            <a:r>
              <a:rPr lang="en-US" dirty="0"/>
              <a:t>Covers all public facilities (restaurants, hotels, stores, private transportation, etc.) New construction and modifications must accommodate disabilities, and barriers to service must be removed from existing facilities if readily achievable</a:t>
            </a:r>
          </a:p>
          <a:p>
            <a:r>
              <a:rPr lang="en-US" dirty="0"/>
              <a:t>Telecommunications – Title IV</a:t>
            </a:r>
          </a:p>
          <a:p>
            <a:pPr lvl="1"/>
            <a:r>
              <a:rPr lang="en-US" dirty="0"/>
              <a:t>Telecommunications companies offering service to the general public must have a relay service or other service to accommodate individuals with disabilities</a:t>
            </a:r>
          </a:p>
          <a:p>
            <a:r>
              <a:rPr lang="en-US" dirty="0"/>
              <a:t>Miscellaneous – Title V</a:t>
            </a:r>
          </a:p>
          <a:p>
            <a:pPr lvl="1"/>
            <a:r>
              <a:rPr lang="en-US" dirty="0">
                <a:solidFill>
                  <a:srgbClr val="555555"/>
                </a:solidFill>
                <a:effectLst/>
                <a:latin typeface="Calibri" panose="020F0502020204030204" pitchFamily="34" charset="0"/>
                <a:ea typeface="Times New Roman" panose="02020603050405020304" pitchFamily="18" charset="0"/>
                <a:cs typeface="Calibri" panose="020F0502020204030204" pitchFamily="34" charset="0"/>
              </a:rPr>
              <a:t>includes a provision prohibiting either (a) coercing or threatening or (b) retaliating against individuals with disabilities or those attempting to aid people with disabilities in asserting their rights under the ADA</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731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830D12-F08C-51EC-3C11-06920F01904A}"/>
              </a:ext>
            </a:extLst>
          </p:cNvPr>
          <p:cNvSpPr>
            <a:spLocks noGrp="1"/>
          </p:cNvSpPr>
          <p:nvPr>
            <p:ph type="title"/>
          </p:nvPr>
        </p:nvSpPr>
        <p:spPr/>
        <p:txBody>
          <a:bodyPr/>
          <a:lstStyle/>
          <a:p>
            <a:r>
              <a:rPr lang="en-US" dirty="0"/>
              <a:t>How Does This Apply To Us?</a:t>
            </a:r>
          </a:p>
        </p:txBody>
      </p:sp>
      <p:sp>
        <p:nvSpPr>
          <p:cNvPr id="3" name="Content Placeholder 2">
            <a:extLst>
              <a:ext uri="{FF2B5EF4-FFF2-40B4-BE49-F238E27FC236}">
                <a16:creationId xmlns="" xmlns:a16="http://schemas.microsoft.com/office/drawing/2014/main" id="{5ED32FC7-154A-5497-5946-4C50690218E3}"/>
              </a:ext>
            </a:extLst>
          </p:cNvPr>
          <p:cNvSpPr>
            <a:spLocks noGrp="1"/>
          </p:cNvSpPr>
          <p:nvPr>
            <p:ph idx="1"/>
          </p:nvPr>
        </p:nvSpPr>
        <p:spPr/>
        <p:txBody>
          <a:bodyPr>
            <a:normAutofit fontScale="92500" lnSpcReduction="20000"/>
          </a:bodyPr>
          <a:lstStyle/>
          <a:p>
            <a:pPr lvl="0"/>
            <a:r>
              <a:rPr lang="en-US" dirty="0"/>
              <a:t>Reasonable Accommodations – A “feasible” or “plausible” change that results in an equal opportunity for a qualified individual</a:t>
            </a:r>
          </a:p>
          <a:p>
            <a:pPr lvl="1"/>
            <a:r>
              <a:rPr lang="en-US" dirty="0"/>
              <a:t>Extremely broad responsibility</a:t>
            </a:r>
          </a:p>
          <a:p>
            <a:pPr lvl="1"/>
            <a:r>
              <a:rPr lang="en-US" dirty="0"/>
              <a:t>Difficult to prove “undue hardship”</a:t>
            </a:r>
          </a:p>
          <a:p>
            <a:pPr lvl="0"/>
            <a:r>
              <a:rPr lang="en-US" dirty="0"/>
              <a:t>Must meet the needs of the individual</a:t>
            </a:r>
          </a:p>
          <a:p>
            <a:pPr lvl="1"/>
            <a:r>
              <a:rPr lang="en-US" dirty="0"/>
              <a:t>Employment and application for employment</a:t>
            </a:r>
          </a:p>
          <a:p>
            <a:pPr lvl="1"/>
            <a:r>
              <a:rPr lang="en-US" dirty="0"/>
              <a:t>Motility and access in and around public places and government buildings</a:t>
            </a:r>
          </a:p>
          <a:p>
            <a:pPr lvl="1"/>
            <a:r>
              <a:rPr lang="en-US" dirty="0"/>
              <a:t>Education</a:t>
            </a:r>
          </a:p>
          <a:p>
            <a:pPr lvl="1"/>
            <a:r>
              <a:rPr lang="en-US" dirty="0"/>
              <a:t>Recreational activities</a:t>
            </a:r>
          </a:p>
          <a:p>
            <a:pPr lvl="1"/>
            <a:r>
              <a:rPr lang="en-US" dirty="0"/>
              <a:t>Public transportation</a:t>
            </a:r>
          </a:p>
          <a:p>
            <a:pPr lvl="1"/>
            <a:r>
              <a:rPr lang="en-US" dirty="0"/>
              <a:t>Public housing</a:t>
            </a:r>
          </a:p>
          <a:p>
            <a:pPr lvl="1"/>
            <a:r>
              <a:rPr lang="en-US" dirty="0"/>
              <a:t>Communications</a:t>
            </a:r>
          </a:p>
          <a:p>
            <a:endParaRPr lang="en-US" dirty="0"/>
          </a:p>
        </p:txBody>
      </p:sp>
    </p:spTree>
    <p:extLst>
      <p:ext uri="{BB962C8B-B14F-4D97-AF65-F5344CB8AC3E}">
        <p14:creationId xmlns:p14="http://schemas.microsoft.com/office/powerpoint/2010/main" val="424490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F37F64-A139-1172-0099-B69F9D788930}"/>
              </a:ext>
            </a:extLst>
          </p:cNvPr>
          <p:cNvSpPr>
            <a:spLocks noGrp="1"/>
          </p:cNvSpPr>
          <p:nvPr>
            <p:ph type="title"/>
          </p:nvPr>
        </p:nvSpPr>
        <p:spPr>
          <a:xfrm>
            <a:off x="628650" y="188897"/>
            <a:ext cx="7886700" cy="984280"/>
          </a:xfrm>
        </p:spPr>
        <p:txBody>
          <a:bodyPr/>
          <a:lstStyle/>
          <a:p>
            <a:r>
              <a:rPr lang="en-US" dirty="0"/>
              <a:t>Role of Risk Management</a:t>
            </a:r>
          </a:p>
        </p:txBody>
      </p:sp>
      <p:sp>
        <p:nvSpPr>
          <p:cNvPr id="3" name="Content Placeholder 2">
            <a:extLst>
              <a:ext uri="{FF2B5EF4-FFF2-40B4-BE49-F238E27FC236}">
                <a16:creationId xmlns="" xmlns:a16="http://schemas.microsoft.com/office/drawing/2014/main" id="{7BEF9640-B53D-D065-E889-4E9E1272538F}"/>
              </a:ext>
            </a:extLst>
          </p:cNvPr>
          <p:cNvSpPr>
            <a:spLocks noGrp="1"/>
          </p:cNvSpPr>
          <p:nvPr>
            <p:ph idx="1"/>
          </p:nvPr>
        </p:nvSpPr>
        <p:spPr>
          <a:xfrm>
            <a:off x="628650" y="1173177"/>
            <a:ext cx="7886700" cy="5003786"/>
          </a:xfrm>
        </p:spPr>
        <p:txBody>
          <a:bodyPr>
            <a:normAutofit fontScale="77500" lnSpcReduction="20000"/>
          </a:bodyPr>
          <a:lstStyle/>
          <a:p>
            <a:pPr lvl="0"/>
            <a:r>
              <a:rPr lang="en-US" dirty="0"/>
              <a:t>Best trained in a variety of investigative techniques</a:t>
            </a:r>
          </a:p>
          <a:p>
            <a:pPr lvl="1"/>
            <a:r>
              <a:rPr lang="en-US" dirty="0"/>
              <a:t>Police are trained to evaluate violation of statutes and solve crimes</a:t>
            </a:r>
          </a:p>
          <a:p>
            <a:pPr lvl="1"/>
            <a:r>
              <a:rPr lang="en-US" dirty="0"/>
              <a:t>Risk professionals evaluate situations from a variety of perspectives: employer, employee, citizen, property, liability, safety, financial</a:t>
            </a:r>
          </a:p>
          <a:p>
            <a:pPr lvl="0"/>
            <a:r>
              <a:rPr lang="en-US" dirty="0"/>
              <a:t>Liability coverage may only be available for claims of injury, and fines/punitive damages generally not covered</a:t>
            </a:r>
          </a:p>
          <a:p>
            <a:pPr lvl="1"/>
            <a:r>
              <a:rPr lang="en-US" dirty="0"/>
              <a:t>Fines - $75,000 for first violation; $150,000 for each subsequent violation</a:t>
            </a:r>
          </a:p>
          <a:p>
            <a:pPr lvl="0"/>
            <a:r>
              <a:rPr lang="en-US" dirty="0"/>
              <a:t>Claims and lawsuits often part of our jobs</a:t>
            </a:r>
          </a:p>
          <a:p>
            <a:pPr lvl="0"/>
            <a:r>
              <a:rPr lang="en-US" dirty="0"/>
              <a:t>ADA accommodations may result from workers’ compensation claims</a:t>
            </a:r>
          </a:p>
          <a:p>
            <a:pPr lvl="0"/>
            <a:r>
              <a:rPr lang="en-US" dirty="0"/>
              <a:t>ADA complaints, even with no lawsuit, require extensive investigation, documentation, and response</a:t>
            </a:r>
          </a:p>
          <a:p>
            <a:pPr lvl="0"/>
            <a:r>
              <a:rPr lang="en-US" dirty="0"/>
              <a:t>We are often tasked with the investigation</a:t>
            </a:r>
          </a:p>
          <a:p>
            <a:pPr lvl="0"/>
            <a:r>
              <a:rPr lang="en-US" dirty="0"/>
              <a:t>Complaints can be filed and brought forth by any of the federal agencies previously mentioned or by an individual</a:t>
            </a:r>
          </a:p>
          <a:p>
            <a:endParaRPr lang="en-US" dirty="0"/>
          </a:p>
        </p:txBody>
      </p:sp>
    </p:spTree>
    <p:extLst>
      <p:ext uri="{BB962C8B-B14F-4D97-AF65-F5344CB8AC3E}">
        <p14:creationId xmlns:p14="http://schemas.microsoft.com/office/powerpoint/2010/main" val="97639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74A0C4-B9F1-EF91-5631-CE25936D0C98}"/>
              </a:ext>
            </a:extLst>
          </p:cNvPr>
          <p:cNvSpPr>
            <a:spLocks noGrp="1"/>
          </p:cNvSpPr>
          <p:nvPr>
            <p:ph type="title"/>
          </p:nvPr>
        </p:nvSpPr>
        <p:spPr>
          <a:xfrm>
            <a:off x="628650" y="54408"/>
            <a:ext cx="7886700" cy="939891"/>
          </a:xfrm>
        </p:spPr>
        <p:txBody>
          <a:bodyPr/>
          <a:lstStyle/>
          <a:p>
            <a:r>
              <a:rPr lang="en-US" dirty="0"/>
              <a:t>Where Do You Start?</a:t>
            </a:r>
          </a:p>
        </p:txBody>
      </p:sp>
      <p:sp>
        <p:nvSpPr>
          <p:cNvPr id="3" name="Content Placeholder 2">
            <a:extLst>
              <a:ext uri="{FF2B5EF4-FFF2-40B4-BE49-F238E27FC236}">
                <a16:creationId xmlns="" xmlns:a16="http://schemas.microsoft.com/office/drawing/2014/main" id="{627400D8-F9F6-59AE-6654-194841824433}"/>
              </a:ext>
            </a:extLst>
          </p:cNvPr>
          <p:cNvSpPr>
            <a:spLocks noGrp="1"/>
          </p:cNvSpPr>
          <p:nvPr>
            <p:ph idx="1"/>
          </p:nvPr>
        </p:nvSpPr>
        <p:spPr>
          <a:xfrm>
            <a:off x="628650" y="994298"/>
            <a:ext cx="7886700" cy="5406501"/>
          </a:xfrm>
        </p:spPr>
        <p:txBody>
          <a:bodyPr>
            <a:normAutofit lnSpcReduction="10000"/>
          </a:bodyPr>
          <a:lstStyle/>
          <a:p>
            <a:r>
              <a:rPr lang="en-US" dirty="0"/>
              <a:t>Determine what disability the claimant states exists (Be Careful!)</a:t>
            </a:r>
          </a:p>
          <a:p>
            <a:pPr lvl="1"/>
            <a:r>
              <a:rPr lang="en-US" sz="2000" dirty="0">
                <a:latin typeface="Calibri" panose="020F0502020204030204" pitchFamily="34" charset="0"/>
                <a:cs typeface="Calibri" panose="020F0502020204030204" pitchFamily="34" charset="0"/>
              </a:rPr>
              <a:t>Disability must substantially limit one or more major life activities – VERY broadly defined</a:t>
            </a:r>
          </a:p>
          <a:p>
            <a:pPr lvl="2"/>
            <a:r>
              <a:rPr lang="en-US" sz="1400" b="0" i="0" dirty="0">
                <a:solidFill>
                  <a:srgbClr val="202124"/>
                </a:solidFill>
                <a:effectLst/>
              </a:rPr>
              <a:t>Substantially limits means </a:t>
            </a:r>
            <a:r>
              <a:rPr lang="en-US" sz="1400" b="1" i="0" dirty="0">
                <a:solidFill>
                  <a:srgbClr val="202124"/>
                </a:solidFill>
                <a:effectLst/>
              </a:rPr>
              <a:t>the ability of an individual to perform a major life activity as compared to most people in the general population</a:t>
            </a:r>
            <a:r>
              <a:rPr lang="en-US" sz="1400" b="0" i="0" dirty="0">
                <a:solidFill>
                  <a:srgbClr val="202124"/>
                </a:solidFill>
                <a:effectLst/>
              </a:rPr>
              <a:t>. An impairment need not prevent, or significantly or severely restrict, the individual from performing a major life activity to be considered substantially limiting</a:t>
            </a:r>
          </a:p>
          <a:p>
            <a:pPr lvl="2"/>
            <a:r>
              <a:rPr lang="en-US" sz="1400" b="0" i="0" dirty="0">
                <a:solidFill>
                  <a:srgbClr val="202124"/>
                </a:solidFill>
                <a:effectLst/>
              </a:rPr>
              <a:t>Major life activities include, but are not limited to, caring for oneself, performing manual tasks, seeing, hearing, eating, sleeping, walking, standing, lifting, bending, speaking, breathing, learning, reading, concentrating, thinking, communicating, and working</a:t>
            </a:r>
          </a:p>
          <a:p>
            <a:pPr lvl="1"/>
            <a:r>
              <a:rPr lang="en-US" sz="1800" dirty="0">
                <a:solidFill>
                  <a:srgbClr val="202124"/>
                </a:solidFill>
              </a:rPr>
              <a:t>Perceiving an employee as “disabled” may well give them coverage under the ADA</a:t>
            </a:r>
            <a:endParaRPr lang="en-US" sz="1800" dirty="0"/>
          </a:p>
          <a:p>
            <a:r>
              <a:rPr lang="en-US" dirty="0"/>
              <a:t>Determine if it appears an impediment exists</a:t>
            </a:r>
          </a:p>
          <a:p>
            <a:r>
              <a:rPr lang="en-US" dirty="0">
                <a:latin typeface="Calibri" panose="020F0502020204030204" pitchFamily="34" charset="0"/>
                <a:cs typeface="Calibri" panose="020F0502020204030204" pitchFamily="34" charset="0"/>
              </a:rPr>
              <a:t>The claimant must detail what needs to be accommodated</a:t>
            </a:r>
          </a:p>
          <a:p>
            <a:pPr lvl="1"/>
            <a:r>
              <a:rPr lang="en-US" sz="2000" dirty="0">
                <a:latin typeface="Calibri" panose="020F0502020204030204" pitchFamily="34" charset="0"/>
                <a:cs typeface="Calibri" panose="020F0502020204030204" pitchFamily="34" charset="0"/>
              </a:rPr>
              <a:t>Employment circumstance</a:t>
            </a:r>
          </a:p>
          <a:p>
            <a:pPr lvl="1"/>
            <a:r>
              <a:rPr lang="en-US" sz="2000" dirty="0">
                <a:latin typeface="Calibri" panose="020F0502020204030204" pitchFamily="34" charset="0"/>
                <a:cs typeface="Calibri" panose="020F0502020204030204" pitchFamily="34" charset="0"/>
              </a:rPr>
              <a:t>Physical impediment to access (including sight, speaking, and hearing)</a:t>
            </a:r>
          </a:p>
          <a:p>
            <a:endParaRPr lang="en-US" dirty="0"/>
          </a:p>
        </p:txBody>
      </p:sp>
    </p:spTree>
    <p:extLst>
      <p:ext uri="{BB962C8B-B14F-4D97-AF65-F5344CB8AC3E}">
        <p14:creationId xmlns:p14="http://schemas.microsoft.com/office/powerpoint/2010/main" val="247447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F0D429-30FB-313C-8CF4-24666B96BD7B}"/>
              </a:ext>
            </a:extLst>
          </p:cNvPr>
          <p:cNvSpPr>
            <a:spLocks noGrp="1"/>
          </p:cNvSpPr>
          <p:nvPr>
            <p:ph type="title"/>
          </p:nvPr>
        </p:nvSpPr>
        <p:spPr/>
        <p:txBody>
          <a:bodyPr>
            <a:normAutofit/>
          </a:bodyPr>
          <a:lstStyle/>
          <a:p>
            <a:r>
              <a:rPr lang="en-US" sz="4700" dirty="0"/>
              <a:t>Investigations (Employment)</a:t>
            </a:r>
          </a:p>
        </p:txBody>
      </p:sp>
      <p:sp>
        <p:nvSpPr>
          <p:cNvPr id="3" name="Content Placeholder 2">
            <a:extLst>
              <a:ext uri="{FF2B5EF4-FFF2-40B4-BE49-F238E27FC236}">
                <a16:creationId xmlns="" xmlns:a16="http://schemas.microsoft.com/office/drawing/2014/main" id="{1A7AB6BF-F9D3-75F8-3407-D73220AECEDA}"/>
              </a:ext>
            </a:extLst>
          </p:cNvPr>
          <p:cNvSpPr>
            <a:spLocks noGrp="1"/>
          </p:cNvSpPr>
          <p:nvPr>
            <p:ph idx="1"/>
          </p:nvPr>
        </p:nvSpPr>
        <p:spPr>
          <a:xfrm>
            <a:off x="628650" y="1929384"/>
            <a:ext cx="7886700" cy="4251960"/>
          </a:xfrm>
        </p:spPr>
        <p:txBody>
          <a:bodyPr>
            <a:normAutofit lnSpcReduction="10000"/>
          </a:bodyPr>
          <a:lstStyle/>
          <a:p>
            <a:r>
              <a:rPr lang="en-US" sz="2000" b="0" i="0" dirty="0">
                <a:effectLst/>
                <a:latin typeface="Calibri" panose="020F0502020204030204" pitchFamily="34" charset="0"/>
                <a:cs typeface="Calibri" panose="020F0502020204030204" pitchFamily="34" charset="0"/>
              </a:rPr>
              <a:t>"[t]o prevail on a claim of disability discrimination under the ADA, [a party] must prove that (1) </a:t>
            </a:r>
            <a:r>
              <a:rPr lang="en-US" sz="2000" b="1" i="0" dirty="0">
                <a:effectLst/>
                <a:latin typeface="Calibri" panose="020F0502020204030204" pitchFamily="34" charset="0"/>
                <a:cs typeface="Calibri" panose="020F0502020204030204" pitchFamily="34" charset="0"/>
              </a:rPr>
              <a:t>he has a disability; (2) he is qualified for the job; and (3) [the covered entity] made its adverse employment decision</a:t>
            </a:r>
            <a:r>
              <a:rPr lang="en-US" sz="2000" b="0" i="0" dirty="0">
                <a:effectLst/>
                <a:latin typeface="Calibri" panose="020F0502020204030204" pitchFamily="34" charset="0"/>
                <a:cs typeface="Calibri" panose="020F0502020204030204" pitchFamily="34" charset="0"/>
              </a:rPr>
              <a:t>… because of [the party's] disability.“ </a:t>
            </a:r>
            <a:r>
              <a:rPr lang="en-US" sz="2000" dirty="0">
                <a:latin typeface="Calibri" panose="020F0502020204030204" pitchFamily="34" charset="0"/>
                <a:cs typeface="Calibri" panose="020F0502020204030204" pitchFamily="34" charset="0"/>
              </a:rPr>
              <a:t>1</a:t>
            </a:r>
          </a:p>
          <a:p>
            <a:r>
              <a:rPr lang="en-US" sz="2000" dirty="0">
                <a:latin typeface="Calibri" panose="020F0502020204030204" pitchFamily="34" charset="0"/>
                <a:cs typeface="Calibri" panose="020F0502020204030204" pitchFamily="34" charset="0"/>
              </a:rPr>
              <a:t>Includes hiring, firing, promoting, assigning tasks, negative evaluations, any action to deter someone from filing an ADA claim</a:t>
            </a:r>
          </a:p>
          <a:p>
            <a:r>
              <a:rPr lang="en-US" sz="2000" dirty="0">
                <a:latin typeface="Calibri" panose="020F0502020204030204" pitchFamily="34" charset="0"/>
                <a:cs typeface="Calibri" panose="020F0502020204030204" pitchFamily="34" charset="0"/>
              </a:rPr>
              <a:t>In employment, you must engage in the “interactive process” in which you have an open dialogue with the complainant to discover what they wish to see changed and how they think it could be accomplished</a:t>
            </a:r>
          </a:p>
          <a:p>
            <a:r>
              <a:rPr lang="en-US" sz="2000" dirty="0">
                <a:latin typeface="Calibri" panose="020F0502020204030204" pitchFamily="34" charset="0"/>
                <a:cs typeface="Calibri" panose="020F0502020204030204" pitchFamily="34" charset="0"/>
              </a:rPr>
              <a:t>Keep an open mind – a solution may present itself</a:t>
            </a:r>
          </a:p>
          <a:p>
            <a:r>
              <a:rPr lang="en-US" sz="2000" dirty="0">
                <a:latin typeface="Calibri" panose="020F0502020204030204" pitchFamily="34" charset="0"/>
                <a:cs typeface="Calibri" panose="020F0502020204030204" pitchFamily="34" charset="0"/>
              </a:rPr>
              <a:t>Remember – this is your employee.  Respect is key</a:t>
            </a:r>
          </a:p>
          <a:p>
            <a:pPr marL="0" indent="0">
              <a:buNone/>
            </a:pPr>
            <a:endParaRPr lang="en-US" sz="1900" b="0" i="0" dirty="0">
              <a:effectLst/>
              <a:latin typeface="Roboto" panose="02000000000000000000" pitchFamily="2" charset="0"/>
            </a:endParaRPr>
          </a:p>
          <a:p>
            <a:r>
              <a:rPr lang="en-US" sz="1200" dirty="0">
                <a:latin typeface="Roboto" panose="02000000000000000000" pitchFamily="2" charset="0"/>
              </a:rPr>
              <a:t>1 </a:t>
            </a:r>
            <a:r>
              <a:rPr lang="en-US" sz="1200" dirty="0">
                <a:latin typeface="Roboto" panose="02000000000000000000" pitchFamily="2" charset="0"/>
                <a:hlinkClick r:id="rId2"/>
              </a:rPr>
              <a:t>https://www.krcl.com/insights/fifth-circuit-clarifies-plaintiffs-burden-under-the-americans-with-disabilities-amendment-act</a:t>
            </a:r>
            <a:endParaRPr lang="en-US" sz="1200" dirty="0">
              <a:latin typeface="Roboto" panose="02000000000000000000" pitchFamily="2" charset="0"/>
            </a:endParaRPr>
          </a:p>
          <a:p>
            <a:pPr marL="0" indent="0">
              <a:buNone/>
            </a:pPr>
            <a:endParaRPr lang="en-US" sz="1900" dirty="0"/>
          </a:p>
        </p:txBody>
      </p:sp>
    </p:spTree>
    <p:extLst>
      <p:ext uri="{BB962C8B-B14F-4D97-AF65-F5344CB8AC3E}">
        <p14:creationId xmlns:p14="http://schemas.microsoft.com/office/powerpoint/2010/main" val="945772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793509-43C6-C32C-5E02-BBEBA63AC4E7}"/>
              </a:ext>
            </a:extLst>
          </p:cNvPr>
          <p:cNvSpPr>
            <a:spLocks noGrp="1"/>
          </p:cNvSpPr>
          <p:nvPr>
            <p:ph type="title"/>
          </p:nvPr>
        </p:nvSpPr>
        <p:spPr>
          <a:xfrm>
            <a:off x="628650" y="401222"/>
            <a:ext cx="7886700" cy="965940"/>
          </a:xfrm>
        </p:spPr>
        <p:txBody>
          <a:bodyPr>
            <a:normAutofit/>
          </a:bodyPr>
          <a:lstStyle/>
          <a:p>
            <a:r>
              <a:rPr lang="en-US" sz="4700" dirty="0"/>
              <a:t>Investigating Guides</a:t>
            </a:r>
          </a:p>
        </p:txBody>
      </p:sp>
      <p:sp>
        <p:nvSpPr>
          <p:cNvPr id="3" name="Content Placeholder 2">
            <a:extLst>
              <a:ext uri="{FF2B5EF4-FFF2-40B4-BE49-F238E27FC236}">
                <a16:creationId xmlns="" xmlns:a16="http://schemas.microsoft.com/office/drawing/2014/main" id="{198735CA-80D6-E800-234A-DC4969D85476}"/>
              </a:ext>
            </a:extLst>
          </p:cNvPr>
          <p:cNvSpPr>
            <a:spLocks noGrp="1"/>
          </p:cNvSpPr>
          <p:nvPr>
            <p:ph idx="1"/>
          </p:nvPr>
        </p:nvSpPr>
        <p:spPr>
          <a:xfrm>
            <a:off x="628650" y="1535837"/>
            <a:ext cx="7886700" cy="4696287"/>
          </a:xfrm>
        </p:spPr>
        <p:txBody>
          <a:bodyPr>
            <a:normAutofit/>
          </a:bodyPr>
          <a:lstStyle/>
          <a:p>
            <a:r>
              <a:rPr lang="en-US" sz="2000" dirty="0">
                <a:latin typeface="Calibri" panose="020F0502020204030204" pitchFamily="34" charset="0"/>
                <a:cs typeface="Calibri" panose="020F0502020204030204" pitchFamily="34" charset="0"/>
                <a:hlinkClick r:id="rId2"/>
              </a:rPr>
              <a:t>https://www.ada.gov/ada_title_II.html</a:t>
            </a:r>
            <a:r>
              <a:rPr lang="en-US" sz="2000" dirty="0">
                <a:latin typeface="Calibri" panose="020F0502020204030204" pitchFamily="34" charset="0"/>
                <a:cs typeface="Calibri" panose="020F0502020204030204" pitchFamily="34" charset="0"/>
              </a:rPr>
              <a:t> State and Local Government Specific</a:t>
            </a:r>
          </a:p>
          <a:p>
            <a:r>
              <a:rPr lang="en-US" sz="2000" b="0" i="0" dirty="0">
                <a:effectLst/>
                <a:latin typeface="Calibri" panose="020F0502020204030204" pitchFamily="34" charset="0"/>
                <a:cs typeface="Calibri" panose="020F0502020204030204" pitchFamily="34" charset="0"/>
                <a:hlinkClick r:id="rId3"/>
              </a:rPr>
              <a:t>https://www.eeoc.gov/quality-practices-effective-investigations-and-conciliations</a:t>
            </a:r>
            <a:endParaRPr lang="en-US" sz="2000" b="0" i="0" dirty="0">
              <a:effectLst/>
              <a:latin typeface="Calibri" panose="020F0502020204030204" pitchFamily="34" charset="0"/>
              <a:cs typeface="Calibri" panose="020F0502020204030204" pitchFamily="34" charset="0"/>
            </a:endParaRPr>
          </a:p>
          <a:p>
            <a:pPr lvl="1"/>
            <a:r>
              <a:rPr lang="en-US" sz="2000" b="0" i="0" dirty="0">
                <a:effectLst/>
                <a:latin typeface="Calibri" panose="020F0502020204030204" pitchFamily="34" charset="0"/>
                <a:cs typeface="Calibri" panose="020F0502020204030204" pitchFamily="34" charset="0"/>
              </a:rPr>
              <a:t>Covers not only ADA but Age Discrimination, Equal Pay and Genetic Nondiscrimination violations</a:t>
            </a:r>
          </a:p>
          <a:p>
            <a:pPr lvl="1"/>
            <a:r>
              <a:rPr lang="en-US" sz="2000" b="0" i="0" dirty="0">
                <a:effectLst/>
                <a:latin typeface="Calibri" panose="020F0502020204030204" pitchFamily="34" charset="0"/>
                <a:cs typeface="Calibri" panose="020F0502020204030204" pitchFamily="34" charset="0"/>
              </a:rPr>
              <a:t>Gives you the outline of what agencies will look at during their investigations</a:t>
            </a:r>
          </a:p>
          <a:p>
            <a:pPr lvl="1"/>
            <a:r>
              <a:rPr lang="en-US" sz="2000" b="0" i="0" dirty="0">
                <a:effectLst/>
                <a:latin typeface="Calibri" panose="020F0502020204030204" pitchFamily="34" charset="0"/>
                <a:cs typeface="Calibri" panose="020F0502020204030204" pitchFamily="34" charset="0"/>
              </a:rPr>
              <a:t>Provides response guidelines</a:t>
            </a:r>
          </a:p>
          <a:p>
            <a:r>
              <a:rPr lang="en-US" sz="2000" dirty="0">
                <a:latin typeface="Calibri" panose="020F0502020204030204" pitchFamily="34" charset="0"/>
                <a:cs typeface="Calibri" panose="020F0502020204030204" pitchFamily="34" charset="0"/>
              </a:rPr>
              <a:t>The EEOC website gives specific, detailed information on how to respond to complaints </a:t>
            </a:r>
          </a:p>
          <a:p>
            <a:r>
              <a:rPr lang="en-US" sz="2000" dirty="0">
                <a:latin typeface="Calibri" panose="020F0502020204030204" pitchFamily="34" charset="0"/>
                <a:cs typeface="Calibri" panose="020F0502020204030204" pitchFamily="34" charset="0"/>
                <a:hlinkClick r:id="rId4"/>
              </a:rPr>
              <a:t>https://www.eeoc.gov/federal-sector/management-directive/management-directive-110</a:t>
            </a:r>
            <a:endParaRPr lang="en-US" sz="2000" dirty="0">
              <a:latin typeface="Calibri" panose="020F0502020204030204" pitchFamily="34" charset="0"/>
              <a:cs typeface="Calibri" panose="020F0502020204030204" pitchFamily="34" charset="0"/>
            </a:endParaRPr>
          </a:p>
          <a:p>
            <a:pPr lvl="1"/>
            <a:r>
              <a:rPr lang="en-US" sz="2000" dirty="0">
                <a:latin typeface="Calibri" panose="020F0502020204030204" pitchFamily="34" charset="0"/>
                <a:cs typeface="Calibri" panose="020F0502020204030204" pitchFamily="34" charset="0"/>
              </a:rPr>
              <a:t>THE Manual</a:t>
            </a:r>
          </a:p>
          <a:p>
            <a:endParaRPr lang="en-US" sz="1500" dirty="0"/>
          </a:p>
        </p:txBody>
      </p:sp>
    </p:spTree>
    <p:extLst>
      <p:ext uri="{BB962C8B-B14F-4D97-AF65-F5344CB8AC3E}">
        <p14:creationId xmlns:p14="http://schemas.microsoft.com/office/powerpoint/2010/main" val="686704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82BECC-5F2F-31CA-4950-13FE2DB90E71}"/>
              </a:ext>
            </a:extLst>
          </p:cNvPr>
          <p:cNvSpPr>
            <a:spLocks noGrp="1"/>
          </p:cNvSpPr>
          <p:nvPr>
            <p:ph type="title"/>
          </p:nvPr>
        </p:nvSpPr>
        <p:spPr>
          <a:xfrm>
            <a:off x="480060" y="325369"/>
            <a:ext cx="3276451" cy="810973"/>
          </a:xfrm>
        </p:spPr>
        <p:txBody>
          <a:bodyPr vert="horz" lIns="91440" tIns="45720" rIns="91440" bIns="45720" rtlCol="0" anchor="b">
            <a:normAutofit/>
          </a:bodyPr>
          <a:lstStyle/>
          <a:p>
            <a:r>
              <a:rPr lang="en-US" sz="4700" dirty="0"/>
              <a:t>Questions?</a:t>
            </a:r>
          </a:p>
        </p:txBody>
      </p:sp>
      <p:pic>
        <p:nvPicPr>
          <p:cNvPr id="5" name="Content Placeholder 4" descr="A picture containing grass, outdoor, car, lawn mower&#10;&#10;Description automatically generated">
            <a:extLst>
              <a:ext uri="{FF2B5EF4-FFF2-40B4-BE49-F238E27FC236}">
                <a16:creationId xmlns="" xmlns:a16="http://schemas.microsoft.com/office/drawing/2014/main" id="{8F8F8815-D9C0-E5A8-9044-715097CB2335}"/>
              </a:ext>
            </a:extLst>
          </p:cNvPr>
          <p:cNvPicPr>
            <a:picLocks noGrp="1" noChangeAspect="1"/>
          </p:cNvPicPr>
          <p:nvPr>
            <p:ph idx="1"/>
          </p:nvPr>
        </p:nvPicPr>
        <p:blipFill rotWithShape="1">
          <a:blip r:embed="rId2"/>
          <a:srcRect l="16378" r="24379" b="-2"/>
          <a:stretch/>
        </p:blipFill>
        <p:spPr>
          <a:xfrm>
            <a:off x="3983776" y="10"/>
            <a:ext cx="5159081"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6" name="TextBox 5">
            <a:extLst>
              <a:ext uri="{FF2B5EF4-FFF2-40B4-BE49-F238E27FC236}">
                <a16:creationId xmlns="" xmlns:a16="http://schemas.microsoft.com/office/drawing/2014/main" id="{82D6BFBC-A677-DA26-9D02-E43A15D3793E}"/>
              </a:ext>
            </a:extLst>
          </p:cNvPr>
          <p:cNvSpPr txBox="1"/>
          <p:nvPr/>
        </p:nvSpPr>
        <p:spPr>
          <a:xfrm>
            <a:off x="526939" y="1097213"/>
            <a:ext cx="3182691" cy="2720186"/>
          </a:xfrm>
          <a:prstGeom prst="rect">
            <a:avLst/>
          </a:prstGeom>
        </p:spPr>
        <p:txBody>
          <a:bodyPr vert="horz" lIns="91440" tIns="45720" rIns="91440" bIns="45720" rtlCol="0">
            <a:normAutofit/>
          </a:bodyPr>
          <a:lstStyle/>
          <a:p>
            <a:pPr marL="342900" indent="-228600">
              <a:lnSpc>
                <a:spcPct val="90000"/>
              </a:lnSpc>
              <a:spcAft>
                <a:spcPts val="600"/>
              </a:spcAft>
              <a:buFont typeface="Arial" panose="020B0604020202020204" pitchFamily="34" charset="0"/>
              <a:buChar char="•"/>
            </a:pPr>
            <a:r>
              <a:rPr lang="en-US" sz="2000" dirty="0"/>
              <a:t>How old is that kid?</a:t>
            </a:r>
          </a:p>
          <a:p>
            <a:pPr marL="342900" indent="-228600">
              <a:lnSpc>
                <a:spcPct val="90000"/>
              </a:lnSpc>
              <a:spcAft>
                <a:spcPts val="600"/>
              </a:spcAft>
              <a:buFont typeface="Arial" panose="020B0604020202020204" pitchFamily="34" charset="0"/>
              <a:buChar char="•"/>
            </a:pPr>
            <a:r>
              <a:rPr lang="en-US" sz="2000" dirty="0"/>
              <a:t>Why is he on a zero-turn lawn mower?</a:t>
            </a:r>
          </a:p>
          <a:p>
            <a:pPr marL="342900" indent="-228600">
              <a:lnSpc>
                <a:spcPct val="90000"/>
              </a:lnSpc>
              <a:spcAft>
                <a:spcPts val="600"/>
              </a:spcAft>
              <a:buFont typeface="Arial" panose="020B0604020202020204" pitchFamily="34" charset="0"/>
              <a:buChar char="•"/>
            </a:pPr>
            <a:r>
              <a:rPr lang="en-US" sz="2000" dirty="0"/>
              <a:t>Where are his parents?</a:t>
            </a:r>
          </a:p>
          <a:p>
            <a:pPr marL="342900" indent="-228600">
              <a:lnSpc>
                <a:spcPct val="90000"/>
              </a:lnSpc>
              <a:spcAft>
                <a:spcPts val="600"/>
              </a:spcAft>
              <a:buFont typeface="Arial" panose="020B0604020202020204" pitchFamily="34" charset="0"/>
              <a:buChar char="•"/>
            </a:pPr>
            <a:r>
              <a:rPr lang="en-US" sz="2000" dirty="0"/>
              <a:t>Can’t they get that poor kid some decent clothes?</a:t>
            </a:r>
          </a:p>
          <a:p>
            <a:pPr marL="342900" indent="-228600">
              <a:lnSpc>
                <a:spcPct val="90000"/>
              </a:lnSpc>
              <a:spcAft>
                <a:spcPts val="600"/>
              </a:spcAft>
              <a:buFont typeface="Arial" panose="020B0604020202020204" pitchFamily="34" charset="0"/>
              <a:buChar char="•"/>
            </a:pPr>
            <a:r>
              <a:rPr lang="en-US" sz="2000" dirty="0"/>
              <a:t>How old are those trucks?</a:t>
            </a:r>
          </a:p>
        </p:txBody>
      </p:sp>
      <p:sp>
        <p:nvSpPr>
          <p:cNvPr id="3" name="TextBox 2">
            <a:extLst>
              <a:ext uri="{FF2B5EF4-FFF2-40B4-BE49-F238E27FC236}">
                <a16:creationId xmlns="" xmlns:a16="http://schemas.microsoft.com/office/drawing/2014/main" id="{B776A8EB-D716-74D2-DF03-06451674AFD7}"/>
              </a:ext>
            </a:extLst>
          </p:cNvPr>
          <p:cNvSpPr txBox="1"/>
          <p:nvPr/>
        </p:nvSpPr>
        <p:spPr>
          <a:xfrm>
            <a:off x="319596" y="4241681"/>
            <a:ext cx="3852909" cy="1384995"/>
          </a:xfrm>
          <a:prstGeom prst="rect">
            <a:avLst/>
          </a:prstGeom>
          <a:noFill/>
        </p:spPr>
        <p:txBody>
          <a:bodyPr wrap="square" rtlCol="0">
            <a:spAutoFit/>
          </a:bodyPr>
          <a:lstStyle/>
          <a:p>
            <a:r>
              <a:rPr lang="en-US" sz="2400" dirty="0"/>
              <a:t>Terri Evans, Vice President</a:t>
            </a:r>
          </a:p>
          <a:p>
            <a:r>
              <a:rPr lang="en-US" sz="2400" dirty="0"/>
              <a:t>EAS Health</a:t>
            </a:r>
          </a:p>
          <a:p>
            <a:r>
              <a:rPr lang="en-US" dirty="0">
                <a:hlinkClick r:id="rId3"/>
              </a:rPr>
              <a:t>tevans@employeradvisoryservices.com</a:t>
            </a:r>
            <a:endParaRPr lang="en-US" dirty="0"/>
          </a:p>
          <a:p>
            <a:r>
              <a:rPr lang="en-US" dirty="0"/>
              <a:t>(423) 276-7475</a:t>
            </a:r>
          </a:p>
        </p:txBody>
      </p:sp>
      <p:pic>
        <p:nvPicPr>
          <p:cNvPr id="4" name="Picture 3" descr="A picture containing text, clipart&#10;&#10;Description automatically generated">
            <a:extLst>
              <a:ext uri="{FF2B5EF4-FFF2-40B4-BE49-F238E27FC236}">
                <a16:creationId xmlns="" xmlns:a16="http://schemas.microsoft.com/office/drawing/2014/main" id="{3D271033-F892-1AA1-86C2-E0F507887A72}"/>
              </a:ext>
            </a:extLst>
          </p:cNvPr>
          <p:cNvPicPr>
            <a:picLocks noChangeAspect="1"/>
          </p:cNvPicPr>
          <p:nvPr/>
        </p:nvPicPr>
        <p:blipFill>
          <a:blip r:embed="rId4"/>
          <a:stretch>
            <a:fillRect/>
          </a:stretch>
        </p:blipFill>
        <p:spPr>
          <a:xfrm>
            <a:off x="997420" y="5760788"/>
            <a:ext cx="2497259" cy="967339"/>
          </a:xfrm>
          <a:prstGeom prst="rect">
            <a:avLst/>
          </a:prstGeom>
        </p:spPr>
      </p:pic>
    </p:spTree>
    <p:extLst>
      <p:ext uri="{BB962C8B-B14F-4D97-AF65-F5344CB8AC3E}">
        <p14:creationId xmlns:p14="http://schemas.microsoft.com/office/powerpoint/2010/main" val="20156328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399</TotalTime>
  <Words>626</Words>
  <Application>Microsoft Office PowerPoint</Application>
  <PresentationFormat>On-screen Show (4:3)</PresentationFormat>
  <Paragraphs>88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Roboto</vt:lpstr>
      <vt:lpstr>Times New Roman</vt:lpstr>
      <vt:lpstr>Office Theme</vt:lpstr>
      <vt:lpstr>ADA Accommodation Basics</vt:lpstr>
      <vt:lpstr>What is ADA?</vt:lpstr>
      <vt:lpstr>ADA Titles</vt:lpstr>
      <vt:lpstr>How Does This Apply To Us?</vt:lpstr>
      <vt:lpstr>Role of Risk Management</vt:lpstr>
      <vt:lpstr>Where Do You Start?</vt:lpstr>
      <vt:lpstr>Investigations (Employment)</vt:lpstr>
      <vt:lpstr>Investigating Guides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Margo Howard</dc:creator>
  <cp:lastModifiedBy>Taquan Gilbert</cp:lastModifiedBy>
  <cp:revision>22</cp:revision>
  <cp:lastPrinted>2022-10-10T20:05:20Z</cp:lastPrinted>
  <dcterms:created xsi:type="dcterms:W3CDTF">2019-12-04T20:30:03Z</dcterms:created>
  <dcterms:modified xsi:type="dcterms:W3CDTF">2022-10-21T19:08:27Z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