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  <p:sldMasterId id="2147483684" r:id="rId6"/>
  </p:sldMasterIdLst>
  <p:notesMasterIdLst>
    <p:notesMasterId r:id="rId42"/>
  </p:notesMasterIdLst>
  <p:handoutMasterIdLst>
    <p:handoutMasterId r:id="rId43"/>
  </p:handoutMasterIdLst>
  <p:sldIdLst>
    <p:sldId id="303" r:id="rId7"/>
    <p:sldId id="277" r:id="rId8"/>
    <p:sldId id="261" r:id="rId9"/>
    <p:sldId id="276" r:id="rId10"/>
    <p:sldId id="283" r:id="rId11"/>
    <p:sldId id="295" r:id="rId12"/>
    <p:sldId id="294" r:id="rId13"/>
    <p:sldId id="285" r:id="rId14"/>
    <p:sldId id="287" r:id="rId15"/>
    <p:sldId id="284" r:id="rId16"/>
    <p:sldId id="298" r:id="rId17"/>
    <p:sldId id="300" r:id="rId18"/>
    <p:sldId id="286" r:id="rId19"/>
    <p:sldId id="293" r:id="rId20"/>
    <p:sldId id="260" r:id="rId21"/>
    <p:sldId id="278" r:id="rId22"/>
    <p:sldId id="262" r:id="rId23"/>
    <p:sldId id="274" r:id="rId24"/>
    <p:sldId id="258" r:id="rId25"/>
    <p:sldId id="291" r:id="rId26"/>
    <p:sldId id="297" r:id="rId27"/>
    <p:sldId id="263" r:id="rId28"/>
    <p:sldId id="264" r:id="rId29"/>
    <p:sldId id="292" r:id="rId30"/>
    <p:sldId id="265" r:id="rId31"/>
    <p:sldId id="275" r:id="rId32"/>
    <p:sldId id="270" r:id="rId33"/>
    <p:sldId id="266" r:id="rId34"/>
    <p:sldId id="301" r:id="rId35"/>
    <p:sldId id="271" r:id="rId36"/>
    <p:sldId id="267" r:id="rId37"/>
    <p:sldId id="288" r:id="rId38"/>
    <p:sldId id="302" r:id="rId39"/>
    <p:sldId id="296" r:id="rId40"/>
    <p:sldId id="25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1948E5C-BEE6-44ED-BBDC-D14F8AE3A65F}">
          <p14:sldIdLst/>
        </p14:section>
        <p14:section name="Untitled Section" id="{B0967828-4D5F-4C87-A16A-1C58CADA5885}">
          <p14:sldIdLst>
            <p14:sldId id="303"/>
            <p14:sldId id="277"/>
            <p14:sldId id="261"/>
            <p14:sldId id="276"/>
            <p14:sldId id="283"/>
            <p14:sldId id="295"/>
            <p14:sldId id="294"/>
            <p14:sldId id="285"/>
            <p14:sldId id="287"/>
            <p14:sldId id="284"/>
            <p14:sldId id="298"/>
            <p14:sldId id="300"/>
            <p14:sldId id="286"/>
            <p14:sldId id="293"/>
            <p14:sldId id="260"/>
            <p14:sldId id="278"/>
            <p14:sldId id="262"/>
            <p14:sldId id="274"/>
            <p14:sldId id="258"/>
            <p14:sldId id="291"/>
            <p14:sldId id="297"/>
            <p14:sldId id="263"/>
            <p14:sldId id="264"/>
            <p14:sldId id="292"/>
            <p14:sldId id="265"/>
            <p14:sldId id="275"/>
            <p14:sldId id="270"/>
            <p14:sldId id="266"/>
            <p14:sldId id="301"/>
            <p14:sldId id="271"/>
            <p14:sldId id="267"/>
            <p14:sldId id="288"/>
            <p14:sldId id="302"/>
            <p14:sldId id="296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8F0A11-6409-4E94-A0BB-E570AB049BB5}" v="4" dt="2023-10-10T18:43:39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handoutView">
  <p:normalViewPr horzBarState="maximized">
    <p:restoredLeft sz="15612"/>
    <p:restoredTop sz="96405"/>
  </p:normalViewPr>
  <p:slideViewPr>
    <p:cSldViewPr snapToGrid="0" snapToObjects="1">
      <p:cViewPr varScale="1">
        <p:scale>
          <a:sx n="67" d="100"/>
          <a:sy n="67" d="100"/>
        </p:scale>
        <p:origin x="12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92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quan Gilbert" userId="cccb3b1d-7701-4d88-9db7-7c2f45dc5b88" providerId="ADAL" clId="{B88F0A11-6409-4E94-A0BB-E570AB049BB5}"/>
    <pc:docChg chg="modHandout">
      <pc:chgData name="Taquan Gilbert" userId="cccb3b1d-7701-4d88-9db7-7c2f45dc5b88" providerId="ADAL" clId="{B88F0A11-6409-4E94-A0BB-E570AB049BB5}" dt="2023-10-10T18:43:39.090" v="3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325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C10C2-B7E1-4033-BA92-4F4193C34DD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F4A7B-3D17-42E6-875F-38972C454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8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2ED4B4-B7DE-AE42-A8AE-7EFD17682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3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21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72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93478D7-5293-4C4C-ABFB-BBF2D403F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27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612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704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247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2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55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50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810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66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215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60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535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16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15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87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99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82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86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9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91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53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35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69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79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03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5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9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D9308-2EF7-9E42-8310-8DBF6E6BD18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2956A-57BA-1E41-A8BE-6568AB4F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3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84313-45AE-4F96-AEEB-5DF259677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8856" y="491498"/>
            <a:ext cx="910147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Rockets &amp; Exploding Bombs</a:t>
            </a:r>
            <a:br>
              <a:rPr lang="en-US" dirty="0"/>
            </a:br>
            <a:r>
              <a:rPr lang="en-US" dirty="0"/>
              <a:t>A Career in Risk Management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593799C-1268-CF88-ACBD-73DB11E202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NASA - STS-124">
            <a:extLst>
              <a:ext uri="{FF2B5EF4-FFF2-40B4-BE49-F238E27FC236}">
                <a16:creationId xmlns:a16="http://schemas.microsoft.com/office/drawing/2014/main" id="{E3B9599D-FB6F-47B8-9131-A650BF0752A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0875" y="2672322"/>
            <a:ext cx="276225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941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5715A-07D4-A52B-CC13-150F7665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6F415D-3EB2-7181-28E3-6920C5E8A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27026" y="-249979"/>
            <a:ext cx="10850689" cy="8138018"/>
          </a:xfrm>
        </p:spPr>
      </p:pic>
    </p:spTree>
    <p:extLst>
      <p:ext uri="{BB962C8B-B14F-4D97-AF65-F5344CB8AC3E}">
        <p14:creationId xmlns:p14="http://schemas.microsoft.com/office/powerpoint/2010/main" val="1294093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206C3-E0AD-FF5B-F192-1DF51222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F8FF6-B904-CDDF-B519-938A04473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1E029A-1AFE-E07E-B6C9-95C30AE2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03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F614E-469B-89B2-B9EC-46E7AF36B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C37D21F-8C2E-BBAE-27AB-CA8E66EE5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78" y="3023865"/>
            <a:ext cx="7209946" cy="40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92936-31F5-8B03-158F-6D16BCD4B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87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928C72-D70C-D7A9-D79A-E2A96CFC445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20898" y="-40482"/>
            <a:ext cx="5203825" cy="6938963"/>
          </a:xfrm>
        </p:spPr>
      </p:pic>
    </p:spTree>
    <p:extLst>
      <p:ext uri="{BB962C8B-B14F-4D97-AF65-F5344CB8AC3E}">
        <p14:creationId xmlns:p14="http://schemas.microsoft.com/office/powerpoint/2010/main" val="3006242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FF7B7-7E77-0360-5DF6-C75559428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473" y="289498"/>
            <a:ext cx="7258872" cy="1325563"/>
          </a:xfrm>
        </p:spPr>
        <p:txBody>
          <a:bodyPr>
            <a:noAutofit/>
          </a:bodyPr>
          <a:lstStyle/>
          <a:p>
            <a:r>
              <a:rPr lang="en-US" sz="5400" b="1" dirty="0"/>
              <a:t>   Put in Time and Effort             to Be Better at Your Craft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352F0-BF13-1879-4890-93C06F777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/>
              <a:t>Put the time in. It is NOT an 8 to 5 job</a:t>
            </a:r>
          </a:p>
          <a:p>
            <a:r>
              <a:rPr lang="en-US" b="1" i="1" dirty="0"/>
              <a:t>Take those opportunities for training</a:t>
            </a:r>
          </a:p>
          <a:p>
            <a:r>
              <a:rPr lang="en-US" b="1" i="1" dirty="0"/>
              <a:t>Politics are real - - - - - regardless of the facts!</a:t>
            </a:r>
          </a:p>
          <a:p>
            <a:r>
              <a:rPr lang="en-US" b="1" i="1" dirty="0"/>
              <a:t>Never say no - - - say Yes - - - - but - - - </a:t>
            </a:r>
          </a:p>
          <a:p>
            <a:r>
              <a:rPr lang="en-US" b="1" i="1" dirty="0"/>
              <a:t>Take time for you</a:t>
            </a:r>
          </a:p>
        </p:txBody>
      </p:sp>
    </p:spTree>
    <p:extLst>
      <p:ext uri="{BB962C8B-B14F-4D97-AF65-F5344CB8AC3E}">
        <p14:creationId xmlns:p14="http://schemas.microsoft.com/office/powerpoint/2010/main" val="773217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C5FA-C8D8-4C55-A16A-4C4A480F2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Workers’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CEC46-B202-48BE-9188-AB644A197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/>
              <a:t>Designated providers (at least first visit)</a:t>
            </a:r>
          </a:p>
          <a:p>
            <a:r>
              <a:rPr lang="en-US" b="1" i="1" dirty="0"/>
              <a:t>All inclusive light duty program</a:t>
            </a:r>
          </a:p>
          <a:p>
            <a:r>
              <a:rPr lang="en-US" b="1" i="1" dirty="0"/>
              <a:t>The communication Diamond</a:t>
            </a:r>
          </a:p>
          <a:p>
            <a:r>
              <a:rPr lang="en-US" b="1" i="1" dirty="0"/>
              <a:t>Frequent flyer review</a:t>
            </a:r>
          </a:p>
          <a:p>
            <a:r>
              <a:rPr lang="en-US" b="1" i="1" dirty="0"/>
              <a:t>Vendor relationships</a:t>
            </a:r>
          </a:p>
          <a:p>
            <a:r>
              <a:rPr lang="en-US" b="1" i="1" dirty="0"/>
              <a:t>Inclusive communication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741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5" name="Rectangle 9">
            <a:extLst>
              <a:ext uri="{FF2B5EF4-FFF2-40B4-BE49-F238E27FC236}">
                <a16:creationId xmlns:a16="http://schemas.microsoft.com/office/drawing/2014/main" id="{E27741CF-BECC-4378-90DA-21E46AF67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124200"/>
            <a:ext cx="17526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Employer</a:t>
            </a:r>
          </a:p>
          <a:p>
            <a:pPr algn="ctr"/>
            <a:r>
              <a:rPr lang="en-US" altLang="en-US"/>
              <a:t> Supervisor</a:t>
            </a:r>
          </a:p>
        </p:txBody>
      </p:sp>
      <p:sp>
        <p:nvSpPr>
          <p:cNvPr id="50186" name="Line 10">
            <a:extLst>
              <a:ext uri="{FF2B5EF4-FFF2-40B4-BE49-F238E27FC236}">
                <a16:creationId xmlns:a16="http://schemas.microsoft.com/office/drawing/2014/main" id="{814A8738-3403-49DC-8C6D-5BB64C6954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35052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8" name="Rectangle 12">
            <a:extLst>
              <a:ext uri="{FF2B5EF4-FFF2-40B4-BE49-F238E27FC236}">
                <a16:creationId xmlns:a16="http://schemas.microsoft.com/office/drawing/2014/main" id="{406F1197-06A4-4490-AB3B-912C0512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019800"/>
            <a:ext cx="2133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Treating Physician</a:t>
            </a:r>
          </a:p>
        </p:txBody>
      </p:sp>
      <p:sp>
        <p:nvSpPr>
          <p:cNvPr id="50189" name="Rectangle 13">
            <a:extLst>
              <a:ext uri="{FF2B5EF4-FFF2-40B4-BE49-F238E27FC236}">
                <a16:creationId xmlns:a16="http://schemas.microsoft.com/office/drawing/2014/main" id="{C1023B6E-15AE-471C-A8A8-10FD18115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352800"/>
            <a:ext cx="2057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Risk Management</a:t>
            </a:r>
          </a:p>
        </p:txBody>
      </p:sp>
      <p:sp>
        <p:nvSpPr>
          <p:cNvPr id="50190" name="Rectangle 14">
            <a:extLst>
              <a:ext uri="{FF2B5EF4-FFF2-40B4-BE49-F238E27FC236}">
                <a16:creationId xmlns:a16="http://schemas.microsoft.com/office/drawing/2014/main" id="{670A1B4C-CE47-4E38-A459-CEA5497F6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57200"/>
            <a:ext cx="1828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Employee</a:t>
            </a:r>
          </a:p>
        </p:txBody>
      </p:sp>
      <p:sp>
        <p:nvSpPr>
          <p:cNvPr id="50191" name="Rectangle 15">
            <a:extLst>
              <a:ext uri="{FF2B5EF4-FFF2-40B4-BE49-F238E27FC236}">
                <a16:creationId xmlns:a16="http://schemas.microsoft.com/office/drawing/2014/main" id="{F79E894E-E8D3-40EF-976F-717431C56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20574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Claims Examiner</a:t>
            </a:r>
          </a:p>
        </p:txBody>
      </p:sp>
      <p:sp>
        <p:nvSpPr>
          <p:cNvPr id="50192" name="Line 16">
            <a:extLst>
              <a:ext uri="{FF2B5EF4-FFF2-40B4-BE49-F238E27FC236}">
                <a16:creationId xmlns:a16="http://schemas.microsoft.com/office/drawing/2014/main" id="{323E150C-57C8-4507-910D-418488D54E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3657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3" name="Line 17">
            <a:extLst>
              <a:ext uri="{FF2B5EF4-FFF2-40B4-BE49-F238E27FC236}">
                <a16:creationId xmlns:a16="http://schemas.microsoft.com/office/drawing/2014/main" id="{1DD6FC78-C466-4C58-89E6-513C94497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45720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195" name="Picture 19">
            <a:extLst>
              <a:ext uri="{FF2B5EF4-FFF2-40B4-BE49-F238E27FC236}">
                <a16:creationId xmlns:a16="http://schemas.microsoft.com/office/drawing/2014/main" id="{D5FEEFDE-D334-4A8A-8A61-D3F45B149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098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96" name="Line 20">
            <a:extLst>
              <a:ext uri="{FF2B5EF4-FFF2-40B4-BE49-F238E27FC236}">
                <a16:creationId xmlns:a16="http://schemas.microsoft.com/office/drawing/2014/main" id="{BC0C73C8-5B7C-4190-BDAF-FC9C139F39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10668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B6434-2B8C-2DDF-115D-A2607E6F0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52925-239A-00E1-8571-F152DFD6E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" presetID="34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A4A52-F462-469A-877A-65535015D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GL and Auto Claims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2337B-7781-4D4C-A51E-657ADEA34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/>
              <a:t>Prompt reporting (30 minutes) 24 hours</a:t>
            </a:r>
          </a:p>
          <a:p>
            <a:r>
              <a:rPr lang="en-US" b="1" i="1" dirty="0"/>
              <a:t>Be accessible</a:t>
            </a:r>
          </a:p>
          <a:p>
            <a:r>
              <a:rPr lang="en-US" b="1" i="1" dirty="0"/>
              <a:t>Good report form/ structure</a:t>
            </a:r>
          </a:p>
          <a:p>
            <a:r>
              <a:rPr lang="en-US" b="1" i="1" dirty="0"/>
              <a:t>Early intervention</a:t>
            </a:r>
          </a:p>
          <a:p>
            <a:r>
              <a:rPr lang="en-US" b="1" i="1" dirty="0"/>
              <a:t>Know the witnesses EARLY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293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46640-6F7E-4BB7-885E-994A8120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</a:t>
            </a:r>
            <a:r>
              <a:rPr lang="en-US" sz="5400" b="1" dirty="0"/>
              <a:t>Subrogation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20DB2-1084-4884-82ED-5140FC479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/>
              <a:t>Centralized</a:t>
            </a:r>
          </a:p>
          <a:p>
            <a:r>
              <a:rPr lang="en-US" b="1" i="1" dirty="0"/>
              <a:t>Great Communication</a:t>
            </a:r>
          </a:p>
          <a:p>
            <a:r>
              <a:rPr lang="en-US" b="1" i="1" dirty="0"/>
              <a:t>Follow up</a:t>
            </a:r>
          </a:p>
        </p:txBody>
      </p:sp>
    </p:spTree>
    <p:extLst>
      <p:ext uri="{BB962C8B-B14F-4D97-AF65-F5344CB8AC3E}">
        <p14:creationId xmlns:p14="http://schemas.microsoft.com/office/powerpoint/2010/main" val="3577401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FCCEE-8418-45F1-8806-5179ED52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62" y="75721"/>
            <a:ext cx="7886700" cy="1325563"/>
          </a:xfrm>
        </p:spPr>
        <p:txBody>
          <a:bodyPr/>
          <a:lstStyle/>
          <a:p>
            <a:r>
              <a:rPr lang="en-US" dirty="0"/>
              <a:t>                       Failures</a:t>
            </a:r>
          </a:p>
        </p:txBody>
      </p:sp>
      <p:pic>
        <p:nvPicPr>
          <p:cNvPr id="1028" name="Picture 4" descr="The Most Unforgettable Space Shuttle Pictures">
            <a:extLst>
              <a:ext uri="{FF2B5EF4-FFF2-40B4-BE49-F238E27FC236}">
                <a16:creationId xmlns:a16="http://schemas.microsoft.com/office/drawing/2014/main" id="{19345480-A4E3-4142-8862-10FBA7A210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0" y="1302598"/>
            <a:ext cx="7609339" cy="547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XPLOSION">
            <a:hlinkClick r:id="" action="ppaction://media"/>
            <a:extLst>
              <a:ext uri="{FF2B5EF4-FFF2-40B4-BE49-F238E27FC236}">
                <a16:creationId xmlns:a16="http://schemas.microsoft.com/office/drawing/2014/main" id="{DB9E6E36-3DC5-4A5F-984D-2B3C4DCFF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5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3C3C3-DB15-4987-AA1F-42C56919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</a:t>
            </a:r>
            <a:r>
              <a:rPr lang="en-US" sz="5400" b="1" i="1" dirty="0"/>
              <a:t> So How do “I” get “There?”</a:t>
            </a:r>
          </a:p>
        </p:txBody>
      </p:sp>
      <p:pic>
        <p:nvPicPr>
          <p:cNvPr id="2050" name="Picture 2" descr="Why Water on the Moon Matters | SETI Institute">
            <a:extLst>
              <a:ext uri="{FF2B5EF4-FFF2-40B4-BE49-F238E27FC236}">
                <a16:creationId xmlns:a16="http://schemas.microsoft.com/office/drawing/2014/main" id="{F887F0F3-565F-4642-A8D6-41E90BD869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31" y="1825625"/>
            <a:ext cx="6529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48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22B95-4604-EB30-F911-F1D6936E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</a:t>
            </a:r>
            <a:r>
              <a:rPr lang="en-US" sz="5400" b="1" dirty="0"/>
              <a:t>Sometimes you will Fail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160B9-4301-BED2-7553-8FE396BAB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/>
              <a:t>After 20 years in the private sector </a:t>
            </a:r>
          </a:p>
          <a:p>
            <a:r>
              <a:rPr lang="en-US" b="1" i="1" dirty="0"/>
              <a:t>10 years into employment in Goodyear</a:t>
            </a:r>
          </a:p>
          <a:p>
            <a:r>
              <a:rPr lang="en-US" b="1" i="1" dirty="0"/>
              <a:t>The City of Flagstaff</a:t>
            </a:r>
          </a:p>
        </p:txBody>
      </p:sp>
    </p:spTree>
    <p:extLst>
      <p:ext uri="{BB962C8B-B14F-4D97-AF65-F5344CB8AC3E}">
        <p14:creationId xmlns:p14="http://schemas.microsoft.com/office/powerpoint/2010/main" val="259184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95C13-0522-C060-C276-E14FF23B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58" y="-226931"/>
            <a:ext cx="8324576" cy="1325563"/>
          </a:xfrm>
        </p:spPr>
        <p:txBody>
          <a:bodyPr/>
          <a:lstStyle/>
          <a:p>
            <a:r>
              <a:rPr lang="en-US" dirty="0"/>
              <a:t>Failure + Positive Attitude = Success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32983B-D982-3048-9990-03B05EC94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       VIDEO</a:t>
            </a:r>
          </a:p>
        </p:txBody>
      </p:sp>
    </p:spTree>
    <p:extLst>
      <p:ext uri="{BB962C8B-B14F-4D97-AF65-F5344CB8AC3E}">
        <p14:creationId xmlns:p14="http://schemas.microsoft.com/office/powerpoint/2010/main" val="1809790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112A-A114-4E20-9CED-CFF3C20D5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</a:t>
            </a:r>
            <a:r>
              <a:rPr lang="en-US" sz="5400" b="1" dirty="0"/>
              <a:t>Hugh </a:t>
            </a:r>
            <a:r>
              <a:rPr lang="en-US" sz="5400" b="1" dirty="0" err="1"/>
              <a:t>McAlease</a:t>
            </a:r>
            <a:endParaRPr lang="en-US" sz="5400" b="1" dirty="0"/>
          </a:p>
        </p:txBody>
      </p:sp>
      <p:pic>
        <p:nvPicPr>
          <p:cNvPr id="6146" name="Picture 2" descr="Great Grandfather Images, Stock Photos &amp;amp; Vectors | Shutterstock">
            <a:extLst>
              <a:ext uri="{FF2B5EF4-FFF2-40B4-BE49-F238E27FC236}">
                <a16:creationId xmlns:a16="http://schemas.microsoft.com/office/drawing/2014/main" id="{C6862AE6-EE0F-4EB3-8086-31DD4B5B4A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48" y="1619899"/>
            <a:ext cx="7732954" cy="555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932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522B-F070-434C-90BA-9C8620A05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Know when the Tide is Changing</a:t>
            </a:r>
          </a:p>
        </p:txBody>
      </p:sp>
      <p:pic>
        <p:nvPicPr>
          <p:cNvPr id="7170" name="Picture 2" descr="Rip Current High Res Stock Images | Shutterstock">
            <a:extLst>
              <a:ext uri="{FF2B5EF4-FFF2-40B4-BE49-F238E27FC236}">
                <a16:creationId xmlns:a16="http://schemas.microsoft.com/office/drawing/2014/main" id="{6528732B-5DB9-4BF4-8BE4-9346E6F054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76" y="1791300"/>
            <a:ext cx="6953647" cy="529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648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D0CF66-38C1-8840-A7BB-2D8AB26FA1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B28814F-8C3F-5027-AD52-3249D5F505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813876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14915-3DFB-4369-BD8D-590BC269A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</a:t>
            </a:r>
            <a:r>
              <a:rPr lang="en-US" sz="5400" b="1" dirty="0"/>
              <a:t>Read the Room</a:t>
            </a:r>
          </a:p>
        </p:txBody>
      </p:sp>
      <p:pic>
        <p:nvPicPr>
          <p:cNvPr id="8194" name="Picture 2" descr="How to Read the Room - Presence Impact">
            <a:extLst>
              <a:ext uri="{FF2B5EF4-FFF2-40B4-BE49-F238E27FC236}">
                <a16:creationId xmlns:a16="http://schemas.microsoft.com/office/drawing/2014/main" id="{60E0CE6E-D17D-4537-A1F4-51EB7BDCCB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" y="1825625"/>
            <a:ext cx="69621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694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4F96-34C7-445D-BA35-02675AAEE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1" y="78387"/>
            <a:ext cx="8607104" cy="1325563"/>
          </a:xfrm>
        </p:spPr>
        <p:txBody>
          <a:bodyPr>
            <a:normAutofit/>
          </a:bodyPr>
          <a:lstStyle/>
          <a:p>
            <a:r>
              <a:rPr lang="en-US" sz="3200" b="1" i="1" u="sng" dirty="0"/>
              <a:t>     I should REALLY listen to the voice in my head!!</a:t>
            </a:r>
          </a:p>
        </p:txBody>
      </p:sp>
      <p:pic>
        <p:nvPicPr>
          <p:cNvPr id="1028" name="Picture 4" descr="Baby Says Shut Up Picture">
            <a:extLst>
              <a:ext uri="{FF2B5EF4-FFF2-40B4-BE49-F238E27FC236}">
                <a16:creationId xmlns:a16="http://schemas.microsoft.com/office/drawing/2014/main" id="{55777711-3AF9-404D-AA2F-E66877F91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42" y="1060294"/>
            <a:ext cx="5061345" cy="57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Ways To (Politely) Get Someone To Shut Up | ProMeet Blog - Meetings,  methods and insights about working together better">
            <a:extLst>
              <a:ext uri="{FF2B5EF4-FFF2-40B4-BE49-F238E27FC236}">
                <a16:creationId xmlns:a16="http://schemas.microsoft.com/office/drawing/2014/main" id="{B76AC95E-88BE-4B11-9981-318CC2BE3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83" y="1060294"/>
            <a:ext cx="5917519" cy="591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1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125C0-093D-494B-81D3-EA6C4FCD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2610"/>
            <a:ext cx="8812306" cy="2852737"/>
          </a:xfrm>
        </p:spPr>
        <p:txBody>
          <a:bodyPr>
            <a:noAutofit/>
          </a:bodyPr>
          <a:lstStyle/>
          <a:p>
            <a:r>
              <a:rPr lang="en-US" sz="4800" dirty="0"/>
              <a:t>         </a:t>
            </a:r>
            <a:r>
              <a:rPr lang="en-US" sz="4800" i="1" dirty="0">
                <a:latin typeface="Algerian" panose="04020705040A02060702" pitchFamily="82" charset="0"/>
                <a:cs typeface="Aharoni" panose="020B0604020202020204" pitchFamily="2" charset="-79"/>
              </a:rPr>
              <a:t>It’s just a BAD DAY</a:t>
            </a:r>
            <a:br>
              <a:rPr lang="en-US" sz="4800" i="1" dirty="0">
                <a:latin typeface="Algerian" panose="04020705040A02060702" pitchFamily="82" charset="0"/>
                <a:cs typeface="Aharoni" panose="020B0604020202020204" pitchFamily="2" charset="-79"/>
              </a:rPr>
            </a:br>
            <a:r>
              <a:rPr lang="en-US" sz="4800" i="1" dirty="0">
                <a:latin typeface="Algerian" panose="04020705040A02060702" pitchFamily="82" charset="0"/>
                <a:cs typeface="Aharoni" panose="020B0604020202020204" pitchFamily="2" charset="-79"/>
              </a:rPr>
              <a:t>            </a:t>
            </a:r>
            <a:br>
              <a:rPr lang="en-US" sz="4800" i="1" dirty="0">
                <a:latin typeface="Algerian" panose="04020705040A02060702" pitchFamily="82" charset="0"/>
                <a:cs typeface="Aharoni" panose="020B0604020202020204" pitchFamily="2" charset="-79"/>
              </a:rPr>
            </a:br>
            <a:r>
              <a:rPr lang="en-US" sz="4800" i="1" dirty="0">
                <a:latin typeface="Algerian" panose="04020705040A02060702" pitchFamily="82" charset="0"/>
                <a:cs typeface="Aharoni" panose="020B0604020202020204" pitchFamily="2" charset="-79"/>
              </a:rPr>
              <a:t>         It is Not a Bad Life!!</a:t>
            </a:r>
            <a:endParaRPr lang="en-US" sz="48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661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3DB7C-01DD-459B-8903-33A71009B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</a:t>
            </a:r>
            <a:r>
              <a:rPr lang="en-US" sz="5400" b="1" dirty="0"/>
              <a:t>Greatest Successes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9FAA2-F46F-402A-8E2D-2ABF2EE2A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/>
              <a:t>“Saving our Assets” training programs</a:t>
            </a:r>
          </a:p>
          <a:p>
            <a:r>
              <a:rPr lang="en-US" b="1" i="1" dirty="0"/>
              <a:t>Who is the Risk Manager?</a:t>
            </a:r>
          </a:p>
          <a:p>
            <a:r>
              <a:rPr lang="en-US" b="1" i="1" dirty="0"/>
              <a:t>It’s in the numbers</a:t>
            </a:r>
          </a:p>
          <a:p>
            <a:r>
              <a:rPr lang="en-US" b="1" i="1" dirty="0"/>
              <a:t>Friends along the way</a:t>
            </a:r>
          </a:p>
          <a:p>
            <a:r>
              <a:rPr lang="en-US" b="1" i="1" dirty="0"/>
              <a:t>Hire for positive attitude and aptitude</a:t>
            </a:r>
          </a:p>
          <a:p>
            <a:pPr marL="0" indent="0">
              <a:buNone/>
            </a:pPr>
            <a:r>
              <a:rPr lang="en-US" b="1" i="1" dirty="0"/>
              <a:t>   “You Can’t send a Duck to Eagle School” </a:t>
            </a:r>
          </a:p>
        </p:txBody>
      </p:sp>
    </p:spTree>
    <p:extLst>
      <p:ext uri="{BB962C8B-B14F-4D97-AF65-F5344CB8AC3E}">
        <p14:creationId xmlns:p14="http://schemas.microsoft.com/office/powerpoint/2010/main" val="1362564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C25D2-538E-767F-91DB-E00E1035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99" y="-240088"/>
            <a:ext cx="78867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               Mentorship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20C45C-6BE2-C610-919C-51B134EB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</a:t>
            </a:r>
            <a:r>
              <a:rPr lang="en-US" sz="40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435243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5842-D08E-40A6-974D-9AF0637D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/>
              <a:t>Focus on the Important Stuff First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/>
              <a:t>It is Not ALL Important!! SELL what is!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It is NOT all equally Important SELL!!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BB09A06-0B32-4FC8-9E0E-2D9227C3FA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0488" y="1116106"/>
            <a:ext cx="650100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958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1115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C9686C-74DE-4E56-899D-9623676D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578" y="802955"/>
            <a:ext cx="3733482" cy="1454051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00"/>
                </a:solidFill>
              </a:rPr>
              <a:t>Mentorship</a:t>
            </a:r>
          </a:p>
        </p:txBody>
      </p:sp>
      <p:sp>
        <p:nvSpPr>
          <p:cNvPr id="16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375032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86FFD7-3536-407B-85DF-92AE5ADD2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-1" b="218"/>
          <a:stretch/>
        </p:blipFill>
        <p:spPr>
          <a:xfrm>
            <a:off x="20" y="907231"/>
            <a:ext cx="3628510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9F87DB-0631-44D8-942C-77C738859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818" y="1817675"/>
            <a:ext cx="4261634" cy="3639289"/>
          </a:xfrm>
        </p:spPr>
        <p:txBody>
          <a:bodyPr anchor="ctr">
            <a:normAutofit/>
          </a:bodyPr>
          <a:lstStyle/>
          <a:p>
            <a:r>
              <a:rPr lang="en-US" b="1" i="1" dirty="0">
                <a:solidFill>
                  <a:srgbClr val="000000"/>
                </a:solidFill>
              </a:rPr>
              <a:t>Staff</a:t>
            </a:r>
          </a:p>
          <a:p>
            <a:r>
              <a:rPr lang="en-US" b="1" i="1" dirty="0">
                <a:solidFill>
                  <a:srgbClr val="000000"/>
                </a:solidFill>
              </a:rPr>
              <a:t>Fellow Employees</a:t>
            </a:r>
          </a:p>
          <a:p>
            <a:r>
              <a:rPr lang="en-US" b="1" i="1" dirty="0">
                <a:solidFill>
                  <a:srgbClr val="000000"/>
                </a:solidFill>
              </a:rPr>
              <a:t>Family</a:t>
            </a:r>
          </a:p>
          <a:p>
            <a:r>
              <a:rPr lang="en-US" b="1" i="1" dirty="0">
                <a:solidFill>
                  <a:srgbClr val="000000"/>
                </a:solidFill>
              </a:rPr>
              <a:t>Friends</a:t>
            </a:r>
          </a:p>
          <a:p>
            <a:r>
              <a:rPr lang="en-US" b="1" i="1" dirty="0">
                <a:solidFill>
                  <a:srgbClr val="000000"/>
                </a:solidFill>
              </a:rPr>
              <a:t>New to their Risk Career</a:t>
            </a:r>
          </a:p>
        </p:txBody>
      </p:sp>
    </p:spTree>
    <p:extLst>
      <p:ext uri="{BB962C8B-B14F-4D97-AF65-F5344CB8AC3E}">
        <p14:creationId xmlns:p14="http://schemas.microsoft.com/office/powerpoint/2010/main" val="3332759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0E3A-5B10-4A1C-99C1-E3AE6ED3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98" y="365126"/>
            <a:ext cx="8959702" cy="1325563"/>
          </a:xfrm>
        </p:spPr>
        <p:txBody>
          <a:bodyPr>
            <a:noAutofit/>
          </a:bodyPr>
          <a:lstStyle/>
          <a:p>
            <a:r>
              <a:rPr lang="en-US" b="1" dirty="0"/>
              <a:t>Maintaining a Successful Risk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373C3-F844-44A2-91EA-429795AD6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/>
              <a:t>Accountability</a:t>
            </a:r>
          </a:p>
          <a:p>
            <a:r>
              <a:rPr lang="en-US" b="1" i="1" dirty="0"/>
              <a:t>Relationships</a:t>
            </a:r>
          </a:p>
          <a:p>
            <a:r>
              <a:rPr lang="en-US" b="1" i="1" dirty="0"/>
              <a:t>The Right Attitude</a:t>
            </a:r>
          </a:p>
          <a:p>
            <a:r>
              <a:rPr lang="en-US" b="1" i="1" dirty="0"/>
              <a:t>Consistency</a:t>
            </a:r>
          </a:p>
          <a:p>
            <a:r>
              <a:rPr lang="en-US" b="1" i="1" dirty="0"/>
              <a:t>Who to Hire?</a:t>
            </a:r>
          </a:p>
        </p:txBody>
      </p:sp>
    </p:spTree>
    <p:extLst>
      <p:ext uri="{BB962C8B-B14F-4D97-AF65-F5344CB8AC3E}">
        <p14:creationId xmlns:p14="http://schemas.microsoft.com/office/powerpoint/2010/main" val="455472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2794F-2E97-B0E9-1A6B-CA115BAD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469"/>
            <a:ext cx="78867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       Rocket Fuel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1CEDA-DDCF-F7D0-6D4E-F92C72BA9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1643"/>
            <a:ext cx="7886700" cy="4351338"/>
          </a:xfrm>
        </p:spPr>
        <p:txBody>
          <a:bodyPr/>
          <a:lstStyle/>
          <a:p>
            <a:r>
              <a:rPr lang="en-US" b="1" i="1" dirty="0"/>
              <a:t>Life is not Fair!!! Get over it and MOVE ON!</a:t>
            </a:r>
          </a:p>
          <a:p>
            <a:r>
              <a:rPr lang="en-US" b="1" i="1" dirty="0"/>
              <a:t>You can fail at anything so why not do what you love.  FIND YOUR JOY</a:t>
            </a:r>
          </a:p>
          <a:p>
            <a:r>
              <a:rPr lang="en-US" b="1" i="1" dirty="0"/>
              <a:t>DON’T GIVE UP to easy, you will never know how close to success you were</a:t>
            </a:r>
          </a:p>
          <a:p>
            <a:r>
              <a:rPr lang="en-US" b="1" i="1" dirty="0"/>
              <a:t>Take Risks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73A9DA1-0730-5776-B6D4-223B6FC90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25" y="3820633"/>
            <a:ext cx="5399764" cy="30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683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07DE6-4A2B-9959-C200-F3781210B4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Rockets and Exploding Bombs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9602ECA-D27B-D512-CCC6-8F8AA7ACFB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878144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56B7B-CED6-A3F3-34E3-5A9927CFD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20A5E3-CA8A-143F-7806-C6215F8C4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</a:t>
            </a:r>
            <a:r>
              <a:rPr lang="en-US" sz="36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685556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DE9F7-7867-4A78-A6F5-147147ED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795" y="365126"/>
            <a:ext cx="9299944" cy="1325563"/>
          </a:xfrm>
        </p:spPr>
        <p:txBody>
          <a:bodyPr>
            <a:noAutofit/>
          </a:bodyPr>
          <a:lstStyle/>
          <a:p>
            <a:r>
              <a:rPr lang="en-US" sz="5400" b="1" dirty="0"/>
              <a:t>           The Legacy of a Career</a:t>
            </a:r>
          </a:p>
        </p:txBody>
      </p:sp>
      <p:pic>
        <p:nvPicPr>
          <p:cNvPr id="3074" name="Picture 2" descr="Last shuttle landed.... - Non-Moto - Motocross Forums / Message Boards -  Vital MX">
            <a:extLst>
              <a:ext uri="{FF2B5EF4-FFF2-40B4-BE49-F238E27FC236}">
                <a16:creationId xmlns:a16="http://schemas.microsoft.com/office/drawing/2014/main" id="{A90C6B2B-08F9-428E-824C-EA2496F7C3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78" y="1825625"/>
            <a:ext cx="710964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22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7858A-E609-4223-B4F0-C71715BC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Relationships and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F402B-05C2-4F21-3281-383E9D5B7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Phone</a:t>
            </a:r>
          </a:p>
          <a:p>
            <a:r>
              <a:rPr lang="en-US" dirty="0"/>
              <a:t>E mail</a:t>
            </a:r>
          </a:p>
          <a:p>
            <a:r>
              <a:rPr lang="en-US" dirty="0"/>
              <a:t>In person</a:t>
            </a:r>
          </a:p>
        </p:txBody>
      </p:sp>
      <p:pic>
        <p:nvPicPr>
          <p:cNvPr id="1028" name="Picture 4" descr="NASA - All About Astronauts">
            <a:extLst>
              <a:ext uri="{FF2B5EF4-FFF2-40B4-BE49-F238E27FC236}">
                <a16:creationId xmlns:a16="http://schemas.microsoft.com/office/drawing/2014/main" id="{9EDD8331-655B-4EF5-B829-95395A993C4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275"/>
            <a:ext cx="3967163" cy="343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dian-American among NASA&amp;#39;s new astronauts; all set to conquer Moon, Mars  - The Economic Times">
            <a:extLst>
              <a:ext uri="{FF2B5EF4-FFF2-40B4-BE49-F238E27FC236}">
                <a16:creationId xmlns:a16="http://schemas.microsoft.com/office/drawing/2014/main" id="{49B4B906-FA48-45FD-830F-B5BBEF65A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16" y="930047"/>
            <a:ext cx="4513278" cy="33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mazon.com: Mission Control Room Apollo 13 NASA 8x10 Silver Halide Photo  Print: Posters &amp;amp; Prints">
            <a:extLst>
              <a:ext uri="{FF2B5EF4-FFF2-40B4-BE49-F238E27FC236}">
                <a16:creationId xmlns:a16="http://schemas.microsoft.com/office/drawing/2014/main" id="{4AF84BB0-8667-4CEF-A3A8-3A75D0A37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2" y="1053817"/>
            <a:ext cx="7382836" cy="590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96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8C1CC7-1739-7624-1AC6-9BA6F7081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What you Say to Yourself Matters</a:t>
            </a:r>
            <a:br>
              <a:rPr lang="en-US" dirty="0"/>
            </a:br>
            <a:r>
              <a:rPr lang="en-US" dirty="0"/>
              <a:t>            </a:t>
            </a:r>
            <a:r>
              <a:rPr lang="en-US" i="1" dirty="0"/>
              <a:t>“</a:t>
            </a:r>
            <a:r>
              <a:rPr lang="en-US" sz="3200" b="1" i="1" dirty="0"/>
              <a:t>Be Thankful More Often”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0B32A-8240-C4B4-0F25-CB014CE7D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VIDEO</a:t>
            </a:r>
          </a:p>
        </p:txBody>
      </p:sp>
    </p:spTree>
    <p:extLst>
      <p:ext uri="{BB962C8B-B14F-4D97-AF65-F5344CB8AC3E}">
        <p14:creationId xmlns:p14="http://schemas.microsoft.com/office/powerpoint/2010/main" val="1360704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ADB2F-B064-54F1-CF03-2493D579E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843"/>
            <a:ext cx="7886700" cy="1325563"/>
          </a:xfrm>
        </p:spPr>
        <p:txBody>
          <a:bodyPr/>
          <a:lstStyle/>
          <a:p>
            <a:r>
              <a:rPr lang="en-US" dirty="0"/>
              <a:t>                    </a:t>
            </a:r>
            <a:r>
              <a:rPr lang="en-US" sz="5400" b="1" dirty="0"/>
              <a:t>Validation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89BF90-83B9-65E7-0276-91A70C6AE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VIDEO</a:t>
            </a:r>
          </a:p>
        </p:txBody>
      </p:sp>
    </p:spTree>
    <p:extLst>
      <p:ext uri="{BB962C8B-B14F-4D97-AF65-F5344CB8AC3E}">
        <p14:creationId xmlns:p14="http://schemas.microsoft.com/office/powerpoint/2010/main" val="834697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2DBA6-D819-B7D2-1CBF-85089AB9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98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</a:t>
            </a:r>
            <a:r>
              <a:rPr lang="en-US" sz="5400" b="1" i="1" dirty="0"/>
              <a:t>Have a Sense of Urgency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4DA737-21A9-F19F-79B0-F206AF420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VIDEO</a:t>
            </a:r>
          </a:p>
        </p:txBody>
      </p:sp>
    </p:spTree>
    <p:extLst>
      <p:ext uri="{BB962C8B-B14F-4D97-AF65-F5344CB8AC3E}">
        <p14:creationId xmlns:p14="http://schemas.microsoft.com/office/powerpoint/2010/main" val="1896265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206C3-E0AD-FF5B-F192-1DF51222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F8FF6-B904-CDDF-B519-938A04473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1E029A-1AFE-E07E-B6C9-95C30AE2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75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7640C-D3FB-5DC1-ACEE-60B89FCC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A7DD6-4602-B539-9C94-C47707CDB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1165D-2E0E-7089-908E-A9935886D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46" y="-477443"/>
            <a:ext cx="8045404" cy="804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8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6487764-5b2e-4cc8-a343-6fa93c41ada3" xsi:nil="true"/>
    <lcf76f155ced4ddcb4097134ff3c332f xmlns="4908c3b4-d24f-4c82-9723-bfb9549f814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50254FCF5DB448A00E04F48AC924BE" ma:contentTypeVersion="12" ma:contentTypeDescription="Create a new document." ma:contentTypeScope="" ma:versionID="56f416d259df4d7a5210d561825750d2">
  <xsd:schema xmlns:xsd="http://www.w3.org/2001/XMLSchema" xmlns:xs="http://www.w3.org/2001/XMLSchema" xmlns:p="http://schemas.microsoft.com/office/2006/metadata/properties" xmlns:ns2="4908c3b4-d24f-4c82-9723-bfb9549f8143" xmlns:ns3="86487764-5b2e-4cc8-a343-6fa93c41ada3" targetNamespace="http://schemas.microsoft.com/office/2006/metadata/properties" ma:root="true" ma:fieldsID="d71e390d104ebea3eebe5a8abfb92805" ns2:_="" ns3:_="">
    <xsd:import namespace="4908c3b4-d24f-4c82-9723-bfb9549f8143"/>
    <xsd:import namespace="86487764-5b2e-4cc8-a343-6fa93c41ad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08c3b4-d24f-4c82-9723-bfb9549f81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c76f168-b322-4065-b8a8-43d76d7aa7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87764-5b2e-4cc8-a343-6fa93c41ada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6402c6b-4e91-4cce-b59f-b3f0d97a494a}" ma:internalName="TaxCatchAll" ma:showField="CatchAllData" ma:web="86487764-5b2e-4cc8-a343-6fa93c41ad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99EB38-95BD-49E4-9CBA-6F8CBF752FC5}">
  <ds:schemaRefs>
    <ds:schemaRef ds:uri="http://schemas.microsoft.com/office/2006/metadata/properties"/>
    <ds:schemaRef ds:uri="http://schemas.microsoft.com/office/infopath/2007/PartnerControls"/>
    <ds:schemaRef ds:uri="86487764-5b2e-4cc8-a343-6fa93c41ada3"/>
    <ds:schemaRef ds:uri="4908c3b4-d24f-4c82-9723-bfb9549f8143"/>
  </ds:schemaRefs>
</ds:datastoreItem>
</file>

<file path=customXml/itemProps2.xml><?xml version="1.0" encoding="utf-8"?>
<ds:datastoreItem xmlns:ds="http://schemas.openxmlformats.org/officeDocument/2006/customXml" ds:itemID="{5E5BC6E7-0B6C-4CB6-A2A1-B246D3782A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598036-003A-4E6D-ADB0-CBA4301CDE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08c3b4-d24f-4c82-9723-bfb9549f8143"/>
    <ds:schemaRef ds:uri="86487764-5b2e-4cc8-a343-6fa93c41ad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2111</TotalTime>
  <Words>466</Words>
  <Application>Microsoft Office PowerPoint</Application>
  <PresentationFormat>On-screen Show (4:3)</PresentationFormat>
  <Paragraphs>104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Algerian</vt:lpstr>
      <vt:lpstr>Arial</vt:lpstr>
      <vt:lpstr>Calibri</vt:lpstr>
      <vt:lpstr>Calibri Light</vt:lpstr>
      <vt:lpstr>Gill Sans MT</vt:lpstr>
      <vt:lpstr>Office Theme</vt:lpstr>
      <vt:lpstr>Gallery</vt:lpstr>
      <vt:lpstr>1_Office Theme</vt:lpstr>
      <vt:lpstr>         Rockets &amp; Exploding Bombs A Career in Risk Management</vt:lpstr>
      <vt:lpstr>       So How do “I” get “There?”</vt:lpstr>
      <vt:lpstr>                   Focus on the Important Stuff First          It is Not ALL Important!! SELL what is!          It is NOT all equally Important SELL!!</vt:lpstr>
      <vt:lpstr>  Relationships and Communication</vt:lpstr>
      <vt:lpstr>  What you Say to Yourself Matters             “Be Thankful More Often”</vt:lpstr>
      <vt:lpstr>                    Validation</vt:lpstr>
      <vt:lpstr>         Have a Sense of Urgency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Put in Time and Effort             to Be Better at Your Craft</vt:lpstr>
      <vt:lpstr>Workers’ Compensation</vt:lpstr>
      <vt:lpstr>PowerPoint Presentation</vt:lpstr>
      <vt:lpstr>GL and Auto Claims</vt:lpstr>
      <vt:lpstr>                    Subrogation</vt:lpstr>
      <vt:lpstr>                       Failures</vt:lpstr>
      <vt:lpstr>     Sometimes you will Fail</vt:lpstr>
      <vt:lpstr>Failure + Positive Attitude = Success</vt:lpstr>
      <vt:lpstr>                 Hugh McAlease</vt:lpstr>
      <vt:lpstr>Know when the Tide is Changing</vt:lpstr>
      <vt:lpstr>PowerPoint Presentation</vt:lpstr>
      <vt:lpstr>                 Read the Room</vt:lpstr>
      <vt:lpstr>     I should REALLY listen to the voice in my head!!</vt:lpstr>
      <vt:lpstr>         It’s just a BAD DAY                       It is Not a Bad Life!!</vt:lpstr>
      <vt:lpstr>              Greatest Successes</vt:lpstr>
      <vt:lpstr>               Mentorship</vt:lpstr>
      <vt:lpstr>Mentorship</vt:lpstr>
      <vt:lpstr>Maintaining a Successful Risk Program</vt:lpstr>
      <vt:lpstr>       Rocket Fuel Thoughts</vt:lpstr>
      <vt:lpstr>Rockets and Exploding Bombs</vt:lpstr>
      <vt:lpstr>PowerPoint Presentation</vt:lpstr>
      <vt:lpstr>           The Legacy of a Career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Margo Howard</dc:creator>
  <cp:lastModifiedBy>Taquan Gilbert</cp:lastModifiedBy>
  <cp:revision>85</cp:revision>
  <dcterms:created xsi:type="dcterms:W3CDTF">2019-12-04T20:30:03Z</dcterms:created>
  <dcterms:modified xsi:type="dcterms:W3CDTF">2023-10-10T18:43:47Z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12341400.0000000</vt:lpwstr>
  </property>
  <property fmtid="{D5CDD505-2E9C-101B-9397-08002B2CF9AE}" pid="3" name="ContentTypeId">
    <vt:lpwstr>0x010100F550254FCF5DB448A00E04F48AC924BE</vt:lpwstr>
  </property>
  <property fmtid="{D5CDD505-2E9C-101B-9397-08002B2CF9AE}" pid="4" name="MediaServiceImageTags">
    <vt:lpwstr/>
  </property>
</Properties>
</file>